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3"/>
  </p:notesMasterIdLst>
  <p:handoutMasterIdLst>
    <p:handoutMasterId r:id="rId34"/>
  </p:handoutMasterIdLst>
  <p:sldIdLst>
    <p:sldId id="256" r:id="rId2"/>
    <p:sldId id="310" r:id="rId3"/>
    <p:sldId id="312" r:id="rId4"/>
    <p:sldId id="276" r:id="rId5"/>
    <p:sldId id="284" r:id="rId6"/>
    <p:sldId id="286" r:id="rId7"/>
    <p:sldId id="287" r:id="rId8"/>
    <p:sldId id="274" r:id="rId9"/>
    <p:sldId id="275" r:id="rId10"/>
    <p:sldId id="285" r:id="rId11"/>
    <p:sldId id="279" r:id="rId12"/>
    <p:sldId id="296" r:id="rId13"/>
    <p:sldId id="290" r:id="rId14"/>
    <p:sldId id="289" r:id="rId15"/>
    <p:sldId id="291" r:id="rId16"/>
    <p:sldId id="295" r:id="rId17"/>
    <p:sldId id="293" r:id="rId18"/>
    <p:sldId id="297" r:id="rId19"/>
    <p:sldId id="298" r:id="rId20"/>
    <p:sldId id="299" r:id="rId21"/>
    <p:sldId id="300" r:id="rId22"/>
    <p:sldId id="301" r:id="rId23"/>
    <p:sldId id="302" r:id="rId24"/>
    <p:sldId id="305" r:id="rId25"/>
    <p:sldId id="306" r:id="rId26"/>
    <p:sldId id="307" r:id="rId27"/>
    <p:sldId id="308" r:id="rId28"/>
    <p:sldId id="303" r:id="rId29"/>
    <p:sldId id="304" r:id="rId30"/>
    <p:sldId id="277" r:id="rId31"/>
    <p:sldId id="2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nurulla" initials="sn" lastIdx="1" clrIdx="0">
    <p:extLst>
      <p:ext uri="{19B8F6BF-5375-455C-9EA6-DF929625EA0E}">
        <p15:presenceInfo xmlns:p15="http://schemas.microsoft.com/office/powerpoint/2012/main" xmlns="" userId="6ccc0e8673fccb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00" y="-10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nurulla" userId="6ccc0e8673fccbe9" providerId="LiveId" clId="{F981CC8C-F654-48FA-8171-52B9610B073B}"/>
    <pc:docChg chg="modSld sldOrd">
      <pc:chgData name="syed nurulla" userId="6ccc0e8673fccbe9" providerId="LiveId" clId="{F981CC8C-F654-48FA-8171-52B9610B073B}" dt="2022-06-29T12:40:37.703" v="3"/>
      <pc:docMkLst>
        <pc:docMk/>
      </pc:docMkLst>
      <pc:sldChg chg="ord">
        <pc:chgData name="syed nurulla" userId="6ccc0e8673fccbe9" providerId="LiveId" clId="{F981CC8C-F654-48FA-8171-52B9610B073B}" dt="2022-06-29T12:40:27.607" v="1"/>
        <pc:sldMkLst>
          <pc:docMk/>
          <pc:sldMk cId="1021553107" sldId="274"/>
        </pc:sldMkLst>
      </pc:sldChg>
      <pc:sldChg chg="ord">
        <pc:chgData name="syed nurulla" userId="6ccc0e8673fccbe9" providerId="LiveId" clId="{F981CC8C-F654-48FA-8171-52B9610B073B}" dt="2022-06-29T12:40:37.703" v="3"/>
        <pc:sldMkLst>
          <pc:docMk/>
          <pc:sldMk cId="3465084690" sldId="2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30-06-2022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xmlns=""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p14="http://schemas.microsoft.com/office/powerpoint/2010/main" xmlns=""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xmlns=""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xmlns=""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xmlns=""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xmlns=""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xmlns=""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xmlns=""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xmlns=""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xmlns=""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xmlns="" id="{1B44364A-DBDE-4F64-9D13-B56BF0C232A3}"/>
              </a:ext>
            </a:extLst>
          </p:cNvPr>
          <p:cNvSpPr txBox="1">
            <a:spLocks/>
          </p:cNvSpPr>
          <p:nvPr userDrawn="1"/>
        </p:nvSpPr>
        <p:spPr>
          <a:xfrm>
            <a:off x="-1" y="-1"/>
            <a:ext cx="12191999" cy="365762"/>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Emotion Recognition of Speech using Deep Learning</a:t>
            </a:r>
            <a:endParaRPr lang="en-IN" sz="1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xmlns=""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cap="small" baseline="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A-04</a:t>
            </a:r>
            <a:endParaRPr lang="en-I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G.Lakshmi</a:t>
            </a:r>
            <a:r>
              <a:rPr lang="en-US" sz="2600" b="0" dirty="0">
                <a:effectLst>
                  <a:outerShdw blurRad="38100" dist="38100" dir="2700000" algn="tl">
                    <a:srgbClr val="000000">
                      <a:alpha val="43137"/>
                    </a:srgbClr>
                  </a:outerShdw>
                </a:effectLst>
              </a:rPr>
              <a:t> </a:t>
            </a:r>
            <a:r>
              <a:rPr lang="en-US" sz="2600" b="0" dirty="0" err="1">
                <a:effectLst>
                  <a:outerShdw blurRad="38100" dist="38100" dir="2700000" algn="tl">
                    <a:srgbClr val="000000">
                      <a:alpha val="43137"/>
                    </a:srgbClr>
                  </a:outerShdw>
                </a:effectLst>
              </a:rPr>
              <a:t>Manasa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184G1A0533</a:t>
            </a:r>
          </a:p>
        </p:txBody>
      </p:sp>
      <p:sp>
        <p:nvSpPr>
          <p:cNvPr id="6" name="Subtitle 11"/>
          <p:cNvSpPr txBox="1">
            <a:spLocks/>
          </p:cNvSpPr>
          <p:nvPr/>
        </p:nvSpPr>
        <p:spPr>
          <a:xfrm>
            <a:off x="3080551" y="2550797"/>
            <a:ext cx="6489577" cy="8228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T .Venkata Naga </a:t>
            </a:r>
            <a:r>
              <a:rPr lang="en-US" sz="2400" b="0" dirty="0" err="1">
                <a:effectLst>
                  <a:outerShdw blurRad="38100" dist="38100" dir="2700000" algn="tl">
                    <a:srgbClr val="000000">
                      <a:alpha val="43137"/>
                    </a:srgbClr>
                  </a:outerShdw>
                </a:effectLst>
              </a:rPr>
              <a:t>Jayudu</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M.Tech.,</a:t>
            </a:r>
            <a:r>
              <a:rPr lang="en-US" sz="2400" b="0" baseline="-25000" dirty="0" err="1">
                <a:effectLst>
                  <a:outerShdw blurRad="38100" dist="38100" dir="2700000" algn="tl">
                    <a:srgbClr val="000000">
                      <a:alpha val="43137"/>
                    </a:srgbClr>
                  </a:outerShdw>
                </a:effectLst>
              </a:rPr>
              <a:t>Ph.D</a:t>
            </a:r>
            <a:r>
              <a:rPr lang="en-US" sz="2400" b="0" baseline="-25000" dirty="0">
                <a:effectLst>
                  <a:outerShdw blurRad="38100" dist="38100" dir="2700000" algn="tl">
                    <a:srgbClr val="000000">
                      <a:alpha val="43137"/>
                    </a:srgbClr>
                  </a:outerShdw>
                </a:effectLst>
              </a:rPr>
              <a:t>  </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a:extLst>
              <a:ext uri="{FF2B5EF4-FFF2-40B4-BE49-F238E27FC236}">
                <a16:creationId xmlns:a16="http://schemas.microsoft.com/office/drawing/2014/main" xmlns=""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B.Pushpalatha</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184G1A0560</a:t>
            </a:r>
          </a:p>
        </p:txBody>
      </p:sp>
      <p:sp>
        <p:nvSpPr>
          <p:cNvPr id="13" name="Subtitle 11">
            <a:extLst>
              <a:ext uri="{FF2B5EF4-FFF2-40B4-BE49-F238E27FC236}">
                <a16:creationId xmlns:a16="http://schemas.microsoft.com/office/drawing/2014/main" xmlns=""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T.Madhavi</a:t>
            </a:r>
            <a:endParaRPr lang="en-US" sz="2600" b="0" dirty="0">
              <a:effectLst>
                <a:outerShdw blurRad="38100" dist="38100" dir="2700000" algn="tl">
                  <a:srgbClr val="000000">
                    <a:alpha val="43137"/>
                  </a:srgbClr>
                </a:outerShdw>
              </a:effectLst>
            </a:endParaRPr>
          </a:p>
          <a:p>
            <a:pPr>
              <a:spcBef>
                <a:spcPts val="300"/>
              </a:spcBef>
            </a:pPr>
            <a:r>
              <a:rPr lang="en-US" sz="1200" b="0" dirty="0"/>
              <a:t>Roll No. 184G1A0538</a:t>
            </a:r>
          </a:p>
        </p:txBody>
      </p:sp>
      <p:sp>
        <p:nvSpPr>
          <p:cNvPr id="14" name="Subtitle 11">
            <a:extLst>
              <a:ext uri="{FF2B5EF4-FFF2-40B4-BE49-F238E27FC236}">
                <a16:creationId xmlns:a16="http://schemas.microsoft.com/office/drawing/2014/main" xmlns=""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P.Dilwar</a:t>
            </a:r>
            <a:endParaRPr lang="en-US" sz="2600" b="0" dirty="0">
              <a:effectLst>
                <a:outerShdw blurRad="38100" dist="38100" dir="2700000" algn="tl">
                  <a:srgbClr val="000000">
                    <a:alpha val="43137"/>
                  </a:srgbClr>
                </a:outerShdw>
              </a:effectLst>
            </a:endParaRPr>
          </a:p>
          <a:p>
            <a:pPr>
              <a:spcBef>
                <a:spcPts val="300"/>
              </a:spcBef>
            </a:pPr>
            <a:r>
              <a:rPr lang="en-US" sz="1200" b="0" dirty="0"/>
              <a:t>Roll No. 194G5A0502</a:t>
            </a:r>
          </a:p>
        </p:txBody>
      </p:sp>
      <p:sp>
        <p:nvSpPr>
          <p:cNvPr id="17" name="Rectangle: Rounded Corners 16">
            <a:extLst>
              <a:ext uri="{FF2B5EF4-FFF2-40B4-BE49-F238E27FC236}">
                <a16:creationId xmlns:a16="http://schemas.microsoft.com/office/drawing/2014/main" xmlns=""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Emotion Recognition of Speech using Deep Learning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xmlns=""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xmlns="" id="{894CA60F-9532-4FDC-90D1-528E33CD324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74154" y="3477046"/>
            <a:ext cx="1843673" cy="1685487"/>
          </a:xfrm>
          <a:prstGeom prst="rect">
            <a:avLst/>
          </a:prstGeom>
        </p:spPr>
      </p:pic>
    </p:spTree>
    <p:extLst>
      <p:ext uri="{BB962C8B-B14F-4D97-AF65-F5344CB8AC3E}">
        <p14:creationId xmlns:p14="http://schemas.microsoft.com/office/powerpoint/2010/main" xmlns=""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C46F0D-9283-43B6-BAC8-7B3D2698D116}"/>
              </a:ext>
            </a:extLst>
          </p:cNvPr>
          <p:cNvSpPr>
            <a:spLocks noGrp="1"/>
          </p:cNvSpPr>
          <p:nvPr>
            <p:ph type="title"/>
          </p:nvPr>
        </p:nvSpPr>
        <p:spPr/>
        <p:txBody>
          <a:bodyPr/>
          <a:lstStyle/>
          <a:p>
            <a:r>
              <a:rPr lang="en-US"/>
              <a:t>Problem Definition</a:t>
            </a:r>
            <a:endParaRPr lang="en-IN" dirty="0"/>
          </a:p>
        </p:txBody>
      </p:sp>
      <p:sp>
        <p:nvSpPr>
          <p:cNvPr id="3" name="Content Placeholder 2">
            <a:extLst>
              <a:ext uri="{FF2B5EF4-FFF2-40B4-BE49-F238E27FC236}">
                <a16:creationId xmlns:a16="http://schemas.microsoft.com/office/drawing/2014/main" xmlns="" id="{AE423A1C-4027-4C14-90E1-454869E24D76}"/>
              </a:ext>
            </a:extLst>
          </p:cNvPr>
          <p:cNvSpPr>
            <a:spLocks noGrp="1"/>
          </p:cNvSpPr>
          <p:nvPr>
            <p:ph idx="1"/>
          </p:nvPr>
        </p:nvSpPr>
        <p:spPr/>
        <p:txBody>
          <a:bodyPr/>
          <a:lstStyle/>
          <a:p>
            <a:pPr>
              <a:buFont typeface="Arial" panose="020B0604020202020204" pitchFamily="34" charset="0"/>
              <a:buChar char="•"/>
            </a:pPr>
            <a:r>
              <a:rPr lang="en-IN" dirty="0"/>
              <a:t> Emotion Recognition Of Speech is becoming increasingly important in various applications. At present, Emotion Recognition Of Speech is an emerging crossing field of artificial intelligence and artificial psychology; besides it is a popular research topic of signal processing and pattern </a:t>
            </a:r>
            <a:r>
              <a:rPr lang="en-US" dirty="0"/>
              <a:t>recognition. So, accuracy is most important when speaking about </a:t>
            </a:r>
            <a:r>
              <a:rPr lang="en-IN" dirty="0"/>
              <a:t>Emotion Recognition Of Speech. Our project aims at increasing the accuracy of recognizing emotion through speech.</a:t>
            </a:r>
          </a:p>
        </p:txBody>
      </p:sp>
    </p:spTree>
    <p:extLst>
      <p:ext uri="{BB962C8B-B14F-4D97-AF65-F5344CB8AC3E}">
        <p14:creationId xmlns:p14="http://schemas.microsoft.com/office/powerpoint/2010/main" xmlns="" val="366045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CFFAF5-E948-460C-9ADD-9CC3C0DA4B5C}"/>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xmlns="" id="{420F91F0-27F4-45E0-9204-01BC4788C7B9}"/>
              </a:ext>
            </a:extLst>
          </p:cNvPr>
          <p:cNvSpPr>
            <a:spLocks noGrp="1"/>
          </p:cNvSpPr>
          <p:nvPr>
            <p:ph idx="1"/>
          </p:nvPr>
        </p:nvSpPr>
        <p:spPr/>
        <p:txBody>
          <a:bodyPr>
            <a:normAutofit/>
          </a:bodyPr>
          <a:lstStyle/>
          <a:p>
            <a:r>
              <a:rPr lang="en-US" dirty="0"/>
              <a:t>Hardware Requirements :</a:t>
            </a:r>
          </a:p>
          <a:p>
            <a:pPr lvl="1">
              <a:buFont typeface="Wingdings" panose="05000000000000000000" pitchFamily="2" charset="2"/>
              <a:buChar char="§"/>
            </a:pPr>
            <a:r>
              <a:rPr lang="en-US" dirty="0"/>
              <a:t>Processor       :         i3/Intel Processor</a:t>
            </a:r>
          </a:p>
          <a:p>
            <a:pPr lvl="1">
              <a:buFont typeface="Wingdings" panose="05000000000000000000" pitchFamily="2" charset="2"/>
              <a:buChar char="§"/>
            </a:pPr>
            <a:r>
              <a:rPr lang="en-US" dirty="0"/>
              <a:t>RAM             :         8GB</a:t>
            </a:r>
          </a:p>
          <a:p>
            <a:pPr lvl="1">
              <a:buFont typeface="Wingdings" panose="05000000000000000000" pitchFamily="2" charset="2"/>
              <a:buChar char="§"/>
            </a:pPr>
            <a:r>
              <a:rPr lang="en-US" dirty="0"/>
              <a:t>Hard Disk      :        128GB   </a:t>
            </a:r>
          </a:p>
          <a:p>
            <a:r>
              <a:rPr lang="en-US" dirty="0"/>
              <a:t>Software Requirements :</a:t>
            </a:r>
            <a:endParaRPr lang="en-IN" dirty="0"/>
          </a:p>
          <a:p>
            <a:pPr lvl="1">
              <a:buFont typeface="Wingdings" panose="05000000000000000000" pitchFamily="2" charset="2"/>
              <a:buChar char="§"/>
            </a:pPr>
            <a:r>
              <a:rPr lang="en-IN" dirty="0"/>
              <a:t>Operating System :  Windows 10</a:t>
            </a:r>
          </a:p>
          <a:p>
            <a:pPr lvl="1">
              <a:buFont typeface="Wingdings" panose="05000000000000000000" pitchFamily="2" charset="2"/>
              <a:buChar char="§"/>
            </a:pPr>
            <a:r>
              <a:rPr lang="en-IN" dirty="0"/>
              <a:t>Language              :  Python 3.8</a:t>
            </a:r>
          </a:p>
          <a:p>
            <a:pPr lvl="1">
              <a:buFont typeface="Wingdings" panose="05000000000000000000" pitchFamily="2" charset="2"/>
              <a:buChar char="§"/>
            </a:pPr>
            <a:r>
              <a:rPr lang="en-IN" dirty="0"/>
              <a:t>Platform                :  Google </a:t>
            </a:r>
            <a:r>
              <a:rPr lang="en-IN" dirty="0" err="1"/>
              <a:t>Collab</a:t>
            </a:r>
            <a:r>
              <a:rPr lang="en-IN" dirty="0"/>
              <a:t>, </a:t>
            </a:r>
            <a:r>
              <a:rPr lang="en-IN" dirty="0" err="1"/>
              <a:t>Jupyter</a:t>
            </a:r>
            <a:r>
              <a:rPr lang="en-IN" dirty="0"/>
              <a:t> Notebook</a:t>
            </a:r>
          </a:p>
          <a:p>
            <a:pPr lvl="1">
              <a:buFont typeface="Wingdings" panose="05000000000000000000" pitchFamily="2" charset="2"/>
              <a:buChar char="§"/>
            </a:pPr>
            <a:r>
              <a:rPr lang="en-IN" dirty="0"/>
              <a:t>Libraries                :  </a:t>
            </a:r>
            <a:r>
              <a:rPr lang="en-IN" dirty="0" err="1"/>
              <a:t>Numpy</a:t>
            </a:r>
            <a:r>
              <a:rPr lang="en-IN" dirty="0"/>
              <a:t>, Pandas, </a:t>
            </a:r>
            <a:r>
              <a:rPr lang="en-IN" dirty="0" err="1"/>
              <a:t>Matplotlib</a:t>
            </a:r>
            <a:r>
              <a:rPr lang="en-IN" dirty="0"/>
              <a:t>, </a:t>
            </a:r>
            <a:r>
              <a:rPr lang="en-IN" dirty="0" err="1"/>
              <a:t>Seaborn</a:t>
            </a:r>
            <a:r>
              <a:rPr lang="en-IN" dirty="0"/>
              <a:t>, </a:t>
            </a:r>
            <a:r>
              <a:rPr lang="en-IN" dirty="0" err="1"/>
              <a:t>Sk</a:t>
            </a:r>
            <a:r>
              <a:rPr lang="en-IN" dirty="0"/>
              <a:t> Learn </a:t>
            </a:r>
            <a:endParaRPr lang="en-US" dirty="0"/>
          </a:p>
          <a:p>
            <a:pPr marL="0" indent="0">
              <a:buNone/>
            </a:pPr>
            <a:endParaRPr lang="en-IN" dirty="0"/>
          </a:p>
        </p:txBody>
      </p:sp>
    </p:spTree>
    <p:extLst>
      <p:ext uri="{BB962C8B-B14F-4D97-AF65-F5344CB8AC3E}">
        <p14:creationId xmlns:p14="http://schemas.microsoft.com/office/powerpoint/2010/main" xmlns="" val="1281945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pic>
        <p:nvPicPr>
          <p:cNvPr id="7" name="Content Placeholder 6">
            <a:extLst>
              <a:ext uri="{FF2B5EF4-FFF2-40B4-BE49-F238E27FC236}">
                <a16:creationId xmlns:a16="http://schemas.microsoft.com/office/drawing/2014/main" xmlns="" id="{5B7BC7B6-67EB-41F4-F1A2-267FB57D23D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974638" y="1715187"/>
            <a:ext cx="8230023" cy="415946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E9A53B-2E8E-4BAD-98F0-AF7E07ADDBEF}"/>
              </a:ext>
            </a:extLst>
          </p:cNvPr>
          <p:cNvSpPr>
            <a:spLocks noGrp="1"/>
          </p:cNvSpPr>
          <p:nvPr>
            <p:ph type="title"/>
          </p:nvPr>
        </p:nvSpPr>
        <p:spPr/>
        <p:txBody>
          <a:bodyPr/>
          <a:lstStyle/>
          <a:p>
            <a:r>
              <a:rPr lang="en-US" dirty="0" err="1"/>
              <a:t>Contd</a:t>
            </a:r>
            <a:r>
              <a:rPr lang="en-US" dirty="0"/>
              <a:t>…</a:t>
            </a:r>
            <a:endParaRPr lang="en-IN" dirty="0"/>
          </a:p>
        </p:txBody>
      </p:sp>
      <p:pic>
        <p:nvPicPr>
          <p:cNvPr id="7" name="Content Placeholder 6">
            <a:extLst>
              <a:ext uri="{FF2B5EF4-FFF2-40B4-BE49-F238E27FC236}">
                <a16:creationId xmlns:a16="http://schemas.microsoft.com/office/drawing/2014/main" xmlns="" id="{025CFE0A-9F87-C60E-F251-7DAD08D1E46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495718" y="1188110"/>
            <a:ext cx="3187864" cy="5213618"/>
          </a:xfrm>
        </p:spPr>
      </p:pic>
    </p:spTree>
    <p:extLst>
      <p:ext uri="{BB962C8B-B14F-4D97-AF65-F5344CB8AC3E}">
        <p14:creationId xmlns:p14="http://schemas.microsoft.com/office/powerpoint/2010/main" xmlns="" val="361529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FC5DFB-8F23-4F05-864F-9D09B510E2B3}"/>
              </a:ext>
            </a:extLst>
          </p:cNvPr>
          <p:cNvSpPr>
            <a:spLocks noGrp="1"/>
          </p:cNvSpPr>
          <p:nvPr>
            <p:ph type="title"/>
          </p:nvPr>
        </p:nvSpPr>
        <p:spPr/>
        <p:txBody>
          <a:bodyPr/>
          <a:lstStyle/>
          <a:p>
            <a:r>
              <a:rPr lang="en-US" dirty="0"/>
              <a:t>Architecture</a:t>
            </a:r>
            <a:endParaRPr lang="en-IN" dirty="0"/>
          </a:p>
        </p:txBody>
      </p:sp>
      <p:pic>
        <p:nvPicPr>
          <p:cNvPr id="12" name="Content Placeholder 11" descr="Architecture-of-Speech-Emotion-Recognition-System (2).png"/>
          <p:cNvPicPr>
            <a:picLocks noGrp="1" noChangeAspect="1"/>
          </p:cNvPicPr>
          <p:nvPr>
            <p:ph idx="1"/>
          </p:nvPr>
        </p:nvPicPr>
        <p:blipFill>
          <a:blip r:embed="rId2"/>
          <a:stretch>
            <a:fillRect/>
          </a:stretch>
        </p:blipFill>
        <p:spPr>
          <a:xfrm>
            <a:off x="-55418" y="971201"/>
            <a:ext cx="12192000" cy="5027817"/>
          </a:xfrm>
        </p:spPr>
      </p:pic>
      <p:sp>
        <p:nvSpPr>
          <p:cNvPr id="4" name="TextBox 3">
            <a:extLst>
              <a:ext uri="{FF2B5EF4-FFF2-40B4-BE49-F238E27FC236}">
                <a16:creationId xmlns:a16="http://schemas.microsoft.com/office/drawing/2014/main" xmlns="" id="{3DA72333-237D-4F6E-BC16-281F8094E2E4}"/>
              </a:ext>
            </a:extLst>
          </p:cNvPr>
          <p:cNvSpPr txBox="1"/>
          <p:nvPr/>
        </p:nvSpPr>
        <p:spPr>
          <a:xfrm>
            <a:off x="1347355" y="1954539"/>
            <a:ext cx="3110345" cy="369332"/>
          </a:xfrm>
          <a:prstGeom prst="rect">
            <a:avLst/>
          </a:prstGeom>
          <a:noFill/>
        </p:spPr>
        <p:txBody>
          <a:bodyPr wrap="square" rtlCol="0">
            <a:spAutoFit/>
          </a:bodyPr>
          <a:lstStyle/>
          <a:p>
            <a:r>
              <a:rPr lang="en-US" dirty="0"/>
              <a:t>Recording Data</a:t>
            </a:r>
          </a:p>
        </p:txBody>
      </p:sp>
      <p:sp>
        <p:nvSpPr>
          <p:cNvPr id="6" name="TextBox 5">
            <a:extLst>
              <a:ext uri="{FF2B5EF4-FFF2-40B4-BE49-F238E27FC236}">
                <a16:creationId xmlns:a16="http://schemas.microsoft.com/office/drawing/2014/main" xmlns="" id="{60147A27-E442-4C94-AB2A-80F8B9253DB5}"/>
              </a:ext>
            </a:extLst>
          </p:cNvPr>
          <p:cNvSpPr txBox="1"/>
          <p:nvPr/>
        </p:nvSpPr>
        <p:spPr>
          <a:xfrm>
            <a:off x="471055" y="5999018"/>
            <a:ext cx="2680855" cy="369332"/>
          </a:xfrm>
          <a:prstGeom prst="rect">
            <a:avLst/>
          </a:prstGeom>
          <a:noFill/>
        </p:spPr>
        <p:txBody>
          <a:bodyPr wrap="square" rtlCol="0">
            <a:spAutoFit/>
          </a:bodyPr>
          <a:lstStyle/>
          <a:p>
            <a:r>
              <a:rPr lang="en-US" dirty="0"/>
              <a:t>Emotions</a:t>
            </a:r>
          </a:p>
        </p:txBody>
      </p:sp>
    </p:spTree>
    <p:extLst>
      <p:ext uri="{BB962C8B-B14F-4D97-AF65-F5344CB8AC3E}">
        <p14:creationId xmlns:p14="http://schemas.microsoft.com/office/powerpoint/2010/main" xmlns="" val="356458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b="1" dirty="0"/>
              <a:t>Gathering  </a:t>
            </a:r>
            <a:r>
              <a:rPr lang="en-US" b="1" dirty="0" err="1"/>
              <a:t>DataSet</a:t>
            </a:r>
            <a:r>
              <a:rPr lang="en-US" sz="2400" b="1" dirty="0"/>
              <a:t>:</a:t>
            </a:r>
          </a:p>
          <a:p>
            <a:r>
              <a:rPr lang="en-US" sz="2400" dirty="0"/>
              <a:t> In this RAVDESS dataset is used, this is the Ryerson Audio-visual Database of Emotional Speech and song dataset , and is free to download.</a:t>
            </a:r>
          </a:p>
          <a:p>
            <a:r>
              <a:rPr lang="en-US" sz="2400" dirty="0"/>
              <a:t>This dataset contains 7,356 files (total size;2.48GB).This database contains 24 professional actors voices.</a:t>
            </a:r>
          </a:p>
          <a:p>
            <a:r>
              <a:rPr lang="en-US" sz="2400" dirty="0"/>
              <a:t>Emotions in this dataset are</a:t>
            </a:r>
          </a:p>
          <a:p>
            <a:pPr marL="0" indent="0">
              <a:buNone/>
            </a:pPr>
            <a:r>
              <a:rPr lang="en-US" sz="2400" dirty="0"/>
              <a:t>       Neutral</a:t>
            </a:r>
          </a:p>
          <a:p>
            <a:pPr marL="0" indent="0">
              <a:buNone/>
            </a:pPr>
            <a:r>
              <a:rPr lang="en-US" sz="2400" dirty="0"/>
              <a:t>       Happy</a:t>
            </a:r>
          </a:p>
          <a:p>
            <a:pPr marL="0" indent="0">
              <a:buNone/>
            </a:pPr>
            <a:r>
              <a:rPr lang="en-US" sz="2400" dirty="0"/>
              <a:t>       Sad</a:t>
            </a:r>
          </a:p>
          <a:p>
            <a:pPr marL="0" indent="0">
              <a:buNone/>
            </a:pPr>
            <a:r>
              <a:rPr lang="en-US" sz="2400" dirty="0"/>
              <a:t>       Angry</a:t>
            </a:r>
          </a:p>
          <a:p>
            <a:pPr marL="0" indent="0">
              <a:buNone/>
            </a:pPr>
            <a:r>
              <a:rPr lang="en-US" sz="2400" dirty="0"/>
              <a:t>       Fearful</a:t>
            </a:r>
          </a:p>
          <a:p>
            <a:pPr marL="0" indent="0">
              <a:buNone/>
            </a:pPr>
            <a:r>
              <a:rPr lang="en-US" sz="2400" dirty="0"/>
              <a:t>       Disgust</a:t>
            </a:r>
          </a:p>
          <a:p>
            <a:pPr marL="0" indent="0">
              <a:buNone/>
            </a:pPr>
            <a:r>
              <a:rPr lang="en-US" sz="2400" dirty="0"/>
              <a:t>       surprise</a:t>
            </a:r>
          </a:p>
          <a:p>
            <a:pPr>
              <a:buNone/>
            </a:pPr>
            <a:endParaRPr lang="en-US" sz="2400" b="1" dirty="0"/>
          </a:p>
          <a:p>
            <a:pPr>
              <a:buNone/>
            </a:pPr>
            <a:endParaRPr lang="en-US" sz="2400" dirty="0"/>
          </a:p>
          <a:p>
            <a:pPr>
              <a:buNone/>
            </a:pPr>
            <a:endParaRPr lang="en-US" sz="2400" dirty="0"/>
          </a:p>
          <a:p>
            <a:pPr>
              <a:buNone/>
            </a:pPr>
            <a:endParaRPr lang="en-US" sz="2400" dirty="0"/>
          </a:p>
          <a:p>
            <a:pPr>
              <a:buNone/>
            </a:pP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sz="3300" b="1" dirty="0"/>
              <a:t>Data Preprocessing</a:t>
            </a:r>
            <a:r>
              <a:rPr lang="en-US" b="1" dirty="0"/>
              <a:t>:</a:t>
            </a:r>
          </a:p>
          <a:p>
            <a:pPr>
              <a:buNone/>
            </a:pPr>
            <a:r>
              <a:rPr lang="en-US" b="1" dirty="0"/>
              <a:t> </a:t>
            </a:r>
            <a:r>
              <a:rPr lang="en-US" dirty="0"/>
              <a:t>Sample code</a:t>
            </a:r>
            <a:r>
              <a:rPr lang="en-US" b="1" dirty="0"/>
              <a:t>:</a:t>
            </a:r>
          </a:p>
          <a:p>
            <a:r>
              <a:rPr lang="en-US" dirty="0"/>
              <a:t>import pandas as pd</a:t>
            </a:r>
          </a:p>
          <a:p>
            <a:r>
              <a:rPr lang="en-US" dirty="0"/>
              <a:t>import </a:t>
            </a:r>
            <a:r>
              <a:rPr lang="en-US" dirty="0" err="1"/>
              <a:t>os</a:t>
            </a:r>
            <a:endParaRPr lang="en-US" dirty="0"/>
          </a:p>
          <a:p>
            <a:r>
              <a:rPr lang="en-US" dirty="0"/>
              <a:t>import </a:t>
            </a:r>
            <a:r>
              <a:rPr lang="en-US" dirty="0" err="1"/>
              <a:t>librosa</a:t>
            </a:r>
            <a:endParaRPr lang="en-US" dirty="0"/>
          </a:p>
          <a:p>
            <a:r>
              <a:rPr lang="en-US" dirty="0"/>
              <a:t>import glob</a:t>
            </a:r>
          </a:p>
          <a:p>
            <a:r>
              <a:rPr lang="en-US" dirty="0"/>
              <a:t>import </a:t>
            </a:r>
            <a:r>
              <a:rPr lang="en-US" dirty="0" err="1"/>
              <a:t>numpy</a:t>
            </a:r>
            <a:r>
              <a:rPr lang="en-US" dirty="0"/>
              <a:t> as </a:t>
            </a:r>
            <a:r>
              <a:rPr lang="en-US" dirty="0" err="1"/>
              <a:t>np</a:t>
            </a:r>
            <a:endParaRPr lang="en-US" dirty="0"/>
          </a:p>
          <a:p>
            <a:r>
              <a:rPr lang="en-US" dirty="0" err="1"/>
              <a:t>lst</a:t>
            </a:r>
            <a:r>
              <a:rPr lang="en-US" dirty="0"/>
              <a:t> = </a:t>
            </a:r>
            <a:r>
              <a:rPr lang="en-US" dirty="0" err="1"/>
              <a:t>np.array</a:t>
            </a:r>
            <a:r>
              <a:rPr lang="en-US" dirty="0"/>
              <a:t>([])</a:t>
            </a:r>
          </a:p>
          <a:p>
            <a:r>
              <a:rPr lang="en-US" dirty="0"/>
              <a:t>labels = []</a:t>
            </a:r>
          </a:p>
          <a:p>
            <a:r>
              <a:rPr lang="en-US" dirty="0" err="1"/>
              <a:t>i</a:t>
            </a:r>
            <a:r>
              <a:rPr lang="en-US" dirty="0"/>
              <a:t>=0</a:t>
            </a:r>
          </a:p>
          <a:p>
            <a:r>
              <a:rPr lang="en-US" dirty="0"/>
              <a:t>shapes = []</a:t>
            </a:r>
          </a:p>
          <a:p>
            <a:r>
              <a:rPr lang="en-US" dirty="0"/>
              <a:t>bookmark=0</a:t>
            </a:r>
          </a:p>
          <a:p>
            <a:r>
              <a:rPr lang="en-US" dirty="0"/>
              <a:t>files=[]</a:t>
            </a:r>
          </a:p>
          <a:p>
            <a:r>
              <a:rPr lang="en-US" dirty="0" err="1"/>
              <a:t>s_arr</a:t>
            </a:r>
            <a:r>
              <a:rPr lang="en-US" dirty="0"/>
              <a:t> = </a:t>
            </a:r>
            <a:r>
              <a:rPr lang="en-US" dirty="0" err="1"/>
              <a:t>np.zeros</a:t>
            </a:r>
            <a:r>
              <a:rPr lang="en-US" dirty="0"/>
              <a:t>((1440,13,216))</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sp>
        <p:nvSpPr>
          <p:cNvPr id="3" name="Content Placeholder 2"/>
          <p:cNvSpPr>
            <a:spLocks noGrp="1"/>
          </p:cNvSpPr>
          <p:nvPr>
            <p:ph idx="1"/>
          </p:nvPr>
        </p:nvSpPr>
        <p:spPr>
          <a:xfrm>
            <a:off x="0" y="1097278"/>
            <a:ext cx="11978641" cy="5760721"/>
          </a:xfrm>
        </p:spPr>
        <p:txBody>
          <a:bodyPr>
            <a:normAutofit fontScale="25000" lnSpcReduction="20000"/>
          </a:bodyPr>
          <a:lstStyle/>
          <a:p>
            <a:pPr>
              <a:buNone/>
            </a:pPr>
            <a:endParaRPr lang="en-US" sz="8000" dirty="0"/>
          </a:p>
          <a:p>
            <a:pPr>
              <a:buNone/>
            </a:pPr>
            <a:r>
              <a:rPr lang="en-US" sz="9600" dirty="0"/>
              <a:t>Sample code for loading Dataset:</a:t>
            </a:r>
          </a:p>
          <a:p>
            <a:r>
              <a:rPr lang="en-US" sz="9600" dirty="0"/>
              <a:t>for file in </a:t>
            </a:r>
            <a:r>
              <a:rPr lang="en-US" sz="9600" dirty="0" err="1"/>
              <a:t>glob.glob</a:t>
            </a:r>
            <a:r>
              <a:rPr lang="en-US" sz="9600" dirty="0"/>
              <a:t>("/content/</a:t>
            </a:r>
            <a:r>
              <a:rPr lang="en-US" sz="9600" dirty="0" err="1"/>
              <a:t>gdrive</a:t>
            </a:r>
            <a:r>
              <a:rPr lang="en-US" sz="9600" dirty="0"/>
              <a:t>/My Drive/SER/Actor_*/*.wav"):                  </a:t>
            </a:r>
          </a:p>
          <a:p>
            <a:pPr>
              <a:buNone/>
            </a:pPr>
            <a:r>
              <a:rPr lang="en-US" sz="9600" dirty="0"/>
              <a:t>     </a:t>
            </a:r>
            <a:r>
              <a:rPr lang="en-US" sz="9600" dirty="0" err="1"/>
              <a:t>X,sample_rate</a:t>
            </a:r>
            <a:r>
              <a:rPr lang="en-US" sz="9600" dirty="0"/>
              <a:t>=</a:t>
            </a:r>
            <a:r>
              <a:rPr lang="en-US" sz="9600" dirty="0" err="1"/>
              <a:t>librosa.load</a:t>
            </a:r>
            <a:r>
              <a:rPr lang="en-US" sz="9600" dirty="0"/>
              <a:t>(</a:t>
            </a:r>
            <a:r>
              <a:rPr lang="en-US" sz="9600" dirty="0" err="1"/>
              <a:t>file,res_type</a:t>
            </a:r>
            <a:r>
              <a:rPr lang="en-US" sz="9600" dirty="0"/>
              <a:t>=‘</a:t>
            </a:r>
            <a:r>
              <a:rPr lang="en-US" sz="9600" dirty="0" err="1"/>
              <a:t>Kaiser_fast’,duration</a:t>
            </a:r>
            <a:r>
              <a:rPr lang="en-US" sz="9600" dirty="0"/>
              <a:t>=2.5,sr=22050*2,offset=0.5)</a:t>
            </a:r>
          </a:p>
          <a:p>
            <a:pPr>
              <a:buNone/>
            </a:pPr>
            <a:r>
              <a:rPr lang="en-US" sz="9600" dirty="0"/>
              <a:t>      </a:t>
            </a:r>
            <a:r>
              <a:rPr lang="en-US" sz="9600" dirty="0" err="1"/>
              <a:t>sample_rate</a:t>
            </a:r>
            <a:r>
              <a:rPr lang="en-US" sz="9600" dirty="0"/>
              <a:t> = </a:t>
            </a:r>
            <a:r>
              <a:rPr lang="en-US" sz="9600" dirty="0" err="1"/>
              <a:t>np.array</a:t>
            </a:r>
            <a:r>
              <a:rPr lang="en-US" sz="9600" dirty="0"/>
              <a:t>(</a:t>
            </a:r>
            <a:r>
              <a:rPr lang="en-US" sz="9600" dirty="0" err="1"/>
              <a:t>sample_rate</a:t>
            </a:r>
            <a:r>
              <a:rPr lang="en-US" sz="9600" dirty="0"/>
              <a:t>)         </a:t>
            </a:r>
          </a:p>
          <a:p>
            <a:pPr>
              <a:buNone/>
            </a:pPr>
            <a:r>
              <a:rPr lang="en-US" sz="9600" dirty="0"/>
              <a:t>      </a:t>
            </a:r>
            <a:r>
              <a:rPr lang="en-US" sz="9600" dirty="0" err="1"/>
              <a:t>mfccs</a:t>
            </a:r>
            <a:r>
              <a:rPr lang="en-US" sz="9600" dirty="0"/>
              <a:t> = </a:t>
            </a:r>
            <a:r>
              <a:rPr lang="en-US" sz="9600" dirty="0" err="1"/>
              <a:t>librosa.feature.mfcc</a:t>
            </a:r>
            <a:r>
              <a:rPr lang="en-US" sz="9600" dirty="0"/>
              <a:t>(y=X, </a:t>
            </a:r>
            <a:r>
              <a:rPr lang="en-US" sz="9600" dirty="0" err="1"/>
              <a:t>sr</a:t>
            </a:r>
            <a:r>
              <a:rPr lang="en-US" sz="9600" dirty="0"/>
              <a:t>=</a:t>
            </a:r>
            <a:r>
              <a:rPr lang="en-US" sz="9600" dirty="0" err="1"/>
              <a:t>sample_rate</a:t>
            </a:r>
            <a:r>
              <a:rPr lang="en-US" sz="9600" dirty="0"/>
              <a:t>, </a:t>
            </a:r>
            <a:r>
              <a:rPr lang="en-US" sz="9600" dirty="0" err="1"/>
              <a:t>n_mfcc</a:t>
            </a:r>
            <a:r>
              <a:rPr lang="en-US" sz="9600" dirty="0"/>
              <a:t>=13)</a:t>
            </a:r>
          </a:p>
          <a:p>
            <a:pPr>
              <a:buNone/>
            </a:pPr>
            <a:r>
              <a:rPr lang="en-US" sz="9600" dirty="0"/>
              <a:t>       </a:t>
            </a:r>
            <a:r>
              <a:rPr lang="en-US" sz="9600" dirty="0" err="1"/>
              <a:t>files.append</a:t>
            </a:r>
            <a:r>
              <a:rPr lang="en-US" sz="9600" dirty="0"/>
              <a:t>(file)</a:t>
            </a:r>
          </a:p>
          <a:p>
            <a:pPr>
              <a:buNone/>
            </a:pPr>
            <a:r>
              <a:rPr lang="en-US" sz="9600" dirty="0"/>
              <a:t>       result = </a:t>
            </a:r>
            <a:r>
              <a:rPr lang="en-US" sz="9600" dirty="0" err="1"/>
              <a:t>np.zeros</a:t>
            </a:r>
            <a:r>
              <a:rPr lang="en-US" sz="9600" dirty="0"/>
              <a:t>((13,216))</a:t>
            </a:r>
          </a:p>
          <a:p>
            <a:pPr>
              <a:buNone/>
            </a:pPr>
            <a:r>
              <a:rPr lang="en-US" sz="9600" dirty="0"/>
              <a:t>       result[:</a:t>
            </a:r>
            <a:r>
              <a:rPr lang="en-US" sz="9600" dirty="0" err="1"/>
              <a:t>mfccs.shape</a:t>
            </a:r>
            <a:r>
              <a:rPr lang="en-US" sz="9600" dirty="0"/>
              <a:t>[0],:</a:t>
            </a:r>
            <a:r>
              <a:rPr lang="en-US" sz="9600" dirty="0" err="1"/>
              <a:t>mfccs.shape</a:t>
            </a:r>
            <a:r>
              <a:rPr lang="en-US" sz="9600" dirty="0"/>
              <a:t>[1]] = </a:t>
            </a:r>
            <a:r>
              <a:rPr lang="en-US" sz="9600" dirty="0" err="1"/>
              <a:t>mfccs</a:t>
            </a:r>
            <a:endParaRPr lang="en-US" sz="9600" dirty="0"/>
          </a:p>
          <a:p>
            <a:pPr>
              <a:buNone/>
            </a:pPr>
            <a:r>
              <a:rPr lang="en-US" sz="9600" dirty="0"/>
              <a:t>       </a:t>
            </a:r>
            <a:r>
              <a:rPr lang="en-US" sz="9600" dirty="0" err="1"/>
              <a:t>s_arr</a:t>
            </a:r>
            <a:r>
              <a:rPr lang="en-US" sz="9600" dirty="0"/>
              <a:t>[</a:t>
            </a:r>
            <a:r>
              <a:rPr lang="en-US" sz="9600" dirty="0" err="1"/>
              <a:t>i</a:t>
            </a:r>
            <a:r>
              <a:rPr lang="en-US" sz="9600" dirty="0"/>
              <a:t>] = result</a:t>
            </a:r>
          </a:p>
          <a:p>
            <a:pPr>
              <a:buFont typeface="Wingdings" pitchFamily="2" charset="2"/>
              <a:buChar char="q"/>
            </a:pPr>
            <a:r>
              <a:rPr lang="en-US" sz="11200" b="1" dirty="0"/>
              <a:t>Splitting Dataset</a:t>
            </a:r>
            <a:r>
              <a:rPr lang="en-US" sz="5100" b="1" dirty="0"/>
              <a:t>:</a:t>
            </a:r>
          </a:p>
          <a:p>
            <a:r>
              <a:rPr lang="en-US" sz="9600" b="1" dirty="0"/>
              <a:t> </a:t>
            </a:r>
            <a:r>
              <a:rPr lang="en-US" sz="9600" dirty="0"/>
              <a:t>from </a:t>
            </a:r>
            <a:r>
              <a:rPr lang="en-US" sz="9600" dirty="0" err="1"/>
              <a:t>sklearn.model_selection</a:t>
            </a:r>
            <a:r>
              <a:rPr lang="en-US" sz="9600" dirty="0"/>
              <a:t> import </a:t>
            </a:r>
            <a:r>
              <a:rPr lang="en-US" sz="9600" dirty="0" err="1"/>
              <a:t>train_test_split</a:t>
            </a:r>
            <a:endParaRPr lang="en-US" sz="9600" dirty="0"/>
          </a:p>
          <a:p>
            <a:r>
              <a:rPr lang="en-US" sz="9600" dirty="0" err="1"/>
              <a:t>ravdess_train_X</a:t>
            </a:r>
            <a:r>
              <a:rPr lang="en-US" sz="9600" dirty="0"/>
              <a:t>, </a:t>
            </a:r>
            <a:r>
              <a:rPr lang="en-US" sz="9600" dirty="0" err="1"/>
              <a:t>ravdess_valid_X</a:t>
            </a:r>
            <a:r>
              <a:rPr lang="en-US" sz="9600" dirty="0"/>
              <a:t>, </a:t>
            </a:r>
            <a:r>
              <a:rPr lang="en-US" sz="9600" dirty="0" err="1"/>
              <a:t>ravdess_train_y</a:t>
            </a:r>
            <a:r>
              <a:rPr lang="en-US" sz="9600" dirty="0"/>
              <a:t>, </a:t>
            </a:r>
            <a:r>
              <a:rPr lang="en-US" sz="9600" dirty="0" err="1"/>
              <a:t>ravdess_valid_y</a:t>
            </a:r>
            <a:r>
              <a:rPr lang="en-US" sz="9600" dirty="0"/>
              <a:t>  = </a:t>
            </a:r>
            <a:r>
              <a:rPr lang="en-US" sz="9600" dirty="0" err="1"/>
              <a:t>train_test_split</a:t>
            </a:r>
            <a:r>
              <a:rPr lang="en-US" sz="9600" dirty="0"/>
              <a:t>(</a:t>
            </a:r>
            <a:r>
              <a:rPr lang="en-US" sz="9600" dirty="0" err="1"/>
              <a:t>ravdess_X,ravdess_y,test_size</a:t>
            </a:r>
            <a:r>
              <a:rPr lang="en-US" sz="9600" dirty="0"/>
              <a:t>=0.2,random_state=42)</a:t>
            </a:r>
          </a:p>
          <a:p>
            <a:endParaRPr lang="en-US" sz="9600" b="1" dirty="0"/>
          </a:p>
          <a:p>
            <a:pPr>
              <a:buNone/>
            </a:pPr>
            <a:r>
              <a:rPr 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Contd</a:t>
            </a:r>
            <a:r>
              <a:rPr lang="en-US" b="1" dirty="0"/>
              <a:t>…</a:t>
            </a:r>
          </a:p>
        </p:txBody>
      </p:sp>
      <p:sp>
        <p:nvSpPr>
          <p:cNvPr id="3" name="Content Placeholder 2"/>
          <p:cNvSpPr>
            <a:spLocks noGrp="1"/>
          </p:cNvSpPr>
          <p:nvPr>
            <p:ph idx="1"/>
          </p:nvPr>
        </p:nvSpPr>
        <p:spPr>
          <a:xfrm>
            <a:off x="199505" y="1097278"/>
            <a:ext cx="11779135" cy="5943602"/>
          </a:xfrm>
        </p:spPr>
        <p:txBody>
          <a:bodyPr>
            <a:normAutofit fontScale="25000" lnSpcReduction="20000"/>
          </a:bodyPr>
          <a:lstStyle/>
          <a:p>
            <a:r>
              <a:rPr lang="en-US" sz="11200" b="1" dirty="0"/>
              <a:t>CNN Model Creation:</a:t>
            </a:r>
          </a:p>
          <a:p>
            <a:pPr>
              <a:buNone/>
            </a:pPr>
            <a:r>
              <a:rPr lang="en-US" sz="8000" dirty="0"/>
              <a:t>import </a:t>
            </a:r>
            <a:r>
              <a:rPr lang="en-US" sz="8000" dirty="0" err="1"/>
              <a:t>keras</a:t>
            </a:r>
            <a:endParaRPr lang="en-US" sz="8000" dirty="0"/>
          </a:p>
          <a:p>
            <a:pPr>
              <a:buNone/>
            </a:pPr>
            <a:r>
              <a:rPr lang="en-US" sz="8000" dirty="0"/>
              <a:t>import </a:t>
            </a:r>
            <a:r>
              <a:rPr lang="en-US" sz="8000" dirty="0" err="1"/>
              <a:t>numpy</a:t>
            </a:r>
            <a:r>
              <a:rPr lang="en-US" sz="8000" dirty="0"/>
              <a:t> as </a:t>
            </a:r>
            <a:r>
              <a:rPr lang="en-US" sz="8000" dirty="0" err="1"/>
              <a:t>np</a:t>
            </a:r>
            <a:endParaRPr lang="en-US" sz="8000" dirty="0"/>
          </a:p>
          <a:p>
            <a:pPr>
              <a:buNone/>
            </a:pPr>
            <a:r>
              <a:rPr lang="en-US" sz="8000" dirty="0"/>
              <a:t>import </a:t>
            </a:r>
            <a:r>
              <a:rPr lang="en-US" sz="8000" dirty="0" err="1"/>
              <a:t>matplotlib.pyplot</a:t>
            </a:r>
            <a:r>
              <a:rPr lang="en-US" sz="8000" dirty="0"/>
              <a:t> as </a:t>
            </a:r>
            <a:r>
              <a:rPr lang="en-US" sz="8000" dirty="0" err="1"/>
              <a:t>plt</a:t>
            </a:r>
            <a:endParaRPr lang="en-US" sz="8000" dirty="0"/>
          </a:p>
          <a:p>
            <a:pPr>
              <a:buNone/>
            </a:pPr>
            <a:r>
              <a:rPr lang="en-US" sz="8000" dirty="0"/>
              <a:t>import </a:t>
            </a:r>
            <a:r>
              <a:rPr lang="en-US" sz="8000" dirty="0" err="1"/>
              <a:t>tensorflow</a:t>
            </a:r>
            <a:r>
              <a:rPr lang="en-US" sz="8000" dirty="0"/>
              <a:t> as </a:t>
            </a:r>
            <a:r>
              <a:rPr lang="en-US" sz="8000" dirty="0" err="1"/>
              <a:t>tf</a:t>
            </a:r>
            <a:endParaRPr lang="en-US" sz="8000" dirty="0"/>
          </a:p>
          <a:p>
            <a:pPr>
              <a:buNone/>
            </a:pPr>
            <a:r>
              <a:rPr lang="en-US" sz="8000" dirty="0"/>
              <a:t>from </a:t>
            </a:r>
            <a:r>
              <a:rPr lang="en-US" sz="8000" dirty="0" err="1"/>
              <a:t>keras.preprocessing</a:t>
            </a:r>
            <a:r>
              <a:rPr lang="en-US" sz="8000" dirty="0"/>
              <a:t> import sequence</a:t>
            </a:r>
          </a:p>
          <a:p>
            <a:pPr>
              <a:buNone/>
            </a:pPr>
            <a:r>
              <a:rPr lang="en-US" sz="8000" dirty="0"/>
              <a:t>from </a:t>
            </a:r>
            <a:r>
              <a:rPr lang="en-US" sz="8000" dirty="0" err="1"/>
              <a:t>keras.models</a:t>
            </a:r>
            <a:r>
              <a:rPr lang="en-US" sz="8000" dirty="0"/>
              <a:t> import Sequential</a:t>
            </a:r>
          </a:p>
          <a:p>
            <a:pPr>
              <a:buNone/>
            </a:pPr>
            <a:r>
              <a:rPr lang="en-US" sz="8000" dirty="0"/>
              <a:t>from </a:t>
            </a:r>
            <a:r>
              <a:rPr lang="en-US" sz="8000" dirty="0" err="1"/>
              <a:t>keras.layers</a:t>
            </a:r>
            <a:r>
              <a:rPr lang="en-US" sz="8000" dirty="0"/>
              <a:t> import Dense, Embedding</a:t>
            </a:r>
          </a:p>
          <a:p>
            <a:pPr>
              <a:buNone/>
            </a:pPr>
            <a:r>
              <a:rPr lang="en-US" sz="8000" dirty="0"/>
              <a:t>from </a:t>
            </a:r>
            <a:r>
              <a:rPr lang="en-US" sz="8000" dirty="0" err="1"/>
              <a:t>tensorflow.keras.utils</a:t>
            </a:r>
            <a:r>
              <a:rPr lang="en-US" sz="8000" dirty="0"/>
              <a:t> import </a:t>
            </a:r>
            <a:r>
              <a:rPr lang="en-US" sz="8000" dirty="0" err="1"/>
              <a:t>to_categorical</a:t>
            </a:r>
            <a:endParaRPr lang="en-US" sz="8000" dirty="0"/>
          </a:p>
          <a:p>
            <a:pPr>
              <a:buNone/>
            </a:pPr>
            <a:r>
              <a:rPr lang="en-US" sz="8000" dirty="0"/>
              <a:t>from </a:t>
            </a:r>
            <a:r>
              <a:rPr lang="en-US" sz="8000" dirty="0" err="1"/>
              <a:t>keras.layers</a:t>
            </a:r>
            <a:r>
              <a:rPr lang="en-US" sz="8000" dirty="0"/>
              <a:t> import Input, Flatten, Dropout, Activation, </a:t>
            </a:r>
            <a:r>
              <a:rPr lang="en-US" sz="8000" dirty="0" err="1"/>
              <a:t>BatchNormalization</a:t>
            </a:r>
            <a:endParaRPr lang="en-US" sz="8000" dirty="0"/>
          </a:p>
          <a:p>
            <a:pPr>
              <a:buNone/>
            </a:pPr>
            <a:r>
              <a:rPr lang="en-US" sz="8000" dirty="0"/>
              <a:t>from </a:t>
            </a:r>
            <a:r>
              <a:rPr lang="en-US" sz="8000" dirty="0" err="1"/>
              <a:t>keras.layers</a:t>
            </a:r>
            <a:r>
              <a:rPr lang="en-US" sz="8000" dirty="0"/>
              <a:t> import Conv2D, MaxPooling2D, LSTM, Lambda</a:t>
            </a:r>
          </a:p>
          <a:p>
            <a:pPr>
              <a:buNone/>
            </a:pPr>
            <a:r>
              <a:rPr lang="en-US" sz="8000" dirty="0"/>
              <a:t>from </a:t>
            </a:r>
            <a:r>
              <a:rPr lang="en-US" sz="8000" dirty="0" err="1"/>
              <a:t>keras.models</a:t>
            </a:r>
            <a:r>
              <a:rPr lang="en-US" sz="8000" dirty="0"/>
              <a:t> import Model</a:t>
            </a:r>
          </a:p>
          <a:p>
            <a:pPr>
              <a:buNone/>
            </a:pPr>
            <a:r>
              <a:rPr lang="en-US" sz="8000" dirty="0"/>
              <a:t>from </a:t>
            </a:r>
            <a:r>
              <a:rPr lang="en-US" sz="8000" dirty="0" err="1"/>
              <a:t>keras.callbacks</a:t>
            </a:r>
            <a:r>
              <a:rPr lang="en-US" sz="8000" dirty="0"/>
              <a:t> import </a:t>
            </a:r>
            <a:r>
              <a:rPr lang="en-US" sz="8000" dirty="0" err="1"/>
              <a:t>ModelCheckpoint</a:t>
            </a:r>
            <a:endParaRPr lang="en-US" sz="8000" dirty="0"/>
          </a:p>
          <a:p>
            <a:pPr>
              <a:buNone/>
            </a:pPr>
            <a:r>
              <a:rPr lang="en-US" sz="8000" dirty="0"/>
              <a:t>from </a:t>
            </a:r>
            <a:r>
              <a:rPr lang="en-US" sz="8000" dirty="0" err="1"/>
              <a:t>sklearn.model_selection</a:t>
            </a:r>
            <a:r>
              <a:rPr lang="en-US" sz="8000" dirty="0"/>
              <a:t> import </a:t>
            </a:r>
            <a:r>
              <a:rPr lang="en-US" sz="8000" dirty="0" err="1"/>
              <a:t>train_test_split</a:t>
            </a:r>
            <a:endParaRPr lang="en-US" sz="8000" dirty="0"/>
          </a:p>
          <a:p>
            <a:pPr>
              <a:buNone/>
            </a:pPr>
            <a:r>
              <a:rPr lang="en-US" sz="8000" dirty="0"/>
              <a:t>from </a:t>
            </a:r>
            <a:r>
              <a:rPr lang="en-US" sz="8000" dirty="0" err="1"/>
              <a:t>keras</a:t>
            </a:r>
            <a:r>
              <a:rPr lang="en-US" sz="8000" dirty="0"/>
              <a:t> import backend as K</a:t>
            </a:r>
          </a:p>
          <a:p>
            <a:pPr>
              <a:buNone/>
            </a:pPr>
            <a:r>
              <a:rPr lang="en-US" sz="8000" dirty="0"/>
              <a:t>from </a:t>
            </a:r>
            <a:r>
              <a:rPr lang="en-US" sz="8000" dirty="0" err="1"/>
              <a:t>tensorflow.keras.utils</a:t>
            </a:r>
            <a:r>
              <a:rPr lang="en-US" sz="8000" dirty="0"/>
              <a:t> import </a:t>
            </a:r>
            <a:r>
              <a:rPr lang="en-US" sz="8000" dirty="0" err="1"/>
              <a:t>plot_model</a:t>
            </a:r>
            <a:endParaRPr lang="en-US" sz="8000" dirty="0"/>
          </a:p>
          <a:p>
            <a:pPr>
              <a:buNone/>
            </a:pPr>
            <a:endParaRPr lang="en-US" sz="2400" b="1" dirty="0"/>
          </a:p>
          <a:p>
            <a:pPr>
              <a:buNone/>
            </a:pPr>
            <a:endParaRPr lang="en-US" sz="2400" b="1" dirty="0"/>
          </a:p>
          <a:p>
            <a:pPr>
              <a:buNone/>
            </a:pPr>
            <a:endParaRPr lang="en-US" sz="2400" b="1" dirty="0"/>
          </a:p>
          <a:p>
            <a:pPr>
              <a:buNone/>
            </a:pPr>
            <a:r>
              <a:rPr lang="en-US" b="1"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sp>
        <p:nvSpPr>
          <p:cNvPr id="3" name="Content Placeholder 2"/>
          <p:cNvSpPr>
            <a:spLocks noGrp="1"/>
          </p:cNvSpPr>
          <p:nvPr>
            <p:ph idx="1"/>
          </p:nvPr>
        </p:nvSpPr>
        <p:spPr/>
        <p:txBody>
          <a:bodyPr>
            <a:normAutofit fontScale="77500" lnSpcReduction="20000"/>
          </a:bodyPr>
          <a:lstStyle/>
          <a:p>
            <a:pPr>
              <a:buNone/>
            </a:pPr>
            <a:r>
              <a:rPr lang="en-US" dirty="0" err="1"/>
              <a:t>model_ravdess</a:t>
            </a:r>
            <a:r>
              <a:rPr lang="en-US" dirty="0"/>
              <a:t> = Sequential()</a:t>
            </a:r>
          </a:p>
          <a:p>
            <a:pPr>
              <a:buNone/>
            </a:pPr>
            <a:r>
              <a:rPr lang="en-US" dirty="0"/>
              <a:t>kernel = 5</a:t>
            </a:r>
          </a:p>
          <a:p>
            <a:pPr>
              <a:buNone/>
            </a:pPr>
            <a:r>
              <a:rPr lang="en-US" dirty="0"/>
              <a:t>model_ravdess.add(Conv2D(32, 5,strides=2,padding='same',</a:t>
            </a:r>
          </a:p>
          <a:p>
            <a:pPr>
              <a:buNone/>
            </a:pPr>
            <a:r>
              <a:rPr lang="en-US" dirty="0"/>
              <a:t>                 </a:t>
            </a:r>
            <a:r>
              <a:rPr lang="en-US" dirty="0" err="1"/>
              <a:t>input_shape</a:t>
            </a:r>
            <a:r>
              <a:rPr lang="en-US" dirty="0"/>
              <a:t>=(13,216,1)))</a:t>
            </a:r>
          </a:p>
          <a:p>
            <a:pPr>
              <a:buNone/>
            </a:pPr>
            <a:r>
              <a:rPr lang="en-US" dirty="0"/>
              <a:t>model_ravdess.add(Activation('</a:t>
            </a:r>
            <a:r>
              <a:rPr lang="en-US" dirty="0" err="1"/>
              <a:t>relu</a:t>
            </a:r>
            <a:r>
              <a:rPr lang="en-US" dirty="0"/>
              <a:t>')</a:t>
            </a:r>
          </a:p>
          <a:p>
            <a:pPr>
              <a:buNone/>
            </a:pPr>
            <a:r>
              <a:rPr lang="en-US" dirty="0"/>
              <a:t>model_ravdess.add(</a:t>
            </a:r>
            <a:r>
              <a:rPr lang="en-US" dirty="0" err="1"/>
              <a:t>BatchNormalization</a:t>
            </a:r>
            <a:r>
              <a:rPr lang="en-US" dirty="0"/>
              <a:t>())</a:t>
            </a:r>
          </a:p>
          <a:p>
            <a:pPr>
              <a:buNone/>
            </a:pPr>
            <a:r>
              <a:rPr lang="en-US" dirty="0"/>
              <a:t># model_ravdess.add(MaxPooling1D(</a:t>
            </a:r>
            <a:r>
              <a:rPr lang="en-US" dirty="0" err="1"/>
              <a:t>pool_size</a:t>
            </a:r>
            <a:r>
              <a:rPr lang="en-US" dirty="0"/>
              <a:t>=(8)))</a:t>
            </a:r>
          </a:p>
          <a:p>
            <a:pPr>
              <a:buNone/>
            </a:pPr>
            <a:r>
              <a:rPr lang="en-US" dirty="0"/>
              <a:t>model_ravdess.add(Conv2D(64, 5,strides=2,padding='same',))</a:t>
            </a:r>
          </a:p>
          <a:p>
            <a:pPr>
              <a:buNone/>
            </a:pPr>
            <a:r>
              <a:rPr lang="en-US" dirty="0"/>
              <a:t>model_ravdess.add(Activation('</a:t>
            </a:r>
            <a:r>
              <a:rPr lang="en-US" dirty="0" err="1"/>
              <a:t>relu</a:t>
            </a:r>
            <a:r>
              <a:rPr lang="en-US" dirty="0"/>
              <a:t>'))</a:t>
            </a:r>
          </a:p>
          <a:p>
            <a:pPr>
              <a:buNone/>
            </a:pPr>
            <a:r>
              <a:rPr lang="en-US" dirty="0"/>
              <a:t>model_ravdess.add(</a:t>
            </a:r>
            <a:r>
              <a:rPr lang="en-US" dirty="0" err="1"/>
              <a:t>BatchNormalization</a:t>
            </a:r>
            <a:r>
              <a:rPr lang="en-US" dirty="0"/>
              <a:t>())</a:t>
            </a:r>
          </a:p>
          <a:p>
            <a:pPr>
              <a:buNone/>
            </a:pPr>
            <a:r>
              <a:rPr lang="en-US" dirty="0"/>
              <a:t>model_ravdess.add(Activation('</a:t>
            </a:r>
            <a:r>
              <a:rPr lang="en-US" dirty="0" err="1"/>
              <a:t>relu</a:t>
            </a:r>
            <a:r>
              <a:rPr lang="en-US" dirty="0"/>
              <a:t>'))</a:t>
            </a:r>
          </a:p>
          <a:p>
            <a:pPr>
              <a:buNone/>
            </a:pPr>
            <a:r>
              <a:rPr lang="en-US" dirty="0"/>
              <a:t>model_ravdess.add(</a:t>
            </a:r>
            <a:r>
              <a:rPr lang="en-US" dirty="0" err="1"/>
              <a:t>BatchNormalization</a:t>
            </a:r>
            <a:r>
              <a:rPr lang="en-US" dirty="0"/>
              <a:t>())</a:t>
            </a:r>
          </a:p>
          <a:p>
            <a:pPr>
              <a:buNone/>
            </a:pPr>
            <a:r>
              <a:rPr lang="en-US" dirty="0"/>
              <a:t># model_ravdess.add(MaxPooling2D(</a:t>
            </a:r>
            <a:r>
              <a:rPr lang="en-US" dirty="0" err="1"/>
              <a:t>pool_size</a:t>
            </a:r>
            <a:r>
              <a:rPr lang="en-US" dirty="0"/>
              <a:t>=(2,3)))</a:t>
            </a:r>
          </a:p>
          <a:p>
            <a:pPr>
              <a:buNone/>
            </a:pPr>
            <a:r>
              <a:rPr lang="en-US" dirty="0"/>
              <a:t># model_ravdess.add(Lambda(lambda x: </a:t>
            </a:r>
            <a:r>
              <a:rPr lang="en-US" dirty="0" err="1"/>
              <a:t>K.squeeze</a:t>
            </a:r>
            <a:r>
              <a:rPr lang="en-US" dirty="0"/>
              <a:t>(x, axis= 1)))</a:t>
            </a:r>
          </a:p>
          <a:p>
            <a:pPr>
              <a:buNone/>
            </a:pPr>
            <a:r>
              <a:rPr lang="en-US" dirty="0"/>
              <a:t>model_ravdess.add(Flatten())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marL="0" indent="0">
              <a:buNone/>
            </a:pPr>
            <a:r>
              <a:rPr lang="en-IN" dirty="0"/>
              <a:t>	Emotion Recognition of Speech  is the act of attempting to recognize human emotion and affective states from speech. This is capitalizing on the fact that voice often reflects underlying emotion through tone and pitch. This is also the phenomenon that animals like dogs and horses employ to be able to understand human emotion. </a:t>
            </a:r>
          </a:p>
          <a:p>
            <a:pPr marL="0" indent="0">
              <a:buNone/>
            </a:pPr>
            <a:endParaRPr lang="en-IN" dirty="0"/>
          </a:p>
          <a:p>
            <a:pPr marL="0" indent="0">
              <a:buNone/>
            </a:pPr>
            <a:r>
              <a:rPr lang="en-IN" dirty="0"/>
              <a:t>	Existing system of Emotion Recognition Of Speech was developed with Multilayer Perceptron(MLP).Generally MLP is best, when the model is quality trained. this is not always possible in real world scenario.  The proposed system of Emotion Recognition Of Speech will be developed with Ensemble Methods that is Convolutional Neural Network(CNN) </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xmlns="" val="175112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sp>
        <p:nvSpPr>
          <p:cNvPr id="3" name="Content Placeholder 2"/>
          <p:cNvSpPr>
            <a:spLocks noGrp="1"/>
          </p:cNvSpPr>
          <p:nvPr>
            <p:ph idx="1"/>
          </p:nvPr>
        </p:nvSpPr>
        <p:spPr>
          <a:xfrm>
            <a:off x="199505" y="966651"/>
            <a:ext cx="11779135" cy="5525588"/>
          </a:xfrm>
        </p:spPr>
        <p:txBody>
          <a:bodyPr/>
          <a:lstStyle/>
          <a:p>
            <a:r>
              <a:rPr lang="en-US" b="1" dirty="0"/>
              <a:t>Output Screenshot:</a:t>
            </a:r>
          </a:p>
          <a:p>
            <a:pPr>
              <a:buNone/>
            </a:pPr>
            <a:endParaRPr lang="en-US" dirty="0"/>
          </a:p>
        </p:txBody>
      </p:sp>
      <p:pic>
        <p:nvPicPr>
          <p:cNvPr id="4" name="Picture 3" descr="cnn model.JPG"/>
          <p:cNvPicPr>
            <a:picLocks noChangeAspect="1"/>
          </p:cNvPicPr>
          <p:nvPr/>
        </p:nvPicPr>
        <p:blipFill>
          <a:blip r:embed="rId2"/>
          <a:stretch>
            <a:fillRect/>
          </a:stretch>
        </p:blipFill>
        <p:spPr>
          <a:xfrm>
            <a:off x="235131" y="1420858"/>
            <a:ext cx="8856617" cy="52673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sp>
        <p:nvSpPr>
          <p:cNvPr id="3" name="Content Placeholder 2"/>
          <p:cNvSpPr>
            <a:spLocks noGrp="1"/>
          </p:cNvSpPr>
          <p:nvPr>
            <p:ph idx="1"/>
          </p:nvPr>
        </p:nvSpPr>
        <p:spPr/>
        <p:txBody>
          <a:bodyPr/>
          <a:lstStyle/>
          <a:p>
            <a:r>
              <a:rPr lang="en-US" b="1" dirty="0"/>
              <a:t>   Predicting Accuracy </a:t>
            </a:r>
          </a:p>
          <a:p>
            <a:pPr>
              <a:buFont typeface="Arial" pitchFamily="34" charset="0"/>
              <a:buChar char="•"/>
            </a:pPr>
            <a:r>
              <a:rPr lang="en-US" dirty="0" err="1"/>
              <a:t>model_ravdess.compile</a:t>
            </a:r>
            <a:r>
              <a:rPr lang="en-US" dirty="0"/>
              <a:t>(loss='</a:t>
            </a:r>
            <a:r>
              <a:rPr lang="en-US" dirty="0" err="1"/>
              <a:t>sparse_categorical_crossentropy</a:t>
            </a:r>
            <a:r>
              <a:rPr lang="en-US" dirty="0"/>
              <a:t>',</a:t>
            </a:r>
          </a:p>
          <a:p>
            <a:pPr>
              <a:buNone/>
            </a:pPr>
            <a:r>
              <a:rPr lang="en-US" dirty="0"/>
              <a:t>         optimizer=opt,</a:t>
            </a:r>
          </a:p>
          <a:p>
            <a:pPr>
              <a:buNone/>
            </a:pPr>
            <a:r>
              <a:rPr lang="en-US" dirty="0"/>
              <a:t>         metrics=['accuracy'])</a:t>
            </a:r>
          </a:p>
          <a:p>
            <a:pPr>
              <a:buFont typeface="Arial" pitchFamily="34" charset="0"/>
              <a:buChar char="•"/>
            </a:pPr>
            <a:r>
              <a:rPr lang="en-US" dirty="0" err="1"/>
              <a:t>model_ravdess.evaluate</a:t>
            </a:r>
            <a:r>
              <a:rPr lang="en-US" dirty="0"/>
              <a:t>(</a:t>
            </a:r>
            <a:r>
              <a:rPr lang="en-US" dirty="0" err="1"/>
              <a:t>ravdess_valid_X,ravdess_valid_y</a:t>
            </a:r>
            <a:r>
              <a:rPr lang="en-US" dirty="0"/>
              <a:t>)</a:t>
            </a:r>
          </a:p>
          <a:p>
            <a:pPr>
              <a:buNone/>
            </a:pPr>
            <a:r>
              <a:rPr lang="en-US" dirty="0"/>
              <a:t>Accuracy Output:</a:t>
            </a:r>
          </a:p>
          <a:p>
            <a:pPr>
              <a:buNone/>
            </a:pPr>
            <a:endParaRPr lang="en-US" dirty="0"/>
          </a:p>
          <a:p>
            <a:endParaRPr lang="en-US" dirty="0"/>
          </a:p>
        </p:txBody>
      </p:sp>
      <p:pic>
        <p:nvPicPr>
          <p:cNvPr id="4" name="Picture 3" descr="accuracy.JPG"/>
          <p:cNvPicPr>
            <a:picLocks noChangeAspect="1"/>
          </p:cNvPicPr>
          <p:nvPr/>
        </p:nvPicPr>
        <p:blipFill>
          <a:blip r:embed="rId2"/>
          <a:stretch>
            <a:fillRect/>
          </a:stretch>
        </p:blipFill>
        <p:spPr>
          <a:xfrm>
            <a:off x="274319" y="4271554"/>
            <a:ext cx="11168743" cy="2155371"/>
          </a:xfrm>
          <a:prstGeom prst="rect">
            <a:avLst/>
          </a:prstGeom>
        </p:spPr>
      </p:pic>
      <p:pic>
        <p:nvPicPr>
          <p:cNvPr id="5" name="Picture 4" descr="accuracy.JPG"/>
          <p:cNvPicPr>
            <a:picLocks noChangeAspect="1"/>
          </p:cNvPicPr>
          <p:nvPr/>
        </p:nvPicPr>
        <p:blipFill>
          <a:blip r:embed="rId2"/>
          <a:stretch>
            <a:fillRect/>
          </a:stretch>
        </p:blipFill>
        <p:spPr>
          <a:xfrm>
            <a:off x="274319" y="4323806"/>
            <a:ext cx="11168743" cy="215537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8073"/>
            <a:ext cx="12192000" cy="714892"/>
          </a:xfrm>
        </p:spPr>
        <p:txBody>
          <a:bodyPr/>
          <a:lstStyle/>
          <a:p>
            <a:r>
              <a:rPr lang="en-US" b="1" dirty="0"/>
              <a:t>Contd..</a:t>
            </a:r>
          </a:p>
        </p:txBody>
      </p:sp>
      <p:sp>
        <p:nvSpPr>
          <p:cNvPr id="3" name="Content Placeholder 2"/>
          <p:cNvSpPr>
            <a:spLocks noGrp="1"/>
          </p:cNvSpPr>
          <p:nvPr>
            <p:ph idx="1"/>
          </p:nvPr>
        </p:nvSpPr>
        <p:spPr>
          <a:xfrm>
            <a:off x="1" y="1097279"/>
            <a:ext cx="11978640" cy="5394960"/>
          </a:xfrm>
        </p:spPr>
        <p:txBody>
          <a:bodyPr/>
          <a:lstStyle/>
          <a:p>
            <a:pPr>
              <a:buNone/>
            </a:pPr>
            <a:r>
              <a:rPr lang="en-US" b="1" dirty="0"/>
              <a:t>Actual values and Predicted Values:</a:t>
            </a:r>
          </a:p>
          <a:p>
            <a:pPr>
              <a:buNone/>
            </a:pPr>
            <a:r>
              <a:rPr lang="en-US" dirty="0"/>
              <a:t>The following code will display the actual values and predicted values .</a:t>
            </a:r>
          </a:p>
          <a:p>
            <a:r>
              <a:rPr lang="en-US" dirty="0"/>
              <a:t>classes = ['</a:t>
            </a:r>
            <a:r>
              <a:rPr lang="en-US" dirty="0" err="1"/>
              <a:t>Neutral','Happy','Sad','Angry','Fearful','Disgust','Surprise</a:t>
            </a:r>
            <a:r>
              <a:rPr lang="en-US" dirty="0"/>
              <a:t>']</a:t>
            </a:r>
          </a:p>
          <a:p>
            <a:pPr>
              <a:buNone/>
            </a:pPr>
            <a:r>
              <a:rPr lang="en-US" dirty="0"/>
              <a:t>    for </a:t>
            </a:r>
            <a:r>
              <a:rPr lang="en-US" dirty="0" err="1"/>
              <a:t>i</a:t>
            </a:r>
            <a:r>
              <a:rPr lang="en-US" dirty="0"/>
              <a:t> in range(</a:t>
            </a:r>
            <a:r>
              <a:rPr lang="en-US" dirty="0" err="1"/>
              <a:t>len</a:t>
            </a:r>
            <a:r>
              <a:rPr lang="en-US" dirty="0"/>
              <a:t>(</a:t>
            </a:r>
            <a:r>
              <a:rPr lang="en-US" dirty="0" err="1"/>
              <a:t>classes_x</a:t>
            </a:r>
            <a:r>
              <a:rPr lang="en-US" dirty="0"/>
              <a:t>)):</a:t>
            </a:r>
          </a:p>
          <a:p>
            <a:pPr>
              <a:buNone/>
            </a:pPr>
            <a:r>
              <a:rPr lang="en-US" dirty="0"/>
              <a:t>    print(classes[</a:t>
            </a:r>
            <a:r>
              <a:rPr lang="en-US" dirty="0" err="1"/>
              <a:t>classes_x</a:t>
            </a:r>
            <a:r>
              <a:rPr lang="en-US" dirty="0"/>
              <a:t>[</a:t>
            </a:r>
            <a:r>
              <a:rPr lang="en-US" dirty="0" err="1"/>
              <a:t>i</a:t>
            </a:r>
            <a:r>
              <a:rPr lang="en-US" dirty="0"/>
              <a:t>]], '     ',classes[</a:t>
            </a:r>
            <a:r>
              <a:rPr lang="en-US" dirty="0" err="1"/>
              <a:t>ravdess_valid_y</a:t>
            </a:r>
            <a:r>
              <a:rPr lang="en-US" dirty="0"/>
              <a:t>[</a:t>
            </a:r>
            <a:r>
              <a:rPr lang="en-US" dirty="0" err="1"/>
              <a:t>i</a:t>
            </a:r>
            <a:r>
              <a:rPr lang="en-US" dirty="0"/>
              <a:t>]])</a:t>
            </a:r>
          </a:p>
          <a:p>
            <a:pPr>
              <a:buNone/>
            </a:pPr>
            <a:endParaRPr lang="en-US" dirty="0"/>
          </a:p>
        </p:txBody>
      </p:sp>
      <p:pic>
        <p:nvPicPr>
          <p:cNvPr id="4" name="Picture 3" descr="preact values.JPG"/>
          <p:cNvPicPr>
            <a:picLocks noChangeAspect="1"/>
          </p:cNvPicPr>
          <p:nvPr/>
        </p:nvPicPr>
        <p:blipFill>
          <a:blip r:embed="rId2"/>
          <a:stretch>
            <a:fillRect/>
          </a:stretch>
        </p:blipFill>
        <p:spPr>
          <a:xfrm>
            <a:off x="9039497" y="2508068"/>
            <a:ext cx="3152503" cy="41278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sp>
        <p:nvSpPr>
          <p:cNvPr id="3" name="Content Placeholder 2"/>
          <p:cNvSpPr>
            <a:spLocks noGrp="1"/>
          </p:cNvSpPr>
          <p:nvPr>
            <p:ph idx="1"/>
          </p:nvPr>
        </p:nvSpPr>
        <p:spPr/>
        <p:txBody>
          <a:bodyPr/>
          <a:lstStyle/>
          <a:p>
            <a:r>
              <a:rPr lang="en-US" b="1" dirty="0"/>
              <a:t>Confusion Matrix Representation</a:t>
            </a:r>
            <a:r>
              <a:rPr lang="en-US" dirty="0"/>
              <a:t>:</a:t>
            </a:r>
          </a:p>
          <a:p>
            <a:r>
              <a:rPr lang="en-US" dirty="0"/>
              <a:t> </a:t>
            </a:r>
            <a:r>
              <a:rPr lang="fr-FR" dirty="0" err="1"/>
              <a:t>from</a:t>
            </a:r>
            <a:r>
              <a:rPr lang="fr-FR" dirty="0"/>
              <a:t> </a:t>
            </a:r>
            <a:r>
              <a:rPr lang="fr-FR" dirty="0" err="1"/>
              <a:t>sklearn.metrics</a:t>
            </a:r>
            <a:r>
              <a:rPr lang="fr-FR" dirty="0"/>
              <a:t> import </a:t>
            </a:r>
            <a:r>
              <a:rPr lang="fr-FR" dirty="0" err="1"/>
              <a:t>confusion_matrix</a:t>
            </a:r>
            <a:endParaRPr lang="fr-FR" dirty="0"/>
          </a:p>
          <a:p>
            <a:r>
              <a:rPr lang="fr-FR" dirty="0"/>
              <a:t>d=</a:t>
            </a:r>
            <a:r>
              <a:rPr lang="fr-FR" dirty="0" err="1"/>
              <a:t>confusion_matrix</a:t>
            </a:r>
            <a:r>
              <a:rPr lang="fr-FR" dirty="0"/>
              <a:t>(</a:t>
            </a:r>
            <a:r>
              <a:rPr lang="fr-FR" dirty="0" err="1"/>
              <a:t>classes_x</a:t>
            </a:r>
            <a:r>
              <a:rPr lang="fr-FR" dirty="0"/>
              <a:t>, </a:t>
            </a:r>
            <a:r>
              <a:rPr lang="fr-FR" dirty="0" err="1"/>
              <a:t>ravdess_valid_y</a:t>
            </a:r>
            <a:r>
              <a:rPr lang="fr-FR" dirty="0"/>
              <a:t>)</a:t>
            </a:r>
          </a:p>
          <a:p>
            <a:r>
              <a:rPr lang="fr-FR" dirty="0"/>
              <a:t>d</a:t>
            </a:r>
          </a:p>
          <a:p>
            <a:pPr>
              <a:buNone/>
            </a:pPr>
            <a:endParaRPr lang="en-US" dirty="0"/>
          </a:p>
          <a:p>
            <a:pPr>
              <a:buNone/>
            </a:pPr>
            <a:endParaRPr lang="en-US" dirty="0"/>
          </a:p>
          <a:p>
            <a:pPr>
              <a:buNone/>
            </a:pPr>
            <a:r>
              <a:rPr lang="en-US" dirty="0"/>
              <a:t>  </a:t>
            </a:r>
          </a:p>
        </p:txBody>
      </p:sp>
      <p:pic>
        <p:nvPicPr>
          <p:cNvPr id="4" name="Picture 3" descr="confusin.JPG"/>
          <p:cNvPicPr>
            <a:picLocks noChangeAspect="1"/>
          </p:cNvPicPr>
          <p:nvPr/>
        </p:nvPicPr>
        <p:blipFill>
          <a:blip r:embed="rId2"/>
          <a:stretch>
            <a:fillRect/>
          </a:stretch>
        </p:blipFill>
        <p:spPr>
          <a:xfrm>
            <a:off x="1642518" y="3213464"/>
            <a:ext cx="5515928" cy="30697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4E937B-69AA-07D0-803D-CEBF642C4C61}"/>
              </a:ext>
            </a:extLst>
          </p:cNvPr>
          <p:cNvSpPr>
            <a:spLocks noGrp="1"/>
          </p:cNvSpPr>
          <p:nvPr>
            <p:ph type="title"/>
          </p:nvPr>
        </p:nvSpPr>
        <p:spPr/>
        <p:txBody>
          <a:bodyPr/>
          <a:lstStyle/>
          <a:p>
            <a:r>
              <a:rPr lang="en-IN" dirty="0"/>
              <a:t>Screenshots</a:t>
            </a:r>
          </a:p>
        </p:txBody>
      </p:sp>
      <p:sp>
        <p:nvSpPr>
          <p:cNvPr id="3" name="Content Placeholder 2">
            <a:extLst>
              <a:ext uri="{FF2B5EF4-FFF2-40B4-BE49-F238E27FC236}">
                <a16:creationId xmlns:a16="http://schemas.microsoft.com/office/drawing/2014/main" xmlns="" id="{D9A99367-B65B-68E4-9E94-5465C8EC0DE1}"/>
              </a:ext>
            </a:extLst>
          </p:cNvPr>
          <p:cNvSpPr>
            <a:spLocks noGrp="1"/>
          </p:cNvSpPr>
          <p:nvPr>
            <p:ph idx="1"/>
          </p:nvPr>
        </p:nvSpPr>
        <p:spPr/>
        <p:txBody>
          <a:bodyPr/>
          <a:lstStyle/>
          <a:p>
            <a:pPr marL="0" indent="0">
              <a:buNone/>
            </a:pPr>
            <a:r>
              <a:rPr lang="en-IN" dirty="0"/>
              <a:t>Test case 1:</a:t>
            </a:r>
          </a:p>
          <a:p>
            <a:pPr marL="0" indent="0">
              <a:buNone/>
            </a:pPr>
            <a:endParaRPr lang="en-IN" dirty="0"/>
          </a:p>
        </p:txBody>
      </p:sp>
      <p:pic>
        <p:nvPicPr>
          <p:cNvPr id="5" name="Picture 4">
            <a:extLst>
              <a:ext uri="{FF2B5EF4-FFF2-40B4-BE49-F238E27FC236}">
                <a16:creationId xmlns:a16="http://schemas.microsoft.com/office/drawing/2014/main" xmlns="" id="{AD5575FD-DED0-56A6-063B-996F240C3E7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12259" y="1676400"/>
            <a:ext cx="8096126" cy="4554071"/>
          </a:xfrm>
          <a:prstGeom prst="rect">
            <a:avLst/>
          </a:prstGeom>
        </p:spPr>
      </p:pic>
    </p:spTree>
    <p:extLst>
      <p:ext uri="{BB962C8B-B14F-4D97-AF65-F5344CB8AC3E}">
        <p14:creationId xmlns:p14="http://schemas.microsoft.com/office/powerpoint/2010/main" xmlns="" val="3748576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DCA50B-3D5D-11AD-E6AA-AEDA2E4CF807}"/>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xmlns="" id="{2F4413B7-2A66-4EB5-2271-092CBA73361C}"/>
              </a:ext>
            </a:extLst>
          </p:cNvPr>
          <p:cNvSpPr>
            <a:spLocks noGrp="1"/>
          </p:cNvSpPr>
          <p:nvPr>
            <p:ph idx="1"/>
          </p:nvPr>
        </p:nvSpPr>
        <p:spPr/>
        <p:txBody>
          <a:bodyPr/>
          <a:lstStyle/>
          <a:p>
            <a:pPr marL="0" indent="0">
              <a:buNone/>
            </a:pPr>
            <a:r>
              <a:rPr lang="en-IN" dirty="0"/>
              <a:t>Output : Fearful</a:t>
            </a:r>
          </a:p>
          <a:p>
            <a:pPr marL="0" indent="0">
              <a:buNone/>
            </a:pPr>
            <a:endParaRPr lang="en-IN" dirty="0"/>
          </a:p>
        </p:txBody>
      </p:sp>
      <p:pic>
        <p:nvPicPr>
          <p:cNvPr id="5" name="Picture 4">
            <a:extLst>
              <a:ext uri="{FF2B5EF4-FFF2-40B4-BE49-F238E27FC236}">
                <a16:creationId xmlns:a16="http://schemas.microsoft.com/office/drawing/2014/main" xmlns="" id="{5D028150-A7EC-E1FF-0A4D-317A74F5AB0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30189" y="1629782"/>
            <a:ext cx="7697694" cy="4329953"/>
          </a:xfrm>
          <a:prstGeom prst="rect">
            <a:avLst/>
          </a:prstGeom>
        </p:spPr>
      </p:pic>
    </p:spTree>
    <p:extLst>
      <p:ext uri="{BB962C8B-B14F-4D97-AF65-F5344CB8AC3E}">
        <p14:creationId xmlns:p14="http://schemas.microsoft.com/office/powerpoint/2010/main" xmlns="" val="369772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0A4013-9BBD-6071-1E4B-2DEC720B1CE9}"/>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xmlns="" id="{D445469B-C017-509E-ED48-1A2C09279622}"/>
              </a:ext>
            </a:extLst>
          </p:cNvPr>
          <p:cNvSpPr>
            <a:spLocks noGrp="1"/>
          </p:cNvSpPr>
          <p:nvPr>
            <p:ph idx="1"/>
          </p:nvPr>
        </p:nvSpPr>
        <p:spPr/>
        <p:txBody>
          <a:bodyPr/>
          <a:lstStyle/>
          <a:p>
            <a:pPr marL="0" indent="0">
              <a:buNone/>
            </a:pPr>
            <a:r>
              <a:rPr lang="en-IN" dirty="0"/>
              <a:t>Test case 2:</a:t>
            </a:r>
          </a:p>
          <a:p>
            <a:pPr marL="0" indent="0">
              <a:buNone/>
            </a:pPr>
            <a:endParaRPr lang="en-IN" dirty="0"/>
          </a:p>
        </p:txBody>
      </p:sp>
      <p:pic>
        <p:nvPicPr>
          <p:cNvPr id="5" name="Picture 4">
            <a:extLst>
              <a:ext uri="{FF2B5EF4-FFF2-40B4-BE49-F238E27FC236}">
                <a16:creationId xmlns:a16="http://schemas.microsoft.com/office/drawing/2014/main" xmlns="" id="{292DC644-71EB-7A7E-375D-3F47578D58B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01166" y="1613647"/>
            <a:ext cx="8175812" cy="4598894"/>
          </a:xfrm>
          <a:prstGeom prst="rect">
            <a:avLst/>
          </a:prstGeom>
        </p:spPr>
      </p:pic>
    </p:spTree>
    <p:extLst>
      <p:ext uri="{BB962C8B-B14F-4D97-AF65-F5344CB8AC3E}">
        <p14:creationId xmlns:p14="http://schemas.microsoft.com/office/powerpoint/2010/main" xmlns="" val="2735988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56E253-AA49-5D18-2A71-EFEC185DFF52}"/>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xmlns="" id="{081F1B46-57B0-28B7-5881-F240DD5D3B92}"/>
              </a:ext>
            </a:extLst>
          </p:cNvPr>
          <p:cNvSpPr>
            <a:spLocks noGrp="1"/>
          </p:cNvSpPr>
          <p:nvPr>
            <p:ph idx="1"/>
          </p:nvPr>
        </p:nvSpPr>
        <p:spPr/>
        <p:txBody>
          <a:bodyPr/>
          <a:lstStyle/>
          <a:p>
            <a:pPr marL="0" indent="0">
              <a:buNone/>
            </a:pPr>
            <a:r>
              <a:rPr lang="en-IN" dirty="0"/>
              <a:t>Output </a:t>
            </a:r>
            <a:r>
              <a:rPr lang="en-IN"/>
              <a:t>: Angry</a:t>
            </a:r>
            <a:endParaRPr lang="en-IN" dirty="0"/>
          </a:p>
          <a:p>
            <a:pPr marL="0" indent="0">
              <a:buNone/>
            </a:pPr>
            <a:r>
              <a:rPr lang="en-IN" dirty="0"/>
              <a:t> </a:t>
            </a:r>
          </a:p>
        </p:txBody>
      </p:sp>
      <p:pic>
        <p:nvPicPr>
          <p:cNvPr id="5" name="Picture 4">
            <a:extLst>
              <a:ext uri="{FF2B5EF4-FFF2-40B4-BE49-F238E27FC236}">
                <a16:creationId xmlns:a16="http://schemas.microsoft.com/office/drawing/2014/main" xmlns="" id="{DC9E9800-470B-8F5B-0C31-9E3A9142DFA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99129" y="1630431"/>
            <a:ext cx="8321284" cy="4680722"/>
          </a:xfrm>
          <a:prstGeom prst="rect">
            <a:avLst/>
          </a:prstGeom>
        </p:spPr>
      </p:pic>
    </p:spTree>
    <p:extLst>
      <p:ext uri="{BB962C8B-B14F-4D97-AF65-F5344CB8AC3E}">
        <p14:creationId xmlns:p14="http://schemas.microsoft.com/office/powerpoint/2010/main" xmlns="" val="3628775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05050"/>
            <a:ext cx="12192000" cy="714892"/>
          </a:xfrm>
        </p:spPr>
        <p:txBody>
          <a:bodyPr/>
          <a:lstStyle/>
          <a:p>
            <a:r>
              <a:rPr lang="en-US" dirty="0"/>
              <a:t>Conclusion</a:t>
            </a:r>
            <a:br>
              <a:rPr lang="en-US" dirty="0"/>
            </a:br>
            <a:endParaRPr lang="en-US" dirty="0"/>
          </a:p>
        </p:txBody>
      </p:sp>
      <p:sp>
        <p:nvSpPr>
          <p:cNvPr id="3" name="Content Placeholder 2"/>
          <p:cNvSpPr>
            <a:spLocks noGrp="1"/>
          </p:cNvSpPr>
          <p:nvPr>
            <p:ph idx="1"/>
          </p:nvPr>
        </p:nvSpPr>
        <p:spPr>
          <a:xfrm>
            <a:off x="199505" y="1124988"/>
            <a:ext cx="11779135" cy="5394960"/>
          </a:xfrm>
        </p:spPr>
        <p:txBody>
          <a:bodyPr/>
          <a:lstStyle/>
          <a:p>
            <a:r>
              <a:rPr lang="en-US" dirty="0"/>
              <a:t>The results for various emotions are captured and tested to achieve more accuracy around 95%.we have performed this experiment based on proposed system.</a:t>
            </a:r>
          </a:p>
          <a:p>
            <a:r>
              <a:rPr lang="en-US" dirty="0"/>
              <a:t>In this experiment we are using </a:t>
            </a:r>
            <a:r>
              <a:rPr lang="en-US" dirty="0" err="1"/>
              <a:t>Convolutional</a:t>
            </a:r>
            <a:r>
              <a:rPr lang="en-US" dirty="0"/>
              <a:t> neural networks(CNN) were trained over the RAVDESS dataset, and the performance is evaluated.</a:t>
            </a:r>
          </a:p>
          <a:p>
            <a:r>
              <a:rPr lang="en-US" dirty="0"/>
              <a:t>The results are dependent on what emotions the user gives to the system and the system accepts in the form of voice then processed and then predicts by using CNN algorithm, MLP, Contract this features extraction is used to extract emotional characteristics from the emotion speech signal. </a:t>
            </a:r>
            <a:r>
              <a:rPr lang="en-US"/>
              <a:t>Our proposed </a:t>
            </a:r>
            <a:r>
              <a:rPr lang="en-US" dirty="0"/>
              <a:t>model achieves nearly 95% accuracy using CNN.</a:t>
            </a:r>
          </a:p>
          <a:p>
            <a:r>
              <a:rPr lang="en-US" dirty="0"/>
              <a:t>The data was split into the ratio 80-20 and increasing the accuracy and also the efficiency of the classification of the process.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sp>
        <p:nvSpPr>
          <p:cNvPr id="5" name="Content Placeholder 4"/>
          <p:cNvSpPr>
            <a:spLocks noGrp="1"/>
          </p:cNvSpPr>
          <p:nvPr>
            <p:ph idx="1"/>
          </p:nvPr>
        </p:nvSpPr>
        <p:spPr>
          <a:xfrm>
            <a:off x="206432" y="1097279"/>
            <a:ext cx="11779135" cy="5394960"/>
          </a:xfrm>
        </p:spPr>
        <p:txBody>
          <a:bodyPr/>
          <a:lstStyle/>
          <a:p>
            <a:pPr>
              <a:buNone/>
            </a:pPr>
            <a:r>
              <a:rPr lang="en-US" dirty="0"/>
              <a:t>Accuracy:</a:t>
            </a:r>
          </a:p>
          <a:p>
            <a:pPr>
              <a:buNone/>
            </a:pPr>
            <a:endParaRPr lang="en-US" dirty="0"/>
          </a:p>
          <a:p>
            <a:pPr>
              <a:buNone/>
            </a:pPr>
            <a:endParaRPr lang="en-US" dirty="0"/>
          </a:p>
          <a:p>
            <a:pPr>
              <a:buNone/>
            </a:pPr>
            <a:endParaRPr lang="en-US" dirty="0"/>
          </a:p>
          <a:p>
            <a:pPr>
              <a:buNone/>
            </a:pPr>
            <a:endParaRPr lang="en-US" dirty="0"/>
          </a:p>
          <a:p>
            <a:pPr>
              <a:buNone/>
            </a:pPr>
            <a:r>
              <a:rPr lang="en-US" dirty="0"/>
              <a:t>Confusion Matrix:</a:t>
            </a:r>
          </a:p>
          <a:p>
            <a:pPr>
              <a:buNone/>
            </a:pPr>
            <a:endParaRPr lang="en-US" dirty="0"/>
          </a:p>
          <a:p>
            <a:pPr>
              <a:buNone/>
            </a:pPr>
            <a:endParaRPr lang="en-US" dirty="0"/>
          </a:p>
          <a:p>
            <a:pPr>
              <a:buNone/>
            </a:pPr>
            <a:endParaRPr lang="en-US" dirty="0"/>
          </a:p>
        </p:txBody>
      </p:sp>
      <p:pic>
        <p:nvPicPr>
          <p:cNvPr id="6" name="Picture 5" descr="accuracy.JPG"/>
          <p:cNvPicPr>
            <a:picLocks noChangeAspect="1"/>
          </p:cNvPicPr>
          <p:nvPr/>
        </p:nvPicPr>
        <p:blipFill>
          <a:blip r:embed="rId2"/>
          <a:stretch>
            <a:fillRect/>
          </a:stretch>
        </p:blipFill>
        <p:spPr>
          <a:xfrm>
            <a:off x="1873703" y="1449978"/>
            <a:ext cx="8445953" cy="1685108"/>
          </a:xfrm>
          <a:prstGeom prst="rect">
            <a:avLst/>
          </a:prstGeom>
        </p:spPr>
      </p:pic>
      <p:pic>
        <p:nvPicPr>
          <p:cNvPr id="8" name="Picture 7" descr="conf.JPG"/>
          <p:cNvPicPr>
            <a:picLocks noChangeAspect="1"/>
          </p:cNvPicPr>
          <p:nvPr/>
        </p:nvPicPr>
        <p:blipFill>
          <a:blip r:embed="rId3"/>
          <a:stretch>
            <a:fillRect/>
          </a:stretch>
        </p:blipFill>
        <p:spPr>
          <a:xfrm>
            <a:off x="4005534" y="3474721"/>
            <a:ext cx="4877209" cy="30703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0B9CA917-AD8E-4861-804D-4A5A6A205591}"/>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smtClean="0"/>
              <a:t>Introduction</a:t>
            </a:r>
          </a:p>
          <a:p>
            <a:pPr>
              <a:buFont typeface="Arial" panose="020B0604020202020204" pitchFamily="34" charset="0"/>
              <a:buChar char="•"/>
            </a:pPr>
            <a:r>
              <a:rPr lang="en-US" dirty="0" smtClean="0"/>
              <a:t>Literature </a:t>
            </a:r>
            <a:r>
              <a:rPr lang="en-US" dirty="0" smtClean="0"/>
              <a:t>Survey</a:t>
            </a:r>
          </a:p>
          <a:p>
            <a:pPr>
              <a:buFont typeface="Arial" panose="020B0604020202020204" pitchFamily="34" charset="0"/>
              <a:buChar char="•"/>
            </a:pPr>
            <a:r>
              <a:rPr lang="en-US" dirty="0" smtClean="0"/>
              <a:t>Existing </a:t>
            </a:r>
            <a:r>
              <a:rPr lang="en-US" dirty="0"/>
              <a:t>System</a:t>
            </a:r>
          </a:p>
          <a:p>
            <a:pPr>
              <a:buFont typeface="Arial" panose="020B0604020202020204" pitchFamily="34" charset="0"/>
              <a:buChar char="•"/>
            </a:pPr>
            <a:r>
              <a:rPr lang="en-US" dirty="0"/>
              <a:t>Proposed </a:t>
            </a:r>
            <a:r>
              <a:rPr lang="en-US" dirty="0" smtClean="0"/>
              <a:t>System</a:t>
            </a:r>
            <a:endParaRPr lang="en-US" dirty="0"/>
          </a:p>
          <a:p>
            <a:pPr>
              <a:buFont typeface="Arial" panose="020B0604020202020204" pitchFamily="34" charset="0"/>
              <a:buChar char="•"/>
            </a:pPr>
            <a:r>
              <a:rPr lang="en-US" dirty="0"/>
              <a:t>Problem </a:t>
            </a:r>
            <a:r>
              <a:rPr lang="en-US" dirty="0" smtClean="0"/>
              <a:t>Definition </a:t>
            </a:r>
            <a:endParaRPr lang="en-US" dirty="0"/>
          </a:p>
          <a:p>
            <a:pPr>
              <a:buFont typeface="Arial" panose="020B0604020202020204" pitchFamily="34" charset="0"/>
              <a:buChar char="•"/>
            </a:pPr>
            <a:r>
              <a:rPr lang="en-US" dirty="0"/>
              <a:t>Requirements </a:t>
            </a:r>
          </a:p>
          <a:p>
            <a:pPr>
              <a:buFont typeface="Arial" panose="020B0604020202020204" pitchFamily="34" charset="0"/>
              <a:buChar char="•"/>
            </a:pPr>
            <a:r>
              <a:rPr lang="en-US" dirty="0"/>
              <a:t>Architecture</a:t>
            </a:r>
          </a:p>
          <a:p>
            <a:pPr>
              <a:buFont typeface="Arial" panose="020B0604020202020204" pitchFamily="34" charset="0"/>
              <a:buChar char="•"/>
            </a:pPr>
            <a:r>
              <a:rPr lang="en-US" dirty="0"/>
              <a:t>UML Diagrams</a:t>
            </a:r>
          </a:p>
          <a:p>
            <a:pPr>
              <a:buFont typeface="Arial" panose="020B0604020202020204" pitchFamily="34" charset="0"/>
              <a:buChar char="•"/>
            </a:pPr>
            <a:r>
              <a:rPr lang="en-US" dirty="0"/>
              <a:t>Data flow Diagram</a:t>
            </a:r>
          </a:p>
          <a:p>
            <a:pPr>
              <a:buFont typeface="Arial" panose="020B0604020202020204" pitchFamily="34" charset="0"/>
              <a:buChar char="•"/>
            </a:pPr>
            <a:r>
              <a:rPr lang="en-US" dirty="0"/>
              <a:t>Implementation</a:t>
            </a:r>
          </a:p>
          <a:p>
            <a:pPr>
              <a:buFont typeface="Arial" panose="020B0604020202020204" pitchFamily="34" charset="0"/>
              <a:buChar char="•"/>
            </a:pPr>
            <a:r>
              <a:rPr lang="en-US" dirty="0" smtClean="0"/>
              <a:t>Screenshots</a:t>
            </a:r>
          </a:p>
          <a:p>
            <a:pPr>
              <a:buFont typeface="Arial" panose="020B0604020202020204" pitchFamily="34" charset="0"/>
              <a:buChar char="•"/>
            </a:pPr>
            <a:r>
              <a:rPr lang="en-US" dirty="0" smtClean="0"/>
              <a:t>Conclusion</a:t>
            </a:r>
            <a:endParaRPr lang="en-US" dirty="0"/>
          </a:p>
          <a:p>
            <a:pPr>
              <a:buFont typeface="Arial" panose="020B0604020202020204" pitchFamily="34" charset="0"/>
              <a:buChar char="•"/>
            </a:pPr>
            <a:r>
              <a:rPr lang="en-US" dirty="0"/>
              <a:t>References</a:t>
            </a:r>
          </a:p>
          <a:p>
            <a:pPr marL="0" indent="0">
              <a:buNone/>
            </a:pPr>
            <a:endParaRPr lang="en-IN" dirty="0"/>
          </a:p>
        </p:txBody>
      </p:sp>
    </p:spTree>
    <p:extLst>
      <p:ext uri="{BB962C8B-B14F-4D97-AF65-F5344CB8AC3E}">
        <p14:creationId xmlns:p14="http://schemas.microsoft.com/office/powerpoint/2010/main" xmlns="" val="532094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571C01-5208-489A-A3A6-AF3CB24A4AB4}"/>
              </a:ext>
            </a:extLst>
          </p:cNvPr>
          <p:cNvSpPr>
            <a:spLocks noGrp="1"/>
          </p:cNvSpPr>
          <p:nvPr>
            <p:ph type="title"/>
          </p:nvPr>
        </p:nvSpPr>
        <p:spPr>
          <a:xfrm>
            <a:off x="0" y="365761"/>
            <a:ext cx="12192000" cy="714892"/>
          </a:xfrm>
        </p:spPr>
        <p:txBody>
          <a:bodyPr/>
          <a:lstStyle/>
          <a:p>
            <a:r>
              <a:rPr lang="en-IN" dirty="0"/>
              <a:t>References</a:t>
            </a:r>
          </a:p>
        </p:txBody>
      </p:sp>
      <p:sp>
        <p:nvSpPr>
          <p:cNvPr id="3" name="Content Placeholder 2">
            <a:extLst>
              <a:ext uri="{FF2B5EF4-FFF2-40B4-BE49-F238E27FC236}">
                <a16:creationId xmlns:a16="http://schemas.microsoft.com/office/drawing/2014/main" xmlns="" id="{2C39AA8B-A301-49BF-9DA8-22F614053810}"/>
              </a:ext>
            </a:extLst>
          </p:cNvPr>
          <p:cNvSpPr>
            <a:spLocks noGrp="1"/>
          </p:cNvSpPr>
          <p:nvPr>
            <p:ph idx="1"/>
          </p:nvPr>
        </p:nvSpPr>
        <p:spPr/>
        <p:txBody>
          <a:bodyPr>
            <a:normAutofit/>
          </a:bodyPr>
          <a:lstStyle/>
          <a:p>
            <a:pPr marL="577850" indent="-577850">
              <a:buNone/>
            </a:pPr>
            <a:r>
              <a:rPr lang="en-US" dirty="0"/>
              <a:t>[1].Muzaffar Khan ,</a:t>
            </a:r>
            <a:r>
              <a:rPr lang="en-US" dirty="0" err="1"/>
              <a:t>Tirupathi</a:t>
            </a:r>
            <a:r>
              <a:rPr lang="en-US" dirty="0"/>
              <a:t> </a:t>
            </a:r>
            <a:r>
              <a:rPr lang="en-US" dirty="0" err="1"/>
              <a:t>Goskula,mohmmed</a:t>
            </a:r>
            <a:r>
              <a:rPr lang="en-US" dirty="0"/>
              <a:t> </a:t>
            </a:r>
            <a:r>
              <a:rPr lang="en-US" dirty="0" err="1"/>
              <a:t>Nasiruddin,Ruhina</a:t>
            </a:r>
            <a:r>
              <a:rPr lang="en-US" dirty="0"/>
              <a:t> </a:t>
            </a:r>
            <a:r>
              <a:rPr lang="en-US" dirty="0" err="1"/>
              <a:t>Qyazi</a:t>
            </a:r>
            <a:r>
              <a:rPr lang="en-US" dirty="0"/>
              <a:t>,”Comparison between K-</a:t>
            </a:r>
            <a:r>
              <a:rPr lang="en-US" dirty="0" err="1"/>
              <a:t>nn</a:t>
            </a:r>
            <a:r>
              <a:rPr lang="en-US" dirty="0"/>
              <a:t> and </a:t>
            </a:r>
            <a:r>
              <a:rPr lang="en-US" dirty="0" err="1"/>
              <a:t>svm</a:t>
            </a:r>
            <a:r>
              <a:rPr lang="en-US" dirty="0"/>
              <a:t> method for speech emotion recognition”,(IJCSE),2011.</a:t>
            </a:r>
          </a:p>
          <a:p>
            <a:pPr marL="577850" indent="-577850">
              <a:buNone/>
            </a:pPr>
            <a:r>
              <a:rPr lang="en-US" dirty="0"/>
              <a:t>[2].</a:t>
            </a:r>
            <a:r>
              <a:rPr lang="en-US" dirty="0" err="1"/>
              <a:t>Xianxin</a:t>
            </a:r>
            <a:r>
              <a:rPr lang="en-US" dirty="0"/>
              <a:t> </a:t>
            </a:r>
            <a:r>
              <a:rPr lang="en-US" dirty="0" err="1"/>
              <a:t>Ke,Yujiao</a:t>
            </a:r>
            <a:r>
              <a:rPr lang="en-US" dirty="0"/>
              <a:t> </a:t>
            </a:r>
            <a:r>
              <a:rPr lang="en-US" dirty="0" err="1"/>
              <a:t>Zhu,Lei</a:t>
            </a:r>
            <a:r>
              <a:rPr lang="en-US" dirty="0"/>
              <a:t> Wen and </a:t>
            </a:r>
            <a:r>
              <a:rPr lang="en-US" dirty="0" err="1"/>
              <a:t>Wenzhen</a:t>
            </a:r>
            <a:r>
              <a:rPr lang="en-US" dirty="0"/>
              <a:t> </a:t>
            </a:r>
            <a:r>
              <a:rPr lang="en-US" dirty="0" err="1"/>
              <a:t>Zhang,”Speech</a:t>
            </a:r>
            <a:r>
              <a:rPr lang="en-US" dirty="0"/>
              <a:t> Emotion Based on SVM and </a:t>
            </a:r>
            <a:r>
              <a:rPr lang="en-US" dirty="0" err="1"/>
              <a:t>ANN”,International</a:t>
            </a:r>
            <a:r>
              <a:rPr lang="en-US" dirty="0"/>
              <a:t> Journal of Machine learning and Computing,Vol.8,No.3,June 2018.</a:t>
            </a:r>
          </a:p>
          <a:p>
            <a:pPr marL="577850" indent="-577850">
              <a:buNone/>
            </a:pPr>
            <a:r>
              <a:rPr lang="en-US" dirty="0"/>
              <a:t>[3]. </a:t>
            </a:r>
            <a:r>
              <a:rPr lang="en-US" dirty="0" err="1"/>
              <a:t>DataFlair</a:t>
            </a:r>
            <a:r>
              <a:rPr lang="en-US" dirty="0"/>
              <a:t> Team, “Speech emotion recognition using </a:t>
            </a:r>
            <a:r>
              <a:rPr lang="en-US" dirty="0" err="1"/>
              <a:t>librosa</a:t>
            </a:r>
            <a:r>
              <a:rPr lang="en-US" dirty="0"/>
              <a:t>”, 2019</a:t>
            </a:r>
            <a:r>
              <a:rPr lang="en-IN" dirty="0"/>
              <a:t> </a:t>
            </a:r>
            <a:endParaRPr lang="en-US" dirty="0"/>
          </a:p>
          <a:p>
            <a:pPr marL="577850" indent="-577850">
              <a:buNone/>
            </a:pPr>
            <a:r>
              <a:rPr lang="en-US" dirty="0"/>
              <a:t>[4]. </a:t>
            </a:r>
            <a:r>
              <a:rPr lang="en-IN" dirty="0"/>
              <a:t>Sanjita. B. R</a:t>
            </a:r>
            <a:r>
              <a:rPr lang="en-US" dirty="0"/>
              <a:t>,</a:t>
            </a:r>
            <a:r>
              <a:rPr lang="en-IN" dirty="0"/>
              <a:t> Nipunika. A, Rohita Desai,</a:t>
            </a:r>
            <a:r>
              <a:rPr lang="en-US" dirty="0"/>
              <a:t> “Speech emotion </a:t>
            </a:r>
            <a:r>
              <a:rPr lang="en-US" dirty="0" err="1"/>
              <a:t>recognitin</a:t>
            </a:r>
            <a:r>
              <a:rPr lang="en-US" dirty="0"/>
              <a:t> ”,”  Department of ECM Sreenidhi Institute of Technology and Science, Telangana, India, 2020.</a:t>
            </a:r>
            <a:endParaRPr lang="en-IN" dirty="0"/>
          </a:p>
        </p:txBody>
      </p:sp>
    </p:spTree>
    <p:extLst>
      <p:ext uri="{BB962C8B-B14F-4D97-AF65-F5344CB8AC3E}">
        <p14:creationId xmlns:p14="http://schemas.microsoft.com/office/powerpoint/2010/main" xmlns="" val="788754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6249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232F6-FBCB-466E-BBD9-82200D06C6BD}"/>
              </a:ext>
            </a:extLst>
          </p:cNvPr>
          <p:cNvSpPr>
            <a:spLocks noGrp="1"/>
          </p:cNvSpPr>
          <p:nvPr>
            <p:ph type="title"/>
          </p:nvPr>
        </p:nvSpPr>
        <p:spPr/>
        <p:txBody>
          <a:bodyPr/>
          <a:lstStyle/>
          <a:p>
            <a:r>
              <a:rPr lang="en-US" dirty="0"/>
              <a:t>Introduction</a:t>
            </a:r>
            <a:endParaRPr lang="en-IN" dirty="0"/>
          </a:p>
        </p:txBody>
      </p:sp>
      <p:sp>
        <p:nvSpPr>
          <p:cNvPr id="7" name="Content Placeholder 2">
            <a:extLst>
              <a:ext uri="{FF2B5EF4-FFF2-40B4-BE49-F238E27FC236}">
                <a16:creationId xmlns:a16="http://schemas.microsoft.com/office/drawing/2014/main" xmlns="" id="{976B8D83-EFA6-44E5-B29B-2EB0E663ADD3}"/>
              </a:ext>
            </a:extLst>
          </p:cNvPr>
          <p:cNvSpPr>
            <a:spLocks noGrp="1"/>
          </p:cNvSpPr>
          <p:nvPr>
            <p:ph idx="1"/>
          </p:nvPr>
        </p:nvSpPr>
        <p:spPr>
          <a:xfrm>
            <a:off x="199505" y="1097279"/>
            <a:ext cx="11779135" cy="5394960"/>
          </a:xfrm>
        </p:spPr>
        <p:txBody>
          <a:bodyPr>
            <a:normAutofit/>
          </a:bodyPr>
          <a:lstStyle/>
          <a:p>
            <a:r>
              <a:rPr lang="en-US" dirty="0"/>
              <a:t> Speech recognition is the process of converting an acoustic signal, captured by microphone or a telephone, to a set of characters. </a:t>
            </a:r>
          </a:p>
          <a:p>
            <a:r>
              <a:rPr lang="en-US" dirty="0"/>
              <a:t>Detecting emotions is one of the most important marketing strategies in today’s world. You could personalize different things for an individual specifically to suit their interest.</a:t>
            </a:r>
          </a:p>
          <a:p>
            <a:r>
              <a:rPr lang="en-US" dirty="0"/>
              <a:t>recognition system is generally composed of three parts, the first being speech signal acquisition, then comes the feature extraction followed by emotion recognition.</a:t>
            </a:r>
          </a:p>
          <a:p>
            <a:r>
              <a:rPr lang="en-US" dirty="0"/>
              <a:t>Some examples could be including call </a:t>
            </a:r>
            <a:r>
              <a:rPr lang="en-US" dirty="0" err="1"/>
              <a:t>centres</a:t>
            </a:r>
            <a:r>
              <a:rPr lang="en-US" dirty="0"/>
              <a:t> to play music when one is angry on the call. Another could be a smart car slowing down when one is angry or fearful. As a result, this type of application has much potential in the world that would benefit companies and even safety to consumers.</a:t>
            </a:r>
          </a:p>
        </p:txBody>
      </p:sp>
    </p:spTree>
    <p:extLst>
      <p:ext uri="{BB962C8B-B14F-4D97-AF65-F5344CB8AC3E}">
        <p14:creationId xmlns:p14="http://schemas.microsoft.com/office/powerpoint/2010/main" xmlns="" val="413548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58BA67-68E5-4C4E-B808-2B2153A69CA4}"/>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xmlns="" id="{0EEAA691-3AC6-48CD-ABA9-231BA60BFC18}"/>
              </a:ext>
            </a:extLst>
          </p:cNvPr>
          <p:cNvSpPr>
            <a:spLocks noGrp="1"/>
          </p:cNvSpPr>
          <p:nvPr>
            <p:ph idx="1"/>
          </p:nvPr>
        </p:nvSpPr>
        <p:spPr/>
        <p:txBody>
          <a:bodyPr/>
          <a:lstStyle/>
          <a:p>
            <a:pPr marL="577850" indent="-577850">
              <a:buNone/>
            </a:pPr>
            <a:r>
              <a:rPr lang="en-US" dirty="0"/>
              <a:t>[Muzaffar Khan Tirupati </a:t>
            </a:r>
            <a:r>
              <a:rPr lang="en-US" dirty="0" err="1"/>
              <a:t>Goskula</a:t>
            </a:r>
            <a:r>
              <a:rPr lang="en-US" dirty="0"/>
              <a:t>, Mohammed Nasiruddin, </a:t>
            </a:r>
            <a:r>
              <a:rPr lang="en-US" dirty="0" err="1"/>
              <a:t>Ruhina</a:t>
            </a:r>
            <a:r>
              <a:rPr lang="en-US" dirty="0"/>
              <a:t> </a:t>
            </a:r>
            <a:r>
              <a:rPr lang="en-US" dirty="0" err="1"/>
              <a:t>Qyazi</a:t>
            </a:r>
            <a:r>
              <a:rPr lang="en-US" dirty="0"/>
              <a:t>]”Comparison between K-</a:t>
            </a:r>
            <a:r>
              <a:rPr lang="en-US" dirty="0" err="1"/>
              <a:t>nn</a:t>
            </a:r>
            <a:r>
              <a:rPr lang="en-US" dirty="0"/>
              <a:t> and </a:t>
            </a:r>
            <a:r>
              <a:rPr lang="en-US" dirty="0" err="1"/>
              <a:t>svm</a:t>
            </a:r>
            <a:r>
              <a:rPr lang="en-US" dirty="0"/>
              <a:t> method for speech emotion recognition”,(IJCSE),2011.[1]</a:t>
            </a:r>
          </a:p>
          <a:p>
            <a:pPr marL="577850" indent="-577850">
              <a:buNone/>
            </a:pPr>
            <a:r>
              <a:rPr lang="en-US" dirty="0"/>
              <a:t>Existing system:</a:t>
            </a:r>
          </a:p>
          <a:p>
            <a:pPr>
              <a:buFont typeface="Arial" panose="020B0604020202020204" pitchFamily="34" charset="0"/>
              <a:buChar char="•"/>
            </a:pPr>
            <a:r>
              <a:rPr lang="en-US" dirty="0"/>
              <a:t>SVM</a:t>
            </a:r>
          </a:p>
          <a:p>
            <a:pPr marL="0" indent="0">
              <a:buNone/>
            </a:pPr>
            <a:r>
              <a:rPr lang="en-US" dirty="0"/>
              <a:t>Proposed system:</a:t>
            </a:r>
          </a:p>
          <a:p>
            <a:pPr>
              <a:buFont typeface="Arial" panose="020B0604020202020204" pitchFamily="34" charset="0"/>
              <a:buChar char="•"/>
            </a:pPr>
            <a:r>
              <a:rPr lang="en-US" dirty="0"/>
              <a:t>KNN</a:t>
            </a:r>
          </a:p>
          <a:p>
            <a:pPr marL="0" indent="0">
              <a:buNone/>
            </a:pPr>
            <a:r>
              <a:rPr lang="en-US" dirty="0"/>
              <a:t> </a:t>
            </a:r>
          </a:p>
          <a:p>
            <a:pPr marL="577850" indent="-577850">
              <a:buNone/>
            </a:pPr>
            <a:endParaRPr lang="en-US" dirty="0"/>
          </a:p>
          <a:p>
            <a:pPr marL="0" indent="0">
              <a:buNone/>
            </a:pPr>
            <a:endParaRPr lang="en-US" dirty="0"/>
          </a:p>
        </p:txBody>
      </p:sp>
    </p:spTree>
    <p:extLst>
      <p:ext uri="{BB962C8B-B14F-4D97-AF65-F5344CB8AC3E}">
        <p14:creationId xmlns:p14="http://schemas.microsoft.com/office/powerpoint/2010/main" xmlns="" val="243980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D73E5-363F-4E4F-BB30-302B2289C0BE}"/>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xmlns="" id="{A1DDF81E-8A6F-4A5A-9D84-A0E1685561F8}"/>
              </a:ext>
            </a:extLst>
          </p:cNvPr>
          <p:cNvSpPr>
            <a:spLocks noGrp="1"/>
          </p:cNvSpPr>
          <p:nvPr>
            <p:ph idx="1"/>
          </p:nvPr>
        </p:nvSpPr>
        <p:spPr/>
        <p:txBody>
          <a:bodyPr/>
          <a:lstStyle/>
          <a:p>
            <a:pPr marL="0" indent="0">
              <a:buNone/>
            </a:pPr>
            <a:r>
              <a:rPr lang="en-US" dirty="0"/>
              <a:t>[</a:t>
            </a:r>
            <a:r>
              <a:rPr lang="en-US" dirty="0" err="1"/>
              <a:t>Xianxin</a:t>
            </a:r>
            <a:r>
              <a:rPr lang="en-US" dirty="0"/>
              <a:t> </a:t>
            </a:r>
            <a:r>
              <a:rPr lang="en-US" dirty="0" err="1"/>
              <a:t>Ke,Yujiao</a:t>
            </a:r>
            <a:r>
              <a:rPr lang="en-US" dirty="0"/>
              <a:t> </a:t>
            </a:r>
            <a:r>
              <a:rPr lang="en-US" dirty="0" err="1"/>
              <a:t>Zhu,Lei</a:t>
            </a:r>
            <a:r>
              <a:rPr lang="en-US" dirty="0"/>
              <a:t> Wen and </a:t>
            </a:r>
            <a:r>
              <a:rPr lang="en-US" dirty="0" err="1"/>
              <a:t>Wenzhen</a:t>
            </a:r>
            <a:r>
              <a:rPr lang="en-US" dirty="0"/>
              <a:t> Zhang]”Speech Emotion Based on SVM and </a:t>
            </a:r>
            <a:r>
              <a:rPr lang="en-US" dirty="0" err="1"/>
              <a:t>ANN”,International</a:t>
            </a:r>
            <a:r>
              <a:rPr lang="en-US" dirty="0"/>
              <a:t> Journal of Machine learning and Computing,Vol.8,No.3,June 2018.[2]</a:t>
            </a:r>
          </a:p>
          <a:p>
            <a:pPr marL="577850" indent="-577850">
              <a:buNone/>
            </a:pPr>
            <a:r>
              <a:rPr lang="en-US" dirty="0"/>
              <a:t>Existing system:</a:t>
            </a:r>
          </a:p>
          <a:p>
            <a:pPr>
              <a:buFont typeface="Arial" panose="020B0604020202020204" pitchFamily="34" charset="0"/>
              <a:buChar char="•"/>
            </a:pPr>
            <a:r>
              <a:rPr lang="en-US" dirty="0"/>
              <a:t>ANN</a:t>
            </a:r>
          </a:p>
          <a:p>
            <a:pPr marL="0" indent="0">
              <a:buNone/>
            </a:pPr>
            <a:r>
              <a:rPr lang="en-US" dirty="0"/>
              <a:t>Proposed system:</a:t>
            </a:r>
          </a:p>
          <a:p>
            <a:pPr>
              <a:buFont typeface="Arial" panose="020B0604020202020204" pitchFamily="34" charset="0"/>
              <a:buChar char="•"/>
            </a:pPr>
            <a:r>
              <a:rPr lang="en-US" dirty="0"/>
              <a:t>SVM</a:t>
            </a:r>
          </a:p>
          <a:p>
            <a:pPr marL="0" indent="0">
              <a:buNone/>
            </a:pPr>
            <a:endParaRPr lang="en-IN" dirty="0"/>
          </a:p>
        </p:txBody>
      </p:sp>
    </p:spTree>
    <p:extLst>
      <p:ext uri="{BB962C8B-B14F-4D97-AF65-F5344CB8AC3E}">
        <p14:creationId xmlns:p14="http://schemas.microsoft.com/office/powerpoint/2010/main" xmlns="" val="356855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B9C10-3883-4549-8A45-7432CD9A75B4}"/>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xmlns="" id="{C11A5D68-5E5B-488B-8E74-CA9AB7B24283}"/>
              </a:ext>
            </a:extLst>
          </p:cNvPr>
          <p:cNvSpPr>
            <a:spLocks noGrp="1"/>
          </p:cNvSpPr>
          <p:nvPr>
            <p:ph idx="1"/>
          </p:nvPr>
        </p:nvSpPr>
        <p:spPr/>
        <p:txBody>
          <a:bodyPr/>
          <a:lstStyle/>
          <a:p>
            <a:pPr marL="0" indent="0">
              <a:buNone/>
            </a:pPr>
            <a:r>
              <a:rPr lang="en-US" dirty="0"/>
              <a:t>[</a:t>
            </a:r>
            <a:r>
              <a:rPr lang="en-IN" dirty="0"/>
              <a:t>Sanjita. B. R</a:t>
            </a:r>
            <a:r>
              <a:rPr lang="en-US" dirty="0"/>
              <a:t>,</a:t>
            </a:r>
            <a:r>
              <a:rPr lang="en-IN" dirty="0"/>
              <a:t> Nipunika. A, Rohita Desai]</a:t>
            </a:r>
            <a:r>
              <a:rPr lang="en-US" dirty="0"/>
              <a:t> “Speech emotion recognition ”,”  Department of ECM Sreenidhi Institute of Technology and Science, Telangana, India, 2020.[3]</a:t>
            </a:r>
            <a:endParaRPr lang="en-IN" dirty="0"/>
          </a:p>
          <a:p>
            <a:pPr marL="0" indent="0">
              <a:buNone/>
            </a:pPr>
            <a:r>
              <a:rPr lang="en-US" dirty="0"/>
              <a:t>Existing system:</a:t>
            </a:r>
          </a:p>
          <a:p>
            <a:pPr>
              <a:buFont typeface="Arial" panose="020B0604020202020204" pitchFamily="34" charset="0"/>
              <a:buChar char="•"/>
            </a:pPr>
            <a:r>
              <a:rPr lang="en-US" dirty="0"/>
              <a:t>SVM</a:t>
            </a:r>
          </a:p>
          <a:p>
            <a:pPr marL="0" indent="0">
              <a:buNone/>
            </a:pPr>
            <a:r>
              <a:rPr lang="en-US" dirty="0"/>
              <a:t>Proposed system:</a:t>
            </a:r>
          </a:p>
          <a:p>
            <a:pPr>
              <a:buFont typeface="Arial" panose="020B0604020202020204" pitchFamily="34" charset="0"/>
              <a:buChar char="•"/>
            </a:pPr>
            <a:r>
              <a:rPr lang="en-US" dirty="0"/>
              <a:t>MLP</a:t>
            </a:r>
          </a:p>
          <a:p>
            <a:pPr marL="0" indent="0">
              <a:buNone/>
            </a:pPr>
            <a:endParaRPr lang="en-IN" dirty="0"/>
          </a:p>
        </p:txBody>
      </p:sp>
    </p:spTree>
    <p:extLst>
      <p:ext uri="{BB962C8B-B14F-4D97-AF65-F5344CB8AC3E}">
        <p14:creationId xmlns:p14="http://schemas.microsoft.com/office/powerpoint/2010/main" xmlns="" val="1453741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14B1F9-5637-475E-835E-7AA9BC8EA59B}"/>
              </a:ext>
            </a:extLst>
          </p:cNvPr>
          <p:cNvSpPr>
            <a:spLocks noGrp="1"/>
          </p:cNvSpPr>
          <p:nvPr>
            <p:ph type="title"/>
          </p:nvPr>
        </p:nvSpPr>
        <p:spPr/>
        <p:txBody>
          <a:bodyPr/>
          <a:lstStyle/>
          <a:p>
            <a:r>
              <a:rPr lang="en-US" dirty="0"/>
              <a:t>Existing System</a:t>
            </a:r>
            <a:endParaRPr lang="en-IN" dirty="0"/>
          </a:p>
        </p:txBody>
      </p:sp>
      <p:sp>
        <p:nvSpPr>
          <p:cNvPr id="7" name="Content Placeholder 2">
            <a:extLst>
              <a:ext uri="{FF2B5EF4-FFF2-40B4-BE49-F238E27FC236}">
                <a16:creationId xmlns:a16="http://schemas.microsoft.com/office/drawing/2014/main" xmlns="" id="{2BEC2D36-50F9-4370-AFEE-D4A7BC21DD9F}"/>
              </a:ext>
            </a:extLst>
          </p:cNvPr>
          <p:cNvSpPr>
            <a:spLocks noGrp="1"/>
          </p:cNvSpPr>
          <p:nvPr>
            <p:ph idx="1"/>
          </p:nvPr>
        </p:nvSpPr>
        <p:spPr>
          <a:xfrm>
            <a:off x="199505" y="1097279"/>
            <a:ext cx="11779135" cy="5394960"/>
          </a:xfrm>
        </p:spPr>
        <p:txBody>
          <a:bodyPr>
            <a:normAutofit fontScale="92500" lnSpcReduction="20000"/>
          </a:bodyPr>
          <a:lstStyle/>
          <a:p>
            <a:r>
              <a:rPr lang="en-US" dirty="0"/>
              <a:t>The Existing Speech Emotion Recognition uses the Multilayer Perceptron Classifier(MLP).</a:t>
            </a:r>
          </a:p>
          <a:p>
            <a:r>
              <a:rPr lang="en-US" dirty="0"/>
              <a:t>RAVDESS is the dataset used in the system has speeches of 24 people with variations in </a:t>
            </a:r>
            <a:r>
              <a:rPr lang="en-US" dirty="0" err="1"/>
              <a:t>parameters.This</a:t>
            </a:r>
            <a:r>
              <a:rPr lang="en-US" dirty="0"/>
              <a:t> dataset is passed to MLP classifier to train the model.</a:t>
            </a:r>
          </a:p>
          <a:p>
            <a:r>
              <a:rPr lang="en-US" dirty="0"/>
              <a:t>Multilayer Perceptron classifier relies on an underlying Neural networks to perform </a:t>
            </a:r>
            <a:r>
              <a:rPr lang="en-US" dirty="0" err="1"/>
              <a:t>classification.MLP</a:t>
            </a:r>
            <a:r>
              <a:rPr lang="en-US" dirty="0"/>
              <a:t> classifier implements a MLP algorithm and trains the neural network.</a:t>
            </a:r>
          </a:p>
          <a:p>
            <a:r>
              <a:rPr lang="en-US" dirty="0"/>
              <a:t>The Classifier identifies different categories in the datasets and classifies them into different emotions. The model will now be able to understand the ranges of values of the speech parameters that fall into specific emotions. </a:t>
            </a:r>
          </a:p>
          <a:p>
            <a:r>
              <a:rPr lang="en-US" dirty="0"/>
              <a:t>The features such as </a:t>
            </a:r>
            <a:r>
              <a:rPr lang="en-US" dirty="0" err="1"/>
              <a:t>MFCC,Contrast,Mel,chroma</a:t>
            </a:r>
            <a:r>
              <a:rPr lang="en-US" dirty="0"/>
              <a:t> and </a:t>
            </a:r>
            <a:r>
              <a:rPr lang="en-US" dirty="0" err="1"/>
              <a:t>Tonnetz</a:t>
            </a:r>
            <a:r>
              <a:rPr lang="en-US" dirty="0"/>
              <a:t> </a:t>
            </a:r>
            <a:r>
              <a:rPr lang="en-US" dirty="0" err="1"/>
              <a:t>etc.,extracted</a:t>
            </a:r>
            <a:r>
              <a:rPr lang="en-US" dirty="0"/>
              <a:t> from the fed audio will be send to </a:t>
            </a:r>
            <a:r>
              <a:rPr lang="en-US" dirty="0" err="1"/>
              <a:t>model.Using</a:t>
            </a:r>
            <a:r>
              <a:rPr lang="en-US" dirty="0"/>
              <a:t> this features independently and passing it altogether we get a emotion prediction.</a:t>
            </a:r>
          </a:p>
          <a:p>
            <a:r>
              <a:rPr lang="en-US" dirty="0"/>
              <a:t>Generally MLP is </a:t>
            </a:r>
            <a:r>
              <a:rPr lang="en-US" dirty="0" err="1"/>
              <a:t>best,when</a:t>
            </a:r>
            <a:r>
              <a:rPr lang="en-US" dirty="0"/>
              <a:t> the model is quality </a:t>
            </a:r>
            <a:r>
              <a:rPr lang="en-US" dirty="0" err="1"/>
              <a:t>trained.This</a:t>
            </a:r>
            <a:r>
              <a:rPr lang="en-US" dirty="0"/>
              <a:t> is not always possible in real world.</a:t>
            </a:r>
          </a:p>
          <a:p>
            <a:r>
              <a:rPr lang="en-US" dirty="0"/>
              <a:t>There are some limitation in MLP too.</a:t>
            </a:r>
            <a:endParaRPr lang="en-IN"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xmlns="" val="102155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xmlns="" id="{2798DA22-7CB2-43B1-8B38-789CEC28484F}"/>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IN" dirty="0"/>
              <a:t>The proposed system of Emotion Recognition Of Speech will be </a:t>
            </a:r>
            <a:r>
              <a:rPr lang="en-IN"/>
              <a:t>developed using </a:t>
            </a:r>
            <a:r>
              <a:rPr lang="en-IN" dirty="0"/>
              <a:t>Convolutional Neural Network(CNN)  which is much better than MLP.</a:t>
            </a:r>
          </a:p>
          <a:p>
            <a:pPr marL="457200" indent="-457200"/>
            <a:r>
              <a:rPr lang="en-US" dirty="0"/>
              <a:t>Emotions are subjective, people would interpret it differently. It is hard to define the notion of emotions.</a:t>
            </a:r>
          </a:p>
          <a:p>
            <a:pPr marL="457200" indent="-457200"/>
            <a:r>
              <a:rPr lang="en-US" dirty="0"/>
              <a:t>Annotating an audio recording is challenging. Should we label a single word, sentence or a whole conversation? How many emotions should we define to recognize?</a:t>
            </a:r>
          </a:p>
          <a:p>
            <a:pPr marL="457200" indent="-457200"/>
            <a:r>
              <a:rPr lang="en-IN" dirty="0"/>
              <a:t>It can detect important features without human supervision, computationally efficient, easy to integrate and yields high performance. </a:t>
            </a:r>
          </a:p>
          <a:p>
            <a:pPr marL="0" indent="0">
              <a:buNone/>
            </a:pPr>
            <a:endParaRPr lang="en-IN"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xmlns="" val="346508469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1647</TotalTime>
  <Words>1135</Words>
  <Application>Microsoft Office PowerPoint</Application>
  <PresentationFormat>Custom</PresentationFormat>
  <Paragraphs>224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Custom Design</vt:lpstr>
      <vt:lpstr>Slide 1</vt:lpstr>
      <vt:lpstr>Abstract</vt:lpstr>
      <vt:lpstr>Contents</vt:lpstr>
      <vt:lpstr>Introduction</vt:lpstr>
      <vt:lpstr>Literature Survey</vt:lpstr>
      <vt:lpstr>Contd..</vt:lpstr>
      <vt:lpstr>Contd…</vt:lpstr>
      <vt:lpstr>Existing System</vt:lpstr>
      <vt:lpstr>Proposed System</vt:lpstr>
      <vt:lpstr>Problem Definition</vt:lpstr>
      <vt:lpstr>Requirements</vt:lpstr>
      <vt:lpstr>Data Flow Diagram</vt:lpstr>
      <vt:lpstr>Contd…</vt:lpstr>
      <vt:lpstr>Architecture</vt:lpstr>
      <vt:lpstr>Implementation</vt:lpstr>
      <vt:lpstr>Contd.. </vt:lpstr>
      <vt:lpstr>Contd..</vt:lpstr>
      <vt:lpstr>Contd…</vt:lpstr>
      <vt:lpstr>Contd..</vt:lpstr>
      <vt:lpstr>Contd..</vt:lpstr>
      <vt:lpstr>Contd..</vt:lpstr>
      <vt:lpstr>Contd..</vt:lpstr>
      <vt:lpstr>Contd..</vt:lpstr>
      <vt:lpstr>Screenshots</vt:lpstr>
      <vt:lpstr>Contd…</vt:lpstr>
      <vt:lpstr>Contd…</vt:lpstr>
      <vt:lpstr>Contd…</vt:lpstr>
      <vt:lpstr>Conclusion </vt:lpstr>
      <vt:lpstr>Contd..</vt:lpstr>
      <vt:lpstr>References</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Windows User</cp:lastModifiedBy>
  <cp:revision>208</cp:revision>
  <dcterms:created xsi:type="dcterms:W3CDTF">2019-06-11T05:35:51Z</dcterms:created>
  <dcterms:modified xsi:type="dcterms:W3CDTF">2022-06-30T04:58:55Z</dcterms:modified>
</cp:coreProperties>
</file>