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yczt2Z9jzE/fRsCGFUb1wB4bn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C6D163-D8F4-4D5E-93C9-14CCC7A9B69C}">
  <a:tblStyle styleId="{53C6D163-D8F4-4D5E-93C9-14CCC7A9B69C}"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Rockwell"/>
          <a:ea typeface="Rockwell"/>
          <a:cs typeface="Rockwell"/>
        </a:font>
        <a:schemeClr val="lt1"/>
      </a:tcTxStyle>
      <a:tcStyle>
        <a:fill>
          <a:solidFill>
            <a:schemeClr val="dk1"/>
          </a:solidFill>
        </a:fill>
      </a:tcStyle>
    </a:lastCol>
    <a:firstCol>
      <a:tcTxStyle b="on" i="off">
        <a:font>
          <a:latin typeface="Rockwell"/>
          <a:ea typeface="Rockwell"/>
          <a:cs typeface="Rockwell"/>
        </a:font>
        <a:schemeClr val="lt1"/>
      </a:tcTxStyle>
      <a:tcStyle>
        <a:fill>
          <a:solidFill>
            <a:schemeClr val="dk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3"/>
          <p:cNvGrpSpPr/>
          <p:nvPr/>
        </p:nvGrpSpPr>
        <p:grpSpPr>
          <a:xfrm>
            <a:off x="9649215" y="4068923"/>
            <a:ext cx="1080904" cy="1080902"/>
            <a:chOff x="9685338" y="4460675"/>
            <a:chExt cx="1080904" cy="1080902"/>
          </a:xfrm>
        </p:grpSpPr>
        <p:sp>
          <p:nvSpPr>
            <p:cNvPr id="23" name="Google Shape;23;p3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4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4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4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4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3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3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35"/>
          <p:cNvGrpSpPr/>
          <p:nvPr/>
        </p:nvGrpSpPr>
        <p:grpSpPr>
          <a:xfrm>
            <a:off x="897399" y="2325848"/>
            <a:ext cx="1080904" cy="1080902"/>
            <a:chOff x="9685338" y="4460675"/>
            <a:chExt cx="1080904" cy="1080902"/>
          </a:xfrm>
        </p:grpSpPr>
        <p:sp>
          <p:nvSpPr>
            <p:cNvPr id="43" name="Google Shape;43;p3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3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3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3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3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3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4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4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40"/>
          <p:cNvGrpSpPr/>
          <p:nvPr/>
        </p:nvGrpSpPr>
        <p:grpSpPr>
          <a:xfrm>
            <a:off x="11401725" y="6229681"/>
            <a:ext cx="457200" cy="457200"/>
            <a:chOff x="11361456" y="6195813"/>
            <a:chExt cx="548640" cy="548640"/>
          </a:xfrm>
        </p:grpSpPr>
        <p:sp>
          <p:nvSpPr>
            <p:cNvPr id="79" name="Google Shape;79;p4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4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1"/>
          <p:cNvSpPr/>
          <p:nvPr>
            <p:ph idx="2" type="pic"/>
          </p:nvPr>
        </p:nvSpPr>
        <p:spPr>
          <a:xfrm>
            <a:off x="0" y="0"/>
            <a:ext cx="8303740" cy="6858000"/>
          </a:xfrm>
          <a:prstGeom prst="rect">
            <a:avLst/>
          </a:prstGeom>
          <a:solidFill>
            <a:srgbClr val="E1DFDF"/>
          </a:solidFill>
          <a:ln>
            <a:noFill/>
          </a:ln>
        </p:spPr>
      </p:sp>
      <p:sp>
        <p:nvSpPr>
          <p:cNvPr id="86" name="Google Shape;86;p4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4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41"/>
          <p:cNvGrpSpPr/>
          <p:nvPr/>
        </p:nvGrpSpPr>
        <p:grpSpPr>
          <a:xfrm>
            <a:off x="11401725" y="6229681"/>
            <a:ext cx="457200" cy="457200"/>
            <a:chOff x="11361456" y="6195813"/>
            <a:chExt cx="548640" cy="548640"/>
          </a:xfrm>
        </p:grpSpPr>
        <p:sp>
          <p:nvSpPr>
            <p:cNvPr id="89" name="Google Shape;89;p4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4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32"/>
          <p:cNvGrpSpPr/>
          <p:nvPr/>
        </p:nvGrpSpPr>
        <p:grpSpPr>
          <a:xfrm>
            <a:off x="11401725" y="6229681"/>
            <a:ext cx="457200" cy="457200"/>
            <a:chOff x="11361456" y="6195813"/>
            <a:chExt cx="548640" cy="548640"/>
          </a:xfrm>
        </p:grpSpPr>
        <p:sp>
          <p:nvSpPr>
            <p:cNvPr id="15" name="Google Shape;15;p3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amhsr.org/articles/innovation-a-hypothesis-introduce-a-formula-for-calculation-of-human-health.pdf" TargetMode="External"/><Relationship Id="rId4" Type="http://schemas.openxmlformats.org/officeDocument/2006/relationships/slide" Target="/ppt/slid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jpg"/><Relationship Id="rId4" Type="http://schemas.openxmlformats.org/officeDocument/2006/relationships/image" Target="../media/image7.jpg"/><Relationship Id="rId5"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926054" y="11930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IN"/>
              <a:t>SMARTPHONE ADDICTION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0"/>
          <p:cNvPicPr preferRelativeResize="0"/>
          <p:nvPr/>
        </p:nvPicPr>
        <p:blipFill rotWithShape="1">
          <a:blip r:embed="rId3">
            <a:alphaModFix/>
          </a:blip>
          <a:srcRect b="0" l="518" r="0" t="0"/>
          <a:stretch/>
        </p:blipFill>
        <p:spPr>
          <a:xfrm>
            <a:off x="814122" y="2519082"/>
            <a:ext cx="10563755" cy="3944472"/>
          </a:xfrm>
          <a:prstGeom prst="rect">
            <a:avLst/>
          </a:prstGeom>
          <a:noFill/>
          <a:ln>
            <a:noFill/>
          </a:ln>
        </p:spPr>
      </p:pic>
      <p:graphicFrame>
        <p:nvGraphicFramePr>
          <p:cNvPr id="168" name="Google Shape;168;p10"/>
          <p:cNvGraphicFramePr/>
          <p:nvPr/>
        </p:nvGraphicFramePr>
        <p:xfrm>
          <a:off x="1165412" y="271430"/>
          <a:ext cx="3000000" cy="3000000"/>
        </p:xfrm>
        <a:graphic>
          <a:graphicData uri="http://schemas.openxmlformats.org/drawingml/2006/table">
            <a:tbl>
              <a:tblPr bandRow="1" firstRow="1">
                <a:noFill/>
                <a:tableStyleId>{53C6D163-D8F4-4D5E-93C9-14CCC7A9B69C}</a:tableStyleId>
              </a:tblPr>
              <a:tblGrid>
                <a:gridCol w="4830275"/>
                <a:gridCol w="4851625"/>
              </a:tblGrid>
              <a:tr h="594025">
                <a:tc>
                  <a:txBody>
                    <a:bodyPr/>
                    <a:lstStyle/>
                    <a:p>
                      <a:pPr indent="0" lvl="0" marL="0" marR="0" rtl="0" algn="l">
                        <a:spcBef>
                          <a:spcPts val="0"/>
                        </a:spcBef>
                        <a:spcAft>
                          <a:spcPts val="0"/>
                        </a:spcAft>
                        <a:buNone/>
                      </a:pPr>
                      <a:r>
                        <a:rPr lang="en-IN" sz="1800"/>
                        <a:t>Age group of participants at which they started using smartphone</a:t>
                      </a:r>
                      <a:endParaRPr/>
                    </a:p>
                  </a:txBody>
                  <a:tcPr marT="45725" marB="45725" marR="91450" marL="91450"/>
                </a:tc>
                <a:tc>
                  <a:txBody>
                    <a:bodyPr/>
                    <a:lstStyle/>
                    <a:p>
                      <a:pPr indent="0" lvl="0" marL="0" marR="0" rtl="0" algn="l">
                        <a:spcBef>
                          <a:spcPts val="0"/>
                        </a:spcBef>
                        <a:spcAft>
                          <a:spcPts val="0"/>
                        </a:spcAft>
                        <a:buNone/>
                      </a:pPr>
                      <a:r>
                        <a:rPr lang="en-IN" sz="1800"/>
                        <a:t>No. Of Participants</a:t>
                      </a:r>
                      <a:endParaRPr/>
                    </a:p>
                  </a:txBody>
                  <a:tcPr marT="45725" marB="45725" marR="91450" marL="91450"/>
                </a:tc>
              </a:tr>
              <a:tr h="339450">
                <a:tc>
                  <a:txBody>
                    <a:bodyPr/>
                    <a:lstStyle/>
                    <a:p>
                      <a:pPr indent="0" lvl="0" marL="0" marR="0" rtl="0" algn="l">
                        <a:spcBef>
                          <a:spcPts val="0"/>
                        </a:spcBef>
                        <a:spcAft>
                          <a:spcPts val="0"/>
                        </a:spcAft>
                        <a:buNone/>
                      </a:pPr>
                      <a:r>
                        <a:rPr lang="en-IN" sz="1800"/>
                        <a:t>Less than 8 years</a:t>
                      </a:r>
                      <a:endParaRPr/>
                    </a:p>
                  </a:txBody>
                  <a:tcPr marT="45725" marB="45725" marR="91450" marL="91450"/>
                </a:tc>
                <a:tc>
                  <a:txBody>
                    <a:bodyPr/>
                    <a:lstStyle/>
                    <a:p>
                      <a:pPr indent="0" lvl="0" marL="0" marR="0" rtl="0" algn="l">
                        <a:spcBef>
                          <a:spcPts val="0"/>
                        </a:spcBef>
                        <a:spcAft>
                          <a:spcPts val="0"/>
                        </a:spcAft>
                        <a:buNone/>
                      </a:pPr>
                      <a:r>
                        <a:rPr lang="en-IN" sz="1800"/>
                        <a:t>12</a:t>
                      </a:r>
                      <a:endParaRPr/>
                    </a:p>
                  </a:txBody>
                  <a:tcPr marT="45725" marB="45725" marR="91450" marL="91450"/>
                </a:tc>
              </a:tr>
              <a:tr h="339450">
                <a:tc>
                  <a:txBody>
                    <a:bodyPr/>
                    <a:lstStyle/>
                    <a:p>
                      <a:pPr indent="0" lvl="0" marL="0" marR="0" rtl="0" algn="l">
                        <a:spcBef>
                          <a:spcPts val="0"/>
                        </a:spcBef>
                        <a:spcAft>
                          <a:spcPts val="0"/>
                        </a:spcAft>
                        <a:buNone/>
                      </a:pPr>
                      <a:r>
                        <a:rPr lang="en-IN" sz="1800"/>
                        <a:t>8-14 years</a:t>
                      </a:r>
                      <a:endParaRPr/>
                    </a:p>
                  </a:txBody>
                  <a:tcPr marT="45725" marB="45725" marR="91450" marL="91450"/>
                </a:tc>
                <a:tc>
                  <a:txBody>
                    <a:bodyPr/>
                    <a:lstStyle/>
                    <a:p>
                      <a:pPr indent="0" lvl="0" marL="0" marR="0" rtl="0" algn="l">
                        <a:spcBef>
                          <a:spcPts val="0"/>
                        </a:spcBef>
                        <a:spcAft>
                          <a:spcPts val="0"/>
                        </a:spcAft>
                        <a:buNone/>
                      </a:pPr>
                      <a:r>
                        <a:rPr lang="en-IN" sz="1800"/>
                        <a:t>67</a:t>
                      </a:r>
                      <a:endParaRPr/>
                    </a:p>
                  </a:txBody>
                  <a:tcPr marT="45725" marB="45725" marR="91450" marL="91450"/>
                </a:tc>
              </a:tr>
              <a:tr h="339450">
                <a:tc>
                  <a:txBody>
                    <a:bodyPr/>
                    <a:lstStyle/>
                    <a:p>
                      <a:pPr indent="0" lvl="0" marL="0" marR="0" rtl="0" algn="l">
                        <a:spcBef>
                          <a:spcPts val="0"/>
                        </a:spcBef>
                        <a:spcAft>
                          <a:spcPts val="0"/>
                        </a:spcAft>
                        <a:buNone/>
                      </a:pPr>
                      <a:r>
                        <a:rPr lang="en-IN" sz="1800"/>
                        <a:t>15-20 years</a:t>
                      </a:r>
                      <a:endParaRPr/>
                    </a:p>
                  </a:txBody>
                  <a:tcPr marT="45725" marB="45725" marR="91450" marL="91450"/>
                </a:tc>
                <a:tc>
                  <a:txBody>
                    <a:bodyPr/>
                    <a:lstStyle/>
                    <a:p>
                      <a:pPr indent="0" lvl="0" marL="0" marR="0" rtl="0" algn="l">
                        <a:spcBef>
                          <a:spcPts val="0"/>
                        </a:spcBef>
                        <a:spcAft>
                          <a:spcPts val="0"/>
                        </a:spcAft>
                        <a:buNone/>
                      </a:pPr>
                      <a:r>
                        <a:rPr lang="en-IN" sz="1800"/>
                        <a:t>226</a:t>
                      </a:r>
                      <a:endParaRPr/>
                    </a:p>
                  </a:txBody>
                  <a:tcPr marT="45725" marB="45725" marR="91450" marL="91450"/>
                </a:tc>
              </a:tr>
              <a:tr h="339450">
                <a:tc>
                  <a:txBody>
                    <a:bodyPr/>
                    <a:lstStyle/>
                    <a:p>
                      <a:pPr indent="0" lvl="0" marL="0" marR="0" rtl="0" algn="l">
                        <a:spcBef>
                          <a:spcPts val="0"/>
                        </a:spcBef>
                        <a:spcAft>
                          <a:spcPts val="0"/>
                        </a:spcAft>
                        <a:buNone/>
                      </a:pPr>
                      <a:r>
                        <a:rPr lang="en-IN" sz="1800"/>
                        <a:t>21-25 years</a:t>
                      </a:r>
                      <a:endParaRPr/>
                    </a:p>
                  </a:txBody>
                  <a:tcPr marT="45725" marB="45725" marR="91450" marL="91450"/>
                </a:tc>
                <a:tc>
                  <a:txBody>
                    <a:bodyPr/>
                    <a:lstStyle/>
                    <a:p>
                      <a:pPr indent="0" lvl="0" marL="0" marR="0" rtl="0" algn="l">
                        <a:spcBef>
                          <a:spcPts val="0"/>
                        </a:spcBef>
                        <a:spcAft>
                          <a:spcPts val="0"/>
                        </a:spcAft>
                        <a:buNone/>
                      </a:pPr>
                      <a:r>
                        <a:rPr lang="en-IN" sz="1800"/>
                        <a:t>15</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p11"/>
          <p:cNvGraphicFramePr/>
          <p:nvPr/>
        </p:nvGraphicFramePr>
        <p:xfrm>
          <a:off x="1066800" y="552076"/>
          <a:ext cx="3000000" cy="3000000"/>
        </p:xfrm>
        <a:graphic>
          <a:graphicData uri="http://schemas.openxmlformats.org/drawingml/2006/table">
            <a:tbl>
              <a:tblPr bandRow="1" firstRow="1">
                <a:noFill/>
                <a:tableStyleId>{53C6D163-D8F4-4D5E-93C9-14CCC7A9B69C}</a:tableStyleId>
              </a:tblPr>
              <a:tblGrid>
                <a:gridCol w="5029200"/>
                <a:gridCol w="5029200"/>
              </a:tblGrid>
              <a:tr h="370850">
                <a:tc>
                  <a:txBody>
                    <a:bodyPr/>
                    <a:lstStyle/>
                    <a:p>
                      <a:pPr indent="0" lvl="0" marL="0" marR="0" rtl="0" algn="l">
                        <a:spcBef>
                          <a:spcPts val="0"/>
                        </a:spcBef>
                        <a:spcAft>
                          <a:spcPts val="0"/>
                        </a:spcAft>
                        <a:buNone/>
                      </a:pPr>
                      <a:r>
                        <a:rPr lang="en-IN" sz="1800"/>
                        <a:t>Time spent on smartphone per day</a:t>
                      </a:r>
                      <a:endParaRPr/>
                    </a:p>
                  </a:txBody>
                  <a:tcPr marT="45725" marB="45725" marR="91450" marL="91450"/>
                </a:tc>
                <a:tc>
                  <a:txBody>
                    <a:bodyPr/>
                    <a:lstStyle/>
                    <a:p>
                      <a:pPr indent="0" lvl="0" marL="0" marR="0" rtl="0" algn="l">
                        <a:spcBef>
                          <a:spcPts val="0"/>
                        </a:spcBef>
                        <a:spcAft>
                          <a:spcPts val="0"/>
                        </a:spcAft>
                        <a:buNone/>
                      </a:pPr>
                      <a:r>
                        <a:rPr lang="en-IN" sz="1800"/>
                        <a:t>No. Of Participation</a:t>
                      </a:r>
                      <a:endParaRPr/>
                    </a:p>
                  </a:txBody>
                  <a:tcPr marT="45725" marB="45725" marR="91450" marL="91450"/>
                </a:tc>
              </a:tr>
              <a:tr h="370850">
                <a:tc>
                  <a:txBody>
                    <a:bodyPr/>
                    <a:lstStyle/>
                    <a:p>
                      <a:pPr indent="0" lvl="0" marL="0" marR="0" rtl="0" algn="l">
                        <a:spcBef>
                          <a:spcPts val="0"/>
                        </a:spcBef>
                        <a:spcAft>
                          <a:spcPts val="0"/>
                        </a:spcAft>
                        <a:buNone/>
                      </a:pPr>
                      <a:r>
                        <a:rPr lang="en-IN" sz="1800"/>
                        <a:t>less than 2 hours</a:t>
                      </a:r>
                      <a:endParaRPr sz="1800"/>
                    </a:p>
                  </a:txBody>
                  <a:tcPr marT="45725" marB="45725" marR="91450" marL="91450"/>
                </a:tc>
                <a:tc>
                  <a:txBody>
                    <a:bodyPr/>
                    <a:lstStyle/>
                    <a:p>
                      <a:pPr indent="0" lvl="0" marL="0" marR="0" rtl="0" algn="l">
                        <a:spcBef>
                          <a:spcPts val="0"/>
                        </a:spcBef>
                        <a:spcAft>
                          <a:spcPts val="0"/>
                        </a:spcAft>
                        <a:buNone/>
                      </a:pPr>
                      <a:r>
                        <a:rPr lang="en-IN" sz="1800"/>
                        <a:t>13</a:t>
                      </a:r>
                      <a:endParaRPr/>
                    </a:p>
                  </a:txBody>
                  <a:tcPr marT="45725" marB="45725" marR="91450" marL="91450"/>
                </a:tc>
              </a:tr>
              <a:tr h="370850">
                <a:tc>
                  <a:txBody>
                    <a:bodyPr/>
                    <a:lstStyle/>
                    <a:p>
                      <a:pPr indent="0" lvl="0" marL="0" marR="0" rtl="0" algn="l">
                        <a:spcBef>
                          <a:spcPts val="0"/>
                        </a:spcBef>
                        <a:spcAft>
                          <a:spcPts val="0"/>
                        </a:spcAft>
                        <a:buNone/>
                      </a:pPr>
                      <a:r>
                        <a:rPr lang="en-IN" sz="1800"/>
                        <a:t>2 - 4 hours</a:t>
                      </a:r>
                      <a:endParaRPr sz="1800"/>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r>
              <a:tr h="370850">
                <a:tc>
                  <a:txBody>
                    <a:bodyPr/>
                    <a:lstStyle/>
                    <a:p>
                      <a:pPr indent="0" lvl="0" marL="0" marR="0" rtl="0" algn="l">
                        <a:spcBef>
                          <a:spcPts val="0"/>
                        </a:spcBef>
                        <a:spcAft>
                          <a:spcPts val="0"/>
                        </a:spcAft>
                        <a:buNone/>
                      </a:pPr>
                      <a:r>
                        <a:rPr lang="en-IN" sz="1800"/>
                        <a:t>4 - 6 hours</a:t>
                      </a:r>
                      <a:endParaRPr sz="1800"/>
                    </a:p>
                  </a:txBody>
                  <a:tcPr marT="45725" marB="45725" marR="91450" marL="91450"/>
                </a:tc>
                <a:tc>
                  <a:txBody>
                    <a:bodyPr/>
                    <a:lstStyle/>
                    <a:p>
                      <a:pPr indent="0" lvl="0" marL="0" marR="0" rtl="0" algn="l">
                        <a:spcBef>
                          <a:spcPts val="0"/>
                        </a:spcBef>
                        <a:spcAft>
                          <a:spcPts val="0"/>
                        </a:spcAft>
                        <a:buNone/>
                      </a:pPr>
                      <a:r>
                        <a:rPr lang="en-IN" sz="1800"/>
                        <a:t>116</a:t>
                      </a:r>
                      <a:endParaRPr/>
                    </a:p>
                  </a:txBody>
                  <a:tcPr marT="45725" marB="45725" marR="91450" marL="91450"/>
                </a:tc>
              </a:tr>
              <a:tr h="370850">
                <a:tc>
                  <a:txBody>
                    <a:bodyPr/>
                    <a:lstStyle/>
                    <a:p>
                      <a:pPr indent="0" lvl="0" marL="0" marR="0" rtl="0" algn="l">
                        <a:spcBef>
                          <a:spcPts val="0"/>
                        </a:spcBef>
                        <a:spcAft>
                          <a:spcPts val="0"/>
                        </a:spcAft>
                        <a:buNone/>
                      </a:pPr>
                      <a:r>
                        <a:rPr lang="en-IN" sz="1800"/>
                        <a:t>6 - 8 hours</a:t>
                      </a:r>
                      <a:endParaRPr sz="1800"/>
                    </a:p>
                  </a:txBody>
                  <a:tcPr marT="45725" marB="45725" marR="91450" marL="91450"/>
                </a:tc>
                <a:tc>
                  <a:txBody>
                    <a:bodyPr/>
                    <a:lstStyle/>
                    <a:p>
                      <a:pPr indent="0" lvl="0" marL="0" marR="0" rtl="0" algn="l">
                        <a:spcBef>
                          <a:spcPts val="0"/>
                        </a:spcBef>
                        <a:spcAft>
                          <a:spcPts val="0"/>
                        </a:spcAft>
                        <a:buNone/>
                      </a:pPr>
                      <a:r>
                        <a:rPr lang="en-IN" sz="1800"/>
                        <a:t>71</a:t>
                      </a:r>
                      <a:endParaRPr/>
                    </a:p>
                  </a:txBody>
                  <a:tcPr marT="45725" marB="45725" marR="91450" marL="91450"/>
                </a:tc>
              </a:tr>
              <a:tr h="370850">
                <a:tc>
                  <a:txBody>
                    <a:bodyPr/>
                    <a:lstStyle/>
                    <a:p>
                      <a:pPr indent="0" lvl="0" marL="0" marR="0" rtl="0" algn="l">
                        <a:spcBef>
                          <a:spcPts val="0"/>
                        </a:spcBef>
                        <a:spcAft>
                          <a:spcPts val="0"/>
                        </a:spcAft>
                        <a:buNone/>
                      </a:pPr>
                      <a:r>
                        <a:rPr lang="en-IN" sz="1800"/>
                        <a:t>8 - 10 hours</a:t>
                      </a:r>
                      <a:endParaRPr sz="1800"/>
                    </a:p>
                  </a:txBody>
                  <a:tcPr marT="45725" marB="45725" marR="91450" marL="91450"/>
                </a:tc>
                <a:tc>
                  <a:txBody>
                    <a:bodyPr/>
                    <a:lstStyle/>
                    <a:p>
                      <a:pPr indent="0" lvl="0" marL="0" marR="0" rtl="0" algn="l">
                        <a:spcBef>
                          <a:spcPts val="0"/>
                        </a:spcBef>
                        <a:spcAft>
                          <a:spcPts val="0"/>
                        </a:spcAft>
                        <a:buNone/>
                      </a:pPr>
                      <a:r>
                        <a:rPr lang="en-IN" sz="1800"/>
                        <a:t>29</a:t>
                      </a:r>
                      <a:endParaRPr/>
                    </a:p>
                  </a:txBody>
                  <a:tcPr marT="45725" marB="45725" marR="91450" marL="91450"/>
                </a:tc>
              </a:tr>
              <a:tr h="370850">
                <a:tc>
                  <a:txBody>
                    <a:bodyPr/>
                    <a:lstStyle/>
                    <a:p>
                      <a:pPr indent="0" lvl="0" marL="0" marR="0" rtl="0" algn="l">
                        <a:spcBef>
                          <a:spcPts val="0"/>
                        </a:spcBef>
                        <a:spcAft>
                          <a:spcPts val="0"/>
                        </a:spcAft>
                        <a:buNone/>
                      </a:pPr>
                      <a:r>
                        <a:rPr lang="en-IN" sz="1800"/>
                        <a:t>more than 10 hours</a:t>
                      </a:r>
                      <a:endParaRPr sz="1800"/>
                    </a:p>
                  </a:txBody>
                  <a:tcPr marT="45725" marB="45725" marR="91450" marL="91450"/>
                </a:tc>
                <a:tc>
                  <a:txBody>
                    <a:bodyPr/>
                    <a:lstStyle/>
                    <a:p>
                      <a:pPr indent="0" lvl="0" marL="0" marR="0" rtl="0" algn="l">
                        <a:spcBef>
                          <a:spcPts val="0"/>
                        </a:spcBef>
                        <a:spcAft>
                          <a:spcPts val="0"/>
                        </a:spcAft>
                        <a:buNone/>
                      </a:pPr>
                      <a:r>
                        <a:rPr lang="en-IN" sz="1800"/>
                        <a:t>16</a:t>
                      </a:r>
                      <a:endParaRPr/>
                    </a:p>
                  </a:txBody>
                  <a:tcPr marT="45725" marB="45725" marR="91450" marL="91450"/>
                </a:tc>
              </a:tr>
            </a:tbl>
          </a:graphicData>
        </a:graphic>
      </p:graphicFrame>
      <p:graphicFrame>
        <p:nvGraphicFramePr>
          <p:cNvPr id="174" name="Google Shape;174;p11"/>
          <p:cNvGraphicFramePr/>
          <p:nvPr/>
        </p:nvGraphicFramePr>
        <p:xfrm>
          <a:off x="1066799" y="3525620"/>
          <a:ext cx="3000000" cy="3000000"/>
        </p:xfrm>
        <a:graphic>
          <a:graphicData uri="http://schemas.openxmlformats.org/drawingml/2006/table">
            <a:tbl>
              <a:tblPr bandRow="1" firstRow="1">
                <a:noFill/>
                <a:tableStyleId>{53C6D163-D8F4-4D5E-93C9-14CCC7A9B69C}</a:tableStyleId>
              </a:tblPr>
              <a:tblGrid>
                <a:gridCol w="5029200"/>
                <a:gridCol w="5029200"/>
              </a:tblGrid>
              <a:tr h="370850">
                <a:tc>
                  <a:txBody>
                    <a:bodyPr/>
                    <a:lstStyle/>
                    <a:p>
                      <a:pPr indent="0" lvl="0" marL="0" marR="0" rtl="0" algn="l">
                        <a:spcBef>
                          <a:spcPts val="0"/>
                        </a:spcBef>
                        <a:spcAft>
                          <a:spcPts val="0"/>
                        </a:spcAft>
                        <a:buNone/>
                      </a:pPr>
                      <a:r>
                        <a:rPr lang="en-IN" sz="1800"/>
                        <a:t>Frequency of checking phone in 15 min.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IN" sz="1800"/>
                        <a:t>No. Of Participation</a:t>
                      </a:r>
                      <a:endParaRPr/>
                    </a:p>
                  </a:txBody>
                  <a:tcPr marT="45725" marB="45725" marR="91450" marL="91450"/>
                </a:tc>
              </a:tr>
              <a:tr h="370850">
                <a:tc>
                  <a:txBody>
                    <a:bodyPr/>
                    <a:lstStyle/>
                    <a:p>
                      <a:pPr indent="0" lvl="0" marL="0" marR="0" rtl="0" algn="l">
                        <a:spcBef>
                          <a:spcPts val="0"/>
                        </a:spcBef>
                        <a:spcAft>
                          <a:spcPts val="0"/>
                        </a:spcAft>
                        <a:buNone/>
                      </a:pPr>
                      <a:r>
                        <a:rPr lang="en-IN" sz="1800"/>
                        <a:t>less than once</a:t>
                      </a:r>
                      <a:endParaRPr sz="1800"/>
                    </a:p>
                  </a:txBody>
                  <a:tcPr marT="45725" marB="45725" marR="91450" marL="91450"/>
                </a:tc>
                <a:tc>
                  <a:txBody>
                    <a:bodyPr/>
                    <a:lstStyle/>
                    <a:p>
                      <a:pPr indent="0" lvl="0" marL="0" marR="0" rtl="0" algn="l">
                        <a:spcBef>
                          <a:spcPts val="0"/>
                        </a:spcBef>
                        <a:spcAft>
                          <a:spcPts val="0"/>
                        </a:spcAft>
                        <a:buNone/>
                      </a:pPr>
                      <a:r>
                        <a:rPr lang="en-IN" sz="1800"/>
                        <a:t>52</a:t>
                      </a:r>
                      <a:endParaRPr/>
                    </a:p>
                  </a:txBody>
                  <a:tcPr marT="45725" marB="45725" marR="91450" marL="91450"/>
                </a:tc>
              </a:tr>
              <a:tr h="370850">
                <a:tc>
                  <a:txBody>
                    <a:bodyPr/>
                    <a:lstStyle/>
                    <a:p>
                      <a:pPr indent="0" lvl="0" marL="0" marR="0" rtl="0" algn="l">
                        <a:spcBef>
                          <a:spcPts val="0"/>
                        </a:spcBef>
                        <a:spcAft>
                          <a:spcPts val="0"/>
                        </a:spcAft>
                        <a:buNone/>
                      </a:pPr>
                      <a:r>
                        <a:rPr lang="en-IN" sz="1800"/>
                        <a:t>once</a:t>
                      </a:r>
                      <a:endParaRPr sz="1800"/>
                    </a:p>
                  </a:txBody>
                  <a:tcPr marT="45725" marB="45725" marR="91450" marL="91450"/>
                </a:tc>
                <a:tc>
                  <a:txBody>
                    <a:bodyPr/>
                    <a:lstStyle/>
                    <a:p>
                      <a:pPr indent="0" lvl="0" marL="0" marR="0" rtl="0" algn="l">
                        <a:spcBef>
                          <a:spcPts val="0"/>
                        </a:spcBef>
                        <a:spcAft>
                          <a:spcPts val="0"/>
                        </a:spcAft>
                        <a:buNone/>
                      </a:pPr>
                      <a:r>
                        <a:rPr lang="en-IN" sz="1800"/>
                        <a:t>60</a:t>
                      </a:r>
                      <a:endParaRPr/>
                    </a:p>
                  </a:txBody>
                  <a:tcPr marT="45725" marB="45725" marR="91450" marL="91450"/>
                </a:tc>
              </a:tr>
              <a:tr h="370850">
                <a:tc>
                  <a:txBody>
                    <a:bodyPr/>
                    <a:lstStyle/>
                    <a:p>
                      <a:pPr indent="0" lvl="0" marL="0" marR="0" rtl="0" algn="l">
                        <a:spcBef>
                          <a:spcPts val="0"/>
                        </a:spcBef>
                        <a:spcAft>
                          <a:spcPts val="0"/>
                        </a:spcAft>
                        <a:buNone/>
                      </a:pPr>
                      <a:r>
                        <a:rPr lang="en-IN" sz="1800"/>
                        <a:t>2 - 3 times</a:t>
                      </a:r>
                      <a:endParaRPr sz="1800"/>
                    </a:p>
                  </a:txBody>
                  <a:tcPr marT="45725" marB="45725" marR="91450" marL="91450"/>
                </a:tc>
                <a:tc>
                  <a:txBody>
                    <a:bodyPr/>
                    <a:lstStyle/>
                    <a:p>
                      <a:pPr indent="0" lvl="0" marL="0" marR="0" rtl="0" algn="l">
                        <a:spcBef>
                          <a:spcPts val="0"/>
                        </a:spcBef>
                        <a:spcAft>
                          <a:spcPts val="0"/>
                        </a:spcAft>
                        <a:buNone/>
                      </a:pPr>
                      <a:r>
                        <a:rPr lang="en-IN" sz="1800"/>
                        <a:t>106</a:t>
                      </a:r>
                      <a:endParaRPr/>
                    </a:p>
                  </a:txBody>
                  <a:tcPr marT="45725" marB="45725" marR="91450" marL="91450"/>
                </a:tc>
              </a:tr>
              <a:tr h="370850">
                <a:tc>
                  <a:txBody>
                    <a:bodyPr/>
                    <a:lstStyle/>
                    <a:p>
                      <a:pPr indent="0" lvl="0" marL="0" marR="0" rtl="0" algn="l">
                        <a:spcBef>
                          <a:spcPts val="0"/>
                        </a:spcBef>
                        <a:spcAft>
                          <a:spcPts val="0"/>
                        </a:spcAft>
                        <a:buNone/>
                      </a:pPr>
                      <a:r>
                        <a:rPr lang="en-IN" sz="1800"/>
                        <a:t>4 - 5 times</a:t>
                      </a:r>
                      <a:endParaRPr sz="1800"/>
                    </a:p>
                  </a:txBody>
                  <a:tcPr marT="45725" marB="45725" marR="91450" marL="91450"/>
                </a:tc>
                <a:tc>
                  <a:txBody>
                    <a:bodyPr/>
                    <a:lstStyle/>
                    <a:p>
                      <a:pPr indent="0" lvl="0" marL="0" marR="0" rtl="0" algn="l">
                        <a:spcBef>
                          <a:spcPts val="0"/>
                        </a:spcBef>
                        <a:spcAft>
                          <a:spcPts val="0"/>
                        </a:spcAft>
                        <a:buNone/>
                      </a:pPr>
                      <a:r>
                        <a:rPr lang="en-IN" sz="1800"/>
                        <a:t>49</a:t>
                      </a:r>
                      <a:endParaRPr/>
                    </a:p>
                  </a:txBody>
                  <a:tcPr marT="45725" marB="45725" marR="91450" marL="91450"/>
                </a:tc>
              </a:tr>
              <a:tr h="370850">
                <a:tc>
                  <a:txBody>
                    <a:bodyPr/>
                    <a:lstStyle/>
                    <a:p>
                      <a:pPr indent="0" lvl="0" marL="0" marR="0" rtl="0" algn="l">
                        <a:spcBef>
                          <a:spcPts val="0"/>
                        </a:spcBef>
                        <a:spcAft>
                          <a:spcPts val="0"/>
                        </a:spcAft>
                        <a:buNone/>
                      </a:pPr>
                      <a:r>
                        <a:rPr lang="en-IN" sz="1800"/>
                        <a:t>6 - 7 times</a:t>
                      </a:r>
                      <a:endParaRPr sz="1800"/>
                    </a:p>
                  </a:txBody>
                  <a:tcPr marT="45725" marB="45725" marR="91450" marL="91450"/>
                </a:tc>
                <a:tc>
                  <a:txBody>
                    <a:bodyPr/>
                    <a:lstStyle/>
                    <a:p>
                      <a:pPr indent="0" lvl="0" marL="0" marR="0" rtl="0" algn="l">
                        <a:spcBef>
                          <a:spcPts val="0"/>
                        </a:spcBef>
                        <a:spcAft>
                          <a:spcPts val="0"/>
                        </a:spcAft>
                        <a:buNone/>
                      </a:pPr>
                      <a:r>
                        <a:rPr lang="en-IN" sz="1800"/>
                        <a:t>14</a:t>
                      </a:r>
                      <a:endParaRPr/>
                    </a:p>
                  </a:txBody>
                  <a:tcPr marT="45725" marB="45725" marR="91450" marL="91450"/>
                </a:tc>
              </a:tr>
              <a:tr h="370850">
                <a:tc>
                  <a:txBody>
                    <a:bodyPr/>
                    <a:lstStyle/>
                    <a:p>
                      <a:pPr indent="0" lvl="0" marL="0" marR="0" rtl="0" algn="l">
                        <a:spcBef>
                          <a:spcPts val="0"/>
                        </a:spcBef>
                        <a:spcAft>
                          <a:spcPts val="0"/>
                        </a:spcAft>
                        <a:buNone/>
                      </a:pPr>
                      <a:r>
                        <a:rPr lang="en-IN" sz="1800"/>
                        <a:t>more than 7 times</a:t>
                      </a:r>
                      <a:endParaRPr sz="1800"/>
                    </a:p>
                  </a:txBody>
                  <a:tcPr marT="45725" marB="45725" marR="91450" marL="91450"/>
                </a:tc>
                <a:tc>
                  <a:txBody>
                    <a:bodyPr/>
                    <a:lstStyle/>
                    <a:p>
                      <a:pPr indent="0" lvl="0" marL="0" marR="0" rtl="0" algn="l">
                        <a:spcBef>
                          <a:spcPts val="0"/>
                        </a:spcBef>
                        <a:spcAft>
                          <a:spcPts val="0"/>
                        </a:spcAft>
                        <a:buNone/>
                      </a:pPr>
                      <a:r>
                        <a:rPr lang="en-IN" sz="1800"/>
                        <a:t>39</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SECTION 1: SMARTPHONE USAGE</a:t>
            </a:r>
            <a:endParaRPr/>
          </a:p>
        </p:txBody>
      </p:sp>
      <p:pic>
        <p:nvPicPr>
          <p:cNvPr id="180" name="Google Shape;180;p12"/>
          <p:cNvPicPr preferRelativeResize="0"/>
          <p:nvPr>
            <p:ph idx="1" type="body"/>
          </p:nvPr>
        </p:nvPicPr>
        <p:blipFill rotWithShape="1">
          <a:blip r:embed="rId3">
            <a:alphaModFix/>
          </a:blip>
          <a:srcRect b="0" l="0" r="0" t="0"/>
          <a:stretch/>
        </p:blipFill>
        <p:spPr>
          <a:xfrm>
            <a:off x="1627187" y="1878478"/>
            <a:ext cx="8502931" cy="4370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SMARTPHONE ADDICTION FORMULA</a:t>
            </a:r>
            <a:br>
              <a:rPr lang="en-IN"/>
            </a:br>
            <a:endParaRPr/>
          </a:p>
        </p:txBody>
      </p:sp>
      <p:sp>
        <p:nvSpPr>
          <p:cNvPr id="186" name="Google Shape;186;p13"/>
          <p:cNvSpPr txBox="1"/>
          <p:nvPr>
            <p:ph idx="1" type="body"/>
          </p:nvPr>
        </p:nvSpPr>
        <p:spPr>
          <a:xfrm>
            <a:off x="1069848" y="1389529"/>
            <a:ext cx="10058400" cy="5127812"/>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90000"/>
              </a:lnSpc>
              <a:spcBef>
                <a:spcPts val="0"/>
              </a:spcBef>
              <a:spcAft>
                <a:spcPts val="0"/>
              </a:spcAft>
              <a:buSzPct val="85000"/>
              <a:buChar char="▪"/>
            </a:pPr>
            <a:r>
              <a:rPr lang="en-IN"/>
              <a:t>To determine smartphone addiction, we took seven questions from smartphone usage section of our survey questionnaire. </a:t>
            </a:r>
            <a:endParaRPr/>
          </a:p>
          <a:p>
            <a:pPr indent="-182880" lvl="0" marL="182880" rtl="0" algn="l">
              <a:lnSpc>
                <a:spcPct val="90000"/>
              </a:lnSpc>
              <a:spcBef>
                <a:spcPts val="1200"/>
              </a:spcBef>
              <a:spcAft>
                <a:spcPts val="0"/>
              </a:spcAft>
              <a:buSzPct val="85000"/>
              <a:buChar char="▪"/>
            </a:pPr>
            <a:r>
              <a:rPr lang="en-IN"/>
              <a:t>The responses of these questions varied from 0 to 6 on a Likert scale.</a:t>
            </a:r>
            <a:endParaRPr/>
          </a:p>
          <a:p>
            <a:pPr indent="-182880" lvl="0" marL="182880" rtl="0" algn="l">
              <a:lnSpc>
                <a:spcPct val="90000"/>
              </a:lnSpc>
              <a:spcBef>
                <a:spcPts val="1200"/>
              </a:spcBef>
              <a:spcAft>
                <a:spcPts val="0"/>
              </a:spcAft>
              <a:buSzPct val="85000"/>
              <a:buChar char="▪"/>
            </a:pPr>
            <a:r>
              <a:rPr lang="en-IN"/>
              <a:t>We also had questions regarding to the average time of smartphone usage, and the times spent on productive as well as non productive activities.</a:t>
            </a:r>
            <a:endParaRPr/>
          </a:p>
          <a:p>
            <a:pPr indent="-182880" lvl="0" marL="182880" rtl="0" algn="l">
              <a:lnSpc>
                <a:spcPct val="90000"/>
              </a:lnSpc>
              <a:spcBef>
                <a:spcPts val="1200"/>
              </a:spcBef>
              <a:spcAft>
                <a:spcPts val="0"/>
              </a:spcAft>
              <a:buSzPct val="85000"/>
              <a:buChar char="▪"/>
            </a:pPr>
            <a:r>
              <a:rPr lang="en-IN"/>
              <a:t>We also included the question about “Attempts at limiting your smartphone usage”  into our smartphone usage formula as failed attempts might indicate smartphone addiction.</a:t>
            </a:r>
            <a:endParaRPr/>
          </a:p>
          <a:p>
            <a:pPr indent="-182880" lvl="0" marL="182880" rtl="0" algn="l">
              <a:lnSpc>
                <a:spcPct val="90000"/>
              </a:lnSpc>
              <a:spcBef>
                <a:spcPts val="1200"/>
              </a:spcBef>
              <a:spcAft>
                <a:spcPts val="0"/>
              </a:spcAft>
              <a:buSzPct val="85000"/>
              <a:buChar char="▪"/>
            </a:pPr>
            <a:r>
              <a:rPr lang="en-IN"/>
              <a:t>Also there might be cases where the person has high smartphone use, but this might be because of their work requirement rather than smartphone addiction. So, if the person has not even attempted to limit their smartphone usage, it might be because of work purposes.</a:t>
            </a:r>
            <a:endParaRPr/>
          </a:p>
          <a:p>
            <a:pPr indent="-182880" lvl="0" marL="182880" rtl="0" algn="l">
              <a:lnSpc>
                <a:spcPct val="90000"/>
              </a:lnSpc>
              <a:spcBef>
                <a:spcPts val="1200"/>
              </a:spcBef>
              <a:spcAft>
                <a:spcPts val="0"/>
              </a:spcAft>
              <a:buSzPct val="85000"/>
              <a:buChar char="▪"/>
            </a:pPr>
            <a:r>
              <a:rPr lang="en-IN"/>
              <a:t>So, keeping these considerations in mind, we devised a formula to include the responses of these questions into our 0 to 6 scale showing smartphone addiction :</a:t>
            </a:r>
            <a:endParaRPr/>
          </a:p>
          <a:p>
            <a:pPr indent="-182880" lvl="1" marL="457200" rtl="0" algn="l">
              <a:lnSpc>
                <a:spcPct val="90000"/>
              </a:lnSpc>
              <a:spcBef>
                <a:spcPts val="400"/>
              </a:spcBef>
              <a:spcAft>
                <a:spcPts val="0"/>
              </a:spcAft>
              <a:buSzPct val="85000"/>
              <a:buChar char="▪"/>
            </a:pPr>
            <a:r>
              <a:rPr lang="en-IN"/>
              <a:t>Divided the usage times into two groups : “low usage” and “high usage”</a:t>
            </a:r>
            <a:endParaRPr/>
          </a:p>
          <a:p>
            <a:pPr indent="-182880" lvl="1" marL="457200" rtl="0" algn="l">
              <a:lnSpc>
                <a:spcPct val="90000"/>
              </a:lnSpc>
              <a:spcBef>
                <a:spcPts val="600"/>
              </a:spcBef>
              <a:spcAft>
                <a:spcPts val="0"/>
              </a:spcAft>
              <a:buSzPct val="85000"/>
              <a:buChar char="▪"/>
            </a:pPr>
            <a:r>
              <a:rPr lang="en-IN"/>
              <a:t>Created a decision tree :</a:t>
            </a:r>
            <a:br>
              <a:rPr lang="en-IN"/>
            </a:br>
            <a:r>
              <a:rPr lang="en-IN"/>
              <a:t>Total usage time 🡺 Non productive usage time 🡺 Productive usage time</a:t>
            </a:r>
            <a:endParaRPr/>
          </a:p>
          <a:p>
            <a:pPr indent="-182880" lvl="1" marL="457200" rtl="0" algn="l">
              <a:lnSpc>
                <a:spcPct val="90000"/>
              </a:lnSpc>
              <a:spcBef>
                <a:spcPts val="600"/>
              </a:spcBef>
              <a:spcAft>
                <a:spcPts val="0"/>
              </a:spcAft>
              <a:buSzPct val="85000"/>
              <a:buChar char="▪"/>
            </a:pPr>
            <a:r>
              <a:rPr lang="en-IN"/>
              <a:t>Created final check on “attempt to limit smartphone usage”</a:t>
            </a:r>
            <a:endParaRPr/>
          </a:p>
          <a:p>
            <a:pPr indent="-182880" lvl="1" marL="457200" rtl="0" algn="l">
              <a:lnSpc>
                <a:spcPct val="90000"/>
              </a:lnSpc>
              <a:spcBef>
                <a:spcPts val="600"/>
              </a:spcBef>
              <a:spcAft>
                <a:spcPts val="0"/>
              </a:spcAft>
              <a:buSzPct val="85000"/>
              <a:buChar char="▪"/>
            </a:pPr>
            <a:r>
              <a:rPr lang="en-IN"/>
              <a:t>Adding all final response values which we have scaled from 0 to 6, and then keeping the mean as a threshold value for smartphone addiction. (final Addiction Score ranges from 0 to 45)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p:nvPr/>
        </p:nvSpPr>
        <p:spPr>
          <a:xfrm>
            <a:off x="5943599" y="3276599"/>
            <a:ext cx="2935941" cy="29359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2" name="Google Shape;192;p14"/>
          <p:cNvSpPr txBox="1"/>
          <p:nvPr/>
        </p:nvSpPr>
        <p:spPr>
          <a:xfrm>
            <a:off x="6711902" y="5645956"/>
            <a:ext cx="4760259"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800">
                <a:solidFill>
                  <a:schemeClr val="dk1"/>
                </a:solidFill>
                <a:latin typeface="Rockwell"/>
                <a:ea typeface="Rockwell"/>
                <a:cs typeface="Rockwell"/>
                <a:sym typeface="Rockwell"/>
              </a:rPr>
              <a:t>Overall score(0-6) for the 4 dependent Smartphone Usage questions</a:t>
            </a:r>
            <a:endParaRPr/>
          </a:p>
        </p:txBody>
      </p:sp>
      <p:pic>
        <p:nvPicPr>
          <p:cNvPr id="193" name="Google Shape;193;p14"/>
          <p:cNvPicPr preferRelativeResize="0"/>
          <p:nvPr/>
        </p:nvPicPr>
        <p:blipFill rotWithShape="1">
          <a:blip r:embed="rId3">
            <a:alphaModFix/>
          </a:blip>
          <a:srcRect b="0" l="0" r="0" t="0"/>
          <a:stretch/>
        </p:blipFill>
        <p:spPr>
          <a:xfrm>
            <a:off x="6463554" y="191522"/>
            <a:ext cx="5564420" cy="55027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5"/>
          <p:cNvPicPr preferRelativeResize="0"/>
          <p:nvPr>
            <p:ph idx="1" type="body"/>
          </p:nvPr>
        </p:nvPicPr>
        <p:blipFill rotWithShape="1">
          <a:blip r:embed="rId3">
            <a:alphaModFix/>
          </a:blip>
          <a:srcRect b="28349" l="0" r="0" t="0"/>
          <a:stretch/>
        </p:blipFill>
        <p:spPr>
          <a:xfrm>
            <a:off x="1846007" y="520514"/>
            <a:ext cx="8095852" cy="2231651"/>
          </a:xfrm>
          <a:prstGeom prst="rect">
            <a:avLst/>
          </a:prstGeom>
          <a:noFill/>
          <a:ln>
            <a:noFill/>
          </a:ln>
        </p:spPr>
      </p:pic>
      <p:sp>
        <p:nvSpPr>
          <p:cNvPr id="199" name="Google Shape;199;p15"/>
          <p:cNvSpPr txBox="1"/>
          <p:nvPr/>
        </p:nvSpPr>
        <p:spPr>
          <a:xfrm>
            <a:off x="2375647" y="3164541"/>
            <a:ext cx="71717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having smartphone addiction = 233</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not having smartphone addiction = 87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6"/>
          <p:cNvPicPr preferRelativeResize="0"/>
          <p:nvPr>
            <p:ph idx="1" type="body"/>
          </p:nvPr>
        </p:nvPicPr>
        <p:blipFill rotWithShape="1">
          <a:blip r:embed="rId3">
            <a:alphaModFix/>
          </a:blip>
          <a:srcRect b="0" l="0" r="0" t="0"/>
          <a:stretch/>
        </p:blipFill>
        <p:spPr>
          <a:xfrm>
            <a:off x="2700323" y="1242359"/>
            <a:ext cx="5721939" cy="4051300"/>
          </a:xfrm>
          <a:prstGeom prst="rect">
            <a:avLst/>
          </a:prstGeom>
          <a:noFill/>
          <a:ln>
            <a:noFill/>
          </a:ln>
        </p:spPr>
      </p:pic>
      <p:sp>
        <p:nvSpPr>
          <p:cNvPr id="205" name="Google Shape;205;p16"/>
          <p:cNvSpPr txBox="1"/>
          <p:nvPr/>
        </p:nvSpPr>
        <p:spPr>
          <a:xfrm>
            <a:off x="2572871" y="480447"/>
            <a:ext cx="6373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dk1"/>
                </a:solidFill>
                <a:latin typeface="Rockwell"/>
                <a:ea typeface="Rockwell"/>
                <a:cs typeface="Rockwell"/>
                <a:sym typeface="Rockwell"/>
              </a:rPr>
              <a:t>Frequency of responses vs Smartphone Addiction Score</a:t>
            </a:r>
            <a:endParaRPr/>
          </a:p>
        </p:txBody>
      </p:sp>
      <p:sp>
        <p:nvSpPr>
          <p:cNvPr id="206" name="Google Shape;206;p16"/>
          <p:cNvSpPr txBox="1"/>
          <p:nvPr/>
        </p:nvSpPr>
        <p:spPr>
          <a:xfrm>
            <a:off x="3926541" y="5450541"/>
            <a:ext cx="41506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Smartphone Addiction Score</a:t>
            </a:r>
            <a:endParaRPr/>
          </a:p>
        </p:txBody>
      </p:sp>
      <p:sp>
        <p:nvSpPr>
          <p:cNvPr id="207" name="Google Shape;207;p16"/>
          <p:cNvSpPr txBox="1"/>
          <p:nvPr/>
        </p:nvSpPr>
        <p:spPr>
          <a:xfrm rot="-5400000">
            <a:off x="1265885" y="2859742"/>
            <a:ext cx="18576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Frequency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SECTION 2: MENTAL UNWELLNESS</a:t>
            </a:r>
            <a:endParaRPr/>
          </a:p>
        </p:txBody>
      </p:sp>
      <p:pic>
        <p:nvPicPr>
          <p:cNvPr id="213" name="Google Shape;213;p17"/>
          <p:cNvPicPr preferRelativeResize="0"/>
          <p:nvPr>
            <p:ph idx="1" type="body"/>
          </p:nvPr>
        </p:nvPicPr>
        <p:blipFill rotWithShape="1">
          <a:blip r:embed="rId3">
            <a:alphaModFix/>
          </a:blip>
          <a:srcRect b="0" l="0" r="0" t="0"/>
          <a:stretch/>
        </p:blipFill>
        <p:spPr>
          <a:xfrm>
            <a:off x="1279244" y="1904999"/>
            <a:ext cx="9821325" cy="39041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1069848" y="484632"/>
            <a:ext cx="10058400" cy="11648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en-IN"/>
              <a:t>MENTAL UNWELLNESS FORMULA</a:t>
            </a:r>
            <a:br>
              <a:rPr lang="en-IN"/>
            </a:br>
            <a:endParaRPr/>
          </a:p>
        </p:txBody>
      </p:sp>
      <p:sp>
        <p:nvSpPr>
          <p:cNvPr id="219" name="Google Shape;219;p18"/>
          <p:cNvSpPr txBox="1"/>
          <p:nvPr>
            <p:ph idx="1" type="body"/>
          </p:nvPr>
        </p:nvSpPr>
        <p:spPr>
          <a:xfrm>
            <a:off x="1069848" y="1290918"/>
            <a:ext cx="10058400" cy="4881282"/>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90000"/>
              </a:lnSpc>
              <a:spcBef>
                <a:spcPts val="0"/>
              </a:spcBef>
              <a:spcAft>
                <a:spcPts val="0"/>
              </a:spcAft>
              <a:buSzPct val="85000"/>
              <a:buChar char="▪"/>
            </a:pPr>
            <a:r>
              <a:rPr lang="en-IN"/>
              <a:t>To determine mental unwellness, we took 6 questions from mental health section of our survey questionnaire.</a:t>
            </a:r>
            <a:endParaRPr/>
          </a:p>
          <a:p>
            <a:pPr indent="-182880" lvl="0" marL="182880" rtl="0" algn="l">
              <a:lnSpc>
                <a:spcPct val="90000"/>
              </a:lnSpc>
              <a:spcBef>
                <a:spcPts val="1200"/>
              </a:spcBef>
              <a:spcAft>
                <a:spcPts val="0"/>
              </a:spcAft>
              <a:buSzPct val="85000"/>
              <a:buChar char="▪"/>
            </a:pPr>
            <a:r>
              <a:rPr lang="en-IN"/>
              <a:t>The responses of this questions varied from 0 to 5 Likert scale.</a:t>
            </a:r>
            <a:endParaRPr/>
          </a:p>
          <a:p>
            <a:pPr indent="-182880" lvl="0" marL="182880" rtl="0" algn="l">
              <a:lnSpc>
                <a:spcPct val="90000"/>
              </a:lnSpc>
              <a:spcBef>
                <a:spcPts val="1200"/>
              </a:spcBef>
              <a:spcAft>
                <a:spcPts val="0"/>
              </a:spcAft>
              <a:buSzPct val="85000"/>
              <a:buChar char="▪"/>
            </a:pPr>
            <a:r>
              <a:rPr lang="en-IN"/>
              <a:t>For this section, we included questions like their positive experience, negative experience on using smartphone.</a:t>
            </a:r>
            <a:endParaRPr/>
          </a:p>
          <a:p>
            <a:pPr indent="-182880" lvl="0" marL="182880" rtl="0" algn="l">
              <a:lnSpc>
                <a:spcPct val="90000"/>
              </a:lnSpc>
              <a:spcBef>
                <a:spcPts val="1200"/>
              </a:spcBef>
              <a:spcAft>
                <a:spcPts val="0"/>
              </a:spcAft>
              <a:buSzPct val="85000"/>
              <a:buChar char="▪"/>
            </a:pPr>
            <a:r>
              <a:rPr lang="en-IN"/>
              <a:t>We also included questions about, how smartphone is affecting their mental health on everyday usage.</a:t>
            </a:r>
            <a:endParaRPr/>
          </a:p>
          <a:p>
            <a:pPr indent="-182880" lvl="0" marL="182880" rtl="0" algn="l">
              <a:lnSpc>
                <a:spcPct val="90000"/>
              </a:lnSpc>
              <a:spcBef>
                <a:spcPts val="1200"/>
              </a:spcBef>
              <a:spcAft>
                <a:spcPts val="0"/>
              </a:spcAft>
              <a:buSzPct val="85000"/>
              <a:buChar char="▪"/>
            </a:pPr>
            <a:r>
              <a:rPr lang="en-IN"/>
              <a:t>Also, question regarding their own opinion on their mental health getting affected by using smartphone was included.</a:t>
            </a:r>
            <a:endParaRPr/>
          </a:p>
          <a:p>
            <a:pPr indent="-182880" lvl="0" marL="182880" rtl="0" algn="l">
              <a:lnSpc>
                <a:spcPct val="90000"/>
              </a:lnSpc>
              <a:spcBef>
                <a:spcPts val="1200"/>
              </a:spcBef>
              <a:spcAft>
                <a:spcPts val="0"/>
              </a:spcAft>
              <a:buSzPct val="85000"/>
              <a:buChar char="▪"/>
            </a:pPr>
            <a:r>
              <a:rPr lang="en-IN"/>
              <a:t>For positive experience question as well as for the question how smartphone usage is affecting their everyday life, the score for the people who marked 0 rating are taken as maximum score, i.e, 5, as this is indicating that their mental health is not getting affected due to smartphone usage.</a:t>
            </a:r>
            <a:endParaRPr/>
          </a:p>
          <a:p>
            <a:pPr indent="-182880" lvl="0" marL="182880" rtl="0" algn="l">
              <a:lnSpc>
                <a:spcPct val="90000"/>
              </a:lnSpc>
              <a:spcBef>
                <a:spcPts val="1200"/>
              </a:spcBef>
              <a:spcAft>
                <a:spcPts val="0"/>
              </a:spcAft>
              <a:buSzPct val="85000"/>
              <a:buChar char="▪"/>
            </a:pPr>
            <a:r>
              <a:rPr lang="en-IN"/>
              <a:t>And for the question regarding their opinion on using smartphone, 0 is given for good and 5 is given for bad.</a:t>
            </a:r>
            <a:endParaRPr/>
          </a:p>
          <a:p>
            <a:pPr indent="-182880" lvl="0" marL="182880" rtl="0" algn="l">
              <a:lnSpc>
                <a:spcPct val="90000"/>
              </a:lnSpc>
              <a:spcBef>
                <a:spcPts val="1200"/>
              </a:spcBef>
              <a:spcAft>
                <a:spcPts val="0"/>
              </a:spcAft>
              <a:buSzPct val="85000"/>
              <a:buChar char="▪"/>
            </a:pPr>
            <a:r>
              <a:rPr lang="en-IN"/>
              <a:t>Now for calculating the mental health score, we have given more weightage to the question “How much does their smartphone usage affect their everyday life” as compared to other 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Forms response chart. Question title: How much does your smartphone usage affect your mental health in everyday life? &#10;(-2 to 2)&#10;. Number of responses: ." id="224" name="Google Shape;224;p19"/>
          <p:cNvPicPr preferRelativeResize="0"/>
          <p:nvPr>
            <p:ph idx="1" type="body"/>
          </p:nvPr>
        </p:nvPicPr>
        <p:blipFill rotWithShape="1">
          <a:blip r:embed="rId3">
            <a:alphaModFix/>
          </a:blip>
          <a:srcRect b="11172" l="0" r="0" t="20671"/>
          <a:stretch/>
        </p:blipFill>
        <p:spPr>
          <a:xfrm>
            <a:off x="1855694" y="1791163"/>
            <a:ext cx="8283663" cy="3515944"/>
          </a:xfrm>
          <a:prstGeom prst="rect">
            <a:avLst/>
          </a:prstGeom>
          <a:noFill/>
          <a:ln>
            <a:noFill/>
          </a:ln>
        </p:spPr>
      </p:pic>
      <p:sp>
        <p:nvSpPr>
          <p:cNvPr id="225" name="Google Shape;225;p19"/>
          <p:cNvSpPr txBox="1"/>
          <p:nvPr/>
        </p:nvSpPr>
        <p:spPr>
          <a:xfrm>
            <a:off x="1855694" y="1030941"/>
            <a:ext cx="75124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Affect of smartphone usage on mental health</a:t>
            </a:r>
            <a:endParaRPr/>
          </a:p>
        </p:txBody>
      </p:sp>
      <p:sp>
        <p:nvSpPr>
          <p:cNvPr id="226" name="Google Shape;226;p19"/>
          <p:cNvSpPr txBox="1"/>
          <p:nvPr/>
        </p:nvSpPr>
        <p:spPr>
          <a:xfrm>
            <a:off x="1595718" y="5611906"/>
            <a:ext cx="80861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These are the data which shows how smartphone affects on a person’s emotional state, decision making and social relationship. That’s why we gave more weightage to this question in our formula.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69848" y="484632"/>
            <a:ext cx="10058400" cy="9676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AIM OF OUR PROJECT</a:t>
            </a:r>
            <a:endParaRPr/>
          </a:p>
        </p:txBody>
      </p:sp>
      <p:sp>
        <p:nvSpPr>
          <p:cNvPr id="114" name="Google Shape;114;p2"/>
          <p:cNvSpPr txBox="1"/>
          <p:nvPr>
            <p:ph idx="1" type="body"/>
          </p:nvPr>
        </p:nvSpPr>
        <p:spPr>
          <a:xfrm>
            <a:off x="989165" y="1452282"/>
            <a:ext cx="10058400" cy="1237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This project aims to examine how smartphone addiction affects the mental health and academic performance of college students.</a:t>
            </a:r>
            <a:endParaRPr/>
          </a:p>
        </p:txBody>
      </p:sp>
      <p:sp>
        <p:nvSpPr>
          <p:cNvPr id="115" name="Google Shape;115;p2"/>
          <p:cNvSpPr txBox="1"/>
          <p:nvPr/>
        </p:nvSpPr>
        <p:spPr>
          <a:xfrm>
            <a:off x="1048870" y="2859740"/>
            <a:ext cx="10058400" cy="9676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5400"/>
              <a:buFont typeface="Rockwell"/>
              <a:buNone/>
            </a:pPr>
            <a:r>
              <a:rPr b="0" i="0" lang="en-IN" sz="5400" u="none" cap="none" strike="noStrike">
                <a:latin typeface="Rockwell"/>
                <a:ea typeface="Rockwell"/>
                <a:cs typeface="Rockwell"/>
                <a:sym typeface="Rockwell"/>
              </a:rPr>
              <a:t>OBJECTIVE</a:t>
            </a:r>
            <a:endParaRPr/>
          </a:p>
        </p:txBody>
      </p:sp>
      <p:sp>
        <p:nvSpPr>
          <p:cNvPr id="116" name="Google Shape;116;p2"/>
          <p:cNvSpPr txBox="1"/>
          <p:nvPr/>
        </p:nvSpPr>
        <p:spPr>
          <a:xfrm>
            <a:off x="1069848" y="3514435"/>
            <a:ext cx="10058400" cy="3020836"/>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90000"/>
              </a:lnSpc>
              <a:spcBef>
                <a:spcPts val="0"/>
              </a:spcBef>
              <a:spcAft>
                <a:spcPts val="0"/>
              </a:spcAft>
              <a:buClr>
                <a:srgbClr val="9E3611"/>
              </a:buClr>
              <a:buSzPct val="850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ct val="850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ct val="85000"/>
              <a:buFont typeface="Noto Sans Symbols"/>
              <a:buNone/>
            </a:pPr>
            <a:r>
              <a:rPr b="0" i="0" lang="en-IN" sz="8000" u="none" cap="none" strike="noStrike">
                <a:solidFill>
                  <a:schemeClr val="dk1"/>
                </a:solidFill>
                <a:latin typeface="Rockwell"/>
                <a:ea typeface="Rockwell"/>
                <a:cs typeface="Rockwell"/>
                <a:sym typeface="Rockwell"/>
              </a:rPr>
              <a:t>The objective of this project is to explore and analyze the phenomenon of smartphone addiction, its impact on individuals, and its relationship with mental health. The project aims to examine the causes and effects of smartphone addiction, identify the risk factors associated with it, and propose effective strategies for preventing and managing smartphone addiction. The project also aims to raise awareness about the negative consequences of smartphone addiction and promote healthy smartphone use habits among individuals. Ultimately, the project seeks to contribute to the development of a better understanding of smartphone addiction and its impact on individuals, society, and mental health.</a:t>
            </a:r>
            <a:endParaRPr b="0" i="0" sz="8000" u="none" cap="none" strike="noStrik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idx="1" type="body"/>
          </p:nvPr>
        </p:nvSpPr>
        <p:spPr>
          <a:xfrm>
            <a:off x="144379" y="681318"/>
            <a:ext cx="12047621" cy="54908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For calculating the mental health score we have generated a formula as shown below:</a:t>
            </a:r>
            <a:endParaRPr/>
          </a:p>
          <a:p>
            <a:pPr indent="0" lvl="0" marL="0" rtl="0" algn="l">
              <a:lnSpc>
                <a:spcPct val="90000"/>
              </a:lnSpc>
              <a:spcBef>
                <a:spcPts val="1200"/>
              </a:spcBef>
              <a:spcAft>
                <a:spcPts val="0"/>
              </a:spcAft>
              <a:buSzPts val="2040"/>
              <a:buNone/>
            </a:pPr>
            <a:r>
              <a:rPr lang="en-IN" sz="2400"/>
              <a:t>Mental Health Score = Satisfaction + happiness + gain of knowledge + (emotional 			state + decision making + social relationship) * 2 + 				good/bad feeling + dissatisfaction + regret + waste of time.</a:t>
            </a:r>
            <a:endParaRPr/>
          </a:p>
          <a:p>
            <a:pPr indent="0" lvl="0" marL="0" rtl="0" algn="l">
              <a:lnSpc>
                <a:spcPct val="90000"/>
              </a:lnSpc>
              <a:spcBef>
                <a:spcPts val="1200"/>
              </a:spcBef>
              <a:spcAft>
                <a:spcPts val="0"/>
              </a:spcAft>
              <a:buSzPts val="1700"/>
              <a:buNone/>
            </a:pPr>
            <a:r>
              <a:t/>
            </a:r>
            <a:endParaRPr/>
          </a:p>
        </p:txBody>
      </p:sp>
      <p:pic>
        <p:nvPicPr>
          <p:cNvPr id="232" name="Google Shape;232;p20"/>
          <p:cNvPicPr preferRelativeResize="0"/>
          <p:nvPr/>
        </p:nvPicPr>
        <p:blipFill rotWithShape="1">
          <a:blip r:embed="rId3">
            <a:alphaModFix/>
          </a:blip>
          <a:srcRect b="0" l="0" r="0" t="0"/>
          <a:stretch/>
        </p:blipFill>
        <p:spPr>
          <a:xfrm>
            <a:off x="1515036" y="2537012"/>
            <a:ext cx="8839200" cy="3189736"/>
          </a:xfrm>
          <a:prstGeom prst="rect">
            <a:avLst/>
          </a:prstGeom>
          <a:noFill/>
          <a:ln>
            <a:noFill/>
          </a:ln>
        </p:spPr>
      </p:pic>
      <p:sp>
        <p:nvSpPr>
          <p:cNvPr id="233" name="Google Shape;233;p20"/>
          <p:cNvSpPr txBox="1"/>
          <p:nvPr/>
        </p:nvSpPr>
        <p:spPr>
          <a:xfrm>
            <a:off x="1362635" y="5979459"/>
            <a:ext cx="70552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who have poor mental health = 134</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who have good mental health = 186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1"/>
          <p:cNvPicPr preferRelativeResize="0"/>
          <p:nvPr>
            <p:ph idx="1" type="body"/>
          </p:nvPr>
        </p:nvPicPr>
        <p:blipFill rotWithShape="1">
          <a:blip r:embed="rId3">
            <a:alphaModFix/>
          </a:blip>
          <a:srcRect b="0" l="0" r="0" t="0"/>
          <a:stretch/>
        </p:blipFill>
        <p:spPr>
          <a:xfrm>
            <a:off x="1961590" y="880320"/>
            <a:ext cx="7829550" cy="4602910"/>
          </a:xfrm>
          <a:prstGeom prst="rect">
            <a:avLst/>
          </a:prstGeom>
          <a:noFill/>
          <a:ln>
            <a:noFill/>
          </a:ln>
        </p:spPr>
      </p:pic>
      <p:sp>
        <p:nvSpPr>
          <p:cNvPr id="239" name="Google Shape;239;p21"/>
          <p:cNvSpPr txBox="1"/>
          <p:nvPr/>
        </p:nvSpPr>
        <p:spPr>
          <a:xfrm>
            <a:off x="2814918" y="510988"/>
            <a:ext cx="61228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dk1"/>
                </a:solidFill>
                <a:latin typeface="Rockwell"/>
                <a:ea typeface="Rockwell"/>
                <a:cs typeface="Rockwell"/>
                <a:sym typeface="Rockwell"/>
              </a:rPr>
              <a:t>Frequency of responses vs Mental Unwellness Score</a:t>
            </a:r>
            <a:endParaRPr/>
          </a:p>
        </p:txBody>
      </p:sp>
      <p:sp>
        <p:nvSpPr>
          <p:cNvPr id="240" name="Google Shape;240;p21"/>
          <p:cNvSpPr txBox="1"/>
          <p:nvPr/>
        </p:nvSpPr>
        <p:spPr>
          <a:xfrm>
            <a:off x="4383740" y="5492194"/>
            <a:ext cx="51278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Mental Unwellness Score</a:t>
            </a:r>
            <a:endParaRPr/>
          </a:p>
        </p:txBody>
      </p:sp>
      <p:sp>
        <p:nvSpPr>
          <p:cNvPr id="241" name="Google Shape;241;p21"/>
          <p:cNvSpPr txBox="1"/>
          <p:nvPr/>
        </p:nvSpPr>
        <p:spPr>
          <a:xfrm rot="-5400000">
            <a:off x="860612" y="2967317"/>
            <a:ext cx="1577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Frequency</a:t>
            </a:r>
            <a:endParaRPr/>
          </a:p>
        </p:txBody>
      </p:sp>
      <p:sp>
        <p:nvSpPr>
          <p:cNvPr id="242" name="Google Shape;242;p21"/>
          <p:cNvSpPr txBox="1"/>
          <p:nvPr/>
        </p:nvSpPr>
        <p:spPr>
          <a:xfrm>
            <a:off x="1649506" y="5977680"/>
            <a:ext cx="72076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This graph is showing number of responses lying in that specific score range.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SECTION 3: ACADEMIC PERFORMANCE</a:t>
            </a:r>
            <a:endParaRPr/>
          </a:p>
        </p:txBody>
      </p:sp>
      <p:pic>
        <p:nvPicPr>
          <p:cNvPr id="248" name="Google Shape;248;p22"/>
          <p:cNvPicPr preferRelativeResize="0"/>
          <p:nvPr>
            <p:ph idx="1" type="body"/>
          </p:nvPr>
        </p:nvPicPr>
        <p:blipFill rotWithShape="1">
          <a:blip r:embed="rId3">
            <a:alphaModFix/>
          </a:blip>
          <a:srcRect b="0" l="0" r="0" t="0"/>
          <a:stretch/>
        </p:blipFill>
        <p:spPr>
          <a:xfrm>
            <a:off x="1137490" y="1960002"/>
            <a:ext cx="10105944" cy="35443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069848" y="484632"/>
            <a:ext cx="10058400" cy="11469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6000"/>
              <a:buFont typeface="Rockwell"/>
              <a:buNone/>
            </a:pPr>
            <a:r>
              <a:rPr lang="en-IN" sz="6000"/>
              <a:t>ACADEMIC PERFORMANCE FORMULA</a:t>
            </a:r>
            <a:endParaRPr/>
          </a:p>
        </p:txBody>
      </p:sp>
      <p:sp>
        <p:nvSpPr>
          <p:cNvPr id="254" name="Google Shape;254;p23"/>
          <p:cNvSpPr txBox="1"/>
          <p:nvPr>
            <p:ph idx="1" type="body"/>
          </p:nvPr>
        </p:nvSpPr>
        <p:spPr>
          <a:xfrm>
            <a:off x="1069848" y="1631576"/>
            <a:ext cx="10058400" cy="454062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To measure academic performance, we have taken 8 questions from academic/work performance section. </a:t>
            </a:r>
            <a:endParaRPr/>
          </a:p>
          <a:p>
            <a:pPr indent="-182880" lvl="0" marL="182880" rtl="0" algn="l">
              <a:lnSpc>
                <a:spcPct val="90000"/>
              </a:lnSpc>
              <a:spcBef>
                <a:spcPts val="1200"/>
              </a:spcBef>
              <a:spcAft>
                <a:spcPts val="0"/>
              </a:spcAft>
              <a:buSzPts val="1700"/>
              <a:buChar char="▪"/>
            </a:pPr>
            <a:r>
              <a:rPr lang="en-IN"/>
              <a:t>The responses of this questions varied from 0 to 9 Likert scale.</a:t>
            </a:r>
            <a:endParaRPr/>
          </a:p>
          <a:p>
            <a:pPr indent="-182880" lvl="0" marL="182880" rtl="0" algn="l">
              <a:lnSpc>
                <a:spcPct val="90000"/>
              </a:lnSpc>
              <a:spcBef>
                <a:spcPts val="1200"/>
              </a:spcBef>
              <a:spcAft>
                <a:spcPts val="0"/>
              </a:spcAft>
              <a:buSzPts val="1700"/>
              <a:buChar char="▪"/>
            </a:pPr>
            <a:r>
              <a:rPr lang="en-IN"/>
              <a:t>For this section, we included questions for rating their academic performance.</a:t>
            </a:r>
            <a:endParaRPr/>
          </a:p>
          <a:p>
            <a:pPr indent="-182880" lvl="0" marL="182880" rtl="0" algn="l">
              <a:lnSpc>
                <a:spcPct val="90000"/>
              </a:lnSpc>
              <a:spcBef>
                <a:spcPts val="1200"/>
              </a:spcBef>
              <a:spcAft>
                <a:spcPts val="0"/>
              </a:spcAft>
              <a:buSzPts val="1700"/>
              <a:buChar char="▪"/>
            </a:pPr>
            <a:r>
              <a:rPr lang="en-IN"/>
              <a:t>We included questions, do they complete all their work properly or not and how smartphone usage is affecting this.</a:t>
            </a:r>
            <a:endParaRPr/>
          </a:p>
          <a:p>
            <a:pPr indent="-182880" lvl="0" marL="182880" rtl="0" algn="l">
              <a:lnSpc>
                <a:spcPct val="90000"/>
              </a:lnSpc>
              <a:spcBef>
                <a:spcPts val="1200"/>
              </a:spcBef>
              <a:spcAft>
                <a:spcPts val="0"/>
              </a:spcAft>
              <a:buSzPts val="1700"/>
              <a:buChar char="▪"/>
            </a:pPr>
            <a:r>
              <a:rPr lang="en-IN"/>
              <a:t>We also included questions on how much their academic performance is related to their smartphone usage.</a:t>
            </a:r>
            <a:endParaRPr/>
          </a:p>
          <a:p>
            <a:pPr indent="-182880" lvl="0" marL="182880" rtl="0" algn="l">
              <a:lnSpc>
                <a:spcPct val="90000"/>
              </a:lnSpc>
              <a:spcBef>
                <a:spcPts val="1200"/>
              </a:spcBef>
              <a:spcAft>
                <a:spcPts val="0"/>
              </a:spcAft>
              <a:buSzPts val="1700"/>
              <a:buChar char="▪"/>
            </a:pPr>
            <a:r>
              <a:rPr lang="en-IN"/>
              <a:t>Also questions on how their academic performance was affected by using their smartphones, and if it helped or distracted them were included.</a:t>
            </a:r>
            <a:endParaRPr/>
          </a:p>
          <a:p>
            <a:pPr indent="-182880" lvl="0" marL="182880" rtl="0" algn="l">
              <a:lnSpc>
                <a:spcPct val="90000"/>
              </a:lnSpc>
              <a:spcBef>
                <a:spcPts val="1200"/>
              </a:spcBef>
              <a:spcAft>
                <a:spcPts val="0"/>
              </a:spcAft>
              <a:buSzPts val="1700"/>
              <a:buChar char="▪"/>
            </a:pPr>
            <a:r>
              <a:rPr lang="en-IN"/>
              <a:t>We also asked them if their performance will improve or not without smartphone.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idx="1" type="body"/>
          </p:nvPr>
        </p:nvSpPr>
        <p:spPr>
          <a:xfrm>
            <a:off x="256674" y="589429"/>
            <a:ext cx="11935326" cy="5679141"/>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For scoring part, we have given points 0 to 9 for all the questions.</a:t>
            </a:r>
            <a:endParaRPr/>
          </a:p>
          <a:p>
            <a:pPr indent="-182880" lvl="0" marL="182880" rtl="0" algn="l">
              <a:lnSpc>
                <a:spcPct val="90000"/>
              </a:lnSpc>
              <a:spcBef>
                <a:spcPts val="1200"/>
              </a:spcBef>
              <a:spcAft>
                <a:spcPts val="0"/>
              </a:spcAft>
              <a:buSzPts val="1700"/>
              <a:buChar char="▪"/>
            </a:pPr>
            <a:r>
              <a:rPr lang="en-IN"/>
              <a:t>For question, if they tend to complete their work in time or not, point 9 is for always and 0 is for never.</a:t>
            </a:r>
            <a:endParaRPr/>
          </a:p>
          <a:p>
            <a:pPr indent="-182880" lvl="0" marL="182880" rtl="0" algn="l">
              <a:lnSpc>
                <a:spcPct val="90000"/>
              </a:lnSpc>
              <a:spcBef>
                <a:spcPts val="1200"/>
              </a:spcBef>
              <a:spcAft>
                <a:spcPts val="0"/>
              </a:spcAft>
              <a:buSzPts val="1700"/>
              <a:buChar char="▪"/>
            </a:pPr>
            <a:r>
              <a:rPr lang="en-IN"/>
              <a:t>Regarding question for helpfulness, point 9 is given to very helpful and point 0 is for not helpful.</a:t>
            </a:r>
            <a:endParaRPr/>
          </a:p>
          <a:p>
            <a:pPr indent="-182880" lvl="0" marL="182880" rtl="0" algn="l">
              <a:lnSpc>
                <a:spcPct val="90000"/>
              </a:lnSpc>
              <a:spcBef>
                <a:spcPts val="1200"/>
              </a:spcBef>
              <a:spcAft>
                <a:spcPts val="0"/>
              </a:spcAft>
              <a:buSzPts val="1700"/>
              <a:buChar char="▪"/>
            </a:pPr>
            <a:r>
              <a:rPr lang="en-IN"/>
              <a:t>And for question regarding distraction, point 9 is for not distracting and point 0 is for very distracting.</a:t>
            </a:r>
            <a:endParaRPr/>
          </a:p>
          <a:p>
            <a:pPr indent="-182880" lvl="0" marL="182880" rtl="0" algn="l">
              <a:lnSpc>
                <a:spcPct val="90000"/>
              </a:lnSpc>
              <a:spcBef>
                <a:spcPts val="1200"/>
              </a:spcBef>
              <a:spcAft>
                <a:spcPts val="0"/>
              </a:spcAft>
              <a:buSzPts val="1700"/>
              <a:buChar char="▪"/>
            </a:pPr>
            <a:r>
              <a:rPr lang="en-IN"/>
              <a:t>By using above scoring methods, we have made a formula for calculating academic performance score</a:t>
            </a:r>
            <a:endParaRPr/>
          </a:p>
          <a:p>
            <a:pPr indent="0" lvl="0" marL="0" rtl="0" algn="l">
              <a:lnSpc>
                <a:spcPct val="90000"/>
              </a:lnSpc>
              <a:spcBef>
                <a:spcPts val="1200"/>
              </a:spcBef>
              <a:spcAft>
                <a:spcPts val="0"/>
              </a:spcAft>
              <a:buSzPts val="2040"/>
              <a:buNone/>
            </a:pPr>
            <a:r>
              <a:rPr lang="en-IN" sz="2400"/>
              <a:t>   Academic performance score = (Q1 + Q2)*(Q3 + Q4 + Q5 + Q6 + Q7 + Q8).</a:t>
            </a:r>
            <a:endParaRPr/>
          </a:p>
        </p:txBody>
      </p:sp>
      <p:pic>
        <p:nvPicPr>
          <p:cNvPr id="260" name="Google Shape;260;p24"/>
          <p:cNvPicPr preferRelativeResize="0"/>
          <p:nvPr/>
        </p:nvPicPr>
        <p:blipFill rotWithShape="1">
          <a:blip r:embed="rId3">
            <a:alphaModFix/>
          </a:blip>
          <a:srcRect b="36690" l="0" r="0" t="11565"/>
          <a:stretch/>
        </p:blipFill>
        <p:spPr>
          <a:xfrm>
            <a:off x="89647" y="4204447"/>
            <a:ext cx="10919012" cy="1887850"/>
          </a:xfrm>
          <a:prstGeom prst="rect">
            <a:avLst/>
          </a:prstGeom>
          <a:noFill/>
          <a:ln>
            <a:noFill/>
          </a:ln>
        </p:spPr>
      </p:pic>
      <p:sp>
        <p:nvSpPr>
          <p:cNvPr id="261" name="Google Shape;261;p24"/>
          <p:cNvSpPr txBox="1"/>
          <p:nvPr/>
        </p:nvSpPr>
        <p:spPr>
          <a:xfrm>
            <a:off x="1138518" y="5952565"/>
            <a:ext cx="74407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having good academic performance = 64</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No. of participants having bad academic performance = 256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5"/>
          <p:cNvPicPr preferRelativeResize="0"/>
          <p:nvPr>
            <p:ph idx="1" type="body"/>
          </p:nvPr>
        </p:nvPicPr>
        <p:blipFill rotWithShape="1">
          <a:blip r:embed="rId3">
            <a:alphaModFix/>
          </a:blip>
          <a:srcRect b="0" l="0" r="0" t="0"/>
          <a:stretch/>
        </p:blipFill>
        <p:spPr>
          <a:xfrm>
            <a:off x="2736181" y="1403350"/>
            <a:ext cx="5721939" cy="4051300"/>
          </a:xfrm>
          <a:prstGeom prst="rect">
            <a:avLst/>
          </a:prstGeom>
          <a:noFill/>
          <a:ln>
            <a:noFill/>
          </a:ln>
        </p:spPr>
      </p:pic>
      <p:sp>
        <p:nvSpPr>
          <p:cNvPr id="267" name="Google Shape;267;p25"/>
          <p:cNvSpPr txBox="1"/>
          <p:nvPr/>
        </p:nvSpPr>
        <p:spPr>
          <a:xfrm>
            <a:off x="2321859" y="654424"/>
            <a:ext cx="68759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dk1"/>
                </a:solidFill>
                <a:latin typeface="Rockwell"/>
                <a:ea typeface="Rockwell"/>
                <a:cs typeface="Rockwell"/>
                <a:sym typeface="Rockwell"/>
              </a:rPr>
              <a:t>Frequency of responses vs Academic Performance Score</a:t>
            </a:r>
            <a:endParaRPr/>
          </a:p>
        </p:txBody>
      </p:sp>
      <p:sp>
        <p:nvSpPr>
          <p:cNvPr id="268" name="Google Shape;268;p25"/>
          <p:cNvSpPr txBox="1"/>
          <p:nvPr/>
        </p:nvSpPr>
        <p:spPr>
          <a:xfrm>
            <a:off x="4029556" y="5491806"/>
            <a:ext cx="4428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Academic Performance Score</a:t>
            </a:r>
            <a:endParaRPr/>
          </a:p>
        </p:txBody>
      </p:sp>
      <p:sp>
        <p:nvSpPr>
          <p:cNvPr id="269" name="Google Shape;269;p25"/>
          <p:cNvSpPr txBox="1"/>
          <p:nvPr/>
        </p:nvSpPr>
        <p:spPr>
          <a:xfrm rot="-5400000">
            <a:off x="1381580" y="2814918"/>
            <a:ext cx="19652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Frequency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1066800"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RESULT</a:t>
            </a:r>
            <a:endParaRPr/>
          </a:p>
        </p:txBody>
      </p:sp>
      <p:sp>
        <p:nvSpPr>
          <p:cNvPr id="275" name="Google Shape;275;p26"/>
          <p:cNvSpPr txBox="1"/>
          <p:nvPr>
            <p:ph idx="1" type="body"/>
          </p:nvPr>
        </p:nvSpPr>
        <p:spPr>
          <a:xfrm>
            <a:off x="1069848" y="1255059"/>
            <a:ext cx="10058400" cy="4917141"/>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Relationship between Mental Health and Smartphone Addiction</a:t>
            </a:r>
            <a:endParaRPr/>
          </a:p>
          <a:p>
            <a:pPr indent="0" lvl="0" marL="0" rtl="0" algn="l">
              <a:lnSpc>
                <a:spcPct val="90000"/>
              </a:lnSpc>
              <a:spcBef>
                <a:spcPts val="1200"/>
              </a:spcBef>
              <a:spcAft>
                <a:spcPts val="0"/>
              </a:spcAft>
              <a:buSzPts val="1700"/>
              <a:buNone/>
            </a:pPr>
            <a:r>
              <a:t/>
            </a:r>
            <a:endParaRPr/>
          </a:p>
        </p:txBody>
      </p:sp>
      <p:pic>
        <p:nvPicPr>
          <p:cNvPr id="276" name="Google Shape;276;p26"/>
          <p:cNvPicPr preferRelativeResize="0"/>
          <p:nvPr/>
        </p:nvPicPr>
        <p:blipFill rotWithShape="1">
          <a:blip r:embed="rId3">
            <a:alphaModFix/>
          </a:blip>
          <a:srcRect b="26770" l="1903" r="16820" t="2010"/>
          <a:stretch/>
        </p:blipFill>
        <p:spPr>
          <a:xfrm>
            <a:off x="1063752" y="1885064"/>
            <a:ext cx="7434789" cy="3682547"/>
          </a:xfrm>
          <a:prstGeom prst="rect">
            <a:avLst/>
          </a:prstGeom>
          <a:noFill/>
          <a:ln>
            <a:noFill/>
          </a:ln>
        </p:spPr>
      </p:pic>
      <p:sp>
        <p:nvSpPr>
          <p:cNvPr id="277" name="Google Shape;277;p26"/>
          <p:cNvSpPr txBox="1"/>
          <p:nvPr/>
        </p:nvSpPr>
        <p:spPr>
          <a:xfrm>
            <a:off x="1389529" y="5567611"/>
            <a:ext cx="76558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This data table shows people who are addicted have bad mental health and people who are not addicted tend to have good mental health.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idx="1" type="body"/>
          </p:nvPr>
        </p:nvSpPr>
        <p:spPr>
          <a:xfrm>
            <a:off x="1069848" y="340659"/>
            <a:ext cx="10058400" cy="5831541"/>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Relationship between Academic Performance and Smartphone Addiction</a:t>
            </a:r>
            <a:endParaRPr/>
          </a:p>
        </p:txBody>
      </p:sp>
      <p:pic>
        <p:nvPicPr>
          <p:cNvPr id="283" name="Google Shape;283;p27"/>
          <p:cNvPicPr preferRelativeResize="0"/>
          <p:nvPr/>
        </p:nvPicPr>
        <p:blipFill rotWithShape="1">
          <a:blip r:embed="rId3">
            <a:alphaModFix/>
          </a:blip>
          <a:srcRect b="25087" l="0" r="11830" t="3367"/>
          <a:stretch/>
        </p:blipFill>
        <p:spPr>
          <a:xfrm>
            <a:off x="1063753" y="1169893"/>
            <a:ext cx="8026460" cy="3865933"/>
          </a:xfrm>
          <a:prstGeom prst="rect">
            <a:avLst/>
          </a:prstGeom>
          <a:noFill/>
          <a:ln>
            <a:noFill/>
          </a:ln>
        </p:spPr>
      </p:pic>
      <p:sp>
        <p:nvSpPr>
          <p:cNvPr id="284" name="Google Shape;284;p27"/>
          <p:cNvSpPr txBox="1"/>
          <p:nvPr/>
        </p:nvSpPr>
        <p:spPr>
          <a:xfrm>
            <a:off x="1622612" y="5360894"/>
            <a:ext cx="69745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This data table shows that no. of people who are addicted having bad academic performance is very high, i.e, 196.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idx="1" type="body"/>
          </p:nvPr>
        </p:nvSpPr>
        <p:spPr>
          <a:xfrm>
            <a:off x="1069848" y="448235"/>
            <a:ext cx="10058400" cy="57239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400"/>
              <a:buNone/>
            </a:pPr>
            <a:r>
              <a:rPr lang="en-IN" sz="4000"/>
              <a:t>Non-addicted Peoples</a:t>
            </a:r>
            <a:endParaRPr/>
          </a:p>
          <a:p>
            <a:pPr indent="0" lvl="0" marL="0" rtl="0" algn="l">
              <a:lnSpc>
                <a:spcPct val="90000"/>
              </a:lnSpc>
              <a:spcBef>
                <a:spcPts val="1200"/>
              </a:spcBef>
              <a:spcAft>
                <a:spcPts val="0"/>
              </a:spcAft>
              <a:buSzPts val="1700"/>
              <a:buNone/>
            </a:pPr>
            <a:r>
              <a:rPr lang="en-IN"/>
              <a:t>Average mental unwellness score = 49.92 </a:t>
            </a:r>
            <a:endParaRPr/>
          </a:p>
          <a:p>
            <a:pPr indent="0" lvl="0" marL="0" rtl="0" algn="l">
              <a:lnSpc>
                <a:spcPct val="90000"/>
              </a:lnSpc>
              <a:spcBef>
                <a:spcPts val="1200"/>
              </a:spcBef>
              <a:spcAft>
                <a:spcPts val="0"/>
              </a:spcAft>
              <a:buSzPts val="1700"/>
              <a:buNone/>
            </a:pPr>
            <a:r>
              <a:rPr lang="en-IN"/>
              <a:t>Average academic performance = 43.03</a:t>
            </a:r>
            <a:endParaRPr/>
          </a:p>
          <a:p>
            <a:pPr indent="0" lvl="0" marL="0" rtl="0" algn="l">
              <a:lnSpc>
                <a:spcPct val="90000"/>
              </a:lnSpc>
              <a:spcBef>
                <a:spcPts val="1200"/>
              </a:spcBef>
              <a:spcAft>
                <a:spcPts val="0"/>
              </a:spcAft>
              <a:buSzPts val="1700"/>
              <a:buNone/>
            </a:pPr>
            <a:r>
              <a:t/>
            </a:r>
            <a:endParaRPr/>
          </a:p>
          <a:p>
            <a:pPr indent="0" lvl="0" marL="0" rtl="0" algn="ctr">
              <a:lnSpc>
                <a:spcPct val="90000"/>
              </a:lnSpc>
              <a:spcBef>
                <a:spcPts val="1200"/>
              </a:spcBef>
              <a:spcAft>
                <a:spcPts val="0"/>
              </a:spcAft>
              <a:buSzPts val="3400"/>
              <a:buNone/>
            </a:pPr>
            <a:r>
              <a:rPr lang="en-IN" sz="4000"/>
              <a:t>Addicted Peoples</a:t>
            </a:r>
            <a:endParaRPr/>
          </a:p>
          <a:p>
            <a:pPr indent="0" lvl="0" marL="0" rtl="0" algn="l">
              <a:lnSpc>
                <a:spcPct val="90000"/>
              </a:lnSpc>
              <a:spcBef>
                <a:spcPts val="1200"/>
              </a:spcBef>
              <a:spcAft>
                <a:spcPts val="0"/>
              </a:spcAft>
              <a:buSzPts val="1700"/>
              <a:buNone/>
            </a:pPr>
            <a:r>
              <a:rPr lang="en-IN"/>
              <a:t>Average mental unwellness score = 48.45</a:t>
            </a:r>
            <a:endParaRPr/>
          </a:p>
          <a:p>
            <a:pPr indent="0" lvl="0" marL="0" rtl="0" algn="l">
              <a:lnSpc>
                <a:spcPct val="90000"/>
              </a:lnSpc>
              <a:spcBef>
                <a:spcPts val="1200"/>
              </a:spcBef>
              <a:spcAft>
                <a:spcPts val="0"/>
              </a:spcAft>
              <a:buSzPts val="1700"/>
              <a:buNone/>
            </a:pPr>
            <a:r>
              <a:rPr lang="en-IN"/>
              <a:t>Average academic performance score = 32.80</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IN"/>
              <a:t>We analysed our whole data using </a:t>
            </a:r>
            <a:r>
              <a:rPr b="1" lang="en-IN"/>
              <a:t>Python</a:t>
            </a:r>
            <a:r>
              <a:rPr lang="en-IN"/>
              <a:t> programming language.</a:t>
            </a:r>
            <a:endParaRPr/>
          </a:p>
          <a:p>
            <a:pPr indent="-182880" lvl="0" marL="182880" rtl="0" algn="l">
              <a:lnSpc>
                <a:spcPct val="90000"/>
              </a:lnSpc>
              <a:spcBef>
                <a:spcPts val="1200"/>
              </a:spcBef>
              <a:spcAft>
                <a:spcPts val="0"/>
              </a:spcAft>
              <a:buSzPts val="1700"/>
              <a:buChar char="▪"/>
            </a:pPr>
            <a:r>
              <a:rPr lang="en-IN"/>
              <a:t>We used the library Pandas, Matplotlib for data visualization</a:t>
            </a:r>
            <a:endParaRPr/>
          </a:p>
          <a:p>
            <a:pPr indent="0" lvl="0" marL="0" rtl="0" algn="l">
              <a:lnSpc>
                <a:spcPct val="90000"/>
              </a:lnSpc>
              <a:spcBef>
                <a:spcPts val="1200"/>
              </a:spcBef>
              <a:spcAft>
                <a:spcPts val="0"/>
              </a:spcAft>
              <a:buSzPts val="17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CONCLUSION</a:t>
            </a:r>
            <a:endParaRPr/>
          </a:p>
        </p:txBody>
      </p:sp>
      <p:sp>
        <p:nvSpPr>
          <p:cNvPr id="295" name="Google Shape;295;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We found that people who have smartphone addiction have poor mental health as compared to non-addicted people.</a:t>
            </a:r>
            <a:endParaRPr/>
          </a:p>
          <a:p>
            <a:pPr indent="-182880" lvl="0" marL="182880" rtl="0" algn="l">
              <a:lnSpc>
                <a:spcPct val="90000"/>
              </a:lnSpc>
              <a:spcBef>
                <a:spcPts val="1200"/>
              </a:spcBef>
              <a:spcAft>
                <a:spcPts val="0"/>
              </a:spcAft>
              <a:buSzPts val="1700"/>
              <a:buChar char="▪"/>
            </a:pPr>
            <a:r>
              <a:rPr lang="en-IN"/>
              <a:t>We also found that those who have smartphone addiction also have poorer academic performance.</a:t>
            </a:r>
            <a:endParaRPr/>
          </a:p>
          <a:p>
            <a:pPr indent="-182880" lvl="0" marL="182880" rtl="0" algn="l">
              <a:lnSpc>
                <a:spcPct val="90000"/>
              </a:lnSpc>
              <a:spcBef>
                <a:spcPts val="1200"/>
              </a:spcBef>
              <a:spcAft>
                <a:spcPts val="0"/>
              </a:spcAft>
              <a:buSzPts val="1700"/>
              <a:buChar char="▪"/>
            </a:pPr>
            <a:r>
              <a:rPr lang="en-IN"/>
              <a:t>Hence our survey was successful in collecting data and finding the direct correlation of smartphone addiction to mental health and work performance.</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lang="en-IN"/>
              <a:t>References:</a:t>
            </a:r>
            <a:endParaRPr/>
          </a:p>
          <a:p>
            <a:pPr indent="-182880" lvl="0" marL="182880" rtl="0" algn="l">
              <a:lnSpc>
                <a:spcPct val="90000"/>
              </a:lnSpc>
              <a:spcBef>
                <a:spcPts val="1200"/>
              </a:spcBef>
              <a:spcAft>
                <a:spcPts val="0"/>
              </a:spcAft>
              <a:buSzPts val="1700"/>
              <a:buChar char="▪"/>
            </a:pPr>
            <a:r>
              <a:rPr lang="en-IN" u="sng">
                <a:solidFill>
                  <a:schemeClr val="hlink"/>
                </a:solidFill>
                <a:hlinkClick r:id="rId3"/>
              </a:rPr>
              <a:t>https://www.amhsr.org/articles/innovation-a-hypothesis-introduce-a-formula-for-calculation-of-human-health.pdf</a:t>
            </a:r>
            <a:endParaRPr/>
          </a:p>
          <a:p>
            <a:pPr indent="-182880" lvl="0" marL="182880" rtl="0" algn="l">
              <a:lnSpc>
                <a:spcPct val="90000"/>
              </a:lnSpc>
              <a:spcBef>
                <a:spcPts val="1200"/>
              </a:spcBef>
              <a:spcAft>
                <a:spcPts val="0"/>
              </a:spcAft>
              <a:buSzPts val="1700"/>
              <a:buChar char="▪"/>
            </a:pPr>
            <a:r>
              <a:rPr lang="en-IN" u="sng">
                <a:solidFill>
                  <a:schemeClr val="hlink"/>
                </a:solidFill>
                <a:hlinkClick action="ppaction://hlinksldjump" r:id="rId4"/>
              </a:rPr>
              <a:t>https://www.ncbi.nlm.nih.gov/pmc/articles/PMC3877074/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INTRODUCTION</a:t>
            </a:r>
            <a:endParaRPr/>
          </a:p>
        </p:txBody>
      </p:sp>
      <p:sp>
        <p:nvSpPr>
          <p:cNvPr id="122" name="Google Shape;12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Smartphones are very important in college because they give students easy access to online information, sharing files, and communicating with others. But, many college students mainly use their phones for things like social media, watching videos, browsing the internet, and playing games instead of for college work. This can make it hard to learn and do well in class. </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lang="en-IN"/>
              <a:t>One problem with using smartphones too much is addiction. This means that someone can't control how much they use their phone and it can cause problems with their health and relationships. Addiction can make people feel anxious, lonely, and depressed. It can also lead to behaviors that are not good for a person's well-being.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idx="1" type="body"/>
          </p:nvPr>
        </p:nvSpPr>
        <p:spPr>
          <a:xfrm>
            <a:off x="1069848" y="439271"/>
            <a:ext cx="10058400" cy="573292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Some suggestions we got from participants:</a:t>
            </a:r>
            <a:endParaRPr/>
          </a:p>
        </p:txBody>
      </p:sp>
      <p:sp>
        <p:nvSpPr>
          <p:cNvPr id="301" name="Google Shape;301;p30"/>
          <p:cNvSpPr/>
          <p:nvPr/>
        </p:nvSpPr>
        <p:spPr>
          <a:xfrm>
            <a:off x="484094" y="2669240"/>
            <a:ext cx="5611906" cy="1936377"/>
          </a:xfrm>
          <a:prstGeom prst="wedgeRoundRectCallout">
            <a:avLst>
              <a:gd fmla="val -20833" name="adj1"/>
              <a:gd fmla="val 62500" name="adj2"/>
              <a:gd fmla="val 0" name="adj3"/>
            </a:avLst>
          </a:prstGeom>
          <a:solidFill>
            <a:srgbClr val="4E4A4A"/>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Rockwell"/>
                <a:ea typeface="Rockwell"/>
                <a:cs typeface="Rockwell"/>
                <a:sym typeface="Rockwell"/>
              </a:rPr>
              <a:t>“My phone has only 2 GB ram, so I don't install social media and shopping apps, otherwise the phone starts running slow. That's why I do very little on social media.”</a:t>
            </a:r>
            <a:endParaRPr sz="1800">
              <a:solidFill>
                <a:schemeClr val="lt1"/>
              </a:solidFill>
              <a:latin typeface="Rockwell"/>
              <a:ea typeface="Rockwell"/>
              <a:cs typeface="Rockwell"/>
              <a:sym typeface="Rockwell"/>
            </a:endParaRPr>
          </a:p>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02" name="Google Shape;302;p30"/>
          <p:cNvSpPr/>
          <p:nvPr/>
        </p:nvSpPr>
        <p:spPr>
          <a:xfrm>
            <a:off x="6553200" y="3711387"/>
            <a:ext cx="4805082" cy="1936377"/>
          </a:xfrm>
          <a:prstGeom prst="wedgeRoundRectCallout">
            <a:avLst>
              <a:gd fmla="val -20833" name="adj1"/>
              <a:gd fmla="val 62500" name="adj2"/>
              <a:gd fmla="val 0" name="adj3"/>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Rockwell"/>
                <a:ea typeface="Rockwell"/>
                <a:cs typeface="Rockwell"/>
                <a:sym typeface="Rockwell"/>
              </a:rPr>
              <a:t>“Turn off app notification sounds. Turn off notifications on lock screen. Keep distracting apps away from home page”</a:t>
            </a:r>
            <a:endParaRPr sz="1800">
              <a:solidFill>
                <a:schemeClr val="lt1"/>
              </a:solidFill>
              <a:latin typeface="Rockwell"/>
              <a:ea typeface="Rockwell"/>
              <a:cs typeface="Rockwell"/>
              <a:sym typeface="Rockwell"/>
            </a:endParaRPr>
          </a:p>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03" name="Google Shape;303;p30"/>
          <p:cNvSpPr/>
          <p:nvPr/>
        </p:nvSpPr>
        <p:spPr>
          <a:xfrm>
            <a:off x="6624918" y="1174376"/>
            <a:ext cx="4733364" cy="1936377"/>
          </a:xfrm>
          <a:prstGeom prst="wedgeRoundRectCallout">
            <a:avLst>
              <a:gd fmla="val 23675" name="adj1"/>
              <a:gd fmla="val 66667" name="adj2"/>
              <a:gd fmla="val 16667" name="adj3"/>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rgbClr val="1B1811"/>
                </a:solidFill>
                <a:latin typeface="Rockwell"/>
                <a:ea typeface="Rockwell"/>
                <a:cs typeface="Rockwell"/>
                <a:sym typeface="Rockwell"/>
              </a:rPr>
              <a:t>Spending time with parents and siblings, grandparents or comic books 📚 sometimes visit relatives home. Go out with friends visit parks proper routine.</a:t>
            </a:r>
            <a:endParaRPr sz="1800">
              <a:solidFill>
                <a:srgbClr val="1B1811"/>
              </a:solidFill>
              <a:latin typeface="Rockwell"/>
              <a:ea typeface="Rockwell"/>
              <a:cs typeface="Rockwell"/>
              <a:sym typeface="Rockwe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9600"/>
              <a:buFont typeface="Rockwell"/>
              <a:buNone/>
            </a:pPr>
            <a:r>
              <a:rPr lang="en-IN" sz="9600"/>
              <a:t>THANK YOU</a:t>
            </a:r>
            <a:endParaRPr/>
          </a:p>
        </p:txBody>
      </p:sp>
      <p:sp>
        <p:nvSpPr>
          <p:cNvPr id="309" name="Google Shape;309;p3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530"/>
              <a:buNone/>
            </a:pPr>
            <a:r>
              <a:t/>
            </a:r>
            <a:endParaRPr sz="1800"/>
          </a:p>
          <a:p>
            <a:pPr indent="0" lvl="0" marL="0" rtl="0" algn="ctr">
              <a:lnSpc>
                <a:spcPct val="90000"/>
              </a:lnSpc>
              <a:spcBef>
                <a:spcPts val="1200"/>
              </a:spcBef>
              <a:spcAft>
                <a:spcPts val="0"/>
              </a:spcAft>
              <a:buSzPts val="1530"/>
              <a:buNone/>
            </a:pPr>
            <a:r>
              <a:t/>
            </a:r>
            <a:endParaRPr sz="1800"/>
          </a:p>
          <a:p>
            <a:pPr indent="0" lvl="0" marL="0" rtl="0" algn="ctr">
              <a:lnSpc>
                <a:spcPct val="90000"/>
              </a:lnSpc>
              <a:spcBef>
                <a:spcPts val="1200"/>
              </a:spcBef>
              <a:spcAft>
                <a:spcPts val="0"/>
              </a:spcAft>
              <a:buSzPts val="1530"/>
              <a:buNone/>
            </a:pPr>
            <a:r>
              <a:rPr lang="en-IN" sz="1800"/>
              <a:t>Group Members:</a:t>
            </a:r>
            <a:endParaRPr/>
          </a:p>
          <a:p>
            <a:pPr indent="0" lvl="0" marL="0" rtl="0" algn="ctr">
              <a:lnSpc>
                <a:spcPct val="90000"/>
              </a:lnSpc>
              <a:spcBef>
                <a:spcPts val="1200"/>
              </a:spcBef>
              <a:spcAft>
                <a:spcPts val="0"/>
              </a:spcAft>
              <a:buSzPts val="1530"/>
              <a:buNone/>
            </a:pPr>
            <a:r>
              <a:rPr lang="en-IN" sz="1800"/>
              <a:t>Balajee (2001ME13)</a:t>
            </a:r>
            <a:endParaRPr/>
          </a:p>
          <a:p>
            <a:pPr indent="0" lvl="0" marL="0" rtl="0" algn="ctr">
              <a:lnSpc>
                <a:spcPct val="90000"/>
              </a:lnSpc>
              <a:spcBef>
                <a:spcPts val="1200"/>
              </a:spcBef>
              <a:spcAft>
                <a:spcPts val="0"/>
              </a:spcAft>
              <a:buSzPts val="1530"/>
              <a:buNone/>
            </a:pPr>
            <a:r>
              <a:rPr lang="en-IN" sz="1800"/>
              <a:t>Chandra Prakash Sah (2001ME15)</a:t>
            </a:r>
            <a:endParaRPr/>
          </a:p>
          <a:p>
            <a:pPr indent="0" lvl="0" marL="0" rtl="0" algn="ctr">
              <a:lnSpc>
                <a:spcPct val="90000"/>
              </a:lnSpc>
              <a:spcBef>
                <a:spcPts val="1200"/>
              </a:spcBef>
              <a:spcAft>
                <a:spcPts val="0"/>
              </a:spcAft>
              <a:buSzPts val="1530"/>
              <a:buNone/>
            </a:pPr>
            <a:r>
              <a:rPr lang="en-IN" sz="1800"/>
              <a:t>Pranav Raj (2001ME47)</a:t>
            </a:r>
            <a:endParaRPr/>
          </a:p>
          <a:p>
            <a:pPr indent="0" lvl="0" marL="0" rtl="0" algn="ctr">
              <a:lnSpc>
                <a:spcPct val="90000"/>
              </a:lnSpc>
              <a:spcBef>
                <a:spcPts val="1200"/>
              </a:spcBef>
              <a:spcAft>
                <a:spcPts val="0"/>
              </a:spcAft>
              <a:buSzPts val="1530"/>
              <a:buNone/>
            </a:pPr>
            <a:r>
              <a:rPr lang="en-IN" sz="1800"/>
              <a:t>Priyanshu Patra (2001ME55)</a:t>
            </a:r>
            <a:endParaRPr/>
          </a:p>
          <a:p>
            <a:pPr indent="0" lvl="0" marL="0" rtl="0" algn="ctr">
              <a:lnSpc>
                <a:spcPct val="90000"/>
              </a:lnSpc>
              <a:spcBef>
                <a:spcPts val="1200"/>
              </a:spcBef>
              <a:spcAft>
                <a:spcPts val="0"/>
              </a:spcAft>
              <a:buSzPts val="1530"/>
              <a:buNone/>
            </a:pPr>
            <a:r>
              <a:rPr lang="en-IN" sz="1800"/>
              <a:t>Pushpanjay (2001ME57)</a:t>
            </a:r>
            <a:endParaRPr/>
          </a:p>
          <a:p>
            <a:pPr indent="0" lvl="0" marL="0" rtl="0" algn="ctr">
              <a:lnSpc>
                <a:spcPct val="90000"/>
              </a:lnSpc>
              <a:spcBef>
                <a:spcPts val="1200"/>
              </a:spcBef>
              <a:spcAft>
                <a:spcPts val="0"/>
              </a:spcAft>
              <a:buSzPts val="1530"/>
              <a:buNone/>
            </a:pPr>
            <a:r>
              <a:rPr lang="en-IN" sz="1800"/>
              <a:t>Sanskar Singh (2001ME66)</a:t>
            </a:r>
            <a:endParaRPr/>
          </a:p>
          <a:p>
            <a:pPr indent="0" lvl="0" marL="0" rtl="0" algn="ctr">
              <a:lnSpc>
                <a:spcPct val="90000"/>
              </a:lnSpc>
              <a:spcBef>
                <a:spcPts val="1200"/>
              </a:spcBef>
              <a:spcAft>
                <a:spcPts val="0"/>
              </a:spcAft>
              <a:buSzPts val="1530"/>
              <a:buNone/>
            </a:pPr>
            <a:r>
              <a:rPr lang="en-IN" sz="1800"/>
              <a:t>Rahul Kumar (2001EE50)</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1069848" y="484632"/>
            <a:ext cx="10058400" cy="1048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METHODOLOGY</a:t>
            </a:r>
            <a:endParaRPr/>
          </a:p>
        </p:txBody>
      </p:sp>
      <p:sp>
        <p:nvSpPr>
          <p:cNvPr id="128" name="Google Shape;128;p4"/>
          <p:cNvSpPr txBox="1"/>
          <p:nvPr>
            <p:ph idx="1" type="body"/>
          </p:nvPr>
        </p:nvSpPr>
        <p:spPr>
          <a:xfrm>
            <a:off x="1069848" y="1532965"/>
            <a:ext cx="10058400" cy="471543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SzPct val="85000"/>
              <a:buNone/>
            </a:pPr>
            <a:r>
              <a:rPr lang="en-IN"/>
              <a:t>We conducted this survey among college students. We made a questionnaire consisting of around 24 questions to collect data of them using smartphones and it’s affect on their mental health as well as academic performance.</a:t>
            </a:r>
            <a:endParaRPr/>
          </a:p>
          <a:p>
            <a:pPr indent="0" lvl="0" marL="0" rtl="0" algn="l">
              <a:lnSpc>
                <a:spcPct val="90000"/>
              </a:lnSpc>
              <a:spcBef>
                <a:spcPts val="1200"/>
              </a:spcBef>
              <a:spcAft>
                <a:spcPts val="0"/>
              </a:spcAft>
              <a:buSzPct val="85000"/>
              <a:buNone/>
            </a:pPr>
            <a:r>
              <a:rPr lang="en-IN"/>
              <a:t>Our questionnaire consist of three sections:</a:t>
            </a:r>
            <a:endParaRPr/>
          </a:p>
          <a:p>
            <a:pPr indent="-174783" lvl="0" marL="182880" rtl="0" algn="l">
              <a:lnSpc>
                <a:spcPct val="90000"/>
              </a:lnSpc>
              <a:spcBef>
                <a:spcPts val="1200"/>
              </a:spcBef>
              <a:spcAft>
                <a:spcPts val="0"/>
              </a:spcAft>
              <a:buSzPct val="85000"/>
              <a:buChar char="▪"/>
            </a:pPr>
            <a:r>
              <a:rPr lang="en-IN"/>
              <a:t>Smartphone Usage (7 Questions)</a:t>
            </a:r>
            <a:endParaRPr/>
          </a:p>
          <a:p>
            <a:pPr indent="-174783" lvl="0" marL="182880" rtl="0" algn="l">
              <a:lnSpc>
                <a:spcPct val="90000"/>
              </a:lnSpc>
              <a:spcBef>
                <a:spcPts val="1200"/>
              </a:spcBef>
              <a:spcAft>
                <a:spcPts val="0"/>
              </a:spcAft>
              <a:buSzPct val="85000"/>
              <a:buChar char="▪"/>
            </a:pPr>
            <a:r>
              <a:rPr lang="en-IN"/>
              <a:t>Mental Health (10 Questions)</a:t>
            </a:r>
            <a:endParaRPr/>
          </a:p>
          <a:p>
            <a:pPr indent="-174783" lvl="0" marL="182880" rtl="0" algn="l">
              <a:lnSpc>
                <a:spcPct val="90000"/>
              </a:lnSpc>
              <a:spcBef>
                <a:spcPts val="1200"/>
              </a:spcBef>
              <a:spcAft>
                <a:spcPts val="0"/>
              </a:spcAft>
              <a:buSzPct val="85000"/>
              <a:buChar char="▪"/>
            </a:pPr>
            <a:r>
              <a:rPr lang="en-IN"/>
              <a:t>Academic Performance (8 Questions)</a:t>
            </a:r>
            <a:endParaRPr/>
          </a:p>
          <a:p>
            <a:pPr indent="0" lvl="0" marL="0" rtl="0" algn="l">
              <a:lnSpc>
                <a:spcPct val="90000"/>
              </a:lnSpc>
              <a:spcBef>
                <a:spcPts val="1200"/>
              </a:spcBef>
              <a:spcAft>
                <a:spcPts val="0"/>
              </a:spcAft>
              <a:buSzPct val="85000"/>
              <a:buNone/>
            </a:pPr>
            <a:r>
              <a:rPr lang="en-IN"/>
              <a:t>We have done reliability test of our questions of each section using </a:t>
            </a:r>
            <a:r>
              <a:rPr b="1" lang="en-IN"/>
              <a:t>Cronbach’s Alpha.</a:t>
            </a:r>
            <a:endParaRPr/>
          </a:p>
          <a:p>
            <a:pPr indent="-174783" lvl="0" marL="182880" rtl="0" algn="l">
              <a:lnSpc>
                <a:spcPct val="90000"/>
              </a:lnSpc>
              <a:spcBef>
                <a:spcPts val="1200"/>
              </a:spcBef>
              <a:spcAft>
                <a:spcPts val="0"/>
              </a:spcAft>
              <a:buSzPct val="85000"/>
              <a:buFont typeface="Noto Sans Symbols"/>
              <a:buChar char="⮚"/>
            </a:pPr>
            <a:r>
              <a:rPr lang="en-IN"/>
              <a:t>Cronbach's alpha is a measure of internal consistency, reliability, and homogeneity of a psychometric test or questionnaire. It is used to evaluate the extent to which items in a test are measuring the same underlying construct or dimension.</a:t>
            </a:r>
            <a:endParaRPr/>
          </a:p>
          <a:p>
            <a:pPr indent="0" lvl="0" marL="0" rtl="0" algn="l">
              <a:lnSpc>
                <a:spcPct val="90000"/>
              </a:lnSpc>
              <a:spcBef>
                <a:spcPts val="1200"/>
              </a:spcBef>
              <a:spcAft>
                <a:spcPts val="0"/>
              </a:spcAft>
              <a:buSzPct val="85000"/>
              <a:buNone/>
            </a:pPr>
            <a:r>
              <a:t/>
            </a:r>
            <a:endParaRPr b="1"/>
          </a:p>
          <a:p>
            <a:pPr indent="0" lvl="0" marL="0" rtl="0" algn="l">
              <a:lnSpc>
                <a:spcPct val="90000"/>
              </a:lnSpc>
              <a:spcBef>
                <a:spcPts val="1200"/>
              </a:spcBef>
              <a:spcAft>
                <a:spcPts val="0"/>
              </a:spcAft>
              <a:buSzPct val="85000"/>
              <a:buNone/>
            </a:pPr>
            <a:r>
              <a:t/>
            </a:r>
            <a:endParaRPr/>
          </a:p>
          <a:p>
            <a:pPr indent="0" lvl="0" marL="0" rtl="0" algn="l">
              <a:lnSpc>
                <a:spcPct val="90000"/>
              </a:lnSpc>
              <a:spcBef>
                <a:spcPts val="1200"/>
              </a:spcBef>
              <a:spcAft>
                <a:spcPts val="0"/>
              </a:spcAft>
              <a:buSzPct val="85000"/>
              <a:buNone/>
            </a:pPr>
            <a:r>
              <a:t/>
            </a:r>
            <a:endParaRPr/>
          </a:p>
          <a:p>
            <a:pPr indent="0" lvl="0" marL="0" rtl="0" algn="l">
              <a:lnSpc>
                <a:spcPct val="90000"/>
              </a:lnSpc>
              <a:spcBef>
                <a:spcPts val="1200"/>
              </a:spcBef>
              <a:spcAft>
                <a:spcPts val="0"/>
              </a:spcAft>
              <a:buSzPct val="8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RELIABILITY TEST (USING CRONBACH’S ALPHA)</a:t>
            </a:r>
            <a:endParaRPr/>
          </a:p>
        </p:txBody>
      </p:sp>
      <p:sp>
        <p:nvSpPr>
          <p:cNvPr id="134" name="Google Shape;134;p5"/>
          <p:cNvSpPr txBox="1"/>
          <p:nvPr>
            <p:ph idx="1" type="body"/>
          </p:nvPr>
        </p:nvSpPr>
        <p:spPr>
          <a:xfrm>
            <a:off x="1069848" y="2121408"/>
            <a:ext cx="5205446"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Cronbach’s Alpha score of smartphone usage questions section = 0.64</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lang="en-IN"/>
              <a:t>Cronbach’s Alpha score of mental health questions section = 0.723</a:t>
            </a:r>
            <a:endParaRPr/>
          </a:p>
          <a:p>
            <a:pPr indent="0" lvl="0" marL="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rPr lang="en-IN"/>
              <a:t>Cronbach’s Alpha score of academic performance questions section =0.49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6"/>
          <p:cNvPicPr preferRelativeResize="0"/>
          <p:nvPr>
            <p:ph idx="1" type="body"/>
          </p:nvPr>
        </p:nvPicPr>
        <p:blipFill rotWithShape="1">
          <a:blip r:embed="rId3">
            <a:alphaModFix/>
          </a:blip>
          <a:srcRect b="0" l="0" r="0" t="0"/>
          <a:stretch/>
        </p:blipFill>
        <p:spPr>
          <a:xfrm>
            <a:off x="4100354" y="546847"/>
            <a:ext cx="3232550" cy="5338482"/>
          </a:xfrm>
          <a:prstGeom prst="rect">
            <a:avLst/>
          </a:prstGeom>
          <a:noFill/>
          <a:ln>
            <a:noFill/>
          </a:ln>
        </p:spPr>
      </p:pic>
      <p:pic>
        <p:nvPicPr>
          <p:cNvPr id="140" name="Google Shape;140;p6"/>
          <p:cNvPicPr preferRelativeResize="0"/>
          <p:nvPr/>
        </p:nvPicPr>
        <p:blipFill rotWithShape="1">
          <a:blip r:embed="rId4">
            <a:alphaModFix/>
          </a:blip>
          <a:srcRect b="0" l="0" r="0" t="0"/>
          <a:stretch/>
        </p:blipFill>
        <p:spPr>
          <a:xfrm>
            <a:off x="0" y="546847"/>
            <a:ext cx="4203221" cy="5912223"/>
          </a:xfrm>
          <a:prstGeom prst="rect">
            <a:avLst/>
          </a:prstGeom>
          <a:noFill/>
          <a:ln>
            <a:noFill/>
          </a:ln>
        </p:spPr>
      </p:pic>
      <p:pic>
        <p:nvPicPr>
          <p:cNvPr id="141" name="Google Shape;141;p6"/>
          <p:cNvPicPr preferRelativeResize="0"/>
          <p:nvPr/>
        </p:nvPicPr>
        <p:blipFill rotWithShape="1">
          <a:blip r:embed="rId5">
            <a:alphaModFix/>
          </a:blip>
          <a:srcRect b="17967" l="8144" r="9126" t="0"/>
          <a:stretch/>
        </p:blipFill>
        <p:spPr>
          <a:xfrm>
            <a:off x="7230036" y="423582"/>
            <a:ext cx="3899647" cy="5638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 type="body"/>
          </p:nvPr>
        </p:nvSpPr>
        <p:spPr>
          <a:xfrm>
            <a:off x="540931" y="753035"/>
            <a:ext cx="10058400" cy="57060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60"/>
              <a:buNone/>
            </a:pPr>
            <a:r>
              <a:rPr b="1" lang="en-IN" sz="3600"/>
              <a:t>Demographic of our Data:</a:t>
            </a:r>
            <a:endParaRPr/>
          </a:p>
          <a:p>
            <a:pPr indent="0" lvl="0" marL="0" rtl="0" algn="l">
              <a:lnSpc>
                <a:spcPct val="90000"/>
              </a:lnSpc>
              <a:spcBef>
                <a:spcPts val="1200"/>
              </a:spcBef>
              <a:spcAft>
                <a:spcPts val="0"/>
              </a:spcAft>
              <a:buSzPts val="1700"/>
              <a:buNone/>
            </a:pPr>
            <a:r>
              <a:rPr lang="en-IN"/>
              <a:t>Total number of participants in this survey was 320.</a:t>
            </a:r>
            <a:endParaRPr/>
          </a:p>
          <a:p>
            <a:pPr indent="0" lvl="0" marL="0" rtl="0" algn="l">
              <a:lnSpc>
                <a:spcPct val="90000"/>
              </a:lnSpc>
              <a:spcBef>
                <a:spcPts val="1200"/>
              </a:spcBef>
              <a:spcAft>
                <a:spcPts val="0"/>
              </a:spcAft>
              <a:buSzPts val="1700"/>
              <a:buNone/>
            </a:pPr>
            <a:r>
              <a:rPr lang="en-IN"/>
              <a:t>We were able to collect data from 50+ different colleges.</a:t>
            </a:r>
            <a:endParaRPr/>
          </a:p>
          <a:p>
            <a:pPr indent="0" lvl="0" marL="0" rtl="0" algn="l">
              <a:lnSpc>
                <a:spcPct val="90000"/>
              </a:lnSpc>
              <a:spcBef>
                <a:spcPts val="1200"/>
              </a:spcBef>
              <a:spcAft>
                <a:spcPts val="0"/>
              </a:spcAft>
              <a:buSzPts val="1700"/>
              <a:buNone/>
            </a:pPr>
            <a:r>
              <a:t/>
            </a:r>
            <a:endParaRPr/>
          </a:p>
        </p:txBody>
      </p:sp>
      <p:pic>
        <p:nvPicPr>
          <p:cNvPr id="147" name="Google Shape;147;p7"/>
          <p:cNvPicPr preferRelativeResize="0"/>
          <p:nvPr/>
        </p:nvPicPr>
        <p:blipFill rotWithShape="1">
          <a:blip r:embed="rId3">
            <a:alphaModFix/>
          </a:blip>
          <a:srcRect b="0" l="0" r="0" t="0"/>
          <a:stretch/>
        </p:blipFill>
        <p:spPr>
          <a:xfrm>
            <a:off x="3783105" y="2417109"/>
            <a:ext cx="7584141" cy="4266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Forms response chart. Question title: Country. Number of responses: 320 responses." id="152" name="Google Shape;152;p8"/>
          <p:cNvPicPr preferRelativeResize="0"/>
          <p:nvPr>
            <p:ph idx="1" type="body"/>
          </p:nvPr>
        </p:nvPicPr>
        <p:blipFill rotWithShape="1">
          <a:blip r:embed="rId3">
            <a:alphaModFix/>
          </a:blip>
          <a:srcRect b="0" l="0" r="0" t="0"/>
          <a:stretch/>
        </p:blipFill>
        <p:spPr>
          <a:xfrm>
            <a:off x="1419451" y="2913530"/>
            <a:ext cx="8361056" cy="3532234"/>
          </a:xfrm>
          <a:prstGeom prst="rect">
            <a:avLst/>
          </a:prstGeom>
          <a:noFill/>
          <a:ln>
            <a:noFill/>
          </a:ln>
        </p:spPr>
      </p:pic>
      <p:sp>
        <p:nvSpPr>
          <p:cNvPr id="153" name="Google Shape;153;p8"/>
          <p:cNvSpPr txBox="1"/>
          <p:nvPr/>
        </p:nvSpPr>
        <p:spPr>
          <a:xfrm>
            <a:off x="1066800" y="1075765"/>
            <a:ext cx="10058400" cy="135367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a:p>
            <a:pPr indent="0" lvl="0" marL="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graphicFrame>
        <p:nvGraphicFramePr>
          <p:cNvPr id="154" name="Google Shape;154;p8"/>
          <p:cNvGraphicFramePr/>
          <p:nvPr/>
        </p:nvGraphicFramePr>
        <p:xfrm>
          <a:off x="1592749" y="1075765"/>
          <a:ext cx="3000000" cy="3000000"/>
        </p:xfrm>
        <a:graphic>
          <a:graphicData uri="http://schemas.openxmlformats.org/drawingml/2006/table">
            <a:tbl>
              <a:tblPr bandRow="1" firstRow="1">
                <a:noFill/>
                <a:tableStyleId>{53C6D163-D8F4-4D5E-93C9-14CCC7A9B69C}</a:tableStyleId>
              </a:tblPr>
              <a:tblGrid>
                <a:gridCol w="3950450"/>
                <a:gridCol w="4064000"/>
              </a:tblGrid>
              <a:tr h="370850">
                <a:tc>
                  <a:txBody>
                    <a:bodyPr/>
                    <a:lstStyle/>
                    <a:p>
                      <a:pPr indent="0" lvl="0" marL="0" marR="0" rtl="0" algn="l">
                        <a:spcBef>
                          <a:spcPts val="0"/>
                        </a:spcBef>
                        <a:spcAft>
                          <a:spcPts val="0"/>
                        </a:spcAft>
                        <a:buNone/>
                      </a:pPr>
                      <a:r>
                        <a:rPr lang="en-IN" sz="1800" u="none" cap="none" strike="noStrike"/>
                        <a:t>Country</a:t>
                      </a:r>
                      <a:endParaRPr/>
                    </a:p>
                  </a:txBody>
                  <a:tcPr marT="45725" marB="45725" marR="91450" marL="91450"/>
                </a:tc>
                <a:tc>
                  <a:txBody>
                    <a:bodyPr/>
                    <a:lstStyle/>
                    <a:p>
                      <a:pPr indent="0" lvl="0" marL="0" marR="0" rtl="0" algn="l">
                        <a:spcBef>
                          <a:spcPts val="0"/>
                        </a:spcBef>
                        <a:spcAft>
                          <a:spcPts val="0"/>
                        </a:spcAft>
                        <a:buNone/>
                      </a:pPr>
                      <a:r>
                        <a:rPr lang="en-IN" sz="1800"/>
                        <a:t>No. Of Participants</a:t>
                      </a:r>
                      <a:endParaRPr/>
                    </a:p>
                  </a:txBody>
                  <a:tcPr marT="45725" marB="45725" marR="91450" marL="91450"/>
                </a:tc>
              </a:tr>
              <a:tr h="370850">
                <a:tc>
                  <a:txBody>
                    <a:bodyPr/>
                    <a:lstStyle/>
                    <a:p>
                      <a:pPr indent="0" lvl="0" marL="0" marR="0" rtl="0" algn="l">
                        <a:spcBef>
                          <a:spcPts val="0"/>
                        </a:spcBef>
                        <a:spcAft>
                          <a:spcPts val="0"/>
                        </a:spcAft>
                        <a:buNone/>
                      </a:pPr>
                      <a:r>
                        <a:rPr lang="en-IN" sz="1800"/>
                        <a:t>India</a:t>
                      </a:r>
                      <a:endParaRPr/>
                    </a:p>
                  </a:txBody>
                  <a:tcPr marT="45725" marB="45725" marR="91450" marL="91450"/>
                </a:tc>
                <a:tc>
                  <a:txBody>
                    <a:bodyPr/>
                    <a:lstStyle/>
                    <a:p>
                      <a:pPr indent="0" lvl="0" marL="0" marR="0" rtl="0" algn="l">
                        <a:spcBef>
                          <a:spcPts val="0"/>
                        </a:spcBef>
                        <a:spcAft>
                          <a:spcPts val="0"/>
                        </a:spcAft>
                        <a:buNone/>
                      </a:pPr>
                      <a:r>
                        <a:rPr lang="en-IN" sz="1800"/>
                        <a:t>299</a:t>
                      </a:r>
                      <a:endParaRPr/>
                    </a:p>
                  </a:txBody>
                  <a:tcPr marT="45725" marB="45725" marR="91450" marL="91450"/>
                </a:tc>
              </a:tr>
              <a:tr h="370850">
                <a:tc>
                  <a:txBody>
                    <a:bodyPr/>
                    <a:lstStyle/>
                    <a:p>
                      <a:pPr indent="0" lvl="0" marL="0" marR="0" rtl="0" algn="l">
                        <a:spcBef>
                          <a:spcPts val="0"/>
                        </a:spcBef>
                        <a:spcAft>
                          <a:spcPts val="0"/>
                        </a:spcAft>
                        <a:buNone/>
                      </a:pPr>
                      <a:r>
                        <a:rPr lang="en-IN" sz="1800"/>
                        <a:t>Other (</a:t>
                      </a:r>
                      <a:r>
                        <a:rPr lang="en-IN" sz="1400"/>
                        <a:t>USA, Switzerland, Australia, Egypt, France, South Africa, Iceland, Nepal</a:t>
                      </a:r>
                      <a:r>
                        <a:rPr lang="en-IN" sz="1800"/>
                        <a:t>)</a:t>
                      </a:r>
                      <a:endParaRPr/>
                    </a:p>
                  </a:txBody>
                  <a:tcPr marT="45725" marB="45725" marR="91450" marL="91450"/>
                </a:tc>
                <a:tc>
                  <a:txBody>
                    <a:bodyPr/>
                    <a:lstStyle/>
                    <a:p>
                      <a:pPr indent="0" lvl="0" marL="0" marR="0" rtl="0" algn="l">
                        <a:spcBef>
                          <a:spcPts val="0"/>
                        </a:spcBef>
                        <a:spcAft>
                          <a:spcPts val="0"/>
                        </a:spcAft>
                        <a:buNone/>
                      </a:pPr>
                      <a:r>
                        <a:rPr lang="en-IN" sz="1800"/>
                        <a:t>21</a:t>
                      </a:r>
                      <a:endParaRPr/>
                    </a:p>
                  </a:txBody>
                  <a:tcPr marT="45725" marB="45725" marR="91450" marL="91450"/>
                </a:tc>
              </a:tr>
            </a:tbl>
          </a:graphicData>
        </a:graphic>
      </p:graphicFrame>
      <p:sp>
        <p:nvSpPr>
          <p:cNvPr id="155" name="Google Shape;155;p8"/>
          <p:cNvSpPr txBox="1"/>
          <p:nvPr/>
        </p:nvSpPr>
        <p:spPr>
          <a:xfrm>
            <a:off x="1281954" y="201198"/>
            <a:ext cx="73062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chemeClr val="dk1"/>
                </a:solidFill>
                <a:latin typeface="Rockwell"/>
                <a:ea typeface="Rockwell"/>
                <a:cs typeface="Rockwell"/>
                <a:sym typeface="Rockwell"/>
              </a:rPr>
              <a:t>Country-wise Participant Distribution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9"/>
          <p:cNvGraphicFramePr/>
          <p:nvPr/>
        </p:nvGraphicFramePr>
        <p:xfrm>
          <a:off x="1066800" y="883771"/>
          <a:ext cx="3000000" cy="3000000"/>
        </p:xfrm>
        <a:graphic>
          <a:graphicData uri="http://schemas.openxmlformats.org/drawingml/2006/table">
            <a:tbl>
              <a:tblPr bandRow="1" firstRow="1">
                <a:noFill/>
                <a:tableStyleId>{53C6D163-D8F4-4D5E-93C9-14CCC7A9B69C}</a:tableStyleId>
              </a:tblPr>
              <a:tblGrid>
                <a:gridCol w="5029200"/>
                <a:gridCol w="5029200"/>
              </a:tblGrid>
              <a:tr h="370850">
                <a:tc>
                  <a:txBody>
                    <a:bodyPr/>
                    <a:lstStyle/>
                    <a:p>
                      <a:pPr indent="0" lvl="0" marL="0" marR="0" rtl="0" algn="l">
                        <a:spcBef>
                          <a:spcPts val="0"/>
                        </a:spcBef>
                        <a:spcAft>
                          <a:spcPts val="0"/>
                        </a:spcAft>
                        <a:buNone/>
                      </a:pPr>
                      <a:r>
                        <a:rPr lang="en-IN" sz="1800"/>
                        <a:t>Age Group</a:t>
                      </a:r>
                      <a:endParaRPr/>
                    </a:p>
                  </a:txBody>
                  <a:tcPr marT="45725" marB="45725" marR="91450" marL="91450"/>
                </a:tc>
                <a:tc>
                  <a:txBody>
                    <a:bodyPr/>
                    <a:lstStyle/>
                    <a:p>
                      <a:pPr indent="0" lvl="0" marL="0" marR="0" rtl="0" algn="l">
                        <a:spcBef>
                          <a:spcPts val="0"/>
                        </a:spcBef>
                        <a:spcAft>
                          <a:spcPts val="0"/>
                        </a:spcAft>
                        <a:buNone/>
                      </a:pPr>
                      <a:r>
                        <a:rPr lang="en-IN" sz="1800"/>
                        <a:t>No. Of Participants</a:t>
                      </a:r>
                      <a:endParaRPr/>
                    </a:p>
                  </a:txBody>
                  <a:tcPr marT="45725" marB="45725" marR="91450" marL="91450"/>
                </a:tc>
              </a:tr>
              <a:tr h="370850">
                <a:tc>
                  <a:txBody>
                    <a:bodyPr/>
                    <a:lstStyle/>
                    <a:p>
                      <a:pPr indent="0" lvl="0" marL="0" marR="0" rtl="0" algn="l">
                        <a:spcBef>
                          <a:spcPts val="0"/>
                        </a:spcBef>
                        <a:spcAft>
                          <a:spcPts val="0"/>
                        </a:spcAft>
                        <a:buNone/>
                      </a:pPr>
                      <a:r>
                        <a:rPr lang="en-IN" sz="1800"/>
                        <a:t>17-19 years</a:t>
                      </a:r>
                      <a:endParaRPr/>
                    </a:p>
                  </a:txBody>
                  <a:tcPr marT="45725" marB="45725" marR="91450" marL="91450"/>
                </a:tc>
                <a:tc>
                  <a:txBody>
                    <a:bodyPr/>
                    <a:lstStyle/>
                    <a:p>
                      <a:pPr indent="0" lvl="0" marL="0" marR="0" rtl="0" algn="l">
                        <a:spcBef>
                          <a:spcPts val="0"/>
                        </a:spcBef>
                        <a:spcAft>
                          <a:spcPts val="0"/>
                        </a:spcAft>
                        <a:buNone/>
                      </a:pPr>
                      <a:r>
                        <a:rPr lang="en-IN" sz="1800"/>
                        <a:t>26</a:t>
                      </a:r>
                      <a:endParaRPr/>
                    </a:p>
                  </a:txBody>
                  <a:tcPr marT="45725" marB="45725" marR="91450" marL="91450"/>
                </a:tc>
              </a:tr>
              <a:tr h="370850">
                <a:tc>
                  <a:txBody>
                    <a:bodyPr/>
                    <a:lstStyle/>
                    <a:p>
                      <a:pPr indent="0" lvl="0" marL="0" marR="0" rtl="0" algn="l">
                        <a:spcBef>
                          <a:spcPts val="0"/>
                        </a:spcBef>
                        <a:spcAft>
                          <a:spcPts val="0"/>
                        </a:spcAft>
                        <a:buNone/>
                      </a:pPr>
                      <a:r>
                        <a:rPr lang="en-IN" sz="1800"/>
                        <a:t>19-22 years</a:t>
                      </a:r>
                      <a:endParaRPr/>
                    </a:p>
                  </a:txBody>
                  <a:tcPr marT="45725" marB="45725" marR="91450" marL="91450"/>
                </a:tc>
                <a:tc>
                  <a:txBody>
                    <a:bodyPr/>
                    <a:lstStyle/>
                    <a:p>
                      <a:pPr indent="0" lvl="0" marL="0" marR="0" rtl="0" algn="l">
                        <a:spcBef>
                          <a:spcPts val="0"/>
                        </a:spcBef>
                        <a:spcAft>
                          <a:spcPts val="0"/>
                        </a:spcAft>
                        <a:buNone/>
                      </a:pPr>
                      <a:r>
                        <a:rPr lang="en-IN" sz="1800"/>
                        <a:t>211</a:t>
                      </a:r>
                      <a:endParaRPr/>
                    </a:p>
                  </a:txBody>
                  <a:tcPr marT="45725" marB="45725" marR="91450" marL="91450"/>
                </a:tc>
              </a:tr>
              <a:tr h="370850">
                <a:tc>
                  <a:txBody>
                    <a:bodyPr/>
                    <a:lstStyle/>
                    <a:p>
                      <a:pPr indent="0" lvl="0" marL="0" marR="0" rtl="0" algn="l">
                        <a:spcBef>
                          <a:spcPts val="0"/>
                        </a:spcBef>
                        <a:spcAft>
                          <a:spcPts val="0"/>
                        </a:spcAft>
                        <a:buNone/>
                      </a:pPr>
                      <a:r>
                        <a:rPr lang="en-IN" sz="1800"/>
                        <a:t>22-25 years</a:t>
                      </a:r>
                      <a:endParaRPr/>
                    </a:p>
                  </a:txBody>
                  <a:tcPr marT="45725" marB="45725" marR="91450" marL="91450"/>
                </a:tc>
                <a:tc>
                  <a:txBody>
                    <a:bodyPr/>
                    <a:lstStyle/>
                    <a:p>
                      <a:pPr indent="0" lvl="0" marL="0" marR="0" rtl="0" algn="l">
                        <a:spcBef>
                          <a:spcPts val="0"/>
                        </a:spcBef>
                        <a:spcAft>
                          <a:spcPts val="0"/>
                        </a:spcAft>
                        <a:buNone/>
                      </a:pPr>
                      <a:r>
                        <a:rPr lang="en-IN" sz="1800"/>
                        <a:t>83</a:t>
                      </a:r>
                      <a:endParaRPr/>
                    </a:p>
                  </a:txBody>
                  <a:tcPr marT="45725" marB="45725" marR="91450" marL="91450"/>
                </a:tc>
              </a:tr>
            </a:tbl>
          </a:graphicData>
        </a:graphic>
      </p:graphicFrame>
      <p:sp>
        <p:nvSpPr>
          <p:cNvPr id="161" name="Google Shape;161;p9"/>
          <p:cNvSpPr txBox="1"/>
          <p:nvPr/>
        </p:nvSpPr>
        <p:spPr>
          <a:xfrm>
            <a:off x="1066800" y="2782669"/>
            <a:ext cx="10058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Maximum no. of participants belongs to 19-22 years age group, i.e., 211. </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aphicFrame>
        <p:nvGraphicFramePr>
          <p:cNvPr id="162" name="Google Shape;162;p9"/>
          <p:cNvGraphicFramePr/>
          <p:nvPr/>
        </p:nvGraphicFramePr>
        <p:xfrm>
          <a:off x="1066800" y="4189007"/>
          <a:ext cx="3000000" cy="3000000"/>
        </p:xfrm>
        <a:graphic>
          <a:graphicData uri="http://schemas.openxmlformats.org/drawingml/2006/table">
            <a:tbl>
              <a:tblPr bandRow="1" firstRow="1">
                <a:noFill/>
                <a:tableStyleId>{53C6D163-D8F4-4D5E-93C9-14CCC7A9B69C}</a:tableStyleId>
              </a:tblPr>
              <a:tblGrid>
                <a:gridCol w="5029200"/>
                <a:gridCol w="5029200"/>
              </a:tblGrid>
              <a:tr h="370850">
                <a:tc>
                  <a:txBody>
                    <a:bodyPr/>
                    <a:lstStyle/>
                    <a:p>
                      <a:pPr indent="0" lvl="0" marL="0" marR="0" rtl="0" algn="l">
                        <a:spcBef>
                          <a:spcPts val="0"/>
                        </a:spcBef>
                        <a:spcAft>
                          <a:spcPts val="0"/>
                        </a:spcAft>
                        <a:buNone/>
                      </a:pPr>
                      <a:r>
                        <a:rPr lang="en-IN" sz="1800"/>
                        <a:t>Gender</a:t>
                      </a:r>
                      <a:endParaRPr/>
                    </a:p>
                  </a:txBody>
                  <a:tcPr marT="45725" marB="45725" marR="91450" marL="91450"/>
                </a:tc>
                <a:tc>
                  <a:txBody>
                    <a:bodyPr/>
                    <a:lstStyle/>
                    <a:p>
                      <a:pPr indent="0" lvl="0" marL="0" marR="0" rtl="0" algn="l">
                        <a:spcBef>
                          <a:spcPts val="0"/>
                        </a:spcBef>
                        <a:spcAft>
                          <a:spcPts val="0"/>
                        </a:spcAft>
                        <a:buNone/>
                      </a:pPr>
                      <a:r>
                        <a:rPr lang="en-IN" sz="1800"/>
                        <a:t>No. Of Participants</a:t>
                      </a:r>
                      <a:endParaRPr/>
                    </a:p>
                  </a:txBody>
                  <a:tcPr marT="45725" marB="45725" marR="91450" marL="91450"/>
                </a:tc>
              </a:tr>
              <a:tr h="370850">
                <a:tc>
                  <a:txBody>
                    <a:bodyPr/>
                    <a:lstStyle/>
                    <a:p>
                      <a:pPr indent="0" lvl="0" marL="0" marR="0" rtl="0" algn="l">
                        <a:spcBef>
                          <a:spcPts val="0"/>
                        </a:spcBef>
                        <a:spcAft>
                          <a:spcPts val="0"/>
                        </a:spcAft>
                        <a:buNone/>
                      </a:pPr>
                      <a:r>
                        <a:rPr lang="en-IN" sz="1800"/>
                        <a:t>Male</a:t>
                      </a:r>
                      <a:endParaRPr/>
                    </a:p>
                  </a:txBody>
                  <a:tcPr marT="45725" marB="45725" marR="91450" marL="91450"/>
                </a:tc>
                <a:tc>
                  <a:txBody>
                    <a:bodyPr/>
                    <a:lstStyle/>
                    <a:p>
                      <a:pPr indent="0" lvl="0" marL="0" marR="0" rtl="0" algn="l">
                        <a:spcBef>
                          <a:spcPts val="0"/>
                        </a:spcBef>
                        <a:spcAft>
                          <a:spcPts val="0"/>
                        </a:spcAft>
                        <a:buNone/>
                      </a:pPr>
                      <a:r>
                        <a:rPr lang="en-IN" sz="1800"/>
                        <a:t>245</a:t>
                      </a:r>
                      <a:endParaRPr/>
                    </a:p>
                  </a:txBody>
                  <a:tcPr marT="45725" marB="45725" marR="91450" marL="91450"/>
                </a:tc>
              </a:tr>
              <a:tr h="370850">
                <a:tc>
                  <a:txBody>
                    <a:bodyPr/>
                    <a:lstStyle/>
                    <a:p>
                      <a:pPr indent="0" lvl="0" marL="0" marR="0" rtl="0" algn="l">
                        <a:spcBef>
                          <a:spcPts val="0"/>
                        </a:spcBef>
                        <a:spcAft>
                          <a:spcPts val="0"/>
                        </a:spcAft>
                        <a:buNone/>
                      </a:pPr>
                      <a:r>
                        <a:rPr lang="en-IN" sz="1800"/>
                        <a:t>Female</a:t>
                      </a:r>
                      <a:endParaRPr/>
                    </a:p>
                  </a:txBody>
                  <a:tcPr marT="45725" marB="45725" marR="91450" marL="91450"/>
                </a:tc>
                <a:tc>
                  <a:txBody>
                    <a:bodyPr/>
                    <a:lstStyle/>
                    <a:p>
                      <a:pPr indent="0" lvl="0" marL="0" marR="0" rtl="0" algn="l">
                        <a:spcBef>
                          <a:spcPts val="0"/>
                        </a:spcBef>
                        <a:spcAft>
                          <a:spcPts val="0"/>
                        </a:spcAft>
                        <a:buNone/>
                      </a:pPr>
                      <a:r>
                        <a:rPr lang="en-IN" sz="1800"/>
                        <a:t>66</a:t>
                      </a:r>
                      <a:endParaRPr/>
                    </a:p>
                  </a:txBody>
                  <a:tcPr marT="45725" marB="45725" marR="91450" marL="91450"/>
                </a:tc>
              </a:tr>
              <a:tr h="370850">
                <a:tc>
                  <a:txBody>
                    <a:bodyPr/>
                    <a:lstStyle/>
                    <a:p>
                      <a:pPr indent="0" lvl="0" marL="0" marR="0" rtl="0" algn="l">
                        <a:spcBef>
                          <a:spcPts val="0"/>
                        </a:spcBef>
                        <a:spcAft>
                          <a:spcPts val="0"/>
                        </a:spcAft>
                        <a:buNone/>
                      </a:pPr>
                      <a:r>
                        <a:rPr lang="en-IN" sz="1800"/>
                        <a:t>Other</a:t>
                      </a:r>
                      <a:endParaRPr/>
                    </a:p>
                  </a:txBody>
                  <a:tcPr marT="45725" marB="45725" marR="91450" marL="91450"/>
                </a:tc>
                <a:tc>
                  <a:txBody>
                    <a:bodyPr/>
                    <a:lstStyle/>
                    <a:p>
                      <a:pPr indent="0" lvl="0" marL="0" marR="0" rtl="0" algn="l">
                        <a:spcBef>
                          <a:spcPts val="0"/>
                        </a:spcBef>
                        <a:spcAft>
                          <a:spcPts val="0"/>
                        </a:spcAft>
                        <a:buNone/>
                      </a:pPr>
                      <a:r>
                        <a:rPr lang="en-IN" sz="1800"/>
                        <a:t>9</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2023-04-26T17:25:07Z</dcterms:created>
  <dc:creator>Pranav Raj</dc:creator>
</cp:coreProperties>
</file>