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73" r:id="rId6"/>
    <p:sldId id="284" r:id="rId7"/>
    <p:sldId id="270" r:id="rId8"/>
    <p:sldId id="283" r:id="rId9"/>
    <p:sldId id="274" r:id="rId10"/>
    <p:sldId id="276" r:id="rId11"/>
    <p:sldId id="275" r:id="rId12"/>
    <p:sldId id="262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6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Comparable.html" TargetMode="External"/><Relationship Id="rId2" Type="http://schemas.openxmlformats.org/officeDocument/2006/relationships/hyperlink" Target="https://docs.oracle.com/javase/8/docs/api/java/lang/Number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oracle.com/javase/8/docs/api/java/lang/Intege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30497" y="2459512"/>
            <a:ext cx="3888432" cy="1152129"/>
          </a:xfrm>
        </p:spPr>
        <p:txBody>
          <a:bodyPr/>
          <a:lstStyle/>
          <a:p>
            <a:r>
              <a:rPr lang="en-US" altLang="ko-KR" dirty="0"/>
              <a:t>DATA 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255568" y="3510643"/>
            <a:ext cx="3888432" cy="1346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800" dirty="0"/>
              <a:t>INTEGER DATA TYPE</a:t>
            </a:r>
          </a:p>
          <a:p>
            <a:pPr>
              <a:spcBef>
                <a:spcPts val="0"/>
              </a:spcBef>
              <a:defRPr/>
            </a:pPr>
            <a:endParaRPr lang="en-US" altLang="ko-KR" sz="1800" dirty="0"/>
          </a:p>
          <a:p>
            <a:pPr>
              <a:spcBef>
                <a:spcPts val="0"/>
              </a:spcBef>
              <a:defRPr/>
            </a:pPr>
            <a:r>
              <a:rPr lang="en-US" altLang="ko-KR" sz="1800" dirty="0">
                <a:cs typeface="Arial"/>
              </a:rPr>
              <a:t>D.PUSHPARAJ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dirty="0">
                <a:cs typeface="Arial"/>
              </a:rPr>
              <a:t>190012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33950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2"/>
                </a:solidFill>
                <a:cs typeface="Arial" pitchFamily="34" charset="0"/>
              </a:rPr>
              <a:t>Agenda: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0374" y="1203598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122111" y="2111871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63849" y="3020144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405587" y="3928417"/>
            <a:ext cx="5328592" cy="755937"/>
            <a:chOff x="3414539" y="1203598"/>
            <a:chExt cx="5328592" cy="755937"/>
          </a:xfrm>
        </p:grpSpPr>
        <p:grpSp>
          <p:nvGrpSpPr>
            <p:cNvPr id="35" name="Group 34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26076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2756" y="216903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07731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36774" y="398558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64049" y="1499196"/>
            <a:ext cx="371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What is an Integer?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05787" y="2371447"/>
            <a:ext cx="371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what ?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03581" y="3273340"/>
            <a:ext cx="371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How to use?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73864" y="4137162"/>
            <a:ext cx="371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Summary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What is an Integer?</a:t>
            </a:r>
            <a:endParaRPr lang="ko-KR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44915" y="1744749"/>
            <a:ext cx="2234470" cy="2365286"/>
            <a:chOff x="993726" y="1566850"/>
            <a:chExt cx="2227202" cy="2365286"/>
          </a:xfrm>
        </p:grpSpPr>
        <p:sp>
          <p:nvSpPr>
            <p:cNvPr id="4" name="Rectangle 3"/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62033" y="1712459"/>
            <a:ext cx="2227202" cy="2353988"/>
            <a:chOff x="3462033" y="1566850"/>
            <a:chExt cx="2227202" cy="2353988"/>
          </a:xfrm>
        </p:grpSpPr>
        <p:sp>
          <p:nvSpPr>
            <p:cNvPr id="6" name="Rectangle 5"/>
            <p:cNvSpPr/>
            <p:nvPr/>
          </p:nvSpPr>
          <p:spPr>
            <a:xfrm>
              <a:off x="3462033" y="2001651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148497" y="1566850"/>
              <a:ext cx="847006" cy="847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30340" y="1712459"/>
            <a:ext cx="2227202" cy="2342690"/>
            <a:chOff x="5930340" y="1566850"/>
            <a:chExt cx="2227202" cy="2342690"/>
          </a:xfrm>
        </p:grpSpPr>
        <p:sp>
          <p:nvSpPr>
            <p:cNvPr id="7" name="Rectangle 6"/>
            <p:cNvSpPr/>
            <p:nvPr/>
          </p:nvSpPr>
          <p:spPr>
            <a:xfrm>
              <a:off x="5930340" y="1990353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620438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62751" y="2827275"/>
            <a:ext cx="2231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 Positive Whole Number.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1585" y="2804010"/>
            <a:ext cx="1952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 Negative Whole Number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7732" y="2725750"/>
            <a:ext cx="2149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It includes Zero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No Fractions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No Decimals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038349" y="2824470"/>
            <a:ext cx="576064" cy="576064"/>
            <a:chOff x="3038349" y="2678861"/>
            <a:chExt cx="576064" cy="576064"/>
          </a:xfrm>
        </p:grpSpPr>
        <p:sp>
          <p:nvSpPr>
            <p:cNvPr id="13" name="Oval 12"/>
            <p:cNvSpPr/>
            <p:nvPr/>
          </p:nvSpPr>
          <p:spPr>
            <a:xfrm>
              <a:off x="3038349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>
              <a:off x="3161802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35215" y="2824470"/>
            <a:ext cx="576064" cy="576064"/>
            <a:chOff x="5535215" y="2678861"/>
            <a:chExt cx="576064" cy="576064"/>
          </a:xfrm>
        </p:grpSpPr>
        <p:sp>
          <p:nvSpPr>
            <p:cNvPr id="27" name="Oval 26"/>
            <p:cNvSpPr/>
            <p:nvPr/>
          </p:nvSpPr>
          <p:spPr>
            <a:xfrm>
              <a:off x="5535215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>
              <a:off x="5689235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33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EDB2A2-2F81-442A-ABCD-1857A7B550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CLASS DECLARATION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71A3D-DBBA-4209-9329-6B568C348C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4745" y="1346524"/>
            <a:ext cx="6750170" cy="2455418"/>
          </a:xfrm>
        </p:spPr>
        <p:txBody>
          <a:bodyPr/>
          <a:lstStyle/>
          <a:p>
            <a:pPr algn="l"/>
            <a:r>
              <a:rPr lang="en-US" sz="2800" dirty="0">
                <a:latin typeface="Consolas"/>
                <a:ea typeface="+mn-lt"/>
                <a:cs typeface="+mn-lt"/>
              </a:rPr>
              <a:t>public final class </a:t>
            </a:r>
            <a:r>
              <a:rPr lang="en-US" sz="2800" b="1" dirty="0">
                <a:latin typeface="Consolas"/>
                <a:ea typeface="+mn-lt"/>
                <a:cs typeface="+mn-lt"/>
              </a:rPr>
              <a:t>Integer</a:t>
            </a:r>
            <a:r>
              <a:rPr lang="en-US" sz="2800" dirty="0">
                <a:latin typeface="Consolas"/>
                <a:ea typeface="+mn-lt"/>
                <a:cs typeface="+mn-lt"/>
              </a:rPr>
              <a:t>
extends </a:t>
            </a:r>
            <a:r>
              <a:rPr lang="en-US" sz="2800" dirty="0">
                <a:latin typeface="Consolas"/>
                <a:ea typeface="+mn-lt"/>
                <a:cs typeface="+mn-lt"/>
                <a:hlinkClick r:id="rId2"/>
              </a:rPr>
              <a:t>Number</a:t>
            </a:r>
            <a:r>
              <a:rPr lang="en-US" sz="2800" dirty="0">
                <a:latin typeface="Consolas"/>
                <a:ea typeface="+mn-lt"/>
                <a:cs typeface="+mn-lt"/>
              </a:rPr>
              <a:t>
implements </a:t>
            </a:r>
            <a:r>
              <a:rPr lang="en-US" sz="2800" dirty="0">
                <a:latin typeface="Consolas"/>
                <a:ea typeface="+mn-lt"/>
                <a:cs typeface="+mn-lt"/>
                <a:hlinkClick r:id="rId3"/>
              </a:rPr>
              <a:t>Comparable</a:t>
            </a:r>
            <a:r>
              <a:rPr lang="en-US" sz="2800" dirty="0">
                <a:latin typeface="Consolas"/>
                <a:ea typeface="+mn-lt"/>
                <a:cs typeface="+mn-lt"/>
              </a:rPr>
              <a:t>&lt;</a:t>
            </a:r>
            <a:r>
              <a:rPr lang="en-US" sz="2800" dirty="0">
                <a:latin typeface="Consolas"/>
                <a:ea typeface="+mn-lt"/>
                <a:cs typeface="+mn-lt"/>
                <a:hlinkClick r:id="rId4"/>
              </a:rPr>
              <a:t>Integer</a:t>
            </a:r>
            <a:r>
              <a:rPr lang="en-US" sz="2800" dirty="0">
                <a:latin typeface="Consolas"/>
                <a:ea typeface="+mn-lt"/>
                <a:cs typeface="+mn-lt"/>
              </a:rPr>
              <a:t>&gt;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7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For what ?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16000" y="1178685"/>
            <a:ext cx="3549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For  storing Decimal values.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4" name="Picture 34">
            <a:extLst>
              <a:ext uri="{FF2B5EF4-FFF2-40B4-BE49-F238E27FC236}">
                <a16:creationId xmlns:a16="http://schemas.microsoft.com/office/drawing/2014/main" id="{C5878643-8732-4640-B35F-D00432DD2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30" y="1093293"/>
            <a:ext cx="2982927" cy="1676026"/>
          </a:xfrm>
          <a:prstGeom prst="rect">
            <a:avLst/>
          </a:prstGeom>
        </p:spPr>
      </p:pic>
      <p:pic>
        <p:nvPicPr>
          <p:cNvPr id="36" name="Picture 36">
            <a:extLst>
              <a:ext uri="{FF2B5EF4-FFF2-40B4-BE49-F238E27FC236}">
                <a16:creationId xmlns:a16="http://schemas.microsoft.com/office/drawing/2014/main" id="{DCCBC5E6-C2F2-5F4A-B942-1BB9C7F5C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30" y="3173862"/>
            <a:ext cx="2982927" cy="167789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A9D8C98-B44B-9044-BB83-33AD467C9F8A}"/>
              </a:ext>
            </a:extLst>
          </p:cNvPr>
          <p:cNvSpPr txBox="1"/>
          <p:nvPr/>
        </p:nvSpPr>
        <p:spPr>
          <a:xfrm>
            <a:off x="4016001" y="1796336"/>
            <a:ext cx="354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For  storing Fractional values.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BF7F3A-FBE7-BE42-BFD1-0A8708995C16}"/>
              </a:ext>
            </a:extLst>
          </p:cNvPr>
          <p:cNvSpPr txBox="1"/>
          <p:nvPr/>
        </p:nvSpPr>
        <p:spPr>
          <a:xfrm>
            <a:off x="3821872" y="3515149"/>
            <a:ext cx="3887027" cy="72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For  storing whole numbers including Zero.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32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1553" y="1786920"/>
            <a:ext cx="329281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Some common operations on Integer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C6AA46-7057-4E30-981E-7790977A6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7557" y="297326"/>
            <a:ext cx="2196000" cy="2196000"/>
          </a:xfrm>
          <a:solidFill>
            <a:schemeClr val="bg1"/>
          </a:solidFill>
        </p:spPr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99B91F4-3BEB-4643-AD2E-52A101ED5E30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4172774" y="1476771"/>
            <a:ext cx="2196000" cy="2196000"/>
          </a:xfrm>
          <a:solidFill>
            <a:schemeClr val="bg1"/>
          </a:solidFill>
        </p:spPr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AB82A5F6-830C-4162-937B-1A4A789A07BB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357557" y="2662807"/>
            <a:ext cx="2196000" cy="2196000"/>
          </a:xfrm>
          <a:solidFill>
            <a:schemeClr val="bg1"/>
          </a:solidFill>
        </p:spPr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7C0386-9F04-4367-94FD-D4162EF5244C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solidFill>
            <a:schemeClr val="bg1"/>
          </a:solid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AB2A7-7554-B94A-BB4E-E32D402DBF15}"/>
              </a:ext>
            </a:extLst>
          </p:cNvPr>
          <p:cNvSpPr txBox="1"/>
          <p:nvPr/>
        </p:nvSpPr>
        <p:spPr>
          <a:xfrm>
            <a:off x="5823021" y="848757"/>
            <a:ext cx="155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ADDITION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E1A73-80C8-B14C-875B-69DF3E46BDDE}"/>
              </a:ext>
            </a:extLst>
          </p:cNvPr>
          <p:cNvSpPr txBox="1"/>
          <p:nvPr/>
        </p:nvSpPr>
        <p:spPr>
          <a:xfrm rot="10800000" flipV="1">
            <a:off x="4512432" y="2176112"/>
            <a:ext cx="18801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/>
              <a:t>SUBTRACTION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91321-51CB-0249-B0C2-256D6A76ADF2}"/>
              </a:ext>
            </a:extLst>
          </p:cNvPr>
          <p:cNvSpPr txBox="1"/>
          <p:nvPr/>
        </p:nvSpPr>
        <p:spPr>
          <a:xfrm>
            <a:off x="5529267" y="3831224"/>
            <a:ext cx="185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MULTIPLICATION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A4580-CA99-0644-9B43-F4A9D729CF3E}"/>
              </a:ext>
            </a:extLst>
          </p:cNvPr>
          <p:cNvSpPr txBox="1"/>
          <p:nvPr/>
        </p:nvSpPr>
        <p:spPr>
          <a:xfrm>
            <a:off x="7014144" y="2751212"/>
            <a:ext cx="1778499" cy="38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DIVISION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79E965-0ED8-3F49-A3F8-E3F8B8DFB5AA}"/>
              </a:ext>
            </a:extLst>
          </p:cNvPr>
          <p:cNvSpPr/>
          <p:nvPr/>
        </p:nvSpPr>
        <p:spPr>
          <a:xfrm flipV="1">
            <a:off x="4645924" y="2464815"/>
            <a:ext cx="1509822" cy="347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6D544A-00F3-2B49-B20E-BE260782C502}"/>
              </a:ext>
            </a:extLst>
          </p:cNvPr>
          <p:cNvSpPr/>
          <p:nvPr/>
        </p:nvSpPr>
        <p:spPr>
          <a:xfrm flipV="1">
            <a:off x="5680579" y="1203131"/>
            <a:ext cx="1552696" cy="347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E84675-DA81-184C-8CB2-4892C37DEB98}"/>
              </a:ext>
            </a:extLst>
          </p:cNvPr>
          <p:cNvSpPr/>
          <p:nvPr/>
        </p:nvSpPr>
        <p:spPr>
          <a:xfrm flipV="1">
            <a:off x="6841924" y="2423482"/>
            <a:ext cx="1509822" cy="347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FED6B6-5187-3347-858C-B6D0FDB99E07}"/>
              </a:ext>
            </a:extLst>
          </p:cNvPr>
          <p:cNvSpPr/>
          <p:nvPr/>
        </p:nvSpPr>
        <p:spPr>
          <a:xfrm>
            <a:off x="5865169" y="3537492"/>
            <a:ext cx="1417218" cy="3599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2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Size &amp; Range</a:t>
            </a:r>
            <a:endParaRPr lang="ko-KR" altLang="en-US" dirty="0"/>
          </a:p>
        </p:txBody>
      </p:sp>
      <p:sp>
        <p:nvSpPr>
          <p:cNvPr id="5" name="Right Triangle 4"/>
          <p:cNvSpPr/>
          <p:nvPr/>
        </p:nvSpPr>
        <p:spPr>
          <a:xfrm rot="2693504">
            <a:off x="826270" y="777901"/>
            <a:ext cx="3447779" cy="3657337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ight Triangle 4"/>
          <p:cNvSpPr/>
          <p:nvPr/>
        </p:nvSpPr>
        <p:spPr>
          <a:xfrm rot="13500000">
            <a:off x="4847916" y="876390"/>
            <a:ext cx="3644911" cy="3459797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011714" y="1492224"/>
            <a:ext cx="3387461" cy="2661798"/>
            <a:chOff x="6228184" y="1730811"/>
            <a:chExt cx="2592288" cy="1001732"/>
          </a:xfrm>
        </p:grpSpPr>
        <p:sp>
          <p:nvSpPr>
            <p:cNvPr id="16" name="TextBox 15"/>
            <p:cNvSpPr txBox="1"/>
            <p:nvPr/>
          </p:nvSpPr>
          <p:spPr>
            <a:xfrm>
              <a:off x="6228184" y="2373478"/>
              <a:ext cx="2592288" cy="359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chemeClr val="accent2"/>
                  </a:solidFill>
                  <a:effectLst/>
                </a:rPr>
                <a:t>-2,147,483,648 to 2,147,483, 647</a:t>
              </a:r>
              <a:endParaRPr lang="en-US" altLang="ko-KR" sz="28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28184" y="1730811"/>
              <a:ext cx="2592288" cy="201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>
                  <a:solidFill>
                    <a:schemeClr val="accent2"/>
                  </a:solidFill>
                  <a:effectLst/>
                  <a:latin typeface="Georgia" panose="020F0502020204030204" pitchFamily="34" charset="0"/>
                </a:rPr>
                <a:t>4 bytes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07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Way of Declaring Integers</a:t>
            </a:r>
            <a:endParaRPr lang="ko-KR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050" y="899135"/>
            <a:ext cx="3142702" cy="2255330"/>
            <a:chOff x="-4613" y="1669093"/>
            <a:chExt cx="3142702" cy="2255330"/>
          </a:xfrm>
        </p:grpSpPr>
        <p:sp>
          <p:nvSpPr>
            <p:cNvPr id="7" name="Rectangle 6"/>
            <p:cNvSpPr/>
            <p:nvPr/>
          </p:nvSpPr>
          <p:spPr>
            <a:xfrm>
              <a:off x="1003498" y="2733275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4613" y="2628280"/>
              <a:ext cx="1128161" cy="1296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5400000">
              <a:off x="1226741" y="180589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15465" y="3579675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49411" y="1021020"/>
            <a:ext cx="3142703" cy="2255331"/>
            <a:chOff x="6001297" y="2348418"/>
            <a:chExt cx="3142703" cy="2255331"/>
          </a:xfrm>
        </p:grpSpPr>
        <p:sp>
          <p:nvSpPr>
            <p:cNvPr id="12" name="Rectangle 11"/>
            <p:cNvSpPr/>
            <p:nvPr/>
          </p:nvSpPr>
          <p:spPr>
            <a:xfrm rot="10800000">
              <a:off x="7775849" y="2587500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0800000">
              <a:off x="8015839" y="2348418"/>
              <a:ext cx="1128161" cy="1296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6200000">
              <a:off x="5864500" y="269240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244408" y="2481737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 flipH="1">
            <a:off x="272143" y="3125745"/>
            <a:ext cx="2902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solidFill>
                  <a:srgbClr val="00B050"/>
                </a:solidFill>
                <a:effectLst/>
              </a:rPr>
              <a:t>int</a:t>
            </a:r>
            <a:r>
              <a:rPr lang="en-US" sz="1200">
                <a:solidFill>
                  <a:srgbClr val="00B050"/>
                </a:solidFill>
              </a:rPr>
              <a:t>    </a:t>
            </a:r>
            <a:r>
              <a:rPr lang="en-US" sz="2800">
                <a:solidFill>
                  <a:srgbClr val="00B050"/>
                </a:solidFill>
                <a:effectLst/>
              </a:rPr>
              <a:t>score</a:t>
            </a:r>
          </a:p>
          <a:p>
            <a:pPr algn="r"/>
            <a:endParaRPr lang="en-US" sz="2800">
              <a:solidFill>
                <a:srgbClr val="00B050"/>
              </a:solidFill>
            </a:endParaRPr>
          </a:p>
          <a:p>
            <a:pPr algn="r"/>
            <a:r>
              <a:rPr lang="en-US" sz="2800">
                <a:solidFill>
                  <a:srgbClr val="00B050"/>
                </a:solidFill>
                <a:effectLst/>
              </a:rPr>
              <a:t>int</a:t>
            </a:r>
            <a:r>
              <a:rPr lang="en-US" sz="2800">
                <a:solidFill>
                  <a:srgbClr val="00B050"/>
                </a:solidFill>
              </a:rPr>
              <a:t> </a:t>
            </a:r>
            <a:r>
              <a:rPr lang="en-US" sz="2800">
                <a:solidFill>
                  <a:srgbClr val="00B050"/>
                </a:solidFill>
                <a:effectLst/>
              </a:rPr>
              <a:t>score</a:t>
            </a:r>
            <a:r>
              <a:rPr lang="en-US" sz="2800">
                <a:solidFill>
                  <a:srgbClr val="00B050"/>
                </a:solidFill>
              </a:rPr>
              <a:t> </a:t>
            </a:r>
            <a:r>
              <a:rPr lang="en-US" sz="2800">
                <a:solidFill>
                  <a:srgbClr val="00B050"/>
                </a:solidFill>
                <a:effectLst/>
              </a:rPr>
              <a:t>=</a:t>
            </a:r>
            <a:r>
              <a:rPr lang="en-US" sz="2800">
                <a:solidFill>
                  <a:srgbClr val="00B050"/>
                </a:solidFill>
              </a:rPr>
              <a:t> </a:t>
            </a:r>
            <a:r>
              <a:rPr lang="en-US" sz="2800">
                <a:solidFill>
                  <a:srgbClr val="00B050"/>
                </a:solidFill>
                <a:effectLst/>
              </a:rPr>
              <a:t>4;</a:t>
            </a:r>
            <a:endParaRPr lang="ko-KR" altLang="en-US" sz="2800" dirty="0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76E345-4E03-5647-861D-EA36DFA0B8EF}"/>
              </a:ext>
            </a:extLst>
          </p:cNvPr>
          <p:cNvSpPr txBox="1"/>
          <p:nvPr/>
        </p:nvSpPr>
        <p:spPr>
          <a:xfrm flipH="1">
            <a:off x="4961343" y="3162474"/>
            <a:ext cx="2902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solidFill>
                  <a:srgbClr val="00B050"/>
                </a:solidFill>
                <a:effectLst/>
              </a:rPr>
              <a:t>int  123;</a:t>
            </a:r>
            <a:endParaRPr lang="en-US" sz="2800">
              <a:solidFill>
                <a:srgbClr val="00B050"/>
              </a:solidFill>
            </a:endParaRPr>
          </a:p>
          <a:p>
            <a:pPr algn="r"/>
            <a:r>
              <a:rPr lang="en-US" sz="2800">
                <a:solidFill>
                  <a:srgbClr val="00B050"/>
                </a:solidFill>
              </a:rPr>
              <a:t> </a:t>
            </a:r>
          </a:p>
          <a:p>
            <a:pPr algn="r"/>
            <a:r>
              <a:rPr lang="en-US" sz="2800">
                <a:solidFill>
                  <a:srgbClr val="00B050"/>
                </a:solidFill>
                <a:effectLst/>
              </a:rPr>
              <a:t>int</a:t>
            </a:r>
            <a:r>
              <a:rPr lang="en-US" sz="2800">
                <a:solidFill>
                  <a:srgbClr val="00B050"/>
                </a:solidFill>
              </a:rPr>
              <a:t> </a:t>
            </a:r>
            <a:r>
              <a:rPr lang="en-US" sz="2800">
                <a:solidFill>
                  <a:srgbClr val="00B050"/>
                </a:solidFill>
                <a:effectLst/>
              </a:rPr>
              <a:t>score</a:t>
            </a:r>
            <a:r>
              <a:rPr lang="en-US" sz="2800">
                <a:solidFill>
                  <a:srgbClr val="00B050"/>
                </a:solidFill>
              </a:rPr>
              <a:t> </a:t>
            </a:r>
            <a:r>
              <a:rPr lang="en-US" sz="2800">
                <a:solidFill>
                  <a:srgbClr val="00B050"/>
                </a:solidFill>
                <a:effectLst/>
              </a:rPr>
              <a:t>=</a:t>
            </a:r>
            <a:r>
              <a:rPr lang="en-US" sz="2800">
                <a:solidFill>
                  <a:srgbClr val="00B050"/>
                </a:solidFill>
              </a:rPr>
              <a:t> </a:t>
            </a:r>
            <a:r>
              <a:rPr lang="en-US" sz="2800">
                <a:solidFill>
                  <a:srgbClr val="00B050"/>
                </a:solidFill>
                <a:effectLst/>
              </a:rPr>
              <a:t>4.5;</a:t>
            </a:r>
            <a:endParaRPr lang="ko-KR" altLang="en-US" sz="2800" dirty="0">
              <a:solidFill>
                <a:srgbClr val="00B05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15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77201" y="231764"/>
            <a:ext cx="2736304" cy="4710917"/>
            <a:chOff x="-36512" y="123478"/>
            <a:chExt cx="2736304" cy="4710917"/>
          </a:xfrm>
        </p:grpSpPr>
        <p:sp>
          <p:nvSpPr>
            <p:cNvPr id="14" name="Round Same Side Corner Rectangle 8"/>
            <p:cNvSpPr/>
            <p:nvPr/>
          </p:nvSpPr>
          <p:spPr>
            <a:xfrm>
              <a:off x="-36512" y="123478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ound Same Side Corner Rectangle 8"/>
            <p:cNvSpPr/>
            <p:nvPr/>
          </p:nvSpPr>
          <p:spPr>
            <a:xfrm>
              <a:off x="302342" y="39032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-40</a:t>
              </a:r>
              <a:endParaRPr lang="ko-KR" altLang="en-US" dirty="0"/>
            </a:p>
          </p:txBody>
        </p:sp>
        <p:sp>
          <p:nvSpPr>
            <p:cNvPr id="16" name="Round Same Side Corner Rectangle 8"/>
            <p:cNvSpPr/>
            <p:nvPr/>
          </p:nvSpPr>
          <p:spPr>
            <a:xfrm>
              <a:off x="641195" y="657169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</a:schemeClr>
                </a:gs>
                <a:gs pos="100000">
                  <a:schemeClr val="accent2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/>
            <p:cNvSpPr/>
            <p:nvPr/>
          </p:nvSpPr>
          <p:spPr>
            <a:xfrm>
              <a:off x="980048" y="92401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0000"/>
                  </a:schemeClr>
                </a:gs>
                <a:gs pos="100000">
                  <a:schemeClr val="accent2">
                    <a:lumMod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 Same Side Corner Rectangle 8"/>
            <p:cNvSpPr/>
            <p:nvPr/>
          </p:nvSpPr>
          <p:spPr>
            <a:xfrm>
              <a:off x="1318901" y="1197470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37926" y="1520765"/>
            <a:ext cx="4138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It is a whole number Including Zero.    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7926" y="2215810"/>
            <a:ext cx="413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It cannot be operated with decimal and fractional values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37926" y="3252818"/>
            <a:ext cx="413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It is most commonly used for numbers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895675" y="3167041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31"/>
          <p:cNvSpPr/>
          <p:nvPr/>
        </p:nvSpPr>
        <p:spPr>
          <a:xfrm>
            <a:off x="3923928" y="1400402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/>
          <p:cNvSpPr/>
          <p:nvPr/>
        </p:nvSpPr>
        <p:spPr>
          <a:xfrm>
            <a:off x="3923928" y="2105906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38"/>
          <p:cNvSpPr/>
          <p:nvPr/>
        </p:nvSpPr>
        <p:spPr>
          <a:xfrm>
            <a:off x="3922633" y="4245310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892303" y="1458418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2299" y="2163922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64046" y="3238758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8949" y="4299893"/>
            <a:ext cx="54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D0C5F-5CBC-F343-9ED5-B3336C352783}"/>
              </a:ext>
            </a:extLst>
          </p:cNvPr>
          <p:cNvSpPr txBox="1"/>
          <p:nvPr/>
        </p:nvSpPr>
        <p:spPr>
          <a:xfrm>
            <a:off x="4572000" y="4284504"/>
            <a:ext cx="4138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It has 4 bytes of size.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41344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2300</Words>
  <Application>Microsoft Office PowerPoint</Application>
  <PresentationFormat>On-screen Show (16:9)</PresentationFormat>
  <Paragraphs>338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Unknown User</cp:lastModifiedBy>
  <cp:revision>127</cp:revision>
  <dcterms:created xsi:type="dcterms:W3CDTF">2016-12-05T23:26:54Z</dcterms:created>
  <dcterms:modified xsi:type="dcterms:W3CDTF">2019-08-19T04:54:46Z</dcterms:modified>
</cp:coreProperties>
</file>