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60" r:id="rId3"/>
  </p:sldMasterIdLst>
  <p:notesMasterIdLst>
    <p:notesMasterId r:id="rId17"/>
  </p:notesMasterIdLst>
  <p:handoutMasterIdLst>
    <p:handoutMasterId r:id="rId18"/>
  </p:handoutMasterIdLst>
  <p:sldIdLst>
    <p:sldId id="257" r:id="rId4"/>
    <p:sldId id="258" r:id="rId5"/>
    <p:sldId id="262" r:id="rId6"/>
    <p:sldId id="263" r:id="rId7"/>
    <p:sldId id="271" r:id="rId8"/>
    <p:sldId id="265" r:id="rId9"/>
    <p:sldId id="266" r:id="rId10"/>
    <p:sldId id="264" r:id="rId11"/>
    <p:sldId id="267" r:id="rId12"/>
    <p:sldId id="269" r:id="rId13"/>
    <p:sldId id="268" r:id="rId14"/>
    <p:sldId id="27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2"/>
    <p:restoredTop sz="96327"/>
  </p:normalViewPr>
  <p:slideViewPr>
    <p:cSldViewPr snapToGrid="0" snapToObjects="1">
      <p:cViewPr varScale="1">
        <p:scale>
          <a:sx n="91" d="100"/>
          <a:sy n="91" d="100"/>
        </p:scale>
        <p:origin x="715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BBCAD5-FEF1-2B49-838A-E997F748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A4665-3A20-D341-9F03-626312C11F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2ED85-6603-DE4F-AC1F-DADB96E97F52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3FA68-3F5D-2E4C-9DFB-A1628AC6CA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1B8CA-BCDF-1A46-A38D-0EDF53E8FD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C95A2-F007-CB44-8BC2-3D55E94D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FA069-43CE-C744-9868-7D24110FA0C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959FF-727B-4346-AD01-29802BEA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8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959FF-727B-4346-AD01-29802BEAD3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0E7C16-EDD4-6248-AD37-9236A2897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0431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EF355CA-426A-914A-A68C-FA4705CC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177FB7-8EFC-5D4A-84E6-432FCC6E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329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9DD-9075-5846-9EB7-3AFDC05D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91F98-48B1-794A-A7EA-CA88B801B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4671251" y="-1715335"/>
            <a:ext cx="3396343" cy="996875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0D5EF5-B199-6D4C-8261-C8239758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3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0E7C16-EDD4-6248-AD37-9236A2897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0431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177FB7-8EFC-5D4A-84E6-432FCC6E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52F0-5A18-C34E-A46A-7B7CF0CC9B12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3974792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31BB-3481-1649-A0FF-07138972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31E7-1EC9-4044-9598-6C72C3C7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6A81C12-FE85-0045-83FA-3DF332CE9FF4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2511057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46316-676B-5041-BB23-CB491A2C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342" y="1541463"/>
            <a:ext cx="10140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A0E42A-01E0-9342-A459-31D71BE2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6055-D01F-984C-A01A-FEB5E2778C7D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1642215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49F5-DABB-1044-A687-F27B54F8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F69C-E6D3-A74A-A414-B82275CB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5046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76086-2A0E-F945-8FA1-676EAE7F6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9046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08FA-C3B3-EA4E-9C94-553BA8841B21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2540978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3F86D-4459-344F-8380-B292D3D6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076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11572-D2E0-544B-A395-977C4FC4B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9076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F4D8F-440F-DA47-99B5-5FE942457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318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31358-B953-B243-9BA2-9B8B4FD20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181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0D1AA8-D947-2849-937E-ABE40C44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918E09-AA48-C24C-8E81-4260EA5C01DF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1792835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106A-AC2A-164E-B270-54059996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715BE4-A527-4C42-A067-D05E0812DA9D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2601627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690A01C-79FA-5641-B96B-FDE5E4225A46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1516723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F950-F677-B248-B555-257C0D51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42" y="111368"/>
            <a:ext cx="3932237" cy="1395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61D5-F505-8341-A05D-9AAA7B58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342" y="43644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8C3CC-1E3F-624F-9F03-FE1183B7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942" y="152320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0D09D-D42D-3242-974F-4961A125E8A0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2807781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AA1F9-19DA-6D4E-85F0-C96EE6AFE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46116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4590AA-39D8-9349-93AF-6E133C4C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42" y="111368"/>
            <a:ext cx="3932237" cy="1395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DBD91A1-FCEB-DF4E-B948-F5838EFF0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942" y="152320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F4DB-B9BA-4E47-8037-9E34BA7F59E5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104344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31BB-3481-1649-A0FF-07138972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31E7-1EC9-4044-9598-6C72C3C7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B9BE76A-620E-7C4C-9B63-FB5C011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64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9DD-9075-5846-9EB7-3AFDC05D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91F98-48B1-794A-A7EA-CA88B801B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CE7C9C-F955-6A4E-9DA5-BD4F89F4B3CC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1127495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E21B2-8635-CA43-BAB9-DF4837AC0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124241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0569C-F89C-C04B-9876-4801E3D86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0800000">
            <a:off x="4033887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F444DC4-90D3-0348-AA09-C684A0921152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4113513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20">
            <a:extLst>
              <a:ext uri="{FF2B5EF4-FFF2-40B4-BE49-F238E27FC236}">
                <a16:creationId xmlns:a16="http://schemas.microsoft.com/office/drawing/2014/main" id="{F8E62A09-5C5B-B34B-BB4E-F3E0F068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701327" y="2599213"/>
            <a:ext cx="56001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B70029B-FFF2-7F4E-87C0-A5F20375F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2021670" y="1502836"/>
            <a:ext cx="5600166" cy="3535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4344EC-71DA-C442-93DA-C089CEAE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1771332" y="2287113"/>
            <a:ext cx="410896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34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176B67E-B121-FE4E-8B13-E79446C7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1771332" y="2287113"/>
            <a:ext cx="410896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8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46316-676B-5041-BB23-CB491A2C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342" y="1541463"/>
            <a:ext cx="10140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A5BE8E9-6D86-7344-8D2F-A8C79DF1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A0E42A-01E0-9342-A459-31D71BE2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7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49F5-DABB-1044-A687-F27B54F8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F69C-E6D3-A74A-A414-B82275CB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5046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76086-2A0E-F945-8FA1-676EAE7F6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9046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F2BAF14-A9F0-F341-9B69-80E9FFCB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3F86D-4459-344F-8380-B292D3D6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076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11572-D2E0-544B-A395-977C4FC4B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9076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F4D8F-440F-DA47-99B5-5FE942457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318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31358-B953-B243-9BA2-9B8B4FD20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18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0D1AA8-D947-2849-937E-ABE40C44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73F315-CC44-F642-8207-0F39E1CA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6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106A-AC2A-164E-B270-54059996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348FE-8940-E946-9952-63EFF58D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9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126B550-65D0-C743-A416-CF4C3703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F950-F677-B248-B555-257C0D51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42" y="111368"/>
            <a:ext cx="3932237" cy="1395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61D5-F505-8341-A05D-9AAA7B58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342" y="43644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8C3CC-1E3F-624F-9F03-FE1183B7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942" y="152320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FC9658-EFB7-574D-9730-742ED06D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3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AA1F9-19DA-6D4E-85F0-C96EE6AFE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46116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4590AA-39D8-9349-93AF-6E133C4C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42" y="111368"/>
            <a:ext cx="3932237" cy="1395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DBD91A1-FCEB-DF4E-B948-F5838EFF0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942" y="152320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3AAF670-9460-B74B-AF2A-2B0CB632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9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90770EB-95B3-7745-AB40-B2DE1DCB827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-8284" y="1"/>
            <a:ext cx="1428749" cy="6857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D469FD-8E10-BF46-80AD-5189A1223B4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5000"/>
          </a:blip>
          <a:srcRect/>
          <a:stretch/>
        </p:blipFill>
        <p:spPr>
          <a:xfrm>
            <a:off x="7616687" y="-11724"/>
            <a:ext cx="4578626" cy="686793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0D99B-58DF-D244-AD5C-177312E7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68842-5252-5E4D-AD37-90EC1263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046" y="1711187"/>
            <a:ext cx="9968754" cy="3115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595A-C5B5-D949-864C-F48D825A9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F3D8-EAEA-6843-89D7-6A2BF63274C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CF0F-BA50-4144-9697-6138E1DBC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0625-18F3-984D-B40A-767299F1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CDEF-EBF7-A24C-97CC-57BDAB1899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F89F2-DD65-5045-B32A-6E52BFF73D9D}"/>
              </a:ext>
            </a:extLst>
          </p:cNvPr>
          <p:cNvSpPr/>
          <p:nvPr userDrawn="1"/>
        </p:nvSpPr>
        <p:spPr>
          <a:xfrm>
            <a:off x="-8284" y="6356350"/>
            <a:ext cx="12192000" cy="5016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738E90-9D19-504E-AB55-DAC42E6BC0D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303646" y="6418884"/>
            <a:ext cx="624006" cy="370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FFDE47-9BF6-8B40-AC3C-67887A9BCAE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849565" y="6463058"/>
            <a:ext cx="2961435" cy="2952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B2BC18-05EF-9B40-A8D3-BAD5C826760F}"/>
              </a:ext>
            </a:extLst>
          </p:cNvPr>
          <p:cNvSpPr txBox="1"/>
          <p:nvPr userDrawn="1"/>
        </p:nvSpPr>
        <p:spPr>
          <a:xfrm>
            <a:off x="2309446" y="-369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12BFC1-1047-994A-99C8-AE0A77DB6797}"/>
              </a:ext>
            </a:extLst>
          </p:cNvPr>
          <p:cNvSpPr txBox="1"/>
          <p:nvPr userDrawn="1"/>
        </p:nvSpPr>
        <p:spPr>
          <a:xfrm>
            <a:off x="3364523" y="-398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803ECA-39C1-85B5-4547-E8743F7DE2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5000"/>
          </a:blip>
          <a:srcRect/>
          <a:stretch/>
        </p:blipFill>
        <p:spPr>
          <a:xfrm>
            <a:off x="7616687" y="-11724"/>
            <a:ext cx="4578626" cy="6867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BC850-F673-564A-BDDB-F1FB2F58F79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-4780" y="1779"/>
            <a:ext cx="1421080" cy="682118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0D99B-58DF-D244-AD5C-177312E7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68842-5252-5E4D-AD37-90EC1263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046" y="1711187"/>
            <a:ext cx="9968754" cy="3115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595A-C5B5-D949-864C-F48D825A9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F3D8-EAEA-6843-89D7-6A2BF63274C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CF0F-BA50-4144-9697-6138E1DBC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0625-18F3-984D-B40A-767299F1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CDEF-EBF7-A24C-97CC-57BDAB1899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F89F2-DD65-5045-B32A-6E52BFF73D9D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738E90-9D19-504E-AB55-DAC42E6BC0D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303646" y="6418884"/>
            <a:ext cx="624006" cy="370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FFDE47-9BF6-8B40-AC3C-67887A9BCAE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849565" y="6463058"/>
            <a:ext cx="2961435" cy="2952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B2BC18-05EF-9B40-A8D3-BAD5C826760F}"/>
              </a:ext>
            </a:extLst>
          </p:cNvPr>
          <p:cNvSpPr txBox="1"/>
          <p:nvPr userDrawn="1"/>
        </p:nvSpPr>
        <p:spPr>
          <a:xfrm>
            <a:off x="2309446" y="-369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12BFC1-1047-994A-99C8-AE0A77DB6797}"/>
              </a:ext>
            </a:extLst>
          </p:cNvPr>
          <p:cNvSpPr txBox="1"/>
          <p:nvPr userDrawn="1"/>
        </p:nvSpPr>
        <p:spPr>
          <a:xfrm>
            <a:off x="3364523" y="-398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8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6148"/>
          </a:solidFill>
          <a:latin typeface="Proxima Nova Extrabold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006148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006148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006148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6148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6148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D469FD-8E10-BF46-80AD-5189A1223B4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5000"/>
          </a:blip>
          <a:srcRect/>
          <a:stretch/>
        </p:blipFill>
        <p:spPr>
          <a:xfrm rot="16200000">
            <a:off x="6629842" y="-1070710"/>
            <a:ext cx="4165823" cy="6248735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4F89F2-DD65-5045-B32A-6E52BFF73D9D}"/>
              </a:ext>
            </a:extLst>
          </p:cNvPr>
          <p:cNvSpPr/>
          <p:nvPr userDrawn="1"/>
        </p:nvSpPr>
        <p:spPr>
          <a:xfrm rot="16200000">
            <a:off x="8531344" y="3178174"/>
            <a:ext cx="6858001" cy="5016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738E90-9D19-504E-AB55-DAC42E6BC0D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 rot="16200000">
            <a:off x="11621406" y="312315"/>
            <a:ext cx="624006" cy="370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FFDE47-9BF6-8B40-AC3C-67887A9BCAE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6200000">
            <a:off x="10479626" y="4975956"/>
            <a:ext cx="2961435" cy="2952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12BFC1-1047-994A-99C8-AE0A77DB6797}"/>
              </a:ext>
            </a:extLst>
          </p:cNvPr>
          <p:cNvSpPr txBox="1"/>
          <p:nvPr userDrawn="1"/>
        </p:nvSpPr>
        <p:spPr>
          <a:xfrm>
            <a:off x="3364523" y="-398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650F09-0C6A-504C-A1DE-6C3AC41CFA5B}"/>
              </a:ext>
            </a:extLst>
          </p:cNvPr>
          <p:cNvGrpSpPr/>
          <p:nvPr userDrawn="1"/>
        </p:nvGrpSpPr>
        <p:grpSpPr>
          <a:xfrm>
            <a:off x="-8284" y="-1"/>
            <a:ext cx="1543307" cy="6858001"/>
            <a:chOff x="-19170" y="-1"/>
            <a:chExt cx="1543307" cy="685800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3BC850-F673-564A-BDDB-F1FB2F58F7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rcRect/>
            <a:stretch/>
          </p:blipFill>
          <p:spPr>
            <a:xfrm>
              <a:off x="-19170" y="1"/>
              <a:ext cx="1428749" cy="685799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EDFFE9-B1A8-6E44-8F0C-2F85DA7BCA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42422" y="-1"/>
              <a:ext cx="281715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itle Placeholder 20">
            <a:extLst>
              <a:ext uri="{FF2B5EF4-FFF2-40B4-BE49-F238E27FC236}">
                <a16:creationId xmlns:a16="http://schemas.microsoft.com/office/drawing/2014/main" id="{7B7FF15A-FAEE-634A-9367-18FE7EB94CE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 rot="16200000">
            <a:off x="-701327" y="2599213"/>
            <a:ext cx="56001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68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1.03545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410B85-E079-9842-B202-BDEB521746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2466" y="1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3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91129"/>
            <a:ext cx="9968753" cy="939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   Results and 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EAE37B-4A9F-45ED-60D1-3486755F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60" y="1612013"/>
            <a:ext cx="10081686" cy="3360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924DEB-25F0-88CA-747F-8671B192E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6" y="238626"/>
            <a:ext cx="541067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8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91129"/>
            <a:ext cx="9968753" cy="939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   Results and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8F620-03B0-33F7-9885-DBCF1A4D87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85046" y="1069075"/>
            <a:ext cx="856715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Loss Reduction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Training loss decreased significantly from ~6 to ~1.5, indicating successful learning.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Accuracy and F1 Score Improvement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Both metrics show substantial increase, reaching ~65% for training data.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Validation scores stabilized around 8%, suggesting room for further optimization.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Model Convergence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Training metrics stabilized after about 15 epochs, indicating efficient learning.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Gap between training and validation performance suggests </a:t>
            </a: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potential overfitting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70373C-8AC0-59AD-23D9-DE9AB7C8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6" y="233338"/>
            <a:ext cx="541067" cy="571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1DDC40-F220-ECCD-64DA-1F0AB1C509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458124" y="4607066"/>
            <a:ext cx="5349704" cy="16079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D643D7-D7E0-77B2-75D2-D19AC405F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t="65357" r="23262"/>
          <a:stretch/>
        </p:blipFill>
        <p:spPr>
          <a:xfrm>
            <a:off x="4722941" y="4004551"/>
            <a:ext cx="7239759" cy="93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3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91129"/>
            <a:ext cx="9968753" cy="939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   Conclusion and 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8F620-03B0-33F7-9885-DBCF1A4D87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51490" y="1030987"/>
            <a:ext cx="718158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Successfully organized and structured the </a:t>
            </a:r>
            <a:r>
              <a:rPr lang="en-US" altLang="en-US" sz="1600" dirty="0" err="1">
                <a:latin typeface="Arial" panose="020B0604020202020204" pitchFamily="34" charset="0"/>
              </a:rPr>
              <a:t>FactoryNet</a:t>
            </a:r>
            <a:r>
              <a:rPr lang="en-US" altLang="en-US" sz="1600" dirty="0">
                <a:latin typeface="Arial" panose="020B0604020202020204" pitchFamily="34" charset="0"/>
              </a:rPr>
              <a:t> dataset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Created a robust classification model capable of handling 4,077 classes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Future improvements: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200" dirty="0">
                <a:latin typeface="Arial" panose="020B0604020202020204" pitchFamily="34" charset="0"/>
              </a:rPr>
              <a:t>Fine-tuning hyperparameters for better performance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200" dirty="0">
                <a:latin typeface="Arial" panose="020B0604020202020204" pitchFamily="34" charset="0"/>
              </a:rPr>
              <a:t>Exploring more advanced architectures (e.g., Vision Transformers, ensemble technique)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200" dirty="0">
                <a:latin typeface="Arial" panose="020B0604020202020204" pitchFamily="34" charset="0"/>
              </a:rPr>
              <a:t>Implementing multi-label classification to handle overlapping classes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200" dirty="0">
                <a:latin typeface="Arial" panose="020B0604020202020204" pitchFamily="34" charset="0"/>
              </a:rPr>
              <a:t>Identifying a better approach to develop a more appropriate ontology for the class hierarchy.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F237F-09AA-B8D1-168A-5A509644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90" y="197508"/>
            <a:ext cx="571550" cy="60965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3F38FF6-349D-B902-2937-DE8B51452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265" y="3429000"/>
            <a:ext cx="961237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Credits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1200" dirty="0">
                <a:latin typeface="Arial" panose="020B0604020202020204" pitchFamily="34" charset="0"/>
              </a:rPr>
              <a:t>The Sol Supercomputer at Arizona State University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1200" dirty="0">
                <a:latin typeface="Arial" panose="020B0604020202020204" pitchFamily="34" charset="0"/>
              </a:rPr>
              <a:t>Doi : 10.1145/3569951.3597573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1200" dirty="0" err="1">
                <a:latin typeface="Arial" panose="020B0604020202020204" pitchFamily="34" charset="0"/>
              </a:rPr>
              <a:t>Jennewein</a:t>
            </a:r>
            <a:r>
              <a:rPr lang="en-US" altLang="en-US" sz="1200" dirty="0">
                <a:latin typeface="Arial" panose="020B0604020202020204" pitchFamily="34" charset="0"/>
              </a:rPr>
              <a:t>, Douglas M. et al. "The Sol Supercomputer at Arizona State University." In Practice and Experience in Advanced Research Computing (pp. 296–301). Association for Computing Machinery, 2023.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1200" dirty="0">
                <a:latin typeface="Arial" panose="020B0604020202020204" pitchFamily="34" charset="0"/>
              </a:rPr>
              <a:t>“</a:t>
            </a:r>
            <a:r>
              <a:rPr lang="en-US" altLang="en-US" sz="1200" dirty="0" err="1">
                <a:latin typeface="Arial" panose="020B0604020202020204" pitchFamily="34" charset="0"/>
              </a:rPr>
              <a:t>FactortNet</a:t>
            </a:r>
            <a:r>
              <a:rPr lang="en-US" altLang="en-US" sz="1200" dirty="0">
                <a:latin typeface="Arial" panose="020B0604020202020204" pitchFamily="34" charset="0"/>
              </a:rPr>
              <a:t> Dataset”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1200" dirty="0">
                <a:latin typeface="Arial" panose="020B0604020202020204" pitchFamily="34" charset="0"/>
              </a:rPr>
              <a:t>Digital Manufacturing Research Team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1200" dirty="0">
                <a:latin typeface="Arial" panose="020B0604020202020204" pitchFamily="34" charset="0"/>
              </a:rPr>
              <a:t>Air Force Research Laboratory (AFRL)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1200" dirty="0">
                <a:latin typeface="Arial" panose="020B0604020202020204" pitchFamily="34" charset="0"/>
              </a:rPr>
              <a:t>“A </a:t>
            </a:r>
            <a:r>
              <a:rPr lang="en-US" altLang="en-US" sz="1200" dirty="0" err="1">
                <a:latin typeface="Arial" panose="020B0604020202020204" pitchFamily="34" charset="0"/>
              </a:rPr>
              <a:t>ConvNet</a:t>
            </a:r>
            <a:r>
              <a:rPr lang="en-US" altLang="en-US" sz="1200" dirty="0">
                <a:latin typeface="Arial" panose="020B0604020202020204" pitchFamily="34" charset="0"/>
              </a:rPr>
              <a:t> for the 2020s”, 2022.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1200" dirty="0">
                <a:latin typeface="Arial" panose="020B0604020202020204" pitchFamily="34" charset="0"/>
              </a:rPr>
              <a:t>Zhuang Liu and Hanzi Mao and Chao-Yuan Wu and Christoph </a:t>
            </a:r>
            <a:r>
              <a:rPr lang="en-US" altLang="en-US" sz="1200" dirty="0" err="1">
                <a:latin typeface="Arial" panose="020B0604020202020204" pitchFamily="34" charset="0"/>
              </a:rPr>
              <a:t>Feichtenhofer</a:t>
            </a:r>
            <a:r>
              <a:rPr lang="en-US" altLang="en-US" sz="1200" dirty="0">
                <a:latin typeface="Arial" panose="020B0604020202020204" pitchFamily="34" charset="0"/>
              </a:rPr>
              <a:t> and Trevor Darrell and Saining Xie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1200" dirty="0">
                <a:latin typeface="Arial" panose="020B0604020202020204" pitchFamily="34" charset="0"/>
                <a:hlinkClick r:id="rId3"/>
              </a:rPr>
              <a:t>https://arxiv.org/abs/2201.03545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14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D8212D-7F0F-129E-80E2-15B90BCE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943944"/>
            <a:ext cx="9968753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6866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73308"/>
            <a:ext cx="9968753" cy="38349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>
                <a:solidFill>
                  <a:srgbClr val="00B050"/>
                </a:solidFill>
              </a:rPr>
              <a:t>[</a:t>
            </a:r>
            <a:r>
              <a:rPr lang="en-US" sz="6700" b="1" dirty="0"/>
              <a:t>Hackathon Challenge-2024</a:t>
            </a:r>
            <a:r>
              <a:rPr lang="en-US" sz="6700" b="1" dirty="0">
                <a:solidFill>
                  <a:srgbClr val="00B050"/>
                </a:solidFill>
              </a:rPr>
              <a:t>]</a:t>
            </a:r>
            <a:br>
              <a:rPr lang="en-US" b="1" dirty="0"/>
            </a:br>
            <a:r>
              <a:rPr lang="en-US" b="1" dirty="0"/>
              <a:t>Data Organization and Image Classification for </a:t>
            </a:r>
            <a:r>
              <a:rPr lang="en-US" b="1" dirty="0" err="1"/>
              <a:t>FactoryNet</a:t>
            </a:r>
            <a:r>
              <a:rPr lang="en-US" b="1" dirty="0"/>
              <a:t> Dataset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rgbClr val="00B050"/>
                </a:solidFill>
              </a:rPr>
              <a:t>Rahul Pushparajan</a:t>
            </a:r>
            <a:br>
              <a:rPr lang="en-US" b="1" dirty="0"/>
            </a:br>
            <a:r>
              <a:rPr lang="en-US" sz="3100" b="1" i="1" dirty="0"/>
              <a:t>Arizona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8278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91129"/>
            <a:ext cx="9968753" cy="939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Challenge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8F620-03B0-33F7-9885-DBCF1A4D87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799451" y="1587586"/>
            <a:ext cx="43925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Cleanup and Organize the Data  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29967-10D2-41DC-94C7-1BA5C060F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75" y="1004221"/>
            <a:ext cx="2389927" cy="11222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F7B1BE-C4FF-40CD-4CD7-6846082BB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422" y="1278114"/>
            <a:ext cx="1607959" cy="2034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D0A247-47BB-7335-8EFE-D0D1E058E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179" y="3742101"/>
            <a:ext cx="2089639" cy="1873469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D1D1A3B7-3F1D-5130-D12C-796947FE0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543" y="4268001"/>
            <a:ext cx="3012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Image Classification 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9BB1AD-7D34-758B-1051-760E597FD1E9}"/>
              </a:ext>
            </a:extLst>
          </p:cNvPr>
          <p:cNvCxnSpPr>
            <a:cxnSpLocks/>
          </p:cNvCxnSpPr>
          <p:nvPr/>
        </p:nvCxnSpPr>
        <p:spPr>
          <a:xfrm flipV="1">
            <a:off x="4403302" y="1808640"/>
            <a:ext cx="1341744" cy="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EE53768-8651-91E6-5254-E6632CE11B5F}"/>
              </a:ext>
            </a:extLst>
          </p:cNvPr>
          <p:cNvSpPr/>
          <p:nvPr/>
        </p:nvSpPr>
        <p:spPr>
          <a:xfrm>
            <a:off x="5754848" y="1151436"/>
            <a:ext cx="6325299" cy="21613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B0F61-242F-34E8-2F08-CC8B64BECFCC}"/>
              </a:ext>
            </a:extLst>
          </p:cNvPr>
          <p:cNvSpPr/>
          <p:nvPr/>
        </p:nvSpPr>
        <p:spPr>
          <a:xfrm>
            <a:off x="5754299" y="3622302"/>
            <a:ext cx="6325299" cy="21613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7228A-DC00-696B-7721-31F92A51254C}"/>
              </a:ext>
            </a:extLst>
          </p:cNvPr>
          <p:cNvSpPr txBox="1"/>
          <p:nvPr/>
        </p:nvSpPr>
        <p:spPr>
          <a:xfrm>
            <a:off x="1820411" y="2295472"/>
            <a:ext cx="2905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FactoryNet</a:t>
            </a:r>
            <a:r>
              <a:rPr lang="en-US" b="1" dirty="0"/>
              <a:t> Dataset</a:t>
            </a:r>
            <a:r>
              <a:rPr lang="en-US" dirty="0"/>
              <a:t> </a:t>
            </a:r>
            <a:r>
              <a:rPr lang="en-US" i="1" dirty="0"/>
              <a:t>Version 2</a:t>
            </a:r>
          </a:p>
          <a:p>
            <a:r>
              <a:rPr lang="en-US" dirty="0"/>
              <a:t>(</a:t>
            </a:r>
            <a:r>
              <a:rPr lang="en-US" dirty="0" err="1"/>
              <a:t>Unsanitized</a:t>
            </a:r>
            <a:r>
              <a:rPr lang="en-US" dirty="0"/>
              <a:t>, Non curated)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874D16-F1BF-6FA8-EB33-5D3535A786B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8916949" y="3312830"/>
            <a:ext cx="549" cy="30947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9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91129"/>
            <a:ext cx="9968753" cy="939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   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8F620-03B0-33F7-9885-DBCF1A4D87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85046" y="1100658"/>
            <a:ext cx="74494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COCO format dataset from raw image and CSV files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877BF4-A799-DA3F-59E8-C9703CDE7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02" b="8154"/>
          <a:stretch/>
        </p:blipFill>
        <p:spPr>
          <a:xfrm>
            <a:off x="2578148" y="1661025"/>
            <a:ext cx="6902617" cy="1258349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9D10A81D-C2A9-04C3-334A-54A43000F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045" y="3075057"/>
            <a:ext cx="92888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Implemented </a:t>
            </a:r>
            <a:r>
              <a:rPr lang="en-US" altLang="en-US" sz="2000" dirty="0" err="1">
                <a:latin typeface="Arial" panose="020B0604020202020204" pitchFamily="34" charset="0"/>
              </a:rPr>
              <a:t>FactoryNetBBoxDataset</a:t>
            </a:r>
            <a:r>
              <a:rPr lang="en-US" altLang="en-US" sz="2000" dirty="0">
                <a:latin typeface="Arial" panose="020B0604020202020204" pitchFamily="34" charset="0"/>
              </a:rPr>
              <a:t> class for efficient data loading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1600" i="1" dirty="0">
                <a:latin typeface="Arial" panose="020B0604020202020204" pitchFamily="34" charset="0"/>
              </a:rPr>
              <a:t>      Note: Each </a:t>
            </a:r>
            <a:r>
              <a:rPr lang="en-US" altLang="en-US" sz="1600" i="1" dirty="0" err="1">
                <a:latin typeface="Arial" panose="020B0604020202020204" pitchFamily="34" charset="0"/>
              </a:rPr>
              <a:t>bbox</a:t>
            </a:r>
            <a:r>
              <a:rPr lang="en-US" altLang="en-US" sz="1600" i="1" dirty="0">
                <a:latin typeface="Arial" panose="020B0604020202020204" pitchFamily="34" charset="0"/>
              </a:rPr>
              <a:t> is localized and moved as a new image with label as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sz="2000" dirty="0"/>
              <a:t>instance['</a:t>
            </a:r>
            <a:r>
              <a:rPr lang="en-US" sz="2000" dirty="0" err="1"/>
              <a:t>category_id</a:t>
            </a:r>
            <a:r>
              <a:rPr lang="en-US" sz="2000" dirty="0"/>
              <a:t>']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5275A5-F7E9-33C7-E631-696A6408C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010" y="3911365"/>
            <a:ext cx="6942140" cy="13715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4B6403-C81A-74E2-B9A4-21321218C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6" y="266725"/>
            <a:ext cx="556308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5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91129"/>
            <a:ext cx="9968753" cy="939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   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8F620-03B0-33F7-9885-DBCF1A4D87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85046" y="1076772"/>
            <a:ext cx="94021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Exceptional Dataset annotation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bbox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having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value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image_error.log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E59D5823-0A29-7921-63A1-4766534CF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045" y="2860141"/>
            <a:ext cx="496321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Applied data augmentation techniques: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Random flips, rotations, color jitter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600" b="1" dirty="0" err="1">
                <a:latin typeface="Arial" panose="020B0604020202020204" pitchFamily="34" charset="0"/>
              </a:rPr>
              <a:t>RandAugment</a:t>
            </a:r>
            <a:r>
              <a:rPr lang="en-US" altLang="en-US" sz="1600" dirty="0">
                <a:latin typeface="Arial" panose="020B0604020202020204" pitchFamily="34" charset="0"/>
              </a:rPr>
              <a:t> for additional diversity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44B6403-C81A-74E2-B9A4-21321218C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6" y="266725"/>
            <a:ext cx="556308" cy="548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47B390-26F9-F59F-02B5-08D214353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99" y="1542272"/>
            <a:ext cx="9662997" cy="1112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01BEE-E484-6557-1D01-A9BD78C6A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861" y="4038147"/>
            <a:ext cx="5425910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5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91129"/>
            <a:ext cx="9968753" cy="939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   Class Hierarchy Creation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8F620-03B0-33F7-9885-DBCF1A4D87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7559" y="1188446"/>
            <a:ext cx="783765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Wikidata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to create a hierarchical structure of classes.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functions to clean and normalize labels.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graph-based representation of class relationships.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0D4C4-E8C2-42D5-F963-B5A09387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51" y="2409805"/>
            <a:ext cx="7575674" cy="19301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BD2E42-DC9A-6DF7-42CB-7952FBF47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268" y="230579"/>
            <a:ext cx="586791" cy="586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6CDD34-3C5E-C82D-DE6B-FEF2A3E5B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017" y="4690029"/>
            <a:ext cx="1562235" cy="10516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9608D5-3797-941A-022B-D5A974EEE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067" y="4670977"/>
            <a:ext cx="3185436" cy="1089754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1C39CA02-A7E7-FD68-D74C-3F015DAE5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739" y="4861911"/>
            <a:ext cx="17684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Sample Class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6B2B4-E5DD-EFD1-B019-EFD2134A27BA}"/>
              </a:ext>
            </a:extLst>
          </p:cNvPr>
          <p:cNvSpPr/>
          <p:nvPr/>
        </p:nvSpPr>
        <p:spPr>
          <a:xfrm>
            <a:off x="3588154" y="4513277"/>
            <a:ext cx="6130284" cy="151001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91129"/>
            <a:ext cx="9968753" cy="939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   Model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8F620-03B0-33F7-9885-DBCF1A4D87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85046" y="1092542"/>
            <a:ext cx="93848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ConvNeXt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Tiny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architecture, optimized for efficiency and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13DC8-FC43-C1C0-4FE2-9C0971EE0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6" y="201166"/>
            <a:ext cx="510584" cy="579170"/>
          </a:xfrm>
          <a:prstGeom prst="rect">
            <a:avLst/>
          </a:prstGeom>
        </p:spPr>
      </p:pic>
      <p:pic>
        <p:nvPicPr>
          <p:cNvPr id="2050" name="Picture 2" descr="ConvNeXt — Next Generation of Convolutional Networks | by Atakan Erdoğan |  Medium">
            <a:extLst>
              <a:ext uri="{FF2B5EF4-FFF2-40B4-BE49-F238E27FC236}">
                <a16:creationId xmlns:a16="http://schemas.microsoft.com/office/drawing/2014/main" id="{556F8E2F-1D32-27EB-1D97-FF1673027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960" y="1434888"/>
            <a:ext cx="85248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E5E617-1A4A-1DBF-A568-606F066C2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045" y="3691699"/>
            <a:ext cx="765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Implemented </a:t>
            </a:r>
            <a:r>
              <a:rPr lang="en-US" altLang="en-US" sz="2000" dirty="0" err="1">
                <a:latin typeface="Arial" panose="020B0604020202020204" pitchFamily="34" charset="0"/>
              </a:rPr>
              <a:t>ConvNeXtClassifier</a:t>
            </a:r>
            <a:r>
              <a:rPr lang="en-US" altLang="en-US" sz="2000" dirty="0">
                <a:latin typeface="Arial" panose="020B0604020202020204" pitchFamily="34" charset="0"/>
              </a:rPr>
              <a:t> class with pretrained weights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91BBCF-537E-EFBB-47B8-3C79860D2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954" y="4153364"/>
            <a:ext cx="8412935" cy="14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7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91129"/>
            <a:ext cx="9968753" cy="939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   Model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8F620-03B0-33F7-9885-DBCF1A4D87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85046" y="1092542"/>
            <a:ext cx="80249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Adapted the model for multi-class classification with 4,077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13DC8-FC43-C1C0-4FE2-9C0971EE0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6" y="201166"/>
            <a:ext cx="510584" cy="57917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7865406-EEE0-6005-B2F5-DD360DF87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045" y="3606994"/>
            <a:ext cx="102130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i="1" dirty="0">
                <a:latin typeface="Arial" panose="020B0604020202020204" pitchFamily="34" charset="0"/>
              </a:rPr>
              <a:t>Note: Attempted other vision models like </a:t>
            </a:r>
            <a:r>
              <a:rPr lang="en-US" altLang="en-US" sz="1800" i="1" dirty="0" err="1">
                <a:latin typeface="Arial" panose="020B0604020202020204" pitchFamily="34" charset="0"/>
              </a:rPr>
              <a:t>Swin</a:t>
            </a:r>
            <a:r>
              <a:rPr lang="en-US" altLang="en-US" sz="1800" i="1" dirty="0">
                <a:latin typeface="Arial" panose="020B0604020202020204" pitchFamily="34" charset="0"/>
              </a:rPr>
              <a:t> base pretrained with </a:t>
            </a:r>
            <a:r>
              <a:rPr lang="en-US" altLang="en-US" sz="1800" i="1" dirty="0" err="1">
                <a:latin typeface="Arial" panose="020B0604020202020204" pitchFamily="34" charset="0"/>
              </a:rPr>
              <a:t>imagenet</a:t>
            </a:r>
            <a:r>
              <a:rPr lang="en-US" altLang="en-US" sz="1800" i="1" dirty="0">
                <a:latin typeface="Arial" panose="020B0604020202020204" pitchFamily="34" charset="0"/>
              </a:rPr>
              <a:t>, and EfficientnetV2,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i="1" dirty="0">
                <a:latin typeface="Arial" panose="020B0604020202020204" pitchFamily="34" charset="0"/>
              </a:rPr>
              <a:t>but were thrown as an overkill showing a strong overfitting.</a:t>
            </a:r>
            <a:br>
              <a:rPr lang="en-US" altLang="en-US" sz="1800" i="1" dirty="0">
                <a:latin typeface="Arial" panose="020B0604020202020204" pitchFamily="34" charset="0"/>
              </a:rPr>
            </a:br>
            <a:r>
              <a:rPr lang="en-US" altLang="en-US" sz="1800" i="1" dirty="0">
                <a:latin typeface="Arial" panose="020B0604020202020204" pitchFamily="34" charset="0"/>
              </a:rPr>
              <a:t>Future plan includes to try make a balanced dataset and include methods like ensemble technique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i="1" dirty="0">
                <a:latin typeface="Arial" panose="020B0604020202020204" pitchFamily="34" charset="0"/>
              </a:rPr>
              <a:t>to reduce overfitting.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83E746-2DEA-46D0-DAAE-8B8695E7A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93" y="1800428"/>
            <a:ext cx="7909553" cy="13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3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91129"/>
            <a:ext cx="9968753" cy="939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   Training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8F620-03B0-33F7-9885-DBCF1A4D87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85046" y="1030987"/>
            <a:ext cx="956717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Implemented weighted random sampling to handle class imbalance.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Used </a:t>
            </a:r>
            <a:r>
              <a:rPr lang="en-US" altLang="en-US" sz="2000" dirty="0" err="1">
                <a:latin typeface="Arial" panose="020B0604020202020204" pitchFamily="34" charset="0"/>
              </a:rPr>
              <a:t>CrossEntropyLoss</a:t>
            </a:r>
            <a:r>
              <a:rPr lang="en-US" altLang="en-US" sz="2000" dirty="0">
                <a:latin typeface="Arial" panose="020B0604020202020204" pitchFamily="34" charset="0"/>
              </a:rPr>
              <a:t> with label smoothing (0.1) to prevent overfitting.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Optimizer: </a:t>
            </a:r>
            <a:r>
              <a:rPr lang="en-US" altLang="en-US" sz="2000" dirty="0" err="1">
                <a:latin typeface="Arial" panose="020B0604020202020204" pitchFamily="34" charset="0"/>
              </a:rPr>
              <a:t>AdamW</a:t>
            </a:r>
            <a:r>
              <a:rPr lang="en-US" altLang="en-US" sz="2000" dirty="0">
                <a:latin typeface="Arial" panose="020B0604020202020204" pitchFamily="34" charset="0"/>
              </a:rPr>
              <a:t> with weight decay for regularization.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Learning rate scheduler: </a:t>
            </a:r>
            <a:r>
              <a:rPr lang="en-US" altLang="en-US" sz="2000" dirty="0" err="1">
                <a:latin typeface="Arial" panose="020B0604020202020204" pitchFamily="34" charset="0"/>
              </a:rPr>
              <a:t>CosineAnnealingWarmRestarts</a:t>
            </a:r>
            <a:r>
              <a:rPr lang="en-US" altLang="en-US" sz="2000" dirty="0">
                <a:latin typeface="Arial" panose="020B0604020202020204" pitchFamily="34" charset="0"/>
              </a:rPr>
              <a:t> for better convergence.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Implemented early stopping to prevent overfitting.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1F9DB-7F16-DE1E-6E89-955AAA99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15" y="2720926"/>
            <a:ext cx="7022414" cy="3213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819FAA-55FC-7B34-48AA-74F7441F4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6" y="309576"/>
            <a:ext cx="434378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9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524</Words>
  <Application>Microsoft Office PowerPoint</Application>
  <PresentationFormat>Widescreen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Proxima Nova</vt:lpstr>
      <vt:lpstr>Proxima Nova Extrabold</vt:lpstr>
      <vt:lpstr>Wingdings</vt:lpstr>
      <vt:lpstr>Office Theme</vt:lpstr>
      <vt:lpstr>2_Office Theme</vt:lpstr>
      <vt:lpstr>1_Office Theme</vt:lpstr>
      <vt:lpstr>PowerPoint Presentation</vt:lpstr>
      <vt:lpstr>[Hackathon Challenge-2024] Data Organization and Image Classification for FactoryNet Dataset  Rahul Pushparajan Arizona State University</vt:lpstr>
      <vt:lpstr>Challenge Overview</vt:lpstr>
      <vt:lpstr>    Data Preprocessing</vt:lpstr>
      <vt:lpstr>    Data Preprocessing</vt:lpstr>
      <vt:lpstr>    Class Hierarchy Creation</vt:lpstr>
      <vt:lpstr>    Model Architecture</vt:lpstr>
      <vt:lpstr>    Model Architecture</vt:lpstr>
      <vt:lpstr>    Training</vt:lpstr>
      <vt:lpstr>    Results and Evaluation</vt:lpstr>
      <vt:lpstr>    Results and Evaluation</vt:lpstr>
      <vt:lpstr>    Conclusion and 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Rahul Pushparajan</cp:lastModifiedBy>
  <cp:revision>86</cp:revision>
  <dcterms:created xsi:type="dcterms:W3CDTF">2021-02-17T02:31:40Z</dcterms:created>
  <dcterms:modified xsi:type="dcterms:W3CDTF">2024-08-25T13:30:28Z</dcterms:modified>
</cp:coreProperties>
</file>