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f2b1cdd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f2b1cdd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03e7458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03e7458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0a4bd81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0a4bd81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8104583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8104583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8104583f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8104583f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052c232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052c232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052c2321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052c2321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f709e22b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f709e22b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03e7458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03e7458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ef2edd5c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ef2edd5c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ef2edd5c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ef2edd5c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03e7458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03e7458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f2b1cdd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f2b1cdd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f709e22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f709e22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f709e22b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f709e22b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f709e22b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f709e22b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8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narenpushparaj.wixsite.com/salute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4">
            <a:alphaModFix/>
          </a:blip>
          <a:srcRect b="0" l="2942" r="4516" t="7458"/>
          <a:stretch/>
        </p:blipFill>
        <p:spPr>
          <a:xfrm>
            <a:off x="2768075" y="1285825"/>
            <a:ext cx="3607825" cy="3368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Why do we need this app?</a:t>
            </a:r>
            <a:endParaRPr>
              <a:solidFill>
                <a:srgbClr val="FFFFFF"/>
              </a:solidFill>
            </a:endParaRPr>
          </a:p>
        </p:txBody>
      </p:sp>
      <p:sp>
        <p:nvSpPr>
          <p:cNvPr id="119" name="Google Shape;119;p22"/>
          <p:cNvSpPr txBox="1"/>
          <p:nvPr>
            <p:ph idx="1" type="body"/>
          </p:nvPr>
        </p:nvSpPr>
        <p:spPr>
          <a:xfrm>
            <a:off x="311700" y="1141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 can give you some points on why do we need this app:</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
                <a:solidFill>
                  <a:srgbClr val="FFFFFF"/>
                </a:solidFill>
              </a:rPr>
              <a:t>We can use this in app in times like these as it helps in the finding of hospitals </a:t>
            </a:r>
            <a:endParaRPr>
              <a:solidFill>
                <a:srgbClr val="FFFFFF"/>
              </a:solidFill>
            </a:endParaRPr>
          </a:p>
          <a:p>
            <a:pPr indent="0" lvl="0" marL="457200" rtl="0" algn="l">
              <a:spcBef>
                <a:spcPts val="1600"/>
              </a:spcBef>
              <a:spcAft>
                <a:spcPts val="0"/>
              </a:spcAft>
              <a:buNone/>
            </a:pPr>
            <a:r>
              <a:rPr lang="en">
                <a:solidFill>
                  <a:srgbClr val="FFFFFF"/>
                </a:solidFill>
              </a:rPr>
              <a:t>nearby and cheap with the route to it.</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
                <a:solidFill>
                  <a:srgbClr val="FFFFFF"/>
                </a:solidFill>
              </a:rPr>
              <a:t>It is also a user friendly and by user friendly I mean you can choose which language your comfortable with and with how much data you use.</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By collaborating with many like minded service people the app can help the people to get :</a:t>
            </a:r>
            <a:endParaRPr>
              <a:solidFill>
                <a:srgbClr val="FFFFFF"/>
              </a:solidFill>
            </a:endParaRPr>
          </a:p>
          <a:p>
            <a:pPr indent="-336550" lvl="1" marL="914400" rtl="0" algn="l">
              <a:spcBef>
                <a:spcPts val="0"/>
              </a:spcBef>
              <a:spcAft>
                <a:spcPts val="0"/>
              </a:spcAft>
              <a:buClr>
                <a:srgbClr val="FFFFFF"/>
              </a:buClr>
              <a:buSzPts val="1700"/>
              <a:buAutoNum type="alphaLcPeriod"/>
            </a:pPr>
            <a:r>
              <a:rPr lang="en" sz="1700">
                <a:solidFill>
                  <a:srgbClr val="FFFFFF"/>
                </a:solidFill>
              </a:rPr>
              <a:t>Non branded but less costly medicine alternative for the same composition</a:t>
            </a:r>
            <a:endParaRPr sz="1700">
              <a:solidFill>
                <a:srgbClr val="FFFFFF"/>
              </a:solidFill>
            </a:endParaRPr>
          </a:p>
          <a:p>
            <a:pPr indent="-336550" lvl="1" marL="914400" rtl="0" algn="l">
              <a:spcBef>
                <a:spcPts val="0"/>
              </a:spcBef>
              <a:spcAft>
                <a:spcPts val="0"/>
              </a:spcAft>
              <a:buClr>
                <a:srgbClr val="FFFFFF"/>
              </a:buClr>
              <a:buSzPts val="1700"/>
              <a:buAutoNum type="alphaLcPeriod"/>
            </a:pPr>
            <a:r>
              <a:rPr lang="en" sz="1700">
                <a:solidFill>
                  <a:srgbClr val="FFFFFF"/>
                </a:solidFill>
              </a:rPr>
              <a:t>Providing details on various social welfare schemes</a:t>
            </a:r>
            <a:endParaRPr sz="1700">
              <a:solidFill>
                <a:srgbClr val="FFFFFF"/>
              </a:solidFill>
            </a:endParaRPr>
          </a:p>
          <a:p>
            <a:pPr indent="-336550" lvl="1" marL="914400" rtl="0" algn="l">
              <a:spcBef>
                <a:spcPts val="0"/>
              </a:spcBef>
              <a:spcAft>
                <a:spcPts val="0"/>
              </a:spcAft>
              <a:buClr>
                <a:srgbClr val="FFFFFF"/>
              </a:buClr>
              <a:buSzPts val="1700"/>
              <a:buAutoNum type="alphaLcPeriod"/>
            </a:pPr>
            <a:r>
              <a:rPr lang="en" sz="1700">
                <a:solidFill>
                  <a:srgbClr val="FFFFFF"/>
                </a:solidFill>
              </a:rPr>
              <a:t>Providing details on </a:t>
            </a:r>
            <a:r>
              <a:rPr lang="en" sz="1700">
                <a:solidFill>
                  <a:srgbClr val="FFFFFF"/>
                </a:solidFill>
              </a:rPr>
              <a:t>various</a:t>
            </a:r>
            <a:r>
              <a:rPr lang="en" sz="1700">
                <a:solidFill>
                  <a:srgbClr val="FFFFFF"/>
                </a:solidFill>
              </a:rPr>
              <a:t> community healthcare drives in the locality</a:t>
            </a:r>
            <a:endParaRPr sz="1700">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 prototype</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https://narenpushparaj.wixsite.com/salutem</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3" name="Shape 133"/>
        <p:cNvGrpSpPr/>
        <p:nvPr/>
      </p:nvGrpSpPr>
      <p:grpSpPr>
        <a:xfrm>
          <a:off x="0" y="0"/>
          <a:ext cx="0" cy="0"/>
          <a:chOff x="0" y="0"/>
          <a:chExt cx="0" cy="0"/>
        </a:xfrm>
      </p:grpSpPr>
      <p:sp>
        <p:nvSpPr>
          <p:cNvPr id="134" name="Google Shape;134;p25"/>
          <p:cNvSpPr txBox="1"/>
          <p:nvPr>
            <p:ph type="title"/>
          </p:nvPr>
        </p:nvSpPr>
        <p:spPr>
          <a:xfrm>
            <a:off x="309900" y="466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page </a:t>
            </a:r>
            <a:endParaRPr/>
          </a:p>
        </p:txBody>
      </p:sp>
      <p:sp>
        <p:nvSpPr>
          <p:cNvPr id="135" name="Google Shape;135;p25"/>
          <p:cNvSpPr txBox="1"/>
          <p:nvPr>
            <p:ph idx="1" type="body"/>
          </p:nvPr>
        </p:nvSpPr>
        <p:spPr>
          <a:xfrm>
            <a:off x="309900" y="1227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This is home</a:t>
            </a:r>
            <a:endParaRPr>
              <a:solidFill>
                <a:srgbClr val="FFFFFF"/>
              </a:solidFill>
            </a:endParaRPr>
          </a:p>
          <a:p>
            <a:pPr indent="0" lvl="0" marL="0" rtl="0" algn="l">
              <a:spcBef>
                <a:spcPts val="1600"/>
              </a:spcBef>
              <a:spcAft>
                <a:spcPts val="1600"/>
              </a:spcAft>
              <a:buNone/>
            </a:pPr>
            <a:r>
              <a:rPr lang="en">
                <a:solidFill>
                  <a:srgbClr val="FFFFFF"/>
                </a:solidFill>
              </a:rPr>
              <a:t>page</a:t>
            </a:r>
            <a:endParaRPr>
              <a:solidFill>
                <a:srgbClr val="FFFFFF"/>
              </a:solidFill>
            </a:endParaRPr>
          </a:p>
        </p:txBody>
      </p:sp>
      <p:pic>
        <p:nvPicPr>
          <p:cNvPr id="136" name="Google Shape;136;p25"/>
          <p:cNvPicPr preferRelativeResize="0"/>
          <p:nvPr/>
        </p:nvPicPr>
        <p:blipFill>
          <a:blip r:embed="rId3">
            <a:alphaModFix/>
          </a:blip>
          <a:stretch>
            <a:fillRect/>
          </a:stretch>
        </p:blipFill>
        <p:spPr>
          <a:xfrm>
            <a:off x="1714500" y="1227823"/>
            <a:ext cx="5715000" cy="2687849"/>
          </a:xfrm>
          <a:prstGeom prst="rect">
            <a:avLst/>
          </a:prstGeom>
          <a:noFill/>
          <a:ln>
            <a:noFill/>
          </a:ln>
        </p:spPr>
      </p:pic>
      <p:cxnSp>
        <p:nvCxnSpPr>
          <p:cNvPr id="137" name="Google Shape;137;p25"/>
          <p:cNvCxnSpPr>
            <a:endCxn id="138" idx="1"/>
          </p:cNvCxnSpPr>
          <p:nvPr/>
        </p:nvCxnSpPr>
        <p:spPr>
          <a:xfrm rot="10800000">
            <a:off x="311700" y="2860675"/>
            <a:ext cx="1509900" cy="954000"/>
          </a:xfrm>
          <a:prstGeom prst="bentConnector3">
            <a:avLst>
              <a:gd fmla="val 115771" name="adj1"/>
            </a:avLst>
          </a:prstGeom>
          <a:noFill/>
          <a:ln cap="flat" cmpd="sng" w="9525">
            <a:solidFill>
              <a:srgbClr val="000000"/>
            </a:solidFill>
            <a:prstDash val="solid"/>
            <a:round/>
            <a:headEnd len="med" w="med" type="none"/>
            <a:tailEnd len="med" w="med" type="none"/>
          </a:ln>
        </p:spPr>
      </p:cxnSp>
      <p:sp>
        <p:nvSpPr>
          <p:cNvPr id="138" name="Google Shape;138;p25"/>
          <p:cNvSpPr txBox="1"/>
          <p:nvPr/>
        </p:nvSpPr>
        <p:spPr>
          <a:xfrm>
            <a:off x="311700" y="2500675"/>
            <a:ext cx="14028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We have chat box for the user to directly contact us.</a:t>
            </a:r>
            <a:endParaRPr>
              <a:solidFill>
                <a:srgbClr val="FFFFFF"/>
              </a:solidFill>
            </a:endParaRPr>
          </a:p>
        </p:txBody>
      </p:sp>
      <p:cxnSp>
        <p:nvCxnSpPr>
          <p:cNvPr id="139" name="Google Shape;139;p25"/>
          <p:cNvCxnSpPr/>
          <p:nvPr/>
        </p:nvCxnSpPr>
        <p:spPr>
          <a:xfrm flipH="1">
            <a:off x="4082675" y="4286250"/>
            <a:ext cx="492900" cy="471600"/>
          </a:xfrm>
          <a:prstGeom prst="bentConnector3">
            <a:avLst>
              <a:gd fmla="val 50000" name="adj1"/>
            </a:avLst>
          </a:prstGeom>
          <a:noFill/>
          <a:ln cap="flat" cmpd="sng" w="9525">
            <a:solidFill>
              <a:srgbClr val="FFFFFF"/>
            </a:solidFill>
            <a:prstDash val="solid"/>
            <a:round/>
            <a:headEnd len="med" w="med" type="none"/>
            <a:tailEnd len="med" w="med" type="none"/>
          </a:ln>
        </p:spPr>
      </p:cxnSp>
      <p:sp>
        <p:nvSpPr>
          <p:cNvPr id="140" name="Google Shape;140;p25"/>
          <p:cNvSpPr txBox="1"/>
          <p:nvPr/>
        </p:nvSpPr>
        <p:spPr>
          <a:xfrm>
            <a:off x="1875225" y="4477075"/>
            <a:ext cx="61722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Our uses and our beneifits</a:t>
            </a:r>
            <a:endParaRPr>
              <a:solidFill>
                <a:srgbClr val="FFFFFF"/>
              </a:solidFill>
            </a:endParaRPr>
          </a:p>
        </p:txBody>
      </p:sp>
      <p:cxnSp>
        <p:nvCxnSpPr>
          <p:cNvPr id="141" name="Google Shape;141;p25"/>
          <p:cNvCxnSpPr/>
          <p:nvPr/>
        </p:nvCxnSpPr>
        <p:spPr>
          <a:xfrm flipH="1" rot="10800000">
            <a:off x="2893225" y="878700"/>
            <a:ext cx="632100" cy="567900"/>
          </a:xfrm>
          <a:prstGeom prst="bentConnector3">
            <a:avLst>
              <a:gd fmla="val 50000" name="adj1"/>
            </a:avLst>
          </a:prstGeom>
          <a:noFill/>
          <a:ln cap="flat" cmpd="sng" w="9525">
            <a:solidFill>
              <a:srgbClr val="FFFFFF"/>
            </a:solidFill>
            <a:prstDash val="solid"/>
            <a:round/>
            <a:headEnd len="med" w="med" type="none"/>
            <a:tailEnd len="med" w="med" type="none"/>
          </a:ln>
        </p:spPr>
      </p:cxnSp>
      <p:sp>
        <p:nvSpPr>
          <p:cNvPr id="142" name="Google Shape;142;p25"/>
          <p:cNvSpPr txBox="1"/>
          <p:nvPr/>
        </p:nvSpPr>
        <p:spPr>
          <a:xfrm>
            <a:off x="3439725" y="651600"/>
            <a:ext cx="5715000" cy="720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Our logo</a:t>
            </a:r>
            <a:endParaRPr>
              <a:solidFill>
                <a:srgbClr val="FFFFFF"/>
              </a:solidFill>
            </a:endParaRPr>
          </a:p>
        </p:txBody>
      </p:sp>
      <p:cxnSp>
        <p:nvCxnSpPr>
          <p:cNvPr id="143" name="Google Shape;143;p25"/>
          <p:cNvCxnSpPr/>
          <p:nvPr/>
        </p:nvCxnSpPr>
        <p:spPr>
          <a:xfrm rot="-5400000">
            <a:off x="6039550" y="1162350"/>
            <a:ext cx="720000" cy="600"/>
          </a:xfrm>
          <a:prstGeom prst="bentConnector3">
            <a:avLst>
              <a:gd fmla="val 50000" name="adj1"/>
            </a:avLst>
          </a:prstGeom>
          <a:noFill/>
          <a:ln cap="flat" cmpd="sng" w="9525">
            <a:solidFill>
              <a:srgbClr val="FFFFFF"/>
            </a:solidFill>
            <a:prstDash val="solid"/>
            <a:round/>
            <a:headEnd len="med" w="med" type="none"/>
            <a:tailEnd len="med" w="med" type="none"/>
          </a:ln>
        </p:spPr>
      </p:cxnSp>
      <p:sp>
        <p:nvSpPr>
          <p:cNvPr id="144" name="Google Shape;144;p25"/>
          <p:cNvSpPr txBox="1"/>
          <p:nvPr/>
        </p:nvSpPr>
        <p:spPr>
          <a:xfrm>
            <a:off x="5840100" y="466475"/>
            <a:ext cx="17073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Navigation bar</a:t>
            </a:r>
            <a:endParaRPr>
              <a:solidFill>
                <a:srgbClr val="FFFFFF"/>
              </a:solidFill>
            </a:endParaRPr>
          </a:p>
        </p:txBody>
      </p:sp>
      <p:sp>
        <p:nvSpPr>
          <p:cNvPr id="145" name="Google Shape;145;p25"/>
          <p:cNvSpPr/>
          <p:nvPr/>
        </p:nvSpPr>
        <p:spPr>
          <a:xfrm>
            <a:off x="3729050" y="3915675"/>
            <a:ext cx="1402800" cy="3603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page cont...</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2" name="Google Shape;152;p26"/>
          <p:cNvPicPr preferRelativeResize="0"/>
          <p:nvPr/>
        </p:nvPicPr>
        <p:blipFill>
          <a:blip r:embed="rId3">
            <a:alphaModFix/>
          </a:blip>
          <a:stretch>
            <a:fillRect/>
          </a:stretch>
        </p:blipFill>
        <p:spPr>
          <a:xfrm>
            <a:off x="1028700" y="1152487"/>
            <a:ext cx="7193750" cy="3139774"/>
          </a:xfrm>
          <a:prstGeom prst="rect">
            <a:avLst/>
          </a:prstGeom>
          <a:noFill/>
          <a:ln>
            <a:noFill/>
          </a:ln>
        </p:spPr>
      </p:pic>
      <p:sp>
        <p:nvSpPr>
          <p:cNvPr id="153" name="Google Shape;153;p26"/>
          <p:cNvSpPr txBox="1"/>
          <p:nvPr/>
        </p:nvSpPr>
        <p:spPr>
          <a:xfrm>
            <a:off x="2725325" y="4568875"/>
            <a:ext cx="61722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Here I have just shown what we will do.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Provide Info page:</a:t>
            </a:r>
            <a:endParaRPr>
              <a:solidFill>
                <a:srgbClr val="FFFFFF"/>
              </a:solidFill>
            </a:endParaRPr>
          </a:p>
        </p:txBody>
      </p:sp>
      <p:sp>
        <p:nvSpPr>
          <p:cNvPr id="159" name="Google Shape;15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rgbClr val="FFFFFF"/>
              </a:solidFill>
            </a:endParaRPr>
          </a:p>
        </p:txBody>
      </p:sp>
      <p:pic>
        <p:nvPicPr>
          <p:cNvPr id="160" name="Google Shape;160;p27"/>
          <p:cNvPicPr preferRelativeResize="0"/>
          <p:nvPr/>
        </p:nvPicPr>
        <p:blipFill>
          <a:blip r:embed="rId3">
            <a:alphaModFix/>
          </a:blip>
          <a:stretch>
            <a:fillRect/>
          </a:stretch>
        </p:blipFill>
        <p:spPr>
          <a:xfrm>
            <a:off x="2065013" y="1556712"/>
            <a:ext cx="5013974" cy="2607925"/>
          </a:xfrm>
          <a:prstGeom prst="rect">
            <a:avLst/>
          </a:prstGeom>
          <a:noFill/>
          <a:ln>
            <a:noFill/>
          </a:ln>
        </p:spPr>
      </p:pic>
      <p:cxnSp>
        <p:nvCxnSpPr>
          <p:cNvPr id="161" name="Google Shape;161;p27"/>
          <p:cNvCxnSpPr/>
          <p:nvPr/>
        </p:nvCxnSpPr>
        <p:spPr>
          <a:xfrm rot="10800000">
            <a:off x="1703850" y="2903925"/>
            <a:ext cx="1210800" cy="0"/>
          </a:xfrm>
          <a:prstGeom prst="straightConnector1">
            <a:avLst/>
          </a:prstGeom>
          <a:noFill/>
          <a:ln cap="flat" cmpd="sng" w="9525">
            <a:solidFill>
              <a:schemeClr val="dk2"/>
            </a:solidFill>
            <a:prstDash val="solid"/>
            <a:round/>
            <a:headEnd len="med" w="med" type="none"/>
            <a:tailEnd len="med" w="med" type="none"/>
          </a:ln>
        </p:spPr>
      </p:cxnSp>
      <p:sp>
        <p:nvSpPr>
          <p:cNvPr id="162" name="Google Shape;162;p27"/>
          <p:cNvSpPr txBox="1"/>
          <p:nvPr/>
        </p:nvSpPr>
        <p:spPr>
          <a:xfrm>
            <a:off x="0" y="2543925"/>
            <a:ext cx="19044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area where you enter the input area for the data given in the hospital data  </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Community service page</a:t>
            </a:r>
            <a:endParaRPr/>
          </a:p>
        </p:txBody>
      </p:sp>
      <p:sp>
        <p:nvSpPr>
          <p:cNvPr id="168" name="Google Shape;168;p28"/>
          <p:cNvSpPr txBox="1"/>
          <p:nvPr>
            <p:ph idx="1" type="body"/>
          </p:nvPr>
        </p:nvSpPr>
        <p:spPr>
          <a:xfrm>
            <a:off x="311700" y="1152475"/>
            <a:ext cx="8520600" cy="38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the page where the various community health services happening in the location will be listed.</a:t>
            </a:r>
            <a:endParaRPr/>
          </a:p>
        </p:txBody>
      </p:sp>
      <p:pic>
        <p:nvPicPr>
          <p:cNvPr id="169" name="Google Shape;169;p28"/>
          <p:cNvPicPr preferRelativeResize="0"/>
          <p:nvPr/>
        </p:nvPicPr>
        <p:blipFill>
          <a:blip r:embed="rId3">
            <a:alphaModFix/>
          </a:blip>
          <a:stretch>
            <a:fillRect/>
          </a:stretch>
        </p:blipFill>
        <p:spPr>
          <a:xfrm>
            <a:off x="1448313" y="1925575"/>
            <a:ext cx="6315077" cy="2851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Tree>
  </p:cSld>
  <p:clrMapOvr>
    <a:masterClrMapping/>
  </p:clrMapOvr>
  <mc:AlternateContent>
    <mc:Choice Requires="p14">
      <p:transition spd="slow" p14:dur="28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Source of this Idea</a:t>
            </a:r>
            <a:endParaRPr>
              <a:solidFill>
                <a:srgbClr val="FFFFFF"/>
              </a:solidFill>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Healthcare becomes very commercial and less service oriented</a:t>
            </a:r>
            <a:endParaRPr>
              <a:solidFill>
                <a:srgbClr val="FFFFFF"/>
              </a:solidFill>
            </a:endParaRPr>
          </a:p>
          <a:p>
            <a:pPr indent="0" lvl="0" marL="0" rtl="0" algn="l">
              <a:spcBef>
                <a:spcPts val="1600"/>
              </a:spcBef>
              <a:spcAft>
                <a:spcPts val="0"/>
              </a:spcAft>
              <a:buNone/>
            </a:pPr>
            <a:r>
              <a:rPr lang="en">
                <a:solidFill>
                  <a:srgbClr val="FFFFFF"/>
                </a:solidFill>
              </a:rPr>
              <a:t>Many hospitals are run as corporate company, profit in mind</a:t>
            </a:r>
            <a:endParaRPr>
              <a:solidFill>
                <a:srgbClr val="FFFFFF"/>
              </a:solidFill>
            </a:endParaRPr>
          </a:p>
          <a:p>
            <a:pPr indent="0" lvl="0" marL="0" rtl="0" algn="l">
              <a:spcBef>
                <a:spcPts val="1600"/>
              </a:spcBef>
              <a:spcAft>
                <a:spcPts val="0"/>
              </a:spcAft>
              <a:buNone/>
            </a:pPr>
            <a:r>
              <a:rPr lang="en">
                <a:solidFill>
                  <a:srgbClr val="FFFFFF"/>
                </a:solidFill>
              </a:rPr>
              <a:t>Many branded hospitals spend lot in advertisement </a:t>
            </a:r>
            <a:endParaRPr>
              <a:solidFill>
                <a:srgbClr val="FFFFFF"/>
              </a:solidFill>
            </a:endParaRPr>
          </a:p>
          <a:p>
            <a:pPr indent="0" lvl="0" marL="0" rtl="0" algn="l">
              <a:spcBef>
                <a:spcPts val="1600"/>
              </a:spcBef>
              <a:spcAft>
                <a:spcPts val="0"/>
              </a:spcAft>
              <a:buNone/>
            </a:pPr>
            <a:r>
              <a:rPr lang="en">
                <a:solidFill>
                  <a:srgbClr val="FFFFFF"/>
                </a:solidFill>
              </a:rPr>
              <a:t>The real service minded hospitals need to rely on word of mouth</a:t>
            </a:r>
            <a:endParaRPr>
              <a:solidFill>
                <a:srgbClr val="FFFFFF"/>
              </a:solidFill>
            </a:endParaRPr>
          </a:p>
          <a:p>
            <a:pPr indent="0" lvl="0" marL="0" rtl="0" algn="l">
              <a:spcBef>
                <a:spcPts val="1600"/>
              </a:spcBef>
              <a:spcAft>
                <a:spcPts val="1600"/>
              </a:spcAft>
              <a:buNone/>
            </a:pPr>
            <a:r>
              <a:rPr lang="en">
                <a:solidFill>
                  <a:srgbClr val="FFFFFF"/>
                </a:solidFill>
              </a:rPr>
              <a:t>The idea is to spread the word of mouth and make the patient’s feedback more valuable.</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my Idea?</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idea is about an app which helps in sharing information about the hospitals where the people went.</a:t>
            </a:r>
            <a:endParaRPr/>
          </a:p>
          <a:p>
            <a:pPr indent="-342900" lvl="0" marL="457200" rtl="0" algn="l">
              <a:spcBef>
                <a:spcPts val="0"/>
              </a:spcBef>
              <a:spcAft>
                <a:spcPts val="0"/>
              </a:spcAft>
              <a:buSzPts val="1800"/>
              <a:buChar char="●"/>
            </a:pPr>
            <a:r>
              <a:rPr lang="en"/>
              <a:t>With the help in sharing of the info of the hospital, the users who want to go to the hospitals can easily have a reference of the hospital in their palm.</a:t>
            </a:r>
            <a:endParaRPr/>
          </a:p>
          <a:p>
            <a:pPr indent="-342900" lvl="0" marL="457200" rtl="0" algn="l">
              <a:spcBef>
                <a:spcPts val="0"/>
              </a:spcBef>
              <a:spcAft>
                <a:spcPts val="0"/>
              </a:spcAft>
              <a:buSzPts val="1800"/>
              <a:buChar char="●"/>
            </a:pPr>
            <a:r>
              <a:rPr lang="en"/>
              <a:t>And it also helps in the understanding of how the hospital runs for the people living in villages.</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How does it works?</a:t>
            </a:r>
            <a:endParaRPr>
              <a:solidFill>
                <a:srgbClr val="FFFFFF"/>
              </a:solidFill>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It basically works like a shop:</a:t>
            </a:r>
            <a:endParaRPr>
              <a:solidFill>
                <a:srgbClr val="FFFFFF"/>
              </a:solidFill>
            </a:endParaRPr>
          </a:p>
        </p:txBody>
      </p:sp>
      <p:sp>
        <p:nvSpPr>
          <p:cNvPr id="73" name="Google Shape;73;p16"/>
          <p:cNvSpPr/>
          <p:nvPr/>
        </p:nvSpPr>
        <p:spPr>
          <a:xfrm>
            <a:off x="2377650" y="2426175"/>
            <a:ext cx="921900" cy="29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6"/>
          <p:cNvPicPr preferRelativeResize="0"/>
          <p:nvPr/>
        </p:nvPicPr>
        <p:blipFill>
          <a:blip r:embed="rId3">
            <a:alphaModFix/>
          </a:blip>
          <a:stretch>
            <a:fillRect/>
          </a:stretch>
        </p:blipFill>
        <p:spPr>
          <a:xfrm>
            <a:off x="311701" y="1577688"/>
            <a:ext cx="1988125" cy="1988125"/>
          </a:xfrm>
          <a:prstGeom prst="rect">
            <a:avLst/>
          </a:prstGeom>
          <a:noFill/>
          <a:ln>
            <a:noFill/>
          </a:ln>
        </p:spPr>
      </p:pic>
      <p:pic>
        <p:nvPicPr>
          <p:cNvPr id="75" name="Google Shape;75;p16"/>
          <p:cNvPicPr preferRelativeResize="0"/>
          <p:nvPr/>
        </p:nvPicPr>
        <p:blipFill>
          <a:blip r:embed="rId4">
            <a:alphaModFix/>
          </a:blip>
          <a:stretch>
            <a:fillRect/>
          </a:stretch>
        </p:blipFill>
        <p:spPr>
          <a:xfrm>
            <a:off x="3479300" y="1703975"/>
            <a:ext cx="2691425" cy="1735401"/>
          </a:xfrm>
          <a:prstGeom prst="rect">
            <a:avLst/>
          </a:prstGeom>
          <a:noFill/>
          <a:ln>
            <a:noFill/>
          </a:ln>
        </p:spPr>
      </p:pic>
      <p:pic>
        <p:nvPicPr>
          <p:cNvPr id="76" name="Google Shape;76;p16"/>
          <p:cNvPicPr preferRelativeResize="0"/>
          <p:nvPr/>
        </p:nvPicPr>
        <p:blipFill>
          <a:blip r:embed="rId5">
            <a:alphaModFix/>
          </a:blip>
          <a:stretch>
            <a:fillRect/>
          </a:stretch>
        </p:blipFill>
        <p:spPr>
          <a:xfrm>
            <a:off x="6680127" y="1648450"/>
            <a:ext cx="2421325" cy="1735398"/>
          </a:xfrm>
          <a:prstGeom prst="rect">
            <a:avLst/>
          </a:prstGeom>
          <a:noFill/>
          <a:ln>
            <a:noFill/>
          </a:ln>
        </p:spPr>
      </p:pic>
      <p:sp>
        <p:nvSpPr>
          <p:cNvPr id="77" name="Google Shape;77;p16"/>
          <p:cNvSpPr/>
          <p:nvPr/>
        </p:nvSpPr>
        <p:spPr>
          <a:xfrm>
            <a:off x="6170725" y="2431250"/>
            <a:ext cx="509400" cy="16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nvSpPr>
        <p:spPr>
          <a:xfrm>
            <a:off x="533750" y="3712050"/>
            <a:ext cx="6987300" cy="8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You go to the shop</a:t>
            </a:r>
            <a:endParaRPr>
              <a:solidFill>
                <a:srgbClr val="FFFFFF"/>
              </a:solidFill>
            </a:endParaRPr>
          </a:p>
        </p:txBody>
      </p:sp>
      <p:sp>
        <p:nvSpPr>
          <p:cNvPr id="79" name="Google Shape;79;p16"/>
          <p:cNvSpPr txBox="1"/>
          <p:nvPr/>
        </p:nvSpPr>
        <p:spPr>
          <a:xfrm>
            <a:off x="2870000" y="3712050"/>
            <a:ext cx="6987300" cy="815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en">
                <a:solidFill>
                  <a:srgbClr val="FFFFFF"/>
                </a:solidFill>
              </a:rPr>
              <a:t>You buy the product</a:t>
            </a:r>
            <a:endParaRPr>
              <a:solidFill>
                <a:srgbClr val="FFFFFF"/>
              </a:solidFill>
            </a:endParaRPr>
          </a:p>
        </p:txBody>
      </p:sp>
      <p:sp>
        <p:nvSpPr>
          <p:cNvPr id="80" name="Google Shape;80;p16"/>
          <p:cNvSpPr txBox="1"/>
          <p:nvPr/>
        </p:nvSpPr>
        <p:spPr>
          <a:xfrm>
            <a:off x="6722675" y="3663525"/>
            <a:ext cx="2421300" cy="8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Ownership review post usage</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is different from google review</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review provides a free format to share the feedback but Salutem brings a structure to the feedback and it is exclusive for health care services</a:t>
            </a:r>
            <a:endParaRPr/>
          </a:p>
          <a:p>
            <a:pPr indent="0" lvl="0" marL="0" rtl="0" algn="l">
              <a:spcBef>
                <a:spcPts val="1600"/>
              </a:spcBef>
              <a:spcAft>
                <a:spcPts val="1600"/>
              </a:spcAft>
              <a:buNone/>
            </a:pPr>
            <a:r>
              <a:rPr lang="en"/>
              <a:t>More reliable than Google review as the actual users of those services will be providing the feedback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Similarly:</a:t>
            </a:r>
            <a:endParaRPr>
              <a:solidFill>
                <a:srgbClr val="FFFFFF"/>
              </a:solidFill>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You go to the app</a:t>
            </a:r>
            <a:r>
              <a:rPr lang="en"/>
              <a:t>                                                                   </a:t>
            </a:r>
            <a:r>
              <a:rPr lang="en">
                <a:solidFill>
                  <a:srgbClr val="FFFFFF"/>
                </a:solidFill>
              </a:rPr>
              <a:t>And you get your data</a:t>
            </a:r>
            <a:endParaRPr>
              <a:solidFill>
                <a:srgbClr val="FFFFFF"/>
              </a:solidFill>
            </a:endParaRPr>
          </a:p>
        </p:txBody>
      </p:sp>
      <p:sp>
        <p:nvSpPr>
          <p:cNvPr id="93" name="Google Shape;93;p18"/>
          <p:cNvSpPr txBox="1"/>
          <p:nvPr/>
        </p:nvSpPr>
        <p:spPr>
          <a:xfrm>
            <a:off x="1485900" y="4243400"/>
            <a:ext cx="6172200" cy="720000"/>
          </a:xfrm>
          <a:prstGeom prst="rect">
            <a:avLst/>
          </a:prstGeom>
          <a:noFill/>
          <a:ln>
            <a:noFill/>
          </a:ln>
        </p:spPr>
        <p:txBody>
          <a:bodyPr anchorCtr="0" anchor="t" bIns="91425" lIns="91425" spcFirstLastPara="1" rIns="91425" wrap="square" tIns="91425">
            <a:noAutofit/>
          </a:bodyPr>
          <a:lstStyle/>
          <a:p>
            <a:pPr indent="457200" lvl="0" marL="1371600" rtl="0" algn="l">
              <a:spcBef>
                <a:spcPts val="0"/>
              </a:spcBef>
              <a:spcAft>
                <a:spcPts val="0"/>
              </a:spcAft>
              <a:buNone/>
            </a:pPr>
            <a:r>
              <a:rPr lang="en">
                <a:solidFill>
                  <a:srgbClr val="FFFFFF"/>
                </a:solidFill>
              </a:rPr>
              <a:t> You browse for your hospital</a:t>
            </a:r>
            <a:endParaRPr>
              <a:solidFill>
                <a:srgbClr val="FFFFFF"/>
              </a:solidFill>
            </a:endParaRPr>
          </a:p>
        </p:txBody>
      </p:sp>
      <p:pic>
        <p:nvPicPr>
          <p:cNvPr id="94" name="Google Shape;94;p18"/>
          <p:cNvPicPr preferRelativeResize="0"/>
          <p:nvPr/>
        </p:nvPicPr>
        <p:blipFill>
          <a:blip r:embed="rId3">
            <a:alphaModFix/>
          </a:blip>
          <a:stretch>
            <a:fillRect/>
          </a:stretch>
        </p:blipFill>
        <p:spPr>
          <a:xfrm>
            <a:off x="2250270" y="1492025"/>
            <a:ext cx="4268725" cy="282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User registration</a:t>
            </a:r>
            <a:endParaRPr>
              <a:solidFill>
                <a:srgbClr val="000000"/>
              </a:solidFill>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This is the part where we have register for using the apps like all apps. It is your wish to login but for providing the data of the hospital you went it is mandatory to login but it is not mandatory to login to view the data which they have provided.</a:t>
            </a:r>
            <a:endParaRPr>
              <a:solidFill>
                <a:srgbClr val="000000"/>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Hospital Data</a:t>
            </a:r>
            <a:endParaRPr>
              <a:solidFill>
                <a:srgbClr val="FFFFFF"/>
              </a:solidFill>
            </a:endParaRPr>
          </a:p>
          <a:p>
            <a:pPr indent="0" lvl="0" marL="0" rtl="0" algn="l">
              <a:spcBef>
                <a:spcPts val="0"/>
              </a:spcBef>
              <a:spcAft>
                <a:spcPts val="0"/>
              </a:spcAft>
              <a:buNone/>
            </a:pPr>
            <a:r>
              <a:rPr lang="en" sz="1500">
                <a:solidFill>
                  <a:srgbClr val="FFFFFF"/>
                </a:solidFill>
              </a:rPr>
              <a:t>You can provide the following data using the app:</a:t>
            </a:r>
            <a:endParaRPr sz="1500">
              <a:solidFill>
                <a:srgbClr val="FFFFFF"/>
              </a:solidFill>
            </a:endParaRPr>
          </a:p>
        </p:txBody>
      </p:sp>
      <p:sp>
        <p:nvSpPr>
          <p:cNvPr id="106" name="Google Shape;106;p20"/>
          <p:cNvSpPr txBox="1"/>
          <p:nvPr>
            <p:ph idx="1" type="body"/>
          </p:nvPr>
        </p:nvSpPr>
        <p:spPr>
          <a:xfrm>
            <a:off x="311700" y="1167850"/>
            <a:ext cx="3190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Georgia"/>
                <a:ea typeface="Georgia"/>
                <a:cs typeface="Georgia"/>
                <a:sym typeface="Georgia"/>
              </a:rPr>
              <a:t>Availability of 24*7 emergency service: Yes / No</a:t>
            </a:r>
            <a:endParaRPr sz="12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Georgia"/>
                <a:ea typeface="Georgia"/>
                <a:cs typeface="Georgia"/>
                <a:sym typeface="Georgia"/>
              </a:rPr>
              <a:t>Availability of accident emergency service: Yes/No</a:t>
            </a:r>
            <a:endParaRPr sz="12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Georgia"/>
                <a:ea typeface="Georgia"/>
                <a:cs typeface="Georgia"/>
                <a:sym typeface="Georgia"/>
              </a:rPr>
              <a:t>Ambulance Availability: Yes/No</a:t>
            </a:r>
            <a:endParaRPr sz="12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Georgia"/>
                <a:ea typeface="Georgia"/>
                <a:cs typeface="Georgia"/>
                <a:sym typeface="Georgia"/>
              </a:rPr>
              <a:t>Blood bank availability: Yes/No</a:t>
            </a:r>
            <a:endParaRPr sz="12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Georgia"/>
                <a:ea typeface="Georgia"/>
                <a:cs typeface="Georgia"/>
                <a:sym typeface="Georgia"/>
              </a:rPr>
              <a:t>ICU Availability: Yes/No</a:t>
            </a:r>
            <a:endParaRPr sz="12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Georgia"/>
                <a:ea typeface="Georgia"/>
                <a:cs typeface="Georgia"/>
                <a:sym typeface="Georgia"/>
              </a:rPr>
              <a:t>Maternity ward availability: Yes / No</a:t>
            </a:r>
            <a:endParaRPr sz="1200">
              <a:solidFill>
                <a:srgbClr val="FFFFFF"/>
              </a:solidFill>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rgbClr val="FFFFFF"/>
                </a:solidFill>
                <a:latin typeface="Georgia"/>
                <a:ea typeface="Georgia"/>
                <a:cs typeface="Georgia"/>
                <a:sym typeface="Georgia"/>
              </a:rPr>
              <a:t>Number of beds:</a:t>
            </a:r>
            <a:endParaRPr sz="12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Georgia"/>
                <a:ea typeface="Georgia"/>
                <a:cs typeface="Georgia"/>
                <a:sym typeface="Georgia"/>
              </a:rPr>
              <a:t>Clean toilet facility: Rate 1 - 10</a:t>
            </a:r>
            <a:endParaRPr sz="12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Georgia"/>
                <a:ea typeface="Georgia"/>
                <a:cs typeface="Georgia"/>
                <a:sym typeface="Georgia"/>
              </a:rPr>
              <a:t>Room cleanliness: Rate 1 - 10</a:t>
            </a:r>
            <a:endParaRPr sz="1200">
              <a:solidFill>
                <a:srgbClr val="FFFFFF"/>
              </a:solidFill>
              <a:latin typeface="Georgia"/>
              <a:ea typeface="Georgia"/>
              <a:cs typeface="Georgia"/>
              <a:sym typeface="Georgia"/>
            </a:endParaRPr>
          </a:p>
          <a:p>
            <a:pPr indent="0" lvl="0" marL="0" rtl="0" algn="l">
              <a:spcBef>
                <a:spcPts val="1600"/>
              </a:spcBef>
              <a:spcAft>
                <a:spcPts val="0"/>
              </a:spcAft>
              <a:buNone/>
            </a:pPr>
            <a:r>
              <a:t/>
            </a:r>
            <a:endParaRPr sz="900">
              <a:solidFill>
                <a:srgbClr val="FFFFFF"/>
              </a:solidFill>
            </a:endParaRPr>
          </a:p>
          <a:p>
            <a:pPr indent="0" lvl="0" marL="0" rtl="0" algn="l">
              <a:spcBef>
                <a:spcPts val="1600"/>
              </a:spcBef>
              <a:spcAft>
                <a:spcPts val="0"/>
              </a:spcAft>
              <a:buNone/>
            </a:pPr>
            <a:r>
              <a:t/>
            </a:r>
            <a:endParaRPr sz="1200">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107" name="Google Shape;107;p20"/>
          <p:cNvSpPr txBox="1"/>
          <p:nvPr>
            <p:ph idx="1" type="body"/>
          </p:nvPr>
        </p:nvSpPr>
        <p:spPr>
          <a:xfrm>
            <a:off x="3996875" y="1167850"/>
            <a:ext cx="3190500" cy="35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FFFFFF"/>
                </a:solidFill>
                <a:latin typeface="Georgia"/>
                <a:ea typeface="Georgia"/>
                <a:cs typeface="Georgia"/>
                <a:sym typeface="Georgia"/>
              </a:rPr>
              <a:t>Doctor consultancy fees:</a:t>
            </a:r>
            <a:endParaRPr sz="12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Georgia"/>
                <a:ea typeface="Georgia"/>
                <a:cs typeface="Georgia"/>
                <a:sym typeface="Georgia"/>
              </a:rPr>
              <a:t>Specialist consultancy fees:</a:t>
            </a:r>
            <a:endParaRPr sz="1200">
              <a:solidFill>
                <a:srgbClr val="FFFFFF"/>
              </a:solidFill>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en" sz="1200">
                <a:solidFill>
                  <a:srgbClr val="FFFFFF"/>
                </a:solidFill>
                <a:latin typeface="Georgia"/>
                <a:ea typeface="Georgia"/>
                <a:cs typeface="Georgia"/>
                <a:sym typeface="Georgia"/>
              </a:rPr>
              <a:t>Registration fee:</a:t>
            </a:r>
            <a:endParaRPr sz="12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Georgia"/>
                <a:ea typeface="Georgia"/>
                <a:cs typeface="Georgia"/>
                <a:sym typeface="Georgia"/>
              </a:rPr>
              <a:t>Specially abled</a:t>
            </a:r>
            <a:r>
              <a:rPr lang="en" sz="1200">
                <a:solidFill>
                  <a:srgbClr val="FFFFFF"/>
                </a:solidFill>
                <a:latin typeface="Georgia"/>
                <a:ea typeface="Georgia"/>
                <a:cs typeface="Georgia"/>
                <a:sym typeface="Georgia"/>
              </a:rPr>
              <a:t> accessibility support: Yes/ No</a:t>
            </a:r>
            <a:endParaRPr sz="12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Georgia"/>
                <a:ea typeface="Georgia"/>
                <a:cs typeface="Georgia"/>
                <a:sym typeface="Georgia"/>
              </a:rPr>
              <a:t>Timing for OT:</a:t>
            </a:r>
            <a:endParaRPr sz="12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Georgia"/>
                <a:ea typeface="Georgia"/>
                <a:cs typeface="Georgia"/>
                <a:sym typeface="Georgia"/>
              </a:rPr>
              <a:t>Operation theatre availability: Yes / No</a:t>
            </a:r>
            <a:endParaRPr sz="12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Georgia"/>
                <a:ea typeface="Georgia"/>
                <a:cs typeface="Georgia"/>
                <a:sym typeface="Georgia"/>
              </a:rPr>
              <a:t>Accessibility to public transport: Yes / No</a:t>
            </a:r>
            <a:endParaRPr sz="1200">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0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Arriving at the hospital rating using ML</a:t>
            </a:r>
            <a:endParaRPr>
              <a:solidFill>
                <a:srgbClr val="000000"/>
              </a:solidFill>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Supervised learning algorithm is used</a:t>
            </a:r>
            <a:endParaRPr>
              <a:solidFill>
                <a:srgbClr val="000000"/>
              </a:solidFill>
            </a:endParaRPr>
          </a:p>
          <a:p>
            <a:pPr indent="0" lvl="0" marL="0" rtl="0" algn="l">
              <a:spcBef>
                <a:spcPts val="1600"/>
              </a:spcBef>
              <a:spcAft>
                <a:spcPts val="0"/>
              </a:spcAft>
              <a:buNone/>
            </a:pPr>
            <a:r>
              <a:rPr lang="en">
                <a:solidFill>
                  <a:srgbClr val="000000"/>
                </a:solidFill>
              </a:rPr>
              <a:t>The model will be trained with the given set and used to arrive at the value</a:t>
            </a:r>
            <a:endParaRPr>
              <a:solidFill>
                <a:srgbClr val="000000"/>
              </a:solidFill>
            </a:endParaRPr>
          </a:p>
          <a:p>
            <a:pPr indent="0" lvl="0" marL="0" rtl="0" algn="l">
              <a:spcBef>
                <a:spcPts val="1600"/>
              </a:spcBef>
              <a:spcAft>
                <a:spcPts val="0"/>
              </a:spcAft>
              <a:buNone/>
            </a:pPr>
            <a:r>
              <a:rPr lang="en">
                <a:solidFill>
                  <a:srgbClr val="000000"/>
                </a:solidFill>
              </a:rPr>
              <a:t>A</a:t>
            </a:r>
            <a:r>
              <a:rPr lang="en">
                <a:solidFill>
                  <a:srgbClr val="000000"/>
                </a:solidFill>
              </a:rPr>
              <a:t>utomatically predicting ratings, for </a:t>
            </a:r>
            <a:r>
              <a:rPr lang="en">
                <a:solidFill>
                  <a:srgbClr val="000000"/>
                </a:solidFill>
              </a:rPr>
              <a:t>given </a:t>
            </a:r>
            <a:r>
              <a:rPr lang="en">
                <a:solidFill>
                  <a:srgbClr val="000000"/>
                </a:solidFill>
              </a:rPr>
              <a:t>aspects of a textual review, by assigning a numerical score to each evaluated aspect in the reviews.</a:t>
            </a:r>
            <a:endParaRPr>
              <a:solidFill>
                <a:srgbClr val="000000"/>
              </a:solidFill>
            </a:endParaRPr>
          </a:p>
          <a:p>
            <a:pPr indent="0" lvl="0" marL="0" rtl="0" algn="l">
              <a:spcBef>
                <a:spcPts val="1600"/>
              </a:spcBef>
              <a:spcAft>
                <a:spcPts val="0"/>
              </a:spcAft>
              <a:buNone/>
            </a:pPr>
            <a:r>
              <a:rPr lang="en">
                <a:solidFill>
                  <a:srgbClr val="000000"/>
                </a:solidFill>
              </a:rPr>
              <a:t>Linear Regression. Naive Bayes. Support Vector Machines will be used.</a:t>
            </a:r>
            <a:endParaRPr>
              <a:solidFill>
                <a:srgbClr val="000000"/>
              </a:solidFill>
            </a:endParaRPr>
          </a:p>
          <a:p>
            <a:pPr indent="0" lvl="0" marL="0" rtl="0" algn="l">
              <a:spcBef>
                <a:spcPts val="1600"/>
              </a:spcBef>
              <a:spcAft>
                <a:spcPts val="0"/>
              </a:spcAft>
              <a:buNone/>
            </a:pPr>
            <a:r>
              <a:rPr lang="en">
                <a:solidFill>
                  <a:srgbClr val="000000"/>
                </a:solidFill>
              </a:rPr>
              <a:t>It will give a suggestive rating based on the various feedback received from users.</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