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17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17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0.png" ContentType="image/png"/>
  <Override PartName="/ppt/media/image4.png" ContentType="image/png"/>
  <Override PartName="/ppt/media/image8.png" ContentType="image/png"/>
  <Override PartName="/ppt/media/image13.png" ContentType="image/png"/>
  <Override PartName="/ppt/media/image3.png" ContentType="image/png"/>
  <Override PartName="/ppt/media/image7.png" ContentType="image/png"/>
  <Override PartName="/ppt/media/image12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1.png" ContentType="image/png"/>
  <Override PartName="/ppt/media/image5.png" ContentType="image/png"/>
  <Override PartName="/ppt/media/image9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1.xml.rels" ContentType="application/vnd.openxmlformats-package.relationships+xml"/>
  <Override PartName="/ppt/slides/_rels/slide31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18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27.xml.rels" ContentType="application/vnd.openxmlformats-package.relationships+xml"/>
  <Override PartName="/ppt/slides/_rels/slide12.xml.rels" ContentType="application/vnd.openxmlformats-package.relationships+xml"/>
  <Override PartName="/ppt/slides/_rels/slide10.xml.rels" ContentType="application/vnd.openxmlformats-package.relationships+xml"/>
  <Override PartName="/ppt/slides/_rels/slide3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17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/>
              <a:t>Click to edit the notes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 sz="1400"/>
              <a:t>&lt;header&gt;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IN" sz="1400"/>
              <a:t>&lt;date/time&gt;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IN" sz="1400"/>
              <a:t>&lt;footer&gt;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2171C1B1-5151-4101-A111-5191C131E111}" type="slidenum">
              <a:rPr lang="en-IN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 sz="2000"/>
              <a:t>Snapshot</a:t>
            </a:r>
            <a:endParaRPr/>
          </a:p>
          <a:p>
            <a:r>
              <a:rPr lang="en-IN" sz="2000"/>
              <a:t>means capturing the state of the storage system at an exact point in time and is used to provide full</a:t>
            </a:r>
            <a:endParaRPr/>
          </a:p>
          <a:p>
            <a:r>
              <a:rPr lang="en-IN" sz="2000"/>
              <a:t>recovery of data when lost</a:t>
            </a:r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/>
              <a:t>Explain the rules here itself.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696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IN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91D1C1B1-81C1-4171-A131-010171F101B1}" type="slidenum">
              <a:rPr lang="en-IN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Snapshotting in HDFS for HOP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Hop-Hdfs Operations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Related Work: Apache Vesrion 2</a:t>
            </a:r>
            <a:endParaRPr/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6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-9000" y="1363320"/>
            <a:ext cx="10079640" cy="3687840"/>
          </a:xfrm>
          <a:prstGeom prst="rect">
            <a:avLst/>
          </a:prstGeom>
        </p:spPr>
      </p:pic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Related Work: Apache Vesrion 2</a:t>
            </a:r>
            <a:endParaRPr/>
          </a:p>
        </p:txBody>
      </p:sp>
      <p:sp>
        <p:nvSpPr>
          <p:cNvPr id="68" name="TextShape 2"/>
          <p:cNvSpPr txBox="1"/>
          <p:nvPr/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Operational costs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○ </a:t>
            </a:r>
            <a:r>
              <a:rPr lang="en-IN"/>
              <a:t>Modification of a file/directory is O(log (diff size))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○ </a:t>
            </a:r>
            <a:r>
              <a:rPr lang="en-IN"/>
              <a:t>Access time for current files and directories is unchanged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○ </a:t>
            </a:r>
            <a:r>
              <a:rPr lang="en-IN"/>
              <a:t>Access time for snapshot files and directories has additional cost of O(log (diff size))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 </a:t>
            </a:r>
            <a:r>
              <a:rPr lang="en-IN"/>
              <a:t>Storage costs - Proportional to the unique modifications since the snapshot is taken - O(M)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Related Work: Facebook</a:t>
            </a:r>
            <a:endParaRPr/>
          </a:p>
        </p:txBody>
      </p:sp>
      <p:sp>
        <p:nvSpPr>
          <p:cNvPr id="70" name="TextShape 2"/>
          <p:cNvSpPr txBox="1"/>
          <p:nvPr/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04360" y="1368000"/>
            <a:ext cx="6803640" cy="5202720"/>
          </a:xfrm>
          <a:prstGeom prst="rect">
            <a:avLst/>
          </a:prstGeom>
        </p:spPr>
      </p:pic>
    </p:spTree>
  </p:cSld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Related Work: Facebook</a:t>
            </a:r>
            <a:endParaRPr/>
          </a:p>
        </p:txBody>
      </p:sp>
      <p:sp>
        <p:nvSpPr>
          <p:cNvPr id="73" name="TextShape 2"/>
          <p:cNvSpPr txBox="1"/>
          <p:nvPr/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Selective Copy-On Appends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Copy-On Write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Appends followed by Truncate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Use Pointers Otherwise.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Overhead of building Snapshot tree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Time to take Snapshot Scales linearly.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Challenges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Time to take Snapshot—O(1)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Scale for TeraBytes of Meta-Data(HDFS)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Efficient Roll-Back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Low Sapce OverHead on Snapshot meta-data </a:t>
            </a:r>
            <a:endParaRPr/>
          </a:p>
        </p:txBody>
      </p:sp>
    </p:spTree>
  </p:cSld>
  <p:timing>
    <p:tnLst>
      <p:par>
        <p:cTn dur="indefinite" id="29" nodeType="tmRoot" restart="never">
          <p:childTnLst>
            <p:seq>
              <p:cTn id="3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Solution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Read-Only(RO) Snapshots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RO Nested Snaphots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General Purpose file/directory level multiple/nested Snapshots.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RO Root Level Single Snashot</a:t>
            </a:r>
            <a:r>
              <a:rPr lang="en-IN"/>
              <a:t>	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Specific  for RollBack on Software Upgrades</a:t>
            </a:r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id="3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 sz="3600"/>
              <a:t>Read-Only Root Level Single Snapshot(ROSS)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360000" y="1512000"/>
            <a:ext cx="9072000" cy="54000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b="1" lang="en-IN"/>
              <a:t> </a:t>
            </a:r>
            <a:r>
              <a:rPr b="1" lang="en-IN"/>
              <a:t>isDeleted</a:t>
            </a:r>
            <a:endParaRPr/>
          </a:p>
          <a:p>
            <a:r>
              <a:rPr lang="en-IN"/>
              <a:t>0 ==&gt;  Inode is not deleted.</a:t>
            </a:r>
            <a:endParaRPr/>
          </a:p>
          <a:p>
            <a:endParaRPr/>
          </a:p>
          <a:p>
            <a:r>
              <a:rPr lang="en-IN"/>
              <a:t>1 ==&gt;  Inode deleted after Root Level snapshot was taken.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IN"/>
              <a:t> </a:t>
            </a:r>
            <a:r>
              <a:rPr b="1" lang="en-IN"/>
              <a:t>status</a:t>
            </a:r>
            <a:endParaRPr/>
          </a:p>
          <a:p>
            <a:r>
              <a:rPr lang="en-IN"/>
              <a:t>0 ==&gt;  Inode was created before taking  Snapshot.</a:t>
            </a:r>
            <a:endParaRPr/>
          </a:p>
          <a:p>
            <a:endParaRPr/>
          </a:p>
          <a:p>
            <a:r>
              <a:rPr lang="en-IN"/>
              <a:t>2 ==&gt; Inode created before taking  snapshot but modified after that.</a:t>
            </a:r>
            <a:endParaRPr/>
          </a:p>
          <a:p>
            <a:endParaRPr/>
          </a:p>
          <a:p>
            <a:r>
              <a:rPr lang="en-IN"/>
              <a:t>3 ==&gt; Inode was created after taking snapshot.</a:t>
            </a:r>
            <a:endParaRPr/>
          </a:p>
          <a:p>
            <a:endParaRPr/>
          </a:p>
        </p:txBody>
      </p:sp>
    </p:spTree>
  </p:cSld>
  <p:timing>
    <p:tnLst>
      <p:par>
        <p:cTn dur="indefinite" id="33" nodeType="tmRoot" restart="never">
          <p:childTnLst>
            <p:seq>
              <p:cTn id="3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0"/>
            <a:ext cx="9071640" cy="1563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Deletion of Directories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89960" y="1224000"/>
            <a:ext cx="8870040" cy="591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atomic{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Set  isDeleted=1 for this directory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}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Process the children in depth-first manner.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If file status=3,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atomic{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permanently delete blocks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delete the inode row.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}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Atomic constrcut to guarantee consistency of meta-data incase of namenode failure.</a:t>
            </a:r>
            <a:endParaRPr/>
          </a:p>
        </p:txBody>
      </p:sp>
    </p:spTree>
  </p:cSld>
  <p:timing>
    <p:tnLst>
      <p:par>
        <p:cTn dur="indefinite" id="35" nodeType="tmRoot" restart="never">
          <p:childTnLst>
            <p:seq>
              <p:cTn id="3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360" y="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 u="sng"/>
              <a:t>Roll Back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360000" y="1296000"/>
            <a:ext cx="9014040" cy="597600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/>
              <a:t>For INodes: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 </a:t>
            </a:r>
            <a:r>
              <a:rPr lang="en-IN" sz="2800"/>
              <a:t>Delete from INodes where status=2 or status=3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800"/>
              <a:t> </a:t>
            </a:r>
            <a:r>
              <a:rPr lang="en-IN" sz="2800"/>
              <a:t>Update INodes set isDeleted=0 where id&gt;0 and isDeleted=1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800"/>
              <a:t> </a:t>
            </a:r>
            <a:r>
              <a:rPr lang="en-IN" sz="2800"/>
              <a:t>Update INodes set id = -id, parent id = -parent id where id&lt;0</a:t>
            </a:r>
            <a:endParaRPr/>
          </a:p>
          <a:p>
            <a:r>
              <a:rPr lang="en-IN"/>
              <a:t>For Blocks: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800"/>
              <a:t>Delete from Block Info where status=2 or status=3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800"/>
              <a:t> </a:t>
            </a:r>
            <a:r>
              <a:rPr lang="en-IN" sz="2800"/>
              <a:t>Update Block Info set block id = -block id, inode id = -inode id where id&lt;0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800"/>
              <a:t> </a:t>
            </a:r>
            <a:r>
              <a:rPr lang="en-IN" sz="2800"/>
              <a:t>Delete from Block Info where block id&lt;0</a:t>
            </a:r>
            <a:endParaRPr/>
          </a:p>
        </p:txBody>
      </p:sp>
    </p:spTree>
  </p:cSld>
  <p:timing>
    <p:tnLst>
      <p:par>
        <p:cTn dur="indefinite" id="37" nodeType="tmRoot" restart="never">
          <p:childTnLst>
            <p:seq>
              <p:cTn id="3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Introduction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792000" y="136800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Definition of Snaphot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Big Data Systems &amp; Enterprise-Grade Storage Systems.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Implementation-RollBack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8870040" cy="5790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Take subTreeOpLock on root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Take read-lock on all rows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Task1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Delete Inodes with status=2 or Status=3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Task2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Set isDeleted=0 for inodes isDelered=1 and id&gt;0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Task2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Update inodes set id=-id, parent_id=-parent_id where id&lt;0;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Deleted inodes where id&lt;0; </a:t>
            </a:r>
            <a:endParaRPr/>
          </a:p>
          <a:p>
            <a:pPr lvl="5">
              <a:buSzPct val="45000"/>
              <a:buFont typeface="StarSymbol"/>
              <a:buChar char=""/>
            </a:pPr>
            <a:endParaRPr/>
          </a:p>
          <a:p>
            <a:endParaRPr/>
          </a:p>
        </p:txBody>
      </p:sp>
    </p:spTree>
  </p:cSld>
  <p:timing>
    <p:tnLst>
      <p:par>
        <p:cTn dur="indefinite" id="39" nodeType="tmRoot" restart="never">
          <p:childTnLst>
            <p:seq>
              <p:cTn id="4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Implementation-RollBack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Task1, Task2, Task3 are executed on thread pool with batch size 100,000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Failure Handling: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Insert row with Task Id , NameNode Id,status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If( status=InProgress &amp;&amp; Namenode is dead)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Leader assigns the task to another namenode.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Since Task1, Task2, Task3 are Idempotent, progress is guaranteed.</a:t>
            </a:r>
            <a:endParaRPr/>
          </a:p>
        </p:txBody>
      </p:sp>
    </p:spTree>
  </p:cSld>
  <p:timing>
    <p:tnLst>
      <p:par>
        <p:cTn dur="indefinite" id="41" nodeType="tmRoot" restart="never">
          <p:childTnLst>
            <p:seq>
              <p:cTn id="4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Evaluation-RollBack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9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6000" y="1602000"/>
            <a:ext cx="7632000" cy="4806000"/>
          </a:xfrm>
          <a:prstGeom prst="rect">
            <a:avLst/>
          </a:prstGeom>
        </p:spPr>
      </p:pic>
      <p:pic>
        <p:nvPicPr>
          <p:cNvPr descr="" id="9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8107200" y="1584000"/>
            <a:ext cx="1180800" cy="4824000"/>
          </a:xfrm>
          <a:prstGeom prst="rect">
            <a:avLst/>
          </a:prstGeom>
        </p:spPr>
      </p:pic>
      <p:sp>
        <p:nvSpPr>
          <p:cNvPr id="92" name="TextShape 3"/>
          <p:cNvSpPr txBox="1"/>
          <p:nvPr/>
        </p:nvSpPr>
        <p:spPr>
          <a:xfrm>
            <a:off x="7056000" y="2133720"/>
            <a:ext cx="100800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/>
              <a:t>MySQl Server</a:t>
            </a:r>
            <a:endParaRPr/>
          </a:p>
        </p:txBody>
      </p:sp>
    </p:spTree>
  </p:cSld>
  <p:timing>
    <p:tnLst>
      <p:par>
        <p:cTn dur="indefinite" id="43" nodeType="tmRoot" restart="never">
          <p:childTnLst>
            <p:seq>
              <p:cTn id="4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RollBack(MySql vs ClusterJ)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9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4480" y="1404360"/>
            <a:ext cx="4367520" cy="4859640"/>
          </a:xfrm>
          <a:prstGeom prst="rect">
            <a:avLst/>
          </a:prstGeom>
        </p:spPr>
      </p:pic>
      <p:pic>
        <p:nvPicPr>
          <p:cNvPr descr="" id="9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824000" y="1368000"/>
            <a:ext cx="4496760" cy="4896000"/>
          </a:xfrm>
          <a:prstGeom prst="rect">
            <a:avLst/>
          </a:prstGeom>
        </p:spPr>
      </p:pic>
    </p:spTree>
  </p:cSld>
  <p:timing>
    <p:tnLst>
      <p:par>
        <p:cTn dur="indefinite" id="45" nodeType="tmRoot" restart="never">
          <p:childTnLst>
            <p:seq>
              <p:cTn id="4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7200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 u="sng"/>
              <a:t>Read-Only Nested Snapshots</a:t>
            </a:r>
            <a:r>
              <a:rPr lang="en-IN"/>
              <a:t>
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432000" y="987480"/>
            <a:ext cx="8870040" cy="65725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 sz="2800"/>
              <a:t>SNAPS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800"/>
              <a:t>C-List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800"/>
              <a:t>D-List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800"/>
              <a:t>M-List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800"/>
              <a:t>MV-List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800"/>
              <a:t>MV-In-List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  <p:graphicFrame>
        <p:nvGraphicFramePr>
          <p:cNvPr id="99" name="Table 3"/>
          <p:cNvGraphicFramePr/>
          <p:nvPr/>
        </p:nvGraphicFramePr>
        <p:xfrm>
          <a:off x="1566000" y="1467720"/>
          <a:ext cx="5075280" cy="336960"/>
        </p:xfrm>
        <a:graphic>
          <a:graphicData uri="http://schemas.openxmlformats.org/drawingml/2006/table">
            <a:tbl>
              <a:tblPr/>
              <a:tblGrid>
                <a:gridCol w="1268640"/>
                <a:gridCol w="1481040"/>
                <a:gridCol w="1056240"/>
                <a:gridCol w="1092960"/>
              </a:tblGrid>
              <a:tr h="337320">
                <a:tc>
                  <a:txBody>
                    <a:bodyPr bIns="46800" lIns="90000" rIns="90000" tIns="46800" wrap="none"/>
                    <a:p>
                      <a:r>
                        <a:rPr lang="en-IN"/>
                        <a:t>Inode_Id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IN"/>
                        <a:t>Snapshot_Id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IN"/>
                        <a:t>User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IN"/>
                        <a:t>Time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0" name="Table 4"/>
          <p:cNvGraphicFramePr/>
          <p:nvPr/>
        </p:nvGraphicFramePr>
        <p:xfrm>
          <a:off x="1284840" y="7106400"/>
          <a:ext cx="5576760" cy="861480"/>
        </p:xfrm>
        <a:graphic>
          <a:graphicData uri="http://schemas.openxmlformats.org/drawingml/2006/table">
            <a:tbl>
              <a:tblPr/>
              <a:tblGrid>
                <a:gridCol w="1090440"/>
                <a:gridCol w="900720"/>
                <a:gridCol w="2817360"/>
              </a:tblGrid>
              <a:tr h="315720">
                <a:tc>
                  <a:txBody>
                    <a:bodyPr bIns="46800" lIns="90000" rIns="90000" tIns="46800" wrap="none"/>
                    <a:p>
                      <a:r>
                        <a:rPr lang="en-IN"/>
                        <a:t>Inode_Id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IN"/>
                        <a:t>Time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IN"/>
                        <a:t>Moved_In_Inode_Id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1" name="Table 5"/>
          <p:cNvGraphicFramePr/>
          <p:nvPr/>
        </p:nvGraphicFramePr>
        <p:xfrm>
          <a:off x="1243800" y="3855600"/>
          <a:ext cx="5576760" cy="861480"/>
        </p:xfrm>
        <a:graphic>
          <a:graphicData uri="http://schemas.openxmlformats.org/drawingml/2006/table">
            <a:tbl>
              <a:tblPr/>
              <a:tblGrid>
                <a:gridCol w="1090440"/>
                <a:gridCol w="900720"/>
                <a:gridCol w="2817360"/>
              </a:tblGrid>
              <a:tr h="315720">
                <a:tc>
                  <a:txBody>
                    <a:bodyPr bIns="46800" lIns="90000" rIns="90000" tIns="46800" wrap="none"/>
                    <a:p>
                      <a:r>
                        <a:rPr lang="en-IN"/>
                        <a:t>Inode_Id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IN"/>
                        <a:t>Time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IN"/>
                        <a:t>Deleted_Inode_Id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2" name="Table 6"/>
          <p:cNvGraphicFramePr/>
          <p:nvPr/>
        </p:nvGraphicFramePr>
        <p:xfrm>
          <a:off x="1208520" y="4957920"/>
          <a:ext cx="5576760" cy="861480"/>
        </p:xfrm>
        <a:graphic>
          <a:graphicData uri="http://schemas.openxmlformats.org/drawingml/2006/table">
            <a:tbl>
              <a:tblPr/>
              <a:tblGrid>
                <a:gridCol w="1090440"/>
                <a:gridCol w="900720"/>
                <a:gridCol w="2817360"/>
                <a:gridCol w="2817360"/>
              </a:tblGrid>
              <a:tr h="315720">
                <a:tc>
                  <a:txBody>
                    <a:bodyPr bIns="46800" lIns="90000" rIns="90000" tIns="46800" wrap="none"/>
                    <a:p>
                      <a:r>
                        <a:rPr lang="en-IN"/>
                        <a:t>Inode_Id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IN"/>
                        <a:t>Time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IN"/>
                        <a:t>Modified_Inode_Id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IN"/>
                        <a:t>Original Row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3" name="Table 7"/>
          <p:cNvGraphicFramePr/>
          <p:nvPr/>
        </p:nvGraphicFramePr>
        <p:xfrm>
          <a:off x="1263960" y="6030000"/>
          <a:ext cx="5576760" cy="861480"/>
        </p:xfrm>
        <a:graphic>
          <a:graphicData uri="http://schemas.openxmlformats.org/drawingml/2006/table">
            <a:tbl>
              <a:tblPr/>
              <a:tblGrid>
                <a:gridCol w="1090440"/>
                <a:gridCol w="900720"/>
                <a:gridCol w="2817360"/>
                <a:gridCol w="2817360"/>
              </a:tblGrid>
              <a:tr h="315720">
                <a:tc>
                  <a:txBody>
                    <a:bodyPr bIns="46800" lIns="90000" rIns="90000" tIns="46800" wrap="none"/>
                    <a:p>
                      <a:r>
                        <a:rPr lang="en-IN"/>
                        <a:t>Inode_Id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IN"/>
                        <a:t>Time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IN"/>
                        <a:t>Modified_Inode_Id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IN"/>
                        <a:t>Original Row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4" name="Table 8"/>
          <p:cNvGraphicFramePr/>
          <p:nvPr/>
        </p:nvGraphicFramePr>
        <p:xfrm>
          <a:off x="1315080" y="2622960"/>
          <a:ext cx="5576760" cy="861480"/>
        </p:xfrm>
        <a:graphic>
          <a:graphicData uri="http://schemas.openxmlformats.org/drawingml/2006/table">
            <a:tbl>
              <a:tblPr/>
              <a:tblGrid>
                <a:gridCol w="1090440"/>
                <a:gridCol w="900720"/>
                <a:gridCol w="2817360"/>
              </a:tblGrid>
              <a:tr h="315720">
                <a:tc>
                  <a:txBody>
                    <a:bodyPr bIns="46800" lIns="90000" rIns="90000" tIns="46800" wrap="none"/>
                    <a:p>
                      <a:r>
                        <a:rPr lang="en-IN"/>
                        <a:t>Inode_Id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IN"/>
                        <a:t>Time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IN"/>
                        <a:t>Created_Inode_Id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dur="indefinite" id="47" nodeType="tmRoot" restart="never">
          <p:childTnLst>
            <p:seq>
              <p:cTn id="4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360" y="-11016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 u="sng"/>
              <a:t>RO-Nested Snapshots(RONS)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504000" y="1368000"/>
            <a:ext cx="8870040" cy="59760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 sz="2800"/>
              <a:t>Block-Info C-List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800"/>
              <a:t>Block-Info M-List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  <p:graphicFrame>
        <p:nvGraphicFramePr>
          <p:cNvPr id="107" name="Table 3"/>
          <p:cNvGraphicFramePr/>
          <p:nvPr/>
        </p:nvGraphicFramePr>
        <p:xfrm>
          <a:off x="1342440" y="1987200"/>
          <a:ext cx="5075280" cy="336960"/>
        </p:xfrm>
        <a:graphic>
          <a:graphicData uri="http://schemas.openxmlformats.org/drawingml/2006/table">
            <a:tbl>
              <a:tblPr/>
              <a:tblGrid>
                <a:gridCol w="1268640"/>
                <a:gridCol w="1481040"/>
                <a:gridCol w="1056240"/>
                <a:gridCol w="1092960"/>
              </a:tblGrid>
              <a:tr h="337320">
                <a:tc>
                  <a:txBody>
                    <a:bodyPr bIns="46800" lIns="90000" rIns="90000" tIns="46800" wrap="none"/>
                    <a:p>
                      <a:r>
                        <a:rPr lang="en-IN"/>
                        <a:t>Inode_Id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IN"/>
                        <a:t>Block_Id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IN"/>
                        <a:t>User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IN"/>
                        <a:t>Time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8" name="Table 4"/>
          <p:cNvGraphicFramePr/>
          <p:nvPr/>
        </p:nvGraphicFramePr>
        <p:xfrm>
          <a:off x="1397880" y="3067200"/>
          <a:ext cx="5075280" cy="336960"/>
        </p:xfrm>
        <a:graphic>
          <a:graphicData uri="http://schemas.openxmlformats.org/drawingml/2006/table">
            <a:tbl>
              <a:tblPr/>
              <a:tblGrid>
                <a:gridCol w="1268640"/>
                <a:gridCol w="1200600"/>
                <a:gridCol w="1009440"/>
                <a:gridCol w="2149200"/>
              </a:tblGrid>
              <a:tr h="337320">
                <a:tc>
                  <a:txBody>
                    <a:bodyPr bIns="46800" lIns="90000" rIns="90000" tIns="46800" wrap="none"/>
                    <a:p>
                      <a:r>
                        <a:rPr lang="en-IN"/>
                        <a:t>Inode_Id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IN"/>
                        <a:t>Block_Id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IN"/>
                        <a:t>Time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IN"/>
                        <a:t>Original Row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dur="indefinite" id="49" nodeType="tmRoot" restart="never">
          <p:childTnLst>
            <p:seq>
              <p:cTn id="5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76000" y="3384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Algorithm for listing files in a directory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288000" y="1368000"/>
            <a:ext cx="9086040" cy="590400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 sz="2400"/>
              <a:t>Void ls(int stime, int dirId){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400"/>
              <a:t>children={Get children whose parentId=id};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400"/>
              <a:t>children = childen - { children deleted before stime} -{ children created after stime} - {children moved_in after stime};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400"/>
              <a:t>children = children + {children moved-out after stime};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400"/>
              <a:t>modifiedChildren = { children modified after stime};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endParaRPr/>
          </a:p>
        </p:txBody>
      </p:sp>
    </p:spTree>
  </p:cSld>
  <p:timing>
    <p:tnLst>
      <p:par>
        <p:cTn dur="indefinite" id="51" nodeType="tmRoot" restart="never">
          <p:childTnLst>
            <p:seq>
              <p:cTn id="5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Evaluation-Nested Snapshots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1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24000" y="2016000"/>
            <a:ext cx="7776000" cy="4137840"/>
          </a:xfrm>
          <a:prstGeom prst="rect">
            <a:avLst/>
          </a:prstGeom>
        </p:spPr>
      </p:pic>
    </p:spTree>
  </p:cSld>
  <p:timing>
    <p:tnLst>
      <p:par>
        <p:cTn dur="indefinite" id="53" nodeType="tmRoot" restart="never">
          <p:childTnLst>
            <p:seq>
              <p:cTn id="5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Evaluation-Nested Snapshots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1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00000" y="1769040"/>
            <a:ext cx="5760000" cy="4571640"/>
          </a:xfrm>
          <a:prstGeom prst="rect">
            <a:avLst/>
          </a:prstGeom>
        </p:spPr>
      </p:pic>
    </p:spTree>
  </p:cSld>
  <p:timing>
    <p:tnLst>
      <p:par>
        <p:cTn dur="indefinite" id="55" nodeType="tmRoot" restart="never">
          <p:childTnLst>
            <p:seq>
              <p:cTn id="5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 u="sng"/>
              <a:t>Future Work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Evaluating &amp; Implementing Nested Snapshots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Integrating RO Root Level SingleSnapshot and RONetsted Snpashot solutions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dur="indefinite" id="57" nodeType="tmRoot" restart="never">
          <p:childTnLst>
            <p:seq>
              <p:cTn id="5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Use-Case Scenarios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Software Upgrades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Rollback from Errors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Hot Backups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Managing Real-time Data Analysis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Thank You</a:t>
            </a:r>
            <a:endParaRPr/>
          </a:p>
        </p:txBody>
      </p:sp>
    </p:spTree>
  </p:cSld>
  <p:timing>
    <p:tnLst>
      <p:par>
        <p:cTn dur="indefinite" id="59" nodeType="tmRoot" restart="never">
          <p:childTnLst>
            <p:seq>
              <p:cTn id="6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3" name="TextShape 3"/>
          <p:cNvSpPr txBox="1"/>
          <p:nvPr/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Hadoop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5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59400" y="2047320"/>
            <a:ext cx="5016600" cy="3280680"/>
          </a:xfrm>
          <a:prstGeom prst="rect">
            <a:avLst/>
          </a:prstGeom>
        </p:spPr>
      </p:pic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108000"/>
            <a:ext cx="9071640" cy="1649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 sz="3600"/>
              <a:t>HDFS v2 NameNode Primary/Secondary Replication Model</a:t>
            </a:r>
            <a:r>
              <a:rPr lang="en-IN"/>
              <a:t>
</a:t>
            </a:r>
            <a:endParaRPr/>
          </a:p>
        </p:txBody>
      </p:sp>
      <p:pic>
        <p:nvPicPr>
          <p:cNvPr descr="" id="5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0000" y="1224000"/>
            <a:ext cx="6624000" cy="5616000"/>
          </a:xfrm>
          <a:prstGeom prst="rect">
            <a:avLst/>
          </a:prstGeom>
        </p:spPr>
      </p:pic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Limitations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Still Multi-Readers,Single-Writer,</a:t>
            </a:r>
            <a:r>
              <a:rPr lang="en-IN"/>
              <a:t>
</a:t>
            </a:r>
            <a:r>
              <a:rPr lang="en-IN"/>
              <a:t>Whole NameSystem lock.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Secondary NameNode takes &gt;10 sec to server fully.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DataNodes need to know the primary NameNode by using a Zookeeper service which requires atleast three nodes.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Hadoop Open Platform as Service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5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4000" y="2304000"/>
            <a:ext cx="3960000" cy="3384000"/>
          </a:xfrm>
          <a:prstGeom prst="rect">
            <a:avLst/>
          </a:prstGeom>
        </p:spPr>
      </p:pic>
      <p:pic>
        <p:nvPicPr>
          <p:cNvPr descr="" id="5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608000" y="2353320"/>
            <a:ext cx="4608000" cy="3334680"/>
          </a:xfrm>
          <a:prstGeom prst="rect">
            <a:avLst/>
          </a:prstGeom>
        </p:spPr>
      </p:pic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-7200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 sz="3600"/>
              <a:t>HOP-HDFS     </a:t>
            </a:r>
            <a:r>
              <a:rPr lang="en-IN"/>
              <a:t>                                  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6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0" y="1152000"/>
            <a:ext cx="5483160" cy="5760000"/>
          </a:xfrm>
          <a:prstGeom prst="rect">
            <a:avLst/>
          </a:prstGeom>
        </p:spPr>
      </p:pic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648000" y="360000"/>
            <a:ext cx="9071640" cy="1875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>
                <a:solidFill>
                  <a:srgbClr val="ff0000"/>
                </a:solidFill>
              </a:rPr>
              <a:t>Entity-Relation Diagram for NameNode state in Hop-HDFS</a:t>
            </a:r>
            <a:r>
              <a:rPr lang="en-IN"/>
              <a:t>
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