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1A121B1-C171-4151-9181-A1F19131E15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2000"/>
              <a:t>Snapshot</a:t>
            </a:r>
            <a:endParaRPr/>
          </a:p>
          <a:p>
            <a:r>
              <a:rPr lang="en-IN" sz="2000"/>
              <a:t>means capturing the state of the storage system at an exact point in time and is used to provide full</a:t>
            </a:r>
            <a:endParaRPr/>
          </a:p>
          <a:p>
            <a:r>
              <a:rPr lang="en-IN" sz="2000"/>
              <a:t>recovery of data when lost</a:t>
            </a: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Explain the rules here itself.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171C131-71F1-4121-91F1-31D1B16161F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Snapshotting in HDFS for HOP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Hop-Hdfs Operations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Related Work: Apache Vesrion 2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6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000" y="1363320"/>
            <a:ext cx="10079640" cy="368784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Related Work: Apache Vesrion 2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Operational costs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○ </a:t>
            </a:r>
            <a:r>
              <a:rPr lang="en-IN"/>
              <a:t>Modification of a file/directory is O(log (diff size))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○ </a:t>
            </a:r>
            <a:r>
              <a:rPr lang="en-IN"/>
              <a:t>Access time for current files and directories is unchanged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○ </a:t>
            </a:r>
            <a:r>
              <a:rPr lang="en-IN"/>
              <a:t>Access time for snapshot files and directories has additional cost of O(log (diff size))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/>
              <a:t>Storage costs - Proportional to the unique modifications since the snapshot is taken - O(M)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Related Work: Facebook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4360" y="1368000"/>
            <a:ext cx="6803640" cy="52027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Related Work: Facebook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Selective Copy-On Appends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Copy-On Write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Appends followed by Truncate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Use Pointers Otherwise.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Overhead of building Snapshot tree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Time to take Snapshot Scales linearly.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Challenges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Time to take Snapshot—O(1)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Scale for TeraBytes of Meta-Data(HDFS)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Efficient Roll-Back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Low Sapce OverHead on Snapshot meta-data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Solution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Read-Only(RO) Snapshots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RO Nested Snaphots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General Purpose file/directory level multiple/nested Snapshots.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RO Root Level Single Snashot</a:t>
            </a:r>
            <a:r>
              <a:rPr lang="en-IN"/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Specific  for RollBack on Software Upgrades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Read-Only Nested Snapshots</a:t>
            </a:r>
            <a:r>
              <a:rPr lang="en-IN"/>
              <a:t>
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sz="3600"/>
              <a:t>Read-Only Root Level Single Snapshot(ROSS)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360000" y="1512000"/>
            <a:ext cx="9072000" cy="5400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en-IN"/>
              <a:t> </a:t>
            </a:r>
            <a:r>
              <a:rPr b="1" lang="en-IN"/>
              <a:t>isDeleted</a:t>
            </a:r>
            <a:endParaRPr/>
          </a:p>
          <a:p>
            <a:r>
              <a:rPr lang="en-IN"/>
              <a:t>0 ==&gt;  Inode is not deleted.</a:t>
            </a:r>
            <a:endParaRPr/>
          </a:p>
          <a:p>
            <a:endParaRPr/>
          </a:p>
          <a:p>
            <a:r>
              <a:rPr lang="en-IN"/>
              <a:t>1 ==&gt;  Inode deleted after Root Level snapshot was taken.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IN"/>
              <a:t> </a:t>
            </a:r>
            <a:r>
              <a:rPr b="1" lang="en-IN"/>
              <a:t>status</a:t>
            </a:r>
            <a:endParaRPr/>
          </a:p>
          <a:p>
            <a:r>
              <a:rPr lang="en-IN"/>
              <a:t>0 ==&gt;  Inode was created before taking  Snapshot.</a:t>
            </a:r>
            <a:endParaRPr/>
          </a:p>
          <a:p>
            <a:endParaRPr/>
          </a:p>
          <a:p>
            <a:r>
              <a:rPr lang="en-IN"/>
              <a:t>2 ==&gt; Inode created before taking  snapshot but modified after that.</a:t>
            </a:r>
            <a:endParaRPr/>
          </a:p>
          <a:p>
            <a:endParaRPr/>
          </a:p>
          <a:p>
            <a:r>
              <a:rPr lang="en-IN"/>
              <a:t>3 ==&gt; Inode was created after taking snapshot.</a:t>
            </a:r>
            <a:endParaRPr/>
          </a:p>
          <a:p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0"/>
            <a:ext cx="9071640" cy="156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Deletion of Directories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89960" y="1224000"/>
            <a:ext cx="8870040" cy="591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atomic{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Set  isDeleted=1 for this directory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Process the children in depth-first manner.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If file status=3,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atomic{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permanently delete blocks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delete the inode row.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Atomic constrcut to guarantee consistency of meta-data incase of namenode failure.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Introduction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792000" y="136800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Definition of Snaphot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Big Data Systems &amp; Enterprise-Grade Storage Systems.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u="sng"/>
              <a:t>Roll Back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60000" y="1296000"/>
            <a:ext cx="9014040" cy="597600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For INodes: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 </a:t>
            </a:r>
            <a:r>
              <a:rPr lang="en-IN" sz="2800"/>
              <a:t>Delete from INodes where status=2 or status=3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 </a:t>
            </a:r>
            <a:r>
              <a:rPr lang="en-IN" sz="2800"/>
              <a:t>Update INodes set isDeleted=0 where id&gt;0 and isDeleted=1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 </a:t>
            </a:r>
            <a:r>
              <a:rPr lang="en-IN" sz="2800"/>
              <a:t>Update INodes set id = -id, parent id = -parent id where id&lt;0</a:t>
            </a:r>
            <a:endParaRPr/>
          </a:p>
          <a:p>
            <a:r>
              <a:rPr lang="en-IN"/>
              <a:t>For Blocks: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Delete from Block Info where status=2 or status=3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 </a:t>
            </a:r>
            <a:r>
              <a:rPr lang="en-IN" sz="2800"/>
              <a:t>Update Block Info set block id = -block id, inode id = -inode id where id&lt;0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800"/>
              <a:t> </a:t>
            </a:r>
            <a:r>
              <a:rPr lang="en-IN" sz="2800"/>
              <a:t>Delete from Block Info where block id&lt;0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Implementation-RollBack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8870040" cy="5790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Take subTreeOpLock on root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Take read-lock on all rows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Task1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Delete Inodes with status=2 or Status=3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Task2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Set isDeleted=0 for inodes isDelered=1 and id&gt;0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Task2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Update inodes set id=-id, parent_id=-parent_id where id&lt;0;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Deleted inodes where id&lt;0; </a:t>
            </a:r>
            <a:endParaRPr/>
          </a:p>
          <a:p>
            <a:pPr lvl="5">
              <a:buSzPct val="45000"/>
              <a:buFont typeface="StarSymbol"/>
              <a:buChar char=""/>
            </a:pPr>
            <a:endParaRPr/>
          </a:p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Implementation-RollBack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Evaluation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Future Work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Thank You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Use-Case Scenarios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Software Upgrades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Rollback from Errors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Hot Backups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Managing Real-time Data Analysis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Hadoop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59400" y="2047320"/>
            <a:ext cx="5016600" cy="328068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108000"/>
            <a:ext cx="9071640" cy="1649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sz="3600"/>
              <a:t>HDFS v2 NameNode Primary/Secondary Replication Model</a:t>
            </a:r>
            <a:r>
              <a:rPr lang="en-IN"/>
              <a:t>
</a:t>
            </a:r>
            <a:endParaRPr/>
          </a:p>
        </p:txBody>
      </p:sp>
      <p:pic>
        <p:nvPicPr>
          <p:cNvPr descr="" id="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1224000"/>
            <a:ext cx="6624000" cy="56160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Limitations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Still Multi-Readers,Single-Writer,</a:t>
            </a:r>
            <a:r>
              <a:rPr lang="en-IN"/>
              <a:t>
</a:t>
            </a:r>
            <a:r>
              <a:rPr lang="en-IN"/>
              <a:t>Whole NameSystem lock.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Secondary NameNode takes &gt;10 sec to server fully.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DataNodes need to know the primary NameNode by using a Zookeeper service which requires atleast three nodes.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Hadoop Open Platform as Service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304000"/>
            <a:ext cx="3960000" cy="3384000"/>
          </a:xfrm>
          <a:prstGeom prst="rect">
            <a:avLst/>
          </a:prstGeom>
        </p:spPr>
      </p:pic>
      <p:pic>
        <p:nvPicPr>
          <p:cNvPr descr="" id="5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2353320"/>
            <a:ext cx="4608000" cy="33346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-7200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 sz="3600"/>
              <a:t>HOP-HDFS     </a:t>
            </a:r>
            <a:r>
              <a:rPr lang="en-IN"/>
              <a:t>                                  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0" y="1152000"/>
            <a:ext cx="5483160" cy="57600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648000" y="360000"/>
            <a:ext cx="9071640" cy="1875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>
                <a:solidFill>
                  <a:srgbClr val="ff0000"/>
                </a:solidFill>
              </a:rPr>
              <a:t>Entity-Relation Diagram for NameNode state in Hop-HDFS</a:t>
            </a:r>
            <a:r>
              <a:rPr lang="en-IN"/>
              <a:t>
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