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commentAuthors.xml" ContentType="application/vnd.openxmlformats-officedocument.presentationml.commentAuthor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6" r:id="rId2"/>
    <p:sldId id="257" r:id="rId3"/>
    <p:sldId id="258" r:id="rId4"/>
    <p:sldId id="259" r:id="rId5"/>
    <p:sldId id="261" r:id="rId6"/>
    <p:sldId id="268" r:id="rId7"/>
    <p:sldId id="285" r:id="rId8"/>
    <p:sldId id="284" r:id="rId9"/>
    <p:sldId id="272" r:id="rId10"/>
    <p:sldId id="271" r:id="rId11"/>
    <p:sldId id="273" r:id="rId12"/>
    <p:sldId id="274" r:id="rId13"/>
    <p:sldId id="282" r:id="rId14"/>
    <p:sldId id="275" r:id="rId15"/>
    <p:sldId id="281" r:id="rId16"/>
    <p:sldId id="279" r:id="rId17"/>
    <p:sldId id="280" r:id="rId18"/>
    <p:sldId id="278" r:id="rId19"/>
    <p:sldId id="277" r:id="rId20"/>
    <p:sldId id="286" r:id="rId21"/>
    <p:sldId id="276" r:id="rId22"/>
    <p:sldId id="283" r:id="rId23"/>
    <p:sldId id="289" r:id="rId24"/>
    <p:sldId id="290" r:id="rId25"/>
    <p:sldId id="291" r:id="rId26"/>
    <p:sldId id="288"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m" initials="T" lastIdx="0" clrIdx="0"/>
</p:cmAuthorLst>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9855" autoAdjust="0"/>
  </p:normalViewPr>
  <p:slideViewPr>
    <p:cSldViewPr>
      <p:cViewPr varScale="1">
        <p:scale>
          <a:sx n="53" d="100"/>
          <a:sy n="53" d="100"/>
        </p:scale>
        <p:origin x="-205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32F2882-F127-4F7A-8581-EC61F3A1BE10}" type="datetimeFigureOut">
              <a:rPr lang="en-US" smtClean="0"/>
              <a:pPr/>
              <a:t>7/25/2014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1992D9-37FB-4B0A-95CB-8F7BFC307FF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C1992D9-37FB-4B0A-95CB-8F7BFC307FF7}"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In order to have</a:t>
            </a:r>
            <a:r>
              <a:rPr lang="en-US" baseline="0" dirty="0" smtClean="0"/>
              <a:t> awareness/control we need to keep track of data copies in the mediated space.</a:t>
            </a:r>
          </a:p>
          <a:p>
            <a:pPr>
              <a:buFontTx/>
              <a:buChar char="-"/>
            </a:pPr>
            <a:r>
              <a:rPr lang="en-US" baseline="0" dirty="0" smtClean="0"/>
              <a:t> host for PD</a:t>
            </a:r>
            <a:endParaRPr lang="en-US" dirty="0" smtClean="0"/>
          </a:p>
          <a:p>
            <a:pPr>
              <a:buFontTx/>
              <a:buChar char="-"/>
            </a:pPr>
            <a:r>
              <a:rPr lang="en-US" dirty="0" smtClean="0"/>
              <a:t> Link to copies</a:t>
            </a:r>
          </a:p>
          <a:p>
            <a:endParaRPr lang="en-US" dirty="0" smtClean="0"/>
          </a:p>
          <a:p>
            <a:endParaRPr lang="en-US" dirty="0" smtClean="0"/>
          </a:p>
          <a:p>
            <a:r>
              <a:rPr lang="en-US" dirty="0" smtClean="0"/>
              <a:t>We</a:t>
            </a:r>
            <a:r>
              <a:rPr lang="en-US" baseline="0" dirty="0" smtClean="0"/>
              <a:t> propose a privacy enforcement model called the Mediated Privacy.</a:t>
            </a:r>
          </a:p>
          <a:p>
            <a:endParaRPr lang="en-US" baseline="0" dirty="0" smtClean="0"/>
          </a:p>
          <a:p>
            <a:r>
              <a:rPr lang="en-US" baseline="0" dirty="0" smtClean="0"/>
              <a:t>We introduce the concept of a mediated space where shared user data objects live. These user data object are PD pieces which envelope Data + Sticky Policy. </a:t>
            </a:r>
          </a:p>
          <a:p>
            <a:endParaRPr lang="en-US" baseline="0" dirty="0" smtClean="0"/>
          </a:p>
          <a:p>
            <a:r>
              <a:rPr lang="en-US" baseline="0" dirty="0" smtClean="0"/>
              <a:t>Through the use of the MP, both DS and DC are keeping live references for the share PD. 	</a:t>
            </a:r>
            <a:endParaRPr lang="en-US" dirty="0"/>
          </a:p>
        </p:txBody>
      </p:sp>
      <p:sp>
        <p:nvSpPr>
          <p:cNvPr id="4" name="Slide Number Placeholder 3"/>
          <p:cNvSpPr>
            <a:spLocks noGrp="1"/>
          </p:cNvSpPr>
          <p:nvPr>
            <p:ph type="sldNum" sz="quarter" idx="10"/>
          </p:nvPr>
        </p:nvSpPr>
        <p:spPr/>
        <p:txBody>
          <a:bodyPr/>
          <a:lstStyle/>
          <a:p>
            <a:fld id="{3C1992D9-37FB-4B0A-95CB-8F7BFC307FF7}"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Chord-like</a:t>
            </a:r>
            <a:r>
              <a:rPr lang="en-US" baseline="0" dirty="0" smtClean="0"/>
              <a:t> DHT </a:t>
            </a:r>
            <a:endParaRPr lang="en-US" dirty="0" smtClean="0"/>
          </a:p>
          <a:p>
            <a:pPr>
              <a:buFontTx/>
              <a:buChar char="-"/>
            </a:pPr>
            <a:r>
              <a:rPr lang="en-US" dirty="0" smtClean="0"/>
              <a:t> </a:t>
            </a:r>
            <a:r>
              <a:rPr lang="en-US" dirty="0" err="1" smtClean="0"/>
              <a:t>LookupKey</a:t>
            </a:r>
            <a:r>
              <a:rPr lang="en-US" dirty="0" smtClean="0"/>
              <a:t> – PD</a:t>
            </a:r>
          </a:p>
          <a:p>
            <a:endParaRPr lang="en-US" dirty="0" smtClean="0"/>
          </a:p>
          <a:p>
            <a:r>
              <a:rPr lang="en-US" dirty="0" smtClean="0"/>
              <a:t>The idea of a Mediated</a:t>
            </a:r>
            <a:r>
              <a:rPr lang="en-US" baseline="0" dirty="0" smtClean="0"/>
              <a:t> Space is captured by a DHT with PDVs and Service Providers being part of the system alike. </a:t>
            </a:r>
          </a:p>
          <a:p>
            <a:endParaRPr lang="en-US" baseline="0" dirty="0" smtClean="0"/>
          </a:p>
          <a:p>
            <a:r>
              <a:rPr lang="en-US" baseline="0" dirty="0" smtClean="0"/>
              <a:t>We present a Chord-like ring representation of a DHT for simplicity. A DHT is a simple key-value store with a large </a:t>
            </a:r>
            <a:r>
              <a:rPr lang="en-US" baseline="0" dirty="0" err="1" smtClean="0"/>
              <a:t>keyspace</a:t>
            </a:r>
            <a:r>
              <a:rPr lang="en-US" baseline="0" dirty="0" smtClean="0"/>
              <a:t> that is divided into </a:t>
            </a:r>
            <a:r>
              <a:rPr lang="en-US" baseline="0" dirty="0" err="1" smtClean="0"/>
              <a:t>keyspace</a:t>
            </a:r>
            <a:r>
              <a:rPr lang="en-US" baseline="0" dirty="0" smtClean="0"/>
              <a:t> slices among the nodes of the system. Every node of the system is responsible for the </a:t>
            </a:r>
            <a:r>
              <a:rPr lang="en-US" baseline="0" dirty="0" err="1" smtClean="0"/>
              <a:t>keyspace</a:t>
            </a:r>
            <a:r>
              <a:rPr lang="en-US" baseline="0" dirty="0" smtClean="0"/>
              <a:t> slice lying between himself and its predecessor. </a:t>
            </a:r>
          </a:p>
          <a:p>
            <a:endParaRPr lang="en-US" baseline="0" dirty="0" smtClean="0"/>
          </a:p>
          <a:p>
            <a:r>
              <a:rPr lang="en-US" baseline="0" dirty="0" smtClean="0"/>
              <a:t>PD objects are then getting inserted into this DHT under a certain lookup key.</a:t>
            </a:r>
          </a:p>
          <a:p>
            <a:endParaRPr lang="en-US" baseline="0" dirty="0" smtClean="0"/>
          </a:p>
          <a:p>
            <a:r>
              <a:rPr lang="en-US" baseline="0" dirty="0" smtClean="0"/>
              <a:t>We call this DHT based mediated space a  Business Ring</a:t>
            </a:r>
            <a:endParaRPr lang="en-US" dirty="0"/>
          </a:p>
        </p:txBody>
      </p:sp>
      <p:sp>
        <p:nvSpPr>
          <p:cNvPr id="4" name="Slide Number Placeholder 3"/>
          <p:cNvSpPr>
            <a:spLocks noGrp="1"/>
          </p:cNvSpPr>
          <p:nvPr>
            <p:ph type="sldNum" sz="quarter" idx="10"/>
          </p:nvPr>
        </p:nvSpPr>
        <p:spPr/>
        <p:txBody>
          <a:bodyPr/>
          <a:lstStyle/>
          <a:p>
            <a:fld id="{3C1992D9-37FB-4B0A-95CB-8F7BFC307FF7}"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Business ring: defined business model on PHR, or healthcare</a:t>
            </a:r>
          </a:p>
          <a:p>
            <a:pPr>
              <a:buFontTx/>
              <a:buChar char="-"/>
            </a:pPr>
            <a:r>
              <a:rPr lang="en-US" dirty="0" smtClean="0"/>
              <a:t>Both HHS</a:t>
            </a:r>
            <a:r>
              <a:rPr lang="en-US" baseline="0" dirty="0" smtClean="0"/>
              <a:t> and FHS have a local copy</a:t>
            </a:r>
          </a:p>
          <a:p>
            <a:pPr>
              <a:buFontTx/>
              <a:buChar char="-"/>
            </a:pPr>
            <a:r>
              <a:rPr lang="en-US" baseline="0" dirty="0" smtClean="0"/>
              <a:t> this explains how awareness of data copies is provided, but not how control over it is enforced </a:t>
            </a:r>
            <a:endParaRPr lang="en-US" dirty="0" smtClean="0"/>
          </a:p>
          <a:p>
            <a:endParaRPr lang="en-US" dirty="0" smtClean="0"/>
          </a:p>
          <a:p>
            <a:endParaRPr lang="en-US" dirty="0" smtClean="0"/>
          </a:p>
          <a:p>
            <a:r>
              <a:rPr lang="en-US" dirty="0" smtClean="0"/>
              <a:t>Business Rings are formulated</a:t>
            </a:r>
            <a:r>
              <a:rPr lang="en-US" baseline="0" dirty="0" smtClean="0"/>
              <a:t> around existing business models.</a:t>
            </a:r>
          </a:p>
          <a:p>
            <a:r>
              <a:rPr lang="en-US" baseline="0" dirty="0" smtClean="0"/>
              <a:t>For example the business model around Personal Health Records presented before can have a Business Ring as such:</a:t>
            </a:r>
          </a:p>
          <a:p>
            <a:r>
              <a:rPr lang="en-US" baseline="0" dirty="0" smtClean="0"/>
              <a:t>	- with the both Hospital Services being part of it, </a:t>
            </a:r>
          </a:p>
          <a:p>
            <a:r>
              <a:rPr lang="en-US" baseline="0" dirty="0" smtClean="0"/>
              <a:t>	- as well as PDV-Bob being part of it </a:t>
            </a:r>
          </a:p>
          <a:p>
            <a:endParaRPr lang="en-US" baseline="0" dirty="0" smtClean="0"/>
          </a:p>
          <a:p>
            <a:r>
              <a:rPr lang="en-US" dirty="0" smtClean="0"/>
              <a:t>When PDV-Bob</a:t>
            </a:r>
            <a:r>
              <a:rPr lang="en-US" baseline="0" dirty="0" smtClean="0"/>
              <a:t> shares his previous PHR with the Foreign Hospital Service he simply inserts it into the </a:t>
            </a:r>
            <a:r>
              <a:rPr lang="en-US" baseline="0" dirty="0" err="1" smtClean="0"/>
              <a:t>BusinessRing</a:t>
            </a:r>
            <a:r>
              <a:rPr lang="en-US" baseline="0" dirty="0" smtClean="0"/>
              <a:t>, such that the FHS can retrieve it from there.</a:t>
            </a:r>
          </a:p>
          <a:p>
            <a:r>
              <a:rPr lang="en-US" baseline="0" dirty="0" smtClean="0"/>
              <a:t>The question is, how to choose the hosting </a:t>
            </a:r>
            <a:r>
              <a:rPr lang="en-US" baseline="0" dirty="0" err="1" smtClean="0"/>
              <a:t>lookupkey</a:t>
            </a:r>
            <a:r>
              <a:rPr lang="en-US" baseline="0" dirty="0" smtClean="0"/>
              <a:t>.</a:t>
            </a:r>
          </a:p>
          <a:p>
            <a:endParaRPr lang="en-US" baseline="0" dirty="0" smtClean="0"/>
          </a:p>
          <a:p>
            <a:r>
              <a:rPr lang="en-US" baseline="0" dirty="0" smtClean="0"/>
              <a:t>The only logical entity to host the requested PHR is the FHS (or data requester) itself.  We argue that he is bound to receive the data anyway.</a:t>
            </a:r>
          </a:p>
          <a:p>
            <a:endParaRPr lang="en-US" baseline="0" dirty="0" smtClean="0"/>
          </a:p>
          <a:p>
            <a:r>
              <a:rPr lang="en-US" baseline="0" dirty="0" smtClean="0"/>
              <a:t>One of the major differences btw a regular DHT and a Business Ring is the uneven </a:t>
            </a:r>
            <a:r>
              <a:rPr lang="en-US" baseline="0" dirty="0" err="1" smtClean="0"/>
              <a:t>keyspace</a:t>
            </a:r>
            <a:r>
              <a:rPr lang="en-US" baseline="0" dirty="0" smtClean="0"/>
              <a:t> assignment. Since user data objects are hosted by service providers, their </a:t>
            </a:r>
            <a:r>
              <a:rPr lang="en-US" baseline="0" dirty="0" err="1" smtClean="0"/>
              <a:t>keyspace</a:t>
            </a:r>
            <a:r>
              <a:rPr lang="en-US" baseline="0" dirty="0" smtClean="0"/>
              <a:t> becomes more valuable, as shown by the blue arrows. </a:t>
            </a:r>
          </a:p>
        </p:txBody>
      </p:sp>
      <p:sp>
        <p:nvSpPr>
          <p:cNvPr id="4" name="Slide Number Placeholder 3"/>
          <p:cNvSpPr>
            <a:spLocks noGrp="1"/>
          </p:cNvSpPr>
          <p:nvPr>
            <p:ph type="sldNum" sz="quarter" idx="10"/>
          </p:nvPr>
        </p:nvSpPr>
        <p:spPr/>
        <p:txBody>
          <a:bodyPr/>
          <a:lstStyle/>
          <a:p>
            <a:fld id="{3C1992D9-37FB-4B0A-95CB-8F7BFC307FF7}"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For a better control we employ</a:t>
            </a:r>
            <a:r>
              <a:rPr lang="en-US" baseline="0" dirty="0" smtClean="0"/>
              <a:t> the sticky policy paradigm </a:t>
            </a:r>
            <a:endParaRPr lang="en-US" dirty="0" smtClean="0"/>
          </a:p>
          <a:p>
            <a:pPr>
              <a:buFontTx/>
              <a:buChar char="-"/>
            </a:pPr>
            <a:r>
              <a:rPr lang="en-US" dirty="0" smtClean="0"/>
              <a:t>how</a:t>
            </a:r>
            <a:r>
              <a:rPr lang="en-US" baseline="0" dirty="0" smtClean="0"/>
              <a:t> is the data sharing carried out and control enforced? </a:t>
            </a:r>
          </a:p>
          <a:p>
            <a:pPr>
              <a:buFontTx/>
              <a:buChar char="-"/>
            </a:pPr>
            <a:r>
              <a:rPr lang="en-US" baseline="0" dirty="0" smtClean="0"/>
              <a:t>DS / DC roles</a:t>
            </a:r>
          </a:p>
        </p:txBody>
      </p:sp>
      <p:sp>
        <p:nvSpPr>
          <p:cNvPr id="4" name="Slide Number Placeholder 3"/>
          <p:cNvSpPr>
            <a:spLocks noGrp="1"/>
          </p:cNvSpPr>
          <p:nvPr>
            <p:ph type="sldNum" sz="quarter" idx="10"/>
          </p:nvPr>
        </p:nvSpPr>
        <p:spPr/>
        <p:txBody>
          <a:bodyPr/>
          <a:lstStyle/>
          <a:p>
            <a:fld id="{3C1992D9-37FB-4B0A-95CB-8F7BFC307FF7}"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Request</a:t>
            </a:r>
          </a:p>
          <a:p>
            <a:pPr>
              <a:buFontTx/>
              <a:buChar char="-"/>
            </a:pPr>
            <a:r>
              <a:rPr lang="en-US" baseline="0" dirty="0" err="1" smtClean="0"/>
              <a:t>DHPol</a:t>
            </a:r>
            <a:r>
              <a:rPr lang="en-US" baseline="0" dirty="0" smtClean="0"/>
              <a:t> (purposes: emergency , research)</a:t>
            </a:r>
          </a:p>
          <a:p>
            <a:pPr>
              <a:buFontTx/>
              <a:buNone/>
            </a:pPr>
            <a:endParaRPr lang="en-US" dirty="0"/>
          </a:p>
        </p:txBody>
      </p:sp>
      <p:sp>
        <p:nvSpPr>
          <p:cNvPr id="4" name="Slide Number Placeholder 3"/>
          <p:cNvSpPr>
            <a:spLocks noGrp="1"/>
          </p:cNvSpPr>
          <p:nvPr>
            <p:ph type="sldNum" sz="quarter" idx="10"/>
          </p:nvPr>
        </p:nvSpPr>
        <p:spPr/>
        <p:txBody>
          <a:bodyPr/>
          <a:lstStyle/>
          <a:p>
            <a:fld id="{3C1992D9-37FB-4B0A-95CB-8F7BFC307FF7}"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Ask for information</a:t>
            </a:r>
            <a:r>
              <a:rPr lang="en-US" baseline="0" dirty="0" smtClean="0"/>
              <a:t> of the DC through the ring:</a:t>
            </a:r>
          </a:p>
          <a:p>
            <a:r>
              <a:rPr lang="en-US" baseline="0" dirty="0" smtClean="0"/>
              <a:t>- This provides different measures of trust based on which DS can decide either to continue or not the interaction</a:t>
            </a:r>
            <a:endParaRPr lang="en-US" dirty="0"/>
          </a:p>
        </p:txBody>
      </p:sp>
      <p:sp>
        <p:nvSpPr>
          <p:cNvPr id="4" name="Slide Number Placeholder 3"/>
          <p:cNvSpPr>
            <a:spLocks noGrp="1"/>
          </p:cNvSpPr>
          <p:nvPr>
            <p:ph type="sldNum" sz="quarter" idx="10"/>
          </p:nvPr>
        </p:nvSpPr>
        <p:spPr/>
        <p:txBody>
          <a:bodyPr/>
          <a:lstStyle/>
          <a:p>
            <a:fld id="{3C1992D9-37FB-4B0A-95CB-8F7BFC307FF7}"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If</a:t>
            </a:r>
            <a:r>
              <a:rPr lang="en-US" baseline="0" dirty="0" smtClean="0"/>
              <a:t> the DC find the DC trustworthy: </a:t>
            </a:r>
          </a:p>
          <a:p>
            <a:pPr>
              <a:buFontTx/>
              <a:buChar char="-"/>
            </a:pPr>
            <a:r>
              <a:rPr lang="en-US" baseline="0" dirty="0" smtClean="0"/>
              <a:t> SP = </a:t>
            </a:r>
            <a:r>
              <a:rPr lang="en-US" baseline="0" dirty="0" err="1" smtClean="0"/>
              <a:t>DHPref</a:t>
            </a:r>
            <a:r>
              <a:rPr lang="en-US" baseline="0" dirty="0" smtClean="0"/>
              <a:t> (emergency) </a:t>
            </a:r>
          </a:p>
        </p:txBody>
      </p:sp>
      <p:sp>
        <p:nvSpPr>
          <p:cNvPr id="4" name="Slide Number Placeholder 3"/>
          <p:cNvSpPr>
            <a:spLocks noGrp="1"/>
          </p:cNvSpPr>
          <p:nvPr>
            <p:ph type="sldNum" sz="quarter" idx="10"/>
          </p:nvPr>
        </p:nvSpPr>
        <p:spPr/>
        <p:txBody>
          <a:bodyPr/>
          <a:lstStyle/>
          <a:p>
            <a:fld id="{3C1992D9-37FB-4B0A-95CB-8F7BFC307FF7}"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Internal insert, allow</a:t>
            </a:r>
            <a:r>
              <a:rPr lang="en-US" baseline="0" dirty="0" smtClean="0"/>
              <a:t> for internal tracking</a:t>
            </a:r>
            <a:endParaRPr lang="en-US" dirty="0" smtClean="0"/>
          </a:p>
          <a:p>
            <a:pPr>
              <a:buFontTx/>
              <a:buChar char="-"/>
            </a:pPr>
            <a:r>
              <a:rPr lang="en-US" dirty="0" smtClean="0"/>
              <a:t>PD</a:t>
            </a:r>
            <a:r>
              <a:rPr lang="en-US" baseline="0" dirty="0" smtClean="0"/>
              <a:t> is inserted under the physical node of DC</a:t>
            </a:r>
          </a:p>
          <a:p>
            <a:pPr>
              <a:buFontTx/>
              <a:buNone/>
            </a:pPr>
            <a:endParaRPr lang="en-US" dirty="0"/>
          </a:p>
        </p:txBody>
      </p:sp>
      <p:sp>
        <p:nvSpPr>
          <p:cNvPr id="4" name="Slide Number Placeholder 3"/>
          <p:cNvSpPr>
            <a:spLocks noGrp="1"/>
          </p:cNvSpPr>
          <p:nvPr>
            <p:ph type="sldNum" sz="quarter" idx="10"/>
          </p:nvPr>
        </p:nvSpPr>
        <p:spPr/>
        <p:txBody>
          <a:bodyPr/>
          <a:lstStyle/>
          <a:p>
            <a:fld id="{3C1992D9-37FB-4B0A-95CB-8F7BFC307FF7}"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err="1" smtClean="0"/>
              <a:t>Ack</a:t>
            </a:r>
            <a:endParaRPr lang="en-US" dirty="0" smtClean="0"/>
          </a:p>
          <a:p>
            <a:pPr>
              <a:buFontTx/>
              <a:buChar char="-"/>
            </a:pPr>
            <a:r>
              <a:rPr lang="en-US" baseline="0" dirty="0" smtClean="0"/>
              <a:t> note: no data transfer outside the shared medium </a:t>
            </a:r>
            <a:r>
              <a:rPr lang="en-US" dirty="0" smtClean="0"/>
              <a:t> </a:t>
            </a:r>
          </a:p>
          <a:p>
            <a:endParaRPr lang="en-US" dirty="0"/>
          </a:p>
        </p:txBody>
      </p:sp>
      <p:sp>
        <p:nvSpPr>
          <p:cNvPr id="4" name="Slide Number Placeholder 3"/>
          <p:cNvSpPr>
            <a:spLocks noGrp="1"/>
          </p:cNvSpPr>
          <p:nvPr>
            <p:ph type="sldNum" sz="quarter" idx="10"/>
          </p:nvPr>
        </p:nvSpPr>
        <p:spPr/>
        <p:txBody>
          <a:bodyPr/>
          <a:lstStyle/>
          <a:p>
            <a:fld id="{3C1992D9-37FB-4B0A-95CB-8F7BFC307FF7}"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Retrieve with </a:t>
            </a:r>
            <a:r>
              <a:rPr lang="en-US" dirty="0" err="1" smtClean="0"/>
              <a:t>DHPol</a:t>
            </a:r>
            <a:r>
              <a:rPr lang="en-US" dirty="0" smtClean="0"/>
              <a:t>*</a:t>
            </a:r>
            <a:r>
              <a:rPr lang="en-US" baseline="0" dirty="0" smtClean="0"/>
              <a:t> (emergency OR research)</a:t>
            </a:r>
          </a:p>
        </p:txBody>
      </p:sp>
      <p:sp>
        <p:nvSpPr>
          <p:cNvPr id="4" name="Slide Number Placeholder 3"/>
          <p:cNvSpPr>
            <a:spLocks noGrp="1"/>
          </p:cNvSpPr>
          <p:nvPr>
            <p:ph type="sldNum" sz="quarter" idx="10"/>
          </p:nvPr>
        </p:nvSpPr>
        <p:spPr/>
        <p:txBody>
          <a:bodyPr/>
          <a:lstStyle/>
          <a:p>
            <a:fld id="{3C1992D9-37FB-4B0A-95CB-8F7BFC307FF7}"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thesis</a:t>
            </a:r>
            <a:r>
              <a:rPr lang="en-US" baseline="0" dirty="0" smtClean="0"/>
              <a:t> work has been developed together with Ericsson </a:t>
            </a:r>
            <a:endParaRPr lang="en-US" dirty="0"/>
          </a:p>
        </p:txBody>
      </p:sp>
      <p:sp>
        <p:nvSpPr>
          <p:cNvPr id="4" name="Slide Number Placeholder 3"/>
          <p:cNvSpPr>
            <a:spLocks noGrp="1"/>
          </p:cNvSpPr>
          <p:nvPr>
            <p:ph type="sldNum" sz="quarter" idx="10"/>
          </p:nvPr>
        </p:nvSpPr>
        <p:spPr/>
        <p:txBody>
          <a:bodyPr/>
          <a:lstStyle/>
          <a:p>
            <a:fld id="{3C1992D9-37FB-4B0A-95CB-8F7BFC307FF7}"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Deny OR</a:t>
            </a:r>
            <a:r>
              <a:rPr lang="en-US" baseline="0" dirty="0" smtClean="0"/>
              <a:t> Allow</a:t>
            </a:r>
          </a:p>
          <a:p>
            <a:endParaRPr lang="en-US" baseline="0" dirty="0" smtClean="0"/>
          </a:p>
          <a:p>
            <a:r>
              <a:rPr lang="en-US" baseline="0" dirty="0" smtClean="0"/>
              <a:t>Both DC and DS know the </a:t>
            </a:r>
            <a:r>
              <a:rPr lang="en-US" baseline="0" dirty="0" err="1" smtClean="0"/>
              <a:t>LookupKey</a:t>
            </a:r>
            <a:endParaRPr lang="en-US" baseline="0" dirty="0" smtClean="0"/>
          </a:p>
          <a:p>
            <a:r>
              <a:rPr lang="en-US" baseline="0" dirty="0" smtClean="0"/>
              <a:t>DC has to know in order to retrieve it</a:t>
            </a:r>
          </a:p>
          <a:p>
            <a:r>
              <a:rPr lang="en-US" baseline="0" dirty="0" smtClean="0"/>
              <a:t>DS has to know in order to maintain control over it.</a:t>
            </a:r>
            <a:endParaRPr lang="en-US" dirty="0"/>
          </a:p>
        </p:txBody>
      </p:sp>
      <p:sp>
        <p:nvSpPr>
          <p:cNvPr id="4" name="Slide Number Placeholder 3"/>
          <p:cNvSpPr>
            <a:spLocks noGrp="1"/>
          </p:cNvSpPr>
          <p:nvPr>
            <p:ph type="sldNum" sz="quarter" idx="10"/>
          </p:nvPr>
        </p:nvSpPr>
        <p:spPr/>
        <p:txBody>
          <a:bodyPr/>
          <a:lstStyle/>
          <a:p>
            <a:fld id="{3C1992D9-37FB-4B0A-95CB-8F7BFC307FF7}"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C1992D9-37FB-4B0A-95CB-8F7BFC307FF7}" type="slidenum">
              <a:rPr lang="en-US" smtClean="0"/>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a:t>
            </a:r>
            <a:r>
              <a:rPr lang="en-US" baseline="0" dirty="0" smtClean="0"/>
              <a:t> carried out an evaluation of our proposed model, comparing it with solutions proposed from existing work </a:t>
            </a:r>
          </a:p>
          <a:p>
            <a:r>
              <a:rPr lang="en-US" baseline="0" dirty="0" smtClean="0"/>
              <a:t>(the existing privacy enforcement solutions are reliant on software verification and TTP)</a:t>
            </a:r>
          </a:p>
          <a:p>
            <a:endParaRPr lang="en-US" baseline="0" dirty="0" smtClean="0"/>
          </a:p>
          <a:p>
            <a:r>
              <a:rPr lang="en-US" baseline="0" dirty="0" smtClean="0"/>
              <a:t> - We found that the MP is the most feasible since it comes with the least amount of assumptions and prerequisites. (Existing solutions often requires special HW – TPM, multiple TTPs, or a strict architectural design)</a:t>
            </a:r>
          </a:p>
          <a:p>
            <a:endParaRPr lang="en-US" baseline="0" dirty="0" smtClean="0"/>
          </a:p>
          <a:p>
            <a:r>
              <a:rPr lang="en-US" baseline="0" dirty="0" smtClean="0"/>
              <a:t> - We also found that MP is the most vulnerable for tampering since the lack of verifiable software. We can only observe how nodes behave in the system through their interaction in the Business Ring. Although some thought has been put into observing node behavior inside the Business Ring and banning malicious nodes based on consensus. </a:t>
            </a:r>
          </a:p>
          <a:p>
            <a:endParaRPr lang="en-US" baseline="0" dirty="0" smtClean="0"/>
          </a:p>
          <a:p>
            <a:r>
              <a:rPr lang="en-US" baseline="0" dirty="0" smtClean="0"/>
              <a:t>Moreover, we also developed a prototype of  the MP model which uses the PPL extension of the XACML language</a:t>
            </a:r>
          </a:p>
          <a:p>
            <a:r>
              <a:rPr lang="en-US" baseline="0" dirty="0" smtClean="0"/>
              <a:t>The Demo includes two PDVs and two Service Providers to simulate cases of data forwarding.</a:t>
            </a:r>
            <a:endParaRPr lang="en-US" dirty="0" smtClean="0"/>
          </a:p>
        </p:txBody>
      </p:sp>
      <p:sp>
        <p:nvSpPr>
          <p:cNvPr id="4" name="Slide Number Placeholder 3"/>
          <p:cNvSpPr>
            <a:spLocks noGrp="1"/>
          </p:cNvSpPr>
          <p:nvPr>
            <p:ph type="sldNum" sz="quarter" idx="10"/>
          </p:nvPr>
        </p:nvSpPr>
        <p:spPr/>
        <p:txBody>
          <a:bodyPr/>
          <a:lstStyle/>
          <a:p>
            <a:fld id="{3C1992D9-37FB-4B0A-95CB-8F7BFC307FF7}" type="slidenum">
              <a:rPr lang="en-US" smtClean="0"/>
              <a:pPr/>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C1992D9-37FB-4B0A-95CB-8F7BFC307FF7}" type="slidenum">
              <a:rPr lang="en-US" smtClean="0"/>
              <a:pPr/>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a:t>
            </a:r>
            <a:r>
              <a:rPr lang="en-US" baseline="0" dirty="0" smtClean="0"/>
              <a:t> propose a privacy enforcement model called the Mediated Privacy.</a:t>
            </a:r>
          </a:p>
          <a:p>
            <a:endParaRPr lang="en-US" baseline="0" dirty="0" smtClean="0"/>
          </a:p>
          <a:p>
            <a:r>
              <a:rPr lang="en-US" baseline="0" dirty="0" smtClean="0"/>
              <a:t>We introduce the concept of a mediated space where shared user data objects live. These user data object are PD pieces which envelope Data + Sticky Policy. </a:t>
            </a:r>
          </a:p>
          <a:p>
            <a:endParaRPr lang="en-US" baseline="0" dirty="0" smtClean="0"/>
          </a:p>
          <a:p>
            <a:r>
              <a:rPr lang="en-US" baseline="0" dirty="0" smtClean="0"/>
              <a:t>Through the use of the MP, both DS and DC are keeping live references for the share PD. 	</a:t>
            </a:r>
            <a:endParaRPr lang="en-US" dirty="0"/>
          </a:p>
        </p:txBody>
      </p:sp>
      <p:sp>
        <p:nvSpPr>
          <p:cNvPr id="4" name="Slide Number Placeholder 3"/>
          <p:cNvSpPr>
            <a:spLocks noGrp="1"/>
          </p:cNvSpPr>
          <p:nvPr>
            <p:ph type="sldNum" sz="quarter" idx="10"/>
          </p:nvPr>
        </p:nvSpPr>
        <p:spPr/>
        <p:txBody>
          <a:bodyPr/>
          <a:lstStyle/>
          <a:p>
            <a:fld id="{3C1992D9-37FB-4B0A-95CB-8F7BFC307FF7}" type="slidenum">
              <a:rPr lang="en-US" smtClean="0"/>
              <a:pPr/>
              <a:t>25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a:t>
            </a:r>
            <a:r>
              <a:rPr lang="en-US" baseline="0" dirty="0" smtClean="0"/>
              <a:t> propose a privacy enforcement model called the Mediated Privacy.</a:t>
            </a:r>
          </a:p>
          <a:p>
            <a:endParaRPr lang="en-US" baseline="0" dirty="0" smtClean="0"/>
          </a:p>
          <a:p>
            <a:r>
              <a:rPr lang="en-US" baseline="0" dirty="0" smtClean="0"/>
              <a:t>We introduce the concept of a mediated space where shared user data objects live. These user data object are PD pieces which envelope Data + Sticky Policy. </a:t>
            </a:r>
          </a:p>
          <a:p>
            <a:endParaRPr lang="en-US" baseline="0" dirty="0" smtClean="0"/>
          </a:p>
          <a:p>
            <a:r>
              <a:rPr lang="en-US" baseline="0" dirty="0" smtClean="0"/>
              <a:t>Through the use of the MP, both DS and DC are keeping live references for the share PD. 	</a:t>
            </a:r>
            <a:endParaRPr lang="en-US" dirty="0"/>
          </a:p>
        </p:txBody>
      </p:sp>
      <p:sp>
        <p:nvSpPr>
          <p:cNvPr id="4" name="Slide Number Placeholder 3"/>
          <p:cNvSpPr>
            <a:spLocks noGrp="1"/>
          </p:cNvSpPr>
          <p:nvPr>
            <p:ph type="sldNum" sz="quarter" idx="10"/>
          </p:nvPr>
        </p:nvSpPr>
        <p:spPr/>
        <p:txBody>
          <a:bodyPr/>
          <a:lstStyle/>
          <a:p>
            <a:fld id="{3C1992D9-37FB-4B0A-95CB-8F7BFC307FF7}" type="slidenum">
              <a:rPr lang="en-US" smtClean="0"/>
              <a:pPr/>
              <a:t>26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way how we interact</a:t>
            </a:r>
            <a:r>
              <a:rPr lang="en-US" baseline="0" dirty="0" smtClean="0"/>
              <a:t> in today’s world online is </a:t>
            </a:r>
            <a:r>
              <a:rPr lang="en-US" b="1" baseline="0" dirty="0" smtClean="0"/>
              <a:t>by governed in large percentage by transactions on personal user data</a:t>
            </a:r>
            <a:r>
              <a:rPr lang="en-US" baseline="0" dirty="0" smtClean="0"/>
              <a:t>. We share more and more information about every aspect of our lives. During these interactions </a:t>
            </a:r>
            <a:r>
              <a:rPr lang="en-US" b="1" baseline="0" dirty="0" smtClean="0"/>
              <a:t>we come in contact with many different service providers depending</a:t>
            </a:r>
            <a:r>
              <a:rPr lang="en-US" baseline="0" dirty="0" smtClean="0"/>
              <a:t> on the context. </a:t>
            </a:r>
          </a:p>
          <a:p>
            <a:endParaRPr lang="en-US" baseline="0" dirty="0" smtClean="0"/>
          </a:p>
          <a:p>
            <a:r>
              <a:rPr lang="en-US" baseline="0" dirty="0" smtClean="0"/>
              <a:t>(photos on FB, videos on YouTube, favorite books on </a:t>
            </a:r>
            <a:r>
              <a:rPr lang="en-US" baseline="0" dirty="0" err="1" smtClean="0"/>
              <a:t>amazon</a:t>
            </a:r>
            <a:r>
              <a:rPr lang="en-US" baseline="0" dirty="0" smtClean="0"/>
              <a:t>, address on banking site) </a:t>
            </a:r>
          </a:p>
          <a:p>
            <a:endParaRPr lang="en-US" baseline="0" dirty="0" smtClean="0"/>
          </a:p>
          <a:p>
            <a:r>
              <a:rPr lang="en-US" baseline="0" dirty="0" smtClean="0"/>
              <a:t>As a result of this, Service Providers collect immense amounts of user data. A couple of things that are </a:t>
            </a:r>
            <a:r>
              <a:rPr lang="en-US" b="1" baseline="0" dirty="0" smtClean="0"/>
              <a:t>unsatisfactory</a:t>
            </a:r>
            <a:r>
              <a:rPr lang="en-US" baseline="0" dirty="0" smtClean="0"/>
              <a:t> about this current model:</a:t>
            </a:r>
          </a:p>
          <a:p>
            <a:endParaRPr lang="en-US" baseline="0" dirty="0" smtClean="0"/>
          </a:p>
          <a:p>
            <a:r>
              <a:rPr lang="en-US" sz="1200" b="1" dirty="0" smtClean="0"/>
              <a:t>Lock-in</a:t>
            </a:r>
            <a:endParaRPr lang="en-US" b="1" dirty="0" smtClean="0"/>
          </a:p>
          <a:p>
            <a:r>
              <a:rPr lang="en-US" sz="1200" dirty="0" smtClean="0"/>
              <a:t>All the data and content that we generate and submit to these  SPs are becoming locked in into their system with little to no description on how data is treated. Migration or termination is often impossible</a:t>
            </a:r>
            <a:endParaRPr lang="en-US" dirty="0" smtClean="0"/>
          </a:p>
          <a:p>
            <a:r>
              <a:rPr lang="en-US" sz="1200" b="1" dirty="0" smtClean="0"/>
              <a:t>Lack of control at fine granularity</a:t>
            </a:r>
            <a:endParaRPr lang="en-US" b="1" dirty="0" smtClean="0"/>
          </a:p>
          <a:p>
            <a:r>
              <a:rPr lang="en-US" sz="1200" dirty="0" smtClean="0"/>
              <a:t>SPs offer a limit amount of control over user data. </a:t>
            </a:r>
            <a:endParaRPr lang="en-US" dirty="0" smtClean="0"/>
          </a:p>
          <a:p>
            <a:r>
              <a:rPr lang="en-US" sz="1200" b="1" dirty="0" smtClean="0"/>
              <a:t>Fragmentation</a:t>
            </a:r>
            <a:endParaRPr lang="en-US" b="1" dirty="0" smtClean="0"/>
          </a:p>
          <a:p>
            <a:r>
              <a:rPr lang="en-US" sz="1200" dirty="0" smtClean="0"/>
              <a:t>Information becomes fragmented and inconsistent since these providers are often asking for same user data, but are not communicating between themselves</a:t>
            </a:r>
            <a:endParaRPr lang="en-US"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3C1992D9-37FB-4B0A-95CB-8F7BFC307FF7}"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PDV envisions</a:t>
            </a:r>
            <a:r>
              <a:rPr lang="en-US" baseline="0" dirty="0" smtClean="0"/>
              <a:t> a different model, that is based around </a:t>
            </a:r>
            <a:r>
              <a:rPr lang="en-US" b="1" baseline="0" dirty="0" smtClean="0"/>
              <a:t>use-centricity</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Every person is </a:t>
            </a:r>
            <a:r>
              <a:rPr lang="en-US" b="1" baseline="0" dirty="0" smtClean="0"/>
              <a:t>associated with its PDV</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Its</a:t>
            </a:r>
            <a:r>
              <a:rPr lang="en-US" sz="1200" baseline="0" dirty="0" smtClean="0"/>
              <a:t> goal is</a:t>
            </a:r>
            <a:r>
              <a:rPr lang="en-US" sz="1200" dirty="0" smtClean="0"/>
              <a:t> to </a:t>
            </a:r>
            <a:r>
              <a:rPr lang="en-US" sz="1200" b="1" dirty="0" smtClean="0"/>
              <a:t>bring data and control under a single</a:t>
            </a:r>
            <a:r>
              <a:rPr lang="en-US" sz="1200" b="1" baseline="0" dirty="0" smtClean="0"/>
              <a:t> entity</a:t>
            </a:r>
            <a:r>
              <a:rPr lang="en-US" sz="1200" baseline="0" dirty="0" smtClean="0"/>
              <a:t> (PDV) controlled by </a:t>
            </a:r>
            <a:r>
              <a:rPr lang="en-US" sz="1200" dirty="0" smtClean="0"/>
              <a:t>the user, rather than scatter it around to many independent providers.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By</a:t>
            </a:r>
            <a:r>
              <a:rPr lang="en-US" sz="1200" baseline="0" dirty="0" smtClean="0"/>
              <a:t> </a:t>
            </a:r>
            <a:r>
              <a:rPr lang="en-US" sz="1200" b="1" baseline="0" dirty="0" smtClean="0"/>
              <a:t>unifying the source of the personal data</a:t>
            </a:r>
            <a:r>
              <a:rPr lang="en-US" sz="1200" baseline="0" dirty="0" smtClean="0"/>
              <a:t> it tackles the problems of: lock in, lack of control, fragmentation</a:t>
            </a:r>
            <a:endParaRPr lang="en-US" dirty="0" smtClean="0"/>
          </a:p>
        </p:txBody>
      </p:sp>
      <p:sp>
        <p:nvSpPr>
          <p:cNvPr id="4" name="Slide Number Placeholder 3"/>
          <p:cNvSpPr>
            <a:spLocks noGrp="1"/>
          </p:cNvSpPr>
          <p:nvPr>
            <p:ph type="sldNum" sz="quarter" idx="10"/>
          </p:nvPr>
        </p:nvSpPr>
        <p:spPr/>
        <p:txBody>
          <a:bodyPr/>
          <a:lstStyle/>
          <a:p>
            <a:fld id="{3C1992D9-37FB-4B0A-95CB-8F7BFC307FF7}"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 Healthcare is</a:t>
            </a:r>
            <a:r>
              <a:rPr lang="en-US" baseline="0" dirty="0" smtClean="0"/>
              <a:t> a often discussed in privacy related research </a:t>
            </a:r>
          </a:p>
          <a:p>
            <a:pPr>
              <a:buFontTx/>
              <a:buChar char="-"/>
            </a:pPr>
            <a:r>
              <a:rPr lang="en-US" baseline="0" dirty="0" smtClean="0"/>
              <a:t> scenario</a:t>
            </a:r>
          </a:p>
          <a:p>
            <a:pPr>
              <a:buFontTx/>
              <a:buChar char="-"/>
            </a:pPr>
            <a:r>
              <a:rPr lang="en-US" dirty="0" smtClean="0"/>
              <a:t> Hospital</a:t>
            </a:r>
            <a:r>
              <a:rPr lang="en-US" baseline="0" dirty="0" smtClean="0"/>
              <a:t> Services both have local copies of PHR kept in PDV -&gt; privacy issues</a:t>
            </a:r>
          </a:p>
          <a:p>
            <a:pPr>
              <a:buFontTx/>
              <a:buNone/>
            </a:pPr>
            <a:r>
              <a:rPr lang="en-US" b="1" dirty="0" smtClean="0"/>
              <a:t>!no</a:t>
            </a:r>
            <a:r>
              <a:rPr lang="en-US" b="1" baseline="0" dirty="0" smtClean="0"/>
              <a:t> explicit awareness / control over data copies! </a:t>
            </a:r>
            <a:endParaRPr lang="en-US" b="1" dirty="0" smtClean="0"/>
          </a:p>
          <a:p>
            <a:endParaRPr lang="en-US" dirty="0" smtClean="0"/>
          </a:p>
          <a:p>
            <a:endParaRPr lang="en-US" dirty="0" smtClean="0"/>
          </a:p>
          <a:p>
            <a:endParaRPr lang="en-US" dirty="0" smtClean="0"/>
          </a:p>
          <a:p>
            <a:r>
              <a:rPr lang="en-US" dirty="0" smtClean="0"/>
              <a:t>An example can be envisioned in the Healthcare Scenario. The Healthcare scenario</a:t>
            </a:r>
            <a:r>
              <a:rPr lang="en-US" baseline="0" dirty="0" smtClean="0"/>
              <a:t> is a widespread use case that is often discussed in privacy and security related research. </a:t>
            </a:r>
          </a:p>
          <a:p>
            <a:endParaRPr lang="en-US" baseline="0" dirty="0" smtClean="0"/>
          </a:p>
          <a:p>
            <a:r>
              <a:rPr lang="en-US" baseline="0" dirty="0" smtClean="0"/>
              <a:t>Imagine an individual (Bob) who has a PDV (PDV-Bob). </a:t>
            </a:r>
          </a:p>
          <a:p>
            <a:r>
              <a:rPr lang="en-US" baseline="0" dirty="0" smtClean="0"/>
              <a:t>Bob is registered with its Home Hospital Service where he does all his usual health checkups. The results of these checkups are then kept in PDV-Bob. </a:t>
            </a:r>
          </a:p>
          <a:p>
            <a:endParaRPr lang="en-US" baseline="0" dirty="0" smtClean="0"/>
          </a:p>
          <a:p>
            <a:r>
              <a:rPr lang="en-US" baseline="0" dirty="0" smtClean="0"/>
              <a:t>Imagine Bob going on a vacation and suffering an accident and has to be taken to the Foreign Hospital to immediate care. The Foreign Hospital Service can interrogate Bobs’ previous health record, before administering a drug with potential side effects. </a:t>
            </a:r>
          </a:p>
          <a:p>
            <a:endParaRPr lang="en-US" baseline="0" dirty="0" smtClean="0"/>
          </a:p>
          <a:p>
            <a:r>
              <a:rPr lang="en-US" baseline="0" dirty="0" smtClean="0"/>
              <a:t>By having a PDV, Bob can make sure that authorized entities can access to its data. (for example, only doctors) (Foreign Hospital Service can only gain access to PDV-Bob, if he was previously authorized to). The PDV model, however, offers only weak guarantees with regards to data privacy. (Once the Foreign Hospital Service has a copy of Bob’s Personal Health Record, he can freely operate on it) </a:t>
            </a:r>
          </a:p>
          <a:p>
            <a:endParaRPr lang="en-US" dirty="0" smtClean="0"/>
          </a:p>
          <a:p>
            <a:r>
              <a:rPr lang="en-US" dirty="0" smtClean="0"/>
              <a:t>This</a:t>
            </a:r>
            <a:r>
              <a:rPr lang="en-US" baseline="0" dirty="0" smtClean="0"/>
              <a:t> raises important privacy </a:t>
            </a:r>
            <a:r>
              <a:rPr lang="en-US" baseline="0" dirty="0" err="1" smtClean="0"/>
              <a:t>concers</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3C1992D9-37FB-4B0A-95CB-8F7BFC307FF7}"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a:t>
            </a:r>
            <a:r>
              <a:rPr lang="en-US" baseline="0" dirty="0" smtClean="0"/>
              <a:t> are three main aspects of privacy that are worth addressing: </a:t>
            </a:r>
          </a:p>
          <a:p>
            <a:r>
              <a:rPr lang="en-US" baseline="0" dirty="0" smtClean="0"/>
              <a:t>Awareness refers to the knowledge that users have about how their shared data is being treated. </a:t>
            </a:r>
          </a:p>
          <a:p>
            <a:r>
              <a:rPr lang="en-US" baseline="0" dirty="0" smtClean="0"/>
              <a:t>Control refers to the manners in which a user can manipulate previously shared data.</a:t>
            </a:r>
          </a:p>
          <a:p>
            <a:r>
              <a:rPr lang="en-US" baseline="0" dirty="0" smtClean="0"/>
              <a:t>Trustworthiness refers to the trust which is put into entities operating on shared data to treat them according to rules and not abuse them.</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3C1992D9-37FB-4B0A-95CB-8F7BFC307FF7}"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C1992D9-37FB-4B0A-95CB-8F7BFC307FF7}"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Today</a:t>
            </a:r>
            <a:r>
              <a:rPr lang="en-US" baseline="0" dirty="0" smtClean="0"/>
              <a:t>, when it comes to privacy we are presented with a one sided model, where service providers present a take-it-or-leave-it offer to users. </a:t>
            </a:r>
          </a:p>
          <a:p>
            <a:endParaRPr lang="en-US" baseline="0" dirty="0" smtClean="0"/>
          </a:p>
          <a:p>
            <a:r>
              <a:rPr lang="en-US" baseline="0" dirty="0" smtClean="0"/>
              <a:t>Privacy Policies are the main tools which regulate how collected user data is handled, and it’s completely controlled by the service providers. </a:t>
            </a:r>
          </a:p>
          <a:p>
            <a:r>
              <a:rPr lang="en-US" baseline="0" dirty="0" smtClean="0"/>
              <a:t>More recently, they also provide some multiple choice options by which a finer granularity of control is advertised, although these options are also under the control of the service providers. </a:t>
            </a:r>
          </a:p>
          <a:p>
            <a:endParaRPr lang="en-US" baseline="0" dirty="0" smtClean="0"/>
          </a:p>
          <a:p>
            <a:r>
              <a:rPr lang="en-US" baseline="0" dirty="0" smtClean="0"/>
              <a:t>Privacy Policies are too static and ambiguous. Need a better model.</a:t>
            </a:r>
          </a:p>
          <a:p>
            <a:endParaRPr lang="en-US" dirty="0"/>
          </a:p>
        </p:txBody>
      </p:sp>
      <p:sp>
        <p:nvSpPr>
          <p:cNvPr id="4" name="Slide Number Placeholder 3"/>
          <p:cNvSpPr>
            <a:spLocks noGrp="1"/>
          </p:cNvSpPr>
          <p:nvPr>
            <p:ph type="sldNum" sz="quarter" idx="10"/>
          </p:nvPr>
        </p:nvSpPr>
        <p:spPr/>
        <p:txBody>
          <a:bodyPr/>
          <a:lstStyle/>
          <a:p>
            <a:fld id="{3C1992D9-37FB-4B0A-95CB-8F7BFC307FF7}"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 - </a:t>
            </a:r>
            <a:r>
              <a:rPr lang="en-US" dirty="0" err="1" smtClean="0"/>
              <a:t>PrimeLife</a:t>
            </a:r>
            <a:r>
              <a:rPr lang="en-US" dirty="0" smtClean="0"/>
              <a:t> research in privacy </a:t>
            </a:r>
          </a:p>
          <a:p>
            <a:r>
              <a:rPr lang="en-US" baseline="0" dirty="0" smtClean="0"/>
              <a:t> - actors: DC and DS</a:t>
            </a:r>
          </a:p>
          <a:p>
            <a:r>
              <a:rPr lang="en-US" baseline="0" dirty="0" smtClean="0"/>
              <a:t> - </a:t>
            </a:r>
            <a:r>
              <a:rPr lang="en-US" baseline="0" dirty="0" err="1" smtClean="0"/>
              <a:t>DHPol</a:t>
            </a:r>
            <a:r>
              <a:rPr lang="en-US" baseline="0" dirty="0" smtClean="0"/>
              <a:t> + </a:t>
            </a:r>
            <a:r>
              <a:rPr lang="en-US" baseline="0" dirty="0" err="1" smtClean="0"/>
              <a:t>DHPref</a:t>
            </a:r>
            <a:r>
              <a:rPr lang="en-US" baseline="0" dirty="0" smtClean="0"/>
              <a:t> = SP (obligations, purpose of usage)</a:t>
            </a:r>
            <a:endParaRPr lang="en-US" dirty="0" smtClean="0"/>
          </a:p>
          <a:p>
            <a:r>
              <a:rPr lang="en-US" dirty="0" smtClean="0"/>
              <a:t> - scenario</a:t>
            </a:r>
          </a:p>
          <a:p>
            <a:r>
              <a:rPr lang="en-US" dirty="0" smtClean="0"/>
              <a:t> - good</a:t>
            </a:r>
            <a:r>
              <a:rPr lang="en-US" baseline="0" dirty="0" smtClean="0"/>
              <a:t> two-sided model, but lack of technical enforcement: !users are still unaware/don’t control existing data copies!</a:t>
            </a:r>
            <a:endParaRPr lang="en-US" dirty="0" smtClean="0"/>
          </a:p>
          <a:p>
            <a:endParaRPr lang="en-US" dirty="0" smtClean="0"/>
          </a:p>
          <a:p>
            <a:endParaRPr lang="en-US" dirty="0" smtClean="0"/>
          </a:p>
          <a:p>
            <a:endParaRPr lang="en-US" dirty="0" smtClean="0"/>
          </a:p>
          <a:p>
            <a:r>
              <a:rPr lang="en-US" dirty="0" err="1" smtClean="0"/>
              <a:t>PrimeLife</a:t>
            </a:r>
            <a:r>
              <a:rPr lang="en-US" baseline="0" dirty="0" smtClean="0"/>
              <a:t> is a European research project focusing on many aspects of privacy protection.</a:t>
            </a:r>
          </a:p>
          <a:p>
            <a:r>
              <a:rPr lang="en-US" baseline="0" dirty="0" smtClean="0"/>
              <a:t>One of its contributions, the </a:t>
            </a:r>
            <a:r>
              <a:rPr lang="en-US" baseline="0" dirty="0" err="1" smtClean="0"/>
              <a:t>PrimeLife</a:t>
            </a:r>
            <a:r>
              <a:rPr lang="en-US" baseline="0" dirty="0" smtClean="0"/>
              <a:t> Policy Language is based on three simple elements: </a:t>
            </a:r>
            <a:r>
              <a:rPr lang="en-US" baseline="0" dirty="0" err="1" smtClean="0"/>
              <a:t>DHPol</a:t>
            </a:r>
            <a:r>
              <a:rPr lang="en-US" baseline="0" dirty="0" smtClean="0"/>
              <a:t>, </a:t>
            </a:r>
            <a:r>
              <a:rPr lang="en-US" baseline="0" dirty="0" err="1" smtClean="0"/>
              <a:t>DHPref</a:t>
            </a:r>
            <a:r>
              <a:rPr lang="en-US" baseline="0" dirty="0" smtClean="0"/>
              <a:t> and Sticky Policy.</a:t>
            </a:r>
          </a:p>
          <a:p>
            <a:endParaRPr lang="en-US" baseline="0" dirty="0" smtClean="0"/>
          </a:p>
          <a:p>
            <a:r>
              <a:rPr lang="en-US" baseline="0" dirty="0" err="1" smtClean="0"/>
              <a:t>DHPol</a:t>
            </a:r>
            <a:r>
              <a:rPr lang="en-US" baseline="0" dirty="0" smtClean="0"/>
              <a:t> : the data collector’s (data requester, service provider) way of expressing how shared data is going to be treated</a:t>
            </a:r>
          </a:p>
          <a:p>
            <a:r>
              <a:rPr lang="en-US" baseline="0" dirty="0" err="1" smtClean="0"/>
              <a:t>DHPref</a:t>
            </a:r>
            <a:r>
              <a:rPr lang="en-US" baseline="0" dirty="0" smtClean="0"/>
              <a:t> : is the data subject’s (which is usually the entity getting requested for data, in many cases a PDV) preference in how shared data should be treated,</a:t>
            </a:r>
          </a:p>
          <a:p>
            <a:r>
              <a:rPr lang="en-US" baseline="0" dirty="0" smtClean="0"/>
              <a:t>Sticky Policy is a combination of these two, which satisfies both data collector and subject. </a:t>
            </a:r>
          </a:p>
          <a:p>
            <a:r>
              <a:rPr lang="en-US" baseline="0" dirty="0" smtClean="0"/>
              <a:t>It is called Sticky Policy because it’s a policy specifically formulated for a single shared user data that accompanies the user data and ensures the correct usage of it. </a:t>
            </a:r>
          </a:p>
          <a:p>
            <a:endParaRPr lang="en-US" baseline="0" dirty="0" smtClean="0"/>
          </a:p>
          <a:p>
            <a:r>
              <a:rPr lang="en-US" baseline="0" dirty="0" smtClean="0"/>
              <a:t>In the diagram we can observe a common interaction between a DS and DC. The DS requests to resource, but the DC is only willing to give the resource in exchange for some personal data. When the DC makes its request for personal data, he also attaches a </a:t>
            </a:r>
            <a:r>
              <a:rPr lang="en-US" baseline="0" dirty="0" err="1" smtClean="0"/>
              <a:t>DHPol</a:t>
            </a:r>
            <a:r>
              <a:rPr lang="en-US" baseline="0" dirty="0" smtClean="0"/>
              <a:t> with it. The Data Subject then matches the </a:t>
            </a:r>
            <a:r>
              <a:rPr lang="en-US" baseline="0" dirty="0" err="1" smtClean="0"/>
              <a:t>DHPol</a:t>
            </a:r>
            <a:r>
              <a:rPr lang="en-US" baseline="0" dirty="0" smtClean="0"/>
              <a:t> with his </a:t>
            </a:r>
            <a:r>
              <a:rPr lang="en-US" baseline="0" dirty="0" err="1" smtClean="0"/>
              <a:t>DHPref</a:t>
            </a:r>
            <a:r>
              <a:rPr lang="en-US" baseline="0" dirty="0" smtClean="0"/>
              <a:t> and creates a suitable SP. The SP is the sent together with the personal data, before the resource itself is returned. </a:t>
            </a:r>
          </a:p>
          <a:p>
            <a:endParaRPr lang="en-US" baseline="0" dirty="0" smtClean="0"/>
          </a:p>
          <a:p>
            <a:r>
              <a:rPr lang="en-US" baseline="0" dirty="0" smtClean="0"/>
              <a:t>This model alleviates the problems of the one sided privacy model. It does not, however, specify how the technical enforcement of this model can be carried out. </a:t>
            </a:r>
          </a:p>
        </p:txBody>
      </p:sp>
      <p:sp>
        <p:nvSpPr>
          <p:cNvPr id="4" name="Slide Number Placeholder 3"/>
          <p:cNvSpPr>
            <a:spLocks noGrp="1"/>
          </p:cNvSpPr>
          <p:nvPr>
            <p:ph type="sldNum" sz="quarter" idx="10"/>
          </p:nvPr>
        </p:nvSpPr>
        <p:spPr/>
        <p:txBody>
          <a:bodyPr/>
          <a:lstStyle/>
          <a:p>
            <a:fld id="{3C1992D9-37FB-4B0A-95CB-8F7BFC307FF7}"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43284" y="4214005"/>
            <a:ext cx="7655238" cy="1234938"/>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2CC31B8-D55E-3142-A1F8-FCFE86EBD46B}" type="datetime1">
              <a:rPr lang="en-US" smtClean="0"/>
              <a:pPr/>
              <a:t>7/25/2014</a:t>
            </a:fld>
            <a:endParaRPr lang="en-US" dirty="0"/>
          </a:p>
        </p:txBody>
      </p:sp>
      <p:sp>
        <p:nvSpPr>
          <p:cNvPr id="5" name="Footer Placeholder 4"/>
          <p:cNvSpPr>
            <a:spLocks noGrp="1"/>
          </p:cNvSpPr>
          <p:nvPr>
            <p:ph type="ftr" sz="quarter" idx="11"/>
          </p:nvPr>
        </p:nvSpPr>
        <p:spPr/>
        <p:txBody>
          <a:bodyPr/>
          <a:lstStyle/>
          <a:p>
            <a:r>
              <a:rPr lang="pt-BR" smtClean="0"/>
              <a:t>Instituto Superior Técnico </a:t>
            </a:r>
            <a:endParaRPr lang="en-US"/>
          </a:p>
        </p:txBody>
      </p:sp>
      <p:sp>
        <p:nvSpPr>
          <p:cNvPr id="6" name="Slide Number Placeholder 5"/>
          <p:cNvSpPr>
            <a:spLocks noGrp="1"/>
          </p:cNvSpPr>
          <p:nvPr>
            <p:ph type="sldNum" sz="quarter" idx="12"/>
          </p:nvPr>
        </p:nvSpPr>
        <p:spPr/>
        <p:txBody>
          <a:bodyPr/>
          <a:lstStyle/>
          <a:p>
            <a:fld id="{CA60EF0C-846E-4A4D-B9C3-8238AE181769}" type="slidenum">
              <a:rPr lang="en-US" smtClean="0"/>
              <a:pPr/>
              <a:t>‹#›</a:t>
            </a:fld>
            <a:endParaRPr lang="en-US"/>
          </a:p>
        </p:txBody>
      </p:sp>
      <p:sp>
        <p:nvSpPr>
          <p:cNvPr id="9" name="Title 1"/>
          <p:cNvSpPr>
            <a:spLocks noGrp="1"/>
          </p:cNvSpPr>
          <p:nvPr>
            <p:ph type="title"/>
          </p:nvPr>
        </p:nvSpPr>
        <p:spPr>
          <a:xfrm>
            <a:off x="743284" y="1966536"/>
            <a:ext cx="7655238" cy="2025063"/>
          </a:xfrm>
        </p:spPr>
        <p:txBody>
          <a:bodyPr>
            <a:normAutofit/>
          </a:bodyPr>
          <a:lstStyle>
            <a:lvl1pPr algn="ctr">
              <a:defRPr sz="4500"/>
            </a:lvl1pPr>
          </a:lstStyle>
          <a:p>
            <a:r>
              <a:rPr lang="en-US" smtClean="0"/>
              <a:t>Click to edit Master title style</a:t>
            </a:r>
            <a:endParaRPr lang="en-US" dirty="0"/>
          </a:p>
        </p:txBody>
      </p:sp>
    </p:spTree>
    <p:extLst>
      <p:ext uri="{BB962C8B-B14F-4D97-AF65-F5344CB8AC3E}">
        <p14:creationId xmlns:p14="http://schemas.microsoft.com/office/powerpoint/2010/main" xmlns="" val="520192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0B2E4C-09A0-1C47-AC04-653E7CA38318}" type="datetime1">
              <a:rPr lang="en-US" smtClean="0"/>
              <a:pPr/>
              <a:t>7/25/2014</a:t>
            </a:fld>
            <a:endParaRPr lang="en-US"/>
          </a:p>
        </p:txBody>
      </p:sp>
      <p:sp>
        <p:nvSpPr>
          <p:cNvPr id="5" name="Footer Placeholder 4"/>
          <p:cNvSpPr>
            <a:spLocks noGrp="1"/>
          </p:cNvSpPr>
          <p:nvPr>
            <p:ph type="ftr" sz="quarter" idx="11"/>
          </p:nvPr>
        </p:nvSpPr>
        <p:spPr/>
        <p:txBody>
          <a:bodyPr/>
          <a:lstStyle/>
          <a:p>
            <a:r>
              <a:rPr lang="pt-BR" smtClean="0"/>
              <a:t>Instituto Superior Técnico </a:t>
            </a:r>
            <a:endParaRPr lang="en-US"/>
          </a:p>
        </p:txBody>
      </p:sp>
      <p:sp>
        <p:nvSpPr>
          <p:cNvPr id="6" name="Slide Number Placeholder 5"/>
          <p:cNvSpPr>
            <a:spLocks noGrp="1"/>
          </p:cNvSpPr>
          <p:nvPr>
            <p:ph type="sldNum" sz="quarter" idx="12"/>
          </p:nvPr>
        </p:nvSpPr>
        <p:spPr/>
        <p:txBody>
          <a:bodyPr/>
          <a:lstStyle/>
          <a:p>
            <a:fld id="{CA60EF0C-846E-4A4D-B9C3-8238AE181769}" type="slidenum">
              <a:rPr lang="en-US" smtClean="0"/>
              <a:pPr/>
              <a:t>‹#›</a:t>
            </a:fld>
            <a:endParaRPr lang="en-US"/>
          </a:p>
        </p:txBody>
      </p:sp>
    </p:spTree>
    <p:extLst>
      <p:ext uri="{BB962C8B-B14F-4D97-AF65-F5344CB8AC3E}">
        <p14:creationId xmlns:p14="http://schemas.microsoft.com/office/powerpoint/2010/main" xmlns="" val="3363547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itle + 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43284" y="2469876"/>
            <a:ext cx="3752516" cy="3656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2469876"/>
            <a:ext cx="3750322" cy="3656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BA5FDB6-C8E1-CA43-986D-07A95846BEF8}" type="datetime1">
              <a:rPr lang="en-US" smtClean="0"/>
              <a:pPr/>
              <a:t>7/25/2014</a:t>
            </a:fld>
            <a:endParaRPr lang="en-US" dirty="0"/>
          </a:p>
        </p:txBody>
      </p:sp>
      <p:sp>
        <p:nvSpPr>
          <p:cNvPr id="6" name="Footer Placeholder 5"/>
          <p:cNvSpPr>
            <a:spLocks noGrp="1"/>
          </p:cNvSpPr>
          <p:nvPr>
            <p:ph type="ftr" sz="quarter" idx="11"/>
          </p:nvPr>
        </p:nvSpPr>
        <p:spPr/>
        <p:txBody>
          <a:bodyPr/>
          <a:lstStyle/>
          <a:p>
            <a:r>
              <a:rPr lang="pt-BR" smtClean="0"/>
              <a:t>Instituto Superior Técnico </a:t>
            </a:r>
            <a:endParaRPr lang="en-US"/>
          </a:p>
        </p:txBody>
      </p:sp>
      <p:sp>
        <p:nvSpPr>
          <p:cNvPr id="7" name="Slide Number Placeholder 6"/>
          <p:cNvSpPr>
            <a:spLocks noGrp="1"/>
          </p:cNvSpPr>
          <p:nvPr>
            <p:ph type="sldNum" sz="quarter" idx="12"/>
          </p:nvPr>
        </p:nvSpPr>
        <p:spPr/>
        <p:txBody>
          <a:bodyPr/>
          <a:lstStyle/>
          <a:p>
            <a:fld id="{CA60EF0C-846E-4A4D-B9C3-8238AE181769}" type="slidenum">
              <a:rPr lang="en-US" smtClean="0"/>
              <a:pPr/>
              <a:t>‹#›</a:t>
            </a:fld>
            <a:endParaRPr lang="en-US"/>
          </a:p>
        </p:txBody>
      </p:sp>
    </p:spTree>
    <p:extLst>
      <p:ext uri="{BB962C8B-B14F-4D97-AF65-F5344CB8AC3E}">
        <p14:creationId xmlns:p14="http://schemas.microsoft.com/office/powerpoint/2010/main" xmlns="" val="251325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2645459"/>
            <a:ext cx="4823472" cy="348070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43284" y="2645459"/>
            <a:ext cx="2722229" cy="3480704"/>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81DAD3-920B-5943-A25F-8EE8A165768D}" type="datetime1">
              <a:rPr lang="en-US" smtClean="0"/>
              <a:pPr/>
              <a:t>7/25/2014</a:t>
            </a:fld>
            <a:endParaRPr lang="en-US"/>
          </a:p>
        </p:txBody>
      </p:sp>
      <p:sp>
        <p:nvSpPr>
          <p:cNvPr id="6" name="Footer Placeholder 5"/>
          <p:cNvSpPr>
            <a:spLocks noGrp="1"/>
          </p:cNvSpPr>
          <p:nvPr>
            <p:ph type="ftr" sz="quarter" idx="11"/>
          </p:nvPr>
        </p:nvSpPr>
        <p:spPr/>
        <p:txBody>
          <a:bodyPr/>
          <a:lstStyle/>
          <a:p>
            <a:r>
              <a:rPr lang="pt-BR" smtClean="0"/>
              <a:t>Instituto Superior Técnico </a:t>
            </a:r>
            <a:endParaRPr lang="en-US" dirty="0"/>
          </a:p>
        </p:txBody>
      </p:sp>
      <p:sp>
        <p:nvSpPr>
          <p:cNvPr id="7" name="Slide Number Placeholder 6"/>
          <p:cNvSpPr>
            <a:spLocks noGrp="1"/>
          </p:cNvSpPr>
          <p:nvPr>
            <p:ph type="sldNum" sz="quarter" idx="12"/>
          </p:nvPr>
        </p:nvSpPr>
        <p:spPr/>
        <p:txBody>
          <a:bodyPr/>
          <a:lstStyle/>
          <a:p>
            <a:fld id="{CA60EF0C-846E-4A4D-B9C3-8238AE181769}" type="slidenum">
              <a:rPr lang="en-US" smtClean="0"/>
              <a:pPr/>
              <a:t>‹#›</a:t>
            </a:fld>
            <a:endParaRPr lang="en-US"/>
          </a:p>
        </p:txBody>
      </p:sp>
      <p:sp>
        <p:nvSpPr>
          <p:cNvPr id="8" name="Title 1"/>
          <p:cNvSpPr>
            <a:spLocks noGrp="1"/>
          </p:cNvSpPr>
          <p:nvPr>
            <p:ph type="title"/>
          </p:nvPr>
        </p:nvSpPr>
        <p:spPr>
          <a:xfrm>
            <a:off x="743284" y="1449340"/>
            <a:ext cx="7655238" cy="868363"/>
          </a:xfrm>
        </p:spPr>
        <p:txBody>
          <a:bodyPr/>
          <a:lstStyle/>
          <a:p>
            <a:r>
              <a:rPr lang="en-US" smtClean="0"/>
              <a:t>Click to edit Master title style</a:t>
            </a:r>
            <a:endParaRPr lang="en-US"/>
          </a:p>
        </p:txBody>
      </p:sp>
    </p:spTree>
    <p:extLst>
      <p:ext uri="{BB962C8B-B14F-4D97-AF65-F5344CB8AC3E}">
        <p14:creationId xmlns:p14="http://schemas.microsoft.com/office/powerpoint/2010/main" xmlns="" val="4021004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Caption">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743284" y="1627073"/>
            <a:ext cx="7655238" cy="411450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43284" y="5841079"/>
            <a:ext cx="7655238" cy="392137"/>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DFEB03-8AE6-F64E-A2BF-5A3C6EB89D07}" type="datetime1">
              <a:rPr lang="en-US" smtClean="0"/>
              <a:pPr/>
              <a:t>7/25/2014</a:t>
            </a:fld>
            <a:endParaRPr lang="en-US" dirty="0"/>
          </a:p>
        </p:txBody>
      </p:sp>
      <p:sp>
        <p:nvSpPr>
          <p:cNvPr id="6" name="Footer Placeholder 5"/>
          <p:cNvSpPr>
            <a:spLocks noGrp="1"/>
          </p:cNvSpPr>
          <p:nvPr>
            <p:ph type="ftr" sz="quarter" idx="11"/>
          </p:nvPr>
        </p:nvSpPr>
        <p:spPr/>
        <p:txBody>
          <a:bodyPr/>
          <a:lstStyle/>
          <a:p>
            <a:r>
              <a:rPr lang="pt-BR" smtClean="0"/>
              <a:t>Instituto Superior Técnico </a:t>
            </a:r>
            <a:endParaRPr lang="en-US"/>
          </a:p>
        </p:txBody>
      </p:sp>
      <p:sp>
        <p:nvSpPr>
          <p:cNvPr id="7" name="Slide Number Placeholder 6"/>
          <p:cNvSpPr>
            <a:spLocks noGrp="1"/>
          </p:cNvSpPr>
          <p:nvPr>
            <p:ph type="sldNum" sz="quarter" idx="12"/>
          </p:nvPr>
        </p:nvSpPr>
        <p:spPr/>
        <p:txBody>
          <a:bodyPr/>
          <a:lstStyle/>
          <a:p>
            <a:fld id="{CA60EF0C-846E-4A4D-B9C3-8238AE181769}" type="slidenum">
              <a:rPr lang="en-US" smtClean="0"/>
              <a:pPr/>
              <a:t>‹#›</a:t>
            </a:fld>
            <a:endParaRPr lang="en-US"/>
          </a:p>
        </p:txBody>
      </p:sp>
    </p:spTree>
    <p:extLst>
      <p:ext uri="{BB962C8B-B14F-4D97-AF65-F5344CB8AC3E}">
        <p14:creationId xmlns:p14="http://schemas.microsoft.com/office/powerpoint/2010/main" xmlns="" val="622979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Pictur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6" name="Picture Placeholder 2"/>
          <p:cNvSpPr>
            <a:spLocks noGrp="1"/>
          </p:cNvSpPr>
          <p:nvPr>
            <p:ph type="pic" idx="1"/>
          </p:nvPr>
        </p:nvSpPr>
        <p:spPr>
          <a:xfrm>
            <a:off x="743284" y="2469875"/>
            <a:ext cx="7655238" cy="37165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1" name="Title 1"/>
          <p:cNvSpPr>
            <a:spLocks noGrp="1"/>
          </p:cNvSpPr>
          <p:nvPr>
            <p:ph type="title"/>
          </p:nvPr>
        </p:nvSpPr>
        <p:spPr>
          <a:xfrm>
            <a:off x="743284" y="1449340"/>
            <a:ext cx="7655238" cy="868363"/>
          </a:xfrm>
        </p:spPr>
        <p:txBody>
          <a:bodyPr/>
          <a:lstStyle/>
          <a:p>
            <a:r>
              <a:rPr lang="en-US" smtClean="0"/>
              <a:t>Click to edit Master title style</a:t>
            </a:r>
            <a:endParaRPr lang="en-US"/>
          </a:p>
        </p:txBody>
      </p:sp>
      <p:sp>
        <p:nvSpPr>
          <p:cNvPr id="7" name="Date Placeholder 4"/>
          <p:cNvSpPr>
            <a:spLocks noGrp="1"/>
          </p:cNvSpPr>
          <p:nvPr>
            <p:ph type="dt" sz="half" idx="10"/>
          </p:nvPr>
        </p:nvSpPr>
        <p:spPr>
          <a:xfrm>
            <a:off x="743284" y="6414652"/>
            <a:ext cx="1847516" cy="306823"/>
          </a:xfrm>
        </p:spPr>
        <p:txBody>
          <a:bodyPr/>
          <a:lstStyle/>
          <a:p>
            <a:fld id="{E6DFEB03-8AE6-F64E-A2BF-5A3C6EB89D07}" type="datetime1">
              <a:rPr lang="en-US" smtClean="0"/>
              <a:pPr/>
              <a:t>7/25/2014</a:t>
            </a:fld>
            <a:endParaRPr lang="en-US" dirty="0"/>
          </a:p>
        </p:txBody>
      </p:sp>
      <p:sp>
        <p:nvSpPr>
          <p:cNvPr id="12" name="Footer Placeholder 5"/>
          <p:cNvSpPr>
            <a:spLocks noGrp="1"/>
          </p:cNvSpPr>
          <p:nvPr>
            <p:ph type="ftr" sz="quarter" idx="11"/>
          </p:nvPr>
        </p:nvSpPr>
        <p:spPr>
          <a:xfrm>
            <a:off x="3124200" y="6414652"/>
            <a:ext cx="2895600" cy="306823"/>
          </a:xfrm>
        </p:spPr>
        <p:txBody>
          <a:bodyPr/>
          <a:lstStyle/>
          <a:p>
            <a:r>
              <a:rPr lang="pt-BR" smtClean="0"/>
              <a:t>Instituto Superior Técnico </a:t>
            </a:r>
            <a:endParaRPr lang="en-US"/>
          </a:p>
        </p:txBody>
      </p:sp>
      <p:sp>
        <p:nvSpPr>
          <p:cNvPr id="13" name="Slide Number Placeholder 6"/>
          <p:cNvSpPr>
            <a:spLocks noGrp="1"/>
          </p:cNvSpPr>
          <p:nvPr>
            <p:ph type="sldNum" sz="quarter" idx="12"/>
          </p:nvPr>
        </p:nvSpPr>
        <p:spPr>
          <a:xfrm>
            <a:off x="6566650" y="6414652"/>
            <a:ext cx="1831872" cy="306823"/>
          </a:xfrm>
        </p:spPr>
        <p:txBody>
          <a:bodyPr/>
          <a:lstStyle/>
          <a:p>
            <a:fld id="{CA60EF0C-846E-4A4D-B9C3-8238AE181769}" type="slidenum">
              <a:rPr lang="en-US" smtClean="0"/>
              <a:pPr/>
              <a:t>‹#›</a:t>
            </a:fld>
            <a:endParaRPr lang="en-US"/>
          </a:p>
        </p:txBody>
      </p:sp>
    </p:spTree>
    <p:extLst>
      <p:ext uri="{BB962C8B-B14F-4D97-AF65-F5344CB8AC3E}">
        <p14:creationId xmlns:p14="http://schemas.microsoft.com/office/powerpoint/2010/main" xmlns="" val="2635192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5AFE96-DCFC-C64E-95A7-05B2CB393A95}" type="datetime1">
              <a:rPr lang="en-US" smtClean="0"/>
              <a:pPr/>
              <a:t>7/25/2014</a:t>
            </a:fld>
            <a:endParaRPr lang="en-US"/>
          </a:p>
        </p:txBody>
      </p:sp>
      <p:sp>
        <p:nvSpPr>
          <p:cNvPr id="3" name="Footer Placeholder 2"/>
          <p:cNvSpPr>
            <a:spLocks noGrp="1"/>
          </p:cNvSpPr>
          <p:nvPr>
            <p:ph type="ftr" sz="quarter" idx="11"/>
          </p:nvPr>
        </p:nvSpPr>
        <p:spPr/>
        <p:txBody>
          <a:bodyPr/>
          <a:lstStyle/>
          <a:p>
            <a:r>
              <a:rPr lang="pt-BR" smtClean="0"/>
              <a:t>Instituto Superior Técnico </a:t>
            </a:r>
            <a:endParaRPr lang="en-US"/>
          </a:p>
        </p:txBody>
      </p:sp>
      <p:sp>
        <p:nvSpPr>
          <p:cNvPr id="4" name="Slide Number Placeholder 3"/>
          <p:cNvSpPr>
            <a:spLocks noGrp="1"/>
          </p:cNvSpPr>
          <p:nvPr>
            <p:ph type="sldNum" sz="quarter" idx="12"/>
          </p:nvPr>
        </p:nvSpPr>
        <p:spPr/>
        <p:txBody>
          <a:bodyPr/>
          <a:lstStyle/>
          <a:p>
            <a:fld id="{CA60EF0C-846E-4A4D-B9C3-8238AE181769}" type="slidenum">
              <a:rPr lang="en-US" smtClean="0"/>
              <a:pPr/>
              <a:t>‹#›</a:t>
            </a:fld>
            <a:endParaRPr lang="en-US"/>
          </a:p>
        </p:txBody>
      </p:sp>
    </p:spTree>
    <p:extLst>
      <p:ext uri="{BB962C8B-B14F-4D97-AF65-F5344CB8AC3E}">
        <p14:creationId xmlns:p14="http://schemas.microsoft.com/office/powerpoint/2010/main" xmlns="" val="1876214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9"/>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43284" y="1449340"/>
            <a:ext cx="7655237" cy="8683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43284" y="2440611"/>
            <a:ext cx="7655237" cy="368555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3284" y="6414652"/>
            <a:ext cx="1847516" cy="306823"/>
          </a:xfrm>
          <a:prstGeom prst="rect">
            <a:avLst/>
          </a:prstGeom>
        </p:spPr>
        <p:txBody>
          <a:bodyPr vert="horz" lIns="91440" tIns="45720" rIns="91440" bIns="45720" rtlCol="0" anchor="ctr"/>
          <a:lstStyle>
            <a:lvl1pPr algn="l">
              <a:defRPr sz="1200">
                <a:solidFill>
                  <a:schemeClr val="tx1">
                    <a:lumMod val="25000"/>
                    <a:lumOff val="75000"/>
                  </a:schemeClr>
                </a:solidFill>
              </a:defRPr>
            </a:lvl1pPr>
          </a:lstStyle>
          <a:p>
            <a:fld id="{C7FD4294-2665-F444-8DA7-9FAAB9092A2E}" type="datetime1">
              <a:rPr lang="en-US" smtClean="0"/>
              <a:pPr/>
              <a:t>7/25/2014</a:t>
            </a:fld>
            <a:endParaRPr lang="en-US" dirty="0"/>
          </a:p>
        </p:txBody>
      </p:sp>
      <p:sp>
        <p:nvSpPr>
          <p:cNvPr id="5" name="Footer Placeholder 4"/>
          <p:cNvSpPr>
            <a:spLocks noGrp="1"/>
          </p:cNvSpPr>
          <p:nvPr>
            <p:ph type="ftr" sz="quarter" idx="3"/>
          </p:nvPr>
        </p:nvSpPr>
        <p:spPr>
          <a:xfrm>
            <a:off x="3124200" y="6414652"/>
            <a:ext cx="2895600" cy="306823"/>
          </a:xfrm>
          <a:prstGeom prst="rect">
            <a:avLst/>
          </a:prstGeom>
        </p:spPr>
        <p:txBody>
          <a:bodyPr vert="horz" lIns="91440" tIns="45720" rIns="91440" bIns="45720" rtlCol="0" anchor="ctr"/>
          <a:lstStyle>
            <a:lvl1pPr algn="ctr">
              <a:defRPr sz="1200">
                <a:solidFill>
                  <a:schemeClr val="bg1">
                    <a:lumMod val="85000"/>
                  </a:schemeClr>
                </a:solidFill>
              </a:defRPr>
            </a:lvl1pPr>
          </a:lstStyle>
          <a:p>
            <a:r>
              <a:rPr lang="en-US" dirty="0" err="1" smtClean="0"/>
              <a:t>Instituto</a:t>
            </a:r>
            <a:r>
              <a:rPr lang="en-US" dirty="0" smtClean="0"/>
              <a:t> Superior </a:t>
            </a:r>
            <a:r>
              <a:rPr lang="en-US" dirty="0" err="1" smtClean="0"/>
              <a:t>Técnico</a:t>
            </a:r>
            <a:r>
              <a:rPr lang="en-US" dirty="0" smtClean="0"/>
              <a:t> </a:t>
            </a:r>
            <a:endParaRPr lang="en-US" dirty="0"/>
          </a:p>
        </p:txBody>
      </p:sp>
      <p:sp>
        <p:nvSpPr>
          <p:cNvPr id="6" name="Slide Number Placeholder 5"/>
          <p:cNvSpPr>
            <a:spLocks noGrp="1"/>
          </p:cNvSpPr>
          <p:nvPr>
            <p:ph type="sldNum" sz="quarter" idx="4"/>
          </p:nvPr>
        </p:nvSpPr>
        <p:spPr>
          <a:xfrm>
            <a:off x="6566650" y="6414652"/>
            <a:ext cx="1831872" cy="306823"/>
          </a:xfrm>
          <a:prstGeom prst="rect">
            <a:avLst/>
          </a:prstGeom>
        </p:spPr>
        <p:txBody>
          <a:bodyPr vert="horz" lIns="91440" tIns="45720" rIns="91440" bIns="45720" rtlCol="0" anchor="ctr"/>
          <a:lstStyle>
            <a:lvl1pPr algn="r">
              <a:defRPr sz="1200">
                <a:solidFill>
                  <a:schemeClr val="bg1"/>
                </a:solidFill>
              </a:defRPr>
            </a:lvl1pPr>
          </a:lstStyle>
          <a:p>
            <a:fld id="{CA60EF0C-846E-4A4D-B9C3-8238AE181769}" type="slidenum">
              <a:rPr lang="en-US" smtClean="0"/>
              <a:pPr/>
              <a:t>‹#›</a:t>
            </a:fld>
            <a:endParaRPr lang="en-US" dirty="0"/>
          </a:p>
        </p:txBody>
      </p:sp>
    </p:spTree>
    <p:extLst>
      <p:ext uri="{BB962C8B-B14F-4D97-AF65-F5344CB8AC3E}">
        <p14:creationId xmlns:p14="http://schemas.microsoft.com/office/powerpoint/2010/main" xmlns="" val="464875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6" r:id="rId4"/>
    <p:sldLayoutId id="2147483657" r:id="rId5"/>
    <p:sldLayoutId id="2147483658" r:id="rId6"/>
    <p:sldLayoutId id="2147483655" r:id="rId7"/>
  </p:sldLayoutIdLst>
  <p:hf sldNum="0" hdr="0"/>
  <p:txStyles>
    <p:titleStyle>
      <a:lvl1pPr algn="l" defTabSz="457200" rtl="0" eaLnBrk="1" latinLnBrk="0" hangingPunct="1">
        <a:spcBef>
          <a:spcPct val="0"/>
        </a:spcBef>
        <a:buNone/>
        <a:defRPr sz="3600" b="1" i="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pde.cc/2012/08/str201201/"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http://primelife.ercim.eu/"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762000" y="4191000"/>
            <a:ext cx="7655238" cy="1234938"/>
          </a:xfrm>
        </p:spPr>
        <p:txBody>
          <a:bodyPr>
            <a:normAutofit/>
          </a:bodyPr>
          <a:lstStyle/>
          <a:p>
            <a:r>
              <a:rPr lang="en-US" dirty="0" err="1" smtClean="0"/>
              <a:t>Tamás</a:t>
            </a:r>
            <a:r>
              <a:rPr lang="en-US" dirty="0" smtClean="0"/>
              <a:t> </a:t>
            </a:r>
            <a:r>
              <a:rPr lang="en-US" dirty="0" err="1" smtClean="0"/>
              <a:t>Balogh</a:t>
            </a:r>
            <a:endParaRPr lang="en-US" dirty="0" smtClean="0"/>
          </a:p>
          <a:p>
            <a:endParaRPr lang="en-US" dirty="0" smtClean="0"/>
          </a:p>
          <a:p>
            <a:endParaRPr lang="en-US" dirty="0" smtClean="0"/>
          </a:p>
        </p:txBody>
      </p:sp>
      <p:sp>
        <p:nvSpPr>
          <p:cNvPr id="3" name="Date Placeholder 2"/>
          <p:cNvSpPr>
            <a:spLocks noGrp="1"/>
          </p:cNvSpPr>
          <p:nvPr>
            <p:ph type="dt" sz="half" idx="10"/>
          </p:nvPr>
        </p:nvSpPr>
        <p:spPr/>
        <p:txBody>
          <a:bodyPr/>
          <a:lstStyle/>
          <a:p>
            <a:fld id="{F2CC31B8-D55E-3142-A1F8-FCFE86EBD46B}" type="datetime1">
              <a:rPr lang="en-US" smtClean="0"/>
              <a:pPr/>
              <a:t>7/25/2014</a:t>
            </a:fld>
            <a:endParaRPr lang="en-US" dirty="0"/>
          </a:p>
        </p:txBody>
      </p:sp>
      <p:sp>
        <p:nvSpPr>
          <p:cNvPr id="4" name="Footer Placeholder 3"/>
          <p:cNvSpPr>
            <a:spLocks noGrp="1"/>
          </p:cNvSpPr>
          <p:nvPr>
            <p:ph type="ftr" sz="quarter" idx="11"/>
          </p:nvPr>
        </p:nvSpPr>
        <p:spPr/>
        <p:txBody>
          <a:bodyPr/>
          <a:lstStyle/>
          <a:p>
            <a:r>
              <a:rPr lang="pt-BR" smtClean="0"/>
              <a:t>Instituto Superior Técnico </a:t>
            </a:r>
            <a:endParaRPr lang="en-US"/>
          </a:p>
        </p:txBody>
      </p:sp>
      <p:sp>
        <p:nvSpPr>
          <p:cNvPr id="5" name="Title 4"/>
          <p:cNvSpPr>
            <a:spLocks noGrp="1"/>
          </p:cNvSpPr>
          <p:nvPr>
            <p:ph type="title"/>
          </p:nvPr>
        </p:nvSpPr>
        <p:spPr/>
        <p:txBody>
          <a:bodyPr/>
          <a:lstStyle/>
          <a:p>
            <a:r>
              <a:rPr lang="en-US" dirty="0" smtClean="0"/>
              <a:t>Privacy for the</a:t>
            </a:r>
            <a:br>
              <a:rPr lang="en-US" dirty="0" smtClean="0"/>
            </a:br>
            <a:r>
              <a:rPr lang="en-US" dirty="0" smtClean="0"/>
              <a:t>Personal Data Vault</a:t>
            </a:r>
            <a:endParaRPr lang="en-US" dirty="0"/>
          </a:p>
        </p:txBody>
      </p:sp>
      <p:sp>
        <p:nvSpPr>
          <p:cNvPr id="6" name="Date Placeholder 3"/>
          <p:cNvSpPr txBox="1">
            <a:spLocks/>
          </p:cNvSpPr>
          <p:nvPr/>
        </p:nvSpPr>
        <p:spPr>
          <a:xfrm>
            <a:off x="8077200" y="6414652"/>
            <a:ext cx="1847516" cy="306823"/>
          </a:xfrm>
          <a:prstGeom prst="rect">
            <a:avLst/>
          </a:prstGeom>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lumMod val="25000"/>
                    <a:lumOff val="75000"/>
                  </a:schemeClr>
                </a:solidFill>
                <a:effectLst/>
                <a:uLnTx/>
                <a:uFillTx/>
                <a:latin typeface="+mn-lt"/>
                <a:ea typeface="+mn-ea"/>
                <a:cs typeface="+mn-cs"/>
              </a:rPr>
              <a:t>1 / 24</a:t>
            </a:r>
            <a:endParaRPr kumimoji="0" lang="en-US" sz="1200" b="0" i="0" u="none" strike="noStrike" kern="1200" cap="none" spc="0" normalizeH="0" baseline="0" noProof="0" dirty="0">
              <a:ln>
                <a:noFill/>
              </a:ln>
              <a:solidFill>
                <a:schemeClr val="tx1">
                  <a:lumMod val="25000"/>
                  <a:lumOff val="75000"/>
                </a:schemeClr>
              </a:solidFill>
              <a:effectLst/>
              <a:uLnTx/>
              <a:uFillTx/>
              <a:latin typeface="+mn-lt"/>
              <a:ea typeface="+mn-ea"/>
              <a:cs typeface="+mn-cs"/>
            </a:endParaRPr>
          </a:p>
        </p:txBody>
      </p:sp>
      <p:sp>
        <p:nvSpPr>
          <p:cNvPr id="7" name="Subtitle 1"/>
          <p:cNvSpPr txBox="1">
            <a:spLocks/>
          </p:cNvSpPr>
          <p:nvPr/>
        </p:nvSpPr>
        <p:spPr>
          <a:xfrm>
            <a:off x="1143000" y="5623062"/>
            <a:ext cx="7655238" cy="1234938"/>
          </a:xfrm>
          <a:prstGeom prst="rect">
            <a:avLst/>
          </a:prstGeom>
        </p:spPr>
        <p:txBody>
          <a:bodyPr vert="horz" lIns="91440" tIns="45720" rIns="91440" bIns="45720" rtlCol="0">
            <a:normAutofit/>
          </a:bodyPr>
          <a:lstStyle/>
          <a:p>
            <a:pPr algn="ctr">
              <a:spcBef>
                <a:spcPct val="20000"/>
              </a:spcBef>
            </a:pPr>
            <a:r>
              <a:rPr lang="en-US" sz="2800" dirty="0" smtClean="0">
                <a:solidFill>
                  <a:schemeClr val="tx1">
                    <a:tint val="75000"/>
                  </a:schemeClr>
                </a:solidFill>
              </a:rPr>
              <a:t>S</a:t>
            </a:r>
            <a:r>
              <a:rPr kumimoji="0" lang="en-US" sz="2800" b="0" i="0" u="none" strike="noStrike" kern="1200" cap="none" spc="0" normalizeH="0" baseline="0" noProof="0" dirty="0" err="1" smtClean="0">
                <a:ln>
                  <a:noFill/>
                </a:ln>
                <a:solidFill>
                  <a:schemeClr val="tx1">
                    <a:tint val="75000"/>
                  </a:schemeClr>
                </a:solidFill>
                <a:effectLst/>
                <a:uLnTx/>
                <a:uFillTx/>
                <a:latin typeface="+mn-lt"/>
                <a:ea typeface="+mn-ea"/>
                <a:cs typeface="+mn-cs"/>
              </a:rPr>
              <a:t>upervisor</a:t>
            </a:r>
            <a:r>
              <a:rPr kumimoji="0" lang="en-US" sz="2800" b="0" i="0" u="none" strike="noStrike" kern="1200" cap="none" spc="0" normalizeH="0" noProof="0" dirty="0" smtClean="0">
                <a:ln>
                  <a:noFill/>
                </a:ln>
                <a:solidFill>
                  <a:schemeClr val="tx1">
                    <a:tint val="75000"/>
                  </a:schemeClr>
                </a:solidFill>
                <a:effectLst/>
                <a:uLnTx/>
                <a:uFillTx/>
                <a:latin typeface="+mn-lt"/>
                <a:ea typeface="+mn-ea"/>
                <a:cs typeface="+mn-cs"/>
              </a:rPr>
              <a:t> </a:t>
            </a:r>
            <a:r>
              <a:rPr kumimoji="0" lang="en-US" sz="2800" b="0" i="0" u="none" strike="noStrike" kern="1200" cap="none" spc="0" normalizeH="0" baseline="0" noProof="0" dirty="0" smtClean="0">
                <a:ln>
                  <a:noFill/>
                </a:ln>
                <a:solidFill>
                  <a:schemeClr val="tx1">
                    <a:tint val="75000"/>
                  </a:schemeClr>
                </a:solidFill>
                <a:effectLst/>
                <a:uLnTx/>
                <a:uFillTx/>
                <a:latin typeface="+mn-lt"/>
                <a:ea typeface="+mn-ea"/>
                <a:cs typeface="+mn-cs"/>
              </a:rPr>
              <a:t>:</a:t>
            </a:r>
            <a:r>
              <a:rPr kumimoji="0" lang="en-US" sz="2800" b="0" i="0" u="none" strike="noStrike" kern="1200" cap="none" spc="0" normalizeH="0" noProof="0" dirty="0" smtClean="0">
                <a:ln>
                  <a:noFill/>
                </a:ln>
                <a:solidFill>
                  <a:schemeClr val="tx1">
                    <a:tint val="75000"/>
                  </a:schemeClr>
                </a:solidFill>
                <a:effectLst/>
                <a:uLnTx/>
                <a:uFillTx/>
                <a:latin typeface="+mn-lt"/>
                <a:ea typeface="+mn-ea"/>
                <a:cs typeface="+mn-cs"/>
              </a:rPr>
              <a:t> </a:t>
            </a:r>
            <a:r>
              <a:rPr lang="en-US" sz="2800" dirty="0" smtClean="0">
                <a:solidFill>
                  <a:schemeClr val="tx1">
                    <a:tint val="75000"/>
                  </a:schemeClr>
                </a:solidFill>
              </a:rPr>
              <a:t>Asst. Prof. Ricardo Chaves</a:t>
            </a:r>
            <a:endParaRPr kumimoji="0" lang="en-US" sz="2800" b="0" i="0" u="none" strike="noStrike" kern="1200" cap="none" spc="0" normalizeH="0" baseline="0" noProof="0" dirty="0" smtClean="0">
              <a:ln>
                <a:noFill/>
              </a:ln>
              <a:solidFill>
                <a:schemeClr val="tx1">
                  <a:tint val="75000"/>
                </a:schemeClr>
              </a:solidFill>
              <a:effectLst/>
              <a:uLnTx/>
              <a:uFillTx/>
              <a:latin typeface="+mn-lt"/>
              <a:ea typeface="+mn-ea"/>
              <a:cs typeface="+mn-cs"/>
            </a:endParaRPr>
          </a:p>
          <a:p>
            <a:pPr marL="0" marR="0" lvl="0" indent="0" algn="ctr" defTabSz="457200" rtl="0" eaLnBrk="1" fontAlgn="auto" latinLnBrk="0" hangingPunct="1">
              <a:lnSpc>
                <a:spcPct val="100000"/>
              </a:lnSpc>
              <a:spcBef>
                <a:spcPct val="20000"/>
              </a:spcBef>
              <a:spcAft>
                <a:spcPts val="0"/>
              </a:spcAft>
              <a:buClrTx/>
              <a:buSzTx/>
              <a:buFont typeface="Arial"/>
              <a:buNone/>
              <a:tabLst/>
              <a:defRPr/>
            </a:pPr>
            <a:endParaRPr kumimoji="0" lang="en-US" sz="2800" b="0" i="0" u="none" strike="noStrike" kern="1200" cap="none" spc="0" normalizeH="0" baseline="0" noProof="0" dirty="0" smtClean="0">
              <a:ln>
                <a:noFill/>
              </a:ln>
              <a:solidFill>
                <a:schemeClr val="tx1">
                  <a:tint val="75000"/>
                </a:schemeClr>
              </a:solidFill>
              <a:effectLst/>
              <a:uLnTx/>
              <a:uFillTx/>
              <a:latin typeface="+mn-lt"/>
              <a:ea typeface="+mn-ea"/>
              <a:cs typeface="+mn-cs"/>
            </a:endParaRPr>
          </a:p>
          <a:p>
            <a:pPr marL="0" marR="0" lvl="0" indent="0" algn="ctr" defTabSz="457200" rtl="0" eaLnBrk="1" fontAlgn="auto" latinLnBrk="0" hangingPunct="1">
              <a:lnSpc>
                <a:spcPct val="100000"/>
              </a:lnSpc>
              <a:spcBef>
                <a:spcPct val="20000"/>
              </a:spcBef>
              <a:spcAft>
                <a:spcPts val="0"/>
              </a:spcAft>
              <a:buClrTx/>
              <a:buSzTx/>
              <a:buFont typeface="Arial"/>
              <a:buNone/>
              <a:tabLst/>
              <a:defRPr/>
            </a:pPr>
            <a:endParaRPr kumimoji="0" lang="en-US" sz="2800" b="0" i="0" u="none" strike="noStrike" kern="1200" cap="none" spc="0" normalizeH="0" baseline="0" noProof="0" dirty="0" smtClean="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228600"/>
            <a:ext cx="7655237" cy="868363"/>
          </a:xfrm>
        </p:spPr>
        <p:txBody>
          <a:bodyPr>
            <a:normAutofit/>
          </a:bodyPr>
          <a:lstStyle/>
          <a:p>
            <a:r>
              <a:rPr lang="en-US" dirty="0" smtClean="0">
                <a:solidFill>
                  <a:schemeClr val="bg1">
                    <a:lumMod val="95000"/>
                  </a:schemeClr>
                </a:solidFill>
              </a:rPr>
              <a:t>Mediated Privacy</a:t>
            </a:r>
            <a:endParaRPr lang="en-US" dirty="0">
              <a:solidFill>
                <a:schemeClr val="bg1">
                  <a:lumMod val="95000"/>
                </a:schemeClr>
              </a:solidFill>
            </a:endParaRPr>
          </a:p>
        </p:txBody>
      </p:sp>
      <p:sp>
        <p:nvSpPr>
          <p:cNvPr id="5" name="Footer Placeholder 4"/>
          <p:cNvSpPr>
            <a:spLocks noGrp="1"/>
          </p:cNvSpPr>
          <p:nvPr>
            <p:ph type="ftr" sz="quarter" idx="11"/>
          </p:nvPr>
        </p:nvSpPr>
        <p:spPr/>
        <p:txBody>
          <a:bodyPr/>
          <a:lstStyle/>
          <a:p>
            <a:r>
              <a:rPr lang="pt-BR" smtClean="0"/>
              <a:t>Instituto Superior Técnico </a:t>
            </a:r>
            <a:endParaRPr lang="en-US"/>
          </a:p>
        </p:txBody>
      </p:sp>
      <p:pic>
        <p:nvPicPr>
          <p:cNvPr id="7" name="Content Placeholder 6" descr="mediated_space.png"/>
          <p:cNvPicPr>
            <a:picLocks noGrp="1" noChangeAspect="1"/>
          </p:cNvPicPr>
          <p:nvPr>
            <p:ph idx="1"/>
          </p:nvPr>
        </p:nvPicPr>
        <p:blipFill>
          <a:blip r:embed="rId3"/>
          <a:stretch>
            <a:fillRect/>
          </a:stretch>
        </p:blipFill>
        <p:spPr>
          <a:xfrm>
            <a:off x="228600" y="1676400"/>
            <a:ext cx="8763000" cy="4191000"/>
          </a:xfrm>
        </p:spPr>
      </p:pic>
      <p:sp>
        <p:nvSpPr>
          <p:cNvPr id="6" name="Date Placeholder 3"/>
          <p:cNvSpPr>
            <a:spLocks noGrp="1"/>
          </p:cNvSpPr>
          <p:nvPr>
            <p:ph type="dt" sz="half" idx="10"/>
          </p:nvPr>
        </p:nvSpPr>
        <p:spPr>
          <a:xfrm>
            <a:off x="8077200" y="6414652"/>
            <a:ext cx="1847516" cy="306823"/>
          </a:xfrm>
        </p:spPr>
        <p:txBody>
          <a:bodyPr/>
          <a:lstStyle/>
          <a:p>
            <a:r>
              <a:rPr lang="en-US" dirty="0" smtClean="0"/>
              <a:t>10 / 24</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457200"/>
            <a:ext cx="7655237" cy="868363"/>
          </a:xfrm>
        </p:spPr>
        <p:txBody>
          <a:bodyPr>
            <a:normAutofit/>
          </a:bodyPr>
          <a:lstStyle/>
          <a:p>
            <a:r>
              <a:rPr lang="en-US" dirty="0" smtClean="0">
                <a:solidFill>
                  <a:schemeClr val="bg1">
                    <a:lumMod val="95000"/>
                  </a:schemeClr>
                </a:solidFill>
              </a:rPr>
              <a:t>Business Ring </a:t>
            </a:r>
            <a:r>
              <a:rPr lang="en-US" b="0" baseline="30000" dirty="0" smtClean="0">
                <a:solidFill>
                  <a:schemeClr val="bg1">
                    <a:lumMod val="95000"/>
                  </a:schemeClr>
                </a:solidFill>
              </a:rPr>
              <a:t>[4]</a:t>
            </a:r>
            <a:r>
              <a:rPr lang="en-US" b="0" dirty="0" smtClean="0">
                <a:solidFill>
                  <a:schemeClr val="bg1">
                    <a:lumMod val="95000"/>
                  </a:schemeClr>
                </a:solidFill>
              </a:rPr>
              <a:t> </a:t>
            </a:r>
            <a:endParaRPr lang="en-US" dirty="0">
              <a:solidFill>
                <a:schemeClr val="bg1">
                  <a:lumMod val="95000"/>
                </a:schemeClr>
              </a:solidFill>
            </a:endParaRPr>
          </a:p>
        </p:txBody>
      </p:sp>
      <p:sp>
        <p:nvSpPr>
          <p:cNvPr id="5" name="Footer Placeholder 4"/>
          <p:cNvSpPr>
            <a:spLocks noGrp="1"/>
          </p:cNvSpPr>
          <p:nvPr>
            <p:ph type="ftr" sz="quarter" idx="11"/>
          </p:nvPr>
        </p:nvSpPr>
        <p:spPr/>
        <p:txBody>
          <a:bodyPr/>
          <a:lstStyle/>
          <a:p>
            <a:r>
              <a:rPr lang="pt-BR" smtClean="0"/>
              <a:t>Instituto Superior Técnico </a:t>
            </a:r>
            <a:endParaRPr lang="en-US"/>
          </a:p>
        </p:txBody>
      </p:sp>
      <p:pic>
        <p:nvPicPr>
          <p:cNvPr id="8" name="Content Placeholder 7" descr="phr_ring.png"/>
          <p:cNvPicPr>
            <a:picLocks noGrp="1" noChangeAspect="1"/>
          </p:cNvPicPr>
          <p:nvPr>
            <p:ph idx="1"/>
          </p:nvPr>
        </p:nvPicPr>
        <p:blipFill>
          <a:blip r:embed="rId3"/>
          <a:stretch>
            <a:fillRect/>
          </a:stretch>
        </p:blipFill>
        <p:spPr>
          <a:xfrm>
            <a:off x="1600200" y="1524000"/>
            <a:ext cx="6934200" cy="3870045"/>
          </a:xfrm>
        </p:spPr>
      </p:pic>
      <p:sp>
        <p:nvSpPr>
          <p:cNvPr id="9" name="Title 1"/>
          <p:cNvSpPr txBox="1">
            <a:spLocks/>
          </p:cNvSpPr>
          <p:nvPr/>
        </p:nvSpPr>
        <p:spPr>
          <a:xfrm>
            <a:off x="2133600" y="0"/>
            <a:ext cx="7655237" cy="868363"/>
          </a:xfrm>
          <a:prstGeom prst="rect">
            <a:avLst/>
          </a:prstGeom>
        </p:spPr>
        <p:txBody>
          <a:bodyPr vert="horz" lIns="91440" tIns="45720" rIns="91440" bIns="45720" rtlCol="0" anchor="ctr">
            <a:norm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400" i="0" u="none" strike="noStrike" kern="1200" cap="none" spc="0" normalizeH="0" baseline="0" noProof="0" dirty="0" smtClean="0">
                <a:ln>
                  <a:noFill/>
                </a:ln>
                <a:solidFill>
                  <a:schemeClr val="bg1">
                    <a:lumMod val="95000"/>
                  </a:schemeClr>
                </a:solidFill>
                <a:effectLst/>
                <a:uLnTx/>
                <a:uFillTx/>
                <a:ea typeface="+mj-ea"/>
                <a:cs typeface="+mj-cs"/>
              </a:rPr>
              <a:t>Mediated Privacy</a:t>
            </a:r>
            <a:endParaRPr kumimoji="0" lang="en-US" sz="2400" i="0" u="none" strike="noStrike" kern="1200" cap="none" spc="0" normalizeH="0" baseline="0" noProof="0" dirty="0">
              <a:ln>
                <a:noFill/>
              </a:ln>
              <a:solidFill>
                <a:schemeClr val="bg1">
                  <a:lumMod val="95000"/>
                </a:schemeClr>
              </a:solidFill>
              <a:effectLst/>
              <a:uLnTx/>
              <a:uFillTx/>
              <a:ea typeface="+mj-ea"/>
              <a:cs typeface="+mj-cs"/>
            </a:endParaRPr>
          </a:p>
        </p:txBody>
      </p:sp>
      <p:sp>
        <p:nvSpPr>
          <p:cNvPr id="7" name="Date Placeholder 3"/>
          <p:cNvSpPr>
            <a:spLocks noGrp="1"/>
          </p:cNvSpPr>
          <p:nvPr>
            <p:ph type="dt" sz="half" idx="10"/>
          </p:nvPr>
        </p:nvSpPr>
        <p:spPr>
          <a:xfrm>
            <a:off x="8077200" y="6414652"/>
            <a:ext cx="1847516" cy="306823"/>
          </a:xfrm>
        </p:spPr>
        <p:txBody>
          <a:bodyPr/>
          <a:lstStyle/>
          <a:p>
            <a:r>
              <a:rPr lang="en-US" dirty="0" smtClean="0"/>
              <a:t>11 / 24</a:t>
            </a:r>
            <a:endParaRPr lang="en-US" dirty="0"/>
          </a:p>
        </p:txBody>
      </p:sp>
      <p:pic>
        <p:nvPicPr>
          <p:cNvPr id="10" name="Picture 9" descr="mediated pd.png"/>
          <p:cNvPicPr>
            <a:picLocks noChangeAspect="1"/>
          </p:cNvPicPr>
          <p:nvPr/>
        </p:nvPicPr>
        <p:blipFill>
          <a:blip r:embed="rId4"/>
          <a:stretch>
            <a:fillRect/>
          </a:stretch>
        </p:blipFill>
        <p:spPr>
          <a:xfrm>
            <a:off x="1371600" y="5334000"/>
            <a:ext cx="7377778" cy="850794"/>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457200"/>
            <a:ext cx="7655237" cy="868363"/>
          </a:xfrm>
        </p:spPr>
        <p:txBody>
          <a:bodyPr>
            <a:normAutofit/>
          </a:bodyPr>
          <a:lstStyle/>
          <a:p>
            <a:r>
              <a:rPr lang="en-US" dirty="0" smtClean="0">
                <a:solidFill>
                  <a:schemeClr val="bg1">
                    <a:lumMod val="95000"/>
                  </a:schemeClr>
                </a:solidFill>
              </a:rPr>
              <a:t>Business Ring</a:t>
            </a:r>
            <a:endParaRPr lang="en-US" dirty="0">
              <a:solidFill>
                <a:schemeClr val="bg1">
                  <a:lumMod val="95000"/>
                </a:schemeClr>
              </a:solidFill>
            </a:endParaRPr>
          </a:p>
        </p:txBody>
      </p:sp>
      <p:sp>
        <p:nvSpPr>
          <p:cNvPr id="5" name="Footer Placeholder 4"/>
          <p:cNvSpPr>
            <a:spLocks noGrp="1"/>
          </p:cNvSpPr>
          <p:nvPr>
            <p:ph type="ftr" sz="quarter" idx="11"/>
          </p:nvPr>
        </p:nvSpPr>
        <p:spPr/>
        <p:txBody>
          <a:bodyPr/>
          <a:lstStyle/>
          <a:p>
            <a:r>
              <a:rPr lang="pt-BR" smtClean="0"/>
              <a:t>Instituto Superior Técnico </a:t>
            </a:r>
            <a:endParaRPr lang="en-US"/>
          </a:p>
        </p:txBody>
      </p:sp>
      <p:sp>
        <p:nvSpPr>
          <p:cNvPr id="9" name="Title 1"/>
          <p:cNvSpPr txBox="1">
            <a:spLocks/>
          </p:cNvSpPr>
          <p:nvPr/>
        </p:nvSpPr>
        <p:spPr>
          <a:xfrm>
            <a:off x="2133600" y="0"/>
            <a:ext cx="7655237" cy="868363"/>
          </a:xfrm>
          <a:prstGeom prst="rect">
            <a:avLst/>
          </a:prstGeom>
        </p:spPr>
        <p:txBody>
          <a:bodyPr vert="horz" lIns="91440" tIns="45720" rIns="91440" bIns="45720" rtlCol="0" anchor="ctr">
            <a:norm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400" i="0" u="none" strike="noStrike" kern="1200" cap="none" spc="0" normalizeH="0" baseline="0" noProof="0" dirty="0" smtClean="0">
                <a:ln>
                  <a:noFill/>
                </a:ln>
                <a:solidFill>
                  <a:schemeClr val="bg1">
                    <a:lumMod val="95000"/>
                  </a:schemeClr>
                </a:solidFill>
                <a:effectLst/>
                <a:uLnTx/>
                <a:uFillTx/>
                <a:ea typeface="+mj-ea"/>
                <a:cs typeface="+mj-cs"/>
              </a:rPr>
              <a:t>Mediated Privacy</a:t>
            </a:r>
            <a:endParaRPr kumimoji="0" lang="en-US" sz="2400" i="0" u="none" strike="noStrike" kern="1200" cap="none" spc="0" normalizeH="0" baseline="0" noProof="0" dirty="0">
              <a:ln>
                <a:noFill/>
              </a:ln>
              <a:solidFill>
                <a:schemeClr val="bg1">
                  <a:lumMod val="95000"/>
                </a:schemeClr>
              </a:solidFill>
              <a:effectLst/>
              <a:uLnTx/>
              <a:uFillTx/>
              <a:ea typeface="+mj-ea"/>
              <a:cs typeface="+mj-cs"/>
            </a:endParaRPr>
          </a:p>
        </p:txBody>
      </p:sp>
      <p:pic>
        <p:nvPicPr>
          <p:cNvPr id="10" name="Content Placeholder 9" descr="phr_ring (2).png"/>
          <p:cNvPicPr>
            <a:picLocks noGrp="1" noChangeAspect="1"/>
          </p:cNvPicPr>
          <p:nvPr>
            <p:ph idx="1"/>
          </p:nvPr>
        </p:nvPicPr>
        <p:blipFill>
          <a:blip r:embed="rId3"/>
          <a:stretch>
            <a:fillRect/>
          </a:stretch>
        </p:blipFill>
        <p:spPr>
          <a:xfrm>
            <a:off x="609600" y="1295400"/>
            <a:ext cx="7848600" cy="4846641"/>
          </a:xfrm>
        </p:spPr>
      </p:pic>
      <p:sp>
        <p:nvSpPr>
          <p:cNvPr id="7" name="Date Placeholder 3"/>
          <p:cNvSpPr>
            <a:spLocks noGrp="1"/>
          </p:cNvSpPr>
          <p:nvPr>
            <p:ph type="dt" sz="half" idx="10"/>
          </p:nvPr>
        </p:nvSpPr>
        <p:spPr>
          <a:xfrm>
            <a:off x="8077200" y="6414652"/>
            <a:ext cx="1847516" cy="306823"/>
          </a:xfrm>
        </p:spPr>
        <p:txBody>
          <a:bodyPr/>
          <a:lstStyle/>
          <a:p>
            <a:r>
              <a:rPr lang="en-US" dirty="0" smtClean="0"/>
              <a:t>12 / 24</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457200"/>
            <a:ext cx="7655237" cy="868363"/>
          </a:xfrm>
        </p:spPr>
        <p:txBody>
          <a:bodyPr>
            <a:normAutofit/>
          </a:bodyPr>
          <a:lstStyle/>
          <a:p>
            <a:r>
              <a:rPr lang="en-US" dirty="0" smtClean="0">
                <a:solidFill>
                  <a:schemeClr val="bg1">
                    <a:lumMod val="95000"/>
                  </a:schemeClr>
                </a:solidFill>
              </a:rPr>
              <a:t>Business Ring</a:t>
            </a:r>
            <a:endParaRPr lang="en-US" dirty="0">
              <a:solidFill>
                <a:schemeClr val="bg1">
                  <a:lumMod val="95000"/>
                </a:schemeClr>
              </a:solidFill>
            </a:endParaRPr>
          </a:p>
        </p:txBody>
      </p:sp>
      <p:sp>
        <p:nvSpPr>
          <p:cNvPr id="5" name="Footer Placeholder 4"/>
          <p:cNvSpPr>
            <a:spLocks noGrp="1"/>
          </p:cNvSpPr>
          <p:nvPr>
            <p:ph type="ftr" sz="quarter" idx="11"/>
          </p:nvPr>
        </p:nvSpPr>
        <p:spPr/>
        <p:txBody>
          <a:bodyPr/>
          <a:lstStyle/>
          <a:p>
            <a:r>
              <a:rPr lang="pt-BR" smtClean="0"/>
              <a:t>Instituto Superior Técnico </a:t>
            </a:r>
            <a:endParaRPr lang="en-US"/>
          </a:p>
        </p:txBody>
      </p:sp>
      <p:sp>
        <p:nvSpPr>
          <p:cNvPr id="9" name="Title 1"/>
          <p:cNvSpPr txBox="1">
            <a:spLocks/>
          </p:cNvSpPr>
          <p:nvPr/>
        </p:nvSpPr>
        <p:spPr>
          <a:xfrm>
            <a:off x="2133600" y="0"/>
            <a:ext cx="7655237" cy="868363"/>
          </a:xfrm>
          <a:prstGeom prst="rect">
            <a:avLst/>
          </a:prstGeom>
        </p:spPr>
        <p:txBody>
          <a:bodyPr vert="horz" lIns="91440" tIns="45720" rIns="91440" bIns="45720" rtlCol="0" anchor="ctr">
            <a:norm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400" i="0" u="none" strike="noStrike" kern="1200" cap="none" spc="0" normalizeH="0" baseline="0" noProof="0" dirty="0" smtClean="0">
                <a:ln>
                  <a:noFill/>
                </a:ln>
                <a:solidFill>
                  <a:schemeClr val="bg1">
                    <a:lumMod val="95000"/>
                  </a:schemeClr>
                </a:solidFill>
                <a:effectLst/>
                <a:uLnTx/>
                <a:uFillTx/>
                <a:ea typeface="+mj-ea"/>
                <a:cs typeface="+mj-cs"/>
              </a:rPr>
              <a:t>Mediated Privacy</a:t>
            </a:r>
            <a:endParaRPr kumimoji="0" lang="en-US" sz="2400" i="0" u="none" strike="noStrike" kern="1200" cap="none" spc="0" normalizeH="0" baseline="0" noProof="0" dirty="0">
              <a:ln>
                <a:noFill/>
              </a:ln>
              <a:solidFill>
                <a:schemeClr val="bg1">
                  <a:lumMod val="95000"/>
                </a:schemeClr>
              </a:solidFill>
              <a:effectLst/>
              <a:uLnTx/>
              <a:uFillTx/>
              <a:ea typeface="+mj-ea"/>
              <a:cs typeface="+mj-cs"/>
            </a:endParaRPr>
          </a:p>
        </p:txBody>
      </p:sp>
      <p:pic>
        <p:nvPicPr>
          <p:cNvPr id="12" name="Content Placeholder 11" descr="Copy of mp_interaction_phr.png"/>
          <p:cNvPicPr>
            <a:picLocks noGrp="1" noChangeAspect="1"/>
          </p:cNvPicPr>
          <p:nvPr>
            <p:ph idx="1"/>
          </p:nvPr>
        </p:nvPicPr>
        <p:blipFill>
          <a:blip r:embed="rId3"/>
          <a:stretch>
            <a:fillRect/>
          </a:stretch>
        </p:blipFill>
        <p:spPr>
          <a:xfrm>
            <a:off x="1447800" y="2514600"/>
            <a:ext cx="7030412" cy="3499822"/>
          </a:xfrm>
        </p:spPr>
      </p:pic>
      <p:sp>
        <p:nvSpPr>
          <p:cNvPr id="7" name="Date Placeholder 3"/>
          <p:cNvSpPr txBox="1">
            <a:spLocks/>
          </p:cNvSpPr>
          <p:nvPr/>
        </p:nvSpPr>
        <p:spPr>
          <a:xfrm>
            <a:off x="8077200" y="6414652"/>
            <a:ext cx="1847516" cy="306823"/>
          </a:xfrm>
          <a:prstGeom prst="rect">
            <a:avLst/>
          </a:prstGeom>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smtClean="0">
                <a:solidFill>
                  <a:schemeClr val="tx1">
                    <a:lumMod val="25000"/>
                    <a:lumOff val="75000"/>
                  </a:schemeClr>
                </a:solidFill>
              </a:rPr>
              <a:t>13</a:t>
            </a:r>
            <a:r>
              <a:rPr kumimoji="0" lang="en-US" sz="1200" b="0" i="0" u="none" strike="noStrike" kern="1200" cap="none" spc="0" normalizeH="0" baseline="0" noProof="0" dirty="0" smtClean="0">
                <a:ln>
                  <a:noFill/>
                </a:ln>
                <a:solidFill>
                  <a:schemeClr val="tx1">
                    <a:lumMod val="25000"/>
                    <a:lumOff val="75000"/>
                  </a:schemeClr>
                </a:solidFill>
                <a:effectLst/>
                <a:uLnTx/>
                <a:uFillTx/>
                <a:latin typeface="+mn-lt"/>
                <a:ea typeface="+mn-ea"/>
                <a:cs typeface="+mn-cs"/>
              </a:rPr>
              <a:t> / 24</a:t>
            </a:r>
            <a:endParaRPr kumimoji="0" lang="en-US" sz="1200" b="0" i="0" u="none" strike="noStrike" kern="1200" cap="none" spc="0" normalizeH="0" baseline="0" noProof="0" dirty="0">
              <a:ln>
                <a:noFill/>
              </a:ln>
              <a:solidFill>
                <a:schemeClr val="tx1">
                  <a:lumMod val="25000"/>
                  <a:lumOff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457200"/>
            <a:ext cx="7655237" cy="868363"/>
          </a:xfrm>
        </p:spPr>
        <p:txBody>
          <a:bodyPr>
            <a:normAutofit/>
          </a:bodyPr>
          <a:lstStyle/>
          <a:p>
            <a:r>
              <a:rPr lang="en-US" dirty="0" smtClean="0">
                <a:solidFill>
                  <a:schemeClr val="bg1">
                    <a:lumMod val="95000"/>
                  </a:schemeClr>
                </a:solidFill>
              </a:rPr>
              <a:t>Business Ring</a:t>
            </a:r>
            <a:endParaRPr lang="en-US" dirty="0">
              <a:solidFill>
                <a:schemeClr val="bg1">
                  <a:lumMod val="95000"/>
                </a:schemeClr>
              </a:solidFill>
            </a:endParaRPr>
          </a:p>
        </p:txBody>
      </p:sp>
      <p:sp>
        <p:nvSpPr>
          <p:cNvPr id="5" name="Footer Placeholder 4"/>
          <p:cNvSpPr>
            <a:spLocks noGrp="1"/>
          </p:cNvSpPr>
          <p:nvPr>
            <p:ph type="ftr" sz="quarter" idx="11"/>
          </p:nvPr>
        </p:nvSpPr>
        <p:spPr/>
        <p:txBody>
          <a:bodyPr/>
          <a:lstStyle/>
          <a:p>
            <a:r>
              <a:rPr lang="pt-BR" smtClean="0"/>
              <a:t>Instituto Superior Técnico </a:t>
            </a:r>
            <a:endParaRPr lang="en-US"/>
          </a:p>
        </p:txBody>
      </p:sp>
      <p:sp>
        <p:nvSpPr>
          <p:cNvPr id="9" name="Title 1"/>
          <p:cNvSpPr txBox="1">
            <a:spLocks/>
          </p:cNvSpPr>
          <p:nvPr/>
        </p:nvSpPr>
        <p:spPr>
          <a:xfrm>
            <a:off x="2133600" y="0"/>
            <a:ext cx="7655237" cy="868363"/>
          </a:xfrm>
          <a:prstGeom prst="rect">
            <a:avLst/>
          </a:prstGeom>
        </p:spPr>
        <p:txBody>
          <a:bodyPr vert="horz" lIns="91440" tIns="45720" rIns="91440" bIns="45720" rtlCol="0" anchor="ctr">
            <a:norm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400" i="0" u="none" strike="noStrike" kern="1200" cap="none" spc="0" normalizeH="0" baseline="0" noProof="0" dirty="0" smtClean="0">
                <a:ln>
                  <a:noFill/>
                </a:ln>
                <a:solidFill>
                  <a:schemeClr val="bg1">
                    <a:lumMod val="95000"/>
                  </a:schemeClr>
                </a:solidFill>
                <a:effectLst/>
                <a:uLnTx/>
                <a:uFillTx/>
                <a:ea typeface="+mj-ea"/>
                <a:cs typeface="+mj-cs"/>
              </a:rPr>
              <a:t>Mediated Privacy</a:t>
            </a:r>
            <a:endParaRPr kumimoji="0" lang="en-US" sz="2400" i="0" u="none" strike="noStrike" kern="1200" cap="none" spc="0" normalizeH="0" baseline="0" noProof="0" dirty="0">
              <a:ln>
                <a:noFill/>
              </a:ln>
              <a:solidFill>
                <a:schemeClr val="bg1">
                  <a:lumMod val="95000"/>
                </a:schemeClr>
              </a:solidFill>
              <a:effectLst/>
              <a:uLnTx/>
              <a:uFillTx/>
              <a:ea typeface="+mj-ea"/>
              <a:cs typeface="+mj-cs"/>
            </a:endParaRPr>
          </a:p>
        </p:txBody>
      </p:sp>
      <p:pic>
        <p:nvPicPr>
          <p:cNvPr id="12" name="Content Placeholder 11" descr="Copy of mp_interaction_phr.png"/>
          <p:cNvPicPr>
            <a:picLocks noGrp="1" noChangeAspect="1"/>
          </p:cNvPicPr>
          <p:nvPr>
            <p:ph idx="1"/>
          </p:nvPr>
        </p:nvPicPr>
        <p:blipFill>
          <a:blip r:embed="rId3"/>
          <a:stretch>
            <a:fillRect/>
          </a:stretch>
        </p:blipFill>
        <p:spPr>
          <a:xfrm>
            <a:off x="838200" y="2514600"/>
            <a:ext cx="7620000" cy="3584984"/>
          </a:xfrm>
        </p:spPr>
      </p:pic>
      <p:sp>
        <p:nvSpPr>
          <p:cNvPr id="7" name="Date Placeholder 3"/>
          <p:cNvSpPr txBox="1">
            <a:spLocks/>
          </p:cNvSpPr>
          <p:nvPr/>
        </p:nvSpPr>
        <p:spPr>
          <a:xfrm>
            <a:off x="8077200" y="6414652"/>
            <a:ext cx="1847516" cy="306823"/>
          </a:xfrm>
          <a:prstGeom prst="rect">
            <a:avLst/>
          </a:prstGeom>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smtClean="0">
                <a:solidFill>
                  <a:schemeClr val="tx1">
                    <a:lumMod val="25000"/>
                    <a:lumOff val="75000"/>
                  </a:schemeClr>
                </a:solidFill>
              </a:rPr>
              <a:t>14</a:t>
            </a:r>
            <a:r>
              <a:rPr kumimoji="0" lang="en-US" sz="1200" b="0" i="0" u="none" strike="noStrike" kern="1200" cap="none" spc="0" normalizeH="0" baseline="0" noProof="0" dirty="0" smtClean="0">
                <a:ln>
                  <a:noFill/>
                </a:ln>
                <a:solidFill>
                  <a:schemeClr val="tx1">
                    <a:lumMod val="25000"/>
                    <a:lumOff val="75000"/>
                  </a:schemeClr>
                </a:solidFill>
                <a:effectLst/>
                <a:uLnTx/>
                <a:uFillTx/>
                <a:latin typeface="+mn-lt"/>
                <a:ea typeface="+mn-ea"/>
                <a:cs typeface="+mn-cs"/>
              </a:rPr>
              <a:t> / 24</a:t>
            </a:r>
            <a:endParaRPr kumimoji="0" lang="en-US" sz="1200" b="0" i="0" u="none" strike="noStrike" kern="1200" cap="none" spc="0" normalizeH="0" baseline="0" noProof="0" dirty="0">
              <a:ln>
                <a:noFill/>
              </a:ln>
              <a:solidFill>
                <a:schemeClr val="tx1">
                  <a:lumMod val="25000"/>
                  <a:lumOff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457200"/>
            <a:ext cx="7655237" cy="868363"/>
          </a:xfrm>
        </p:spPr>
        <p:txBody>
          <a:bodyPr>
            <a:normAutofit/>
          </a:bodyPr>
          <a:lstStyle/>
          <a:p>
            <a:r>
              <a:rPr lang="en-US" dirty="0" smtClean="0">
                <a:solidFill>
                  <a:schemeClr val="bg1">
                    <a:lumMod val="95000"/>
                  </a:schemeClr>
                </a:solidFill>
              </a:rPr>
              <a:t>Business Ring</a:t>
            </a:r>
            <a:endParaRPr lang="en-US" dirty="0">
              <a:solidFill>
                <a:schemeClr val="bg1">
                  <a:lumMod val="95000"/>
                </a:schemeClr>
              </a:solidFill>
            </a:endParaRPr>
          </a:p>
        </p:txBody>
      </p:sp>
      <p:sp>
        <p:nvSpPr>
          <p:cNvPr id="5" name="Footer Placeholder 4"/>
          <p:cNvSpPr>
            <a:spLocks noGrp="1"/>
          </p:cNvSpPr>
          <p:nvPr>
            <p:ph type="ftr" sz="quarter" idx="11"/>
          </p:nvPr>
        </p:nvSpPr>
        <p:spPr/>
        <p:txBody>
          <a:bodyPr/>
          <a:lstStyle/>
          <a:p>
            <a:r>
              <a:rPr lang="pt-BR" smtClean="0"/>
              <a:t>Instituto Superior Técnico </a:t>
            </a:r>
            <a:endParaRPr lang="en-US"/>
          </a:p>
        </p:txBody>
      </p:sp>
      <p:sp>
        <p:nvSpPr>
          <p:cNvPr id="9" name="Title 1"/>
          <p:cNvSpPr txBox="1">
            <a:spLocks/>
          </p:cNvSpPr>
          <p:nvPr/>
        </p:nvSpPr>
        <p:spPr>
          <a:xfrm>
            <a:off x="2133600" y="0"/>
            <a:ext cx="7655237" cy="868363"/>
          </a:xfrm>
          <a:prstGeom prst="rect">
            <a:avLst/>
          </a:prstGeom>
        </p:spPr>
        <p:txBody>
          <a:bodyPr vert="horz" lIns="91440" tIns="45720" rIns="91440" bIns="45720" rtlCol="0" anchor="ctr">
            <a:norm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400" i="0" u="none" strike="noStrike" kern="1200" cap="none" spc="0" normalizeH="0" baseline="0" noProof="0" dirty="0" smtClean="0">
                <a:ln>
                  <a:noFill/>
                </a:ln>
                <a:solidFill>
                  <a:schemeClr val="bg1">
                    <a:lumMod val="95000"/>
                  </a:schemeClr>
                </a:solidFill>
                <a:effectLst/>
                <a:uLnTx/>
                <a:uFillTx/>
                <a:ea typeface="+mj-ea"/>
                <a:cs typeface="+mj-cs"/>
              </a:rPr>
              <a:t>Mediated Privacy</a:t>
            </a:r>
            <a:endParaRPr kumimoji="0" lang="en-US" sz="2400" i="0" u="none" strike="noStrike" kern="1200" cap="none" spc="0" normalizeH="0" baseline="0" noProof="0" dirty="0">
              <a:ln>
                <a:noFill/>
              </a:ln>
              <a:solidFill>
                <a:schemeClr val="bg1">
                  <a:lumMod val="95000"/>
                </a:schemeClr>
              </a:solidFill>
              <a:effectLst/>
              <a:uLnTx/>
              <a:uFillTx/>
              <a:ea typeface="+mj-ea"/>
              <a:cs typeface="+mj-cs"/>
            </a:endParaRPr>
          </a:p>
        </p:txBody>
      </p:sp>
      <p:pic>
        <p:nvPicPr>
          <p:cNvPr id="12" name="Content Placeholder 11" descr="Copy of mp_interaction_phr.png"/>
          <p:cNvPicPr>
            <a:picLocks noGrp="1" noChangeAspect="1"/>
          </p:cNvPicPr>
          <p:nvPr>
            <p:ph idx="1"/>
          </p:nvPr>
        </p:nvPicPr>
        <p:blipFill>
          <a:blip r:embed="rId3"/>
          <a:stretch>
            <a:fillRect/>
          </a:stretch>
        </p:blipFill>
        <p:spPr>
          <a:xfrm>
            <a:off x="838200" y="2514600"/>
            <a:ext cx="7620000" cy="3584984"/>
          </a:xfrm>
        </p:spPr>
      </p:pic>
      <p:sp>
        <p:nvSpPr>
          <p:cNvPr id="7" name="Date Placeholder 3"/>
          <p:cNvSpPr>
            <a:spLocks noGrp="1"/>
          </p:cNvSpPr>
          <p:nvPr>
            <p:ph type="dt" sz="half" idx="10"/>
          </p:nvPr>
        </p:nvSpPr>
        <p:spPr>
          <a:xfrm>
            <a:off x="8077200" y="6414652"/>
            <a:ext cx="1847516" cy="306823"/>
          </a:xfrm>
        </p:spPr>
        <p:txBody>
          <a:bodyPr/>
          <a:lstStyle/>
          <a:p>
            <a:r>
              <a:rPr lang="en-US" dirty="0" smtClean="0"/>
              <a:t>15 / 24</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457200"/>
            <a:ext cx="7655237" cy="868363"/>
          </a:xfrm>
        </p:spPr>
        <p:txBody>
          <a:bodyPr>
            <a:normAutofit/>
          </a:bodyPr>
          <a:lstStyle/>
          <a:p>
            <a:r>
              <a:rPr lang="en-US" dirty="0" smtClean="0">
                <a:solidFill>
                  <a:schemeClr val="bg1">
                    <a:lumMod val="95000"/>
                  </a:schemeClr>
                </a:solidFill>
              </a:rPr>
              <a:t>Business Ring</a:t>
            </a:r>
            <a:endParaRPr lang="en-US" dirty="0">
              <a:solidFill>
                <a:schemeClr val="bg1">
                  <a:lumMod val="95000"/>
                </a:schemeClr>
              </a:solidFill>
            </a:endParaRPr>
          </a:p>
        </p:txBody>
      </p:sp>
      <p:sp>
        <p:nvSpPr>
          <p:cNvPr id="5" name="Footer Placeholder 4"/>
          <p:cNvSpPr>
            <a:spLocks noGrp="1"/>
          </p:cNvSpPr>
          <p:nvPr>
            <p:ph type="ftr" sz="quarter" idx="11"/>
          </p:nvPr>
        </p:nvSpPr>
        <p:spPr/>
        <p:txBody>
          <a:bodyPr/>
          <a:lstStyle/>
          <a:p>
            <a:r>
              <a:rPr lang="pt-BR" dirty="0" smtClean="0"/>
              <a:t>Instituto Superior Técnico </a:t>
            </a:r>
            <a:endParaRPr lang="en-US" dirty="0"/>
          </a:p>
        </p:txBody>
      </p:sp>
      <p:sp>
        <p:nvSpPr>
          <p:cNvPr id="9" name="Title 1"/>
          <p:cNvSpPr txBox="1">
            <a:spLocks/>
          </p:cNvSpPr>
          <p:nvPr/>
        </p:nvSpPr>
        <p:spPr>
          <a:xfrm>
            <a:off x="2133600" y="0"/>
            <a:ext cx="7655237" cy="868363"/>
          </a:xfrm>
          <a:prstGeom prst="rect">
            <a:avLst/>
          </a:prstGeom>
        </p:spPr>
        <p:txBody>
          <a:bodyPr vert="horz" lIns="91440" tIns="45720" rIns="91440" bIns="45720" rtlCol="0" anchor="ctr">
            <a:norm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400" i="0" u="none" strike="noStrike" kern="1200" cap="none" spc="0" normalizeH="0" baseline="0" noProof="0" dirty="0" smtClean="0">
                <a:ln>
                  <a:noFill/>
                </a:ln>
                <a:solidFill>
                  <a:schemeClr val="bg1">
                    <a:lumMod val="95000"/>
                  </a:schemeClr>
                </a:solidFill>
                <a:effectLst/>
                <a:uLnTx/>
                <a:uFillTx/>
                <a:ea typeface="+mj-ea"/>
                <a:cs typeface="+mj-cs"/>
              </a:rPr>
              <a:t>Mediated Privacy</a:t>
            </a:r>
            <a:endParaRPr kumimoji="0" lang="en-US" sz="2400" i="0" u="none" strike="noStrike" kern="1200" cap="none" spc="0" normalizeH="0" baseline="0" noProof="0" dirty="0">
              <a:ln>
                <a:noFill/>
              </a:ln>
              <a:solidFill>
                <a:schemeClr val="bg1">
                  <a:lumMod val="95000"/>
                </a:schemeClr>
              </a:solidFill>
              <a:effectLst/>
              <a:uLnTx/>
              <a:uFillTx/>
              <a:ea typeface="+mj-ea"/>
              <a:cs typeface="+mj-cs"/>
            </a:endParaRPr>
          </a:p>
        </p:txBody>
      </p:sp>
      <p:pic>
        <p:nvPicPr>
          <p:cNvPr id="12" name="Content Placeholder 11" descr="Copy of mp_interaction_phr.png"/>
          <p:cNvPicPr>
            <a:picLocks noGrp="1" noChangeAspect="1"/>
          </p:cNvPicPr>
          <p:nvPr>
            <p:ph idx="1"/>
          </p:nvPr>
        </p:nvPicPr>
        <p:blipFill>
          <a:blip r:embed="rId3"/>
          <a:stretch>
            <a:fillRect/>
          </a:stretch>
        </p:blipFill>
        <p:spPr>
          <a:xfrm>
            <a:off x="838201" y="2514600"/>
            <a:ext cx="7619998" cy="3874834"/>
          </a:xfrm>
        </p:spPr>
      </p:pic>
      <p:sp>
        <p:nvSpPr>
          <p:cNvPr id="7" name="Date Placeholder 3"/>
          <p:cNvSpPr txBox="1">
            <a:spLocks/>
          </p:cNvSpPr>
          <p:nvPr/>
        </p:nvSpPr>
        <p:spPr>
          <a:xfrm>
            <a:off x="8077200" y="6414652"/>
            <a:ext cx="1847516" cy="306823"/>
          </a:xfrm>
          <a:prstGeom prst="rect">
            <a:avLst/>
          </a:prstGeom>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smtClean="0">
                <a:solidFill>
                  <a:schemeClr val="tx1">
                    <a:lumMod val="25000"/>
                    <a:lumOff val="75000"/>
                  </a:schemeClr>
                </a:solidFill>
              </a:rPr>
              <a:t>16</a:t>
            </a:r>
            <a:r>
              <a:rPr kumimoji="0" lang="en-US" sz="1200" b="0" i="0" u="none" strike="noStrike" kern="1200" cap="none" spc="0" normalizeH="0" baseline="0" noProof="0" dirty="0" smtClean="0">
                <a:ln>
                  <a:noFill/>
                </a:ln>
                <a:solidFill>
                  <a:schemeClr val="tx1">
                    <a:lumMod val="25000"/>
                    <a:lumOff val="75000"/>
                  </a:schemeClr>
                </a:solidFill>
                <a:effectLst/>
                <a:uLnTx/>
                <a:uFillTx/>
                <a:latin typeface="+mn-lt"/>
                <a:ea typeface="+mn-ea"/>
                <a:cs typeface="+mn-cs"/>
              </a:rPr>
              <a:t> / 24</a:t>
            </a:r>
            <a:endParaRPr kumimoji="0" lang="en-US" sz="1200" b="0" i="0" u="none" strike="noStrike" kern="1200" cap="none" spc="0" normalizeH="0" baseline="0" noProof="0" dirty="0">
              <a:ln>
                <a:noFill/>
              </a:ln>
              <a:solidFill>
                <a:schemeClr val="tx1">
                  <a:lumMod val="25000"/>
                  <a:lumOff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457200"/>
            <a:ext cx="7655237" cy="868363"/>
          </a:xfrm>
        </p:spPr>
        <p:txBody>
          <a:bodyPr>
            <a:normAutofit/>
          </a:bodyPr>
          <a:lstStyle/>
          <a:p>
            <a:r>
              <a:rPr lang="en-US" dirty="0" smtClean="0">
                <a:solidFill>
                  <a:schemeClr val="bg1">
                    <a:lumMod val="95000"/>
                  </a:schemeClr>
                </a:solidFill>
              </a:rPr>
              <a:t>Business Ring</a:t>
            </a:r>
            <a:endParaRPr lang="en-US" dirty="0">
              <a:solidFill>
                <a:schemeClr val="bg1">
                  <a:lumMod val="95000"/>
                </a:schemeClr>
              </a:solidFill>
            </a:endParaRPr>
          </a:p>
        </p:txBody>
      </p:sp>
      <p:sp>
        <p:nvSpPr>
          <p:cNvPr id="5" name="Footer Placeholder 4"/>
          <p:cNvSpPr>
            <a:spLocks noGrp="1"/>
          </p:cNvSpPr>
          <p:nvPr>
            <p:ph type="ftr" sz="quarter" idx="11"/>
          </p:nvPr>
        </p:nvSpPr>
        <p:spPr/>
        <p:txBody>
          <a:bodyPr/>
          <a:lstStyle/>
          <a:p>
            <a:r>
              <a:rPr lang="pt-BR" smtClean="0"/>
              <a:t>Instituto Superior Técnico </a:t>
            </a:r>
            <a:endParaRPr lang="en-US"/>
          </a:p>
        </p:txBody>
      </p:sp>
      <p:sp>
        <p:nvSpPr>
          <p:cNvPr id="9" name="Title 1"/>
          <p:cNvSpPr txBox="1">
            <a:spLocks/>
          </p:cNvSpPr>
          <p:nvPr/>
        </p:nvSpPr>
        <p:spPr>
          <a:xfrm>
            <a:off x="2133600" y="0"/>
            <a:ext cx="7655237" cy="868363"/>
          </a:xfrm>
          <a:prstGeom prst="rect">
            <a:avLst/>
          </a:prstGeom>
        </p:spPr>
        <p:txBody>
          <a:bodyPr vert="horz" lIns="91440" tIns="45720" rIns="91440" bIns="45720" rtlCol="0" anchor="ctr">
            <a:norm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400" i="0" u="none" strike="noStrike" kern="1200" cap="none" spc="0" normalizeH="0" baseline="0" noProof="0" dirty="0" smtClean="0">
                <a:ln>
                  <a:noFill/>
                </a:ln>
                <a:solidFill>
                  <a:schemeClr val="bg1">
                    <a:lumMod val="95000"/>
                  </a:schemeClr>
                </a:solidFill>
                <a:effectLst/>
                <a:uLnTx/>
                <a:uFillTx/>
                <a:ea typeface="+mj-ea"/>
                <a:cs typeface="+mj-cs"/>
              </a:rPr>
              <a:t>Mediated Privacy</a:t>
            </a:r>
            <a:endParaRPr kumimoji="0" lang="en-US" sz="2400" i="0" u="none" strike="noStrike" kern="1200" cap="none" spc="0" normalizeH="0" baseline="0" noProof="0" dirty="0">
              <a:ln>
                <a:noFill/>
              </a:ln>
              <a:solidFill>
                <a:schemeClr val="bg1">
                  <a:lumMod val="95000"/>
                </a:schemeClr>
              </a:solidFill>
              <a:effectLst/>
              <a:uLnTx/>
              <a:uFillTx/>
              <a:ea typeface="+mj-ea"/>
              <a:cs typeface="+mj-cs"/>
            </a:endParaRPr>
          </a:p>
        </p:txBody>
      </p:sp>
      <p:pic>
        <p:nvPicPr>
          <p:cNvPr id="12" name="Content Placeholder 11" descr="Copy of mp_interaction_phr.png"/>
          <p:cNvPicPr>
            <a:picLocks noGrp="1" noChangeAspect="1"/>
          </p:cNvPicPr>
          <p:nvPr>
            <p:ph idx="1"/>
          </p:nvPr>
        </p:nvPicPr>
        <p:blipFill>
          <a:blip r:embed="rId3"/>
          <a:stretch>
            <a:fillRect/>
          </a:stretch>
        </p:blipFill>
        <p:spPr>
          <a:xfrm>
            <a:off x="838201" y="2514600"/>
            <a:ext cx="7619998" cy="3874834"/>
          </a:xfrm>
        </p:spPr>
      </p:pic>
      <p:sp>
        <p:nvSpPr>
          <p:cNvPr id="7" name="Date Placeholder 3"/>
          <p:cNvSpPr txBox="1">
            <a:spLocks/>
          </p:cNvSpPr>
          <p:nvPr/>
        </p:nvSpPr>
        <p:spPr>
          <a:xfrm>
            <a:off x="8077200" y="6414652"/>
            <a:ext cx="1847516" cy="306823"/>
          </a:xfrm>
          <a:prstGeom prst="rect">
            <a:avLst/>
          </a:prstGeom>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smtClean="0">
                <a:solidFill>
                  <a:schemeClr val="tx1">
                    <a:lumMod val="25000"/>
                    <a:lumOff val="75000"/>
                  </a:schemeClr>
                </a:solidFill>
              </a:rPr>
              <a:t>17</a:t>
            </a:r>
            <a:r>
              <a:rPr kumimoji="0" lang="en-US" sz="1200" b="0" i="0" u="none" strike="noStrike" kern="1200" cap="none" spc="0" normalizeH="0" baseline="0" noProof="0" dirty="0" smtClean="0">
                <a:ln>
                  <a:noFill/>
                </a:ln>
                <a:solidFill>
                  <a:schemeClr val="tx1">
                    <a:lumMod val="25000"/>
                    <a:lumOff val="75000"/>
                  </a:schemeClr>
                </a:solidFill>
                <a:effectLst/>
                <a:uLnTx/>
                <a:uFillTx/>
                <a:latin typeface="+mn-lt"/>
                <a:ea typeface="+mn-ea"/>
                <a:cs typeface="+mn-cs"/>
              </a:rPr>
              <a:t> / 24</a:t>
            </a:r>
            <a:endParaRPr kumimoji="0" lang="en-US" sz="1200" b="0" i="0" u="none" strike="noStrike" kern="1200" cap="none" spc="0" normalizeH="0" baseline="0" noProof="0" dirty="0">
              <a:ln>
                <a:noFill/>
              </a:ln>
              <a:solidFill>
                <a:schemeClr val="tx1">
                  <a:lumMod val="25000"/>
                  <a:lumOff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457200"/>
            <a:ext cx="7655237" cy="868363"/>
          </a:xfrm>
        </p:spPr>
        <p:txBody>
          <a:bodyPr>
            <a:normAutofit/>
          </a:bodyPr>
          <a:lstStyle/>
          <a:p>
            <a:r>
              <a:rPr lang="en-US" dirty="0" smtClean="0">
                <a:solidFill>
                  <a:schemeClr val="bg1">
                    <a:lumMod val="95000"/>
                  </a:schemeClr>
                </a:solidFill>
              </a:rPr>
              <a:t>Business Ring</a:t>
            </a:r>
            <a:endParaRPr lang="en-US" dirty="0">
              <a:solidFill>
                <a:schemeClr val="bg1">
                  <a:lumMod val="95000"/>
                </a:schemeClr>
              </a:solidFill>
            </a:endParaRPr>
          </a:p>
        </p:txBody>
      </p:sp>
      <p:sp>
        <p:nvSpPr>
          <p:cNvPr id="5" name="Footer Placeholder 4"/>
          <p:cNvSpPr>
            <a:spLocks noGrp="1"/>
          </p:cNvSpPr>
          <p:nvPr>
            <p:ph type="ftr" sz="quarter" idx="11"/>
          </p:nvPr>
        </p:nvSpPr>
        <p:spPr/>
        <p:txBody>
          <a:bodyPr/>
          <a:lstStyle/>
          <a:p>
            <a:r>
              <a:rPr lang="pt-BR" smtClean="0"/>
              <a:t>Instituto Superior Técnico </a:t>
            </a:r>
            <a:endParaRPr lang="en-US"/>
          </a:p>
        </p:txBody>
      </p:sp>
      <p:sp>
        <p:nvSpPr>
          <p:cNvPr id="9" name="Title 1"/>
          <p:cNvSpPr txBox="1">
            <a:spLocks/>
          </p:cNvSpPr>
          <p:nvPr/>
        </p:nvSpPr>
        <p:spPr>
          <a:xfrm>
            <a:off x="2133600" y="0"/>
            <a:ext cx="7655237" cy="868363"/>
          </a:xfrm>
          <a:prstGeom prst="rect">
            <a:avLst/>
          </a:prstGeom>
        </p:spPr>
        <p:txBody>
          <a:bodyPr vert="horz" lIns="91440" tIns="45720" rIns="91440" bIns="45720" rtlCol="0" anchor="ctr">
            <a:norm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400" i="0" u="none" strike="noStrike" kern="1200" cap="none" spc="0" normalizeH="0" baseline="0" noProof="0" dirty="0" smtClean="0">
                <a:ln>
                  <a:noFill/>
                </a:ln>
                <a:solidFill>
                  <a:schemeClr val="bg1">
                    <a:lumMod val="95000"/>
                  </a:schemeClr>
                </a:solidFill>
                <a:effectLst/>
                <a:uLnTx/>
                <a:uFillTx/>
                <a:ea typeface="+mj-ea"/>
                <a:cs typeface="+mj-cs"/>
              </a:rPr>
              <a:t>Mediated Privacy</a:t>
            </a:r>
            <a:endParaRPr kumimoji="0" lang="en-US" sz="2400" i="0" u="none" strike="noStrike" kern="1200" cap="none" spc="0" normalizeH="0" baseline="0" noProof="0" dirty="0">
              <a:ln>
                <a:noFill/>
              </a:ln>
              <a:solidFill>
                <a:schemeClr val="bg1">
                  <a:lumMod val="95000"/>
                </a:schemeClr>
              </a:solidFill>
              <a:effectLst/>
              <a:uLnTx/>
              <a:uFillTx/>
              <a:ea typeface="+mj-ea"/>
              <a:cs typeface="+mj-cs"/>
            </a:endParaRPr>
          </a:p>
        </p:txBody>
      </p:sp>
      <p:pic>
        <p:nvPicPr>
          <p:cNvPr id="12" name="Content Placeholder 11" descr="Copy of mp_interaction_phr.png"/>
          <p:cNvPicPr>
            <a:picLocks noGrp="1" noChangeAspect="1"/>
          </p:cNvPicPr>
          <p:nvPr>
            <p:ph idx="1"/>
          </p:nvPr>
        </p:nvPicPr>
        <p:blipFill>
          <a:blip r:embed="rId3"/>
          <a:stretch>
            <a:fillRect/>
          </a:stretch>
        </p:blipFill>
        <p:spPr>
          <a:xfrm>
            <a:off x="838201" y="2514600"/>
            <a:ext cx="7619998" cy="3874834"/>
          </a:xfrm>
        </p:spPr>
      </p:pic>
      <p:sp>
        <p:nvSpPr>
          <p:cNvPr id="7" name="Date Placeholder 3"/>
          <p:cNvSpPr>
            <a:spLocks noGrp="1"/>
          </p:cNvSpPr>
          <p:nvPr>
            <p:ph type="dt" sz="half" idx="10"/>
          </p:nvPr>
        </p:nvSpPr>
        <p:spPr>
          <a:xfrm>
            <a:off x="8077200" y="6414652"/>
            <a:ext cx="1847516" cy="306823"/>
          </a:xfrm>
        </p:spPr>
        <p:txBody>
          <a:bodyPr/>
          <a:lstStyle/>
          <a:p>
            <a:r>
              <a:rPr lang="en-US" dirty="0" smtClean="0"/>
              <a:t>18 / 24</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457200"/>
            <a:ext cx="7655237" cy="868363"/>
          </a:xfrm>
        </p:spPr>
        <p:txBody>
          <a:bodyPr>
            <a:normAutofit/>
          </a:bodyPr>
          <a:lstStyle/>
          <a:p>
            <a:r>
              <a:rPr lang="en-US" dirty="0" smtClean="0">
                <a:solidFill>
                  <a:schemeClr val="bg1">
                    <a:lumMod val="95000"/>
                  </a:schemeClr>
                </a:solidFill>
              </a:rPr>
              <a:t>Business Ring</a:t>
            </a:r>
            <a:endParaRPr lang="en-US" dirty="0">
              <a:solidFill>
                <a:schemeClr val="bg1">
                  <a:lumMod val="95000"/>
                </a:schemeClr>
              </a:solidFill>
            </a:endParaRPr>
          </a:p>
        </p:txBody>
      </p:sp>
      <p:sp>
        <p:nvSpPr>
          <p:cNvPr id="5" name="Footer Placeholder 4"/>
          <p:cNvSpPr>
            <a:spLocks noGrp="1"/>
          </p:cNvSpPr>
          <p:nvPr>
            <p:ph type="ftr" sz="quarter" idx="11"/>
          </p:nvPr>
        </p:nvSpPr>
        <p:spPr/>
        <p:txBody>
          <a:bodyPr/>
          <a:lstStyle/>
          <a:p>
            <a:r>
              <a:rPr lang="pt-BR" smtClean="0"/>
              <a:t>Instituto Superior Técnico </a:t>
            </a:r>
            <a:endParaRPr lang="en-US"/>
          </a:p>
        </p:txBody>
      </p:sp>
      <p:sp>
        <p:nvSpPr>
          <p:cNvPr id="9" name="Title 1"/>
          <p:cNvSpPr txBox="1">
            <a:spLocks/>
          </p:cNvSpPr>
          <p:nvPr/>
        </p:nvSpPr>
        <p:spPr>
          <a:xfrm>
            <a:off x="2133600" y="0"/>
            <a:ext cx="7655237" cy="868363"/>
          </a:xfrm>
          <a:prstGeom prst="rect">
            <a:avLst/>
          </a:prstGeom>
        </p:spPr>
        <p:txBody>
          <a:bodyPr vert="horz" lIns="91440" tIns="45720" rIns="91440" bIns="45720" rtlCol="0" anchor="ctr">
            <a:norm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400" i="0" u="none" strike="noStrike" kern="1200" cap="none" spc="0" normalizeH="0" baseline="0" noProof="0" dirty="0" smtClean="0">
                <a:ln>
                  <a:noFill/>
                </a:ln>
                <a:solidFill>
                  <a:schemeClr val="bg1">
                    <a:lumMod val="95000"/>
                  </a:schemeClr>
                </a:solidFill>
                <a:effectLst/>
                <a:uLnTx/>
                <a:uFillTx/>
                <a:ea typeface="+mj-ea"/>
                <a:cs typeface="+mj-cs"/>
              </a:rPr>
              <a:t>Mediated Privacy</a:t>
            </a:r>
            <a:endParaRPr kumimoji="0" lang="en-US" sz="2400" i="0" u="none" strike="noStrike" kern="1200" cap="none" spc="0" normalizeH="0" baseline="0" noProof="0" dirty="0">
              <a:ln>
                <a:noFill/>
              </a:ln>
              <a:solidFill>
                <a:schemeClr val="bg1">
                  <a:lumMod val="95000"/>
                </a:schemeClr>
              </a:solidFill>
              <a:effectLst/>
              <a:uLnTx/>
              <a:uFillTx/>
              <a:ea typeface="+mj-ea"/>
              <a:cs typeface="+mj-cs"/>
            </a:endParaRPr>
          </a:p>
        </p:txBody>
      </p:sp>
      <p:pic>
        <p:nvPicPr>
          <p:cNvPr id="12" name="Content Placeholder 11" descr="Copy of mp_interaction_phr.png"/>
          <p:cNvPicPr>
            <a:picLocks noGrp="1" noChangeAspect="1"/>
          </p:cNvPicPr>
          <p:nvPr>
            <p:ph idx="1"/>
          </p:nvPr>
        </p:nvPicPr>
        <p:blipFill>
          <a:blip r:embed="rId3"/>
          <a:stretch>
            <a:fillRect/>
          </a:stretch>
        </p:blipFill>
        <p:spPr>
          <a:xfrm>
            <a:off x="838201" y="2326503"/>
            <a:ext cx="7619998" cy="4050270"/>
          </a:xfrm>
        </p:spPr>
      </p:pic>
      <p:sp>
        <p:nvSpPr>
          <p:cNvPr id="7" name="Date Placeholder 3"/>
          <p:cNvSpPr>
            <a:spLocks noGrp="1"/>
          </p:cNvSpPr>
          <p:nvPr>
            <p:ph type="dt" sz="half" idx="10"/>
          </p:nvPr>
        </p:nvSpPr>
        <p:spPr>
          <a:xfrm>
            <a:off x="8077200" y="6414652"/>
            <a:ext cx="1847516" cy="306823"/>
          </a:xfrm>
        </p:spPr>
        <p:txBody>
          <a:bodyPr/>
          <a:lstStyle/>
          <a:p>
            <a:r>
              <a:rPr lang="en-US" dirty="0" smtClean="0"/>
              <a:t>19 / 24</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8077200" y="6414652"/>
            <a:ext cx="1847516" cy="306823"/>
          </a:xfrm>
        </p:spPr>
        <p:txBody>
          <a:bodyPr/>
          <a:lstStyle/>
          <a:p>
            <a:r>
              <a:rPr lang="en-US" dirty="0" smtClean="0"/>
              <a:t>2 / 24</a:t>
            </a:r>
            <a:endParaRPr lang="en-US" dirty="0"/>
          </a:p>
        </p:txBody>
      </p:sp>
      <p:sp>
        <p:nvSpPr>
          <p:cNvPr id="5" name="Footer Placeholder 4"/>
          <p:cNvSpPr>
            <a:spLocks noGrp="1"/>
          </p:cNvSpPr>
          <p:nvPr>
            <p:ph type="ftr" sz="quarter" idx="11"/>
          </p:nvPr>
        </p:nvSpPr>
        <p:spPr/>
        <p:txBody>
          <a:bodyPr/>
          <a:lstStyle/>
          <a:p>
            <a:r>
              <a:rPr lang="pt-BR" dirty="0" smtClean="0"/>
              <a:t>Instituto Superior Técnico </a:t>
            </a:r>
            <a:endParaRPr lang="en-US" dirty="0"/>
          </a:p>
        </p:txBody>
      </p:sp>
      <p:pic>
        <p:nvPicPr>
          <p:cNvPr id="11" name="Content Placeholder 10" descr="Ericsson_logo.png"/>
          <p:cNvPicPr>
            <a:picLocks noGrp="1" noChangeAspect="1"/>
          </p:cNvPicPr>
          <p:nvPr>
            <p:ph idx="1"/>
          </p:nvPr>
        </p:nvPicPr>
        <p:blipFill>
          <a:blip r:embed="rId3"/>
          <a:stretch>
            <a:fillRect/>
          </a:stretch>
        </p:blipFill>
        <p:spPr>
          <a:xfrm>
            <a:off x="2514600" y="1524000"/>
            <a:ext cx="4204762" cy="3686175"/>
          </a:xfrm>
        </p:spPr>
      </p:pic>
      <p:sp>
        <p:nvSpPr>
          <p:cNvPr id="6" name="Subtitle 1"/>
          <p:cNvSpPr txBox="1">
            <a:spLocks/>
          </p:cNvSpPr>
          <p:nvPr/>
        </p:nvSpPr>
        <p:spPr>
          <a:xfrm>
            <a:off x="990600" y="5623062"/>
            <a:ext cx="7655238" cy="1234938"/>
          </a:xfrm>
          <a:prstGeom prst="rect">
            <a:avLst/>
          </a:prstGeom>
        </p:spPr>
        <p:txBody>
          <a:bodyPr vert="horz" lIns="91440" tIns="45720" rIns="91440" bIns="45720" rtlCol="0">
            <a:normAutofit/>
          </a:bodyPr>
          <a:lstStyle/>
          <a:p>
            <a:pPr algn="ctr">
              <a:spcBef>
                <a:spcPct val="20000"/>
              </a:spcBef>
            </a:pPr>
            <a:r>
              <a:rPr kumimoji="0" lang="en-US" sz="2800" b="0" i="0" u="none" strike="noStrike" kern="1200" cap="none" spc="0" normalizeH="0" baseline="0" noProof="0" dirty="0" smtClean="0">
                <a:ln>
                  <a:noFill/>
                </a:ln>
                <a:solidFill>
                  <a:schemeClr val="tx1">
                    <a:tint val="75000"/>
                  </a:schemeClr>
                </a:solidFill>
                <a:effectLst/>
                <a:uLnTx/>
                <a:uFillTx/>
                <a:latin typeface="+mn-lt"/>
                <a:ea typeface="+mn-ea"/>
                <a:cs typeface="+mn-cs"/>
              </a:rPr>
              <a:t>Christian Schaefer</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457200"/>
            <a:ext cx="7655237" cy="868363"/>
          </a:xfrm>
        </p:spPr>
        <p:txBody>
          <a:bodyPr>
            <a:normAutofit/>
          </a:bodyPr>
          <a:lstStyle/>
          <a:p>
            <a:r>
              <a:rPr lang="en-US" dirty="0" smtClean="0">
                <a:solidFill>
                  <a:schemeClr val="bg1">
                    <a:lumMod val="95000"/>
                  </a:schemeClr>
                </a:solidFill>
              </a:rPr>
              <a:t>Business Ring</a:t>
            </a:r>
            <a:endParaRPr lang="en-US" dirty="0">
              <a:solidFill>
                <a:schemeClr val="bg1">
                  <a:lumMod val="95000"/>
                </a:schemeClr>
              </a:solidFill>
            </a:endParaRPr>
          </a:p>
        </p:txBody>
      </p:sp>
      <p:sp>
        <p:nvSpPr>
          <p:cNvPr id="5" name="Footer Placeholder 4"/>
          <p:cNvSpPr>
            <a:spLocks noGrp="1"/>
          </p:cNvSpPr>
          <p:nvPr>
            <p:ph type="ftr" sz="quarter" idx="11"/>
          </p:nvPr>
        </p:nvSpPr>
        <p:spPr/>
        <p:txBody>
          <a:bodyPr/>
          <a:lstStyle/>
          <a:p>
            <a:r>
              <a:rPr lang="pt-BR" smtClean="0"/>
              <a:t>Instituto Superior Técnico </a:t>
            </a:r>
            <a:endParaRPr lang="en-US"/>
          </a:p>
        </p:txBody>
      </p:sp>
      <p:sp>
        <p:nvSpPr>
          <p:cNvPr id="9" name="Title 1"/>
          <p:cNvSpPr txBox="1">
            <a:spLocks/>
          </p:cNvSpPr>
          <p:nvPr/>
        </p:nvSpPr>
        <p:spPr>
          <a:xfrm>
            <a:off x="2133600" y="0"/>
            <a:ext cx="7655237" cy="868363"/>
          </a:xfrm>
          <a:prstGeom prst="rect">
            <a:avLst/>
          </a:prstGeom>
        </p:spPr>
        <p:txBody>
          <a:bodyPr vert="horz" lIns="91440" tIns="45720" rIns="91440" bIns="45720" rtlCol="0" anchor="ctr">
            <a:norm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400" i="0" u="none" strike="noStrike" kern="1200" cap="none" spc="0" normalizeH="0" baseline="0" noProof="0" dirty="0" smtClean="0">
                <a:ln>
                  <a:noFill/>
                </a:ln>
                <a:solidFill>
                  <a:schemeClr val="bg1">
                    <a:lumMod val="95000"/>
                  </a:schemeClr>
                </a:solidFill>
                <a:effectLst/>
                <a:uLnTx/>
                <a:uFillTx/>
                <a:ea typeface="+mj-ea"/>
                <a:cs typeface="+mj-cs"/>
              </a:rPr>
              <a:t>Mediated Privacy</a:t>
            </a:r>
            <a:endParaRPr kumimoji="0" lang="en-US" sz="2400" i="0" u="none" strike="noStrike" kern="1200" cap="none" spc="0" normalizeH="0" baseline="0" noProof="0" dirty="0">
              <a:ln>
                <a:noFill/>
              </a:ln>
              <a:solidFill>
                <a:schemeClr val="bg1">
                  <a:lumMod val="95000"/>
                </a:schemeClr>
              </a:solidFill>
              <a:effectLst/>
              <a:uLnTx/>
              <a:uFillTx/>
              <a:ea typeface="+mj-ea"/>
              <a:cs typeface="+mj-cs"/>
            </a:endParaRPr>
          </a:p>
        </p:txBody>
      </p:sp>
      <p:pic>
        <p:nvPicPr>
          <p:cNvPr id="12" name="Content Placeholder 11" descr="Copy of mp_interaction_phr.png"/>
          <p:cNvPicPr>
            <a:picLocks noGrp="1" noChangeAspect="1"/>
          </p:cNvPicPr>
          <p:nvPr>
            <p:ph idx="1"/>
          </p:nvPr>
        </p:nvPicPr>
        <p:blipFill>
          <a:blip r:embed="rId3"/>
          <a:stretch>
            <a:fillRect/>
          </a:stretch>
        </p:blipFill>
        <p:spPr>
          <a:xfrm>
            <a:off x="825023" y="1295630"/>
            <a:ext cx="7633177" cy="5081144"/>
          </a:xfrm>
        </p:spPr>
      </p:pic>
      <p:sp>
        <p:nvSpPr>
          <p:cNvPr id="7" name="Date Placeholder 3"/>
          <p:cNvSpPr txBox="1">
            <a:spLocks/>
          </p:cNvSpPr>
          <p:nvPr/>
        </p:nvSpPr>
        <p:spPr>
          <a:xfrm>
            <a:off x="8077200" y="6414652"/>
            <a:ext cx="1847516" cy="306823"/>
          </a:xfrm>
          <a:prstGeom prst="rect">
            <a:avLst/>
          </a:prstGeom>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lumMod val="25000"/>
                    <a:lumOff val="75000"/>
                  </a:schemeClr>
                </a:solidFill>
                <a:effectLst/>
                <a:uLnTx/>
                <a:uFillTx/>
                <a:latin typeface="+mn-lt"/>
                <a:ea typeface="+mn-ea"/>
                <a:cs typeface="+mn-cs"/>
              </a:rPr>
              <a:t>20 / 24</a:t>
            </a:r>
            <a:endParaRPr kumimoji="0" lang="en-US" sz="1200" b="0" i="0" u="none" strike="noStrike" kern="1200" cap="none" spc="0" normalizeH="0" baseline="0" noProof="0" dirty="0">
              <a:ln>
                <a:noFill/>
              </a:ln>
              <a:solidFill>
                <a:schemeClr val="tx1">
                  <a:lumMod val="25000"/>
                  <a:lumOff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457200"/>
            <a:ext cx="7655237" cy="868363"/>
          </a:xfrm>
        </p:spPr>
        <p:txBody>
          <a:bodyPr>
            <a:normAutofit/>
          </a:bodyPr>
          <a:lstStyle/>
          <a:p>
            <a:r>
              <a:rPr lang="en-US" dirty="0" smtClean="0">
                <a:solidFill>
                  <a:schemeClr val="bg1">
                    <a:lumMod val="95000"/>
                  </a:schemeClr>
                </a:solidFill>
              </a:rPr>
              <a:t>Data Forwarding</a:t>
            </a:r>
            <a:endParaRPr lang="en-US" dirty="0">
              <a:solidFill>
                <a:schemeClr val="bg1">
                  <a:lumMod val="95000"/>
                </a:schemeClr>
              </a:solidFill>
            </a:endParaRPr>
          </a:p>
        </p:txBody>
      </p:sp>
      <p:sp>
        <p:nvSpPr>
          <p:cNvPr id="4" name="Date Placeholder 3"/>
          <p:cNvSpPr>
            <a:spLocks noGrp="1"/>
          </p:cNvSpPr>
          <p:nvPr>
            <p:ph type="dt" sz="half" idx="10"/>
          </p:nvPr>
        </p:nvSpPr>
        <p:spPr/>
        <p:txBody>
          <a:bodyPr/>
          <a:lstStyle/>
          <a:p>
            <a:fld id="{EA0B2E4C-09A0-1C47-AC04-653E7CA38318}" type="datetime1">
              <a:rPr lang="en-US" smtClean="0"/>
              <a:pPr/>
              <a:t>7/25/2014</a:t>
            </a:fld>
            <a:endParaRPr lang="en-US"/>
          </a:p>
        </p:txBody>
      </p:sp>
      <p:sp>
        <p:nvSpPr>
          <p:cNvPr id="5" name="Footer Placeholder 4"/>
          <p:cNvSpPr>
            <a:spLocks noGrp="1"/>
          </p:cNvSpPr>
          <p:nvPr>
            <p:ph type="ftr" sz="quarter" idx="11"/>
          </p:nvPr>
        </p:nvSpPr>
        <p:spPr/>
        <p:txBody>
          <a:bodyPr/>
          <a:lstStyle/>
          <a:p>
            <a:r>
              <a:rPr lang="pt-BR" smtClean="0"/>
              <a:t>Instituto Superior Técnico </a:t>
            </a:r>
            <a:endParaRPr lang="en-US"/>
          </a:p>
        </p:txBody>
      </p:sp>
      <p:sp>
        <p:nvSpPr>
          <p:cNvPr id="9" name="Title 1"/>
          <p:cNvSpPr txBox="1">
            <a:spLocks/>
          </p:cNvSpPr>
          <p:nvPr/>
        </p:nvSpPr>
        <p:spPr>
          <a:xfrm>
            <a:off x="2133600" y="0"/>
            <a:ext cx="7655237" cy="868363"/>
          </a:xfrm>
          <a:prstGeom prst="rect">
            <a:avLst/>
          </a:prstGeom>
        </p:spPr>
        <p:txBody>
          <a:bodyPr vert="horz" lIns="91440" tIns="45720" rIns="91440" bIns="45720" rtlCol="0" anchor="ctr">
            <a:norm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400" i="0" u="none" strike="noStrike" kern="1200" cap="none" spc="0" normalizeH="0" baseline="0" noProof="0" dirty="0" smtClean="0">
                <a:ln>
                  <a:noFill/>
                </a:ln>
                <a:solidFill>
                  <a:schemeClr val="bg1">
                    <a:lumMod val="95000"/>
                  </a:schemeClr>
                </a:solidFill>
                <a:effectLst/>
                <a:uLnTx/>
                <a:uFillTx/>
                <a:ea typeface="+mj-ea"/>
                <a:cs typeface="+mj-cs"/>
              </a:rPr>
              <a:t>Mediated Privacy</a:t>
            </a:r>
            <a:endParaRPr kumimoji="0" lang="en-US" sz="2400" i="0" u="none" strike="noStrike" kern="1200" cap="none" spc="0" normalizeH="0" baseline="0" noProof="0" dirty="0">
              <a:ln>
                <a:noFill/>
              </a:ln>
              <a:solidFill>
                <a:schemeClr val="bg1">
                  <a:lumMod val="95000"/>
                </a:schemeClr>
              </a:solidFill>
              <a:effectLst/>
              <a:uLnTx/>
              <a:uFillTx/>
              <a:ea typeface="+mj-ea"/>
              <a:cs typeface="+mj-cs"/>
            </a:endParaRPr>
          </a:p>
        </p:txBody>
      </p:sp>
      <p:pic>
        <p:nvPicPr>
          <p:cNvPr id="10" name="Content Placeholder 9" descr="Copy of mp_interaction_phr_log(1).png"/>
          <p:cNvPicPr>
            <a:picLocks noGrp="1" noChangeAspect="1"/>
          </p:cNvPicPr>
          <p:nvPr>
            <p:ph idx="1"/>
          </p:nvPr>
        </p:nvPicPr>
        <p:blipFill>
          <a:blip r:embed="rId2"/>
          <a:stretch>
            <a:fillRect/>
          </a:stretch>
        </p:blipFill>
        <p:spPr>
          <a:xfrm>
            <a:off x="457200" y="1524000"/>
            <a:ext cx="8438540" cy="4648200"/>
          </a:xfrm>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457200"/>
            <a:ext cx="7655237" cy="868363"/>
          </a:xfrm>
        </p:spPr>
        <p:txBody>
          <a:bodyPr>
            <a:normAutofit/>
          </a:bodyPr>
          <a:lstStyle/>
          <a:p>
            <a:r>
              <a:rPr lang="en-US" dirty="0" smtClean="0">
                <a:solidFill>
                  <a:schemeClr val="bg1">
                    <a:lumMod val="95000"/>
                  </a:schemeClr>
                </a:solidFill>
              </a:rPr>
              <a:t>Logging</a:t>
            </a:r>
            <a:endParaRPr lang="en-US" dirty="0">
              <a:solidFill>
                <a:schemeClr val="bg1">
                  <a:lumMod val="95000"/>
                </a:schemeClr>
              </a:solidFill>
            </a:endParaRPr>
          </a:p>
        </p:txBody>
      </p:sp>
      <p:sp>
        <p:nvSpPr>
          <p:cNvPr id="4" name="Date Placeholder 3"/>
          <p:cNvSpPr>
            <a:spLocks noGrp="1"/>
          </p:cNvSpPr>
          <p:nvPr>
            <p:ph type="dt" sz="half" idx="10"/>
          </p:nvPr>
        </p:nvSpPr>
        <p:spPr/>
        <p:txBody>
          <a:bodyPr/>
          <a:lstStyle/>
          <a:p>
            <a:fld id="{EA0B2E4C-09A0-1C47-AC04-653E7CA38318}" type="datetime1">
              <a:rPr lang="en-US" smtClean="0"/>
              <a:pPr/>
              <a:t>7/25/2014</a:t>
            </a:fld>
            <a:endParaRPr lang="en-US"/>
          </a:p>
        </p:txBody>
      </p:sp>
      <p:sp>
        <p:nvSpPr>
          <p:cNvPr id="5" name="Footer Placeholder 4"/>
          <p:cNvSpPr>
            <a:spLocks noGrp="1"/>
          </p:cNvSpPr>
          <p:nvPr>
            <p:ph type="ftr" sz="quarter" idx="11"/>
          </p:nvPr>
        </p:nvSpPr>
        <p:spPr/>
        <p:txBody>
          <a:bodyPr/>
          <a:lstStyle/>
          <a:p>
            <a:r>
              <a:rPr lang="pt-BR" smtClean="0"/>
              <a:t>Instituto Superior Técnico </a:t>
            </a:r>
            <a:endParaRPr lang="en-US"/>
          </a:p>
        </p:txBody>
      </p:sp>
      <p:sp>
        <p:nvSpPr>
          <p:cNvPr id="9" name="Title 1"/>
          <p:cNvSpPr txBox="1">
            <a:spLocks/>
          </p:cNvSpPr>
          <p:nvPr/>
        </p:nvSpPr>
        <p:spPr>
          <a:xfrm>
            <a:off x="2133600" y="0"/>
            <a:ext cx="7655237" cy="868363"/>
          </a:xfrm>
          <a:prstGeom prst="rect">
            <a:avLst/>
          </a:prstGeom>
        </p:spPr>
        <p:txBody>
          <a:bodyPr vert="horz" lIns="91440" tIns="45720" rIns="91440" bIns="45720" rtlCol="0" anchor="ctr">
            <a:norm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400" i="0" u="none" strike="noStrike" kern="1200" cap="none" spc="0" normalizeH="0" baseline="0" noProof="0" dirty="0" smtClean="0">
                <a:ln>
                  <a:noFill/>
                </a:ln>
                <a:solidFill>
                  <a:schemeClr val="bg1">
                    <a:lumMod val="95000"/>
                  </a:schemeClr>
                </a:solidFill>
                <a:effectLst/>
                <a:uLnTx/>
                <a:uFillTx/>
                <a:ea typeface="+mj-ea"/>
                <a:cs typeface="+mj-cs"/>
              </a:rPr>
              <a:t>Mediated Privacy</a:t>
            </a:r>
            <a:endParaRPr kumimoji="0" lang="en-US" sz="2400" i="0" u="none" strike="noStrike" kern="1200" cap="none" spc="0" normalizeH="0" baseline="0" noProof="0" dirty="0">
              <a:ln>
                <a:noFill/>
              </a:ln>
              <a:solidFill>
                <a:schemeClr val="bg1">
                  <a:lumMod val="95000"/>
                </a:schemeClr>
              </a:solidFill>
              <a:effectLst/>
              <a:uLnTx/>
              <a:uFillTx/>
              <a:ea typeface="+mj-ea"/>
              <a:cs typeface="+mj-cs"/>
            </a:endParaRPr>
          </a:p>
        </p:txBody>
      </p:sp>
      <p:pic>
        <p:nvPicPr>
          <p:cNvPr id="10" name="Content Placeholder 9" descr="Copy of mp_interaction_phr_log(1).png"/>
          <p:cNvPicPr>
            <a:picLocks noGrp="1" noChangeAspect="1"/>
          </p:cNvPicPr>
          <p:nvPr>
            <p:ph idx="1"/>
          </p:nvPr>
        </p:nvPicPr>
        <p:blipFill>
          <a:blip r:embed="rId3"/>
          <a:stretch>
            <a:fillRect/>
          </a:stretch>
        </p:blipFill>
        <p:spPr>
          <a:xfrm>
            <a:off x="454045" y="1524000"/>
            <a:ext cx="8444850" cy="4800600"/>
          </a:xfrm>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228600"/>
            <a:ext cx="7655237" cy="868363"/>
          </a:xfrm>
        </p:spPr>
        <p:txBody>
          <a:bodyPr/>
          <a:lstStyle/>
          <a:p>
            <a:r>
              <a:rPr lang="en-US" dirty="0" smtClean="0">
                <a:solidFill>
                  <a:schemeClr val="bg1">
                    <a:lumMod val="95000"/>
                  </a:schemeClr>
                </a:solidFill>
              </a:rPr>
              <a:t>Experimental Results</a:t>
            </a:r>
            <a:endParaRPr lang="en-US" dirty="0">
              <a:solidFill>
                <a:schemeClr val="bg1">
                  <a:lumMod val="95000"/>
                </a:schemeClr>
              </a:solidFill>
            </a:endParaRPr>
          </a:p>
        </p:txBody>
      </p:sp>
      <p:sp>
        <p:nvSpPr>
          <p:cNvPr id="5" name="Footer Placeholder 4"/>
          <p:cNvSpPr>
            <a:spLocks noGrp="1"/>
          </p:cNvSpPr>
          <p:nvPr>
            <p:ph type="ftr" sz="quarter" idx="11"/>
          </p:nvPr>
        </p:nvSpPr>
        <p:spPr/>
        <p:txBody>
          <a:bodyPr/>
          <a:lstStyle/>
          <a:p>
            <a:r>
              <a:rPr lang="pt-BR" smtClean="0"/>
              <a:t>Instituto Superior Técnico </a:t>
            </a:r>
            <a:endParaRPr lang="en-US"/>
          </a:p>
        </p:txBody>
      </p:sp>
      <p:sp>
        <p:nvSpPr>
          <p:cNvPr id="6" name="Content Placeholder 5"/>
          <p:cNvSpPr>
            <a:spLocks noGrp="1"/>
          </p:cNvSpPr>
          <p:nvPr>
            <p:ph idx="1"/>
          </p:nvPr>
        </p:nvSpPr>
        <p:spPr>
          <a:xfrm>
            <a:off x="228600" y="1676400"/>
            <a:ext cx="8382000" cy="4343400"/>
          </a:xfrm>
        </p:spPr>
        <p:txBody>
          <a:bodyPr>
            <a:normAutofit/>
          </a:bodyPr>
          <a:lstStyle/>
          <a:p>
            <a:r>
              <a:rPr lang="en-US" sz="4000" dirty="0" smtClean="0"/>
              <a:t>Evaluation based on existing work</a:t>
            </a:r>
          </a:p>
          <a:p>
            <a:pPr lvl="1"/>
            <a:r>
              <a:rPr lang="en-US" sz="3600" dirty="0" smtClean="0"/>
              <a:t> most </a:t>
            </a:r>
            <a:r>
              <a:rPr lang="en-US" sz="3600" b="1" dirty="0" smtClean="0">
                <a:solidFill>
                  <a:srgbClr val="00B050"/>
                </a:solidFill>
              </a:rPr>
              <a:t>feasible</a:t>
            </a:r>
            <a:r>
              <a:rPr lang="en-US" sz="3600" dirty="0" smtClean="0"/>
              <a:t> </a:t>
            </a:r>
          </a:p>
          <a:p>
            <a:pPr lvl="1"/>
            <a:r>
              <a:rPr lang="en-US" sz="3600" dirty="0" smtClean="0"/>
              <a:t> least </a:t>
            </a:r>
            <a:r>
              <a:rPr lang="en-US" sz="3600" b="1" dirty="0" smtClean="0">
                <a:solidFill>
                  <a:srgbClr val="FF0000"/>
                </a:solidFill>
              </a:rPr>
              <a:t>tamper resistant  </a:t>
            </a:r>
          </a:p>
          <a:p>
            <a:pPr lvl="1"/>
            <a:endParaRPr lang="en-US" sz="3600" dirty="0" smtClean="0"/>
          </a:p>
          <a:p>
            <a:r>
              <a:rPr lang="en-US" sz="4000" dirty="0" smtClean="0"/>
              <a:t>Prototype</a:t>
            </a:r>
          </a:p>
        </p:txBody>
      </p:sp>
      <p:sp>
        <p:nvSpPr>
          <p:cNvPr id="10" name="Date Placeholder 3"/>
          <p:cNvSpPr>
            <a:spLocks noGrp="1"/>
          </p:cNvSpPr>
          <p:nvPr>
            <p:ph type="dt" sz="half" idx="10"/>
          </p:nvPr>
        </p:nvSpPr>
        <p:spPr>
          <a:xfrm>
            <a:off x="8077200" y="6414652"/>
            <a:ext cx="1847516" cy="306823"/>
          </a:xfrm>
        </p:spPr>
        <p:txBody>
          <a:bodyPr/>
          <a:lstStyle/>
          <a:p>
            <a:r>
              <a:rPr lang="en-US" dirty="0" smtClean="0"/>
              <a:t>21 / 24</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228600"/>
            <a:ext cx="7655237" cy="868363"/>
          </a:xfrm>
        </p:spPr>
        <p:txBody>
          <a:bodyPr/>
          <a:lstStyle/>
          <a:p>
            <a:r>
              <a:rPr lang="en-US" dirty="0" smtClean="0">
                <a:solidFill>
                  <a:schemeClr val="bg1">
                    <a:lumMod val="95000"/>
                  </a:schemeClr>
                </a:solidFill>
              </a:rPr>
              <a:t>Conclusions</a:t>
            </a:r>
            <a:endParaRPr lang="en-US" dirty="0">
              <a:solidFill>
                <a:schemeClr val="bg1">
                  <a:lumMod val="95000"/>
                </a:schemeClr>
              </a:solidFill>
            </a:endParaRPr>
          </a:p>
        </p:txBody>
      </p:sp>
      <p:sp>
        <p:nvSpPr>
          <p:cNvPr id="5" name="Footer Placeholder 4"/>
          <p:cNvSpPr>
            <a:spLocks noGrp="1"/>
          </p:cNvSpPr>
          <p:nvPr>
            <p:ph type="ftr" sz="quarter" idx="11"/>
          </p:nvPr>
        </p:nvSpPr>
        <p:spPr/>
        <p:txBody>
          <a:bodyPr/>
          <a:lstStyle/>
          <a:p>
            <a:r>
              <a:rPr lang="pt-BR" smtClean="0"/>
              <a:t>Instituto Superior Técnico </a:t>
            </a:r>
            <a:endParaRPr lang="en-US"/>
          </a:p>
        </p:txBody>
      </p:sp>
      <p:sp>
        <p:nvSpPr>
          <p:cNvPr id="6" name="Content Placeholder 5"/>
          <p:cNvSpPr>
            <a:spLocks noGrp="1"/>
          </p:cNvSpPr>
          <p:nvPr>
            <p:ph idx="1"/>
          </p:nvPr>
        </p:nvSpPr>
        <p:spPr>
          <a:xfrm>
            <a:off x="304800" y="1676400"/>
            <a:ext cx="9144000" cy="4343400"/>
          </a:xfrm>
        </p:spPr>
        <p:txBody>
          <a:bodyPr>
            <a:normAutofit/>
          </a:bodyPr>
          <a:lstStyle/>
          <a:p>
            <a:pPr>
              <a:buNone/>
            </a:pPr>
            <a:r>
              <a:rPr lang="en-US" sz="4000" dirty="0" smtClean="0"/>
              <a:t>Mediated Privacy</a:t>
            </a:r>
          </a:p>
          <a:p>
            <a:pPr lvl="1"/>
            <a:r>
              <a:rPr lang="en-US" sz="3600" dirty="0" smtClean="0"/>
              <a:t> two-sided privacy </a:t>
            </a:r>
          </a:p>
          <a:p>
            <a:pPr lvl="1"/>
            <a:r>
              <a:rPr lang="en-US" sz="3600" dirty="0" smtClean="0"/>
              <a:t> mediated space</a:t>
            </a:r>
          </a:p>
          <a:p>
            <a:pPr lvl="1"/>
            <a:r>
              <a:rPr lang="en-US" sz="3600" dirty="0" smtClean="0"/>
              <a:t> continuous control over data copies</a:t>
            </a:r>
          </a:p>
          <a:p>
            <a:pPr lvl="1"/>
            <a:r>
              <a:rPr lang="en-US" sz="3600" dirty="0" smtClean="0">
                <a:solidFill>
                  <a:srgbClr val="333333"/>
                </a:solidFill>
              </a:rPr>
              <a:t> feasible</a:t>
            </a:r>
          </a:p>
          <a:p>
            <a:pPr lvl="1"/>
            <a:r>
              <a:rPr lang="en-US" sz="3600" dirty="0" smtClean="0">
                <a:solidFill>
                  <a:srgbClr val="333333"/>
                </a:solidFill>
              </a:rPr>
              <a:t> prototype</a:t>
            </a:r>
            <a:endParaRPr lang="en-US" sz="4000" dirty="0" smtClean="0">
              <a:solidFill>
                <a:srgbClr val="333333"/>
              </a:solidFill>
            </a:endParaRPr>
          </a:p>
          <a:p>
            <a:pPr lvl="1">
              <a:buNone/>
            </a:pPr>
            <a:endParaRPr lang="en-US" sz="3600" dirty="0" smtClean="0"/>
          </a:p>
        </p:txBody>
      </p:sp>
      <p:sp>
        <p:nvSpPr>
          <p:cNvPr id="11" name="Date Placeholder 3"/>
          <p:cNvSpPr txBox="1">
            <a:spLocks/>
          </p:cNvSpPr>
          <p:nvPr/>
        </p:nvSpPr>
        <p:spPr>
          <a:xfrm>
            <a:off x="8077200" y="6414652"/>
            <a:ext cx="1847516" cy="306823"/>
          </a:xfrm>
          <a:prstGeom prst="rect">
            <a:avLst/>
          </a:prstGeom>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lumMod val="25000"/>
                    <a:lumOff val="75000"/>
                  </a:schemeClr>
                </a:solidFill>
                <a:effectLst/>
                <a:uLnTx/>
                <a:uFillTx/>
                <a:latin typeface="+mn-lt"/>
                <a:ea typeface="+mn-ea"/>
                <a:cs typeface="+mn-cs"/>
              </a:rPr>
              <a:t>22 / 24</a:t>
            </a:r>
            <a:endParaRPr kumimoji="0" lang="en-US" sz="1200" b="0" i="0" u="none" strike="noStrike" kern="1200" cap="none" spc="0" normalizeH="0" baseline="0" noProof="0" dirty="0">
              <a:ln>
                <a:noFill/>
              </a:ln>
              <a:solidFill>
                <a:schemeClr val="tx1">
                  <a:lumMod val="25000"/>
                  <a:lumOff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228600"/>
            <a:ext cx="7655237" cy="868363"/>
          </a:xfrm>
        </p:spPr>
        <p:txBody>
          <a:bodyPr>
            <a:normAutofit/>
          </a:bodyPr>
          <a:lstStyle/>
          <a:p>
            <a:r>
              <a:rPr lang="en-US" dirty="0" smtClean="0">
                <a:solidFill>
                  <a:schemeClr val="bg1">
                    <a:lumMod val="95000"/>
                  </a:schemeClr>
                </a:solidFill>
              </a:rPr>
              <a:t>References</a:t>
            </a:r>
            <a:endParaRPr lang="en-US" dirty="0">
              <a:solidFill>
                <a:schemeClr val="bg1">
                  <a:lumMod val="95000"/>
                </a:schemeClr>
              </a:solidFill>
            </a:endParaRPr>
          </a:p>
        </p:txBody>
      </p:sp>
      <p:sp>
        <p:nvSpPr>
          <p:cNvPr id="5" name="Footer Placeholder 4"/>
          <p:cNvSpPr>
            <a:spLocks noGrp="1"/>
          </p:cNvSpPr>
          <p:nvPr>
            <p:ph type="ftr" sz="quarter" idx="11"/>
          </p:nvPr>
        </p:nvSpPr>
        <p:spPr/>
        <p:txBody>
          <a:bodyPr/>
          <a:lstStyle/>
          <a:p>
            <a:r>
              <a:rPr lang="pt-BR" smtClean="0"/>
              <a:t>Instituto Superior Técnico </a:t>
            </a:r>
            <a:endParaRPr lang="en-US"/>
          </a:p>
        </p:txBody>
      </p:sp>
      <p:sp>
        <p:nvSpPr>
          <p:cNvPr id="6" name="Content Placeholder 5"/>
          <p:cNvSpPr>
            <a:spLocks noGrp="1"/>
          </p:cNvSpPr>
          <p:nvPr>
            <p:ph idx="1"/>
          </p:nvPr>
        </p:nvSpPr>
        <p:spPr>
          <a:xfrm>
            <a:off x="228600" y="1524000"/>
            <a:ext cx="9144000" cy="4953000"/>
          </a:xfrm>
        </p:spPr>
        <p:txBody>
          <a:bodyPr>
            <a:normAutofit/>
          </a:bodyPr>
          <a:lstStyle/>
          <a:p>
            <a:pPr>
              <a:buNone/>
            </a:pPr>
            <a:r>
              <a:rPr lang="en-US" sz="2000" dirty="0" smtClean="0"/>
              <a:t>[1] Markus </a:t>
            </a:r>
            <a:r>
              <a:rPr lang="en-US" sz="2000" dirty="0" err="1" smtClean="0"/>
              <a:t>Sabadello</a:t>
            </a:r>
            <a:r>
              <a:rPr lang="en-US" sz="2000" dirty="0" smtClean="0"/>
              <a:t>. Startup technology report. 2012. </a:t>
            </a:r>
            <a:r>
              <a:rPr lang="en-US" sz="2000" dirty="0" err="1" smtClean="0"/>
              <a:t>doi</a:t>
            </a:r>
            <a:r>
              <a:rPr lang="en-US" sz="2000" dirty="0" smtClean="0"/>
              <a:t>: </a:t>
            </a:r>
            <a:r>
              <a:rPr lang="en-US" sz="2000" dirty="0" smtClean="0">
                <a:hlinkClick r:id="rId3"/>
              </a:rPr>
              <a:t>http://pde.cc/2012/08/str201201/</a:t>
            </a:r>
            <a:r>
              <a:rPr lang="en-US" sz="2000" dirty="0" smtClean="0"/>
              <a:t>.</a:t>
            </a:r>
          </a:p>
          <a:p>
            <a:pPr>
              <a:buNone/>
            </a:pPr>
            <a:endParaRPr lang="en-US" sz="2000" dirty="0" smtClean="0"/>
          </a:p>
          <a:p>
            <a:pPr>
              <a:buNone/>
            </a:pPr>
            <a:r>
              <a:rPr lang="en-US" sz="2000" dirty="0" smtClean="0"/>
              <a:t>[2] Prof. Dr. Dr. </a:t>
            </a:r>
            <a:r>
              <a:rPr lang="en-US" sz="2000" dirty="0" err="1" smtClean="0"/>
              <a:t>h.c</a:t>
            </a:r>
            <a:r>
              <a:rPr lang="en-US" sz="2000" dirty="0" smtClean="0"/>
              <a:t>. Johannes A. </a:t>
            </a:r>
            <a:r>
              <a:rPr lang="en-US" sz="2000" dirty="0" err="1" smtClean="0"/>
              <a:t>Buchmann</a:t>
            </a:r>
            <a:r>
              <a:rPr lang="en-US" sz="2000" dirty="0" smtClean="0"/>
              <a:t>. Internet Privacy : Options for adequate </a:t>
            </a:r>
            <a:r>
              <a:rPr lang="de-DE" sz="2000" dirty="0" smtClean="0"/>
              <a:t>realisation. Springer Berlin Heidelberg, 2013. </a:t>
            </a:r>
          </a:p>
          <a:p>
            <a:pPr>
              <a:buNone/>
            </a:pPr>
            <a:endParaRPr lang="de-DE" sz="2000" dirty="0" smtClean="0"/>
          </a:p>
          <a:p>
            <a:pPr>
              <a:buNone/>
            </a:pPr>
            <a:r>
              <a:rPr lang="en-US" sz="2000" dirty="0" smtClean="0"/>
              <a:t>[3] Dave </a:t>
            </a:r>
            <a:r>
              <a:rPr lang="en-US" sz="2000" dirty="0" err="1" smtClean="0"/>
              <a:t>Raggett</a:t>
            </a:r>
            <a:r>
              <a:rPr lang="en-US" sz="2000" dirty="0" smtClean="0"/>
              <a:t> (W3C) Slim </a:t>
            </a:r>
            <a:r>
              <a:rPr lang="en-US" sz="2000" dirty="0" err="1" smtClean="0"/>
              <a:t>Trabelsi</a:t>
            </a:r>
            <a:r>
              <a:rPr lang="en-US" sz="2000" dirty="0" smtClean="0"/>
              <a:t> (SAP), Gregory </a:t>
            </a:r>
            <a:r>
              <a:rPr lang="en-US" sz="2000" dirty="0" err="1" smtClean="0"/>
              <a:t>Neven</a:t>
            </a:r>
            <a:r>
              <a:rPr lang="en-US" sz="2000" dirty="0" smtClean="0"/>
              <a:t> (IBM). Report    on design and implementation. </a:t>
            </a:r>
            <a:r>
              <a:rPr lang="en-US" sz="2000" dirty="0" err="1" smtClean="0"/>
              <a:t>PrimeLife</a:t>
            </a:r>
            <a:r>
              <a:rPr lang="en-US" sz="2000" dirty="0" smtClean="0"/>
              <a:t>, 2011. URL </a:t>
            </a:r>
            <a:r>
              <a:rPr lang="en-US" sz="2000" dirty="0" smtClean="0">
                <a:hlinkClick r:id="rId4"/>
              </a:rPr>
              <a:t>http://primelife.ercim.eu</a:t>
            </a:r>
            <a:endParaRPr lang="en-US" sz="2000" dirty="0" smtClean="0"/>
          </a:p>
          <a:p>
            <a:pPr>
              <a:buNone/>
            </a:pPr>
            <a:endParaRPr lang="en-US" sz="2000" dirty="0" smtClean="0"/>
          </a:p>
          <a:p>
            <a:pPr>
              <a:buNone/>
            </a:pPr>
            <a:r>
              <a:rPr lang="en-US" sz="2000" dirty="0" smtClean="0"/>
              <a:t>[4] R. Steinmetz and K. </a:t>
            </a:r>
            <a:r>
              <a:rPr lang="en-US" sz="2000" dirty="0" err="1" smtClean="0"/>
              <a:t>Wehrle</a:t>
            </a:r>
            <a:r>
              <a:rPr lang="en-US" sz="2000" dirty="0" smtClean="0"/>
              <a:t>. Peer-to-Peer Systems and Applications. Lecture Notes in Computer Science / Information Systems and Applications, incl. Internet/Web, and HCI. Springer, 2005. ISBN 9783540291923.</a:t>
            </a:r>
            <a:endParaRPr lang="en-US" sz="2000" dirty="0"/>
          </a:p>
        </p:txBody>
      </p:sp>
      <p:sp>
        <p:nvSpPr>
          <p:cNvPr id="7" name="Date Placeholder 3"/>
          <p:cNvSpPr txBox="1">
            <a:spLocks/>
          </p:cNvSpPr>
          <p:nvPr/>
        </p:nvSpPr>
        <p:spPr>
          <a:xfrm>
            <a:off x="8077200" y="6414652"/>
            <a:ext cx="1847516" cy="306823"/>
          </a:xfrm>
          <a:prstGeom prst="rect">
            <a:avLst/>
          </a:prstGeom>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lumMod val="25000"/>
                    <a:lumOff val="75000"/>
                  </a:schemeClr>
                </a:solidFill>
                <a:effectLst/>
                <a:uLnTx/>
                <a:uFillTx/>
                <a:latin typeface="+mn-lt"/>
                <a:ea typeface="+mn-ea"/>
                <a:cs typeface="+mn-cs"/>
              </a:rPr>
              <a:t>23 / 24</a:t>
            </a:r>
            <a:endParaRPr kumimoji="0" lang="en-US" sz="1200" b="0" i="0" u="none" strike="noStrike" kern="1200" cap="none" spc="0" normalizeH="0" baseline="0" noProof="0" dirty="0">
              <a:ln>
                <a:noFill/>
              </a:ln>
              <a:solidFill>
                <a:schemeClr val="tx1">
                  <a:lumMod val="25000"/>
                  <a:lumOff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228600"/>
            <a:ext cx="7655237" cy="868363"/>
          </a:xfrm>
        </p:spPr>
        <p:txBody>
          <a:bodyPr>
            <a:normAutofit/>
          </a:bodyPr>
          <a:lstStyle/>
          <a:p>
            <a:r>
              <a:rPr lang="en-US" dirty="0" smtClean="0">
                <a:solidFill>
                  <a:schemeClr val="bg1">
                    <a:lumMod val="95000"/>
                  </a:schemeClr>
                </a:solidFill>
              </a:rPr>
              <a:t>Questions?</a:t>
            </a:r>
            <a:endParaRPr lang="en-US" dirty="0">
              <a:solidFill>
                <a:schemeClr val="bg1">
                  <a:lumMod val="95000"/>
                </a:schemeClr>
              </a:solidFill>
            </a:endParaRPr>
          </a:p>
        </p:txBody>
      </p:sp>
      <p:sp>
        <p:nvSpPr>
          <p:cNvPr id="5" name="Footer Placeholder 4"/>
          <p:cNvSpPr>
            <a:spLocks noGrp="1"/>
          </p:cNvSpPr>
          <p:nvPr>
            <p:ph type="ftr" sz="quarter" idx="11"/>
          </p:nvPr>
        </p:nvSpPr>
        <p:spPr/>
        <p:txBody>
          <a:bodyPr/>
          <a:lstStyle/>
          <a:p>
            <a:r>
              <a:rPr lang="pt-BR" smtClean="0"/>
              <a:t>Instituto Superior Técnico </a:t>
            </a:r>
            <a:endParaRPr lang="en-US"/>
          </a:p>
        </p:txBody>
      </p:sp>
      <p:sp>
        <p:nvSpPr>
          <p:cNvPr id="6" name="Content Placeholder 5"/>
          <p:cNvSpPr>
            <a:spLocks noGrp="1"/>
          </p:cNvSpPr>
          <p:nvPr>
            <p:ph idx="1"/>
          </p:nvPr>
        </p:nvSpPr>
        <p:spPr/>
        <p:txBody>
          <a:bodyPr/>
          <a:lstStyle/>
          <a:p>
            <a:pPr>
              <a:buNone/>
            </a:pPr>
            <a:r>
              <a:rPr lang="en-US" dirty="0" smtClean="0"/>
              <a:t>Thank You!</a:t>
            </a:r>
            <a:endParaRPr lang="en-US" dirty="0"/>
          </a:p>
        </p:txBody>
      </p:sp>
      <p:sp>
        <p:nvSpPr>
          <p:cNvPr id="7" name="Date Placeholder 3"/>
          <p:cNvSpPr txBox="1">
            <a:spLocks/>
          </p:cNvSpPr>
          <p:nvPr/>
        </p:nvSpPr>
        <p:spPr>
          <a:xfrm>
            <a:off x="8077200" y="6414652"/>
            <a:ext cx="1847516" cy="306823"/>
          </a:xfrm>
          <a:prstGeom prst="rect">
            <a:avLst/>
          </a:prstGeom>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lumMod val="25000"/>
                    <a:lumOff val="75000"/>
                  </a:schemeClr>
                </a:solidFill>
                <a:effectLst/>
                <a:uLnTx/>
                <a:uFillTx/>
                <a:latin typeface="+mn-lt"/>
                <a:ea typeface="+mn-ea"/>
                <a:cs typeface="+mn-cs"/>
              </a:rPr>
              <a:t>24 / 24</a:t>
            </a:r>
            <a:endParaRPr kumimoji="0" lang="en-US" sz="1200" b="0" i="0" u="none" strike="noStrike" kern="1200" cap="none" spc="0" normalizeH="0" baseline="0" noProof="0" dirty="0">
              <a:ln>
                <a:noFill/>
              </a:ln>
              <a:solidFill>
                <a:schemeClr val="tx1">
                  <a:lumMod val="25000"/>
                  <a:lumOff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228600"/>
            <a:ext cx="7655237" cy="868363"/>
          </a:xfrm>
        </p:spPr>
        <p:txBody>
          <a:bodyPr/>
          <a:lstStyle/>
          <a:p>
            <a:r>
              <a:rPr lang="en-US" dirty="0" smtClean="0">
                <a:solidFill>
                  <a:schemeClr val="bg1">
                    <a:lumMod val="95000"/>
                  </a:schemeClr>
                </a:solidFill>
              </a:rPr>
              <a:t>Personal Data Vault (PDV)</a:t>
            </a:r>
            <a:r>
              <a:rPr lang="en-US" b="0" baseline="30000" dirty="0" smtClean="0">
                <a:solidFill>
                  <a:schemeClr val="bg1">
                    <a:lumMod val="95000"/>
                  </a:schemeClr>
                </a:solidFill>
              </a:rPr>
              <a:t> [1]</a:t>
            </a:r>
            <a:r>
              <a:rPr lang="en-US" b="0" dirty="0" smtClean="0">
                <a:solidFill>
                  <a:schemeClr val="bg1">
                    <a:lumMod val="95000"/>
                  </a:schemeClr>
                </a:solidFill>
              </a:rPr>
              <a:t> </a:t>
            </a:r>
            <a:endParaRPr lang="en-US" b="0" dirty="0">
              <a:solidFill>
                <a:schemeClr val="bg1">
                  <a:lumMod val="95000"/>
                </a:schemeClr>
              </a:solidFill>
            </a:endParaRPr>
          </a:p>
        </p:txBody>
      </p:sp>
      <p:sp>
        <p:nvSpPr>
          <p:cNvPr id="5" name="Footer Placeholder 4"/>
          <p:cNvSpPr>
            <a:spLocks noGrp="1"/>
          </p:cNvSpPr>
          <p:nvPr>
            <p:ph type="ftr" sz="quarter" idx="11"/>
          </p:nvPr>
        </p:nvSpPr>
        <p:spPr/>
        <p:txBody>
          <a:bodyPr/>
          <a:lstStyle/>
          <a:p>
            <a:r>
              <a:rPr lang="pt-BR" smtClean="0"/>
              <a:t>Instituto Superior Técnico </a:t>
            </a:r>
            <a:endParaRPr lang="en-US"/>
          </a:p>
        </p:txBody>
      </p:sp>
      <p:pic>
        <p:nvPicPr>
          <p:cNvPr id="6" name="Content Placeholder 5"/>
          <p:cNvPicPr>
            <a:picLocks noGrp="1"/>
          </p:cNvPicPr>
          <p:nvPr>
            <p:ph idx="1"/>
          </p:nvPr>
        </p:nvPicPr>
        <p:blipFill>
          <a:blip r:embed="rId3"/>
          <a:stretch>
            <a:fillRect/>
          </a:stretch>
        </p:blipFill>
        <p:spPr>
          <a:xfrm>
            <a:off x="228600" y="1524000"/>
            <a:ext cx="8686800" cy="4648200"/>
          </a:xfrm>
          <a:prstGeom prst="rect">
            <a:avLst/>
          </a:prstGeom>
        </p:spPr>
      </p:pic>
      <p:sp>
        <p:nvSpPr>
          <p:cNvPr id="7" name="TextShape 3"/>
          <p:cNvSpPr txBox="1"/>
          <p:nvPr/>
        </p:nvSpPr>
        <p:spPr>
          <a:xfrm>
            <a:off x="3124200" y="6172200"/>
            <a:ext cx="3480120" cy="152400"/>
          </a:xfrm>
          <a:prstGeom prst="rect">
            <a:avLst/>
          </a:prstGeom>
        </p:spPr>
        <p:txBody>
          <a:bodyPr wrap="none" lIns="90000" tIns="45000" rIns="90000" bIns="45000"/>
          <a:lstStyle/>
          <a:p>
            <a:r>
              <a:rPr lang="en-US" sz="900" dirty="0"/>
              <a:t>http://myprofile-project.org/thesis/presentation/?full#7</a:t>
            </a:r>
            <a:endParaRPr sz="900" dirty="0"/>
          </a:p>
        </p:txBody>
      </p:sp>
      <p:sp>
        <p:nvSpPr>
          <p:cNvPr id="8" name="Date Placeholder 3"/>
          <p:cNvSpPr txBox="1">
            <a:spLocks/>
          </p:cNvSpPr>
          <p:nvPr/>
        </p:nvSpPr>
        <p:spPr>
          <a:xfrm>
            <a:off x="8077200" y="6414652"/>
            <a:ext cx="1847516" cy="306823"/>
          </a:xfrm>
          <a:prstGeom prst="rect">
            <a:avLst/>
          </a:prstGeom>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smtClean="0">
                <a:solidFill>
                  <a:schemeClr val="tx1">
                    <a:lumMod val="25000"/>
                    <a:lumOff val="75000"/>
                  </a:schemeClr>
                </a:solidFill>
              </a:rPr>
              <a:t>3</a:t>
            </a:r>
            <a:r>
              <a:rPr kumimoji="0" lang="en-US" sz="1200" b="0" i="0" u="none" strike="noStrike" kern="1200" cap="none" spc="0" normalizeH="0" baseline="0" noProof="0" dirty="0" smtClean="0">
                <a:ln>
                  <a:noFill/>
                </a:ln>
                <a:solidFill>
                  <a:schemeClr val="tx1">
                    <a:lumMod val="25000"/>
                    <a:lumOff val="75000"/>
                  </a:schemeClr>
                </a:solidFill>
                <a:effectLst/>
                <a:uLnTx/>
                <a:uFillTx/>
                <a:latin typeface="+mn-lt"/>
                <a:ea typeface="+mn-ea"/>
                <a:cs typeface="+mn-cs"/>
              </a:rPr>
              <a:t> / 24</a:t>
            </a:r>
            <a:endParaRPr kumimoji="0" lang="en-US" sz="1200" b="0" i="0" u="none" strike="noStrike" kern="1200" cap="none" spc="0" normalizeH="0" baseline="0" noProof="0" dirty="0">
              <a:ln>
                <a:noFill/>
              </a:ln>
              <a:solidFill>
                <a:schemeClr val="tx1">
                  <a:lumMod val="25000"/>
                  <a:lumOff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228600"/>
            <a:ext cx="7655237" cy="868363"/>
          </a:xfrm>
        </p:spPr>
        <p:txBody>
          <a:bodyPr/>
          <a:lstStyle/>
          <a:p>
            <a:r>
              <a:rPr lang="en-US" dirty="0" smtClean="0">
                <a:solidFill>
                  <a:schemeClr val="bg1">
                    <a:lumMod val="95000"/>
                  </a:schemeClr>
                </a:solidFill>
              </a:rPr>
              <a:t>Personal Data Vault (PDV)</a:t>
            </a:r>
            <a:endParaRPr lang="en-US" dirty="0">
              <a:solidFill>
                <a:schemeClr val="bg1">
                  <a:lumMod val="95000"/>
                </a:schemeClr>
              </a:solidFill>
            </a:endParaRPr>
          </a:p>
        </p:txBody>
      </p:sp>
      <p:sp>
        <p:nvSpPr>
          <p:cNvPr id="5" name="Footer Placeholder 4"/>
          <p:cNvSpPr>
            <a:spLocks noGrp="1"/>
          </p:cNvSpPr>
          <p:nvPr>
            <p:ph type="ftr" sz="quarter" idx="11"/>
          </p:nvPr>
        </p:nvSpPr>
        <p:spPr/>
        <p:txBody>
          <a:bodyPr/>
          <a:lstStyle/>
          <a:p>
            <a:r>
              <a:rPr lang="pt-BR" dirty="0" smtClean="0"/>
              <a:t>Instituto Superior Técnico </a:t>
            </a:r>
            <a:endParaRPr lang="en-US" dirty="0"/>
          </a:p>
        </p:txBody>
      </p:sp>
      <p:sp>
        <p:nvSpPr>
          <p:cNvPr id="7" name="Content Placeholder 6"/>
          <p:cNvSpPr>
            <a:spLocks noGrp="1"/>
          </p:cNvSpPr>
          <p:nvPr>
            <p:ph idx="1"/>
          </p:nvPr>
        </p:nvSpPr>
        <p:spPr/>
        <p:txBody>
          <a:bodyPr/>
          <a:lstStyle/>
          <a:p>
            <a:endParaRPr lang="en-US"/>
          </a:p>
        </p:txBody>
      </p:sp>
      <p:pic>
        <p:nvPicPr>
          <p:cNvPr id="8" name="Picture 4"/>
          <p:cNvPicPr/>
          <p:nvPr/>
        </p:nvPicPr>
        <p:blipFill>
          <a:blip r:embed="rId3"/>
          <a:stretch>
            <a:fillRect/>
          </a:stretch>
        </p:blipFill>
        <p:spPr>
          <a:xfrm>
            <a:off x="228600" y="1554480"/>
            <a:ext cx="8686800" cy="4571280"/>
          </a:xfrm>
          <a:prstGeom prst="rect">
            <a:avLst/>
          </a:prstGeom>
        </p:spPr>
      </p:pic>
      <p:sp>
        <p:nvSpPr>
          <p:cNvPr id="9" name="Date Placeholder 3"/>
          <p:cNvSpPr txBox="1">
            <a:spLocks/>
          </p:cNvSpPr>
          <p:nvPr/>
        </p:nvSpPr>
        <p:spPr>
          <a:xfrm>
            <a:off x="8077200" y="6414652"/>
            <a:ext cx="1847516" cy="306823"/>
          </a:xfrm>
          <a:prstGeom prst="rect">
            <a:avLst/>
          </a:prstGeom>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smtClean="0">
                <a:solidFill>
                  <a:schemeClr val="tx1">
                    <a:lumMod val="25000"/>
                    <a:lumOff val="75000"/>
                  </a:schemeClr>
                </a:solidFill>
              </a:rPr>
              <a:t>4</a:t>
            </a:r>
            <a:r>
              <a:rPr kumimoji="0" lang="en-US" sz="1200" b="0" i="0" u="none" strike="noStrike" kern="1200" cap="none" spc="0" normalizeH="0" baseline="0" noProof="0" dirty="0" smtClean="0">
                <a:ln>
                  <a:noFill/>
                </a:ln>
                <a:solidFill>
                  <a:schemeClr val="tx1">
                    <a:lumMod val="25000"/>
                    <a:lumOff val="75000"/>
                  </a:schemeClr>
                </a:solidFill>
                <a:effectLst/>
                <a:uLnTx/>
                <a:uFillTx/>
                <a:latin typeface="+mn-lt"/>
                <a:ea typeface="+mn-ea"/>
                <a:cs typeface="+mn-cs"/>
              </a:rPr>
              <a:t> / 24</a:t>
            </a:r>
            <a:endParaRPr kumimoji="0" lang="en-US" sz="1200" b="0" i="0" u="none" strike="noStrike" kern="1200" cap="none" spc="0" normalizeH="0" baseline="0" noProof="0" dirty="0">
              <a:ln>
                <a:noFill/>
              </a:ln>
              <a:solidFill>
                <a:schemeClr val="tx1">
                  <a:lumMod val="25000"/>
                  <a:lumOff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228600"/>
            <a:ext cx="7655237" cy="868363"/>
          </a:xfrm>
        </p:spPr>
        <p:txBody>
          <a:bodyPr/>
          <a:lstStyle/>
          <a:p>
            <a:r>
              <a:rPr lang="en-US" dirty="0" smtClean="0">
                <a:solidFill>
                  <a:schemeClr val="bg1">
                    <a:lumMod val="95000"/>
                  </a:schemeClr>
                </a:solidFill>
              </a:rPr>
              <a:t>Personal Data Vault (PDV)</a:t>
            </a:r>
            <a:endParaRPr lang="en-US" dirty="0">
              <a:solidFill>
                <a:schemeClr val="bg1">
                  <a:lumMod val="95000"/>
                </a:schemeClr>
              </a:solidFill>
            </a:endParaRPr>
          </a:p>
        </p:txBody>
      </p:sp>
      <p:sp>
        <p:nvSpPr>
          <p:cNvPr id="5" name="Footer Placeholder 4"/>
          <p:cNvSpPr>
            <a:spLocks noGrp="1"/>
          </p:cNvSpPr>
          <p:nvPr>
            <p:ph type="ftr" sz="quarter" idx="11"/>
          </p:nvPr>
        </p:nvSpPr>
        <p:spPr/>
        <p:txBody>
          <a:bodyPr/>
          <a:lstStyle/>
          <a:p>
            <a:r>
              <a:rPr lang="pt-BR" smtClean="0"/>
              <a:t>Instituto Superior Técnico </a:t>
            </a:r>
            <a:endParaRPr lang="en-US"/>
          </a:p>
        </p:txBody>
      </p:sp>
      <p:sp>
        <p:nvSpPr>
          <p:cNvPr id="10" name="Title 1"/>
          <p:cNvSpPr txBox="1">
            <a:spLocks/>
          </p:cNvSpPr>
          <p:nvPr/>
        </p:nvSpPr>
        <p:spPr>
          <a:xfrm>
            <a:off x="457200" y="1371600"/>
            <a:ext cx="7655237" cy="868363"/>
          </a:xfrm>
          <a:prstGeom prst="rect">
            <a:avLst/>
          </a:prstGeom>
        </p:spPr>
        <p:txBody>
          <a:bodyPr vert="horz" lIns="91440" tIns="45720" rIns="91440" bIns="45720" rtlCol="0" anchor="ctr">
            <a:norm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a:noFill/>
                </a:ln>
                <a:effectLst/>
                <a:uLnTx/>
                <a:uFillTx/>
                <a:latin typeface="+mj-lt"/>
                <a:ea typeface="+mj-ea"/>
                <a:cs typeface="+mj-cs"/>
              </a:rPr>
              <a:t>Healthcare Scenario</a:t>
            </a:r>
            <a:endParaRPr kumimoji="0" lang="en-US" sz="2800" b="1" i="0" u="none" strike="noStrike" kern="1200" cap="none" spc="0" normalizeH="0" baseline="0" noProof="0" dirty="0">
              <a:ln>
                <a:noFill/>
              </a:ln>
              <a:effectLst/>
              <a:uLnTx/>
              <a:uFillTx/>
              <a:latin typeface="+mj-lt"/>
              <a:ea typeface="+mj-ea"/>
              <a:cs typeface="+mj-cs"/>
            </a:endParaRPr>
          </a:p>
        </p:txBody>
      </p:sp>
      <p:pic>
        <p:nvPicPr>
          <p:cNvPr id="8" name="Content Placeholder 7" descr="pdv_phr.png"/>
          <p:cNvPicPr>
            <a:picLocks noGrp="1" noChangeAspect="1"/>
          </p:cNvPicPr>
          <p:nvPr>
            <p:ph idx="1"/>
          </p:nvPr>
        </p:nvPicPr>
        <p:blipFill>
          <a:blip r:embed="rId3"/>
          <a:stretch>
            <a:fillRect/>
          </a:stretch>
        </p:blipFill>
        <p:spPr>
          <a:xfrm>
            <a:off x="2393125" y="2439988"/>
            <a:ext cx="4354575" cy="3686175"/>
          </a:xfrm>
        </p:spPr>
      </p:pic>
      <p:sp>
        <p:nvSpPr>
          <p:cNvPr id="7" name="Date Placeholder 3"/>
          <p:cNvSpPr>
            <a:spLocks noGrp="1"/>
          </p:cNvSpPr>
          <p:nvPr>
            <p:ph type="dt" sz="half" idx="10"/>
          </p:nvPr>
        </p:nvSpPr>
        <p:spPr>
          <a:xfrm>
            <a:off x="8077200" y="6414652"/>
            <a:ext cx="1847516" cy="306823"/>
          </a:xfrm>
        </p:spPr>
        <p:txBody>
          <a:bodyPr/>
          <a:lstStyle/>
          <a:p>
            <a:r>
              <a:rPr lang="en-US" dirty="0" smtClean="0"/>
              <a:t>5 / 24</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228600"/>
            <a:ext cx="7655237" cy="868363"/>
          </a:xfrm>
        </p:spPr>
        <p:txBody>
          <a:bodyPr/>
          <a:lstStyle/>
          <a:p>
            <a:r>
              <a:rPr lang="en-US" dirty="0" smtClean="0">
                <a:solidFill>
                  <a:schemeClr val="bg1">
                    <a:lumMod val="95000"/>
                  </a:schemeClr>
                </a:solidFill>
              </a:rPr>
              <a:t>Privacy </a:t>
            </a:r>
            <a:r>
              <a:rPr lang="en-US" b="0" baseline="30000" dirty="0" smtClean="0">
                <a:solidFill>
                  <a:schemeClr val="bg1">
                    <a:lumMod val="95000"/>
                  </a:schemeClr>
                </a:solidFill>
              </a:rPr>
              <a:t>[2]</a:t>
            </a:r>
            <a:r>
              <a:rPr lang="en-US" b="0" dirty="0" smtClean="0">
                <a:solidFill>
                  <a:schemeClr val="bg1">
                    <a:lumMod val="95000"/>
                  </a:schemeClr>
                </a:solidFill>
              </a:rPr>
              <a:t> </a:t>
            </a:r>
            <a:endParaRPr lang="en-US" dirty="0">
              <a:solidFill>
                <a:schemeClr val="bg1">
                  <a:lumMod val="95000"/>
                </a:schemeClr>
              </a:solidFill>
            </a:endParaRPr>
          </a:p>
        </p:txBody>
      </p:sp>
      <p:sp>
        <p:nvSpPr>
          <p:cNvPr id="5" name="Footer Placeholder 4"/>
          <p:cNvSpPr>
            <a:spLocks noGrp="1"/>
          </p:cNvSpPr>
          <p:nvPr>
            <p:ph type="ftr" sz="quarter" idx="11"/>
          </p:nvPr>
        </p:nvSpPr>
        <p:spPr/>
        <p:txBody>
          <a:bodyPr/>
          <a:lstStyle/>
          <a:p>
            <a:r>
              <a:rPr lang="pt-BR" smtClean="0"/>
              <a:t>Instituto Superior Técnico </a:t>
            </a:r>
            <a:endParaRPr lang="en-US"/>
          </a:p>
        </p:txBody>
      </p:sp>
      <p:sp>
        <p:nvSpPr>
          <p:cNvPr id="6" name="Content Placeholder 5"/>
          <p:cNvSpPr>
            <a:spLocks noGrp="1"/>
          </p:cNvSpPr>
          <p:nvPr>
            <p:ph idx="1"/>
          </p:nvPr>
        </p:nvSpPr>
        <p:spPr>
          <a:xfrm>
            <a:off x="685800" y="1981200"/>
            <a:ext cx="7655237" cy="3685552"/>
          </a:xfrm>
        </p:spPr>
        <p:txBody>
          <a:bodyPr>
            <a:normAutofit/>
          </a:bodyPr>
          <a:lstStyle/>
          <a:p>
            <a:r>
              <a:rPr lang="en-US" sz="4000" dirty="0" smtClean="0"/>
              <a:t>AWARENESS</a:t>
            </a:r>
          </a:p>
          <a:p>
            <a:pPr>
              <a:buNone/>
            </a:pPr>
            <a:endParaRPr lang="en-US" sz="4000" dirty="0" smtClean="0"/>
          </a:p>
          <a:p>
            <a:r>
              <a:rPr lang="en-US" sz="4000" dirty="0" smtClean="0"/>
              <a:t>CONTROL</a:t>
            </a:r>
          </a:p>
          <a:p>
            <a:pPr>
              <a:buNone/>
            </a:pPr>
            <a:endParaRPr lang="en-US" sz="4000" dirty="0" smtClean="0"/>
          </a:p>
          <a:p>
            <a:r>
              <a:rPr lang="en-US" sz="4000" dirty="0" smtClean="0"/>
              <a:t>TRUSTWORTHINESS</a:t>
            </a:r>
            <a:endParaRPr lang="en-US" sz="4000" dirty="0"/>
          </a:p>
        </p:txBody>
      </p:sp>
      <p:sp>
        <p:nvSpPr>
          <p:cNvPr id="7" name="Date Placeholder 3"/>
          <p:cNvSpPr txBox="1">
            <a:spLocks/>
          </p:cNvSpPr>
          <p:nvPr/>
        </p:nvSpPr>
        <p:spPr>
          <a:xfrm>
            <a:off x="8077200" y="6414652"/>
            <a:ext cx="1847516" cy="306823"/>
          </a:xfrm>
          <a:prstGeom prst="rect">
            <a:avLst/>
          </a:prstGeom>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noProof="0" dirty="0" smtClean="0">
                <a:solidFill>
                  <a:schemeClr val="tx1">
                    <a:lumMod val="25000"/>
                    <a:lumOff val="75000"/>
                  </a:schemeClr>
                </a:solidFill>
              </a:rPr>
              <a:t>6</a:t>
            </a:r>
            <a:r>
              <a:rPr kumimoji="0" lang="en-US" sz="1200" b="0" i="0" u="none" strike="noStrike" kern="1200" cap="none" spc="0" normalizeH="0" baseline="0" noProof="0" dirty="0" smtClean="0">
                <a:ln>
                  <a:noFill/>
                </a:ln>
                <a:solidFill>
                  <a:schemeClr val="tx1">
                    <a:lumMod val="25000"/>
                    <a:lumOff val="75000"/>
                  </a:schemeClr>
                </a:solidFill>
                <a:effectLst/>
                <a:uLnTx/>
                <a:uFillTx/>
                <a:latin typeface="+mn-lt"/>
                <a:ea typeface="+mn-ea"/>
                <a:cs typeface="+mn-cs"/>
              </a:rPr>
              <a:t> / </a:t>
            </a:r>
            <a:r>
              <a:rPr lang="en-US" sz="1200" dirty="0" smtClean="0">
                <a:solidFill>
                  <a:schemeClr val="tx1">
                    <a:lumMod val="25000"/>
                    <a:lumOff val="75000"/>
                  </a:schemeClr>
                </a:solidFill>
              </a:rPr>
              <a:t>24</a:t>
            </a:r>
            <a:endParaRPr kumimoji="0" lang="en-US" sz="1200" b="0" i="0" u="none" strike="noStrike" kern="1200" cap="none" spc="0" normalizeH="0" baseline="0" noProof="0" dirty="0">
              <a:ln>
                <a:noFill/>
              </a:ln>
              <a:solidFill>
                <a:schemeClr val="tx1">
                  <a:lumMod val="25000"/>
                  <a:lumOff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228600"/>
            <a:ext cx="7655237" cy="868363"/>
          </a:xfrm>
        </p:spPr>
        <p:txBody>
          <a:bodyPr/>
          <a:lstStyle/>
          <a:p>
            <a:r>
              <a:rPr lang="en-US" dirty="0" smtClean="0">
                <a:solidFill>
                  <a:schemeClr val="bg1">
                    <a:lumMod val="95000"/>
                  </a:schemeClr>
                </a:solidFill>
              </a:rPr>
              <a:t>Goal</a:t>
            </a:r>
            <a:endParaRPr lang="en-US" dirty="0">
              <a:solidFill>
                <a:schemeClr val="bg1">
                  <a:lumMod val="95000"/>
                </a:schemeClr>
              </a:solidFill>
            </a:endParaRPr>
          </a:p>
        </p:txBody>
      </p:sp>
      <p:sp>
        <p:nvSpPr>
          <p:cNvPr id="5" name="Footer Placeholder 4"/>
          <p:cNvSpPr>
            <a:spLocks noGrp="1"/>
          </p:cNvSpPr>
          <p:nvPr>
            <p:ph type="ftr" sz="quarter" idx="11"/>
          </p:nvPr>
        </p:nvSpPr>
        <p:spPr/>
        <p:txBody>
          <a:bodyPr/>
          <a:lstStyle/>
          <a:p>
            <a:r>
              <a:rPr lang="pt-BR" smtClean="0"/>
              <a:t>Instituto Superior Técnico </a:t>
            </a:r>
            <a:endParaRPr lang="en-US"/>
          </a:p>
        </p:txBody>
      </p:sp>
      <p:sp>
        <p:nvSpPr>
          <p:cNvPr id="6" name="Content Placeholder 5"/>
          <p:cNvSpPr>
            <a:spLocks noGrp="1"/>
          </p:cNvSpPr>
          <p:nvPr>
            <p:ph idx="1"/>
          </p:nvPr>
        </p:nvSpPr>
        <p:spPr>
          <a:xfrm>
            <a:off x="685800" y="1981200"/>
            <a:ext cx="7655237" cy="3685552"/>
          </a:xfrm>
        </p:spPr>
        <p:txBody>
          <a:bodyPr>
            <a:normAutofit/>
          </a:bodyPr>
          <a:lstStyle/>
          <a:p>
            <a:pPr>
              <a:buNone/>
            </a:pPr>
            <a:r>
              <a:rPr lang="en-US" sz="4000" dirty="0" smtClean="0"/>
              <a:t>   HOW TO PROVIDE PRIVACY GUARANTEES IN A SYSTEM WITH PDVs?</a:t>
            </a:r>
          </a:p>
          <a:p>
            <a:pPr>
              <a:buNone/>
            </a:pPr>
            <a:endParaRPr lang="en-US" sz="4000" dirty="0"/>
          </a:p>
        </p:txBody>
      </p:sp>
      <p:sp>
        <p:nvSpPr>
          <p:cNvPr id="7" name="Date Placeholder 3"/>
          <p:cNvSpPr txBox="1">
            <a:spLocks/>
          </p:cNvSpPr>
          <p:nvPr/>
        </p:nvSpPr>
        <p:spPr>
          <a:xfrm>
            <a:off x="8077200" y="6414652"/>
            <a:ext cx="1847516" cy="306823"/>
          </a:xfrm>
          <a:prstGeom prst="rect">
            <a:avLst/>
          </a:prstGeom>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smtClean="0">
                <a:solidFill>
                  <a:schemeClr val="tx1">
                    <a:lumMod val="25000"/>
                    <a:lumOff val="75000"/>
                  </a:schemeClr>
                </a:solidFill>
              </a:rPr>
              <a:t>7</a:t>
            </a:r>
            <a:r>
              <a:rPr kumimoji="0" lang="en-US" sz="1200" b="0" i="0" u="none" strike="noStrike" kern="1200" cap="none" spc="0" normalizeH="0" baseline="0" noProof="0" dirty="0" smtClean="0">
                <a:ln>
                  <a:noFill/>
                </a:ln>
                <a:solidFill>
                  <a:schemeClr val="tx1">
                    <a:lumMod val="25000"/>
                    <a:lumOff val="75000"/>
                  </a:schemeClr>
                </a:solidFill>
                <a:effectLst/>
                <a:uLnTx/>
                <a:uFillTx/>
                <a:latin typeface="+mn-lt"/>
                <a:ea typeface="+mn-ea"/>
                <a:cs typeface="+mn-cs"/>
              </a:rPr>
              <a:t> / 24</a:t>
            </a:r>
            <a:endParaRPr kumimoji="0" lang="en-US" sz="1200" b="0" i="0" u="none" strike="noStrike" kern="1200" cap="none" spc="0" normalizeH="0" baseline="0" noProof="0" dirty="0">
              <a:ln>
                <a:noFill/>
              </a:ln>
              <a:solidFill>
                <a:schemeClr val="tx1">
                  <a:lumMod val="25000"/>
                  <a:lumOff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228600"/>
            <a:ext cx="7655237" cy="868363"/>
          </a:xfrm>
        </p:spPr>
        <p:txBody>
          <a:bodyPr>
            <a:normAutofit/>
          </a:bodyPr>
          <a:lstStyle/>
          <a:p>
            <a:r>
              <a:rPr lang="en-US" dirty="0" smtClean="0">
                <a:solidFill>
                  <a:schemeClr val="bg1">
                    <a:lumMod val="95000"/>
                  </a:schemeClr>
                </a:solidFill>
              </a:rPr>
              <a:t>I Agree….</a:t>
            </a:r>
            <a:endParaRPr lang="en-US" dirty="0">
              <a:solidFill>
                <a:schemeClr val="bg1">
                  <a:lumMod val="95000"/>
                </a:schemeClr>
              </a:solidFill>
            </a:endParaRPr>
          </a:p>
        </p:txBody>
      </p:sp>
      <p:sp>
        <p:nvSpPr>
          <p:cNvPr id="5" name="Footer Placeholder 4"/>
          <p:cNvSpPr>
            <a:spLocks noGrp="1"/>
          </p:cNvSpPr>
          <p:nvPr>
            <p:ph type="ftr" sz="quarter" idx="11"/>
          </p:nvPr>
        </p:nvSpPr>
        <p:spPr/>
        <p:txBody>
          <a:bodyPr/>
          <a:lstStyle/>
          <a:p>
            <a:r>
              <a:rPr lang="pt-BR" smtClean="0"/>
              <a:t>Instituto Superior Técnico </a:t>
            </a:r>
            <a:endParaRPr lang="en-US"/>
          </a:p>
        </p:txBody>
      </p:sp>
      <p:pic>
        <p:nvPicPr>
          <p:cNvPr id="14" name="Content Placeholder 13" descr="legalprivacy.png"/>
          <p:cNvPicPr>
            <a:picLocks noGrp="1" noChangeAspect="1"/>
          </p:cNvPicPr>
          <p:nvPr>
            <p:ph idx="1"/>
          </p:nvPr>
        </p:nvPicPr>
        <p:blipFill>
          <a:blip r:embed="rId3"/>
          <a:stretch>
            <a:fillRect/>
          </a:stretch>
        </p:blipFill>
        <p:spPr>
          <a:xfrm>
            <a:off x="0" y="1295400"/>
            <a:ext cx="9144000" cy="5105400"/>
          </a:xfrm>
        </p:spPr>
      </p:pic>
      <p:sp>
        <p:nvSpPr>
          <p:cNvPr id="6" name="Date Placeholder 3"/>
          <p:cNvSpPr>
            <a:spLocks noGrp="1"/>
          </p:cNvSpPr>
          <p:nvPr>
            <p:ph type="dt" sz="half" idx="10"/>
          </p:nvPr>
        </p:nvSpPr>
        <p:spPr>
          <a:xfrm>
            <a:off x="8077200" y="6414652"/>
            <a:ext cx="1847516" cy="306823"/>
          </a:xfrm>
        </p:spPr>
        <p:txBody>
          <a:bodyPr/>
          <a:lstStyle/>
          <a:p>
            <a:r>
              <a:rPr lang="en-US" dirty="0" smtClean="0"/>
              <a:t>8 / 24</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228600"/>
            <a:ext cx="7655237" cy="868363"/>
          </a:xfrm>
        </p:spPr>
        <p:txBody>
          <a:bodyPr>
            <a:normAutofit/>
          </a:bodyPr>
          <a:lstStyle/>
          <a:p>
            <a:r>
              <a:rPr lang="en-US" dirty="0" err="1" smtClean="0">
                <a:solidFill>
                  <a:schemeClr val="bg1">
                    <a:lumMod val="95000"/>
                  </a:schemeClr>
                </a:solidFill>
              </a:rPr>
              <a:t>PrimeLife</a:t>
            </a:r>
            <a:r>
              <a:rPr lang="en-US" dirty="0" smtClean="0">
                <a:solidFill>
                  <a:schemeClr val="bg1">
                    <a:lumMod val="95000"/>
                  </a:schemeClr>
                </a:solidFill>
              </a:rPr>
              <a:t> Policy Language </a:t>
            </a:r>
            <a:r>
              <a:rPr lang="en-US" b="0" baseline="30000" dirty="0" smtClean="0">
                <a:solidFill>
                  <a:schemeClr val="bg1">
                    <a:lumMod val="95000"/>
                  </a:schemeClr>
                </a:solidFill>
              </a:rPr>
              <a:t>[3]</a:t>
            </a:r>
            <a:endParaRPr lang="en-US" dirty="0">
              <a:solidFill>
                <a:schemeClr val="bg1">
                  <a:lumMod val="95000"/>
                </a:schemeClr>
              </a:solidFill>
            </a:endParaRPr>
          </a:p>
        </p:txBody>
      </p:sp>
      <p:sp>
        <p:nvSpPr>
          <p:cNvPr id="5" name="Footer Placeholder 4"/>
          <p:cNvSpPr>
            <a:spLocks noGrp="1"/>
          </p:cNvSpPr>
          <p:nvPr>
            <p:ph type="ftr" sz="quarter" idx="11"/>
          </p:nvPr>
        </p:nvSpPr>
        <p:spPr/>
        <p:txBody>
          <a:bodyPr/>
          <a:lstStyle/>
          <a:p>
            <a:r>
              <a:rPr lang="pt-BR" smtClean="0"/>
              <a:t>Instituto Superior Técnico </a:t>
            </a:r>
            <a:endParaRPr lang="en-US"/>
          </a:p>
        </p:txBody>
      </p:sp>
      <p:pic>
        <p:nvPicPr>
          <p:cNvPr id="10" name="Content Placeholder 9" descr="stickypolicy_primelife.png"/>
          <p:cNvPicPr>
            <a:picLocks noGrp="1" noChangeAspect="1"/>
          </p:cNvPicPr>
          <p:nvPr>
            <p:ph idx="1"/>
          </p:nvPr>
        </p:nvPicPr>
        <p:blipFill>
          <a:blip r:embed="rId3"/>
          <a:stretch>
            <a:fillRect/>
          </a:stretch>
        </p:blipFill>
        <p:spPr>
          <a:xfrm>
            <a:off x="609600" y="1295400"/>
            <a:ext cx="7848600" cy="5048977"/>
          </a:xfrm>
        </p:spPr>
      </p:pic>
      <p:sp>
        <p:nvSpPr>
          <p:cNvPr id="6" name="Date Placeholder 3"/>
          <p:cNvSpPr>
            <a:spLocks noGrp="1"/>
          </p:cNvSpPr>
          <p:nvPr>
            <p:ph type="dt" sz="half" idx="10"/>
          </p:nvPr>
        </p:nvSpPr>
        <p:spPr>
          <a:xfrm>
            <a:off x="8077200" y="6414652"/>
            <a:ext cx="1847516" cy="306823"/>
          </a:xfrm>
        </p:spPr>
        <p:txBody>
          <a:bodyPr/>
          <a:lstStyle/>
          <a:p>
            <a:r>
              <a:rPr lang="en-US" dirty="0" smtClean="0"/>
              <a:t>9 / 24</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plate-Powerpoint-IST_3">
  <a:themeElements>
    <a:clrScheme name="Custom 2">
      <a:dk1>
        <a:srgbClr val="333333"/>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Template-Powerpoint-IST_3</Template>
  <TotalTime>838</TotalTime>
  <Words>2134</Words>
  <Application>Microsoft Office PowerPoint</Application>
  <PresentationFormat>On-screen Show (4:3)</PresentationFormat>
  <Paragraphs>286</Paragraphs>
  <Slides>26</Slides>
  <Notes>25</Notes>
  <HiddenSlides>2</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Template-Powerpoint-IST_3</vt:lpstr>
      <vt:lpstr>Privacy for the Personal Data Vault</vt:lpstr>
      <vt:lpstr>Slide 2</vt:lpstr>
      <vt:lpstr>Personal Data Vault (PDV) [1] </vt:lpstr>
      <vt:lpstr>Personal Data Vault (PDV)</vt:lpstr>
      <vt:lpstr>Personal Data Vault (PDV)</vt:lpstr>
      <vt:lpstr>Privacy [2] </vt:lpstr>
      <vt:lpstr>Goal</vt:lpstr>
      <vt:lpstr>I Agree….</vt:lpstr>
      <vt:lpstr>PrimeLife Policy Language [3]</vt:lpstr>
      <vt:lpstr>Mediated Privacy</vt:lpstr>
      <vt:lpstr>Business Ring [4] </vt:lpstr>
      <vt:lpstr>Business Ring</vt:lpstr>
      <vt:lpstr>Business Ring</vt:lpstr>
      <vt:lpstr>Business Ring</vt:lpstr>
      <vt:lpstr>Business Ring</vt:lpstr>
      <vt:lpstr>Business Ring</vt:lpstr>
      <vt:lpstr>Business Ring</vt:lpstr>
      <vt:lpstr>Business Ring</vt:lpstr>
      <vt:lpstr>Business Ring</vt:lpstr>
      <vt:lpstr>Business Ring</vt:lpstr>
      <vt:lpstr>Data Forwarding</vt:lpstr>
      <vt:lpstr>Logging</vt:lpstr>
      <vt:lpstr>Experimental Results</vt:lpstr>
      <vt:lpstr>Conclusions</vt:lpstr>
      <vt:lpstr>References</vt:lpstr>
      <vt:lpstr>Questions?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Privacy for the Personal Data Vault</dc:title>
  <dc:creator>Tom</dc:creator>
  <cp:lastModifiedBy>Tom</cp:lastModifiedBy>
  <cp:revision>104</cp:revision>
  <dcterms:created xsi:type="dcterms:W3CDTF">2014-07-16T09:03:31Z</dcterms:created>
  <dcterms:modified xsi:type="dcterms:W3CDTF">2014-07-25T12:44:02Z</dcterms:modified>
</cp:coreProperties>
</file>