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Montserrat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Relationship Id="rId11" Type="http://schemas.openxmlformats.org/officeDocument/2006/relationships/font" Target="fonts/Montserrat-regular.fntdata"/><Relationship Id="rId10" Type="http://schemas.openxmlformats.org/officeDocument/2006/relationships/font" Target="fonts/Nunito-boldItalic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5" Type="http://schemas.openxmlformats.org/officeDocument/2006/relationships/font" Target="fonts/Oswald-regular.fntdata"/><Relationship Id="rId14" Type="http://schemas.openxmlformats.org/officeDocument/2006/relationships/font" Target="fonts/Montserrat-boldItalic.fntdata"/><Relationship Id="rId16" Type="http://schemas.openxmlformats.org/officeDocument/2006/relationships/font" Target="fonts/Oswa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8.png"/><Relationship Id="rId22" Type="http://schemas.openxmlformats.org/officeDocument/2006/relationships/image" Target="../media/image24.png"/><Relationship Id="rId21" Type="http://schemas.openxmlformats.org/officeDocument/2006/relationships/image" Target="../media/image26.png"/><Relationship Id="rId24" Type="http://schemas.openxmlformats.org/officeDocument/2006/relationships/image" Target="../media/image18.png"/><Relationship Id="rId23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26" Type="http://schemas.openxmlformats.org/officeDocument/2006/relationships/image" Target="../media/image21.png"/><Relationship Id="rId25" Type="http://schemas.openxmlformats.org/officeDocument/2006/relationships/image" Target="../media/image19.png"/><Relationship Id="rId28" Type="http://schemas.openxmlformats.org/officeDocument/2006/relationships/image" Target="../media/image28.png"/><Relationship Id="rId27" Type="http://schemas.openxmlformats.org/officeDocument/2006/relationships/image" Target="../media/image23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29" Type="http://schemas.openxmlformats.org/officeDocument/2006/relationships/image" Target="../media/image20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Relationship Id="rId30" Type="http://schemas.openxmlformats.org/officeDocument/2006/relationships/image" Target="../media/image27.png"/><Relationship Id="rId11" Type="http://schemas.openxmlformats.org/officeDocument/2006/relationships/image" Target="../media/image7.png"/><Relationship Id="rId10" Type="http://schemas.openxmlformats.org/officeDocument/2006/relationships/image" Target="../media/image5.png"/><Relationship Id="rId13" Type="http://schemas.openxmlformats.org/officeDocument/2006/relationships/image" Target="../media/image25.jpg"/><Relationship Id="rId12" Type="http://schemas.openxmlformats.org/officeDocument/2006/relationships/image" Target="../media/image13.png"/><Relationship Id="rId15" Type="http://schemas.openxmlformats.org/officeDocument/2006/relationships/image" Target="../media/image12.png"/><Relationship Id="rId14" Type="http://schemas.openxmlformats.org/officeDocument/2006/relationships/image" Target="../media/image9.png"/><Relationship Id="rId17" Type="http://schemas.openxmlformats.org/officeDocument/2006/relationships/image" Target="../media/image16.png"/><Relationship Id="rId16" Type="http://schemas.openxmlformats.org/officeDocument/2006/relationships/image" Target="../media/image6.png"/><Relationship Id="rId19" Type="http://schemas.openxmlformats.org/officeDocument/2006/relationships/image" Target="../media/image2.png"/><Relationship Id="rId1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060350" y="1693750"/>
            <a:ext cx="952506" cy="600318"/>
          </a:xfrm>
          <a:prstGeom prst="flowChartTerminator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RLS Accelerator</a:t>
            </a:r>
            <a:endParaRPr b="1" sz="10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62420" y="498875"/>
            <a:ext cx="952500" cy="395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52C1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98120" y="498875"/>
            <a:ext cx="909300" cy="395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52C1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928625" y="845225"/>
            <a:ext cx="4856400" cy="3613500"/>
          </a:xfrm>
          <a:prstGeom prst="rect">
            <a:avLst/>
          </a:prstGeom>
          <a:solidFill>
            <a:srgbClr val="52C1F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20" y="622675"/>
            <a:ext cx="457200" cy="5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695" y="1181550"/>
            <a:ext cx="805500" cy="8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1770" y="27870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8770" y="2071013"/>
            <a:ext cx="706000" cy="3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8366" y="649158"/>
            <a:ext cx="457200" cy="457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18683" y="1115375"/>
            <a:ext cx="548625" cy="5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74183" y="1445975"/>
            <a:ext cx="542500" cy="5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5510" y="2596774"/>
            <a:ext cx="342410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4232" y="186858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8020" y="3165025"/>
            <a:ext cx="705966" cy="5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8647" y="3690550"/>
            <a:ext cx="542500" cy="5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1171895" y="1881650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Amazon Rekognition</a:t>
            </a:r>
            <a:endParaRPr b="1" sz="9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279870" y="2128050"/>
            <a:ext cx="70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2C1FD"/>
                </a:solidFill>
                <a:latin typeface="Montserrat"/>
                <a:ea typeface="Montserrat"/>
                <a:cs typeface="Montserrat"/>
                <a:sym typeface="Montserrat"/>
              </a:rPr>
              <a:t>twitter</a:t>
            </a:r>
            <a:endParaRPr b="1" sz="1100">
              <a:solidFill>
                <a:srgbClr val="52C1F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17220" y="706300"/>
            <a:ext cx="63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RDS</a:t>
            </a:r>
            <a:endParaRPr b="1"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 rotWithShape="1">
          <a:blip r:embed="rId14">
            <a:alphaModFix/>
          </a:blip>
          <a:srcRect b="19105" l="0" r="0" t="19735"/>
          <a:stretch/>
        </p:blipFill>
        <p:spPr>
          <a:xfrm>
            <a:off x="1257520" y="3738950"/>
            <a:ext cx="8055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1283695" y="1030150"/>
            <a:ext cx="77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2C1FD"/>
                </a:solidFill>
              </a:rPr>
              <a:t>Mulesoft</a:t>
            </a:r>
            <a:endParaRPr b="1" sz="900">
              <a:solidFill>
                <a:srgbClr val="52C1FD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344670" y="2370375"/>
            <a:ext cx="631200" cy="631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" name="Google Shape;75;p13"/>
          <p:cNvSpPr txBox="1"/>
          <p:nvPr/>
        </p:nvSpPr>
        <p:spPr>
          <a:xfrm>
            <a:off x="198120" y="2893975"/>
            <a:ext cx="87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Amazon S3</a:t>
            </a:r>
            <a:endParaRPr b="1" sz="900">
              <a:solidFill>
                <a:srgbClr val="CC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437020" y="3006138"/>
            <a:ext cx="416850" cy="4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1262220" y="3295800"/>
            <a:ext cx="77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9900"/>
                </a:solidFill>
              </a:rPr>
              <a:t>Lambda</a:t>
            </a:r>
            <a:endParaRPr b="1" sz="1100">
              <a:solidFill>
                <a:srgbClr val="FF9900"/>
              </a:solidFill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201570" y="226050"/>
            <a:ext cx="909300" cy="354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2C1FD"/>
          </a:solidFill>
          <a:ln cap="flat" cmpd="sng" w="28575">
            <a:solidFill>
              <a:srgbClr val="52C1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 SOURCES</a:t>
            </a:r>
            <a:endParaRPr b="1" sz="1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1164195" y="225552"/>
            <a:ext cx="952500" cy="356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2C1FD"/>
          </a:solidFill>
          <a:ln cap="flat" cmpd="sng" w="28575">
            <a:solidFill>
              <a:srgbClr val="52C1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 EXTRACTION</a:t>
            </a:r>
            <a:endParaRPr b="1"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2130883" y="2236550"/>
            <a:ext cx="77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2C1FD"/>
                </a:solidFill>
                <a:latin typeface="Nunito"/>
                <a:ea typeface="Nunito"/>
                <a:cs typeface="Nunito"/>
                <a:sym typeface="Nunito"/>
              </a:rPr>
              <a:t>Snowpipe</a:t>
            </a:r>
            <a:endParaRPr b="1" sz="1000">
              <a:solidFill>
                <a:srgbClr val="52C1F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156670" y="3244775"/>
            <a:ext cx="773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C640"/>
                </a:solidFill>
                <a:latin typeface="Nunito"/>
                <a:ea typeface="Nunito"/>
                <a:cs typeface="Nunito"/>
                <a:sym typeface="Nunito"/>
              </a:rPr>
              <a:t>Snowflake Python Connector</a:t>
            </a:r>
            <a:endParaRPr b="1" sz="900">
              <a:solidFill>
                <a:srgbClr val="FFC64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5343543" y="1007050"/>
            <a:ext cx="1351800" cy="369300"/>
          </a:xfrm>
          <a:prstGeom prst="homePlat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38100">
              <a:srgbClr val="000000">
                <a:alpha val="7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2C1FD"/>
                </a:solidFill>
                <a:latin typeface="Nunito"/>
                <a:ea typeface="Nunito"/>
                <a:cs typeface="Nunito"/>
                <a:sym typeface="Nunito"/>
              </a:rPr>
              <a:t>DATAMART</a:t>
            </a:r>
            <a:endParaRPr b="1" sz="1000">
              <a:solidFill>
                <a:srgbClr val="52C1F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4215796" y="1007050"/>
            <a:ext cx="1171200" cy="369300"/>
          </a:xfrm>
          <a:prstGeom prst="homePlat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28575">
              <a:srgbClr val="000000">
                <a:alpha val="8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2C1FD"/>
                </a:solidFill>
                <a:latin typeface="Nunito"/>
                <a:ea typeface="Nunito"/>
                <a:cs typeface="Nunito"/>
                <a:sym typeface="Nunito"/>
              </a:rPr>
              <a:t>EDW</a:t>
            </a:r>
            <a:endParaRPr b="1" sz="1000">
              <a:solidFill>
                <a:srgbClr val="52C1F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3066687" y="1509350"/>
            <a:ext cx="1029600" cy="1783925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52C1FD"/>
                </a:solidFill>
                <a:latin typeface="Nunito"/>
                <a:ea typeface="Nunito"/>
                <a:cs typeface="Nunito"/>
                <a:sym typeface="Nunito"/>
              </a:rPr>
              <a:t>Raw data</a:t>
            </a:r>
            <a:endParaRPr b="1" sz="800">
              <a:solidFill>
                <a:srgbClr val="52C1F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52C1FD"/>
                </a:solidFill>
                <a:latin typeface="Nunito"/>
                <a:ea typeface="Nunito"/>
                <a:cs typeface="Nunito"/>
                <a:sym typeface="Nunito"/>
              </a:rPr>
              <a:t>In Transient Tables</a:t>
            </a:r>
            <a:endParaRPr b="1" sz="800">
              <a:solidFill>
                <a:srgbClr val="52C1F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3194695" y="2155450"/>
            <a:ext cx="777222" cy="492588"/>
          </a:xfrm>
          <a:prstGeom prst="flowChartDocument">
            <a:avLst/>
          </a:prstGeom>
          <a:solidFill>
            <a:srgbClr val="D9D9D9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2C1FD"/>
                </a:solidFill>
                <a:latin typeface="Nunito"/>
                <a:ea typeface="Nunito"/>
                <a:cs typeface="Nunito"/>
                <a:sym typeface="Nunito"/>
              </a:rPr>
              <a:t>Structured Data</a:t>
            </a:r>
            <a:endParaRPr b="1" sz="900">
              <a:solidFill>
                <a:srgbClr val="52C1F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3190895" y="2633150"/>
            <a:ext cx="777222" cy="492588"/>
          </a:xfrm>
          <a:prstGeom prst="flowChartDocument">
            <a:avLst/>
          </a:prstGeom>
          <a:solidFill>
            <a:srgbClr val="EEEEEE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2C1FD"/>
                </a:solidFill>
                <a:latin typeface="Nunito"/>
                <a:ea typeface="Nunito"/>
                <a:cs typeface="Nunito"/>
                <a:sym typeface="Nunito"/>
              </a:rPr>
              <a:t>Semi-structured Data</a:t>
            </a:r>
            <a:endParaRPr b="1" sz="900">
              <a:solidFill>
                <a:srgbClr val="52C1F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4218720" y="1509425"/>
            <a:ext cx="1029600" cy="178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2C1FD"/>
                </a:solidFill>
                <a:latin typeface="Nunito"/>
                <a:ea typeface="Nunito"/>
                <a:cs typeface="Nunito"/>
                <a:sym typeface="Nunito"/>
              </a:rPr>
              <a:t>Transformed historical data in Tables loaded using Matillion</a:t>
            </a:r>
            <a:endParaRPr b="1" sz="900">
              <a:solidFill>
                <a:srgbClr val="52C1F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5346192" y="1511800"/>
            <a:ext cx="1171200" cy="178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2C1FD"/>
                </a:solidFill>
                <a:latin typeface="Nunito"/>
                <a:ea typeface="Nunito"/>
                <a:cs typeface="Nunito"/>
                <a:sym typeface="Nunito"/>
              </a:rPr>
              <a:t>Latest Data stored in Dimension and Fact Tables/Views created using Snowflake Stored Procedure called from Matillion</a:t>
            </a:r>
            <a:endParaRPr b="1" sz="900">
              <a:solidFill>
                <a:srgbClr val="52C1F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23295" y="2640050"/>
            <a:ext cx="631200" cy="6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917208" y="2753497"/>
            <a:ext cx="416850" cy="4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2928625" y="274050"/>
            <a:ext cx="4856400" cy="631200"/>
          </a:xfrm>
          <a:prstGeom prst="rect">
            <a:avLst/>
          </a:prstGeom>
          <a:solidFill>
            <a:srgbClr val="52C1F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6677170" y="2118000"/>
            <a:ext cx="952500" cy="9543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52C1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47625">
              <a:srgbClr val="3C78D8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868120" y="2048488"/>
            <a:ext cx="63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52C1FD"/>
                </a:solidFill>
                <a:latin typeface="Nunito"/>
                <a:ea typeface="Nunito"/>
                <a:cs typeface="Nunito"/>
                <a:sym typeface="Nunito"/>
              </a:rPr>
              <a:t>Shares</a:t>
            </a:r>
            <a:endParaRPr sz="1300">
              <a:solidFill>
                <a:srgbClr val="52C1FD"/>
              </a:solidFill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770770" y="2385775"/>
            <a:ext cx="342400" cy="342400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175745" y="2575175"/>
            <a:ext cx="342400" cy="342400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002920" y="2450175"/>
            <a:ext cx="342400" cy="342400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098758" y="845225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>
            <a:off x="7785095" y="2350150"/>
            <a:ext cx="1171152" cy="773712"/>
          </a:xfrm>
          <a:prstGeom prst="cloud">
            <a:avLst/>
          </a:prstGeom>
          <a:solidFill>
            <a:srgbClr val="EEEEEE"/>
          </a:solidFill>
          <a:ln cap="flat" cmpd="sng" w="9525">
            <a:solidFill>
              <a:srgbClr val="52C1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2C1FD"/>
                </a:solidFill>
                <a:latin typeface="Nunito"/>
                <a:ea typeface="Nunito"/>
                <a:cs typeface="Nunito"/>
                <a:sym typeface="Nunito"/>
              </a:rPr>
              <a:t>Reader Account</a:t>
            </a:r>
            <a:endParaRPr b="1" sz="1000">
              <a:solidFill>
                <a:srgbClr val="52C1F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6589151" y="1531825"/>
            <a:ext cx="14712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52C1FD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00000" dist="47625">
              <a:srgbClr val="0B5394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2C1FD"/>
                </a:solidFill>
                <a:latin typeface="Nunito"/>
                <a:ea typeface="Nunito"/>
                <a:cs typeface="Nunito"/>
                <a:sym typeface="Nunito"/>
              </a:rPr>
              <a:t>ODBC Connector</a:t>
            </a:r>
            <a:endParaRPr b="1" sz="900">
              <a:solidFill>
                <a:srgbClr val="52C1F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7491170" y="2606738"/>
            <a:ext cx="417000" cy="24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52C1FD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00000" dist="47625">
              <a:srgbClr val="52C1FD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2C1F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8101758" y="3194400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/>
          <p:nvPr/>
        </p:nvSpPr>
        <p:spPr>
          <a:xfrm>
            <a:off x="4035975" y="354800"/>
            <a:ext cx="705996" cy="461700"/>
          </a:xfrm>
          <a:prstGeom prst="flowChartTerminator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4906925" y="356472"/>
            <a:ext cx="1171206" cy="457218"/>
          </a:xfrm>
          <a:prstGeom prst="flowChartTerminator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RBAC Accelerator</a:t>
            </a:r>
            <a:endParaRPr b="1" sz="10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6299150" y="354800"/>
            <a:ext cx="1171152" cy="461700"/>
          </a:xfrm>
          <a:prstGeom prst="flowChartTerminator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Monitoring LoginHistory </a:t>
            </a:r>
            <a:endParaRPr b="1" sz="10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4124413" y="485677"/>
            <a:ext cx="542501" cy="198676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Google Shape;106;p13"/>
          <p:cNvSpPr txBox="1"/>
          <p:nvPr/>
        </p:nvSpPr>
        <p:spPr>
          <a:xfrm>
            <a:off x="2988001" y="387150"/>
            <a:ext cx="77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Security</a:t>
            </a:r>
            <a:endParaRPr b="1"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8060353" y="1552000"/>
            <a:ext cx="416850" cy="4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>
            <a:off x="6468260" y="2745825"/>
            <a:ext cx="457200" cy="24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52C1FD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00000" dist="47625">
              <a:srgbClr val="52C1FD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2C1F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5325244" y="3351350"/>
            <a:ext cx="1417338" cy="457218"/>
          </a:xfrm>
          <a:prstGeom prst="flowChartTerminator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Job Logging / Notification</a:t>
            </a:r>
            <a:endParaRPr b="1" sz="10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3938421" y="3351350"/>
            <a:ext cx="1351782" cy="457218"/>
          </a:xfrm>
          <a:prstGeom prst="flowChartTerminator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Monitoring Accelerator</a:t>
            </a:r>
            <a:endParaRPr b="1" sz="10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3024015" y="3852925"/>
            <a:ext cx="871776" cy="457218"/>
          </a:xfrm>
          <a:prstGeom prst="flowChartTerminator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Object Tagging</a:t>
            </a:r>
            <a:endParaRPr b="1" sz="10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3024015" y="3351350"/>
            <a:ext cx="871776" cy="457218"/>
          </a:xfrm>
          <a:prstGeom prst="flowChartTerminator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Data Masking</a:t>
            </a:r>
            <a:endParaRPr b="1" sz="10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5325255" y="3852672"/>
            <a:ext cx="1417338" cy="457218"/>
          </a:xfrm>
          <a:prstGeom prst="flowChartTerminator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Data Cataloging/ Lineage -Snowboard</a:t>
            </a:r>
            <a:endParaRPr b="1" sz="10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3938421" y="3852675"/>
            <a:ext cx="1351782" cy="457218"/>
          </a:xfrm>
          <a:prstGeom prst="flowChartTerminator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Data Quality Check</a:t>
            </a:r>
            <a:endParaRPr b="1" sz="10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6648570" y="3351350"/>
            <a:ext cx="102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Audit </a:t>
            </a:r>
            <a:endParaRPr b="1"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&amp; Governance</a:t>
            </a:r>
            <a:endParaRPr b="1"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7821595" y="442350"/>
            <a:ext cx="117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2C1FD"/>
                </a:solidFill>
                <a:latin typeface="Nunito"/>
                <a:ea typeface="Nunito"/>
                <a:cs typeface="Nunito"/>
                <a:sym typeface="Nunito"/>
              </a:rPr>
              <a:t>College Faculty/Admins</a:t>
            </a:r>
            <a:endParaRPr b="1" sz="1000">
              <a:solidFill>
                <a:srgbClr val="52C1F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7790483" y="3666850"/>
            <a:ext cx="117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2C1FD"/>
                </a:solidFill>
                <a:latin typeface="Nunito"/>
                <a:ea typeface="Nunito"/>
                <a:cs typeface="Nunito"/>
                <a:sym typeface="Nunito"/>
              </a:rPr>
              <a:t>Government Agencies like NAAC/NSSO</a:t>
            </a:r>
            <a:endParaRPr b="1" sz="1000">
              <a:solidFill>
                <a:srgbClr val="52C1F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2152045" y="488825"/>
            <a:ext cx="70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2C1FD"/>
                </a:solidFill>
                <a:latin typeface="Nunito"/>
                <a:ea typeface="Nunito"/>
                <a:cs typeface="Nunito"/>
                <a:sym typeface="Nunito"/>
              </a:rPr>
              <a:t>Ingest Interface</a:t>
            </a:r>
            <a:endParaRPr b="1" sz="1000">
              <a:solidFill>
                <a:srgbClr val="52C1F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5358195" y="164718"/>
            <a:ext cx="706001" cy="7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710970" y="3175383"/>
            <a:ext cx="548625" cy="65311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544225" y="4547500"/>
            <a:ext cx="17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2C1FD"/>
                </a:solidFill>
                <a:latin typeface="Nunito"/>
                <a:ea typeface="Nunito"/>
                <a:cs typeface="Nunito"/>
                <a:sym typeface="Nunito"/>
              </a:rPr>
              <a:t>Project Management</a:t>
            </a:r>
            <a:endParaRPr b="1" sz="1000">
              <a:solidFill>
                <a:srgbClr val="52C1F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2" name="Google Shape;122;p13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038466" y="4581025"/>
            <a:ext cx="1222371" cy="2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3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-48075" y="4546761"/>
            <a:ext cx="631200" cy="27163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3"/>
          <p:cNvSpPr txBox="1"/>
          <p:nvPr/>
        </p:nvSpPr>
        <p:spPr>
          <a:xfrm>
            <a:off x="3114701" y="4547500"/>
            <a:ext cx="141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2C1FD"/>
                </a:solidFill>
                <a:latin typeface="Nunito"/>
                <a:ea typeface="Nunito"/>
                <a:cs typeface="Nunito"/>
                <a:sym typeface="Nunito"/>
              </a:rPr>
              <a:t>Team Recognition</a:t>
            </a:r>
            <a:endParaRPr b="1" sz="1000">
              <a:solidFill>
                <a:srgbClr val="52C1F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5" name="Google Shape;125;p13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4491500" y="4563675"/>
            <a:ext cx="342400" cy="30635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3"/>
          <p:cNvSpPr txBox="1"/>
          <p:nvPr/>
        </p:nvSpPr>
        <p:spPr>
          <a:xfrm>
            <a:off x="4679300" y="4547500"/>
            <a:ext cx="135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2C1FD"/>
                </a:solidFill>
                <a:latin typeface="Nunito"/>
                <a:ea typeface="Nunito"/>
                <a:cs typeface="Nunito"/>
                <a:sym typeface="Nunito"/>
              </a:rPr>
              <a:t>Data Modelling</a:t>
            </a:r>
            <a:endParaRPr b="1" sz="1000">
              <a:solidFill>
                <a:srgbClr val="52C1F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3069745" y="1007050"/>
            <a:ext cx="1171200" cy="369300"/>
          </a:xfrm>
          <a:prstGeom prst="homePlat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47625">
              <a:srgbClr val="000000">
                <a:alpha val="7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2C1FD"/>
                </a:solidFill>
                <a:latin typeface="Nunito"/>
                <a:ea typeface="Nunito"/>
                <a:cs typeface="Nunito"/>
                <a:sym typeface="Nunito"/>
              </a:rPr>
              <a:t>LANDING</a:t>
            </a:r>
            <a:endParaRPr b="1" sz="1000">
              <a:solidFill>
                <a:srgbClr val="52C1F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8" name="Google Shape;128;p13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4567695" y="2354025"/>
            <a:ext cx="342400" cy="3424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" name="Google Shape;129;p13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6025796" y="4587941"/>
            <a:ext cx="1417500" cy="19978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/>
        </p:nvSpPr>
        <p:spPr>
          <a:xfrm>
            <a:off x="7273875" y="4539050"/>
            <a:ext cx="191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2C1FD"/>
                </a:solidFill>
                <a:latin typeface="Nunito"/>
                <a:ea typeface="Nunito"/>
                <a:cs typeface="Nunito"/>
                <a:sym typeface="Nunito"/>
              </a:rPr>
              <a:t>CI/CD and Version Control</a:t>
            </a:r>
            <a:endParaRPr b="1" sz="1000">
              <a:solidFill>
                <a:srgbClr val="52C1F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 rotWithShape="1">
          <a:blip r:embed="rId14">
            <a:alphaModFix/>
          </a:blip>
          <a:srcRect b="19105" l="0" r="48248" t="19735"/>
          <a:stretch/>
        </p:blipFill>
        <p:spPr>
          <a:xfrm>
            <a:off x="5585300" y="2715625"/>
            <a:ext cx="41685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8434424" y="1593801"/>
            <a:ext cx="631201" cy="63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