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CAD65B-33BB-46DD-838C-5606FB5DAD76}">
  <a:tblStyle styleId="{A7CAD65B-33BB-46DD-838C-5606FB5DAD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1400">
                <a:latin typeface="Arial"/>
                <a:ea typeface="Arial"/>
                <a:cs typeface="Arial"/>
                <a:sym typeface="Arial"/>
              </a:rPr>
              <a:t>The goal is to launch a pilot project to roll out tablet menu at two of its locations: Sauce and Spoon North and Sauce and Spoon Downtown.The tablets will be deployed in the bar sections of both restaurants, allowing guests to place their orders and pay directly without waiting for servers. This initiative aims to improve customer experience by reducing table turn times, increasing upselling opportunities, and addressing operational challenges such as food waste and staff efficiency.</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The tablet rollout was first pilot tested with friends and families and based on the feedback from the test, it was </a:t>
            </a:r>
            <a:r>
              <a:rPr lang="en" sz="1400">
                <a:latin typeface="Arial"/>
                <a:ea typeface="Arial"/>
                <a:cs typeface="Arial"/>
                <a:sym typeface="Arial"/>
              </a:rPr>
              <a:t>further</a:t>
            </a:r>
            <a:r>
              <a:rPr lang="en" sz="1400">
                <a:latin typeface="Arial"/>
                <a:ea typeface="Arial"/>
                <a:cs typeface="Arial"/>
                <a:sym typeface="Arial"/>
              </a:rPr>
              <a:t> improved and </a:t>
            </a:r>
            <a:r>
              <a:rPr lang="en" sz="1400">
                <a:latin typeface="Arial"/>
                <a:ea typeface="Arial"/>
                <a:cs typeface="Arial"/>
                <a:sym typeface="Arial"/>
              </a:rPr>
              <a:t>launched</a:t>
            </a:r>
            <a:r>
              <a:rPr lang="en" sz="1400">
                <a:latin typeface="Arial"/>
                <a:ea typeface="Arial"/>
                <a:cs typeface="Arial"/>
                <a:sym typeface="Arial"/>
              </a:rPr>
              <a:t> in April,2023. The major </a:t>
            </a:r>
            <a:r>
              <a:rPr lang="en" sz="1400">
                <a:latin typeface="Arial"/>
                <a:ea typeface="Arial"/>
                <a:cs typeface="Arial"/>
                <a:sym typeface="Arial"/>
              </a:rPr>
              <a:t>accomplished</a:t>
            </a:r>
            <a:r>
              <a:rPr lang="en" sz="1400">
                <a:latin typeface="Arial"/>
                <a:ea typeface="Arial"/>
                <a:cs typeface="Arial"/>
                <a:sym typeface="Arial"/>
              </a:rPr>
              <a:t> of the </a:t>
            </a:r>
            <a:r>
              <a:rPr lang="en" sz="1400">
                <a:latin typeface="Arial"/>
                <a:ea typeface="Arial"/>
                <a:cs typeface="Arial"/>
                <a:sym typeface="Arial"/>
              </a:rPr>
              <a:t>launched</a:t>
            </a:r>
            <a:r>
              <a:rPr lang="en" sz="1400">
                <a:latin typeface="Arial"/>
                <a:ea typeface="Arial"/>
                <a:cs typeface="Arial"/>
                <a:sym typeface="Arial"/>
              </a:rPr>
              <a:t> has listed as below:</a:t>
            </a:r>
            <a:endParaRPr sz="1400">
              <a:latin typeface="Arial"/>
              <a:ea typeface="Arial"/>
              <a:cs typeface="Arial"/>
              <a:sym typeface="Arial"/>
            </a:endParaRPr>
          </a:p>
          <a:p>
            <a:pPr indent="-277495" lvl="0" marL="457200" rtl="0" algn="l">
              <a:spcBef>
                <a:spcPts val="1200"/>
              </a:spcBef>
              <a:spcAft>
                <a:spcPts val="0"/>
              </a:spcAft>
              <a:buSzPct val="100000"/>
              <a:buFont typeface="Arial"/>
              <a:buChar char="●"/>
            </a:pPr>
            <a:r>
              <a:rPr lang="en" sz="1400">
                <a:latin typeface="Arial"/>
                <a:ea typeface="Arial"/>
                <a:cs typeface="Arial"/>
                <a:sym typeface="Arial"/>
              </a:rPr>
              <a:t>Tablets decreased table wait time by 30% with an increase of average guest count by 10%</a:t>
            </a:r>
            <a:endParaRPr sz="1400">
              <a:latin typeface="Arial"/>
              <a:ea typeface="Arial"/>
              <a:cs typeface="Arial"/>
              <a:sym typeface="Arial"/>
            </a:endParaRPr>
          </a:p>
          <a:p>
            <a:pPr indent="-277495" lvl="0" marL="457200" rtl="0" algn="l">
              <a:spcBef>
                <a:spcPts val="0"/>
              </a:spcBef>
              <a:spcAft>
                <a:spcPts val="0"/>
              </a:spcAft>
              <a:buSzPct val="100000"/>
              <a:buFont typeface="Arial"/>
              <a:buChar char="●"/>
            </a:pPr>
            <a:r>
              <a:rPr lang="en" sz="1400">
                <a:latin typeface="Arial"/>
                <a:ea typeface="Arial"/>
                <a:cs typeface="Arial"/>
                <a:sym typeface="Arial"/>
              </a:rPr>
              <a:t>Food waste was decreased by 50%.</a:t>
            </a:r>
            <a:endParaRPr sz="1400">
              <a:latin typeface="Arial"/>
              <a:ea typeface="Arial"/>
              <a:cs typeface="Arial"/>
              <a:sym typeface="Arial"/>
            </a:endParaRPr>
          </a:p>
          <a:p>
            <a:pPr indent="-277495" lvl="0" marL="457200" rtl="0" algn="l">
              <a:spcBef>
                <a:spcPts val="0"/>
              </a:spcBef>
              <a:spcAft>
                <a:spcPts val="0"/>
              </a:spcAft>
              <a:buSzPct val="100000"/>
              <a:buFont typeface="Arial"/>
              <a:buChar char="●"/>
            </a:pPr>
            <a:r>
              <a:rPr lang="en" sz="1400">
                <a:latin typeface="Arial"/>
                <a:ea typeface="Arial"/>
                <a:cs typeface="Arial"/>
                <a:sym typeface="Arial"/>
              </a:rPr>
              <a:t>Average</a:t>
            </a:r>
            <a:r>
              <a:rPr lang="en" sz="1400">
                <a:latin typeface="Arial"/>
                <a:ea typeface="Arial"/>
                <a:cs typeface="Arial"/>
                <a:sym typeface="Arial"/>
              </a:rPr>
              <a:t> Checkout time was  one minute or less.</a:t>
            </a:r>
            <a:endParaRPr sz="1400">
              <a:latin typeface="Arial"/>
              <a:ea typeface="Arial"/>
              <a:cs typeface="Arial"/>
              <a:sym typeface="Arial"/>
            </a:endParaRPr>
          </a:p>
          <a:p>
            <a:pPr indent="-277495" lvl="0" marL="457200" rtl="0" algn="l">
              <a:spcBef>
                <a:spcPts val="0"/>
              </a:spcBef>
              <a:spcAft>
                <a:spcPts val="0"/>
              </a:spcAft>
              <a:buSzPct val="100000"/>
              <a:buFont typeface="Arial"/>
              <a:buChar char="●"/>
            </a:pPr>
            <a:r>
              <a:rPr lang="en" sz="1400">
                <a:latin typeface="Arial"/>
                <a:ea typeface="Arial"/>
                <a:cs typeface="Arial"/>
                <a:sym typeface="Arial"/>
              </a:rPr>
              <a:t>Customer satisfaction was improved to 86% than compared to initial pilot test of 72%.</a:t>
            </a:r>
            <a:endParaRPr sz="1400">
              <a:latin typeface="Arial"/>
              <a:ea typeface="Arial"/>
              <a:cs typeface="Arial"/>
              <a:sym typeface="Arial"/>
            </a:endParaRPr>
          </a:p>
          <a:p>
            <a:pPr indent="-277495" lvl="0" marL="457200" rtl="0" algn="l">
              <a:spcBef>
                <a:spcPts val="0"/>
              </a:spcBef>
              <a:spcAft>
                <a:spcPts val="0"/>
              </a:spcAft>
              <a:buSzPct val="100000"/>
              <a:buFont typeface="Arial"/>
              <a:buChar char="●"/>
            </a:pPr>
            <a:r>
              <a:rPr lang="en" sz="1400">
                <a:latin typeface="Arial"/>
                <a:ea typeface="Arial"/>
                <a:cs typeface="Arial"/>
                <a:sym typeface="Arial"/>
              </a:rPr>
              <a:t>Monthly</a:t>
            </a:r>
            <a:r>
              <a:rPr lang="en" sz="1400">
                <a:latin typeface="Arial"/>
                <a:ea typeface="Arial"/>
                <a:cs typeface="Arial"/>
                <a:sym typeface="Arial"/>
              </a:rPr>
              <a:t> revenue was increased by 20% since September/pre-rollout</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Both GMs of two location did not focus on the company goal of improving customer satisfaction which resulted in no changes in table turn time. Later, they realized , they need to give focus of company goal instead of their own location goals. Next, waitstaff and kitchen staff did not have good collaboration between them which led to no changes in table turn time and waste of foods. Later, detailed training help sort out this issue.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Now, after success of this project , our next goals are as follows:</a:t>
            </a:r>
            <a:endParaRPr sz="1400">
              <a:latin typeface="Arial"/>
              <a:ea typeface="Arial"/>
              <a:cs typeface="Arial"/>
              <a:sym typeface="Arial"/>
            </a:endParaRPr>
          </a:p>
          <a:p>
            <a:pPr indent="-277495" lvl="0" marL="457200" rtl="0" algn="l">
              <a:spcBef>
                <a:spcPts val="1200"/>
              </a:spcBef>
              <a:spcAft>
                <a:spcPts val="0"/>
              </a:spcAft>
              <a:buSzPct val="100000"/>
              <a:buFont typeface="Arial"/>
              <a:buChar char="●"/>
            </a:pPr>
            <a:r>
              <a:rPr lang="en" sz="1400">
                <a:latin typeface="Arial"/>
                <a:ea typeface="Arial"/>
                <a:cs typeface="Arial"/>
                <a:sym typeface="Arial"/>
              </a:rPr>
              <a:t>Implement tablets in other locations of Sauce and Spoon. by Q2</a:t>
            </a:r>
            <a:endParaRPr sz="1400">
              <a:latin typeface="Arial"/>
              <a:ea typeface="Arial"/>
              <a:cs typeface="Arial"/>
              <a:sym typeface="Arial"/>
            </a:endParaRPr>
          </a:p>
          <a:p>
            <a:pPr indent="-277495" lvl="0" marL="457200" rtl="0" algn="l">
              <a:spcBef>
                <a:spcPts val="0"/>
              </a:spcBef>
              <a:spcAft>
                <a:spcPts val="0"/>
              </a:spcAft>
              <a:buSzPct val="100000"/>
              <a:buFont typeface="Arial"/>
              <a:buChar char="●"/>
            </a:pPr>
            <a:r>
              <a:rPr lang="en" sz="1400">
                <a:latin typeface="Arial"/>
                <a:ea typeface="Arial"/>
                <a:cs typeface="Arial"/>
                <a:sym typeface="Arial"/>
              </a:rPr>
              <a:t>Continue to track customer feedback and make improvements</a:t>
            </a:r>
            <a:endParaRPr sz="1400">
              <a:latin typeface="Arial"/>
              <a:ea typeface="Arial"/>
              <a:cs typeface="Arial"/>
              <a:sym typeface="Arial"/>
            </a:endParaRPr>
          </a:p>
          <a:p>
            <a:pPr indent="-277495" lvl="0" marL="457200" rtl="0" algn="l">
              <a:spcBef>
                <a:spcPts val="0"/>
              </a:spcBef>
              <a:spcAft>
                <a:spcPts val="0"/>
              </a:spcAft>
              <a:buSzPct val="100000"/>
              <a:buFont typeface="Arial"/>
              <a:buChar char="●"/>
            </a:pPr>
            <a:r>
              <a:rPr lang="en" sz="1400">
                <a:latin typeface="Arial"/>
                <a:ea typeface="Arial"/>
                <a:cs typeface="Arial"/>
                <a:sym typeface="Arial"/>
              </a:rPr>
              <a:t>Exapland tablet features (like social media integraiion, reservations, video etc by Q4</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{A7CAD65B-33BB-46DD-838C-5606FB5DAD76}</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