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293C532-1134-4A8C-A35B-17C0A2721C44}">
  <a:tblStyle styleId="{E293C532-1134-4A8C-A35B-17C0A2721C44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9455395c98_0_3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9455395c98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d6139be6a_9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bd6139be6a_9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230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4" name="Google Shape;54;p13"/>
          <p:cNvGraphicFramePr/>
          <p:nvPr/>
        </p:nvGraphicFramePr>
        <p:xfrm>
          <a:off x="157113" y="1312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{E293C532-1134-4A8C-A35B-17C0A2721C44}</a:tableStyleId>
              </a:tblPr>
              <a:tblGrid>
                <a:gridCol w="2045925"/>
                <a:gridCol w="1969425"/>
                <a:gridCol w="713200"/>
                <a:gridCol w="721500"/>
                <a:gridCol w="3354500"/>
              </a:tblGrid>
              <a:tr h="260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666666"/>
                          </a:solidFill>
                        </a:rPr>
                        <a:t>Stakeholder</a:t>
                      </a:r>
                      <a:endParaRPr b="1" sz="12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666666"/>
                          </a:solidFill>
                        </a:rPr>
                        <a:t>Role </a:t>
                      </a:r>
                      <a:endParaRPr b="1" sz="12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666666"/>
                          </a:solidFill>
                        </a:rPr>
                        <a:t>Power</a:t>
                      </a:r>
                      <a:r>
                        <a:rPr b="1" lang="en" sz="1200">
                          <a:solidFill>
                            <a:srgbClr val="666666"/>
                          </a:solidFill>
                        </a:rPr>
                        <a:t> (H/M/L)</a:t>
                      </a:r>
                      <a:endParaRPr b="1" sz="12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666666"/>
                          </a:solidFill>
                        </a:rPr>
                        <a:t>Interest (</a:t>
                      </a:r>
                      <a:r>
                        <a:rPr b="1" lang="en" sz="1200">
                          <a:solidFill>
                            <a:srgbClr val="666666"/>
                          </a:solidFill>
                        </a:rPr>
                        <a:t>H/M/L</a:t>
                      </a:r>
                      <a:r>
                        <a:rPr b="1" lang="en" sz="1200">
                          <a:solidFill>
                            <a:srgbClr val="666666"/>
                          </a:solidFill>
                        </a:rPr>
                        <a:t>)</a:t>
                      </a:r>
                      <a:endParaRPr b="1" sz="12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666666"/>
                          </a:solidFill>
                        </a:rPr>
                        <a:t>Notes</a:t>
                      </a:r>
                      <a:endParaRPr b="1" sz="12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66666"/>
                          </a:solidFill>
                        </a:rPr>
                        <a:t>Omar Mubarak</a:t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66666"/>
                          </a:solidFill>
                        </a:rPr>
                        <a:t>Owner</a:t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66666"/>
                          </a:solidFill>
                        </a:rPr>
                        <a:t>H</a:t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66666"/>
                          </a:solidFill>
                        </a:rPr>
                        <a:t>M</a:t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66666"/>
                          </a:solidFill>
                        </a:rPr>
                        <a:t>Deanna Coeman</a:t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66666"/>
                          </a:solidFill>
                        </a:rPr>
                        <a:t>Director of Operations</a:t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66666"/>
                          </a:solidFill>
                        </a:rPr>
                        <a:t>H</a:t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66666"/>
                          </a:solidFill>
                        </a:rPr>
                        <a:t>H</a:t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66666"/>
                          </a:solidFill>
                        </a:rPr>
                        <a:t>Carter Ward</a:t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66666"/>
                          </a:solidFill>
                        </a:rPr>
                        <a:t>Executive Chief</a:t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66666"/>
                          </a:solidFill>
                        </a:rPr>
                        <a:t>M</a:t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 </a:t>
                      </a:r>
                      <a:r>
                        <a:rPr lang="en" sz="900">
                          <a:solidFill>
                            <a:srgbClr val="666666"/>
                          </a:solidFill>
                        </a:rPr>
                        <a:t>H</a:t>
                      </a:r>
                      <a:endParaRPr/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3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66666"/>
                          </a:solidFill>
                        </a:rPr>
                        <a:t>Gilly Tyson</a:t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66666"/>
                          </a:solidFill>
                        </a:rPr>
                        <a:t>General Manager (North)</a:t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66666"/>
                          </a:solidFill>
                        </a:rPr>
                        <a:t>M</a:t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66666"/>
                          </a:solidFill>
                        </a:rPr>
                        <a:t>H</a:t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66666"/>
                          </a:solidFill>
                        </a:rPr>
                        <a:t>Alex Schemidt</a:t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66666"/>
                          </a:solidFill>
                        </a:rPr>
                        <a:t>General Manager (Downtown)</a:t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66666"/>
                          </a:solidFill>
                        </a:rPr>
                        <a:t>M</a:t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66666"/>
                          </a:solidFill>
                        </a:rPr>
                        <a:t>H</a:t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66666"/>
                          </a:solidFill>
                        </a:rPr>
                        <a:t>Nia Williams</a:t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66666"/>
                          </a:solidFill>
                        </a:rPr>
                        <a:t>General Manager(Waterfront)</a:t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66666"/>
                          </a:solidFill>
                        </a:rPr>
                        <a:t>L</a:t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66666"/>
                          </a:solidFill>
                        </a:rPr>
                        <a:t>L</a:t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66666"/>
                          </a:solidFill>
                        </a:rPr>
                        <a:t>Zane Dutchman</a:t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66666"/>
                          </a:solidFill>
                        </a:rPr>
                        <a:t>Kitchen Manager(North)</a:t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66666"/>
                          </a:solidFill>
                        </a:rPr>
                        <a:t>M</a:t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66666"/>
                          </a:solidFill>
                        </a:rPr>
                        <a:t>H</a:t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66666"/>
                          </a:solidFill>
                        </a:rPr>
                        <a:t>Larissa Stein</a:t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66666"/>
                          </a:solidFill>
                        </a:rPr>
                        <a:t>Kitchen Manager(Downtown)</a:t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66666"/>
                          </a:solidFill>
                        </a:rPr>
                        <a:t>M</a:t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66666"/>
                          </a:solidFill>
                        </a:rPr>
                        <a:t>H</a:t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66666"/>
                          </a:solidFill>
                        </a:rPr>
                        <a:t>Seydou Diallo</a:t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66666"/>
                          </a:solidFill>
                        </a:rPr>
                        <a:t>Restaurant Technology Consultant</a:t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66666"/>
                          </a:solidFill>
                        </a:rPr>
                        <a:t>M</a:t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66666"/>
                          </a:solidFill>
                        </a:rPr>
                        <a:t>H</a:t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5" name="Google Shape;55;p13"/>
          <p:cNvSpPr txBox="1"/>
          <p:nvPr/>
        </p:nvSpPr>
        <p:spPr>
          <a:xfrm>
            <a:off x="760350" y="34341"/>
            <a:ext cx="7623300" cy="4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5818E"/>
                </a:solidFill>
                <a:highlight>
                  <a:srgbClr val="FFFFFF"/>
                </a:highlight>
              </a:rPr>
              <a:t>Stakeholder</a:t>
            </a:r>
            <a:r>
              <a:rPr b="1" lang="en" sz="1800">
                <a:solidFill>
                  <a:srgbClr val="45818E"/>
                </a:solidFill>
                <a:highlight>
                  <a:srgbClr val="FFFFFF"/>
                </a:highlight>
              </a:rPr>
              <a:t> Analysis</a:t>
            </a:r>
            <a:endParaRPr b="1" sz="1800">
              <a:solidFill>
                <a:srgbClr val="45818E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2824888" y="581998"/>
            <a:ext cx="2817600" cy="18681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lt1"/>
                </a:solidFill>
              </a:rPr>
              <a:t>Keep satisfied (high priority)</a:t>
            </a:r>
            <a:endParaRPr b="1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61" name="Google Shape;61;p14"/>
          <p:cNvSpPr txBox="1"/>
          <p:nvPr/>
        </p:nvSpPr>
        <p:spPr>
          <a:xfrm>
            <a:off x="5642483" y="581998"/>
            <a:ext cx="2817600" cy="1868100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Manage closely (high effort)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2824888" y="2450233"/>
            <a:ext cx="2817600" cy="18681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Monitor (minimum effort)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5642483" y="2450233"/>
            <a:ext cx="2817600" cy="18681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66666"/>
                </a:solidFill>
              </a:rPr>
              <a:t>Show consideration</a:t>
            </a:r>
            <a:endParaRPr b="1">
              <a:solidFill>
                <a:srgbClr val="666666"/>
              </a:solidFill>
            </a:endParaRPr>
          </a:p>
        </p:txBody>
      </p:sp>
      <p:sp>
        <p:nvSpPr>
          <p:cNvPr id="64" name="Google Shape;64;p14"/>
          <p:cNvSpPr txBox="1"/>
          <p:nvPr/>
        </p:nvSpPr>
        <p:spPr>
          <a:xfrm rot="-5400000">
            <a:off x="1267475" y="2314375"/>
            <a:ext cx="16770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34343"/>
                </a:solidFill>
              </a:rPr>
              <a:t>Power</a:t>
            </a:r>
            <a:endParaRPr sz="1600">
              <a:solidFill>
                <a:srgbClr val="434343"/>
              </a:solidFill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1553788" y="478648"/>
            <a:ext cx="12204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CCCC"/>
                </a:solidFill>
              </a:rPr>
              <a:t>high</a:t>
            </a:r>
            <a:endParaRPr>
              <a:solidFill>
                <a:srgbClr val="CCCCCC"/>
              </a:solidFill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1305988" y="4422213"/>
            <a:ext cx="12204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CCCC"/>
                </a:solidFill>
              </a:rPr>
              <a:t>low</a:t>
            </a:r>
            <a:endParaRPr>
              <a:solidFill>
                <a:srgbClr val="CCCCCC"/>
              </a:solidFill>
            </a:endParaRPr>
          </a:p>
        </p:txBody>
      </p:sp>
      <p:cxnSp>
        <p:nvCxnSpPr>
          <p:cNvPr id="67" name="Google Shape;67;p14"/>
          <p:cNvCxnSpPr/>
          <p:nvPr/>
        </p:nvCxnSpPr>
        <p:spPr>
          <a:xfrm rot="10800000">
            <a:off x="2526443" y="869463"/>
            <a:ext cx="0" cy="147660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8" name="Google Shape;68;p14"/>
          <p:cNvCxnSpPr/>
          <p:nvPr/>
        </p:nvCxnSpPr>
        <p:spPr>
          <a:xfrm>
            <a:off x="2526443" y="2571306"/>
            <a:ext cx="0" cy="154290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9" name="Google Shape;69;p14"/>
          <p:cNvSpPr txBox="1"/>
          <p:nvPr/>
        </p:nvSpPr>
        <p:spPr>
          <a:xfrm>
            <a:off x="5164688" y="4250781"/>
            <a:ext cx="1007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CCCC"/>
                </a:solidFill>
              </a:rPr>
              <a:t>med</a:t>
            </a:r>
            <a:endParaRPr>
              <a:solidFill>
                <a:srgbClr val="CCCCCC"/>
              </a:solidFill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7806913" y="4254272"/>
            <a:ext cx="9243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CCCC"/>
                </a:solidFill>
              </a:rPr>
              <a:t>high</a:t>
            </a:r>
            <a:endParaRPr>
              <a:solidFill>
                <a:srgbClr val="CCCCCC"/>
              </a:solidFill>
            </a:endParaRPr>
          </a:p>
        </p:txBody>
      </p:sp>
      <p:sp>
        <p:nvSpPr>
          <p:cNvPr id="71" name="Google Shape;71;p14"/>
          <p:cNvSpPr txBox="1"/>
          <p:nvPr/>
        </p:nvSpPr>
        <p:spPr>
          <a:xfrm>
            <a:off x="2526438" y="4254272"/>
            <a:ext cx="9243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CCCC"/>
                </a:solidFill>
              </a:rPr>
              <a:t>low</a:t>
            </a:r>
            <a:endParaRPr>
              <a:solidFill>
                <a:srgbClr val="CCCCCC"/>
              </a:solidFill>
            </a:endParaRPr>
          </a:p>
        </p:txBody>
      </p:sp>
      <p:cxnSp>
        <p:nvCxnSpPr>
          <p:cNvPr id="72" name="Google Shape;72;p14"/>
          <p:cNvCxnSpPr>
            <a:stCxn id="69" idx="3"/>
          </p:cNvCxnSpPr>
          <p:nvPr/>
        </p:nvCxnSpPr>
        <p:spPr>
          <a:xfrm>
            <a:off x="6171788" y="4422231"/>
            <a:ext cx="1840200" cy="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3" name="Google Shape;73;p14"/>
          <p:cNvCxnSpPr>
            <a:stCxn id="69" idx="1"/>
            <a:endCxn id="71" idx="3"/>
          </p:cNvCxnSpPr>
          <p:nvPr/>
        </p:nvCxnSpPr>
        <p:spPr>
          <a:xfrm flipH="1">
            <a:off x="3450788" y="4422231"/>
            <a:ext cx="1713900" cy="360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4" name="Google Shape;74;p14"/>
          <p:cNvSpPr/>
          <p:nvPr/>
        </p:nvSpPr>
        <p:spPr>
          <a:xfrm>
            <a:off x="3357675" y="1169775"/>
            <a:ext cx="1007100" cy="344700"/>
          </a:xfrm>
          <a:prstGeom prst="roundRect">
            <a:avLst>
              <a:gd fmla="val 16667" name="adj"/>
            </a:avLst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FFFFFF"/>
                </a:solidFill>
              </a:rPr>
              <a:t>Omar</a:t>
            </a:r>
            <a:endParaRPr b="1" sz="9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rgbClr val="FFFFFF"/>
                </a:solidFill>
              </a:rPr>
              <a:t>Owner</a:t>
            </a:r>
            <a:endParaRPr b="1" sz="600">
              <a:solidFill>
                <a:srgbClr val="FFFFFF"/>
              </a:solidFill>
            </a:endParaRPr>
          </a:p>
        </p:txBody>
      </p:sp>
      <p:sp>
        <p:nvSpPr>
          <p:cNvPr id="75" name="Google Shape;75;p14"/>
          <p:cNvSpPr/>
          <p:nvPr/>
        </p:nvSpPr>
        <p:spPr>
          <a:xfrm>
            <a:off x="164875" y="80400"/>
            <a:ext cx="1360200" cy="783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</a:rPr>
              <a:t>Drag each stakeholder’s box to the appropriate place on the power-interest grid</a:t>
            </a:r>
            <a:endParaRPr sz="1300"/>
          </a:p>
        </p:txBody>
      </p:sp>
      <p:sp>
        <p:nvSpPr>
          <p:cNvPr id="76" name="Google Shape;76;p14"/>
          <p:cNvSpPr/>
          <p:nvPr/>
        </p:nvSpPr>
        <p:spPr>
          <a:xfrm>
            <a:off x="6462125" y="975726"/>
            <a:ext cx="1007100" cy="344700"/>
          </a:xfrm>
          <a:prstGeom prst="roundRect">
            <a:avLst>
              <a:gd fmla="val 50000" name="adj"/>
            </a:avLst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FFFFFF"/>
                </a:solidFill>
              </a:rPr>
              <a:t>Deanna</a:t>
            </a:r>
            <a:endParaRPr b="1" sz="9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rgbClr val="FFFFFF"/>
                </a:solidFill>
              </a:rPr>
              <a:t>Director of Operations</a:t>
            </a:r>
            <a:endParaRPr b="1" sz="600">
              <a:solidFill>
                <a:srgbClr val="FFFFFF"/>
              </a:solidFill>
            </a:endParaRPr>
          </a:p>
        </p:txBody>
      </p:sp>
      <p:sp>
        <p:nvSpPr>
          <p:cNvPr id="77" name="Google Shape;77;p14"/>
          <p:cNvSpPr/>
          <p:nvPr/>
        </p:nvSpPr>
        <p:spPr>
          <a:xfrm>
            <a:off x="6199425" y="2752726"/>
            <a:ext cx="1007100" cy="344700"/>
          </a:xfrm>
          <a:prstGeom prst="roundRect">
            <a:avLst>
              <a:gd fmla="val 16667" name="adj"/>
            </a:avLst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FFFFFF"/>
                </a:solidFill>
              </a:rPr>
              <a:t>Carter</a:t>
            </a:r>
            <a:endParaRPr b="1" sz="9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rgbClr val="FFFFFF"/>
                </a:solidFill>
              </a:rPr>
              <a:t>Exec. Chef</a:t>
            </a:r>
            <a:endParaRPr b="1" sz="600">
              <a:solidFill>
                <a:srgbClr val="FFFFFF"/>
              </a:solidFill>
            </a:endParaRPr>
          </a:p>
        </p:txBody>
      </p:sp>
      <p:sp>
        <p:nvSpPr>
          <p:cNvPr id="78" name="Google Shape;78;p14"/>
          <p:cNvSpPr/>
          <p:nvPr/>
        </p:nvSpPr>
        <p:spPr>
          <a:xfrm>
            <a:off x="5738925" y="3178089"/>
            <a:ext cx="1007100" cy="344700"/>
          </a:xfrm>
          <a:prstGeom prst="roundRect">
            <a:avLst>
              <a:gd fmla="val 16667" name="adj"/>
            </a:avLst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FFFFFF"/>
                </a:solidFill>
              </a:rPr>
              <a:t>Gilly</a:t>
            </a:r>
            <a:endParaRPr b="1" sz="9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rgbClr val="FFFFFF"/>
                </a:solidFill>
              </a:rPr>
              <a:t>GM - North</a:t>
            </a:r>
            <a:endParaRPr b="1" sz="600">
              <a:solidFill>
                <a:srgbClr val="FFFFFF"/>
              </a:solidFill>
            </a:endParaRPr>
          </a:p>
        </p:txBody>
      </p:sp>
      <p:sp>
        <p:nvSpPr>
          <p:cNvPr id="79" name="Google Shape;79;p14"/>
          <p:cNvSpPr/>
          <p:nvPr/>
        </p:nvSpPr>
        <p:spPr>
          <a:xfrm>
            <a:off x="6842450" y="3263815"/>
            <a:ext cx="1007100" cy="344700"/>
          </a:xfrm>
          <a:prstGeom prst="roundRect">
            <a:avLst>
              <a:gd fmla="val 16667" name="adj"/>
            </a:avLst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FFFFFF"/>
                </a:solidFill>
              </a:rPr>
              <a:t>Alex</a:t>
            </a:r>
            <a:endParaRPr b="1" sz="9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rgbClr val="FFFFFF"/>
                </a:solidFill>
              </a:rPr>
              <a:t>GM - Downtown</a:t>
            </a:r>
            <a:endParaRPr b="1" sz="600">
              <a:solidFill>
                <a:srgbClr val="FFFFFF"/>
              </a:solidFill>
            </a:endParaRPr>
          </a:p>
        </p:txBody>
      </p:sp>
      <p:sp>
        <p:nvSpPr>
          <p:cNvPr id="80" name="Google Shape;80;p14"/>
          <p:cNvSpPr/>
          <p:nvPr/>
        </p:nvSpPr>
        <p:spPr>
          <a:xfrm>
            <a:off x="5738925" y="3714440"/>
            <a:ext cx="1007100" cy="344700"/>
          </a:xfrm>
          <a:prstGeom prst="roundRect">
            <a:avLst>
              <a:gd fmla="val 16667" name="adj"/>
            </a:avLst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FFFFFF"/>
                </a:solidFill>
              </a:rPr>
              <a:t>Zane</a:t>
            </a:r>
            <a:endParaRPr b="1" sz="9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rgbClr val="FFFFFF"/>
                </a:solidFill>
              </a:rPr>
              <a:t>Kitchen Manager - North</a:t>
            </a:r>
            <a:endParaRPr b="1" sz="600">
              <a:solidFill>
                <a:srgbClr val="FFFFFF"/>
              </a:solidFill>
            </a:endParaRPr>
          </a:p>
        </p:txBody>
      </p:sp>
      <p:sp>
        <p:nvSpPr>
          <p:cNvPr id="81" name="Google Shape;81;p14"/>
          <p:cNvSpPr/>
          <p:nvPr/>
        </p:nvSpPr>
        <p:spPr>
          <a:xfrm>
            <a:off x="6842450" y="3759053"/>
            <a:ext cx="1007100" cy="344700"/>
          </a:xfrm>
          <a:prstGeom prst="roundRect">
            <a:avLst>
              <a:gd fmla="val 16667" name="adj"/>
            </a:avLst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FFFFFF"/>
                </a:solidFill>
              </a:rPr>
              <a:t>Larissa</a:t>
            </a:r>
            <a:endParaRPr b="1" sz="9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rgbClr val="FFFFFF"/>
                </a:solidFill>
              </a:rPr>
              <a:t>Kitchen Manager - Downtown</a:t>
            </a:r>
            <a:endParaRPr b="1" sz="600">
              <a:solidFill>
                <a:srgbClr val="FFFFFF"/>
              </a:solidFill>
            </a:endParaRPr>
          </a:p>
        </p:txBody>
      </p:sp>
      <p:sp>
        <p:nvSpPr>
          <p:cNvPr id="82" name="Google Shape;82;p14"/>
          <p:cNvSpPr/>
          <p:nvPr/>
        </p:nvSpPr>
        <p:spPr>
          <a:xfrm>
            <a:off x="6199425" y="1894129"/>
            <a:ext cx="1007100" cy="344700"/>
          </a:xfrm>
          <a:prstGeom prst="roundRect">
            <a:avLst>
              <a:gd fmla="val 16667" name="adj"/>
            </a:avLst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FFFFFF"/>
                </a:solidFill>
              </a:rPr>
              <a:t>Seydou</a:t>
            </a:r>
            <a:endParaRPr b="1" sz="9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rgbClr val="FFFFFF"/>
                </a:solidFill>
              </a:rPr>
              <a:t>Restaurant Consultant</a:t>
            </a:r>
            <a:endParaRPr b="1" sz="600">
              <a:solidFill>
                <a:srgbClr val="FFFFFF"/>
              </a:solidFill>
            </a:endParaRPr>
          </a:p>
        </p:txBody>
      </p:sp>
      <p:sp>
        <p:nvSpPr>
          <p:cNvPr id="83" name="Google Shape;83;p14"/>
          <p:cNvSpPr txBox="1"/>
          <p:nvPr/>
        </p:nvSpPr>
        <p:spPr>
          <a:xfrm>
            <a:off x="4948738" y="4529725"/>
            <a:ext cx="1360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34343"/>
                </a:solidFill>
              </a:rPr>
              <a:t>Interest</a:t>
            </a:r>
            <a:endParaRPr sz="1600">
              <a:solidFill>
                <a:srgbClr val="434343"/>
              </a:solidFill>
            </a:endParaRPr>
          </a:p>
        </p:txBody>
      </p:sp>
      <p:sp>
        <p:nvSpPr>
          <p:cNvPr id="84" name="Google Shape;84;p14"/>
          <p:cNvSpPr txBox="1"/>
          <p:nvPr/>
        </p:nvSpPr>
        <p:spPr>
          <a:xfrm>
            <a:off x="2215500" y="2247775"/>
            <a:ext cx="62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CCCC"/>
                </a:solidFill>
              </a:rPr>
              <a:t>med</a:t>
            </a:r>
            <a:endParaRPr sz="1600">
              <a:solidFill>
                <a:srgbClr val="CCCCCC"/>
              </a:solidFill>
            </a:endParaRPr>
          </a:p>
        </p:txBody>
      </p:sp>
      <p:sp>
        <p:nvSpPr>
          <p:cNvPr id="85" name="Google Shape;85;p14"/>
          <p:cNvSpPr/>
          <p:nvPr/>
        </p:nvSpPr>
        <p:spPr>
          <a:xfrm>
            <a:off x="3216575" y="3263818"/>
            <a:ext cx="1007100" cy="344700"/>
          </a:xfrm>
          <a:prstGeom prst="roundRect">
            <a:avLst>
              <a:gd fmla="val 16667" name="adj"/>
            </a:avLst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FFFFFF"/>
                </a:solidFill>
              </a:rPr>
              <a:t>Nia</a:t>
            </a:r>
            <a:endParaRPr b="1" sz="9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rgbClr val="FFFFFF"/>
                </a:solidFill>
              </a:rPr>
              <a:t>General Manager - Waterfront</a:t>
            </a:r>
            <a:endParaRPr b="1" sz="6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