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2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9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9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7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8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3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B04D-3A02-4F7E-AAEC-7B2E21A1174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B601-0B59-43E5-8313-98098DD3B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0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6D9D9C-5EA1-F744-A88B-D7E67C1B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80" y="0"/>
            <a:ext cx="6949880" cy="9906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E1712B-6819-CF76-B869-C5490F3BB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80" y="9091460"/>
            <a:ext cx="814540" cy="8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536AE-59A8-95AA-74DB-207C30922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6" y="552165"/>
            <a:ext cx="4723148" cy="5143785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0E070021-FD94-C6F7-48CE-23B6A2982B94}"/>
              </a:ext>
            </a:extLst>
          </p:cNvPr>
          <p:cNvSpPr txBox="1"/>
          <p:nvPr/>
        </p:nvSpPr>
        <p:spPr>
          <a:xfrm>
            <a:off x="1533207" y="6168643"/>
            <a:ext cx="3791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/>
                <a:cs typeface="Times New Roman"/>
              </a:rPr>
              <a:t>Fig-</a:t>
            </a:r>
            <a:r>
              <a:rPr lang="en-US" sz="1200" spc="-45" dirty="0">
                <a:latin typeface="Times New Roman"/>
                <a:cs typeface="Times New Roman"/>
              </a:rPr>
              <a:t>3</a:t>
            </a:r>
            <a:r>
              <a:rPr sz="1200" spc="-45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Relationship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Machine and Part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Details.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35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20249-9048-E545-CDDC-E133C2AB416E}"/>
              </a:ext>
            </a:extLst>
          </p:cNvPr>
          <p:cNvSpPr txBox="1"/>
          <p:nvPr/>
        </p:nvSpPr>
        <p:spPr>
          <a:xfrm>
            <a:off x="2087799" y="228600"/>
            <a:ext cx="2438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03482-6649-8C6E-6A4D-F5F5FEFE9635}"/>
              </a:ext>
            </a:extLst>
          </p:cNvPr>
          <p:cNvSpPr txBox="1"/>
          <p:nvPr/>
        </p:nvSpPr>
        <p:spPr>
          <a:xfrm>
            <a:off x="-2" y="1028878"/>
            <a:ext cx="6858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1:-</a:t>
            </a:r>
          </a:p>
          <a:p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 query on a Owner and Car dataset creating  relation between them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name of the Owner of  “zen” and “indica”.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record in a car relation.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model and Owners who having color “black”.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the information of all cars in pune.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6ECE0-630D-9EC3-27DD-620AE99099A8}"/>
              </a:ext>
            </a:extLst>
          </p:cNvPr>
          <p:cNvSpPr txBox="1"/>
          <p:nvPr/>
        </p:nvSpPr>
        <p:spPr>
          <a:xfrm>
            <a:off x="-1" y="4752975"/>
            <a:ext cx="6857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have taken some entries in owners and some entries in car table. I two column similar in both table owner_id and car_id for KEYS.I made</a:t>
            </a:r>
          </a:p>
          <a:p>
            <a:pPr algn="ctr"/>
            <a:r>
              <a:rPr lang="en-US" dirty="0"/>
              <a:t>owner_id as Primary Key in owner table and car_id as Foreign </a:t>
            </a:r>
          </a:p>
          <a:p>
            <a:pPr algn="ctr"/>
            <a:r>
              <a:rPr lang="en-US" dirty="0"/>
              <a:t>Key on the car table on the references of owner_id from first table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7E100-7E82-EBF9-2C42-2ACCE49A9CE5}"/>
              </a:ext>
            </a:extLst>
          </p:cNvPr>
          <p:cNvSpPr txBox="1"/>
          <p:nvPr/>
        </p:nvSpPr>
        <p:spPr>
          <a:xfrm>
            <a:off x="152400" y="6261080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Syntax for owner Table-</a:t>
            </a:r>
          </a:p>
          <a:p>
            <a:endParaRPr lang="en-US" sz="2400" dirty="0"/>
          </a:p>
          <a:p>
            <a:r>
              <a:rPr lang="en-US" sz="2000" dirty="0">
                <a:solidFill>
                  <a:schemeClr val="accent1"/>
                </a:solidFill>
              </a:rPr>
              <a:t>create table </a:t>
            </a:r>
            <a:r>
              <a:rPr lang="en-US" sz="2000" dirty="0">
                <a:solidFill>
                  <a:srgbClr val="002060"/>
                </a:solidFill>
              </a:rPr>
              <a:t>owners(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owner_id </a:t>
            </a:r>
            <a:r>
              <a:rPr lang="en-US" sz="2000" dirty="0">
                <a:solidFill>
                  <a:schemeClr val="accent1"/>
                </a:solidFill>
              </a:rPr>
              <a:t>int 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licence_no </a:t>
            </a:r>
            <a:r>
              <a:rPr lang="en-US" sz="2000" dirty="0">
                <a:solidFill>
                  <a:schemeClr val="accent1"/>
                </a:solidFill>
              </a:rPr>
              <a:t>varchar(20) 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owner_name </a:t>
            </a:r>
            <a:r>
              <a:rPr lang="en-US" sz="2000" dirty="0">
                <a:solidFill>
                  <a:schemeClr val="accent1"/>
                </a:solidFill>
              </a:rPr>
              <a:t>varchar(20) not null,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city varchar(20) </a:t>
            </a:r>
            <a:r>
              <a:rPr lang="en-US" sz="2000" dirty="0">
                <a:solidFill>
                  <a:schemeClr val="accent1"/>
                </a:solidFill>
              </a:rPr>
              <a:t>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phone varchar(15) </a:t>
            </a:r>
            <a:r>
              <a:rPr lang="en-US" sz="2000" dirty="0">
                <a:solidFill>
                  <a:schemeClr val="accent1"/>
                </a:solidFill>
              </a:rPr>
              <a:t>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PRIMARY KEY </a:t>
            </a:r>
            <a:r>
              <a:rPr lang="en-US" sz="2000" dirty="0">
                <a:solidFill>
                  <a:srgbClr val="002060"/>
                </a:solidFill>
              </a:rPr>
              <a:t>(owner_id));</a:t>
            </a:r>
          </a:p>
        </p:txBody>
      </p:sp>
    </p:spTree>
    <p:extLst>
      <p:ext uri="{BB962C8B-B14F-4D97-AF65-F5344CB8AC3E}">
        <p14:creationId xmlns:p14="http://schemas.microsoft.com/office/powerpoint/2010/main" val="329437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49EA-7C21-90A9-9C48-B05F36AC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8"/>
            <a:ext cx="6858000" cy="3009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2A8A1-1C37-B1CF-0946-08D5E0527EB3}"/>
              </a:ext>
            </a:extLst>
          </p:cNvPr>
          <p:cNvSpPr txBox="1"/>
          <p:nvPr/>
        </p:nvSpPr>
        <p:spPr>
          <a:xfrm rot="10800000" flipV="1">
            <a:off x="184731" y="2641582"/>
            <a:ext cx="6673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</a:t>
            </a:r>
          </a:p>
          <a:p>
            <a:r>
              <a:rPr lang="en-US" sz="2400" u="sng" dirty="0">
                <a:solidFill>
                  <a:srgbClr val="FF0000"/>
                </a:solidFill>
              </a:rPr>
              <a:t>         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              </a:t>
            </a:r>
            <a:r>
              <a:rPr lang="en-US" sz="2800" u="sng" dirty="0">
                <a:solidFill>
                  <a:srgbClr val="FF0000"/>
                </a:solidFill>
              </a:rPr>
              <a:t>Syntax for Car Table-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create table</a:t>
            </a:r>
            <a:r>
              <a:rPr lang="en-US" sz="2000" dirty="0">
                <a:solidFill>
                  <a:srgbClr val="002060"/>
                </a:solidFill>
              </a:rPr>
              <a:t> car(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owner_id int </a:t>
            </a:r>
            <a:r>
              <a:rPr lang="en-US" sz="2000" dirty="0">
                <a:solidFill>
                  <a:schemeClr val="accent1"/>
                </a:solidFill>
              </a:rPr>
              <a:t>primary key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car_no </a:t>
            </a:r>
            <a:r>
              <a:rPr lang="en-US" sz="2000" dirty="0">
                <a:solidFill>
                  <a:schemeClr val="accent1"/>
                </a:solidFill>
              </a:rPr>
              <a:t>varchar(10) 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model </a:t>
            </a:r>
            <a:r>
              <a:rPr lang="en-US" sz="2000" dirty="0">
                <a:solidFill>
                  <a:schemeClr val="accent1"/>
                </a:solidFill>
              </a:rPr>
              <a:t>varchar(20) 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color </a:t>
            </a:r>
            <a:r>
              <a:rPr lang="en-US" sz="2000" dirty="0">
                <a:solidFill>
                  <a:schemeClr val="accent1"/>
                </a:solidFill>
              </a:rPr>
              <a:t>varchar(10) 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foreign key</a:t>
            </a:r>
            <a:r>
              <a:rPr lang="en-US" sz="2000" dirty="0">
                <a:solidFill>
                  <a:srgbClr val="002060"/>
                </a:solidFill>
              </a:rPr>
              <a:t>(owner_id) </a:t>
            </a:r>
            <a:r>
              <a:rPr lang="en-US" sz="2000" dirty="0">
                <a:solidFill>
                  <a:schemeClr val="accent1"/>
                </a:solidFill>
              </a:rPr>
              <a:t>references</a:t>
            </a:r>
            <a:r>
              <a:rPr lang="en-US" sz="2000" dirty="0">
                <a:solidFill>
                  <a:srgbClr val="002060"/>
                </a:solidFill>
              </a:rPr>
              <a:t> owners(owner_id));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0B71E6-1D83-DDA4-5E1D-3C654C74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0"/>
            <a:ext cx="667327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2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A844F-7007-C14B-641F-02293D16291C}"/>
              </a:ext>
            </a:extLst>
          </p:cNvPr>
          <p:cNvSpPr txBox="1"/>
          <p:nvPr/>
        </p:nvSpPr>
        <p:spPr>
          <a:xfrm>
            <a:off x="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ED6B4-A12A-CE84-BF24-EA6B229D23D2}"/>
              </a:ext>
            </a:extLst>
          </p:cNvPr>
          <p:cNvSpPr txBox="1"/>
          <p:nvPr/>
        </p:nvSpPr>
        <p:spPr>
          <a:xfrm>
            <a:off x="0" y="820238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had selected owner_name from 1</a:t>
            </a:r>
            <a:r>
              <a:rPr lang="en-US" sz="2000" baseline="30000" dirty="0"/>
              <a:t>st</a:t>
            </a:r>
            <a:r>
              <a:rPr lang="en-US" sz="2000" dirty="0"/>
              <a:t> table and model from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r>
              <a:rPr lang="en-US" sz="2000" dirty="0"/>
              <a:t>Table used where condition (owner_id=car_id) I also IN operator</a:t>
            </a:r>
          </a:p>
          <a:p>
            <a:r>
              <a:rPr lang="en-US" sz="2000" dirty="0"/>
              <a:t>Because I have to show the multiple car owner name in 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C7F5A-3121-9CE1-66D7-16FA8CE616D8}"/>
              </a:ext>
            </a:extLst>
          </p:cNvPr>
          <p:cNvSpPr txBox="1"/>
          <p:nvPr/>
        </p:nvSpPr>
        <p:spPr>
          <a:xfrm>
            <a:off x="0" y="21225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select owner_name,model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car,ownerswhere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car_id=owner_id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model in("zen","indica")order by owner_name asc</a:t>
            </a:r>
            <a:r>
              <a:rPr lang="en-US" sz="2000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4EB40-93BD-E9E6-F002-9D30A8ADF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7001414"/>
            <a:ext cx="4686300" cy="2904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E55423-7489-517F-5B36-D64528A48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193"/>
            <a:ext cx="3638550" cy="2452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B36CB-1242-E918-6469-17026AD6C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67" y="4151192"/>
            <a:ext cx="4089133" cy="2452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170FC-3023-387E-FE68-8DEF4108DC54}"/>
              </a:ext>
            </a:extLst>
          </p:cNvPr>
          <p:cNvSpPr txBox="1"/>
          <p:nvPr/>
        </p:nvSpPr>
        <p:spPr>
          <a:xfrm>
            <a:off x="2666484" y="6632081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0975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FD870-EEA4-A714-0323-7D1240CE093D}"/>
              </a:ext>
            </a:extLst>
          </p:cNvPr>
          <p:cNvSpPr txBox="1"/>
          <p:nvPr/>
        </p:nvSpPr>
        <p:spPr>
          <a:xfrm>
            <a:off x="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6798-A108-7F5C-4614-935BB9C5481D}"/>
              </a:ext>
            </a:extLst>
          </p:cNvPr>
          <p:cNvSpPr txBox="1"/>
          <p:nvPr/>
        </p:nvSpPr>
        <p:spPr>
          <a:xfrm>
            <a:off x="61376" y="665440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2</a:t>
            </a:r>
            <a:r>
              <a:rPr lang="en-US" sz="2000" baseline="30000" dirty="0"/>
              <a:t>nd</a:t>
            </a:r>
            <a:r>
              <a:rPr lang="en-US" sz="2000" dirty="0"/>
              <a:t> I had to Insert record in both table so  I</a:t>
            </a:r>
          </a:p>
          <a:p>
            <a:r>
              <a:rPr lang="en-US" sz="2000" dirty="0"/>
              <a:t>Entered owner record first in owner table than car record in car</a:t>
            </a:r>
          </a:p>
          <a:p>
            <a:r>
              <a:rPr lang="en-US" sz="2000" dirty="0"/>
              <a:t>Table with the help of INSERT INTO Command.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8EE9B-B940-43C5-530F-957E21746767}"/>
              </a:ext>
            </a:extLst>
          </p:cNvPr>
          <p:cNvSpPr txBox="1"/>
          <p:nvPr/>
        </p:nvSpPr>
        <p:spPr>
          <a:xfrm>
            <a:off x="0" y="2210336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Syntax-</a:t>
            </a:r>
          </a:p>
          <a:p>
            <a:r>
              <a:rPr lang="en-US" dirty="0">
                <a:solidFill>
                  <a:schemeClr val="accent1"/>
                </a:solidFill>
              </a:rPr>
              <a:t>Insert into </a:t>
            </a:r>
            <a:r>
              <a:rPr lang="en-US" dirty="0">
                <a:solidFill>
                  <a:srgbClr val="002060"/>
                </a:solidFill>
              </a:rPr>
              <a:t>owners(owner_id,licence_no,owner_name,city,phone)</a:t>
            </a:r>
          </a:p>
          <a:p>
            <a:r>
              <a:rPr lang="en-US" dirty="0">
                <a:solidFill>
                  <a:srgbClr val="002060"/>
                </a:solidFill>
              </a:rPr>
              <a:t>values (13,"Mp50C123151","shubham","balaghat","881581515");</a:t>
            </a:r>
          </a:p>
          <a:p>
            <a:r>
              <a:rPr lang="en-US" dirty="0">
                <a:solidFill>
                  <a:schemeClr val="accent1"/>
                </a:solidFill>
              </a:rPr>
              <a:t>insert into </a:t>
            </a:r>
            <a:r>
              <a:rPr lang="en-US" dirty="0">
                <a:solidFill>
                  <a:srgbClr val="002060"/>
                </a:solidFill>
              </a:rPr>
              <a:t>car(car_id,model,color)</a:t>
            </a:r>
          </a:p>
          <a:p>
            <a:r>
              <a:rPr lang="en-US" dirty="0">
                <a:solidFill>
                  <a:srgbClr val="002060"/>
                </a:solidFill>
              </a:rPr>
              <a:t>values (13,"Buggati","rainbow");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070F4-6D03-EA10-FC04-761C2BBC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919"/>
            <a:ext cx="6858000" cy="3214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2104E-8357-38B7-D021-6653DD355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" y="7037473"/>
            <a:ext cx="6796624" cy="26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DD9670-6FD9-937A-B622-99D5154BAF37}"/>
              </a:ext>
            </a:extLst>
          </p:cNvPr>
          <p:cNvSpPr txBox="1"/>
          <p:nvPr/>
        </p:nvSpPr>
        <p:spPr>
          <a:xfrm>
            <a:off x="-1905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60A40-3DF7-3EFE-2BFD-6143CABC79F7}"/>
              </a:ext>
            </a:extLst>
          </p:cNvPr>
          <p:cNvSpPr txBox="1"/>
          <p:nvPr/>
        </p:nvSpPr>
        <p:spPr>
          <a:xfrm>
            <a:off x="0" y="1239649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3</a:t>
            </a:r>
            <a:r>
              <a:rPr lang="en-US" sz="2000" baseline="30000" dirty="0"/>
              <a:t>rd</a:t>
            </a:r>
            <a:r>
              <a:rPr lang="en-US" sz="2000" dirty="0"/>
              <a:t> I had to print Owner name who Own’s black model car.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E08DE-0844-641E-6EBA-BC00F81E9B5A}"/>
              </a:ext>
            </a:extLst>
          </p:cNvPr>
          <p:cNvSpPr txBox="1"/>
          <p:nvPr/>
        </p:nvSpPr>
        <p:spPr>
          <a:xfrm>
            <a:off x="0" y="2494761"/>
            <a:ext cx="4643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Syntax-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select owner_name,model,color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car,owners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car_id=owner_id and color="black";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59AC7-141C-23CE-4F93-CDE23E47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4476750"/>
            <a:ext cx="6858000" cy="44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0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A418B-02A2-8A3C-B64A-FA88BA054EF1}"/>
              </a:ext>
            </a:extLst>
          </p:cNvPr>
          <p:cNvSpPr txBox="1"/>
          <p:nvPr/>
        </p:nvSpPr>
        <p:spPr>
          <a:xfrm>
            <a:off x="-1905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A0187-F8BC-EF9E-888C-2A098A1084F6}"/>
              </a:ext>
            </a:extLst>
          </p:cNvPr>
          <p:cNvSpPr txBox="1"/>
          <p:nvPr/>
        </p:nvSpPr>
        <p:spPr>
          <a:xfrm>
            <a:off x="0" y="1067767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4th I had to print all information related to Car belongs from  Pune city.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2C424-F2F7-614F-2913-D86A520073A2}"/>
              </a:ext>
            </a:extLst>
          </p:cNvPr>
          <p:cNvSpPr txBox="1"/>
          <p:nvPr/>
        </p:nvSpPr>
        <p:spPr>
          <a:xfrm>
            <a:off x="0" y="2723287"/>
            <a:ext cx="6924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Syntax-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select licence_no,owner_name,model,city,phone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car,owners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car_id=owner_id and city="pune“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order by owner_name asc;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544E-7E29-7AC3-FE61-B6C5817A4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4" y="4819650"/>
            <a:ext cx="6924674" cy="42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30173-0834-CDDB-4620-AF4DF66541C4}"/>
              </a:ext>
            </a:extLst>
          </p:cNvPr>
          <p:cNvSpPr txBox="1"/>
          <p:nvPr/>
        </p:nvSpPr>
        <p:spPr>
          <a:xfrm>
            <a:off x="-3" y="356824"/>
            <a:ext cx="685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2:-</a:t>
            </a:r>
          </a:p>
          <a:p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 query on a Politician and Party dataset creating  relation between them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Politician of the party “NCP”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No. of Politician having the political description as “Member of Parliament”.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party name of the “Dr Amol Kolhe”.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total No. of Politician in each party  for “Pune” constituency.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08D6A-F333-8907-B7B6-E701E3A530DF}"/>
              </a:ext>
            </a:extLst>
          </p:cNvPr>
          <p:cNvSpPr txBox="1"/>
          <p:nvPr/>
        </p:nvSpPr>
        <p:spPr>
          <a:xfrm>
            <a:off x="0" y="3987105"/>
            <a:ext cx="6857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taken some entries in Politician and some entries in Party table.  two column similar in both table politician_no and party_code for KEYS.I made politician_no as Primary Key in politician table and party_code as Foreign  Key on the car table on the references of politician_no from first table.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69618-A6B3-2F9F-B419-0961E599FFE7}"/>
              </a:ext>
            </a:extLst>
          </p:cNvPr>
          <p:cNvSpPr txBox="1"/>
          <p:nvPr/>
        </p:nvSpPr>
        <p:spPr>
          <a:xfrm>
            <a:off x="171450" y="6168360"/>
            <a:ext cx="6858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Syntax for Politician Table-</a:t>
            </a:r>
          </a:p>
          <a:p>
            <a:endParaRPr lang="en-US" sz="2400" dirty="0"/>
          </a:p>
          <a:p>
            <a:r>
              <a:rPr lang="en-US" sz="2000" dirty="0">
                <a:solidFill>
                  <a:schemeClr val="accent1"/>
                </a:solidFill>
              </a:rPr>
              <a:t>create table </a:t>
            </a:r>
            <a:r>
              <a:rPr lang="en-US" sz="2000" dirty="0">
                <a:solidFill>
                  <a:srgbClr val="002060"/>
                </a:solidFill>
              </a:rPr>
              <a:t>politician(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politician_no </a:t>
            </a:r>
            <a:r>
              <a:rPr lang="en-US" sz="2000" dirty="0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politician_name </a:t>
            </a:r>
            <a:r>
              <a:rPr lang="en-US" sz="2000" dirty="0">
                <a:solidFill>
                  <a:schemeClr val="accent1"/>
                </a:solidFill>
              </a:rPr>
              <a:t>varchar(50) 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Politician_description </a:t>
            </a:r>
            <a:r>
              <a:rPr lang="en-US" sz="2000" dirty="0">
                <a:solidFill>
                  <a:schemeClr val="accent1"/>
                </a:solidFill>
              </a:rPr>
              <a:t>varchar(50) not null</a:t>
            </a:r>
            <a:r>
              <a:rPr lang="en-US" sz="2000" dirty="0">
                <a:solidFill>
                  <a:srgbClr val="002060"/>
                </a:solidFill>
              </a:rPr>
              <a:t>,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Constituency </a:t>
            </a:r>
            <a:r>
              <a:rPr lang="en-US" sz="2000" dirty="0">
                <a:solidFill>
                  <a:schemeClr val="accent1"/>
                </a:solidFill>
              </a:rPr>
              <a:t>varchar(50) not null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PRIMARY KEY </a:t>
            </a:r>
            <a:r>
              <a:rPr lang="en-US" sz="2000" dirty="0">
                <a:solidFill>
                  <a:srgbClr val="002060"/>
                </a:solidFill>
              </a:rPr>
              <a:t>(politician_no));</a:t>
            </a:r>
          </a:p>
        </p:txBody>
      </p:sp>
    </p:spTree>
    <p:extLst>
      <p:ext uri="{BB962C8B-B14F-4D97-AF65-F5344CB8AC3E}">
        <p14:creationId xmlns:p14="http://schemas.microsoft.com/office/powerpoint/2010/main" val="286466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1E25DF-3496-DFFB-2DD1-58115C7BE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6857997" cy="3007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E316B-51EF-5D24-392D-D2A5A4D93FFF}"/>
              </a:ext>
            </a:extLst>
          </p:cNvPr>
          <p:cNvSpPr txBox="1"/>
          <p:nvPr/>
        </p:nvSpPr>
        <p:spPr>
          <a:xfrm>
            <a:off x="0" y="3463260"/>
            <a:ext cx="6858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Syntax for Party Table-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CREATE TABLE </a:t>
            </a:r>
            <a:r>
              <a:rPr lang="en-US" sz="2400" dirty="0"/>
              <a:t>party( </a:t>
            </a:r>
          </a:p>
          <a:p>
            <a:r>
              <a:rPr lang="en-US" sz="2400" dirty="0"/>
              <a:t>party_code int </a:t>
            </a:r>
            <a:r>
              <a:rPr lang="en-US" sz="2400" dirty="0">
                <a:solidFill>
                  <a:schemeClr val="accent1"/>
                </a:solidFill>
              </a:rPr>
              <a:t>PRIMARY KEY</a:t>
            </a:r>
            <a:r>
              <a:rPr lang="en-US" sz="2400" dirty="0"/>
              <a:t>, </a:t>
            </a:r>
          </a:p>
          <a:p>
            <a:r>
              <a:rPr lang="en-US" sz="2400" dirty="0"/>
              <a:t>party_name varchar(20) not null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FOREIGN KEY(</a:t>
            </a:r>
            <a:r>
              <a:rPr lang="en-US" sz="2400" dirty="0"/>
              <a:t>party_code ) REFERENCES politician</a:t>
            </a:r>
          </a:p>
          <a:p>
            <a:r>
              <a:rPr lang="en-US" sz="2400" dirty="0"/>
              <a:t>(politician_no);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484AA-F5EB-19A1-5E6C-74B48559E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5455"/>
            <a:ext cx="6857996" cy="39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4B63B-544F-1F0A-6362-8DB1FB8FBC49}"/>
              </a:ext>
            </a:extLst>
          </p:cNvPr>
          <p:cNvSpPr txBox="1"/>
          <p:nvPr/>
        </p:nvSpPr>
        <p:spPr>
          <a:xfrm>
            <a:off x="-1905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D40D8-4362-7D89-CD8E-9E69BE33E1FC}"/>
              </a:ext>
            </a:extLst>
          </p:cNvPr>
          <p:cNvSpPr txBox="1"/>
          <p:nvPr/>
        </p:nvSpPr>
        <p:spPr>
          <a:xfrm>
            <a:off x="0" y="989112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1</a:t>
            </a:r>
            <a:r>
              <a:rPr lang="en-US" sz="2000" baseline="30000" dirty="0"/>
              <a:t>st</a:t>
            </a:r>
            <a:r>
              <a:rPr lang="en-US" sz="2000" dirty="0"/>
              <a:t> query I had to show all politician information who belongs to NCP party.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6337D-45E8-BE18-BF09-DD57646520F5}"/>
              </a:ext>
            </a:extLst>
          </p:cNvPr>
          <p:cNvSpPr txBox="1"/>
          <p:nvPr/>
        </p:nvSpPr>
        <p:spPr>
          <a:xfrm>
            <a:off x="66675" y="2175594"/>
            <a:ext cx="6858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Syntax</a:t>
            </a:r>
          </a:p>
          <a:p>
            <a:r>
              <a:rPr lang="en-US" dirty="0"/>
              <a:t>Select party_code,politician_name,politician_description,party_name </a:t>
            </a:r>
          </a:p>
          <a:p>
            <a:r>
              <a:rPr lang="en-US" dirty="0"/>
              <a:t>from politician,party </a:t>
            </a:r>
          </a:p>
          <a:p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/>
              <a:t> party_code=politician_no and </a:t>
            </a:r>
          </a:p>
          <a:p>
            <a:r>
              <a:rPr lang="en-US" dirty="0"/>
              <a:t>party_name="Ncp";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5B91D-0ABA-9533-6142-744002760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3885941"/>
            <a:ext cx="6858000" cy="57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8">
            <a:extLst>
              <a:ext uri="{FF2B5EF4-FFF2-40B4-BE49-F238E27FC236}">
                <a16:creationId xmlns:a16="http://schemas.microsoft.com/office/drawing/2014/main" id="{E9C833C9-28F0-7A7B-FE05-86192FF1C639}"/>
              </a:ext>
            </a:extLst>
          </p:cNvPr>
          <p:cNvGrpSpPr/>
          <p:nvPr/>
        </p:nvGrpSpPr>
        <p:grpSpPr>
          <a:xfrm>
            <a:off x="240461" y="150576"/>
            <a:ext cx="6410597" cy="9604847"/>
            <a:chOff x="304800" y="304799"/>
            <a:chExt cx="6952615" cy="10084689"/>
          </a:xfrm>
        </p:grpSpPr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43224CCC-75EC-931D-68BE-435C5845B796}"/>
                </a:ext>
              </a:extLst>
            </p:cNvPr>
            <p:cNvSpPr/>
            <p:nvPr/>
          </p:nvSpPr>
          <p:spPr>
            <a:xfrm>
              <a:off x="304800" y="304799"/>
              <a:ext cx="6952615" cy="10075545"/>
            </a:xfrm>
            <a:custGeom>
              <a:avLst/>
              <a:gdLst/>
              <a:ahLst/>
              <a:cxnLst/>
              <a:rect l="l" t="t" r="r" b="b"/>
              <a:pathLst>
                <a:path w="6952615" h="10075545">
                  <a:moveTo>
                    <a:pt x="6946392" y="6096"/>
                  </a:moveTo>
                  <a:lnTo>
                    <a:pt x="6943344" y="6096"/>
                  </a:lnTo>
                  <a:lnTo>
                    <a:pt x="9144" y="6096"/>
                  </a:lnTo>
                  <a:lnTo>
                    <a:pt x="6096" y="6096"/>
                  </a:lnTo>
                  <a:lnTo>
                    <a:pt x="6096" y="9144"/>
                  </a:lnTo>
                  <a:lnTo>
                    <a:pt x="9144" y="9144"/>
                  </a:lnTo>
                  <a:lnTo>
                    <a:pt x="6943344" y="9144"/>
                  </a:lnTo>
                  <a:lnTo>
                    <a:pt x="6946392" y="9144"/>
                  </a:lnTo>
                  <a:lnTo>
                    <a:pt x="6946392" y="6096"/>
                  </a:lnTo>
                  <a:close/>
                </a:path>
                <a:path w="6952615" h="10075545">
                  <a:moveTo>
                    <a:pt x="6952488" y="0"/>
                  </a:moveTo>
                  <a:lnTo>
                    <a:pt x="695248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9144"/>
                  </a:lnTo>
                  <a:lnTo>
                    <a:pt x="0" y="10075164"/>
                  </a:lnTo>
                  <a:lnTo>
                    <a:pt x="3048" y="10075164"/>
                  </a:lnTo>
                  <a:lnTo>
                    <a:pt x="3048" y="9144"/>
                  </a:lnTo>
                  <a:lnTo>
                    <a:pt x="3048" y="3048"/>
                  </a:lnTo>
                  <a:lnTo>
                    <a:pt x="9144" y="3048"/>
                  </a:lnTo>
                  <a:lnTo>
                    <a:pt x="6943344" y="3048"/>
                  </a:lnTo>
                  <a:lnTo>
                    <a:pt x="6949440" y="3048"/>
                  </a:lnTo>
                  <a:lnTo>
                    <a:pt x="6949440" y="9144"/>
                  </a:lnTo>
                  <a:lnTo>
                    <a:pt x="6952488" y="9144"/>
                  </a:lnTo>
                  <a:lnTo>
                    <a:pt x="6952488" y="3048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86" dirty="0"/>
            </a:p>
          </p:txBody>
        </p:sp>
        <p:pic>
          <p:nvPicPr>
            <p:cNvPr id="7" name="object 10">
              <a:extLst>
                <a:ext uri="{FF2B5EF4-FFF2-40B4-BE49-F238E27FC236}">
                  <a16:creationId xmlns:a16="http://schemas.microsoft.com/office/drawing/2014/main" id="{D8BCF2B7-EB70-C161-0FCA-B1391A31430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4569" y="4340776"/>
              <a:ext cx="1804035" cy="1073810"/>
            </a:xfrm>
            <a:prstGeom prst="rect">
              <a:avLst/>
            </a:prstGeom>
          </p:spPr>
        </p:pic>
        <p:pic>
          <p:nvPicPr>
            <p:cNvPr id="8" name="object 11">
              <a:extLst>
                <a:ext uri="{FF2B5EF4-FFF2-40B4-BE49-F238E27FC236}">
                  <a16:creationId xmlns:a16="http://schemas.microsoft.com/office/drawing/2014/main" id="{73460CBE-428E-F06A-989D-B9AE1569B6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4439" y="7234414"/>
              <a:ext cx="2075561" cy="1088910"/>
            </a:xfrm>
            <a:prstGeom prst="rect">
              <a:avLst/>
            </a:prstGeom>
          </p:spPr>
        </p:pic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37299E67-B020-FBDF-DCEE-81AF23365EB9}"/>
                </a:ext>
              </a:extLst>
            </p:cNvPr>
            <p:cNvSpPr/>
            <p:nvPr/>
          </p:nvSpPr>
          <p:spPr>
            <a:xfrm>
              <a:off x="304800" y="313943"/>
              <a:ext cx="6952615" cy="10075545"/>
            </a:xfrm>
            <a:custGeom>
              <a:avLst/>
              <a:gdLst/>
              <a:ahLst/>
              <a:cxnLst/>
              <a:rect l="l" t="t" r="r" b="b"/>
              <a:pathLst>
                <a:path w="6952615" h="10075545">
                  <a:moveTo>
                    <a:pt x="9144" y="0"/>
                  </a:moveTo>
                  <a:lnTo>
                    <a:pt x="6096" y="0"/>
                  </a:lnTo>
                  <a:lnTo>
                    <a:pt x="6096" y="10066020"/>
                  </a:lnTo>
                  <a:lnTo>
                    <a:pt x="9144" y="10066020"/>
                  </a:lnTo>
                  <a:lnTo>
                    <a:pt x="9144" y="0"/>
                  </a:lnTo>
                  <a:close/>
                </a:path>
                <a:path w="6952615" h="10075545">
                  <a:moveTo>
                    <a:pt x="6946392" y="10066033"/>
                  </a:moveTo>
                  <a:lnTo>
                    <a:pt x="6943344" y="10066033"/>
                  </a:lnTo>
                  <a:lnTo>
                    <a:pt x="9144" y="10066033"/>
                  </a:lnTo>
                  <a:lnTo>
                    <a:pt x="6096" y="10066033"/>
                  </a:lnTo>
                  <a:lnTo>
                    <a:pt x="6096" y="10069068"/>
                  </a:lnTo>
                  <a:lnTo>
                    <a:pt x="9144" y="10069068"/>
                  </a:lnTo>
                  <a:lnTo>
                    <a:pt x="6943344" y="10069068"/>
                  </a:lnTo>
                  <a:lnTo>
                    <a:pt x="6946392" y="10069068"/>
                  </a:lnTo>
                  <a:lnTo>
                    <a:pt x="6946392" y="10066033"/>
                  </a:lnTo>
                  <a:close/>
                </a:path>
                <a:path w="6952615" h="10075545">
                  <a:moveTo>
                    <a:pt x="6946392" y="0"/>
                  </a:moveTo>
                  <a:lnTo>
                    <a:pt x="6943344" y="0"/>
                  </a:lnTo>
                  <a:lnTo>
                    <a:pt x="6943344" y="10066020"/>
                  </a:lnTo>
                  <a:lnTo>
                    <a:pt x="6946392" y="10066020"/>
                  </a:lnTo>
                  <a:lnTo>
                    <a:pt x="6946392" y="0"/>
                  </a:lnTo>
                  <a:close/>
                </a:path>
                <a:path w="6952615" h="10075545">
                  <a:moveTo>
                    <a:pt x="6952488" y="10066033"/>
                  </a:moveTo>
                  <a:lnTo>
                    <a:pt x="6949440" y="10066033"/>
                  </a:lnTo>
                  <a:lnTo>
                    <a:pt x="6949440" y="10072129"/>
                  </a:lnTo>
                  <a:lnTo>
                    <a:pt x="6943344" y="10072129"/>
                  </a:lnTo>
                  <a:lnTo>
                    <a:pt x="9144" y="10072129"/>
                  </a:lnTo>
                  <a:lnTo>
                    <a:pt x="3048" y="10072129"/>
                  </a:lnTo>
                  <a:lnTo>
                    <a:pt x="3048" y="10066033"/>
                  </a:lnTo>
                  <a:lnTo>
                    <a:pt x="0" y="10066033"/>
                  </a:lnTo>
                  <a:lnTo>
                    <a:pt x="0" y="10072129"/>
                  </a:lnTo>
                  <a:lnTo>
                    <a:pt x="0" y="10075164"/>
                  </a:lnTo>
                  <a:lnTo>
                    <a:pt x="6952488" y="10075164"/>
                  </a:lnTo>
                  <a:lnTo>
                    <a:pt x="6952488" y="10072129"/>
                  </a:lnTo>
                  <a:lnTo>
                    <a:pt x="6952488" y="10066033"/>
                  </a:lnTo>
                  <a:close/>
                </a:path>
                <a:path w="6952615" h="10075545">
                  <a:moveTo>
                    <a:pt x="6952488" y="0"/>
                  </a:moveTo>
                  <a:lnTo>
                    <a:pt x="6949440" y="0"/>
                  </a:lnTo>
                  <a:lnTo>
                    <a:pt x="6949440" y="10066020"/>
                  </a:lnTo>
                  <a:lnTo>
                    <a:pt x="6952488" y="10066020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86" dirty="0"/>
            </a:p>
          </p:txBody>
        </p:sp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0D2E67B0-569F-0C59-D736-04D4C9F89067}"/>
              </a:ext>
            </a:extLst>
          </p:cNvPr>
          <p:cNvSpPr txBox="1"/>
          <p:nvPr/>
        </p:nvSpPr>
        <p:spPr>
          <a:xfrm>
            <a:off x="558080" y="623148"/>
            <a:ext cx="5741841" cy="2880350"/>
          </a:xfrm>
          <a:prstGeom prst="rect">
            <a:avLst/>
          </a:prstGeom>
        </p:spPr>
        <p:txBody>
          <a:bodyPr vert="horz" wrap="square" lIns="0" tIns="10488" rIns="0" bIns="0" rtlCol="0">
            <a:spAutoFit/>
          </a:bodyPr>
          <a:lstStyle/>
          <a:p>
            <a:pPr marL="695725" marR="780662" indent="879228">
              <a:lnSpc>
                <a:spcPct val="135000"/>
              </a:lnSpc>
              <a:spcBef>
                <a:spcPts val="83"/>
              </a:spcBef>
            </a:pPr>
            <a:r>
              <a:rPr sz="2312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312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12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2312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695725" marR="780662" indent="879228">
              <a:lnSpc>
                <a:spcPct val="135000"/>
              </a:lnSpc>
              <a:spcBef>
                <a:spcPts val="83"/>
              </a:spcBef>
            </a:pPr>
            <a:r>
              <a:rPr lang="en-US" sz="2312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312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2312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</a:pPr>
            <a:endParaRPr sz="1569" dirty="0">
              <a:latin typeface="Arial Black"/>
              <a:cs typeface="Arial Black"/>
            </a:endParaRPr>
          </a:p>
          <a:p>
            <a:pPr marL="10486" marR="4195" indent="-49282" algn="ctr">
              <a:lnSpc>
                <a:spcPct val="125200"/>
              </a:lnSpc>
            </a:pPr>
            <a:r>
              <a:rPr lang="en-US" sz="1986" b="1" dirty="0">
                <a:latin typeface="Arial Black"/>
                <a:cs typeface="Times New Roman" panose="02020603050405020304" pitchFamily="18" charset="0"/>
              </a:rPr>
              <a:t>"</a:t>
            </a:r>
            <a:r>
              <a:rPr lang="en-US" sz="1986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 AND CARS</a:t>
            </a:r>
          </a:p>
          <a:p>
            <a:pPr marL="10486" marR="4195" indent="-49282" algn="ctr">
              <a:lnSpc>
                <a:spcPct val="125200"/>
              </a:lnSpc>
            </a:pPr>
            <a:r>
              <a:rPr lang="en-US" sz="1986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POLITICIAN AND PARTY</a:t>
            </a:r>
          </a:p>
          <a:p>
            <a:pPr marL="10486" marR="4195" indent="-49282" algn="ctr">
              <a:lnSpc>
                <a:spcPct val="125200"/>
              </a:lnSpc>
            </a:pPr>
            <a:r>
              <a:rPr lang="en-US" sz="1986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AND PART</a:t>
            </a:r>
            <a:r>
              <a:rPr lang="en-US" sz="19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9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1943" algn="ctr">
              <a:spcBef>
                <a:spcPts val="5"/>
              </a:spcBef>
            </a:pPr>
            <a:endParaRPr lang="en-US" sz="1653" spc="-5" dirty="0">
              <a:latin typeface="Times New Roman"/>
              <a:cs typeface="Times New Roman"/>
            </a:endParaRPr>
          </a:p>
          <a:p>
            <a:pPr marR="41943" algn="ctr">
              <a:spcBef>
                <a:spcPts val="5"/>
              </a:spcBef>
            </a:pPr>
            <a:r>
              <a:rPr lang="en-US" spc="-5"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eport</a:t>
            </a:r>
            <a:r>
              <a:rPr spc="-12" dirty="0">
                <a:latin typeface="Times New Roman"/>
                <a:cs typeface="Times New Roman"/>
              </a:rPr>
              <a:t> </a:t>
            </a:r>
            <a:r>
              <a:rPr lang="en-US" spc="-16" dirty="0">
                <a:latin typeface="Times New Roman"/>
                <a:cs typeface="Times New Roman"/>
              </a:rPr>
              <a:t>S</a:t>
            </a:r>
            <a:r>
              <a:rPr spc="-16" dirty="0">
                <a:latin typeface="Times New Roman"/>
                <a:cs typeface="Times New Roman"/>
              </a:rPr>
              <a:t>ubmitted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lang="en-US" spc="12" dirty="0">
                <a:latin typeface="Times New Roman"/>
                <a:cs typeface="Times New Roman"/>
              </a:rPr>
              <a:t>T</a:t>
            </a:r>
            <a:r>
              <a:rPr spc="12" dirty="0">
                <a:latin typeface="Times New Roman"/>
                <a:cs typeface="Times New Roman"/>
              </a:rPr>
              <a:t>o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02731B2-9401-7CBB-18CC-7C415B55E0D7}"/>
              </a:ext>
            </a:extLst>
          </p:cNvPr>
          <p:cNvSpPr txBox="1"/>
          <p:nvPr/>
        </p:nvSpPr>
        <p:spPr>
          <a:xfrm>
            <a:off x="2035105" y="5524729"/>
            <a:ext cx="2787801" cy="925377"/>
          </a:xfrm>
          <a:prstGeom prst="rect">
            <a:avLst/>
          </a:prstGeom>
        </p:spPr>
        <p:txBody>
          <a:bodyPr vert="horz" wrap="square" lIns="0" tIns="9965" rIns="0" bIns="0" rtlCol="0">
            <a:spAutoFit/>
          </a:bodyPr>
          <a:lstStyle/>
          <a:p>
            <a:pPr algn="ctr">
              <a:spcBef>
                <a:spcPts val="79"/>
              </a:spcBef>
            </a:pPr>
            <a:r>
              <a:rPr sz="1653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sz="1653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Mentors</a:t>
            </a:r>
            <a:r>
              <a:rPr sz="1653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3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Institute,</a:t>
            </a:r>
            <a:r>
              <a:rPr sz="16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3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endParaRPr sz="16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7"/>
              </a:spcBef>
            </a:pPr>
            <a:endParaRPr sz="26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7263" algn="ctr">
              <a:spcBef>
                <a:spcPts val="5"/>
              </a:spcBef>
            </a:pPr>
            <a:r>
              <a:rPr sz="1653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  <a:endParaRPr sz="16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1C92C-C795-9184-1567-BBDBFF83E15F}"/>
              </a:ext>
            </a:extLst>
          </p:cNvPr>
          <p:cNvSpPr txBox="1"/>
          <p:nvPr/>
        </p:nvSpPr>
        <p:spPr>
          <a:xfrm>
            <a:off x="206942" y="9348785"/>
            <a:ext cx="2075248" cy="3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6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DATE-17/04/2024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EDE0C-5DEF-B99A-42CE-621E3C53B63E}"/>
              </a:ext>
            </a:extLst>
          </p:cNvPr>
          <p:cNvSpPr txBox="1"/>
          <p:nvPr/>
        </p:nvSpPr>
        <p:spPr>
          <a:xfrm flipH="1">
            <a:off x="3794894" y="9072825"/>
            <a:ext cx="2787801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6" dirty="0"/>
              <a:t>          </a:t>
            </a:r>
            <a:r>
              <a:rPr lang="en-US" sz="1986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198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Pushpendra Dhamanya</a:t>
            </a:r>
          </a:p>
        </p:txBody>
      </p:sp>
    </p:spTree>
    <p:extLst>
      <p:ext uri="{BB962C8B-B14F-4D97-AF65-F5344CB8AC3E}">
        <p14:creationId xmlns:p14="http://schemas.microsoft.com/office/powerpoint/2010/main" val="183836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D68BD3-EA02-DCA8-61FE-B2C36A3F232D}"/>
              </a:ext>
            </a:extLst>
          </p:cNvPr>
          <p:cNvSpPr txBox="1"/>
          <p:nvPr/>
        </p:nvSpPr>
        <p:spPr>
          <a:xfrm>
            <a:off x="-3810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8A11-ED47-073E-0DCE-694FF0A42457}"/>
              </a:ext>
            </a:extLst>
          </p:cNvPr>
          <p:cNvSpPr txBox="1"/>
          <p:nvPr/>
        </p:nvSpPr>
        <p:spPr>
          <a:xfrm>
            <a:off x="0" y="713720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2 I have to count the politician having politician description as “Member of Parliament”. I had taken some entering of “Mp” at the time of Entries.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0A25A-2974-9E08-FA3D-08B1088D65B5}"/>
              </a:ext>
            </a:extLst>
          </p:cNvPr>
          <p:cNvSpPr txBox="1"/>
          <p:nvPr/>
        </p:nvSpPr>
        <p:spPr>
          <a:xfrm>
            <a:off x="0" y="2381786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Syntax-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select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>
                <a:solidFill>
                  <a:srgbClr val="002060"/>
                </a:solidFill>
              </a:rPr>
              <a:t>(politician_description)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politician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politician_description="MP"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group by </a:t>
            </a:r>
            <a:r>
              <a:rPr lang="en-US" sz="2000" dirty="0">
                <a:solidFill>
                  <a:srgbClr val="002060"/>
                </a:solidFill>
              </a:rPr>
              <a:t>politician_description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having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>
                <a:solidFill>
                  <a:srgbClr val="002060"/>
                </a:solidFill>
              </a:rPr>
              <a:t>(politician_description);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2B1AE-1E1A-3E53-8321-8404E855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5397"/>
            <a:ext cx="6858000" cy="4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9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C8464-07F3-BAAD-6C09-897DAE0B27E5}"/>
              </a:ext>
            </a:extLst>
          </p:cNvPr>
          <p:cNvSpPr txBox="1"/>
          <p:nvPr/>
        </p:nvSpPr>
        <p:spPr>
          <a:xfrm>
            <a:off x="-3810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07218-6994-3402-CEFF-511E4E54F1E2}"/>
              </a:ext>
            </a:extLst>
          </p:cNvPr>
          <p:cNvSpPr txBox="1"/>
          <p:nvPr/>
        </p:nvSpPr>
        <p:spPr>
          <a:xfrm>
            <a:off x="0" y="885706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3</a:t>
            </a:r>
            <a:r>
              <a:rPr lang="en-US" sz="2000" baseline="30000" dirty="0"/>
              <a:t>rd</a:t>
            </a:r>
            <a:r>
              <a:rPr lang="en-US" sz="2000" dirty="0"/>
              <a:t> I had to show the party name of following</a:t>
            </a:r>
          </a:p>
          <a:p>
            <a:r>
              <a:rPr lang="en-US" sz="2000" dirty="0"/>
              <a:t>Politician.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008E8-CA13-6456-512B-31C16D600789}"/>
              </a:ext>
            </a:extLst>
          </p:cNvPr>
          <p:cNvSpPr txBox="1"/>
          <p:nvPr/>
        </p:nvSpPr>
        <p:spPr>
          <a:xfrm>
            <a:off x="0" y="2605385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Syntax-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select party_name,politician_name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politician,party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politician_no=party_code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sz="2000" dirty="0">
                <a:solidFill>
                  <a:srgbClr val="002060"/>
                </a:solidFill>
              </a:rPr>
              <a:t> politician_name="Dr amol kolhe";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FC6A3-C167-7FF8-999C-D78F1018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8394"/>
            <a:ext cx="6858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25DBD-F982-1D9E-405C-9D693C8EC741}"/>
              </a:ext>
            </a:extLst>
          </p:cNvPr>
          <p:cNvSpPr txBox="1"/>
          <p:nvPr/>
        </p:nvSpPr>
        <p:spPr>
          <a:xfrm>
            <a:off x="-3810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3D007-0352-FD70-3D8C-85F99CDD4595}"/>
              </a:ext>
            </a:extLst>
          </p:cNvPr>
          <p:cNvSpPr txBox="1"/>
          <p:nvPr/>
        </p:nvSpPr>
        <p:spPr>
          <a:xfrm>
            <a:off x="0" y="1010617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4 I had to the Politician party wise whose constituency in Pune.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B111A-1430-8EE6-7993-979D8D98F873}"/>
              </a:ext>
            </a:extLst>
          </p:cNvPr>
          <p:cNvSpPr txBox="1"/>
          <p:nvPr/>
        </p:nvSpPr>
        <p:spPr>
          <a:xfrm>
            <a:off x="0" y="2329010"/>
            <a:ext cx="6924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Syntax-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select party_name,politician_name,constituency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party,politician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party_code=politician_no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constituency="Pune";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D5D1-B1A0-2F7E-5C3F-821026E9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4762500"/>
            <a:ext cx="6858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2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98380-31F8-6807-F57A-1798FB95B18A}"/>
              </a:ext>
            </a:extLst>
          </p:cNvPr>
          <p:cNvSpPr txBox="1"/>
          <p:nvPr/>
        </p:nvSpPr>
        <p:spPr>
          <a:xfrm>
            <a:off x="-3810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A8C64-A8FE-A281-F44B-C34E910E1D59}"/>
              </a:ext>
            </a:extLst>
          </p:cNvPr>
          <p:cNvSpPr txBox="1"/>
          <p:nvPr/>
        </p:nvSpPr>
        <p:spPr>
          <a:xfrm>
            <a:off x="33337" y="1067767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5 I had to show the total no of politician in each party whose constituency in Pune.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B4113-2B70-7295-0DB4-9EDDD9EAF5C0}"/>
              </a:ext>
            </a:extLst>
          </p:cNvPr>
          <p:cNvSpPr txBox="1"/>
          <p:nvPr/>
        </p:nvSpPr>
        <p:spPr>
          <a:xfrm>
            <a:off x="33337" y="2706231"/>
            <a:ext cx="69246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Syntax-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select party_name,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>
                <a:solidFill>
                  <a:srgbClr val="002060"/>
                </a:solidFill>
              </a:rPr>
              <a:t>(politician_name)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party,politician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party_code=politician_no and 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constituency="Pune" 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group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by</a:t>
            </a:r>
            <a:r>
              <a:rPr lang="en-US" sz="2000" dirty="0">
                <a:solidFill>
                  <a:srgbClr val="002060"/>
                </a:solidFill>
              </a:rPr>
              <a:t> party_name,politician_description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having count</a:t>
            </a:r>
            <a:r>
              <a:rPr lang="en-US" sz="2000" dirty="0">
                <a:solidFill>
                  <a:srgbClr val="002060"/>
                </a:solidFill>
              </a:rPr>
              <a:t>(politician_name);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A444F-4F4E-6521-B27B-C85F7327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" y="5600472"/>
            <a:ext cx="6822885" cy="3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30173-0834-CDDB-4620-AF4DF66541C4}"/>
              </a:ext>
            </a:extLst>
          </p:cNvPr>
          <p:cNvSpPr txBox="1"/>
          <p:nvPr/>
        </p:nvSpPr>
        <p:spPr>
          <a:xfrm>
            <a:off x="-3" y="356824"/>
            <a:ext cx="6858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3:-</a:t>
            </a:r>
          </a:p>
          <a:p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 query on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Parts dataset creating  relation between them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Increase the Cost 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Machine by 6%.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List all the Machines whose Cost&gt;100000.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Delete all the machine’s having particular “WHEEL”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08D6A-F333-8907-B7B6-E701E3A530DF}"/>
              </a:ext>
            </a:extLst>
          </p:cNvPr>
          <p:cNvSpPr txBox="1"/>
          <p:nvPr/>
        </p:nvSpPr>
        <p:spPr>
          <a:xfrm>
            <a:off x="0" y="3987105"/>
            <a:ext cx="685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 have taken some entries in Machine and some entries in part table. Two similar column in both table I have chosen for Primary Key.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69618-A6B3-2F9F-B419-0961E599FFE7}"/>
              </a:ext>
            </a:extLst>
          </p:cNvPr>
          <p:cNvSpPr txBox="1"/>
          <p:nvPr/>
        </p:nvSpPr>
        <p:spPr>
          <a:xfrm>
            <a:off x="0" y="6047726"/>
            <a:ext cx="66865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Syntax for Machine Table-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CREATE TABLE </a:t>
            </a:r>
            <a:r>
              <a:rPr lang="en-US" sz="2400" dirty="0"/>
              <a:t>machine(</a:t>
            </a:r>
          </a:p>
          <a:p>
            <a:r>
              <a:rPr lang="en-US" sz="2400" dirty="0"/>
              <a:t>Machine_No </a:t>
            </a:r>
            <a:r>
              <a:rPr lang="en-US" sz="2400" dirty="0">
                <a:solidFill>
                  <a:schemeClr val="accent1"/>
                </a:solidFill>
              </a:rPr>
              <a:t>int PRIMARY KEY</a:t>
            </a:r>
            <a:r>
              <a:rPr lang="en-US" sz="2400" dirty="0"/>
              <a:t>,</a:t>
            </a:r>
          </a:p>
          <a:p>
            <a:r>
              <a:rPr lang="en-US" sz="2400" dirty="0"/>
              <a:t>Machine_Name </a:t>
            </a:r>
            <a:r>
              <a:rPr lang="en-US" sz="2400" dirty="0">
                <a:solidFill>
                  <a:schemeClr val="accent1"/>
                </a:solidFill>
              </a:rPr>
              <a:t>varchar(50) not null</a:t>
            </a:r>
            <a:r>
              <a:rPr lang="en-US" sz="2400" dirty="0"/>
              <a:t>,</a:t>
            </a:r>
          </a:p>
          <a:p>
            <a:r>
              <a:rPr lang="en-US" sz="2400" dirty="0"/>
              <a:t>Machine_Type </a:t>
            </a:r>
            <a:r>
              <a:rPr lang="en-US" sz="2400" dirty="0">
                <a:solidFill>
                  <a:schemeClr val="accent1"/>
                </a:solidFill>
              </a:rPr>
              <a:t>varchar(20) not null</a:t>
            </a:r>
            <a:r>
              <a:rPr lang="en-US" sz="2400" dirty="0"/>
              <a:t>,</a:t>
            </a:r>
          </a:p>
          <a:p>
            <a:r>
              <a:rPr lang="en-US" sz="2400" dirty="0"/>
              <a:t>Machine_Cost </a:t>
            </a:r>
            <a:r>
              <a:rPr lang="en-US" sz="2400" dirty="0">
                <a:solidFill>
                  <a:schemeClr val="accent1"/>
                </a:solidFill>
              </a:rPr>
              <a:t>bigint not null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2270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E64E4E-77F5-9CC0-BC63-C0443FD97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6857995" cy="3264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2849B-7A81-1C6C-C59B-E8337FD399A6}"/>
              </a:ext>
            </a:extLst>
          </p:cNvPr>
          <p:cNvSpPr txBox="1"/>
          <p:nvPr/>
        </p:nvSpPr>
        <p:spPr>
          <a:xfrm>
            <a:off x="171450" y="3528097"/>
            <a:ext cx="66865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</a:rPr>
              <a:t>Syntax for Part Table-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CREATE TABLE</a:t>
            </a:r>
            <a:r>
              <a:rPr lang="en-US" sz="2400" dirty="0"/>
              <a:t> part(</a:t>
            </a:r>
          </a:p>
          <a:p>
            <a:r>
              <a:rPr lang="en-US" sz="2400" dirty="0"/>
              <a:t>Part_No int </a:t>
            </a:r>
            <a:r>
              <a:rPr lang="en-US" sz="2400" dirty="0">
                <a:solidFill>
                  <a:schemeClr val="accent1"/>
                </a:solidFill>
              </a:rPr>
              <a:t>primary key</a:t>
            </a:r>
            <a:r>
              <a:rPr lang="en-US" sz="2400" dirty="0"/>
              <a:t>,</a:t>
            </a:r>
          </a:p>
          <a:p>
            <a:r>
              <a:rPr lang="en-US" sz="2400" dirty="0"/>
              <a:t>Part_Name </a:t>
            </a:r>
            <a:r>
              <a:rPr lang="en-US" sz="2400" dirty="0">
                <a:solidFill>
                  <a:schemeClr val="accent1"/>
                </a:solidFill>
              </a:rPr>
              <a:t>varchar(20) not null</a:t>
            </a:r>
            <a:r>
              <a:rPr lang="en-US" sz="2400" dirty="0"/>
              <a:t>,</a:t>
            </a:r>
          </a:p>
          <a:p>
            <a:r>
              <a:rPr lang="en-US" sz="2400" dirty="0"/>
              <a:t>Part_Description </a:t>
            </a:r>
            <a:r>
              <a:rPr lang="en-US" sz="2400" dirty="0">
                <a:solidFill>
                  <a:schemeClr val="accent1"/>
                </a:solidFill>
              </a:rPr>
              <a:t>varchar(50) not null</a:t>
            </a:r>
            <a:r>
              <a:rPr lang="en-US" sz="2400" dirty="0"/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E275E-E0D9-CF42-9CD2-8E81AF2DD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5792549"/>
            <a:ext cx="6857995" cy="29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1AAEF-1001-FA64-22CD-482518E855C3}"/>
              </a:ext>
            </a:extLst>
          </p:cNvPr>
          <p:cNvSpPr txBox="1"/>
          <p:nvPr/>
        </p:nvSpPr>
        <p:spPr>
          <a:xfrm>
            <a:off x="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E9D6A-6B1A-2F2D-5178-FF2C42386B28}"/>
              </a:ext>
            </a:extLst>
          </p:cNvPr>
          <p:cNvSpPr txBox="1"/>
          <p:nvPr/>
        </p:nvSpPr>
        <p:spPr>
          <a:xfrm>
            <a:off x="0" y="836712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1</a:t>
            </a:r>
            <a:r>
              <a:rPr lang="en-US" sz="2000" baseline="30000" dirty="0"/>
              <a:t>st</a:t>
            </a:r>
            <a:r>
              <a:rPr lang="en-US" sz="2000" dirty="0"/>
              <a:t> query I had to increase the cost price of machine by 6%</a:t>
            </a:r>
          </a:p>
          <a:p>
            <a:r>
              <a:rPr lang="en-US" sz="2000" dirty="0"/>
              <a:t>For I had two option 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 column on the basis of  condition</a:t>
            </a:r>
          </a:p>
          <a:p>
            <a:pPr marL="457200" indent="-457200">
              <a:buAutoNum type="arabicPeriod"/>
            </a:pPr>
            <a:r>
              <a:rPr lang="en-US" sz="2000" dirty="0"/>
              <a:t>Create  new column and update it on the basic of old column and 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755BF-E274-ED30-FDF2-C54E7EF16716}"/>
              </a:ext>
            </a:extLst>
          </p:cNvPr>
          <p:cNvSpPr txBox="1"/>
          <p:nvPr/>
        </p:nvSpPr>
        <p:spPr>
          <a:xfrm>
            <a:off x="0" y="3073105"/>
            <a:ext cx="685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Syntax</a:t>
            </a:r>
          </a:p>
          <a:p>
            <a:r>
              <a:rPr lang="en-US" dirty="0">
                <a:solidFill>
                  <a:schemeClr val="accent1"/>
                </a:solidFill>
              </a:rPr>
              <a:t>alter table </a:t>
            </a:r>
            <a:r>
              <a:rPr lang="en-US" dirty="0"/>
              <a:t>machine</a:t>
            </a:r>
          </a:p>
          <a:p>
            <a:r>
              <a:rPr lang="en-US" dirty="0">
                <a:solidFill>
                  <a:schemeClr val="accent1"/>
                </a:solidFill>
              </a:rPr>
              <a:t>add column</a:t>
            </a:r>
            <a:r>
              <a:rPr lang="en-US" dirty="0"/>
              <a:t> New_Machine_cost bigint; </a:t>
            </a:r>
          </a:p>
          <a:p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machine</a:t>
            </a:r>
          </a:p>
          <a:p>
            <a:r>
              <a:rPr lang="en-US" dirty="0"/>
              <a:t>set New_Machine_cost=Machine_Cost+(Machine_Cost*6)/100;</a:t>
            </a:r>
          </a:p>
          <a:p>
            <a:r>
              <a:rPr lang="en-US" dirty="0"/>
              <a:t>SelectMachine_no,Machine_Name,Machine_Type,New_Machine_Cost</a:t>
            </a:r>
          </a:p>
          <a:p>
            <a:r>
              <a:rPr lang="en-US" dirty="0"/>
              <a:t>from machine;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ED1F2-6636-B119-6842-142D8C0CB335}"/>
              </a:ext>
            </a:extLst>
          </p:cNvPr>
          <p:cNvSpPr txBox="1"/>
          <p:nvPr/>
        </p:nvSpPr>
        <p:spPr>
          <a:xfrm>
            <a:off x="0" y="3073105"/>
            <a:ext cx="685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Syntax</a:t>
            </a:r>
          </a:p>
          <a:p>
            <a:r>
              <a:rPr lang="en-US" dirty="0">
                <a:solidFill>
                  <a:schemeClr val="accent1"/>
                </a:solidFill>
              </a:rPr>
              <a:t>alter table </a:t>
            </a:r>
            <a:r>
              <a:rPr lang="en-US" dirty="0"/>
              <a:t>machine</a:t>
            </a:r>
          </a:p>
          <a:p>
            <a:r>
              <a:rPr lang="en-US" dirty="0"/>
              <a:t>add column New_Machine_cost </a:t>
            </a:r>
            <a:r>
              <a:rPr lang="en-US" dirty="0">
                <a:solidFill>
                  <a:schemeClr val="accent1"/>
                </a:solidFill>
              </a:rPr>
              <a:t>bigint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machine</a:t>
            </a:r>
          </a:p>
          <a:p>
            <a:r>
              <a:rPr lang="en-US" dirty="0">
                <a:solidFill>
                  <a:schemeClr val="accent1"/>
                </a:solidFill>
              </a:rPr>
              <a:t>set</a:t>
            </a:r>
            <a:r>
              <a:rPr lang="en-US" dirty="0"/>
              <a:t> New_Machine_cost=Machine_Cost+(Machine_Cost*6)/100;</a:t>
            </a:r>
          </a:p>
          <a:p>
            <a:r>
              <a:rPr lang="en-US" dirty="0"/>
              <a:t>SelectMachine_no,Machine_Name,Machine_Type,New_Machine_Cost</a:t>
            </a:r>
          </a:p>
          <a:p>
            <a:r>
              <a:rPr lang="en-US" dirty="0"/>
              <a:t>from machine;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42539-9608-E4AD-4C9F-0E7C7FF4C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7986"/>
            <a:ext cx="6858000" cy="41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8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32BAE-6A86-C1A5-C545-7475177FC1D8}"/>
              </a:ext>
            </a:extLst>
          </p:cNvPr>
          <p:cNvSpPr txBox="1"/>
          <p:nvPr/>
        </p:nvSpPr>
        <p:spPr>
          <a:xfrm>
            <a:off x="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7E3B-8044-DD2B-71EC-B7347DE67283}"/>
              </a:ext>
            </a:extLst>
          </p:cNvPr>
          <p:cNvSpPr txBox="1"/>
          <p:nvPr/>
        </p:nvSpPr>
        <p:spPr>
          <a:xfrm>
            <a:off x="0" y="989648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2</a:t>
            </a:r>
            <a:r>
              <a:rPr lang="en-US" sz="2000" baseline="30000" dirty="0"/>
              <a:t>nd</a:t>
            </a:r>
            <a:r>
              <a:rPr lang="en-US" sz="2000" dirty="0"/>
              <a:t> I had to return all the machine whose cost is greater than 100000.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38FB5-1FF5-A0D0-B2EF-631628CF67D4}"/>
              </a:ext>
            </a:extLst>
          </p:cNvPr>
          <p:cNvSpPr txBox="1"/>
          <p:nvPr/>
        </p:nvSpPr>
        <p:spPr>
          <a:xfrm>
            <a:off x="0" y="204463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Syntax-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select * from machine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machine_cost&gt;100000;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61D5C-7539-39ED-BECD-8B3E121CB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58"/>
          <a:stretch/>
        </p:blipFill>
        <p:spPr>
          <a:xfrm>
            <a:off x="0" y="3627151"/>
            <a:ext cx="6858000" cy="60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71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E392F-471E-00AA-499F-65D9914C3F6B}"/>
              </a:ext>
            </a:extLst>
          </p:cNvPr>
          <p:cNvSpPr txBox="1"/>
          <p:nvPr/>
        </p:nvSpPr>
        <p:spPr>
          <a:xfrm>
            <a:off x="0" y="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B0F78-2D4B-C629-D0C4-72166766519C}"/>
              </a:ext>
            </a:extLst>
          </p:cNvPr>
          <p:cNvSpPr txBox="1"/>
          <p:nvPr/>
        </p:nvSpPr>
        <p:spPr>
          <a:xfrm>
            <a:off x="0" y="66544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query 3rd I had to delete the machine who has wheels. For that I had to access the data of second table part.</a:t>
            </a:r>
          </a:p>
          <a:p>
            <a:r>
              <a:rPr lang="en-US" sz="2000" dirty="0"/>
              <a:t>For deletion of machine according to query I used delete command with joins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AA3CE-99F1-5785-6C03-3BAD10428145}"/>
              </a:ext>
            </a:extLst>
          </p:cNvPr>
          <p:cNvSpPr txBox="1"/>
          <p:nvPr/>
        </p:nvSpPr>
        <p:spPr>
          <a:xfrm>
            <a:off x="0" y="1988879"/>
            <a:ext cx="8305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Syntax-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delete</a:t>
            </a:r>
            <a:r>
              <a:rPr lang="en-US" sz="2000" dirty="0">
                <a:solidFill>
                  <a:srgbClr val="002060"/>
                </a:solidFill>
              </a:rPr>
              <a:t> machine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machine,part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machine.Machine_No=part.Part_No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sz="2000" dirty="0">
                <a:solidFill>
                  <a:srgbClr val="002060"/>
                </a:solidFill>
              </a:rPr>
              <a:t> part_name="WHEEL“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                            </a:t>
            </a:r>
            <a:r>
              <a:rPr lang="en-US" sz="2800" dirty="0">
                <a:solidFill>
                  <a:srgbClr val="002060"/>
                </a:solidFill>
              </a:rPr>
              <a:t>OR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delete </a:t>
            </a:r>
            <a:r>
              <a:rPr lang="en-US" sz="2000" dirty="0">
                <a:solidFill>
                  <a:srgbClr val="002060"/>
                </a:solidFill>
              </a:rPr>
              <a:t>machine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from machine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inner join </a:t>
            </a:r>
            <a:r>
              <a:rPr lang="en-US" sz="2000" dirty="0">
                <a:solidFill>
                  <a:srgbClr val="002060"/>
                </a:solidFill>
              </a:rPr>
              <a:t>part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on machine.Machine_No=part.Part_No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>
                <a:solidFill>
                  <a:srgbClr val="002060"/>
                </a:solidFill>
              </a:rPr>
              <a:t> part_Name="WHEEL";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221BE-00D8-F0A7-3F31-6CEF90E46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3" y="6342766"/>
            <a:ext cx="6596433" cy="33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5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AD7641-DB25-C206-D8DC-A37F8BC9F40A}"/>
              </a:ext>
            </a:extLst>
          </p:cNvPr>
          <p:cNvSpPr txBox="1"/>
          <p:nvPr/>
        </p:nvSpPr>
        <p:spPr>
          <a:xfrm>
            <a:off x="558800" y="526287"/>
            <a:ext cx="5740400" cy="5708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95"/>
              </a:spcBef>
            </a:pPr>
            <a:r>
              <a:rPr sz="2400" b="1" u="sng" spc="-5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CONCLUSION</a:t>
            </a:r>
            <a:endParaRPr lang="en-US" sz="2400" b="1" u="sng" spc="-5" dirty="0">
              <a:solidFill>
                <a:srgbClr val="FF0000"/>
              </a:solidFill>
              <a:uFill>
                <a:solidFill>
                  <a:srgbClr val="C00000"/>
                </a:solidFill>
              </a:uFill>
              <a:latin typeface="Times New Roman"/>
              <a:cs typeface="Times New Roman"/>
            </a:endParaRPr>
          </a:p>
          <a:p>
            <a:pPr marL="13970" algn="ctr">
              <a:lnSpc>
                <a:spcPct val="100000"/>
              </a:lnSpc>
              <a:spcBef>
                <a:spcPts val="95"/>
              </a:spcBef>
            </a:pPr>
            <a:endParaRPr sz="2400" b="1" u="sng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96000"/>
              </a:lnSpc>
              <a:spcBef>
                <a:spcPts val="1525"/>
              </a:spcBef>
            </a:pPr>
            <a:r>
              <a:rPr sz="1600" b="1" dirty="0">
                <a:latin typeface="Times New Roman"/>
                <a:cs typeface="Times New Roman"/>
              </a:rPr>
              <a:t>This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module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has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presented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basic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hurdles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to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using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understanding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SQL. </a:t>
            </a:r>
            <a:r>
              <a:rPr sz="1600" b="1" spc="-5" dirty="0">
                <a:latin typeface="Times New Roman"/>
                <a:cs typeface="Times New Roman"/>
              </a:rPr>
              <a:t>You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should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understand,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play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with,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feel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comfortable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with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these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because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you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will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use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them</a:t>
            </a:r>
            <a:r>
              <a:rPr sz="1600" b="1" spc="-5" dirty="0">
                <a:latin typeface="Times New Roman"/>
                <a:cs typeface="Times New Roman"/>
              </a:rPr>
              <a:t> constantly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when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you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work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with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SQL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system.</a:t>
            </a:r>
            <a:endParaRPr sz="1600" dirty="0">
              <a:latin typeface="Times New Roman"/>
              <a:cs typeface="Times New Roman"/>
            </a:endParaRPr>
          </a:p>
          <a:p>
            <a:pPr marL="12700" marR="278765">
              <a:lnSpc>
                <a:spcPts val="1610"/>
              </a:lnSpc>
              <a:spcBef>
                <a:spcPts val="40"/>
              </a:spcBef>
            </a:pPr>
            <a:r>
              <a:rPr sz="1600" b="1" spc="-5" dirty="0">
                <a:latin typeface="Times New Roman"/>
                <a:cs typeface="Times New Roman"/>
              </a:rPr>
              <a:t>You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will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be </a:t>
            </a:r>
            <a:r>
              <a:rPr sz="1600" b="1" spc="-5" dirty="0">
                <a:latin typeface="Times New Roman"/>
                <a:cs typeface="Times New Roman"/>
              </a:rPr>
              <a:t>using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dirty="0">
                <a:latin typeface="Times New Roman"/>
                <a:cs typeface="Times New Roman"/>
              </a:rPr>
              <a:t> SELECT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extracting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information </a:t>
            </a:r>
            <a:r>
              <a:rPr sz="1600" b="1" dirty="0">
                <a:latin typeface="Times New Roman"/>
                <a:cs typeface="Times New Roman"/>
              </a:rPr>
              <a:t> needed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dirty="0">
                <a:latin typeface="Times New Roman"/>
                <a:cs typeface="Times New Roman"/>
              </a:rPr>
              <a:t> the </a:t>
            </a:r>
            <a:r>
              <a:rPr sz="1600" b="1" spc="-10" dirty="0">
                <a:latin typeface="Times New Roman"/>
                <a:cs typeface="Times New Roman"/>
              </a:rPr>
              <a:t>class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project. </a:t>
            </a:r>
            <a:r>
              <a:rPr sz="1600" b="1" spc="-5" dirty="0">
                <a:latin typeface="Times New Roman"/>
                <a:cs typeface="Times New Roman"/>
              </a:rPr>
              <a:t>It's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core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most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work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you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will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be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with</a:t>
            </a:r>
            <a:r>
              <a:rPr sz="1600" b="1" dirty="0">
                <a:latin typeface="Times New Roman"/>
                <a:cs typeface="Times New Roman"/>
              </a:rPr>
              <a:t> SQL.</a:t>
            </a:r>
            <a:endParaRPr sz="1600" dirty="0">
              <a:latin typeface="Times New Roman"/>
              <a:cs typeface="Times New Roman"/>
            </a:endParaRPr>
          </a:p>
          <a:p>
            <a:pPr marL="12700" marR="5715" indent="842644" algn="just">
              <a:lnSpc>
                <a:spcPct val="103400"/>
              </a:lnSpc>
              <a:spcBef>
                <a:spcPts val="1230"/>
              </a:spcBef>
            </a:pPr>
            <a:r>
              <a:rPr sz="1600" b="1" dirty="0">
                <a:latin typeface="Times New Roman"/>
                <a:cs typeface="Times New Roman"/>
              </a:rPr>
              <a:t>It would </a:t>
            </a:r>
            <a:r>
              <a:rPr sz="1600" b="1" spc="-5" dirty="0">
                <a:latin typeface="Times New Roman"/>
                <a:cs typeface="Times New Roman"/>
              </a:rPr>
              <a:t>be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good idea </a:t>
            </a:r>
            <a:r>
              <a:rPr sz="1600" b="1" spc="-10" dirty="0">
                <a:latin typeface="Times New Roman"/>
                <a:cs typeface="Times New Roman"/>
              </a:rPr>
              <a:t>to </a:t>
            </a:r>
            <a:r>
              <a:rPr sz="1600" b="1" spc="-5" dirty="0">
                <a:latin typeface="Times New Roman"/>
                <a:cs typeface="Times New Roman"/>
              </a:rPr>
              <a:t>review this module before continuing.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From </a:t>
            </a:r>
            <a:r>
              <a:rPr sz="1600" b="1" dirty="0">
                <a:latin typeface="Times New Roman"/>
                <a:cs typeface="Times New Roman"/>
              </a:rPr>
              <a:t>here, </a:t>
            </a:r>
            <a:r>
              <a:rPr sz="1600" b="1" spc="-5" dirty="0">
                <a:latin typeface="Times New Roman"/>
                <a:cs typeface="Times New Roman"/>
              </a:rPr>
              <a:t>we will </a:t>
            </a:r>
            <a:r>
              <a:rPr sz="1600" b="1" dirty="0">
                <a:latin typeface="Times New Roman"/>
                <a:cs typeface="Times New Roman"/>
              </a:rPr>
              <a:t>build on the </a:t>
            </a:r>
            <a:r>
              <a:rPr sz="1600" b="1" spc="-5" dirty="0">
                <a:latin typeface="Times New Roman"/>
                <a:cs typeface="Times New Roman"/>
              </a:rPr>
              <a:t>SELECT </a:t>
            </a:r>
            <a:r>
              <a:rPr sz="1600" b="1" dirty="0">
                <a:latin typeface="Times New Roman"/>
                <a:cs typeface="Times New Roman"/>
              </a:rPr>
              <a:t>statement and </a:t>
            </a:r>
            <a:r>
              <a:rPr sz="1600" b="1" spc="-5" dirty="0">
                <a:latin typeface="Times New Roman"/>
                <a:cs typeface="Times New Roman"/>
              </a:rPr>
              <a:t>show </a:t>
            </a:r>
            <a:r>
              <a:rPr sz="1600" b="1" dirty="0">
                <a:latin typeface="Times New Roman"/>
                <a:cs typeface="Times New Roman"/>
              </a:rPr>
              <a:t>how </a:t>
            </a:r>
            <a:r>
              <a:rPr sz="1600" b="1" spc="-5" dirty="0">
                <a:latin typeface="Times New Roman"/>
                <a:cs typeface="Times New Roman"/>
              </a:rPr>
              <a:t>you </a:t>
            </a:r>
            <a:r>
              <a:rPr sz="1600" b="1" dirty="0">
                <a:latin typeface="Times New Roman"/>
                <a:cs typeface="Times New Roman"/>
              </a:rPr>
              <a:t>can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do </a:t>
            </a:r>
            <a:r>
              <a:rPr sz="1600" b="1" spc="-5" dirty="0">
                <a:latin typeface="Times New Roman"/>
                <a:cs typeface="Times New Roman"/>
              </a:rPr>
              <a:t>more advanced database queries. </a:t>
            </a:r>
            <a:r>
              <a:rPr sz="1600" b="1" dirty="0">
                <a:latin typeface="Times New Roman"/>
                <a:cs typeface="Times New Roman"/>
              </a:rPr>
              <a:t>The balance of the </a:t>
            </a:r>
            <a:r>
              <a:rPr sz="1600" b="1" spc="-5" dirty="0">
                <a:latin typeface="Times New Roman"/>
                <a:cs typeface="Times New Roman"/>
              </a:rPr>
              <a:t>language is built </a:t>
            </a:r>
            <a:r>
              <a:rPr sz="1600" b="1" dirty="0">
                <a:latin typeface="Times New Roman"/>
                <a:cs typeface="Times New Roman"/>
              </a:rPr>
              <a:t>on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INSERT,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SELECT,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UPDATE,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DELETE </a:t>
            </a:r>
            <a:r>
              <a:rPr sz="1600" b="1" spc="-5" dirty="0">
                <a:latin typeface="Times New Roman"/>
                <a:cs typeface="Times New Roman"/>
              </a:rPr>
              <a:t>statements.</a:t>
            </a:r>
            <a:endParaRPr sz="1600" dirty="0">
              <a:latin typeface="Times New Roman"/>
              <a:cs typeface="Times New Roman"/>
            </a:endParaRPr>
          </a:p>
          <a:p>
            <a:pPr marL="12700" marR="8890" indent="1153160">
              <a:lnSpc>
                <a:spcPct val="95900"/>
              </a:lnSpc>
              <a:spcBef>
                <a:spcPts val="935"/>
              </a:spcBef>
            </a:pPr>
            <a:r>
              <a:rPr sz="1600" b="1" dirty="0">
                <a:latin typeface="Times New Roman"/>
                <a:cs typeface="Times New Roman"/>
              </a:rPr>
              <a:t>SQL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let </a:t>
            </a:r>
            <a:r>
              <a:rPr sz="1600" b="1" spc="-5" dirty="0">
                <a:latin typeface="Times New Roman"/>
                <a:cs typeface="Times New Roman"/>
              </a:rPr>
              <a:t>you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perform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simple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tasks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with</a:t>
            </a:r>
            <a:r>
              <a:rPr sz="1600" b="1" dirty="0">
                <a:latin typeface="Times New Roman"/>
                <a:cs typeface="Times New Roman"/>
              </a:rPr>
              <a:t> a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such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creating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new</a:t>
            </a:r>
            <a:r>
              <a:rPr sz="1600" b="1" spc="-5" dirty="0">
                <a:latin typeface="Times New Roman"/>
                <a:cs typeface="Times New Roman"/>
              </a:rPr>
              <a:t> table </a:t>
            </a:r>
            <a:r>
              <a:rPr sz="1600" b="1" dirty="0">
                <a:latin typeface="Times New Roman"/>
                <a:cs typeface="Times New Roman"/>
              </a:rPr>
              <a:t>or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inserting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record.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By </a:t>
            </a:r>
            <a:r>
              <a:rPr sz="1600" b="1" spc="-5" dirty="0">
                <a:latin typeface="Times New Roman"/>
                <a:cs typeface="Times New Roman"/>
              </a:rPr>
              <a:t>combining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many </a:t>
            </a:r>
            <a:r>
              <a:rPr sz="1600" b="1" dirty="0">
                <a:latin typeface="Times New Roman"/>
                <a:cs typeface="Times New Roman"/>
              </a:rPr>
              <a:t>SQL </a:t>
            </a:r>
            <a:r>
              <a:rPr sz="1600" b="1" spc="-5" dirty="0">
                <a:latin typeface="Times New Roman"/>
                <a:cs typeface="Times New Roman"/>
              </a:rPr>
              <a:t>statements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into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script,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you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can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perform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elaborate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procedures </a:t>
            </a:r>
            <a:r>
              <a:rPr sz="1600" b="1" dirty="0">
                <a:latin typeface="Times New Roman"/>
                <a:cs typeface="Times New Roman"/>
              </a:rPr>
              <a:t> such as </a:t>
            </a:r>
            <a:r>
              <a:rPr sz="1600" b="1" spc="-5" dirty="0">
                <a:latin typeface="Times New Roman"/>
                <a:cs typeface="Times New Roman"/>
              </a:rPr>
              <a:t>creating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initializing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database from </a:t>
            </a:r>
            <a:r>
              <a:rPr sz="1600" b="1" dirty="0">
                <a:latin typeface="Times New Roman"/>
                <a:cs typeface="Times New Roman"/>
              </a:rPr>
              <a:t>scratch. It </a:t>
            </a:r>
            <a:r>
              <a:rPr sz="1600" b="1" spc="-5" dirty="0">
                <a:latin typeface="Times New Roman"/>
                <a:cs typeface="Times New Roman"/>
              </a:rPr>
              <a:t>describes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benefits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using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scripts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create </a:t>
            </a:r>
            <a:r>
              <a:rPr sz="1600" b="1" spc="-5" dirty="0">
                <a:latin typeface="Times New Roman"/>
                <a:cs typeface="Times New Roman"/>
              </a:rPr>
              <a:t>databases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discusses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some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issues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that </a:t>
            </a:r>
            <a:r>
              <a:rPr sz="1600" b="1" spc="-5" dirty="0">
                <a:latin typeface="Times New Roman"/>
                <a:cs typeface="Times New Roman"/>
              </a:rPr>
              <a:t>you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should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understand before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writing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those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scripts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20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427D61-6956-89C3-8991-C88DEFD90509}"/>
              </a:ext>
            </a:extLst>
          </p:cNvPr>
          <p:cNvSpPr txBox="1">
            <a:spLocks/>
          </p:cNvSpPr>
          <p:nvPr/>
        </p:nvSpPr>
        <p:spPr>
          <a:xfrm>
            <a:off x="2480854" y="377586"/>
            <a:ext cx="1896292" cy="379922"/>
          </a:xfrm>
          <a:prstGeom prst="rect">
            <a:avLst/>
          </a:prstGeom>
        </p:spPr>
        <p:txBody>
          <a:bodyPr vert="horz" wrap="square" lIns="0" tIns="10488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486" algn="ctr">
              <a:lnSpc>
                <a:spcPct val="100000"/>
              </a:lnSpc>
              <a:spcBef>
                <a:spcPts val="83"/>
              </a:spcBef>
            </a:pPr>
            <a:r>
              <a:rPr lang="en-US" sz="2400" b="1" u="sng" spc="-5" dirty="0">
                <a:solidFill>
                  <a:srgbClr val="FF0000"/>
                </a:solidFill>
              </a:rPr>
              <a:t>CERTIFICATE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8F2BD0F-0682-C7F7-973F-422D488105AC}"/>
              </a:ext>
            </a:extLst>
          </p:cNvPr>
          <p:cNvSpPr txBox="1"/>
          <p:nvPr/>
        </p:nvSpPr>
        <p:spPr>
          <a:xfrm>
            <a:off x="0" y="1611965"/>
            <a:ext cx="6858000" cy="4060670"/>
          </a:xfrm>
          <a:prstGeom prst="rect">
            <a:avLst/>
          </a:prstGeom>
        </p:spPr>
        <p:txBody>
          <a:bodyPr vert="horz" wrap="square" lIns="0" tIns="22550" rIns="0" bIns="0" rtlCol="0">
            <a:spAutoFit/>
          </a:bodyPr>
          <a:lstStyle/>
          <a:p>
            <a:pPr marL="10486" marR="4195" indent="-49282" algn="ctr">
              <a:lnSpc>
                <a:spcPct val="125200"/>
              </a:lnSpc>
            </a:pPr>
            <a:r>
              <a:rPr sz="2400" b="1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ertify</a:t>
            </a:r>
            <a:r>
              <a:rPr sz="24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b="1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b="1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r>
              <a:rPr lang="en-US" sz="2400" b="1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b="1" spc="-3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-3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86" marR="4195" indent="-49282" algn="ctr">
              <a:lnSpc>
                <a:spcPct val="125200"/>
              </a:lnSpc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 AND CARS</a:t>
            </a:r>
          </a:p>
          <a:p>
            <a:pPr marL="10486" marR="4195" indent="-49282" algn="ctr">
              <a:lnSpc>
                <a:spcPct val="1252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POLITICIAN AND PARTY</a:t>
            </a:r>
          </a:p>
          <a:p>
            <a:pPr marL="10486" marR="4195" indent="-49282" algn="ctr">
              <a:lnSpc>
                <a:spcPct val="1252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AND PART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86" marR="4195" indent="-49282" algn="ctr">
              <a:lnSpc>
                <a:spcPct val="125200"/>
              </a:lnSpc>
            </a:pPr>
            <a:r>
              <a:rPr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u="sng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u="sng" spc="-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7"/>
              </a:spcBef>
            </a:pPr>
            <a:endParaRPr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86" marR="4195" algn="ctr"/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Bonafide</a:t>
            </a:r>
            <a:r>
              <a:rPr sz="2400" spc="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400" spc="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Pushpendra Dhamanya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-3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</a:t>
            </a:r>
            <a:r>
              <a:rPr sz="16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INSTITUTE, 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 </a:t>
            </a:r>
            <a:r>
              <a:rPr sz="24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utor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sz="2000" b="1" u="sng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spc="-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sz="2000" b="1" u="sng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Gade</a:t>
            </a:r>
            <a:r>
              <a:rPr sz="2000" b="1" u="sng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b="1" u="sng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u="sng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24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sz="24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400" spc="-3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sz="2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43A83-F6BB-F683-5827-5D3D74B28B84}"/>
              </a:ext>
            </a:extLst>
          </p:cNvPr>
          <p:cNvSpPr txBox="1"/>
          <p:nvPr/>
        </p:nvSpPr>
        <p:spPr>
          <a:xfrm>
            <a:off x="597152" y="10526207"/>
            <a:ext cx="2075248" cy="3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6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DATE-17/04/2024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F1D58-A7B1-15FA-B5D4-5951CBE50989}"/>
              </a:ext>
            </a:extLst>
          </p:cNvPr>
          <p:cNvSpPr txBox="1"/>
          <p:nvPr/>
        </p:nvSpPr>
        <p:spPr>
          <a:xfrm>
            <a:off x="0" y="9508071"/>
            <a:ext cx="2075248" cy="3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6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DATE-17/04/2024</a:t>
            </a:r>
          </a:p>
        </p:txBody>
      </p:sp>
    </p:spTree>
    <p:extLst>
      <p:ext uri="{BB962C8B-B14F-4D97-AF65-F5344CB8AC3E}">
        <p14:creationId xmlns:p14="http://schemas.microsoft.com/office/powerpoint/2010/main" val="1174177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91FFA9-7FD0-B5C8-6B7F-C05CCA7D0F9F}"/>
              </a:ext>
            </a:extLst>
          </p:cNvPr>
          <p:cNvSpPr txBox="1">
            <a:spLocks/>
          </p:cNvSpPr>
          <p:nvPr/>
        </p:nvSpPr>
        <p:spPr>
          <a:xfrm>
            <a:off x="2095182" y="373506"/>
            <a:ext cx="266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C0000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b="1" u="sng" kern="0" spc="-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kern="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76DF0F0-2D3D-0866-6664-341E83FA0C7B}"/>
              </a:ext>
            </a:extLst>
          </p:cNvPr>
          <p:cNvSpPr txBox="1"/>
          <p:nvPr/>
        </p:nvSpPr>
        <p:spPr>
          <a:xfrm>
            <a:off x="504824" y="1289050"/>
            <a:ext cx="5480050" cy="66706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665" marR="14604" indent="-228600">
              <a:lnSpc>
                <a:spcPts val="1800"/>
              </a:lnSpc>
              <a:spcBef>
                <a:spcPts val="254"/>
              </a:spcBef>
              <a:buClr>
                <a:srgbClr val="000000"/>
              </a:buClr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spc="-15" dirty="0">
                <a:solidFill>
                  <a:srgbClr val="0D254B"/>
                </a:solidFill>
                <a:latin typeface="Times New Roman"/>
                <a:cs typeface="Times New Roman"/>
              </a:rPr>
              <a:t>SQL</a:t>
            </a:r>
            <a:r>
              <a:rPr sz="1600" b="1" spc="70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0D254B"/>
                </a:solidFill>
                <a:latin typeface="Times New Roman"/>
                <a:cs typeface="Times New Roman"/>
              </a:rPr>
              <a:t>Server</a:t>
            </a:r>
            <a:r>
              <a:rPr sz="1600" b="1" spc="70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D254B"/>
                </a:solidFill>
                <a:latin typeface="Times New Roman"/>
                <a:cs typeface="Times New Roman"/>
              </a:rPr>
              <a:t>Integration</a:t>
            </a:r>
            <a:r>
              <a:rPr sz="1600" b="1" spc="5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D254B"/>
                </a:solidFill>
                <a:latin typeface="Times New Roman"/>
                <a:cs typeface="Times New Roman"/>
              </a:rPr>
              <a:t>Services</a:t>
            </a:r>
            <a:r>
              <a:rPr sz="1600" b="1" spc="6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D254B"/>
                </a:solidFill>
                <a:latin typeface="Times New Roman"/>
                <a:cs typeface="Times New Roman"/>
              </a:rPr>
              <a:t>(SSIS):</a:t>
            </a:r>
            <a:r>
              <a:rPr sz="1600" b="1" spc="14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This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service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helps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you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with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the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integration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multiple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databases,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database </a:t>
            </a:r>
            <a:r>
              <a:rPr sz="1600" b="1" spc="20" dirty="0">
                <a:latin typeface="Times New Roman"/>
                <a:cs typeface="Times New Roman"/>
              </a:rPr>
              <a:t> objects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and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entities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as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Times New Roman"/>
                <a:cs typeface="Times New Roman"/>
              </a:rPr>
              <a:t>per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your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requirement.</a:t>
            </a:r>
            <a:endParaRPr sz="1600" dirty="0">
              <a:latin typeface="Times New Roman"/>
              <a:cs typeface="Times New Roman"/>
            </a:endParaRPr>
          </a:p>
          <a:p>
            <a:pPr marL="240665" marR="62865" indent="-228600">
              <a:lnSpc>
                <a:spcPts val="1800"/>
              </a:lnSpc>
              <a:buClr>
                <a:srgbClr val="000000"/>
              </a:buClr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spc="10" dirty="0">
                <a:solidFill>
                  <a:srgbClr val="0D254B"/>
                </a:solidFill>
                <a:latin typeface="Times New Roman"/>
                <a:cs typeface="Times New Roman"/>
              </a:rPr>
              <a:t>Microsoft</a:t>
            </a:r>
            <a:r>
              <a:rPr sz="1600" b="1" spc="70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0D254B"/>
                </a:solidFill>
                <a:latin typeface="Times New Roman"/>
                <a:cs typeface="Times New Roman"/>
              </a:rPr>
              <a:t>SQL</a:t>
            </a:r>
            <a:r>
              <a:rPr sz="1600" b="1" spc="70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0D254B"/>
                </a:solidFill>
                <a:latin typeface="Times New Roman"/>
                <a:cs typeface="Times New Roman"/>
              </a:rPr>
              <a:t>Server:</a:t>
            </a:r>
            <a:r>
              <a:rPr sz="1600" b="1" spc="10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This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is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the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most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difficult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yet 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intriguing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job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45" dirty="0">
                <a:latin typeface="Times New Roman"/>
                <a:cs typeface="Times New Roman"/>
              </a:rPr>
              <a:t>for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SQL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developer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where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he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has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Times New Roman"/>
                <a:cs typeface="Times New Roman"/>
              </a:rPr>
              <a:t>work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on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server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performance,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integrity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as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well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as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server</a:t>
            </a:r>
            <a:endParaRPr sz="1600" dirty="0">
              <a:latin typeface="Times New Roman"/>
              <a:cs typeface="Times New Roman"/>
            </a:endParaRPr>
          </a:p>
          <a:p>
            <a:pPr marL="240665" marR="868680" algn="just">
              <a:lnSpc>
                <a:spcPts val="1800"/>
              </a:lnSpc>
              <a:spcBef>
                <a:spcPts val="5"/>
              </a:spcBef>
            </a:pPr>
            <a:r>
              <a:rPr sz="1600" b="1" spc="30" dirty="0">
                <a:latin typeface="Times New Roman"/>
                <a:cs typeface="Times New Roman"/>
              </a:rPr>
              <a:t>maintenance. </a:t>
            </a:r>
            <a:r>
              <a:rPr sz="1600" b="1" spc="40" dirty="0">
                <a:latin typeface="Times New Roman"/>
                <a:cs typeface="Times New Roman"/>
              </a:rPr>
              <a:t>This </a:t>
            </a:r>
            <a:r>
              <a:rPr sz="1600" b="1" spc="35" dirty="0">
                <a:latin typeface="Times New Roman"/>
                <a:cs typeface="Times New Roman"/>
              </a:rPr>
              <a:t>is </a:t>
            </a:r>
            <a:r>
              <a:rPr sz="1600" b="1" spc="40" dirty="0">
                <a:latin typeface="Times New Roman"/>
                <a:cs typeface="Times New Roman"/>
              </a:rPr>
              <a:t>one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15" dirty="0">
                <a:latin typeface="Times New Roman"/>
                <a:cs typeface="Times New Roman"/>
              </a:rPr>
              <a:t>the </a:t>
            </a:r>
            <a:r>
              <a:rPr sz="1600" b="1" spc="20" dirty="0">
                <a:latin typeface="Times New Roman"/>
                <a:cs typeface="Times New Roman"/>
              </a:rPr>
              <a:t>highly </a:t>
            </a:r>
            <a:r>
              <a:rPr sz="1600" b="1" spc="5" dirty="0">
                <a:latin typeface="Times New Roman"/>
                <a:cs typeface="Times New Roman"/>
              </a:rPr>
              <a:t>paid </a:t>
            </a:r>
            <a:r>
              <a:rPr sz="1600" b="1" spc="-15" dirty="0">
                <a:latin typeface="Times New Roman"/>
                <a:cs typeface="Times New Roman"/>
              </a:rPr>
              <a:t>SQL 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Developer </a:t>
            </a:r>
            <a:r>
              <a:rPr sz="1600" b="1" spc="25" dirty="0">
                <a:latin typeface="Times New Roman"/>
                <a:cs typeface="Times New Roman"/>
              </a:rPr>
              <a:t>skills </a:t>
            </a:r>
            <a:r>
              <a:rPr sz="1600" b="1" dirty="0">
                <a:latin typeface="Times New Roman"/>
                <a:cs typeface="Times New Roman"/>
              </a:rPr>
              <a:t>where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developers </a:t>
            </a:r>
            <a:r>
              <a:rPr sz="1600" b="1" spc="40" dirty="0">
                <a:latin typeface="Times New Roman"/>
                <a:cs typeface="Times New Roman"/>
              </a:rPr>
              <a:t>get </a:t>
            </a:r>
            <a:r>
              <a:rPr sz="1600" b="1" spc="-5" dirty="0">
                <a:latin typeface="Times New Roman"/>
                <a:cs typeface="Times New Roman"/>
              </a:rPr>
              <a:t>attractive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remuneration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and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other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opportunities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too.</a:t>
            </a:r>
            <a:endParaRPr sz="1600" dirty="0">
              <a:latin typeface="Times New Roman"/>
              <a:cs typeface="Times New Roman"/>
            </a:endParaRPr>
          </a:p>
          <a:p>
            <a:pPr marL="240665" marR="8255" indent="-228600">
              <a:lnSpc>
                <a:spcPts val="1800"/>
              </a:lnSpc>
              <a:buClr>
                <a:srgbClr val="000000"/>
              </a:buClr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spc="-5" dirty="0">
                <a:solidFill>
                  <a:srgbClr val="0D254B"/>
                </a:solidFill>
                <a:latin typeface="Times New Roman"/>
                <a:cs typeface="Times New Roman"/>
              </a:rPr>
              <a:t>Analytical</a:t>
            </a:r>
            <a:r>
              <a:rPr sz="1600" b="1" spc="80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D254B"/>
                </a:solidFill>
                <a:latin typeface="Times New Roman"/>
                <a:cs typeface="Times New Roman"/>
              </a:rPr>
              <a:t>skills:</a:t>
            </a:r>
            <a:r>
              <a:rPr sz="1600" b="1" spc="10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Developers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must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analyse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understand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the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Times New Roman"/>
                <a:cs typeface="Times New Roman"/>
              </a:rPr>
              <a:t>needs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the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and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then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Times New Roman"/>
                <a:cs typeface="Times New Roman"/>
              </a:rPr>
              <a:t>design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the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software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accordingly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meet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those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Times New Roman"/>
                <a:cs typeface="Times New Roman"/>
              </a:rPr>
              <a:t>needs.</a:t>
            </a:r>
            <a:endParaRPr sz="1600" dirty="0">
              <a:latin typeface="Times New Roman"/>
              <a:cs typeface="Times New Roman"/>
            </a:endParaRPr>
          </a:p>
          <a:p>
            <a:pPr marL="240665" marR="335915" indent="-228600">
              <a:lnSpc>
                <a:spcPts val="1800"/>
              </a:lnSpc>
              <a:buClr>
                <a:srgbClr val="000000"/>
              </a:buClr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spc="-25" dirty="0">
                <a:solidFill>
                  <a:srgbClr val="0D254B"/>
                </a:solidFill>
                <a:latin typeface="Times New Roman"/>
                <a:cs typeface="Times New Roman"/>
              </a:rPr>
              <a:t>Creativity:</a:t>
            </a:r>
            <a:r>
              <a:rPr sz="1600" b="1" spc="90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Developers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must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be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creative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Times New Roman"/>
                <a:cs typeface="Times New Roman"/>
              </a:rPr>
              <a:t>enough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find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new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solutions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conventional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problems.</a:t>
            </a:r>
            <a:endParaRPr sz="1600" dirty="0">
              <a:latin typeface="Times New Roman"/>
              <a:cs typeface="Times New Roman"/>
            </a:endParaRPr>
          </a:p>
          <a:p>
            <a:pPr marL="240665" marR="95885" indent="-228600">
              <a:lnSpc>
                <a:spcPts val="1800"/>
              </a:lnSpc>
              <a:buClr>
                <a:srgbClr val="000000"/>
              </a:buClr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spc="15" dirty="0">
                <a:solidFill>
                  <a:srgbClr val="0D254B"/>
                </a:solidFill>
                <a:latin typeface="Times New Roman"/>
                <a:cs typeface="Times New Roman"/>
              </a:rPr>
              <a:t>Detail-oriented:</a:t>
            </a:r>
            <a:r>
              <a:rPr sz="1600" b="1" spc="100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Developers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usually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Times New Roman"/>
                <a:cs typeface="Times New Roman"/>
              </a:rPr>
              <a:t>work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on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several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parts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application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or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system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simultaneously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and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therefore</a:t>
            </a:r>
            <a:endParaRPr sz="1600" dirty="0">
              <a:latin typeface="Times New Roman"/>
              <a:cs typeface="Times New Roman"/>
            </a:endParaRPr>
          </a:p>
          <a:p>
            <a:pPr marL="240665" marR="652145">
              <a:lnSpc>
                <a:spcPts val="1800"/>
              </a:lnSpc>
            </a:pPr>
            <a:r>
              <a:rPr sz="1600" b="1" spc="20" dirty="0">
                <a:latin typeface="Times New Roman"/>
                <a:cs typeface="Times New Roman"/>
              </a:rPr>
              <a:t>must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be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able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focus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and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pay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attention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even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the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minute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details.</a:t>
            </a:r>
            <a:endParaRPr sz="1600" dirty="0">
              <a:latin typeface="Times New Roman"/>
              <a:cs typeface="Times New Roman"/>
            </a:endParaRPr>
          </a:p>
          <a:p>
            <a:pPr marL="240665" marR="52069" indent="-228600">
              <a:lnSpc>
                <a:spcPts val="1800"/>
              </a:lnSpc>
              <a:buClr>
                <a:srgbClr val="000000"/>
              </a:buClr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spc="5" dirty="0">
                <a:solidFill>
                  <a:srgbClr val="0D254B"/>
                </a:solidFill>
                <a:latin typeface="Times New Roman"/>
                <a:cs typeface="Times New Roman"/>
              </a:rPr>
              <a:t>Interpersonal</a:t>
            </a:r>
            <a:r>
              <a:rPr sz="1600" b="1" spc="6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D254B"/>
                </a:solidFill>
                <a:latin typeface="Times New Roman"/>
                <a:cs typeface="Times New Roman"/>
              </a:rPr>
              <a:t>skills:</a:t>
            </a:r>
            <a:r>
              <a:rPr sz="1600" b="1" spc="10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Developers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must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be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able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work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in 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harmony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with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others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who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help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in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developing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and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creating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Times New Roman"/>
                <a:cs typeface="Times New Roman"/>
              </a:rPr>
              <a:t>successful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software.</a:t>
            </a:r>
            <a:endParaRPr sz="1600" dirty="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1800"/>
              </a:lnSpc>
              <a:buClr>
                <a:srgbClr val="000000"/>
              </a:buClr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spc="25" dirty="0">
                <a:solidFill>
                  <a:srgbClr val="0D254B"/>
                </a:solidFill>
                <a:latin typeface="Times New Roman"/>
                <a:cs typeface="Times New Roman"/>
              </a:rPr>
              <a:t>Problem-solving</a:t>
            </a:r>
            <a:r>
              <a:rPr sz="1600" b="1" spc="6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D254B"/>
                </a:solidFill>
                <a:latin typeface="Times New Roman"/>
                <a:cs typeface="Times New Roman"/>
              </a:rPr>
              <a:t>skills:</a:t>
            </a:r>
            <a:r>
              <a:rPr sz="1600" b="1" spc="90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Since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developers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Times New Roman"/>
                <a:cs typeface="Times New Roman"/>
              </a:rPr>
              <a:t>are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in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charge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software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from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Times New Roman"/>
                <a:cs typeface="Times New Roman"/>
              </a:rPr>
              <a:t>beginning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end,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they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should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be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capable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solving </a:t>
            </a:r>
            <a:r>
              <a:rPr sz="1600" b="1" spc="15" dirty="0">
                <a:latin typeface="Times New Roman"/>
                <a:cs typeface="Times New Roman"/>
              </a:rPr>
              <a:t>problems </a:t>
            </a:r>
            <a:r>
              <a:rPr sz="1600" b="1" spc="-5" dirty="0">
                <a:latin typeface="Times New Roman"/>
                <a:cs typeface="Times New Roman"/>
              </a:rPr>
              <a:t>that</a:t>
            </a:r>
            <a:r>
              <a:rPr sz="1600" b="1" spc="39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may</a:t>
            </a:r>
            <a:r>
              <a:rPr sz="1600" b="1" spc="39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occur </a:t>
            </a:r>
            <a:r>
              <a:rPr sz="1600" b="1" spc="30" dirty="0">
                <a:latin typeface="Times New Roman"/>
                <a:cs typeface="Times New Roman"/>
              </a:rPr>
              <a:t>along </a:t>
            </a:r>
            <a:r>
              <a:rPr sz="1600" b="1" spc="20" dirty="0">
                <a:latin typeface="Times New Roman"/>
                <a:cs typeface="Times New Roman"/>
              </a:rPr>
              <a:t>the </a:t>
            </a:r>
            <a:r>
              <a:rPr sz="1600" b="1" spc="45" dirty="0">
                <a:latin typeface="Times New Roman"/>
                <a:cs typeface="Times New Roman"/>
              </a:rPr>
              <a:t>design 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process.</a:t>
            </a:r>
            <a:endParaRPr sz="1600" dirty="0">
              <a:latin typeface="Times New Roman"/>
              <a:cs typeface="Times New Roman"/>
            </a:endParaRPr>
          </a:p>
          <a:p>
            <a:pPr marL="240665" marR="77470" indent="-228600">
              <a:lnSpc>
                <a:spcPts val="1800"/>
              </a:lnSpc>
              <a:spcBef>
                <a:spcPts val="5"/>
              </a:spcBef>
              <a:buClr>
                <a:srgbClr val="000000"/>
              </a:buClr>
              <a:buSzPct val="625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600" b="1" spc="25" dirty="0">
                <a:solidFill>
                  <a:srgbClr val="0D254B"/>
                </a:solidFill>
                <a:latin typeface="Times New Roman"/>
                <a:cs typeface="Times New Roman"/>
              </a:rPr>
              <a:t>Communication</a:t>
            </a:r>
            <a:r>
              <a:rPr sz="1600" b="1" spc="6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D254B"/>
                </a:solidFill>
                <a:latin typeface="Times New Roman"/>
                <a:cs typeface="Times New Roman"/>
              </a:rPr>
              <a:t>skills:</a:t>
            </a:r>
            <a:r>
              <a:rPr sz="1600" b="1" spc="105" dirty="0">
                <a:solidFill>
                  <a:srgbClr val="0D254B"/>
                </a:solidFill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Developers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must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be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capable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of 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35" dirty="0">
                <a:latin typeface="Times New Roman"/>
                <a:cs typeface="Times New Roman"/>
              </a:rPr>
              <a:t>giving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able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give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clear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instructions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their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teammates. 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They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should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also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be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able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explain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their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30" dirty="0">
                <a:latin typeface="Times New Roman"/>
                <a:cs typeface="Times New Roman"/>
              </a:rPr>
              <a:t>customers 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how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the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software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works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and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answer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any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queries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that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arise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470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EB44305A-6706-637E-0BA3-4A265135E1A5}"/>
              </a:ext>
            </a:extLst>
          </p:cNvPr>
          <p:cNvSpPr txBox="1">
            <a:spLocks/>
          </p:cNvSpPr>
          <p:nvPr/>
        </p:nvSpPr>
        <p:spPr>
          <a:xfrm>
            <a:off x="2188210" y="761110"/>
            <a:ext cx="2481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u="sng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91B92E0-91BC-D420-843F-0AA8781A13C8}"/>
              </a:ext>
            </a:extLst>
          </p:cNvPr>
          <p:cNvSpPr txBox="1"/>
          <p:nvPr/>
        </p:nvSpPr>
        <p:spPr>
          <a:xfrm>
            <a:off x="266700" y="1969388"/>
            <a:ext cx="6858001" cy="18460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10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hereby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entitled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Gade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Sir.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Course”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912494">
              <a:lnSpc>
                <a:spcPct val="100000"/>
              </a:lnSpc>
              <a:spcBef>
                <a:spcPts val="1055"/>
              </a:spcBef>
            </a:pP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</a:t>
            </a:r>
            <a:r>
              <a:rPr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266D-E9CD-98ED-B4D8-905DFE33C5BC}"/>
              </a:ext>
            </a:extLst>
          </p:cNvPr>
          <p:cNvSpPr txBox="1"/>
          <p:nvPr/>
        </p:nvSpPr>
        <p:spPr>
          <a:xfrm>
            <a:off x="0" y="9508071"/>
            <a:ext cx="2075248" cy="3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6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DATE-17/04/2024</a:t>
            </a:r>
          </a:p>
        </p:txBody>
      </p:sp>
    </p:spTree>
    <p:extLst>
      <p:ext uri="{BB962C8B-B14F-4D97-AF65-F5344CB8AC3E}">
        <p14:creationId xmlns:p14="http://schemas.microsoft.com/office/powerpoint/2010/main" val="232310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E2FD6245-B5CB-75B4-7558-0617B8B775DE}"/>
              </a:ext>
            </a:extLst>
          </p:cNvPr>
          <p:cNvSpPr txBox="1"/>
          <p:nvPr/>
        </p:nvSpPr>
        <p:spPr>
          <a:xfrm>
            <a:off x="2722816" y="420750"/>
            <a:ext cx="141236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u="sng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u="sng" spc="5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800" b="1" u="sng" spc="-2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800" b="1" u="sng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X</a:t>
            </a:r>
            <a:endParaRPr sz="2800" b="1" u="sng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DC570D2-6302-17F1-EAF1-8D86F55E7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72972"/>
              </p:ext>
            </p:extLst>
          </p:nvPr>
        </p:nvGraphicFramePr>
        <p:xfrm>
          <a:off x="574675" y="1504950"/>
          <a:ext cx="5670550" cy="443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3185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u="sng" spc="-40" dirty="0">
                          <a:solidFill>
                            <a:srgbClr val="C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600" b="1" u="sng" spc="-35" dirty="0">
                          <a:solidFill>
                            <a:srgbClr val="C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u="sng" spc="70" dirty="0">
                          <a:solidFill>
                            <a:srgbClr val="C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Times New Roman"/>
                          <a:cs typeface="Times New Roman"/>
                        </a:rPr>
                        <a:t>NO.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u="sng" spc="-40" dirty="0">
                          <a:solidFill>
                            <a:srgbClr val="C00000"/>
                          </a:solidFill>
                          <a:uFill>
                            <a:solidFill>
                              <a:srgbClr val="C00000"/>
                            </a:solidFill>
                          </a:uFill>
                          <a:latin typeface="Times New Roman"/>
                          <a:cs typeface="Times New Roman"/>
                        </a:rPr>
                        <a:t>Particulars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8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75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Acknowledgement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600" b="1" spc="-2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600" b="1" spc="40" dirty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sz="1600" b="1" spc="40" dirty="0">
                          <a:latin typeface="Times New Roman"/>
                          <a:cs typeface="Times New Roman"/>
                        </a:rPr>
                        <a:t>Technology/Tools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2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600" b="1" spc="-2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Diagram</a:t>
                      </a:r>
                      <a:r>
                        <a:rPr lang="en-US" sz="1600" b="1" spc="-15" dirty="0">
                          <a:latin typeface="Times New Roman"/>
                          <a:cs typeface="Times New Roman"/>
                        </a:rPr>
                        <a:t>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b="1" spc="-2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Explanation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600" b="1" spc="-2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9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7.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600" b="1" dirty="0">
                          <a:latin typeface="Times New Roman"/>
                          <a:cs typeface="Times New Roman"/>
                        </a:rPr>
                        <a:t>  Future Scope</a:t>
                      </a: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5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65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E2FD6245-B5CB-75B4-7558-0617B8B775DE}"/>
              </a:ext>
            </a:extLst>
          </p:cNvPr>
          <p:cNvSpPr txBox="1"/>
          <p:nvPr/>
        </p:nvSpPr>
        <p:spPr>
          <a:xfrm>
            <a:off x="469130" y="391253"/>
            <a:ext cx="59197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u="sng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8131E4E-AD37-1C5A-69AE-6679153AC30B}"/>
              </a:ext>
            </a:extLst>
          </p:cNvPr>
          <p:cNvSpPr txBox="1"/>
          <p:nvPr/>
        </p:nvSpPr>
        <p:spPr>
          <a:xfrm>
            <a:off x="219771" y="2051050"/>
            <a:ext cx="6638229" cy="29873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472440" indent="-7620" algn="just">
              <a:lnSpc>
                <a:spcPct val="107900"/>
              </a:lnSpc>
              <a:spcBef>
                <a:spcPts val="105"/>
              </a:spcBef>
            </a:pP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project 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people.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">
              <a:lnSpc>
                <a:spcPct val="100000"/>
              </a:lnSpc>
              <a:spcBef>
                <a:spcPts val="1355"/>
              </a:spcBef>
            </a:pP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I’m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sincerely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thankful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‘Seven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Mentor’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">
              <a:lnSpc>
                <a:spcPct val="100000"/>
              </a:lnSpc>
              <a:spcBef>
                <a:spcPts val="145"/>
              </a:spcBef>
            </a:pP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85" marR="473075" indent="-7620" algn="just">
              <a:lnSpc>
                <a:spcPct val="107800"/>
              </a:lnSpc>
              <a:spcBef>
                <a:spcPts val="1195"/>
              </a:spcBef>
            </a:pP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r>
              <a:rPr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humbleness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sincere,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earful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proud 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gratitude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uide</a:t>
            </a:r>
            <a:r>
              <a:rPr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sng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sng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Gade</a:t>
            </a:r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sng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5" dirty="0">
                <a:solidFill>
                  <a:srgbClr val="2E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4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B2F893-2C11-F2F1-A284-F188594165FF}"/>
              </a:ext>
            </a:extLst>
          </p:cNvPr>
          <p:cNvSpPr txBox="1"/>
          <p:nvPr/>
        </p:nvSpPr>
        <p:spPr>
          <a:xfrm>
            <a:off x="165100" y="0"/>
            <a:ext cx="6527800" cy="9943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95"/>
              </a:spcBef>
            </a:pPr>
            <a:endParaRPr lang="en-US" sz="2800" b="1" u="heavy" spc="-5" dirty="0">
              <a:solidFill>
                <a:srgbClr val="FF0000"/>
              </a:solidFill>
              <a:uFill>
                <a:solidFill>
                  <a:srgbClr val="C00000"/>
                </a:solidFill>
              </a:uFill>
              <a:latin typeface="Times New Roman"/>
              <a:cs typeface="Times New Roman"/>
            </a:endParaRPr>
          </a:p>
          <a:p>
            <a:pPr marL="13970" algn="ctr">
              <a:lnSpc>
                <a:spcPct val="100000"/>
              </a:lnSpc>
              <a:spcBef>
                <a:spcPts val="95"/>
              </a:spcBef>
            </a:pPr>
            <a:r>
              <a:rPr sz="2400" b="1" u="sng" spc="-5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TECHNOLOGY</a:t>
            </a:r>
            <a:r>
              <a:rPr sz="2400" b="1" u="sng" spc="-15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USED</a:t>
            </a:r>
            <a:r>
              <a:rPr sz="2400" b="1" u="sng" spc="-20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IN PROJECT</a:t>
            </a:r>
            <a:endParaRPr sz="2400" u="sng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347345">
              <a:lnSpc>
                <a:spcPct val="107100"/>
              </a:lnSpc>
            </a:pPr>
            <a:r>
              <a:rPr b="1" spc="-15" dirty="0">
                <a:latin typeface="Times New Roman"/>
                <a:cs typeface="Times New Roman"/>
              </a:rPr>
              <a:t>“</a:t>
            </a:r>
            <a:r>
              <a:rPr sz="1400" b="1" spc="-1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Relational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Model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Large </a:t>
            </a:r>
            <a:r>
              <a:rPr sz="1400" b="1" spc="-5" dirty="0">
                <a:latin typeface="Times New Roman"/>
                <a:cs typeface="Times New Roman"/>
              </a:rPr>
              <a:t>Shared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Banks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was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paper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which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was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published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great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computer scientist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E.F. </a:t>
            </a:r>
            <a:r>
              <a:rPr sz="1400" b="1" spc="-5" dirty="0">
                <a:latin typeface="Times New Roman"/>
                <a:cs typeface="Times New Roman"/>
              </a:rPr>
              <a:t>Codd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1970.”</a:t>
            </a:r>
            <a:endParaRPr sz="1400" dirty="0">
              <a:latin typeface="Times New Roman"/>
              <a:cs typeface="Times New Roman"/>
            </a:endParaRPr>
          </a:p>
          <a:p>
            <a:pPr marL="12700" marR="15240">
              <a:lnSpc>
                <a:spcPct val="102499"/>
              </a:lnSpc>
              <a:spcBef>
                <a:spcPts val="790"/>
              </a:spcBef>
            </a:pP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IBM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researchers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Raymond </a:t>
            </a:r>
            <a:r>
              <a:rPr sz="1400" b="1" spc="-5" dirty="0">
                <a:latin typeface="Times New Roman"/>
                <a:cs typeface="Times New Roman"/>
              </a:rPr>
              <a:t>Boyce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Donald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Chamberlin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originally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developed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SEQUEL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(Structured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English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Query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Language)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after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learning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from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paper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given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  <a:p>
            <a:pPr marL="12700" marR="158115">
              <a:lnSpc>
                <a:spcPts val="1480"/>
              </a:lnSpc>
              <a:spcBef>
                <a:spcPts val="40"/>
              </a:spcBef>
            </a:pPr>
            <a:r>
              <a:rPr sz="1400" b="1" dirty="0">
                <a:latin typeface="Times New Roman"/>
                <a:cs typeface="Times New Roman"/>
              </a:rPr>
              <a:t>E.F.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Codd.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both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developed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SQL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San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Jose </a:t>
            </a:r>
            <a:r>
              <a:rPr sz="1400" b="1" spc="-5" dirty="0">
                <a:latin typeface="Times New Roman"/>
                <a:cs typeface="Times New Roman"/>
              </a:rPr>
              <a:t>Research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laboratory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IBM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Corporation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1970.</a:t>
            </a:r>
            <a:endParaRPr sz="1400" dirty="0">
              <a:latin typeface="Times New Roman"/>
              <a:cs typeface="Times New Roman"/>
            </a:endParaRPr>
          </a:p>
          <a:p>
            <a:pPr marL="12700" marR="518159">
              <a:lnSpc>
                <a:spcPct val="102699"/>
              </a:lnSpc>
              <a:spcBef>
                <a:spcPts val="730"/>
              </a:spcBef>
            </a:pPr>
            <a:r>
              <a:rPr sz="1400" b="1" spc="-5" dirty="0">
                <a:latin typeface="Times New Roman"/>
                <a:cs typeface="Times New Roman"/>
              </a:rPr>
              <a:t>SQL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tutorial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provides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basic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advanced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concepts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SQL.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SQL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tutorial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designed</a:t>
            </a:r>
            <a:r>
              <a:rPr sz="1400" b="1" dirty="0">
                <a:latin typeface="Times New Roman"/>
                <a:cs typeface="Times New Roman"/>
              </a:rPr>
              <a:t> for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both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beginners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professionals.</a:t>
            </a:r>
            <a:endParaRPr sz="1400" dirty="0">
              <a:latin typeface="Times New Roman"/>
              <a:cs typeface="Times New Roman"/>
            </a:endParaRPr>
          </a:p>
          <a:p>
            <a:pPr marL="12700" marR="77470">
              <a:lnSpc>
                <a:spcPct val="102499"/>
              </a:lnSpc>
              <a:spcBef>
                <a:spcPts val="795"/>
              </a:spcBef>
            </a:pPr>
            <a:r>
              <a:rPr sz="1400" b="1" spc="-5" dirty="0">
                <a:latin typeface="Times New Roman"/>
                <a:cs typeface="Times New Roman"/>
              </a:rPr>
              <a:t>SQL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(Structured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Query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Language)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perform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operations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records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stored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such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updating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records,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inserting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records,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deleting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records,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creating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modifying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tables,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views,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etc.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b="1" spc="-5" dirty="0">
                <a:latin typeface="Times New Roman"/>
                <a:cs typeface="Times New Roman"/>
              </a:rPr>
              <a:t>SQL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 not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but</a:t>
            </a:r>
            <a:r>
              <a:rPr sz="1400" b="1" dirty="0">
                <a:latin typeface="Times New Roman"/>
                <a:cs typeface="Times New Roman"/>
              </a:rPr>
              <a:t> it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query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language.</a:t>
            </a:r>
            <a:endParaRPr sz="1400" dirty="0">
              <a:latin typeface="Times New Roman"/>
              <a:cs typeface="Times New Roman"/>
            </a:endParaRPr>
          </a:p>
          <a:p>
            <a:pPr marL="12700" marR="14604">
              <a:lnSpc>
                <a:spcPct val="102200"/>
              </a:lnSpc>
              <a:spcBef>
                <a:spcPts val="795"/>
              </a:spcBef>
            </a:pPr>
            <a:r>
              <a:rPr sz="1400" b="1" spc="-5" dirty="0">
                <a:latin typeface="Times New Roman"/>
                <a:cs typeface="Times New Roman"/>
              </a:rPr>
              <a:t>Suppose </a:t>
            </a:r>
            <a:r>
              <a:rPr sz="1400" b="1" dirty="0">
                <a:latin typeface="Times New Roman"/>
                <a:cs typeface="Times New Roman"/>
              </a:rPr>
              <a:t>you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want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perform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queries</a:t>
            </a:r>
            <a:r>
              <a:rPr sz="1400" b="1" dirty="0">
                <a:latin typeface="Times New Roman"/>
                <a:cs typeface="Times New Roman"/>
              </a:rPr>
              <a:t> of SQL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language</a:t>
            </a:r>
            <a:r>
              <a:rPr sz="1400" b="1" spc="-5" dirty="0">
                <a:latin typeface="Times New Roman"/>
                <a:cs typeface="Times New Roman"/>
              </a:rPr>
              <a:t> 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stored</a:t>
            </a:r>
            <a:r>
              <a:rPr sz="1400" b="1" dirty="0">
                <a:latin typeface="Times New Roman"/>
                <a:cs typeface="Times New Roman"/>
              </a:rPr>
              <a:t> data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You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required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install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any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database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your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systems,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example,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Oracle,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MySQL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(workbench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8.0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CE),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MongoDB,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PostgreSQL,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SQL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Server, </a:t>
            </a:r>
            <a:r>
              <a:rPr sz="1400" b="1" dirty="0">
                <a:latin typeface="Times New Roman"/>
                <a:cs typeface="Times New Roman"/>
              </a:rPr>
              <a:t>DB2,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etc.</a:t>
            </a:r>
            <a:endParaRPr sz="1400" dirty="0">
              <a:latin typeface="Times New Roman"/>
              <a:cs typeface="Times New Roman"/>
            </a:endParaRPr>
          </a:p>
          <a:p>
            <a:pPr marL="12700" marR="69215">
              <a:lnSpc>
                <a:spcPct val="102299"/>
              </a:lnSpc>
              <a:spcBef>
                <a:spcPts val="810"/>
              </a:spcBef>
            </a:pP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latest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support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working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with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MySQL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version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number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v5.8.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It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contains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many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essential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changes,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including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new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added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removed,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fixed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bugs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security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issues,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etc.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version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contains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release</a:t>
            </a:r>
            <a:r>
              <a:rPr sz="1400" b="1" dirty="0">
                <a:latin typeface="Times New Roman"/>
                <a:cs typeface="Times New Roman"/>
              </a:rPr>
              <a:t> history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from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MySQL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8.0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MySQL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8.0.21.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dirty="0">
                <a:latin typeface="Times New Roman"/>
                <a:cs typeface="Times New Roman"/>
              </a:rPr>
              <a:t> available </a:t>
            </a:r>
            <a:r>
              <a:rPr sz="1400" b="1" spc="-5" dirty="0">
                <a:latin typeface="Times New Roman"/>
                <a:cs typeface="Times New Roman"/>
              </a:rPr>
              <a:t>from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April</a:t>
            </a:r>
            <a:r>
              <a:rPr sz="1400" b="1" dirty="0">
                <a:latin typeface="Times New Roman"/>
                <a:cs typeface="Times New Roman"/>
              </a:rPr>
              <a:t> 2018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ends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support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April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2026.</a:t>
            </a:r>
            <a:endParaRPr sz="1400" dirty="0">
              <a:latin typeface="Times New Roman"/>
              <a:cs typeface="Times New Roman"/>
            </a:endParaRPr>
          </a:p>
          <a:p>
            <a:pPr marL="12700" marR="59690">
              <a:lnSpc>
                <a:spcPct val="102200"/>
              </a:lnSpc>
              <a:spcBef>
                <a:spcPts val="795"/>
              </a:spcBef>
            </a:pPr>
            <a:r>
              <a:rPr sz="1400" b="1" spc="-5" dirty="0">
                <a:latin typeface="Times New Roman"/>
                <a:cs typeface="Times New Roman"/>
              </a:rPr>
              <a:t>When</a:t>
            </a:r>
            <a:r>
              <a:rPr sz="1400" b="1" dirty="0">
                <a:latin typeface="Times New Roman"/>
                <a:cs typeface="Times New Roman"/>
              </a:rPr>
              <a:t> you </a:t>
            </a:r>
            <a:r>
              <a:rPr sz="1400" b="1" spc="-5" dirty="0">
                <a:latin typeface="Times New Roman"/>
                <a:cs typeface="Times New Roman"/>
              </a:rPr>
              <a:t>are </a:t>
            </a:r>
            <a:r>
              <a:rPr sz="1400" b="1" dirty="0">
                <a:latin typeface="Times New Roman"/>
                <a:cs typeface="Times New Roman"/>
              </a:rPr>
              <a:t>going 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install</a:t>
            </a:r>
            <a:r>
              <a:rPr sz="1400" b="1" dirty="0">
                <a:latin typeface="Times New Roman"/>
                <a:cs typeface="Times New Roman"/>
              </a:rPr>
              <a:t> MySQL </a:t>
            </a:r>
            <a:r>
              <a:rPr sz="1400" b="1" spc="-10" dirty="0">
                <a:latin typeface="Times New Roman"/>
                <a:cs typeface="Times New Roman"/>
              </a:rPr>
              <a:t>in</a:t>
            </a:r>
            <a:r>
              <a:rPr sz="1400" b="1" dirty="0">
                <a:latin typeface="Times New Roman"/>
                <a:cs typeface="Times New Roman"/>
              </a:rPr>
              <a:t> your </a:t>
            </a:r>
            <a:r>
              <a:rPr sz="1400" b="1" spc="-5" dirty="0">
                <a:latin typeface="Times New Roman"/>
                <a:cs typeface="Times New Roman"/>
              </a:rPr>
              <a:t>system,</a:t>
            </a:r>
            <a:r>
              <a:rPr sz="1400" b="1" dirty="0">
                <a:latin typeface="Times New Roman"/>
                <a:cs typeface="Times New Roman"/>
              </a:rPr>
              <a:t> you </a:t>
            </a:r>
            <a:r>
              <a:rPr sz="1400" b="1" spc="-5" dirty="0">
                <a:latin typeface="Times New Roman"/>
                <a:cs typeface="Times New Roman"/>
              </a:rPr>
              <a:t>must</a:t>
            </a:r>
            <a:r>
              <a:rPr sz="1400" b="1" dirty="0">
                <a:latin typeface="Times New Roman"/>
                <a:cs typeface="Times New Roman"/>
              </a:rPr>
              <a:t> have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choose </a:t>
            </a:r>
            <a:r>
              <a:rPr sz="1400" b="1" dirty="0">
                <a:latin typeface="Times New Roman"/>
                <a:cs typeface="Times New Roman"/>
              </a:rPr>
              <a:t>the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version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distribution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format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You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install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MySQL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two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ways,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where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first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dirty="0">
                <a:latin typeface="Times New Roman"/>
                <a:cs typeface="Times New Roman"/>
              </a:rPr>
              <a:t> 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development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release,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second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General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Availability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(GA)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release.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development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release </a:t>
            </a:r>
            <a:r>
              <a:rPr sz="1400" b="1" dirty="0">
                <a:latin typeface="Times New Roman"/>
                <a:cs typeface="Times New Roman"/>
              </a:rPr>
              <a:t>provides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newest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 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not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recommended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production.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General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Availability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(GA)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release,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also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known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production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stable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release,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mainly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for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production.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Therefore,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you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must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have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decide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most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recent General</a:t>
            </a:r>
            <a:r>
              <a:rPr sz="1400" b="1" dirty="0">
                <a:latin typeface="Times New Roman"/>
                <a:cs typeface="Times New Roman"/>
              </a:rPr>
              <a:t> Availability </a:t>
            </a:r>
            <a:r>
              <a:rPr sz="1400" b="1" spc="-5" dirty="0">
                <a:latin typeface="Times New Roman"/>
                <a:cs typeface="Times New Roman"/>
              </a:rPr>
              <a:t>release.</a:t>
            </a:r>
            <a:endParaRPr sz="1400" dirty="0">
              <a:latin typeface="Times New Roman"/>
              <a:cs typeface="Times New Roman"/>
            </a:endParaRPr>
          </a:p>
          <a:p>
            <a:pPr marL="12700" marR="302260">
              <a:lnSpc>
                <a:spcPct val="102699"/>
              </a:lnSpc>
              <a:spcBef>
                <a:spcPts val="790"/>
              </a:spcBef>
            </a:pPr>
            <a:r>
              <a:rPr sz="1400" b="1" spc="-5" dirty="0">
                <a:latin typeface="Times New Roman"/>
                <a:cs typeface="Times New Roman"/>
              </a:rPr>
              <a:t>SQL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5" dirty="0">
                <a:latin typeface="Times New Roman"/>
                <a:cs typeface="Times New Roman"/>
              </a:rPr>
              <a:t>large</a:t>
            </a:r>
            <a:r>
              <a:rPr sz="1400" b="1" dirty="0">
                <a:latin typeface="Times New Roman"/>
                <a:cs typeface="Times New Roman"/>
              </a:rPr>
              <a:t> amount of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data, </a:t>
            </a:r>
            <a:r>
              <a:rPr sz="1400" b="1" spc="-5" dirty="0">
                <a:latin typeface="Times New Roman"/>
                <a:cs typeface="Times New Roman"/>
              </a:rPr>
              <a:t>especially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if </a:t>
            </a:r>
            <a:r>
              <a:rPr sz="1400" b="1" spc="-5" dirty="0">
                <a:latin typeface="Times New Roman"/>
                <a:cs typeface="Times New Roman"/>
              </a:rPr>
              <a:t>there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lot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that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being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written</a:t>
            </a:r>
            <a:r>
              <a:rPr sz="1400" b="1" dirty="0">
                <a:latin typeface="Times New Roman"/>
                <a:cs typeface="Times New Roman"/>
              </a:rPr>
              <a:t> simultaneously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there are </a:t>
            </a:r>
            <a:r>
              <a:rPr sz="1400" b="1" dirty="0">
                <a:latin typeface="Times New Roman"/>
                <a:cs typeface="Times New Roman"/>
              </a:rPr>
              <a:t>too many data </a:t>
            </a:r>
            <a:r>
              <a:rPr sz="1400" b="1" spc="-5" dirty="0">
                <a:latin typeface="Times New Roman"/>
                <a:cs typeface="Times New Roman"/>
              </a:rPr>
              <a:t>transactions.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795"/>
              </a:spcBef>
            </a:pPr>
            <a:r>
              <a:rPr sz="1400" b="1" spc="-5" dirty="0">
                <a:latin typeface="Times New Roman"/>
                <a:cs typeface="Times New Roman"/>
              </a:rPr>
              <a:t>SQL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designed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 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specific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purpose: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query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contained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relational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database.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SQL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is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set-based,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declarative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programming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language,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not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imperative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programming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language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like </a:t>
            </a:r>
            <a:r>
              <a:rPr sz="1400" b="1" spc="-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or </a:t>
            </a:r>
            <a:r>
              <a:rPr sz="1400" b="1" spc="-5" dirty="0">
                <a:latin typeface="Times New Roman"/>
                <a:cs typeface="Times New Roman"/>
              </a:rPr>
              <a:t>BASIC.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However,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extensions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Standard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SQL</a:t>
            </a:r>
            <a:endParaRPr sz="1400" dirty="0">
              <a:latin typeface="Times New Roman"/>
              <a:cs typeface="Times New Roman"/>
            </a:endParaRPr>
          </a:p>
          <a:p>
            <a:pPr marL="12700" marR="723900">
              <a:lnSpc>
                <a:spcPct val="102499"/>
              </a:lnSpc>
            </a:pP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procedural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programming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language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functionality,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such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control-of-flow </a:t>
            </a:r>
            <a:r>
              <a:rPr sz="1400" b="1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constructs.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877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CE0115-5FD9-C829-FDF4-C98CF851FBD2}"/>
              </a:ext>
            </a:extLst>
          </p:cNvPr>
          <p:cNvSpPr txBox="1"/>
          <p:nvPr/>
        </p:nvSpPr>
        <p:spPr>
          <a:xfrm>
            <a:off x="476250" y="622300"/>
            <a:ext cx="5905500" cy="840807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b="1" u="sng" spc="-5" dirty="0">
                <a:latin typeface="Times New Roman"/>
                <a:cs typeface="Times New Roman"/>
              </a:rPr>
              <a:t>SQ</a:t>
            </a:r>
            <a:r>
              <a:rPr sz="2000" b="1" u="sng" spc="-5" dirty="0">
                <a:latin typeface="Times New Roman"/>
                <a:cs typeface="Times New Roman"/>
              </a:rPr>
              <a:t>L stands </a:t>
            </a:r>
            <a:r>
              <a:rPr sz="2000" b="1" u="sng" dirty="0">
                <a:latin typeface="Times New Roman"/>
                <a:cs typeface="Times New Roman"/>
              </a:rPr>
              <a:t>for</a:t>
            </a:r>
            <a:r>
              <a:rPr sz="2000" b="1" u="sng" spc="-10" dirty="0">
                <a:latin typeface="Times New Roman"/>
                <a:cs typeface="Times New Roman"/>
              </a:rPr>
              <a:t> </a:t>
            </a:r>
            <a:r>
              <a:rPr sz="2000" b="1" u="sng" spc="-5" dirty="0">
                <a:latin typeface="Times New Roman"/>
                <a:cs typeface="Times New Roman"/>
              </a:rPr>
              <a:t>Structured Query</a:t>
            </a:r>
            <a:r>
              <a:rPr sz="2000" b="1" u="sng" dirty="0">
                <a:latin typeface="Times New Roman"/>
                <a:cs typeface="Times New Roman"/>
              </a:rPr>
              <a:t> Language</a:t>
            </a:r>
          </a:p>
          <a:p>
            <a:pPr marL="469265" indent="-22860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lets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you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access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manipulate databases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became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standard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American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National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Standards Institute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(ANSI)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1986,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International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Organization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Standardization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(ISO) </a:t>
            </a:r>
            <a:r>
              <a:rPr sz="1600" b="1" spc="-10" dirty="0">
                <a:latin typeface="Times New Roman"/>
                <a:cs typeface="Times New Roman"/>
              </a:rPr>
              <a:t>in</a:t>
            </a:r>
            <a:r>
              <a:rPr sz="1600" b="1" dirty="0">
                <a:latin typeface="Times New Roman"/>
                <a:cs typeface="Times New Roman"/>
              </a:rPr>
              <a:t> 1987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execute queries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against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 can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retrieve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data </a:t>
            </a:r>
            <a:r>
              <a:rPr sz="1600" b="1" spc="-5" dirty="0">
                <a:latin typeface="Times New Roman"/>
                <a:cs typeface="Times New Roman"/>
              </a:rPr>
              <a:t>from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insert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records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update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records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delete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records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from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 can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create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new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databases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create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new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tables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create stored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procedures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create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views</a:t>
            </a:r>
            <a:r>
              <a:rPr sz="1600" b="1" dirty="0">
                <a:latin typeface="Times New Roman"/>
                <a:cs typeface="Times New Roman"/>
              </a:rPr>
              <a:t> in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permissions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tables,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procedures,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views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RDBMS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program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(i.e.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Access,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Server,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MySQL)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To </a:t>
            </a:r>
            <a:r>
              <a:rPr sz="1600" b="1" spc="-5" dirty="0">
                <a:latin typeface="Times New Roman"/>
                <a:cs typeface="Times New Roman"/>
              </a:rPr>
              <a:t>use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server-side </a:t>
            </a:r>
            <a:r>
              <a:rPr sz="1600" b="1" dirty="0">
                <a:latin typeface="Times New Roman"/>
                <a:cs typeface="Times New Roman"/>
              </a:rPr>
              <a:t>scripting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language,</a:t>
            </a:r>
            <a:r>
              <a:rPr sz="1600" b="1" dirty="0">
                <a:latin typeface="Times New Roman"/>
                <a:cs typeface="Times New Roman"/>
              </a:rPr>
              <a:t> like</a:t>
            </a:r>
            <a:r>
              <a:rPr sz="1600" b="1" spc="-5" dirty="0">
                <a:latin typeface="Times New Roman"/>
                <a:cs typeface="Times New Roman"/>
              </a:rPr>
              <a:t> PHP</a:t>
            </a:r>
            <a:r>
              <a:rPr sz="1600" b="1" dirty="0">
                <a:latin typeface="Times New Roman"/>
                <a:cs typeface="Times New Roman"/>
              </a:rPr>
              <a:t> or </a:t>
            </a:r>
            <a:r>
              <a:rPr sz="1600" b="1" spc="-5" dirty="0">
                <a:latin typeface="Times New Roman"/>
                <a:cs typeface="Times New Roman"/>
              </a:rPr>
              <a:t>ASP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5" dirty="0">
                <a:latin typeface="Times New Roman"/>
                <a:cs typeface="Times New Roman"/>
              </a:rPr>
              <a:t> use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SQL </a:t>
            </a:r>
            <a:r>
              <a:rPr sz="1600" b="1" dirty="0">
                <a:latin typeface="Times New Roman"/>
                <a:cs typeface="Times New Roman"/>
              </a:rPr>
              <a:t>to </a:t>
            </a:r>
            <a:r>
              <a:rPr sz="1600" b="1" spc="-5" dirty="0">
                <a:latin typeface="Times New Roman"/>
                <a:cs typeface="Times New Roman"/>
              </a:rPr>
              <a:t>get the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data </a:t>
            </a:r>
            <a:r>
              <a:rPr sz="1600" b="1" spc="-5" dirty="0">
                <a:latin typeface="Times New Roman"/>
                <a:cs typeface="Times New Roman"/>
              </a:rPr>
              <a:t>you want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469900" algn="l"/>
              </a:tabLst>
            </a:pPr>
            <a:endParaRPr lang="en-US" sz="1600" b="1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Some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Most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Important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SQL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Commands: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SELECT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5" dirty="0">
                <a:latin typeface="Times New Roman"/>
                <a:cs typeface="Times New Roman"/>
              </a:rPr>
              <a:t> extracts</a:t>
            </a:r>
            <a:r>
              <a:rPr sz="1600" b="1" dirty="0">
                <a:latin typeface="Times New Roman"/>
                <a:cs typeface="Times New Roman"/>
              </a:rPr>
              <a:t> data </a:t>
            </a:r>
            <a:r>
              <a:rPr sz="1600" b="1" spc="-5" dirty="0">
                <a:latin typeface="Times New Roman"/>
                <a:cs typeface="Times New Roman"/>
              </a:rPr>
              <a:t>from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UPDATE</a:t>
            </a:r>
            <a:r>
              <a:rPr sz="1600" b="1" dirty="0">
                <a:latin typeface="Times New Roman"/>
                <a:cs typeface="Times New Roman"/>
              </a:rPr>
              <a:t> -</a:t>
            </a:r>
            <a:r>
              <a:rPr sz="1600" b="1" spc="-5" dirty="0">
                <a:latin typeface="Times New Roman"/>
                <a:cs typeface="Times New Roman"/>
              </a:rPr>
              <a:t> updates</a:t>
            </a:r>
            <a:r>
              <a:rPr sz="1600" b="1" dirty="0">
                <a:latin typeface="Times New Roman"/>
                <a:cs typeface="Times New Roman"/>
              </a:rPr>
              <a:t> data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dirty="0">
                <a:latin typeface="Times New Roman"/>
                <a:cs typeface="Times New Roman"/>
              </a:rPr>
              <a:t> a</a:t>
            </a:r>
            <a:r>
              <a:rPr sz="1600" b="1" spc="-5" dirty="0">
                <a:latin typeface="Times New Roman"/>
                <a:cs typeface="Times New Roman"/>
              </a:rPr>
              <a:t> 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DELETE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deletes </a:t>
            </a:r>
            <a:r>
              <a:rPr sz="1600" b="1" dirty="0">
                <a:latin typeface="Times New Roman"/>
                <a:cs typeface="Times New Roman"/>
              </a:rPr>
              <a:t>data</a:t>
            </a:r>
            <a:r>
              <a:rPr sz="1600" b="1" spc="-5" dirty="0">
                <a:latin typeface="Times New Roman"/>
                <a:cs typeface="Times New Roman"/>
              </a:rPr>
              <a:t> from</a:t>
            </a:r>
            <a:r>
              <a:rPr sz="1600" b="1" dirty="0">
                <a:latin typeface="Times New Roman"/>
                <a:cs typeface="Times New Roman"/>
              </a:rPr>
              <a:t> a</a:t>
            </a:r>
            <a:r>
              <a:rPr sz="1600" b="1" spc="-5" dirty="0">
                <a:latin typeface="Times New Roman"/>
                <a:cs typeface="Times New Roman"/>
              </a:rPr>
              <a:t> 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INSERT</a:t>
            </a:r>
            <a:r>
              <a:rPr sz="1600" b="1" spc="-5" dirty="0">
                <a:latin typeface="Times New Roman"/>
                <a:cs typeface="Times New Roman"/>
              </a:rPr>
              <a:t> INTO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5" dirty="0">
                <a:latin typeface="Times New Roman"/>
                <a:cs typeface="Times New Roman"/>
              </a:rPr>
              <a:t> inserts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new </a:t>
            </a:r>
            <a:r>
              <a:rPr sz="1600" b="1" dirty="0">
                <a:latin typeface="Times New Roman"/>
                <a:cs typeface="Times New Roman"/>
              </a:rPr>
              <a:t>data into a </a:t>
            </a:r>
            <a:r>
              <a:rPr sz="1600" b="1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CREATE DATABASE</a:t>
            </a:r>
            <a:r>
              <a:rPr sz="1600" b="1" dirty="0">
                <a:latin typeface="Times New Roman"/>
                <a:cs typeface="Times New Roman"/>
              </a:rPr>
              <a:t> -</a:t>
            </a:r>
            <a:r>
              <a:rPr sz="1600" b="1" spc="-5" dirty="0">
                <a:latin typeface="Times New Roman"/>
                <a:cs typeface="Times New Roman"/>
              </a:rPr>
              <a:t> creates</a:t>
            </a:r>
            <a:r>
              <a:rPr sz="1600" b="1" dirty="0">
                <a:latin typeface="Times New Roman"/>
                <a:cs typeface="Times New Roman"/>
              </a:rPr>
              <a:t> a </a:t>
            </a:r>
            <a:r>
              <a:rPr sz="1600" b="1" spc="-5" dirty="0">
                <a:latin typeface="Times New Roman"/>
                <a:cs typeface="Times New Roman"/>
              </a:rPr>
              <a:t>new</a:t>
            </a:r>
            <a:r>
              <a:rPr sz="1600" b="1" dirty="0">
                <a:latin typeface="Times New Roman"/>
                <a:cs typeface="Times New Roman"/>
              </a:rPr>
              <a:t> 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ALTER</a:t>
            </a:r>
            <a:r>
              <a:rPr sz="1600" b="1" spc="-5" dirty="0">
                <a:latin typeface="Times New Roman"/>
                <a:cs typeface="Times New Roman"/>
              </a:rPr>
              <a:t> DATABASE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modifies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 database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CREATE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TABLE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creates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 new table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dirty="0">
                <a:latin typeface="Times New Roman"/>
                <a:cs typeface="Times New Roman"/>
              </a:rPr>
              <a:t>ALTER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TABLE -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modifies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table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DROP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TABLE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deletes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table</a:t>
            </a:r>
            <a:endParaRPr sz="16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CREATE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INDEX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-5" dirty="0">
                <a:latin typeface="Times New Roman"/>
                <a:cs typeface="Times New Roman"/>
              </a:rPr>
              <a:t> creates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index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(search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key)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47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84DB4-8F2A-5088-B226-F5BC33C220D1}"/>
              </a:ext>
            </a:extLst>
          </p:cNvPr>
          <p:cNvSpPr txBox="1"/>
          <p:nvPr/>
        </p:nvSpPr>
        <p:spPr>
          <a:xfrm>
            <a:off x="2378071" y="0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67600-0D31-BC00-5E52-ABA12ADA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2" y="742684"/>
            <a:ext cx="4658375" cy="3810532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A99772B-4A2F-0D18-8715-81C0F7D33AAE}"/>
              </a:ext>
            </a:extLst>
          </p:cNvPr>
          <p:cNvSpPr txBox="1"/>
          <p:nvPr/>
        </p:nvSpPr>
        <p:spPr>
          <a:xfrm>
            <a:off x="1819908" y="4772680"/>
            <a:ext cx="355037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Fig-1:M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Relationship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Diagram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30" dirty="0">
                <a:latin typeface="Times New Roman"/>
                <a:cs typeface="Times New Roman"/>
              </a:rPr>
              <a:t>Car</a:t>
            </a:r>
            <a:r>
              <a:rPr lang="en-US" sz="1200" spc="-30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Owner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Details.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7EC65-67D3-E170-174B-44D654963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2" y="5352785"/>
            <a:ext cx="6337255" cy="3268566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F830D56-4041-4ACB-9939-22550AEB1A20}"/>
              </a:ext>
            </a:extLst>
          </p:cNvPr>
          <p:cNvSpPr txBox="1"/>
          <p:nvPr/>
        </p:nvSpPr>
        <p:spPr>
          <a:xfrm>
            <a:off x="1578700" y="8955037"/>
            <a:ext cx="3791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/>
                <a:cs typeface="Times New Roman"/>
              </a:rPr>
              <a:t>Fig-2: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Relationship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Politician and Party Detail</a:t>
            </a:r>
            <a:r>
              <a:rPr sz="1200" spc="-2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643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</TotalTime>
  <Words>2883</Words>
  <Application>Microsoft Office PowerPoint</Application>
  <PresentationFormat>A4 Paper (210x297 mm)</PresentationFormat>
  <Paragraphs>305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KINGNICKS- DELL</dc:creator>
  <cp:lastModifiedBy>KINGNICKS- DELL</cp:lastModifiedBy>
  <cp:revision>6</cp:revision>
  <dcterms:created xsi:type="dcterms:W3CDTF">2024-04-13T04:56:05Z</dcterms:created>
  <dcterms:modified xsi:type="dcterms:W3CDTF">2024-04-13T12:17:38Z</dcterms:modified>
</cp:coreProperties>
</file>