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65" r:id="rId8"/>
    <p:sldId id="266" r:id="rId9"/>
    <p:sldId id="267" r:id="rId10"/>
    <p:sldId id="268" r:id="rId11"/>
    <p:sldId id="269" r:id="rId12"/>
    <p:sldId id="263" r:id="rId13"/>
    <p:sldId id="264"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2/2/2024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2/2/2024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712269"/>
            <a:ext cx="6253317" cy="3612843"/>
          </a:xfrm>
        </p:spPr>
        <p:txBody>
          <a:bodyPr>
            <a:normAutofit/>
          </a:bodyPr>
          <a:lstStyle/>
          <a:p>
            <a:r>
              <a:rPr lang="en-US" dirty="0">
                <a:solidFill>
                  <a:schemeClr val="bg1"/>
                </a:solidFill>
              </a:rPr>
              <a:t>ZOMATO ANALYSIS</a:t>
            </a:r>
            <a:br>
              <a:rPr lang="en-US" dirty="0">
                <a:solidFill>
                  <a:schemeClr val="bg1"/>
                </a:solidFill>
              </a:rPr>
            </a:br>
            <a:endParaRPr lang="en-US" sz="8000" dirty="0">
              <a:solidFill>
                <a:schemeClr val="bg1"/>
              </a:solidFill>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bg1"/>
                </a:solidFill>
              </a:rPr>
              <a:t>By Group 4</a:t>
            </a:r>
            <a:endParaRPr lang="en-US" sz="2400" dirty="0">
              <a:solidFill>
                <a:schemeClr val="bg1"/>
              </a:solidFill>
            </a:endParaRPr>
          </a:p>
        </p:txBody>
      </p:sp>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1000" l="10000" r="90000">
                        <a14:foregroundMark x1="42833" y1="75167" x2="39333" y2="89833"/>
                        <a14:foregroundMark x1="39333" y1="89833" x2="43583" y2="76333"/>
                        <a14:foregroundMark x1="43583" y1="76333" x2="43500" y2="91000"/>
                        <a14:foregroundMark x1="39750" y1="31167" x2="30500" y2="40167"/>
                        <a14:foregroundMark x1="30500" y1="40167" x2="43083" y2="37000"/>
                        <a14:foregroundMark x1="43083" y1="37000" x2="38167" y2="23167"/>
                        <a14:foregroundMark x1="38167" y1="23167" x2="32167" y2="34667"/>
                        <a14:foregroundMark x1="32167" y1="34667" x2="41583" y2="41500"/>
                        <a14:foregroundMark x1="41583" y1="41500" x2="42833" y2="40667"/>
                        <a14:foregroundMark x1="48583" y1="18167" x2="48750" y2="25667"/>
                        <a14:foregroundMark x1="42417" y1="79000" x2="42000" y2="79000"/>
                        <a14:foregroundMark x1="40417" y1="80333" x2="40833" y2="81500"/>
                        <a14:foregroundMark x1="68750" y1="83500" x2="66083" y2="84000"/>
                        <a14:foregroundMark x1="36500" y1="53667" x2="34917" y2="52333"/>
                        <a14:foregroundMark x1="40000" y1="50667" x2="42417" y2="55500"/>
                        <a14:foregroundMark x1="34917" y1="52000" x2="37333" y2="59667"/>
                      </a14:backgroundRemoval>
                    </a14:imgEffect>
                  </a14:imgLayer>
                </a14:imgProps>
              </a:ext>
              <a:ext uri="{28A0092B-C50C-407E-A947-70E740481C1C}">
                <a14:useLocalDpi xmlns:a14="http://schemas.microsoft.com/office/drawing/2010/main" val="0"/>
              </a:ext>
            </a:extLst>
          </a:blip>
          <a:srcRect/>
          <a:stretch/>
        </p:blipFill>
        <p:spPr>
          <a:xfrm>
            <a:off x="-837398" y="0"/>
            <a:ext cx="7248477" cy="5602974"/>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2BF5C0-AB26-C3D7-B046-98EA571EA95C}"/>
              </a:ext>
            </a:extLst>
          </p:cNvPr>
          <p:cNvSpPr txBox="1"/>
          <p:nvPr/>
        </p:nvSpPr>
        <p:spPr>
          <a:xfrm>
            <a:off x="0" y="123041"/>
            <a:ext cx="12192000" cy="5878532"/>
          </a:xfrm>
          <a:prstGeom prst="rect">
            <a:avLst/>
          </a:prstGeom>
          <a:noFill/>
        </p:spPr>
        <p:txBody>
          <a:bodyPr wrap="square">
            <a:spAutoFit/>
          </a:bodyPr>
          <a:lstStyle/>
          <a:p>
            <a:r>
              <a:rPr lang="en-US" sz="3200" b="1" dirty="0">
                <a:solidFill>
                  <a:schemeClr val="bg1"/>
                </a:solidFill>
                <a:latin typeface="Sitka Small Semibold" pitchFamily="2" charset="0"/>
              </a:rPr>
              <a:t>4. </a:t>
            </a:r>
            <a:r>
              <a:rPr lang="en-US" sz="2400" b="1" dirty="0">
                <a:solidFill>
                  <a:schemeClr val="bg1"/>
                </a:solidFill>
                <a:latin typeface="Sitka Small Semibold" pitchFamily="2" charset="0"/>
              </a:rPr>
              <a:t>Promotions and Discounts Effectiveness:</a:t>
            </a:r>
          </a:p>
          <a:p>
            <a:r>
              <a:rPr lang="en-US" sz="2400" dirty="0">
                <a:solidFill>
                  <a:schemeClr val="bg1"/>
                </a:solidFill>
                <a:latin typeface="Aptos" panose="020B0004020202020204" pitchFamily="34" charset="0"/>
              </a:rPr>
              <a:t>   - Assess the impact of promotions and discounts on customer engagement. Identify successful promotional strategies and optimize future campaigns.</a:t>
            </a:r>
          </a:p>
          <a:p>
            <a:endParaRPr lang="en-US" sz="2000" dirty="0">
              <a:solidFill>
                <a:schemeClr val="bg1"/>
              </a:solidFill>
            </a:endParaRPr>
          </a:p>
          <a:p>
            <a:r>
              <a:rPr lang="en-US" sz="3200" b="1" dirty="0">
                <a:solidFill>
                  <a:schemeClr val="bg1"/>
                </a:solidFill>
                <a:latin typeface="Sitka Small Semibold" pitchFamily="2" charset="0"/>
              </a:rPr>
              <a:t>5. </a:t>
            </a:r>
            <a:r>
              <a:rPr lang="en-US" sz="2400" b="1" dirty="0">
                <a:solidFill>
                  <a:schemeClr val="bg1"/>
                </a:solidFill>
                <a:latin typeface="Sitka Small Semibold" pitchFamily="2" charset="0"/>
              </a:rPr>
              <a:t>Competitive Analysis:</a:t>
            </a:r>
          </a:p>
          <a:p>
            <a:r>
              <a:rPr lang="en-US" sz="2400" dirty="0">
                <a:solidFill>
                  <a:schemeClr val="bg1"/>
                </a:solidFill>
                <a:latin typeface="Aptos" panose="020B0004020202020204" pitchFamily="34" charset="0"/>
              </a:rPr>
              <a:t>   - Conduct a competitive analysis to understand the strengths and weaknesses of competing restaurants. Identify opportunities to differentiate and improve offerings.</a:t>
            </a:r>
          </a:p>
          <a:p>
            <a:endParaRPr lang="en-US" sz="2000" dirty="0">
              <a:solidFill>
                <a:schemeClr val="bg1"/>
              </a:solidFill>
            </a:endParaRPr>
          </a:p>
          <a:p>
            <a:r>
              <a:rPr lang="en-US" sz="3200" b="1" dirty="0">
                <a:solidFill>
                  <a:schemeClr val="bg1"/>
                </a:solidFill>
                <a:latin typeface="Sitka Small Semibold" pitchFamily="2" charset="0"/>
              </a:rPr>
              <a:t>6</a:t>
            </a:r>
            <a:r>
              <a:rPr lang="en-US" sz="2400" b="1" dirty="0">
                <a:solidFill>
                  <a:schemeClr val="bg1"/>
                </a:solidFill>
                <a:latin typeface="Sitka Small Semibold" pitchFamily="2" charset="0"/>
              </a:rPr>
              <a:t>. Seasonal Variations and Events:</a:t>
            </a:r>
          </a:p>
          <a:p>
            <a:r>
              <a:rPr lang="en-US" sz="2400" dirty="0">
                <a:solidFill>
                  <a:schemeClr val="bg1"/>
                </a:solidFill>
                <a:latin typeface="Aptos" panose="020B0004020202020204" pitchFamily="34" charset="0"/>
              </a:rPr>
              <a:t>    - Analyze customer behavior during different seasons and events. Plan marketing campaigns and menu promotions based on seasonal preferences.</a:t>
            </a: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36049101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wipe(left)">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wipe(left)">
                                      <p:cBhvr>
                                        <p:cTn id="3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99DBAD-06EF-79E7-C68C-085EE39E0EF9}"/>
              </a:ext>
            </a:extLst>
          </p:cNvPr>
          <p:cNvSpPr txBox="1"/>
          <p:nvPr/>
        </p:nvSpPr>
        <p:spPr>
          <a:xfrm>
            <a:off x="1289785" y="1771048"/>
            <a:ext cx="9249878" cy="2646878"/>
          </a:xfrm>
          <a:prstGeom prst="rect">
            <a:avLst/>
          </a:prstGeom>
          <a:noFill/>
        </p:spPr>
        <p:txBody>
          <a:bodyPr wrap="square" rtlCol="0">
            <a:spAutoFit/>
          </a:bodyPr>
          <a:lstStyle/>
          <a:p>
            <a:r>
              <a:rPr lang="en-US" sz="16600" dirty="0">
                <a:latin typeface="Algerian" panose="04020705040A02060702" pitchFamily="82" charset="0"/>
              </a:rPr>
              <a:t>THE END</a:t>
            </a:r>
          </a:p>
        </p:txBody>
      </p:sp>
    </p:spTree>
    <p:extLst>
      <p:ext uri="{BB962C8B-B14F-4D97-AF65-F5344CB8AC3E}">
        <p14:creationId xmlns:p14="http://schemas.microsoft.com/office/powerpoint/2010/main" val="2040389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0F0E94-8E3F-3711-10ED-F0CD481C72D0}"/>
              </a:ext>
            </a:extLst>
          </p:cNvPr>
          <p:cNvSpPr txBox="1"/>
          <p:nvPr/>
        </p:nvSpPr>
        <p:spPr>
          <a:xfrm>
            <a:off x="134754" y="173255"/>
            <a:ext cx="3301465" cy="461665"/>
          </a:xfrm>
          <a:prstGeom prst="rect">
            <a:avLst/>
          </a:prstGeom>
          <a:noFill/>
        </p:spPr>
        <p:txBody>
          <a:bodyPr wrap="square" rtlCol="0">
            <a:spAutoFit/>
          </a:bodyPr>
          <a:lstStyle/>
          <a:p>
            <a:r>
              <a:rPr lang="en-US" sz="2400" b="1" dirty="0">
                <a:solidFill>
                  <a:schemeClr val="bg1"/>
                </a:solidFill>
                <a:latin typeface="+mj-lt"/>
              </a:rPr>
              <a:t>Business Overview:</a:t>
            </a:r>
          </a:p>
        </p:txBody>
      </p:sp>
      <p:sp>
        <p:nvSpPr>
          <p:cNvPr id="3" name="TextBox 2">
            <a:extLst>
              <a:ext uri="{FF2B5EF4-FFF2-40B4-BE49-F238E27FC236}">
                <a16:creationId xmlns:a16="http://schemas.microsoft.com/office/drawing/2014/main" id="{504412BE-CDA7-B8EB-06E2-353A3D21D8F3}"/>
              </a:ext>
            </a:extLst>
          </p:cNvPr>
          <p:cNvSpPr txBox="1"/>
          <p:nvPr/>
        </p:nvSpPr>
        <p:spPr>
          <a:xfrm>
            <a:off x="259882" y="683394"/>
            <a:ext cx="11704320" cy="1323439"/>
          </a:xfrm>
          <a:prstGeom prst="rect">
            <a:avLst/>
          </a:prstGeom>
          <a:noFill/>
        </p:spPr>
        <p:txBody>
          <a:bodyPr wrap="square" rtlCol="0">
            <a:spAutoFit/>
          </a:bodyPr>
          <a:lstStyle/>
          <a:p>
            <a:pPr algn="l"/>
            <a:r>
              <a:rPr lang="en-US" sz="2000" b="0" i="0" dirty="0">
                <a:solidFill>
                  <a:schemeClr val="bg1"/>
                </a:solidFill>
                <a:effectLst/>
                <a:latin typeface="Aptos" panose="020B0004020202020204" pitchFamily="34" charset="0"/>
              </a:rPr>
              <a:t>Zomato, a popular restaurant discovery and food delivery platform, offers a treasure trove of data that can be analyzed to gain valuable insights into customer preferences, restaurant performance, and industry trends. Zomato analysis involves leveraging the platform's extensive dataset to extract meaningful information for various stakeholders, including restaurants, customers, and the platform itself.</a:t>
            </a:r>
          </a:p>
        </p:txBody>
      </p:sp>
      <p:sp>
        <p:nvSpPr>
          <p:cNvPr id="9" name="TextBox 8">
            <a:extLst>
              <a:ext uri="{FF2B5EF4-FFF2-40B4-BE49-F238E27FC236}">
                <a16:creationId xmlns:a16="http://schemas.microsoft.com/office/drawing/2014/main" id="{80343349-CB95-4D5B-C2D0-BF3418B700DE}"/>
              </a:ext>
            </a:extLst>
          </p:cNvPr>
          <p:cNvSpPr txBox="1"/>
          <p:nvPr/>
        </p:nvSpPr>
        <p:spPr>
          <a:xfrm>
            <a:off x="221381" y="2227459"/>
            <a:ext cx="11810198" cy="3477875"/>
          </a:xfrm>
          <a:prstGeom prst="rect">
            <a:avLst/>
          </a:prstGeom>
          <a:noFill/>
        </p:spPr>
        <p:txBody>
          <a:bodyPr wrap="square">
            <a:spAutoFit/>
          </a:bodyPr>
          <a:lstStyle/>
          <a:p>
            <a:pPr algn="l">
              <a:buFont typeface="+mj-lt"/>
              <a:buAutoNum type="arabicPeriod"/>
            </a:pPr>
            <a:r>
              <a:rPr lang="en-US" sz="2000" b="1" i="0" dirty="0">
                <a:solidFill>
                  <a:schemeClr val="bg1"/>
                </a:solidFill>
                <a:effectLst/>
                <a:latin typeface="Sitka Small Semibold" pitchFamily="2" charset="0"/>
              </a:rPr>
              <a:t>Customer Reviews and Sentiments:</a:t>
            </a:r>
            <a:endParaRPr lang="en-US" sz="2000" b="0" i="0" dirty="0">
              <a:solidFill>
                <a:schemeClr val="bg1"/>
              </a:solidFill>
              <a:effectLst/>
              <a:latin typeface="Sitka Small Semibold" pitchFamily="2" charset="0"/>
            </a:endParaRPr>
          </a:p>
          <a:p>
            <a:pPr marL="742950" lvl="1" indent="-285750" algn="l">
              <a:buFont typeface="+mj-lt"/>
              <a:buAutoNum type="arabicPeriod"/>
            </a:pPr>
            <a:r>
              <a:rPr lang="en-US" sz="2000" b="0" i="0" dirty="0">
                <a:solidFill>
                  <a:schemeClr val="bg1"/>
                </a:solidFill>
                <a:effectLst/>
                <a:latin typeface="Aptos" panose="020B0004020202020204" pitchFamily="34" charset="0"/>
              </a:rPr>
              <a:t>Analyzing customer reviews on Zomato allows businesses to understand the sentiments and preferences of diners.</a:t>
            </a:r>
          </a:p>
          <a:p>
            <a:pPr marL="742950" lvl="1" indent="-285750" algn="l">
              <a:buFont typeface="+mj-lt"/>
              <a:buAutoNum type="arabicPeriod"/>
            </a:pPr>
            <a:r>
              <a:rPr lang="en-US" sz="2000" b="0" i="0" dirty="0">
                <a:solidFill>
                  <a:schemeClr val="bg1"/>
                </a:solidFill>
                <a:effectLst/>
                <a:latin typeface="Aptos" panose="020B0004020202020204" pitchFamily="34" charset="0"/>
              </a:rPr>
              <a:t>Identifying positive and negative feedback helps restaurants enhance their offerings and improve customer satisfaction.</a:t>
            </a:r>
          </a:p>
          <a:p>
            <a:pPr marL="742950" lvl="1" indent="-285750" algn="l">
              <a:buFont typeface="+mj-lt"/>
              <a:buAutoNum type="arabicPeriod"/>
            </a:pPr>
            <a:endParaRPr lang="en-US" sz="2000" b="0" i="0" dirty="0">
              <a:solidFill>
                <a:schemeClr val="bg1"/>
              </a:solidFill>
              <a:effectLst/>
              <a:latin typeface="Aptos" panose="020B0004020202020204" pitchFamily="34" charset="0"/>
            </a:endParaRPr>
          </a:p>
          <a:p>
            <a:pPr algn="l">
              <a:buFont typeface="+mj-lt"/>
              <a:buAutoNum type="arabicPeriod"/>
            </a:pPr>
            <a:r>
              <a:rPr lang="en-US" sz="2000" b="1" i="0" dirty="0">
                <a:solidFill>
                  <a:schemeClr val="bg1"/>
                </a:solidFill>
                <a:effectLst/>
                <a:latin typeface="Sitka Small Semibold" pitchFamily="2" charset="0"/>
              </a:rPr>
              <a:t>Restaurant Ratings and Performance</a:t>
            </a:r>
            <a:r>
              <a:rPr lang="en-US" sz="2000" b="1" i="0" dirty="0">
                <a:solidFill>
                  <a:schemeClr val="bg1"/>
                </a:solidFill>
                <a:effectLst/>
                <a:latin typeface="Söhne"/>
              </a:rPr>
              <a:t>:</a:t>
            </a:r>
            <a:endParaRPr lang="en-US" sz="2000" b="0" i="0" dirty="0">
              <a:solidFill>
                <a:schemeClr val="bg1"/>
              </a:solidFill>
              <a:effectLst/>
              <a:latin typeface="Söhne"/>
            </a:endParaRPr>
          </a:p>
          <a:p>
            <a:pPr marL="742950" lvl="1" indent="-285750" algn="l">
              <a:buFont typeface="+mj-lt"/>
              <a:buAutoNum type="arabicPeriod"/>
            </a:pPr>
            <a:r>
              <a:rPr lang="en-US" sz="2000" b="0" i="0" dirty="0">
                <a:solidFill>
                  <a:schemeClr val="bg1"/>
                </a:solidFill>
                <a:effectLst/>
                <a:latin typeface="Aptos" panose="020B0004020202020204" pitchFamily="34" charset="0"/>
              </a:rPr>
              <a:t>Examining restaurant ratings helps gauge customer satisfaction levels.</a:t>
            </a:r>
          </a:p>
          <a:p>
            <a:pPr marL="742950" lvl="1" indent="-285750" algn="l">
              <a:buFont typeface="+mj-lt"/>
              <a:buAutoNum type="arabicPeriod"/>
            </a:pPr>
            <a:r>
              <a:rPr lang="en-US" sz="2000" b="0" i="0" dirty="0">
                <a:solidFill>
                  <a:schemeClr val="bg1"/>
                </a:solidFill>
                <a:effectLst/>
                <a:latin typeface="Aptos" panose="020B0004020202020204" pitchFamily="34" charset="0"/>
              </a:rPr>
              <a:t>Restaurants with high ratings are likely to attract more customers, while low ratings may indicate areas that need improvement</a:t>
            </a:r>
            <a:r>
              <a:rPr lang="en-US" sz="2000" b="0" i="0" dirty="0">
                <a:solidFill>
                  <a:schemeClr val="bg1"/>
                </a:solidFill>
                <a:effectLst/>
                <a:latin typeface="Söhne"/>
              </a:rPr>
              <a:t>.</a:t>
            </a:r>
          </a:p>
          <a:p>
            <a:pPr lvl="1" algn="l"/>
            <a:endParaRPr lang="en-US" sz="2000" b="0" i="0" dirty="0">
              <a:solidFill>
                <a:schemeClr val="bg1"/>
              </a:solidFill>
              <a:effectLst/>
              <a:latin typeface="Söhne"/>
            </a:endParaRPr>
          </a:p>
        </p:txBody>
      </p:sp>
    </p:spTree>
    <p:extLst>
      <p:ext uri="{BB962C8B-B14F-4D97-AF65-F5344CB8AC3E}">
        <p14:creationId xmlns:p14="http://schemas.microsoft.com/office/powerpoint/2010/main" val="24463649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wipe(left)">
                                      <p:cBhvr>
                                        <p:cTn id="19" dur="500"/>
                                        <p:tgtEl>
                                          <p:spTgt spid="9">
                                            <p:txEl>
                                              <p:pRg st="0" end="0"/>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wipe(left)">
                                      <p:cBhvr>
                                        <p:cTn id="22" dur="500"/>
                                        <p:tgtEl>
                                          <p:spTgt spid="9">
                                            <p:txEl>
                                              <p:pRg st="1" end="1"/>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Effect transition="in" filter="wipe(left)">
                                      <p:cBhvr>
                                        <p:cTn id="25" dur="500"/>
                                        <p:tgtEl>
                                          <p:spTgt spid="9">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
                                            <p:txEl>
                                              <p:pRg st="4" end="4"/>
                                            </p:txEl>
                                          </p:spTgt>
                                        </p:tgtEl>
                                        <p:attrNameLst>
                                          <p:attrName>style.visibility</p:attrName>
                                        </p:attrNameLst>
                                      </p:cBhvr>
                                      <p:to>
                                        <p:strVal val="visible"/>
                                      </p:to>
                                    </p:set>
                                    <p:animEffect transition="in" filter="wipe(left)">
                                      <p:cBhvr>
                                        <p:cTn id="30" dur="500"/>
                                        <p:tgtEl>
                                          <p:spTgt spid="9">
                                            <p:txEl>
                                              <p:pRg st="4" end="4"/>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animEffect transition="in" filter="wipe(left)">
                                      <p:cBhvr>
                                        <p:cTn id="33" dur="500"/>
                                        <p:tgtEl>
                                          <p:spTgt spid="9">
                                            <p:txEl>
                                              <p:pRg st="5" end="5"/>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9">
                                            <p:txEl>
                                              <p:pRg st="6" end="6"/>
                                            </p:txEl>
                                          </p:spTgt>
                                        </p:tgtEl>
                                        <p:attrNameLst>
                                          <p:attrName>style.visibility</p:attrName>
                                        </p:attrNameLst>
                                      </p:cBhvr>
                                      <p:to>
                                        <p:strVal val="visible"/>
                                      </p:to>
                                    </p:set>
                                    <p:animEffect transition="in" filter="wipe(left)">
                                      <p:cBhvr>
                                        <p:cTn id="36"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237620-4E9D-6D51-0558-FF33D1B9F910}"/>
              </a:ext>
            </a:extLst>
          </p:cNvPr>
          <p:cNvSpPr txBox="1"/>
          <p:nvPr/>
        </p:nvSpPr>
        <p:spPr>
          <a:xfrm>
            <a:off x="74595" y="1361233"/>
            <a:ext cx="11116377" cy="3170099"/>
          </a:xfrm>
          <a:prstGeom prst="rect">
            <a:avLst/>
          </a:prstGeom>
          <a:noFill/>
        </p:spPr>
        <p:txBody>
          <a:bodyPr wrap="square">
            <a:spAutoFit/>
          </a:bodyPr>
          <a:lstStyle/>
          <a:p>
            <a:pPr algn="l"/>
            <a:r>
              <a:rPr lang="en-US" sz="2000" b="1" i="0" dirty="0">
                <a:solidFill>
                  <a:schemeClr val="bg1"/>
                </a:solidFill>
                <a:effectLst/>
                <a:latin typeface="Söhne"/>
              </a:rPr>
              <a:t>4.</a:t>
            </a:r>
            <a:r>
              <a:rPr lang="en-US" sz="2000" b="1" i="0" dirty="0">
                <a:solidFill>
                  <a:schemeClr val="bg1"/>
                </a:solidFill>
                <a:effectLst/>
                <a:latin typeface="Sitka Small Semibold" pitchFamily="2" charset="0"/>
              </a:rPr>
              <a:t>Delivery Service Optimization:</a:t>
            </a:r>
            <a:endParaRPr lang="en-US" sz="2000" b="0" i="0" dirty="0">
              <a:solidFill>
                <a:schemeClr val="bg1"/>
              </a:solidFill>
              <a:effectLst/>
              <a:latin typeface="Sitka Small Semibold" pitchFamily="2" charset="0"/>
            </a:endParaRPr>
          </a:p>
          <a:p>
            <a:pPr marL="742950" lvl="1" indent="-285750" algn="l">
              <a:buFont typeface="+mj-lt"/>
              <a:buAutoNum type="arabicPeriod"/>
            </a:pPr>
            <a:r>
              <a:rPr lang="en-US" sz="2000" b="0" i="0" dirty="0">
                <a:solidFill>
                  <a:schemeClr val="bg1"/>
                </a:solidFill>
                <a:effectLst/>
                <a:latin typeface="Aptos" panose="020B0004020202020204" pitchFamily="34" charset="0"/>
              </a:rPr>
              <a:t>Evaluating the efficiency of restaurant delivery services on Zomato helps in optimizing delivery times and customer satisfaction.</a:t>
            </a:r>
          </a:p>
          <a:p>
            <a:pPr marL="742950" lvl="1" indent="-285750" algn="l">
              <a:buFont typeface="+mj-lt"/>
              <a:buAutoNum type="arabicPeriod"/>
            </a:pPr>
            <a:r>
              <a:rPr lang="en-US" sz="2000" b="0" i="0" dirty="0">
                <a:solidFill>
                  <a:schemeClr val="bg1"/>
                </a:solidFill>
                <a:effectLst/>
                <a:latin typeface="Aptos" panose="020B0004020202020204" pitchFamily="34" charset="0"/>
              </a:rPr>
              <a:t>Identifying factors affecting delivery performance contributes to a better overall customer experience.</a:t>
            </a:r>
          </a:p>
          <a:p>
            <a:pPr marL="742950" lvl="1" indent="-285750" algn="l">
              <a:buFont typeface="+mj-lt"/>
              <a:buAutoNum type="arabicPeriod"/>
            </a:pPr>
            <a:endParaRPr lang="en-US" sz="2000" b="0" i="0" dirty="0">
              <a:solidFill>
                <a:schemeClr val="bg1"/>
              </a:solidFill>
              <a:effectLst/>
              <a:latin typeface="Aptos" panose="020B0004020202020204" pitchFamily="34" charset="0"/>
            </a:endParaRPr>
          </a:p>
          <a:p>
            <a:pPr algn="l"/>
            <a:r>
              <a:rPr lang="en-US" sz="2000" b="1" i="0" dirty="0">
                <a:solidFill>
                  <a:schemeClr val="bg1"/>
                </a:solidFill>
                <a:effectLst/>
                <a:latin typeface="Söhne"/>
              </a:rPr>
              <a:t>5.</a:t>
            </a:r>
            <a:r>
              <a:rPr lang="en-US" sz="2000" b="1" i="0" dirty="0">
                <a:solidFill>
                  <a:schemeClr val="bg1"/>
                </a:solidFill>
                <a:effectLst/>
                <a:latin typeface="Sitka Small Semibold" pitchFamily="2" charset="0"/>
              </a:rPr>
              <a:t>Price Sensitivity and Value Perception:</a:t>
            </a:r>
            <a:endParaRPr lang="en-US" sz="2000" b="0" i="0" dirty="0">
              <a:solidFill>
                <a:schemeClr val="bg1"/>
              </a:solidFill>
              <a:effectLst/>
              <a:latin typeface="Sitka Small Semibold" pitchFamily="2" charset="0"/>
            </a:endParaRPr>
          </a:p>
          <a:p>
            <a:pPr marL="742950" lvl="1" indent="-285750" algn="l">
              <a:buFont typeface="+mj-lt"/>
              <a:buAutoNum type="arabicPeriod"/>
            </a:pPr>
            <a:r>
              <a:rPr lang="en-US" sz="2000" b="0" i="0" dirty="0">
                <a:solidFill>
                  <a:schemeClr val="bg1"/>
                </a:solidFill>
                <a:effectLst/>
                <a:latin typeface="Aptos" panose="020B0004020202020204" pitchFamily="34" charset="0"/>
              </a:rPr>
              <a:t>Analyzing the relationship between restaurant prices and customer ratings helps understand price sensitivity.</a:t>
            </a:r>
          </a:p>
          <a:p>
            <a:pPr marL="742950" lvl="1" indent="-285750" algn="l">
              <a:buFont typeface="+mj-lt"/>
              <a:buAutoNum type="arabicPeriod"/>
            </a:pPr>
            <a:r>
              <a:rPr lang="en-US" sz="2000" b="0" i="0" dirty="0">
                <a:solidFill>
                  <a:schemeClr val="bg1"/>
                </a:solidFill>
                <a:effectLst/>
                <a:latin typeface="Aptos" panose="020B0004020202020204" pitchFamily="34" charset="0"/>
              </a:rPr>
              <a:t>Restaurants can adjust pricing strategies based on perceived value for money</a:t>
            </a:r>
            <a:endParaRPr lang="en-US" sz="2000" dirty="0">
              <a:solidFill>
                <a:schemeClr val="bg1"/>
              </a:solidFill>
              <a:latin typeface="Aptos" panose="020B0004020202020204" pitchFamily="34" charset="0"/>
            </a:endParaRPr>
          </a:p>
        </p:txBody>
      </p:sp>
      <p:sp>
        <p:nvSpPr>
          <p:cNvPr id="7" name="TextBox 6">
            <a:extLst>
              <a:ext uri="{FF2B5EF4-FFF2-40B4-BE49-F238E27FC236}">
                <a16:creationId xmlns:a16="http://schemas.microsoft.com/office/drawing/2014/main" id="{9069BD3D-D496-443F-B66A-2DB8F0C23478}"/>
              </a:ext>
            </a:extLst>
          </p:cNvPr>
          <p:cNvSpPr txBox="1"/>
          <p:nvPr/>
        </p:nvSpPr>
        <p:spPr>
          <a:xfrm>
            <a:off x="103472" y="161472"/>
            <a:ext cx="11764478" cy="1015663"/>
          </a:xfrm>
          <a:prstGeom prst="rect">
            <a:avLst/>
          </a:prstGeom>
          <a:noFill/>
        </p:spPr>
        <p:txBody>
          <a:bodyPr wrap="square">
            <a:spAutoFit/>
          </a:bodyPr>
          <a:lstStyle/>
          <a:p>
            <a:pPr algn="l"/>
            <a:r>
              <a:rPr lang="en-US" sz="2000" b="1" i="0" dirty="0">
                <a:solidFill>
                  <a:srgbClr val="D1D5DB"/>
                </a:solidFill>
                <a:effectLst/>
                <a:latin typeface="Sitka Small Semibold" pitchFamily="2" charset="0"/>
              </a:rPr>
              <a:t>3.Cuisine and Food Trends:</a:t>
            </a:r>
            <a:endParaRPr lang="en-US" sz="2000" b="0" i="0" dirty="0">
              <a:solidFill>
                <a:srgbClr val="D1D5DB"/>
              </a:solidFill>
              <a:effectLst/>
              <a:latin typeface="Sitka Small Semibold" pitchFamily="2" charset="0"/>
            </a:endParaRPr>
          </a:p>
          <a:p>
            <a:pPr marL="742950" lvl="1" indent="-285750" algn="l">
              <a:buFont typeface="+mj-lt"/>
              <a:buAutoNum type="arabicPeriod"/>
            </a:pPr>
            <a:r>
              <a:rPr lang="en-US" sz="2000" b="0" i="0" dirty="0">
                <a:solidFill>
                  <a:srgbClr val="D1D5DB"/>
                </a:solidFill>
                <a:effectLst/>
                <a:latin typeface="Aptos" panose="020B0004020202020204" pitchFamily="34" charset="0"/>
              </a:rPr>
              <a:t>Analyzing the popularity of different cuisines on Zomato provides insights into evolving food trends.</a:t>
            </a:r>
          </a:p>
          <a:p>
            <a:pPr marL="742950" lvl="1" indent="-285750" algn="l">
              <a:buFont typeface="+mj-lt"/>
              <a:buAutoNum type="arabicPeriod"/>
            </a:pPr>
            <a:r>
              <a:rPr lang="en-US" sz="2000" b="0" i="0" dirty="0">
                <a:solidFill>
                  <a:srgbClr val="D1D5DB"/>
                </a:solidFill>
                <a:effectLst/>
                <a:latin typeface="Aptos" panose="020B0004020202020204" pitchFamily="34" charset="0"/>
              </a:rPr>
              <a:t>Restaurants can adapt their menus to align with the preferences of Zomato users</a:t>
            </a:r>
            <a:r>
              <a:rPr lang="en-US" sz="2000" b="0" i="0" dirty="0">
                <a:solidFill>
                  <a:srgbClr val="D1D5DB"/>
                </a:solidFill>
                <a:effectLst/>
                <a:latin typeface="Söhne"/>
              </a:rPr>
              <a:t>.</a:t>
            </a:r>
          </a:p>
        </p:txBody>
      </p:sp>
    </p:spTree>
    <p:extLst>
      <p:ext uri="{BB962C8B-B14F-4D97-AF65-F5344CB8AC3E}">
        <p14:creationId xmlns:p14="http://schemas.microsoft.com/office/powerpoint/2010/main" val="534125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left)">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272323-FF3F-9B34-A4D7-C16064AFA7BC}"/>
              </a:ext>
            </a:extLst>
          </p:cNvPr>
          <p:cNvSpPr txBox="1"/>
          <p:nvPr/>
        </p:nvSpPr>
        <p:spPr>
          <a:xfrm>
            <a:off x="150796" y="914400"/>
            <a:ext cx="12041204" cy="1631216"/>
          </a:xfrm>
          <a:prstGeom prst="rect">
            <a:avLst/>
          </a:prstGeom>
          <a:noFill/>
        </p:spPr>
        <p:txBody>
          <a:bodyPr wrap="square">
            <a:spAutoFit/>
          </a:bodyPr>
          <a:lstStyle/>
          <a:p>
            <a:r>
              <a:rPr lang="en-US" sz="2000" b="0" i="0" dirty="0">
                <a:solidFill>
                  <a:schemeClr val="bg1"/>
                </a:solidFill>
                <a:effectLst/>
                <a:latin typeface="Aptos" panose="020B0004020202020204" pitchFamily="34" charset="0"/>
              </a:rPr>
              <a:t>A business problem refers to a challenge or issue that an organization faces, hindering its ability to achieve its goals, meet objectives, or operate efficiently. Business problems can arise in various areas of an organization and may require strategic analysis and effective solutions to overcome. These problems can impact different aspects of business operations, including financial performance, customer satisfaction, internal processes, and overall competitiveness. Here are some common types of business problems:</a:t>
            </a:r>
            <a:endParaRPr lang="en-US" sz="2000" dirty="0">
              <a:solidFill>
                <a:schemeClr val="bg1"/>
              </a:solidFill>
              <a:latin typeface="Aptos" panose="020B0004020202020204" pitchFamily="34" charset="0"/>
            </a:endParaRPr>
          </a:p>
        </p:txBody>
      </p:sp>
      <p:sp>
        <p:nvSpPr>
          <p:cNvPr id="4" name="TextBox 3">
            <a:extLst>
              <a:ext uri="{FF2B5EF4-FFF2-40B4-BE49-F238E27FC236}">
                <a16:creationId xmlns:a16="http://schemas.microsoft.com/office/drawing/2014/main" id="{9CC79B32-7885-8472-36F0-FDB2EECC053C}"/>
              </a:ext>
            </a:extLst>
          </p:cNvPr>
          <p:cNvSpPr txBox="1"/>
          <p:nvPr/>
        </p:nvSpPr>
        <p:spPr>
          <a:xfrm>
            <a:off x="144379" y="284480"/>
            <a:ext cx="4722261" cy="523220"/>
          </a:xfrm>
          <a:prstGeom prst="rect">
            <a:avLst/>
          </a:prstGeom>
          <a:noFill/>
        </p:spPr>
        <p:txBody>
          <a:bodyPr wrap="square" rtlCol="0">
            <a:spAutoFit/>
          </a:bodyPr>
          <a:lstStyle/>
          <a:p>
            <a:r>
              <a:rPr lang="en-US" sz="2800" b="1" dirty="0">
                <a:solidFill>
                  <a:schemeClr val="bg1"/>
                </a:solidFill>
                <a:latin typeface="Sitka Small Semibold" pitchFamily="2" charset="0"/>
              </a:rPr>
              <a:t>BUSINESS PROBLEMS:</a:t>
            </a:r>
          </a:p>
        </p:txBody>
      </p:sp>
      <p:sp>
        <p:nvSpPr>
          <p:cNvPr id="6" name="TextBox 5">
            <a:extLst>
              <a:ext uri="{FF2B5EF4-FFF2-40B4-BE49-F238E27FC236}">
                <a16:creationId xmlns:a16="http://schemas.microsoft.com/office/drawing/2014/main" id="{16E73B6C-D599-9835-E5E1-EAB4F44AF256}"/>
              </a:ext>
            </a:extLst>
          </p:cNvPr>
          <p:cNvSpPr txBox="1"/>
          <p:nvPr/>
        </p:nvSpPr>
        <p:spPr>
          <a:xfrm>
            <a:off x="238224" y="2646181"/>
            <a:ext cx="11953775" cy="2862322"/>
          </a:xfrm>
          <a:prstGeom prst="rect">
            <a:avLst/>
          </a:prstGeom>
          <a:noFill/>
        </p:spPr>
        <p:txBody>
          <a:bodyPr wrap="square">
            <a:spAutoFit/>
          </a:bodyPr>
          <a:lstStyle/>
          <a:p>
            <a:pPr algn="l">
              <a:buFont typeface="+mj-lt"/>
              <a:buAutoNum type="arabicPeriod"/>
            </a:pPr>
            <a:r>
              <a:rPr lang="en-US" sz="2000" b="1" i="0" dirty="0">
                <a:solidFill>
                  <a:schemeClr val="bg1"/>
                </a:solidFill>
                <a:effectLst/>
                <a:latin typeface="Sitka Small Semibold" pitchFamily="2" charset="0"/>
              </a:rPr>
              <a:t>Financial Challenges:</a:t>
            </a:r>
            <a:endParaRPr lang="en-US" sz="2000" b="0" i="0" dirty="0">
              <a:solidFill>
                <a:schemeClr val="bg1"/>
              </a:solidFill>
              <a:effectLst/>
              <a:latin typeface="Sitka Small Semibold" pitchFamily="2" charset="0"/>
            </a:endParaRPr>
          </a:p>
          <a:p>
            <a:pPr marL="742950" lvl="1" indent="-285750" algn="l">
              <a:buFont typeface="+mj-lt"/>
              <a:buAutoNum type="arabicPeriod"/>
            </a:pPr>
            <a:r>
              <a:rPr lang="en-US" sz="2000" b="1" i="0" dirty="0">
                <a:solidFill>
                  <a:schemeClr val="bg1"/>
                </a:solidFill>
                <a:effectLst/>
                <a:latin typeface="Aptos" panose="020B0004020202020204" pitchFamily="34" charset="0"/>
              </a:rPr>
              <a:t>Revenue Decline:</a:t>
            </a:r>
            <a:r>
              <a:rPr lang="en-US" sz="2000" b="0" i="0" dirty="0">
                <a:solidFill>
                  <a:schemeClr val="bg1"/>
                </a:solidFill>
                <a:effectLst/>
                <a:latin typeface="Aptos" panose="020B0004020202020204" pitchFamily="34" charset="0"/>
              </a:rPr>
              <a:t> A decrease in sales or revenue.</a:t>
            </a:r>
          </a:p>
          <a:p>
            <a:pPr marL="742950" lvl="1" indent="-285750" algn="l">
              <a:buFont typeface="+mj-lt"/>
              <a:buAutoNum type="arabicPeriod"/>
            </a:pPr>
            <a:r>
              <a:rPr lang="en-US" sz="2000" b="1" i="0" dirty="0">
                <a:solidFill>
                  <a:schemeClr val="bg1"/>
                </a:solidFill>
                <a:effectLst/>
                <a:latin typeface="Aptos" panose="020B0004020202020204" pitchFamily="34" charset="0"/>
              </a:rPr>
              <a:t>Profitability Issues:</a:t>
            </a:r>
            <a:r>
              <a:rPr lang="en-US" sz="2000" b="0" i="0" dirty="0">
                <a:solidFill>
                  <a:schemeClr val="bg1"/>
                </a:solidFill>
                <a:effectLst/>
                <a:latin typeface="Aptos" panose="020B0004020202020204" pitchFamily="34" charset="0"/>
              </a:rPr>
              <a:t> Declining profit margins or consistent losses.</a:t>
            </a:r>
          </a:p>
          <a:p>
            <a:pPr marL="742950" lvl="1" indent="-285750" algn="l">
              <a:buFont typeface="+mj-lt"/>
              <a:buAutoNum type="arabicPeriod"/>
            </a:pPr>
            <a:r>
              <a:rPr lang="en-US" sz="2000" b="1" i="0" dirty="0">
                <a:solidFill>
                  <a:schemeClr val="bg1"/>
                </a:solidFill>
                <a:effectLst/>
                <a:latin typeface="Aptos" panose="020B0004020202020204" pitchFamily="34" charset="0"/>
              </a:rPr>
              <a:t>Cash Flow Problems:</a:t>
            </a:r>
            <a:r>
              <a:rPr lang="en-US" sz="2000" b="0" i="0" dirty="0">
                <a:solidFill>
                  <a:schemeClr val="bg1"/>
                </a:solidFill>
                <a:effectLst/>
                <a:latin typeface="Aptos" panose="020B0004020202020204" pitchFamily="34" charset="0"/>
              </a:rPr>
              <a:t> Challenges in managing cash flow effectively.</a:t>
            </a:r>
          </a:p>
          <a:p>
            <a:pPr marL="742950" lvl="1" indent="-285750" algn="l">
              <a:buFont typeface="+mj-lt"/>
              <a:buAutoNum type="arabicPeriod"/>
            </a:pPr>
            <a:endParaRPr lang="en-US" sz="2000" b="0" i="0" dirty="0">
              <a:solidFill>
                <a:schemeClr val="bg1"/>
              </a:solidFill>
              <a:effectLst/>
              <a:latin typeface="Aptos" panose="020B0004020202020204" pitchFamily="34" charset="0"/>
            </a:endParaRPr>
          </a:p>
          <a:p>
            <a:pPr algn="l">
              <a:buFont typeface="+mj-lt"/>
              <a:buAutoNum type="arabicPeriod"/>
            </a:pPr>
            <a:r>
              <a:rPr lang="en-US" sz="2000" b="1" i="0" dirty="0">
                <a:solidFill>
                  <a:schemeClr val="bg1"/>
                </a:solidFill>
                <a:effectLst/>
                <a:latin typeface="Sitka Small Semibold" pitchFamily="2" charset="0"/>
              </a:rPr>
              <a:t>Customer-related Problems:</a:t>
            </a:r>
            <a:endParaRPr lang="en-US" sz="2000" b="0" i="0" dirty="0">
              <a:solidFill>
                <a:schemeClr val="bg1"/>
              </a:solidFill>
              <a:effectLst/>
              <a:latin typeface="Sitka Small Semibold" pitchFamily="2" charset="0"/>
            </a:endParaRPr>
          </a:p>
          <a:p>
            <a:pPr marL="742950" lvl="1" indent="-285750" algn="l">
              <a:buFont typeface="+mj-lt"/>
              <a:buAutoNum type="arabicPeriod"/>
            </a:pPr>
            <a:r>
              <a:rPr lang="en-US" sz="2000" b="1" i="0" dirty="0">
                <a:solidFill>
                  <a:schemeClr val="bg1"/>
                </a:solidFill>
                <a:effectLst/>
                <a:latin typeface="Aptos" panose="020B0004020202020204" pitchFamily="34" charset="0"/>
              </a:rPr>
              <a:t>Customer Dissatisfaction:</a:t>
            </a:r>
            <a:r>
              <a:rPr lang="en-US" sz="2000" b="0" i="0" dirty="0">
                <a:solidFill>
                  <a:schemeClr val="bg1"/>
                </a:solidFill>
                <a:effectLst/>
                <a:latin typeface="Aptos" panose="020B0004020202020204" pitchFamily="34" charset="0"/>
              </a:rPr>
              <a:t> Declining customer satisfaction or a high rate of complaints.</a:t>
            </a:r>
          </a:p>
          <a:p>
            <a:pPr marL="742950" lvl="1" indent="-285750" algn="l">
              <a:buFont typeface="+mj-lt"/>
              <a:buAutoNum type="arabicPeriod"/>
            </a:pPr>
            <a:r>
              <a:rPr lang="en-US" sz="2000" b="1" i="0" dirty="0">
                <a:solidFill>
                  <a:schemeClr val="bg1"/>
                </a:solidFill>
                <a:effectLst/>
                <a:latin typeface="Aptos" panose="020B0004020202020204" pitchFamily="34" charset="0"/>
              </a:rPr>
              <a:t>Market Competition:</a:t>
            </a:r>
            <a:r>
              <a:rPr lang="en-US" sz="2000" b="0" i="0" dirty="0">
                <a:solidFill>
                  <a:schemeClr val="bg1"/>
                </a:solidFill>
                <a:effectLst/>
                <a:latin typeface="Aptos" panose="020B0004020202020204" pitchFamily="34" charset="0"/>
              </a:rPr>
              <a:t> Increased competition affecting market share.</a:t>
            </a:r>
          </a:p>
          <a:p>
            <a:pPr marL="742950" lvl="1" indent="-285750" algn="l">
              <a:buFont typeface="+mj-lt"/>
              <a:buAutoNum type="arabicPeriod"/>
            </a:pPr>
            <a:r>
              <a:rPr lang="en-US" sz="2000" b="1" i="0" dirty="0">
                <a:solidFill>
                  <a:schemeClr val="bg1"/>
                </a:solidFill>
                <a:effectLst/>
                <a:latin typeface="Aptos" panose="020B0004020202020204" pitchFamily="34" charset="0"/>
              </a:rPr>
              <a:t>Changing Customer Preferences:</a:t>
            </a:r>
            <a:r>
              <a:rPr lang="en-US" sz="2000" b="0" i="0" dirty="0">
                <a:solidFill>
                  <a:schemeClr val="bg1"/>
                </a:solidFill>
                <a:effectLst/>
                <a:latin typeface="Aptos" panose="020B0004020202020204" pitchFamily="34" charset="0"/>
              </a:rPr>
              <a:t> Failure to adapt to evolving customer preferences.</a:t>
            </a:r>
          </a:p>
        </p:txBody>
      </p:sp>
    </p:spTree>
    <p:extLst>
      <p:ext uri="{BB962C8B-B14F-4D97-AF65-F5344CB8AC3E}">
        <p14:creationId xmlns:p14="http://schemas.microsoft.com/office/powerpoint/2010/main" val="1584410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wipe(left)">
                                      <p:cBhvr>
                                        <p:cTn id="19" dur="500"/>
                                        <p:tgtEl>
                                          <p:spTgt spid="6">
                                            <p:txEl>
                                              <p:pRg st="0" end="0"/>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wipe(left)">
                                      <p:cBhvr>
                                        <p:cTn id="22" dur="500"/>
                                        <p:tgtEl>
                                          <p:spTgt spid="6">
                                            <p:txEl>
                                              <p:pRg st="1" end="1"/>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wipe(left)">
                                      <p:cBhvr>
                                        <p:cTn id="25" dur="500"/>
                                        <p:tgtEl>
                                          <p:spTgt spid="6">
                                            <p:txEl>
                                              <p:pRg st="2" end="2"/>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wipe(left)">
                                      <p:cBhvr>
                                        <p:cTn id="28" dur="500"/>
                                        <p:tgtEl>
                                          <p:spTgt spid="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animEffect transition="in" filter="wipe(left)">
                                      <p:cBhvr>
                                        <p:cTn id="33" dur="500"/>
                                        <p:tgtEl>
                                          <p:spTgt spid="6">
                                            <p:txEl>
                                              <p:pRg st="5" end="5"/>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6">
                                            <p:txEl>
                                              <p:pRg st="6" end="6"/>
                                            </p:txEl>
                                          </p:spTgt>
                                        </p:tgtEl>
                                        <p:attrNameLst>
                                          <p:attrName>style.visibility</p:attrName>
                                        </p:attrNameLst>
                                      </p:cBhvr>
                                      <p:to>
                                        <p:strVal val="visible"/>
                                      </p:to>
                                    </p:set>
                                    <p:animEffect transition="in" filter="wipe(left)">
                                      <p:cBhvr>
                                        <p:cTn id="36" dur="500"/>
                                        <p:tgtEl>
                                          <p:spTgt spid="6">
                                            <p:txEl>
                                              <p:pRg st="6" end="6"/>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animEffect transition="in" filter="wipe(left)">
                                      <p:cBhvr>
                                        <p:cTn id="39" dur="500"/>
                                        <p:tgtEl>
                                          <p:spTgt spid="6">
                                            <p:txEl>
                                              <p:pRg st="7" end="7"/>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Effect transition="in" filter="wipe(left)">
                                      <p:cBhvr>
                                        <p:cTn id="42"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DCFEB3-380C-02BB-E4E5-43C287C1E455}"/>
              </a:ext>
            </a:extLst>
          </p:cNvPr>
          <p:cNvSpPr txBox="1"/>
          <p:nvPr/>
        </p:nvSpPr>
        <p:spPr>
          <a:xfrm>
            <a:off x="0" y="281590"/>
            <a:ext cx="11877574" cy="2862322"/>
          </a:xfrm>
          <a:prstGeom prst="rect">
            <a:avLst/>
          </a:prstGeom>
          <a:noFill/>
        </p:spPr>
        <p:txBody>
          <a:bodyPr wrap="square">
            <a:spAutoFit/>
          </a:bodyPr>
          <a:lstStyle/>
          <a:p>
            <a:pPr algn="l"/>
            <a:r>
              <a:rPr lang="en-US" sz="2000" b="1" i="0" dirty="0">
                <a:solidFill>
                  <a:schemeClr val="bg1"/>
                </a:solidFill>
                <a:effectLst/>
                <a:latin typeface="Sitka Small Semibold" pitchFamily="2" charset="0"/>
              </a:rPr>
              <a:t>3.Employee-related Challenges:</a:t>
            </a:r>
            <a:endParaRPr lang="en-US" sz="2000" b="0" i="0" dirty="0">
              <a:solidFill>
                <a:schemeClr val="bg1"/>
              </a:solidFill>
              <a:effectLst/>
              <a:latin typeface="Sitka Small Semibold" pitchFamily="2" charset="0"/>
            </a:endParaRPr>
          </a:p>
          <a:p>
            <a:pPr marL="742950" lvl="1" indent="-285750" algn="l">
              <a:buFont typeface="+mj-lt"/>
              <a:buAutoNum type="arabicPeriod"/>
            </a:pPr>
            <a:r>
              <a:rPr lang="en-US" sz="2000" b="1" i="0" dirty="0">
                <a:solidFill>
                  <a:schemeClr val="bg1"/>
                </a:solidFill>
                <a:effectLst/>
                <a:latin typeface="Aptos" panose="020B0004020202020204" pitchFamily="34" charset="0"/>
              </a:rPr>
              <a:t>Workplace Morale:</a:t>
            </a:r>
            <a:r>
              <a:rPr lang="en-US" sz="2000" b="0" i="0" dirty="0">
                <a:solidFill>
                  <a:schemeClr val="bg1"/>
                </a:solidFill>
                <a:effectLst/>
                <a:latin typeface="Aptos" panose="020B0004020202020204" pitchFamily="34" charset="0"/>
              </a:rPr>
              <a:t> Low employee morale or high turnover rates.</a:t>
            </a:r>
          </a:p>
          <a:p>
            <a:pPr marL="742950" lvl="1" indent="-285750" algn="l">
              <a:buFont typeface="+mj-lt"/>
              <a:buAutoNum type="arabicPeriod"/>
            </a:pPr>
            <a:r>
              <a:rPr lang="en-US" sz="2000" b="1" i="0" dirty="0">
                <a:solidFill>
                  <a:schemeClr val="bg1"/>
                </a:solidFill>
                <a:effectLst/>
                <a:latin typeface="Aptos" panose="020B0004020202020204" pitchFamily="34" charset="0"/>
              </a:rPr>
              <a:t>Skill Gaps:</a:t>
            </a:r>
            <a:r>
              <a:rPr lang="en-US" sz="2000" b="0" i="0" dirty="0">
                <a:solidFill>
                  <a:schemeClr val="bg1"/>
                </a:solidFill>
                <a:effectLst/>
                <a:latin typeface="Aptos" panose="020B0004020202020204" pitchFamily="34" charset="0"/>
              </a:rPr>
              <a:t> Lack of necessary skills among the workforce.</a:t>
            </a:r>
          </a:p>
          <a:p>
            <a:pPr marL="742950" lvl="1" indent="-285750" algn="l">
              <a:buFont typeface="+mj-lt"/>
              <a:buAutoNum type="arabicPeriod"/>
            </a:pPr>
            <a:r>
              <a:rPr lang="en-US" sz="2000" b="1" i="0" dirty="0">
                <a:solidFill>
                  <a:schemeClr val="bg1"/>
                </a:solidFill>
                <a:effectLst/>
                <a:latin typeface="Aptos" panose="020B0004020202020204" pitchFamily="34" charset="0"/>
              </a:rPr>
              <a:t>Communication Breakdown:</a:t>
            </a:r>
            <a:r>
              <a:rPr lang="en-US" sz="2000" b="0" i="0" dirty="0">
                <a:solidFill>
                  <a:schemeClr val="bg1"/>
                </a:solidFill>
                <a:effectLst/>
                <a:latin typeface="Aptos" panose="020B0004020202020204" pitchFamily="34" charset="0"/>
              </a:rPr>
              <a:t> Issues related to internal communication</a:t>
            </a:r>
          </a:p>
          <a:p>
            <a:pPr marL="742950" lvl="1" indent="-285750" algn="l">
              <a:buFont typeface="+mj-lt"/>
              <a:buAutoNum type="arabicPeriod"/>
            </a:pPr>
            <a:endParaRPr lang="en-US" sz="2000" b="0" i="0" dirty="0">
              <a:solidFill>
                <a:schemeClr val="bg1"/>
              </a:solidFill>
              <a:effectLst/>
              <a:latin typeface="Aptos" panose="020B0004020202020204" pitchFamily="34" charset="0"/>
            </a:endParaRPr>
          </a:p>
          <a:p>
            <a:pPr algn="l"/>
            <a:r>
              <a:rPr lang="en-US" sz="2000" b="1" i="0" dirty="0">
                <a:solidFill>
                  <a:schemeClr val="bg1"/>
                </a:solidFill>
                <a:effectLst/>
                <a:latin typeface="Sitka Small Semibold" pitchFamily="2" charset="0"/>
              </a:rPr>
              <a:t>4.Technological Hurdles:</a:t>
            </a:r>
            <a:endParaRPr lang="en-US" sz="2000" b="0" i="0" dirty="0">
              <a:solidFill>
                <a:schemeClr val="bg1"/>
              </a:solidFill>
              <a:effectLst/>
              <a:latin typeface="Sitka Small Semibold" pitchFamily="2" charset="0"/>
            </a:endParaRPr>
          </a:p>
          <a:p>
            <a:pPr marL="742950" lvl="1" indent="-285750" algn="l">
              <a:buFont typeface="+mj-lt"/>
              <a:buAutoNum type="arabicPeriod"/>
            </a:pPr>
            <a:r>
              <a:rPr lang="en-US" sz="2000" b="1" i="0" dirty="0">
                <a:solidFill>
                  <a:schemeClr val="bg1"/>
                </a:solidFill>
                <a:effectLst/>
                <a:latin typeface="Aptos" panose="020B0004020202020204" pitchFamily="34" charset="0"/>
              </a:rPr>
              <a:t>Outdated Technology:</a:t>
            </a:r>
            <a:r>
              <a:rPr lang="en-US" sz="2000" b="0" i="0" dirty="0">
                <a:solidFill>
                  <a:schemeClr val="bg1"/>
                </a:solidFill>
                <a:effectLst/>
                <a:latin typeface="Aptos" panose="020B0004020202020204" pitchFamily="34" charset="0"/>
              </a:rPr>
              <a:t> Using outdated systems that hinder efficiency.</a:t>
            </a:r>
          </a:p>
          <a:p>
            <a:pPr marL="742950" lvl="1" indent="-285750" algn="l">
              <a:buFont typeface="+mj-lt"/>
              <a:buAutoNum type="arabicPeriod"/>
            </a:pPr>
            <a:r>
              <a:rPr lang="en-US" sz="2000" b="1" i="0" dirty="0">
                <a:solidFill>
                  <a:schemeClr val="bg1"/>
                </a:solidFill>
                <a:effectLst/>
                <a:latin typeface="Aptos" panose="020B0004020202020204" pitchFamily="34" charset="0"/>
              </a:rPr>
              <a:t>Data Security Concerns:</a:t>
            </a:r>
            <a:r>
              <a:rPr lang="en-US" sz="2000" b="0" i="0" dirty="0">
                <a:solidFill>
                  <a:schemeClr val="bg1"/>
                </a:solidFill>
                <a:effectLst/>
                <a:latin typeface="Aptos" panose="020B0004020202020204" pitchFamily="34" charset="0"/>
              </a:rPr>
              <a:t> Threats to the security of sensitive business data.</a:t>
            </a:r>
          </a:p>
          <a:p>
            <a:pPr marL="742950" lvl="1" indent="-285750" algn="l">
              <a:buFont typeface="+mj-lt"/>
              <a:buAutoNum type="arabicPeriod"/>
            </a:pPr>
            <a:r>
              <a:rPr lang="en-US" sz="2000" b="1" i="0" dirty="0">
                <a:solidFill>
                  <a:schemeClr val="bg1"/>
                </a:solidFill>
                <a:effectLst/>
                <a:latin typeface="Aptos" panose="020B0004020202020204" pitchFamily="34" charset="0"/>
              </a:rPr>
              <a:t>Digital Transformation Challenges:</a:t>
            </a:r>
            <a:r>
              <a:rPr lang="en-US" sz="2000" b="0" i="0" dirty="0">
                <a:solidFill>
                  <a:schemeClr val="bg1"/>
                </a:solidFill>
                <a:effectLst/>
                <a:latin typeface="Aptos" panose="020B0004020202020204" pitchFamily="34" charset="0"/>
              </a:rPr>
              <a:t> Difficulty adapting to new technologies.</a:t>
            </a:r>
          </a:p>
        </p:txBody>
      </p:sp>
    </p:spTree>
    <p:extLst>
      <p:ext uri="{BB962C8B-B14F-4D97-AF65-F5344CB8AC3E}">
        <p14:creationId xmlns:p14="http://schemas.microsoft.com/office/powerpoint/2010/main" val="57583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500"/>
                                        <p:tgtEl>
                                          <p:spTgt spid="3">
                                            <p:txEl>
                                              <p:pRg st="6" end="6"/>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left)">
                                      <p:cBhvr>
                                        <p:cTn id="27" dur="500"/>
                                        <p:tgtEl>
                                          <p:spTgt spid="3">
                                            <p:txEl>
                                              <p:pRg st="7" end="7"/>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wipe(left)">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BE70C0-DDD6-85D8-5EEB-9AC809CD2C87}"/>
              </a:ext>
            </a:extLst>
          </p:cNvPr>
          <p:cNvSpPr txBox="1"/>
          <p:nvPr/>
        </p:nvSpPr>
        <p:spPr>
          <a:xfrm>
            <a:off x="111760" y="1965186"/>
            <a:ext cx="11694160" cy="4524315"/>
          </a:xfrm>
          <a:prstGeom prst="rect">
            <a:avLst/>
          </a:prstGeom>
          <a:noFill/>
        </p:spPr>
        <p:txBody>
          <a:bodyPr wrap="square">
            <a:spAutoFit/>
          </a:bodyPr>
          <a:lstStyle/>
          <a:p>
            <a:pPr algn="l"/>
            <a:r>
              <a:rPr lang="en-US" sz="2400" dirty="0">
                <a:solidFill>
                  <a:schemeClr val="bg1"/>
                </a:solidFill>
                <a:latin typeface="Sitka Small Semibold" pitchFamily="2" charset="0"/>
              </a:rPr>
              <a:t>1.</a:t>
            </a:r>
            <a:r>
              <a:rPr lang="en-US" sz="2400" b="1" i="0" dirty="0">
                <a:solidFill>
                  <a:schemeClr val="bg1"/>
                </a:solidFill>
                <a:effectLst/>
                <a:latin typeface="Sitka Small Semibold" pitchFamily="2" charset="0"/>
              </a:rPr>
              <a:t>Data Accuracy:</a:t>
            </a:r>
            <a:endParaRPr lang="en-US" sz="2400" b="0" i="0" dirty="0">
              <a:solidFill>
                <a:schemeClr val="bg1"/>
              </a:solidFill>
              <a:effectLst/>
              <a:latin typeface="Sitka Small Semibold" pitchFamily="2" charset="0"/>
            </a:endParaRPr>
          </a:p>
          <a:p>
            <a:pPr marL="742950" lvl="1" indent="-285750" algn="l">
              <a:buFont typeface="+mj-lt"/>
              <a:buAutoNum type="arabicPeriod"/>
            </a:pPr>
            <a:r>
              <a:rPr lang="en-US" sz="2400" b="0" i="0" dirty="0">
                <a:solidFill>
                  <a:schemeClr val="bg1"/>
                </a:solidFill>
                <a:effectLst/>
                <a:latin typeface="Aptos" panose="020B0004020202020204" pitchFamily="34" charset="0"/>
              </a:rPr>
              <a:t>Ensuring the accuracy of restaurant information, menu details, and user reviews is crucial for providing reliable services.</a:t>
            </a:r>
          </a:p>
          <a:p>
            <a:pPr marL="742950" lvl="1" indent="-285750" algn="l">
              <a:buFont typeface="+mj-lt"/>
              <a:buAutoNum type="arabicPeriod"/>
            </a:pPr>
            <a:endParaRPr lang="en-US" sz="2400" b="0" i="0" dirty="0">
              <a:solidFill>
                <a:schemeClr val="bg1"/>
              </a:solidFill>
              <a:effectLst/>
              <a:latin typeface="Söhne"/>
            </a:endParaRPr>
          </a:p>
          <a:p>
            <a:pPr algn="l"/>
            <a:r>
              <a:rPr lang="en-US" sz="2400" b="1" i="0" dirty="0">
                <a:solidFill>
                  <a:schemeClr val="bg1"/>
                </a:solidFill>
                <a:effectLst/>
                <a:latin typeface="Sitka Small Semibold" pitchFamily="2" charset="0"/>
              </a:rPr>
              <a:t>2.Data Security:</a:t>
            </a:r>
            <a:endParaRPr lang="en-US" sz="2400" b="0" i="0" dirty="0">
              <a:solidFill>
                <a:schemeClr val="bg1"/>
              </a:solidFill>
              <a:effectLst/>
              <a:latin typeface="Sitka Small Semibold" pitchFamily="2" charset="0"/>
            </a:endParaRPr>
          </a:p>
          <a:p>
            <a:pPr marL="742950" lvl="1" indent="-285750" algn="l">
              <a:buFont typeface="+mj-lt"/>
              <a:buAutoNum type="arabicPeriod"/>
            </a:pPr>
            <a:r>
              <a:rPr lang="en-US" sz="2400" b="0" i="0" dirty="0">
                <a:solidFill>
                  <a:schemeClr val="bg1"/>
                </a:solidFill>
                <a:effectLst/>
                <a:latin typeface="Aptos" panose="020B0004020202020204" pitchFamily="34" charset="0"/>
              </a:rPr>
              <a:t>Protecting user data, including personal information and payment details, from unauthorized access or breaches is a top priority to maintain trust</a:t>
            </a:r>
            <a:r>
              <a:rPr lang="en-US" sz="2400" b="0" i="0" dirty="0">
                <a:solidFill>
                  <a:schemeClr val="bg1"/>
                </a:solidFill>
                <a:effectLst/>
                <a:latin typeface="Söhne"/>
              </a:rPr>
              <a:t>.</a:t>
            </a:r>
          </a:p>
          <a:p>
            <a:pPr marL="742950" lvl="1" indent="-285750" algn="l">
              <a:buFont typeface="+mj-lt"/>
              <a:buAutoNum type="arabicPeriod"/>
            </a:pPr>
            <a:endParaRPr lang="en-US" sz="2400" b="0" i="0" dirty="0">
              <a:solidFill>
                <a:schemeClr val="bg1"/>
              </a:solidFill>
              <a:effectLst/>
              <a:latin typeface="Söhne"/>
            </a:endParaRPr>
          </a:p>
          <a:p>
            <a:pPr algn="l"/>
            <a:r>
              <a:rPr lang="en-US" sz="2400" b="1" i="0" dirty="0">
                <a:solidFill>
                  <a:schemeClr val="bg1"/>
                </a:solidFill>
                <a:effectLst/>
                <a:latin typeface="Sitka Small Semibold" pitchFamily="2" charset="0"/>
              </a:rPr>
              <a:t>3.Data Volume:</a:t>
            </a:r>
            <a:endParaRPr lang="en-US" sz="2400" b="0" i="0" dirty="0">
              <a:solidFill>
                <a:schemeClr val="bg1"/>
              </a:solidFill>
              <a:effectLst/>
              <a:latin typeface="Sitka Small Semibold" pitchFamily="2" charset="0"/>
            </a:endParaRPr>
          </a:p>
          <a:p>
            <a:pPr marL="742950" lvl="1" indent="-285750" algn="l">
              <a:buFont typeface="+mj-lt"/>
              <a:buAutoNum type="arabicPeriod"/>
            </a:pPr>
            <a:r>
              <a:rPr lang="en-US" sz="2400" b="0" i="0" dirty="0">
                <a:solidFill>
                  <a:schemeClr val="bg1"/>
                </a:solidFill>
                <a:effectLst/>
                <a:latin typeface="Aptos" panose="020B0004020202020204" pitchFamily="34" charset="0"/>
              </a:rPr>
              <a:t>Handling large volumes of data generated by user interactions, orders, and reviews requires robust infrastructure and efficient data management.</a:t>
            </a:r>
          </a:p>
          <a:p>
            <a:pPr algn="l"/>
            <a:r>
              <a:rPr lang="en-US" sz="2400" b="0" i="0" dirty="0">
                <a:solidFill>
                  <a:schemeClr val="bg1"/>
                </a:solidFill>
                <a:effectLst/>
                <a:latin typeface="Aptos" panose="020B0004020202020204" pitchFamily="34" charset="0"/>
              </a:rPr>
              <a:t>.</a:t>
            </a:r>
          </a:p>
        </p:txBody>
      </p:sp>
      <p:sp>
        <p:nvSpPr>
          <p:cNvPr id="5" name="TextBox 4">
            <a:extLst>
              <a:ext uri="{FF2B5EF4-FFF2-40B4-BE49-F238E27FC236}">
                <a16:creationId xmlns:a16="http://schemas.microsoft.com/office/drawing/2014/main" id="{8923B5F0-54F5-A41D-33CF-75C617C8FB67}"/>
              </a:ext>
            </a:extLst>
          </p:cNvPr>
          <p:cNvSpPr txBox="1"/>
          <p:nvPr/>
        </p:nvSpPr>
        <p:spPr>
          <a:xfrm>
            <a:off x="162560" y="782935"/>
            <a:ext cx="11663680" cy="1200329"/>
          </a:xfrm>
          <a:prstGeom prst="rect">
            <a:avLst/>
          </a:prstGeom>
          <a:noFill/>
        </p:spPr>
        <p:txBody>
          <a:bodyPr wrap="square">
            <a:spAutoFit/>
          </a:bodyPr>
          <a:lstStyle/>
          <a:p>
            <a:r>
              <a:rPr lang="en-US" sz="2400" b="0" i="0" dirty="0">
                <a:solidFill>
                  <a:schemeClr val="bg1"/>
                </a:solidFill>
                <a:effectLst/>
                <a:latin typeface="Aptos" panose="020B0004020202020204" pitchFamily="34" charset="0"/>
              </a:rPr>
              <a:t>Zomato, like any other platform dealing with data, may face various data challenges. Some of the potential data challenges that Zomato or similar platforms could encounter include:</a:t>
            </a:r>
            <a:endParaRPr lang="en-US" sz="2400" dirty="0">
              <a:solidFill>
                <a:schemeClr val="bg1"/>
              </a:solidFill>
              <a:latin typeface="Aptos" panose="020B0004020202020204" pitchFamily="34" charset="0"/>
            </a:endParaRPr>
          </a:p>
        </p:txBody>
      </p:sp>
      <p:sp>
        <p:nvSpPr>
          <p:cNvPr id="6" name="TextBox 5">
            <a:extLst>
              <a:ext uri="{FF2B5EF4-FFF2-40B4-BE49-F238E27FC236}">
                <a16:creationId xmlns:a16="http://schemas.microsoft.com/office/drawing/2014/main" id="{12F18941-D338-6F09-1259-0C8EB7F29193}"/>
              </a:ext>
            </a:extLst>
          </p:cNvPr>
          <p:cNvSpPr txBox="1"/>
          <p:nvPr/>
        </p:nvSpPr>
        <p:spPr>
          <a:xfrm>
            <a:off x="144379" y="284480"/>
            <a:ext cx="4722261" cy="523220"/>
          </a:xfrm>
          <a:prstGeom prst="rect">
            <a:avLst/>
          </a:prstGeom>
          <a:noFill/>
        </p:spPr>
        <p:txBody>
          <a:bodyPr wrap="square" rtlCol="0">
            <a:spAutoFit/>
          </a:bodyPr>
          <a:lstStyle/>
          <a:p>
            <a:r>
              <a:rPr lang="en-US" sz="2800" b="1" dirty="0">
                <a:solidFill>
                  <a:schemeClr val="bg1"/>
                </a:solidFill>
                <a:latin typeface="Sitka Small Semibold" pitchFamily="2" charset="0"/>
              </a:rPr>
              <a:t>DATA CHALLENGES:</a:t>
            </a:r>
          </a:p>
        </p:txBody>
      </p:sp>
    </p:spTree>
    <p:extLst>
      <p:ext uri="{BB962C8B-B14F-4D97-AF65-F5344CB8AC3E}">
        <p14:creationId xmlns:p14="http://schemas.microsoft.com/office/powerpoint/2010/main" val="356796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wipe(left)">
                                      <p:cBhvr>
                                        <p:cTn id="19" dur="500"/>
                                        <p:tgtEl>
                                          <p:spTgt spid="3">
                                            <p:txEl>
                                              <p:pRg st="0" end="0"/>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left)">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500"/>
                                        <p:tgtEl>
                                          <p:spTgt spid="3">
                                            <p:txEl>
                                              <p:pRg st="3" end="3"/>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left)">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left)">
                                      <p:cBhvr>
                                        <p:cTn id="35" dur="500"/>
                                        <p:tgtEl>
                                          <p:spTgt spid="3">
                                            <p:txEl>
                                              <p:pRg st="6" end="6"/>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wipe(left)">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left)">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94EFDD-1AEF-2358-CD43-92B84B7DA674}"/>
              </a:ext>
            </a:extLst>
          </p:cNvPr>
          <p:cNvSpPr txBox="1"/>
          <p:nvPr/>
        </p:nvSpPr>
        <p:spPr>
          <a:xfrm>
            <a:off x="0" y="377934"/>
            <a:ext cx="11846560" cy="2677656"/>
          </a:xfrm>
          <a:prstGeom prst="rect">
            <a:avLst/>
          </a:prstGeom>
          <a:noFill/>
        </p:spPr>
        <p:txBody>
          <a:bodyPr wrap="square">
            <a:spAutoFit/>
          </a:bodyPr>
          <a:lstStyle/>
          <a:p>
            <a:pPr algn="l"/>
            <a:r>
              <a:rPr lang="en-US" sz="2400" b="1" i="0" dirty="0">
                <a:solidFill>
                  <a:schemeClr val="bg1"/>
                </a:solidFill>
                <a:effectLst/>
                <a:latin typeface="Sitka Small Semibold" pitchFamily="2" charset="0"/>
              </a:rPr>
              <a:t>4.Data Integration:</a:t>
            </a:r>
            <a:endParaRPr lang="en-US" sz="2400" b="0" i="0" dirty="0">
              <a:solidFill>
                <a:schemeClr val="bg1"/>
              </a:solidFill>
              <a:effectLst/>
              <a:latin typeface="Sitka Small Semibold" pitchFamily="2" charset="0"/>
            </a:endParaRPr>
          </a:p>
          <a:p>
            <a:pPr marL="742950" lvl="1" indent="-285750" algn="l">
              <a:buFont typeface="+mj-lt"/>
              <a:buAutoNum type="arabicPeriod"/>
            </a:pPr>
            <a:r>
              <a:rPr lang="en-US" sz="2400" b="0" i="0" dirty="0">
                <a:solidFill>
                  <a:schemeClr val="bg1"/>
                </a:solidFill>
                <a:effectLst/>
                <a:latin typeface="Aptos" panose="020B0004020202020204" pitchFamily="34" charset="0"/>
              </a:rPr>
              <a:t>Integrating data from various sources, including partner restaurants, delivery services, and user reviews, can be challenging for seamless operations.</a:t>
            </a:r>
          </a:p>
          <a:p>
            <a:pPr marL="742950" lvl="1" indent="-285750" algn="l">
              <a:buFont typeface="+mj-lt"/>
              <a:buAutoNum type="arabicPeriod"/>
            </a:pPr>
            <a:endParaRPr lang="en-US" sz="2400" b="0" i="0" dirty="0">
              <a:solidFill>
                <a:schemeClr val="bg1"/>
              </a:solidFill>
              <a:effectLst/>
              <a:latin typeface="Aptos" panose="020B0004020202020204" pitchFamily="34" charset="0"/>
            </a:endParaRPr>
          </a:p>
          <a:p>
            <a:pPr algn="l"/>
            <a:r>
              <a:rPr lang="en-US" sz="2400" b="1" i="0" dirty="0">
                <a:solidFill>
                  <a:schemeClr val="bg1"/>
                </a:solidFill>
                <a:effectLst/>
                <a:latin typeface="Söhne"/>
              </a:rPr>
              <a:t>5.</a:t>
            </a:r>
            <a:r>
              <a:rPr lang="en-US" sz="2400" b="1" i="0" dirty="0">
                <a:solidFill>
                  <a:schemeClr val="bg1"/>
                </a:solidFill>
                <a:effectLst/>
                <a:latin typeface="Sitka Small Semibold" pitchFamily="2" charset="0"/>
              </a:rPr>
              <a:t>Data Privacy Compliance:</a:t>
            </a:r>
            <a:endParaRPr lang="en-US" sz="2400" b="0" i="0" dirty="0">
              <a:solidFill>
                <a:schemeClr val="bg1"/>
              </a:solidFill>
              <a:effectLst/>
              <a:latin typeface="Sitka Small Semibold" pitchFamily="2" charset="0"/>
            </a:endParaRPr>
          </a:p>
          <a:p>
            <a:pPr marL="742950" lvl="1" indent="-285750" algn="l">
              <a:buFont typeface="+mj-lt"/>
              <a:buAutoNum type="arabicPeriod"/>
            </a:pPr>
            <a:r>
              <a:rPr lang="en-US" sz="2400" b="0" i="0" dirty="0">
                <a:solidFill>
                  <a:schemeClr val="bg1"/>
                </a:solidFill>
                <a:effectLst/>
                <a:latin typeface="Aptos" panose="020B0004020202020204" pitchFamily="34" charset="0"/>
              </a:rPr>
              <a:t>Complying with data privacy regulations and ensuring that user data is handled in accordance with legal requirements is essential</a:t>
            </a:r>
            <a:endParaRPr lang="en-US" dirty="0">
              <a:solidFill>
                <a:schemeClr val="bg1"/>
              </a:solidFill>
              <a:latin typeface="Aptos" panose="020B0004020202020204" pitchFamily="34" charset="0"/>
            </a:endParaRPr>
          </a:p>
        </p:txBody>
      </p:sp>
    </p:spTree>
    <p:extLst>
      <p:ext uri="{BB962C8B-B14F-4D97-AF65-F5344CB8AC3E}">
        <p14:creationId xmlns:p14="http://schemas.microsoft.com/office/powerpoint/2010/main" val="309607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845F4B-E5A4-A544-8C24-4568E838645A}"/>
              </a:ext>
            </a:extLst>
          </p:cNvPr>
          <p:cNvPicPr>
            <a:picLocks noChangeAspect="1"/>
          </p:cNvPicPr>
          <p:nvPr/>
        </p:nvPicPr>
        <p:blipFill>
          <a:blip r:embed="rId2"/>
          <a:stretch>
            <a:fillRect/>
          </a:stretch>
        </p:blipFill>
        <p:spPr>
          <a:xfrm>
            <a:off x="0" y="702644"/>
            <a:ext cx="12192000" cy="6155356"/>
          </a:xfrm>
          <a:prstGeom prst="rect">
            <a:avLst/>
          </a:prstGeom>
        </p:spPr>
      </p:pic>
      <p:sp>
        <p:nvSpPr>
          <p:cNvPr id="4" name="TextBox 3">
            <a:extLst>
              <a:ext uri="{FF2B5EF4-FFF2-40B4-BE49-F238E27FC236}">
                <a16:creationId xmlns:a16="http://schemas.microsoft.com/office/drawing/2014/main" id="{2825CF08-AA17-4FF0-7774-8ACE48D60DD9}"/>
              </a:ext>
            </a:extLst>
          </p:cNvPr>
          <p:cNvSpPr txBox="1"/>
          <p:nvPr/>
        </p:nvSpPr>
        <p:spPr>
          <a:xfrm>
            <a:off x="0" y="86627"/>
            <a:ext cx="5380522" cy="523220"/>
          </a:xfrm>
          <a:prstGeom prst="rect">
            <a:avLst/>
          </a:prstGeom>
          <a:noFill/>
        </p:spPr>
        <p:txBody>
          <a:bodyPr wrap="square" rtlCol="0">
            <a:spAutoFit/>
          </a:bodyPr>
          <a:lstStyle/>
          <a:p>
            <a:r>
              <a:rPr lang="en-US" sz="2800" dirty="0">
                <a:solidFill>
                  <a:schemeClr val="bg1"/>
                </a:solidFill>
                <a:latin typeface="Sitka Small Semibold" pitchFamily="2" charset="0"/>
              </a:rPr>
              <a:t>POWER BI DASHBOARD:</a:t>
            </a:r>
          </a:p>
        </p:txBody>
      </p:sp>
    </p:spTree>
    <p:extLst>
      <p:ext uri="{BB962C8B-B14F-4D97-AF65-F5344CB8AC3E}">
        <p14:creationId xmlns:p14="http://schemas.microsoft.com/office/powerpoint/2010/main" val="38268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FC3306-3AA0-9963-679D-00F15E916E27}"/>
              </a:ext>
            </a:extLst>
          </p:cNvPr>
          <p:cNvSpPr txBox="1"/>
          <p:nvPr/>
        </p:nvSpPr>
        <p:spPr>
          <a:xfrm>
            <a:off x="0" y="1071599"/>
            <a:ext cx="11976099" cy="4247317"/>
          </a:xfrm>
          <a:prstGeom prst="rect">
            <a:avLst/>
          </a:prstGeom>
          <a:noFill/>
        </p:spPr>
        <p:txBody>
          <a:bodyPr wrap="square">
            <a:spAutoFit/>
          </a:bodyPr>
          <a:lstStyle/>
          <a:p>
            <a:r>
              <a:rPr lang="en-US" sz="2400" dirty="0">
                <a:solidFill>
                  <a:schemeClr val="bg1"/>
                </a:solidFill>
                <a:latin typeface="Sitka Small Semibold" pitchFamily="2" charset="0"/>
              </a:rPr>
              <a:t>1. Customer Sentiment Analysis:</a:t>
            </a:r>
          </a:p>
          <a:p>
            <a:r>
              <a:rPr lang="en-US" sz="2000" dirty="0">
                <a:solidFill>
                  <a:schemeClr val="bg1"/>
                </a:solidFill>
                <a:latin typeface="Aptos" panose="020B0004020202020204" pitchFamily="34" charset="0"/>
              </a:rPr>
              <a:t>   </a:t>
            </a:r>
            <a:r>
              <a:rPr lang="en-US" dirty="0">
                <a:solidFill>
                  <a:schemeClr val="bg1"/>
                </a:solidFill>
                <a:latin typeface="Aptos" panose="020B0004020202020204" pitchFamily="34" charset="0"/>
              </a:rPr>
              <a:t>- </a:t>
            </a:r>
            <a:r>
              <a:rPr lang="en-US" sz="2000" dirty="0">
                <a:solidFill>
                  <a:schemeClr val="bg1"/>
                </a:solidFill>
                <a:latin typeface="Aptos" panose="020B0004020202020204" pitchFamily="34" charset="0"/>
              </a:rPr>
              <a:t>Utilize natural language processing (NLP) techniques to analyze customer reviews and sentiments. Identify common themes, positive feedback, and areas for improvement.</a:t>
            </a:r>
          </a:p>
          <a:p>
            <a:endParaRPr lang="en-US" sz="2000" dirty="0">
              <a:solidFill>
                <a:schemeClr val="bg1"/>
              </a:solidFill>
            </a:endParaRPr>
          </a:p>
          <a:p>
            <a:r>
              <a:rPr lang="en-US" sz="2400" dirty="0">
                <a:solidFill>
                  <a:schemeClr val="bg1"/>
                </a:solidFill>
                <a:latin typeface="Sitka Small Semibold" pitchFamily="2" charset="0"/>
              </a:rPr>
              <a:t>2. Restaurant Rating and Performance:</a:t>
            </a:r>
          </a:p>
          <a:p>
            <a:r>
              <a:rPr lang="en-US" sz="2000" dirty="0">
                <a:solidFill>
                  <a:schemeClr val="bg1"/>
                </a:solidFill>
                <a:latin typeface="Aptos" panose="020B0004020202020204" pitchFamily="34" charset="0"/>
              </a:rPr>
              <a:t>   - Evaluate the performance of restaurants based on ratings. Identify high-performing restaurants for potential partnerships or promotions.</a:t>
            </a:r>
          </a:p>
          <a:p>
            <a:endParaRPr lang="en-US" dirty="0">
              <a:solidFill>
                <a:schemeClr val="bg1"/>
              </a:solidFill>
            </a:endParaRPr>
          </a:p>
          <a:p>
            <a:r>
              <a:rPr lang="en-US" sz="2400" b="1" dirty="0">
                <a:solidFill>
                  <a:schemeClr val="bg1"/>
                </a:solidFill>
                <a:latin typeface="Sitka Small Semibold" pitchFamily="2" charset="0"/>
              </a:rPr>
              <a:t>3. Cuisine Popularity and Trends:</a:t>
            </a:r>
          </a:p>
          <a:p>
            <a:r>
              <a:rPr lang="en-US" sz="2000" dirty="0">
                <a:solidFill>
                  <a:schemeClr val="bg1"/>
                </a:solidFill>
                <a:latin typeface="Aptos" panose="020B0004020202020204" pitchFamily="34" charset="0"/>
              </a:rPr>
              <a:t>   - Analyze the popularity of different cuisines and identify emerging food trends. This information can guide menu planning and marketing strategies.</a:t>
            </a:r>
          </a:p>
          <a:p>
            <a:endParaRPr lang="en-US" dirty="0">
              <a:solidFill>
                <a:schemeClr val="bg1"/>
              </a:solidFill>
            </a:endParaRPr>
          </a:p>
          <a:p>
            <a:endParaRPr lang="en-US" dirty="0">
              <a:solidFill>
                <a:schemeClr val="bg1"/>
              </a:solidFill>
            </a:endParaRPr>
          </a:p>
        </p:txBody>
      </p:sp>
      <p:sp>
        <p:nvSpPr>
          <p:cNvPr id="2" name="TextBox 1">
            <a:extLst>
              <a:ext uri="{FF2B5EF4-FFF2-40B4-BE49-F238E27FC236}">
                <a16:creationId xmlns:a16="http://schemas.microsoft.com/office/drawing/2014/main" id="{E6BD45AA-A77D-344B-97B5-81CFA648DC9F}"/>
              </a:ext>
            </a:extLst>
          </p:cNvPr>
          <p:cNvSpPr txBox="1"/>
          <p:nvPr/>
        </p:nvSpPr>
        <p:spPr>
          <a:xfrm>
            <a:off x="0" y="144378"/>
            <a:ext cx="10703294" cy="584775"/>
          </a:xfrm>
          <a:prstGeom prst="rect">
            <a:avLst/>
          </a:prstGeom>
          <a:noFill/>
        </p:spPr>
        <p:txBody>
          <a:bodyPr wrap="square" rtlCol="0">
            <a:spAutoFit/>
          </a:bodyPr>
          <a:lstStyle/>
          <a:p>
            <a:r>
              <a:rPr lang="en-US" sz="3200" b="1" dirty="0">
                <a:solidFill>
                  <a:schemeClr val="bg1"/>
                </a:solidFill>
                <a:latin typeface="+mj-lt"/>
              </a:rPr>
              <a:t>STRATERGY FOR THE COMPANY</a:t>
            </a:r>
          </a:p>
        </p:txBody>
      </p:sp>
    </p:spTree>
    <p:extLst>
      <p:ext uri="{BB962C8B-B14F-4D97-AF65-F5344CB8AC3E}">
        <p14:creationId xmlns:p14="http://schemas.microsoft.com/office/powerpoint/2010/main" val="11559093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{3A1188D4-E4C7-4D6D-A977-25E9361B3014}tf56160789_win32</Template>
  <TotalTime>435</TotalTime>
  <Words>838</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Aptos</vt:lpstr>
      <vt:lpstr>Bookman Old Style</vt:lpstr>
      <vt:lpstr>Calibri</vt:lpstr>
      <vt:lpstr>Franklin Gothic Book</vt:lpstr>
      <vt:lpstr>Sitka Small Semibold</vt:lpstr>
      <vt:lpstr>Söhne</vt:lpstr>
      <vt:lpstr>Custom</vt:lpstr>
      <vt:lpstr>ZOMATO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ANALYSIS </dc:title>
  <dc:creator>komal jain</dc:creator>
  <cp:lastModifiedBy>komal jain</cp:lastModifiedBy>
  <cp:revision>3</cp:revision>
  <dcterms:created xsi:type="dcterms:W3CDTF">2024-02-01T10:36:47Z</dcterms:created>
  <dcterms:modified xsi:type="dcterms:W3CDTF">2024-02-02T16:45:28Z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