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9" r:id="rId1"/>
  </p:sldMasterIdLst>
  <p:notesMasterIdLst>
    <p:notesMasterId r:id="rId30"/>
  </p:notesMasterIdLst>
  <p:sldIdLst>
    <p:sldId id="256" r:id="rId2"/>
    <p:sldId id="257" r:id="rId3"/>
    <p:sldId id="272" r:id="rId4"/>
    <p:sldId id="271" r:id="rId5"/>
    <p:sldId id="286" r:id="rId6"/>
    <p:sldId id="273" r:id="rId7"/>
    <p:sldId id="283" r:id="rId8"/>
    <p:sldId id="288" r:id="rId9"/>
    <p:sldId id="289" r:id="rId10"/>
    <p:sldId id="290" r:id="rId11"/>
    <p:sldId id="281" r:id="rId12"/>
    <p:sldId id="274" r:id="rId13"/>
    <p:sldId id="275" r:id="rId14"/>
    <p:sldId id="276" r:id="rId15"/>
    <p:sldId id="277" r:id="rId16"/>
    <p:sldId id="282" r:id="rId17"/>
    <p:sldId id="285" r:id="rId18"/>
    <p:sldId id="291" r:id="rId19"/>
    <p:sldId id="292" r:id="rId20"/>
    <p:sldId id="280" r:id="rId21"/>
    <p:sldId id="279" r:id="rId22"/>
    <p:sldId id="267" r:id="rId23"/>
    <p:sldId id="293" r:id="rId24"/>
    <p:sldId id="294" r:id="rId25"/>
    <p:sldId id="295" r:id="rId26"/>
    <p:sldId id="296" r:id="rId27"/>
    <p:sldId id="270"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9C703-2E16-2043-8A48-648C1979C8E0}" type="datetimeFigureOut">
              <a:rPr lang="en-US" smtClean="0"/>
              <a:t>5/4/18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55475-FFD8-394E-B434-8AD62812244E}" type="slidenum">
              <a:rPr lang="en-US" smtClean="0"/>
              <a:t>‹#›</a:t>
            </a:fld>
            <a:endParaRPr lang="en-US"/>
          </a:p>
        </p:txBody>
      </p:sp>
    </p:spTree>
    <p:extLst>
      <p:ext uri="{BB962C8B-B14F-4D97-AF65-F5344CB8AC3E}">
        <p14:creationId xmlns:p14="http://schemas.microsoft.com/office/powerpoint/2010/main" val="179140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050C1C-CA54-46E5-AC2E-15E0178424F1}" type="slidenum">
              <a:rPr lang="en-US" smtClean="0"/>
              <a:t>8</a:t>
            </a:fld>
            <a:endParaRPr lang="en-US"/>
          </a:p>
        </p:txBody>
      </p:sp>
    </p:spTree>
    <p:extLst>
      <p:ext uri="{BB962C8B-B14F-4D97-AF65-F5344CB8AC3E}">
        <p14:creationId xmlns:p14="http://schemas.microsoft.com/office/powerpoint/2010/main" val="22239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366648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59392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150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353447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1922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3048573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1939885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215315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361963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CE532-C72D-4B31-A63C-2E642B7FDA05}"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198723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CE532-C72D-4B31-A63C-2E642B7FDA05}"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406788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CE532-C72D-4B31-A63C-2E642B7FDA05}" type="datetimeFigureOut">
              <a:rPr lang="en-US" smtClean="0"/>
              <a:t>5/4/18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411246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CE532-C72D-4B31-A63C-2E642B7FDA05}" type="datetimeFigureOut">
              <a:rPr lang="en-US" smtClean="0"/>
              <a:t>5/4/18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185012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CE532-C72D-4B31-A63C-2E642B7FDA05}" type="datetimeFigureOut">
              <a:rPr lang="en-US" smtClean="0"/>
              <a:t>5/4/18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395799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1CE532-C72D-4B31-A63C-2E642B7FDA05}"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206787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CE532-C72D-4B31-A63C-2E642B7FDA05}"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7F142-F0E8-479C-A955-C19469263B55}" type="slidenum">
              <a:rPr lang="en-US" smtClean="0"/>
              <a:t>‹#›</a:t>
            </a:fld>
            <a:endParaRPr lang="en-US"/>
          </a:p>
        </p:txBody>
      </p:sp>
    </p:spTree>
    <p:extLst>
      <p:ext uri="{BB962C8B-B14F-4D97-AF65-F5344CB8AC3E}">
        <p14:creationId xmlns:p14="http://schemas.microsoft.com/office/powerpoint/2010/main" val="294753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1CE532-C72D-4B31-A63C-2E642B7FDA05}" type="datetimeFigureOut">
              <a:rPr lang="en-US" smtClean="0"/>
              <a:t>5/4/18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77F142-F0E8-479C-A955-C19469263B55}" type="slidenum">
              <a:rPr lang="en-US" smtClean="0"/>
              <a:t>‹#›</a:t>
            </a:fld>
            <a:endParaRPr lang="en-US"/>
          </a:p>
        </p:txBody>
      </p:sp>
    </p:spTree>
    <p:extLst>
      <p:ext uri="{BB962C8B-B14F-4D97-AF65-F5344CB8AC3E}">
        <p14:creationId xmlns:p14="http://schemas.microsoft.com/office/powerpoint/2010/main" val="1836418990"/>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7962" y="685336"/>
            <a:ext cx="9672918" cy="5369859"/>
          </a:xfrm>
        </p:spPr>
        <p:txBody>
          <a:bodyPr>
            <a:normAutofit/>
          </a:bodyPr>
          <a:lstStyle/>
          <a:p>
            <a:pPr algn="ctr"/>
            <a:r>
              <a:rPr lang="en-US" sz="3200" b="1" dirty="0">
                <a:solidFill>
                  <a:schemeClr val="tx1"/>
                </a:solidFill>
              </a:rPr>
              <a:t>Statistical Methods in Research </a:t>
            </a:r>
          </a:p>
          <a:p>
            <a:pPr algn="ctr"/>
            <a:r>
              <a:rPr lang="en-US" sz="2000" dirty="0">
                <a:solidFill>
                  <a:schemeClr val="tx1"/>
                </a:solidFill>
              </a:rPr>
              <a:t>Microsurgery Study </a:t>
            </a:r>
          </a:p>
          <a:p>
            <a:pPr algn="ctr"/>
            <a:r>
              <a:rPr lang="en-US" dirty="0">
                <a:solidFill>
                  <a:schemeClr val="tx1"/>
                </a:solidFill>
              </a:rPr>
              <a:t>Final Project Report </a:t>
            </a:r>
          </a:p>
          <a:p>
            <a:pPr algn="ctr"/>
            <a:r>
              <a:rPr lang="en-US" dirty="0">
                <a:solidFill>
                  <a:schemeClr val="tx1"/>
                </a:solidFill>
              </a:rPr>
              <a:t>May 4, 2018 </a:t>
            </a:r>
          </a:p>
          <a:p>
            <a:pPr algn="ctr"/>
            <a:endParaRPr lang="en-US" dirty="0">
              <a:solidFill>
                <a:schemeClr val="tx1"/>
              </a:solidFill>
            </a:endParaRPr>
          </a:p>
          <a:p>
            <a:pPr algn="ctr"/>
            <a:r>
              <a:rPr lang="en-US" dirty="0">
                <a:solidFill>
                  <a:schemeClr val="tx1"/>
                </a:solidFill>
              </a:rPr>
              <a:t>Compiled By: </a:t>
            </a:r>
          </a:p>
          <a:p>
            <a:pPr algn="ctr"/>
            <a:r>
              <a:rPr lang="en-US" dirty="0" err="1">
                <a:solidFill>
                  <a:schemeClr val="tx1"/>
                </a:solidFill>
              </a:rPr>
              <a:t>Hosein</a:t>
            </a:r>
            <a:r>
              <a:rPr lang="en-US" dirty="0">
                <a:solidFill>
                  <a:schemeClr val="tx1"/>
                </a:solidFill>
              </a:rPr>
              <a:t> </a:t>
            </a:r>
            <a:r>
              <a:rPr lang="en-US" dirty="0" err="1">
                <a:solidFill>
                  <a:schemeClr val="tx1"/>
                </a:solidFill>
              </a:rPr>
              <a:t>Neeli</a:t>
            </a:r>
            <a:r>
              <a:rPr lang="en-US" dirty="0">
                <a:solidFill>
                  <a:schemeClr val="tx1"/>
                </a:solidFill>
              </a:rPr>
              <a:t> (1541673); Bharat </a:t>
            </a:r>
            <a:r>
              <a:rPr lang="en-US" dirty="0" err="1">
                <a:solidFill>
                  <a:schemeClr val="tx1"/>
                </a:solidFill>
              </a:rPr>
              <a:t>Verma</a:t>
            </a:r>
            <a:r>
              <a:rPr lang="en-US" dirty="0">
                <a:solidFill>
                  <a:schemeClr val="tx1"/>
                </a:solidFill>
              </a:rPr>
              <a:t> (1639951) ; Pushpendra (1639812) </a:t>
            </a:r>
          </a:p>
          <a:p>
            <a:pPr algn="ctr"/>
            <a:r>
              <a:rPr lang="en-US" dirty="0">
                <a:solidFill>
                  <a:schemeClr val="tx1"/>
                </a:solidFill>
              </a:rPr>
              <a:t>(Team 11)</a:t>
            </a:r>
          </a:p>
          <a:p>
            <a:pPr algn="ctr"/>
            <a:endParaRPr lang="en-US" dirty="0">
              <a:solidFill>
                <a:schemeClr val="tx1"/>
              </a:solidFill>
            </a:endParaRPr>
          </a:p>
          <a:p>
            <a:pPr algn="ctr"/>
            <a:r>
              <a:rPr lang="en-US" dirty="0">
                <a:solidFill>
                  <a:schemeClr val="tx1"/>
                </a:solidFill>
              </a:rPr>
              <a:t>Guided By: </a:t>
            </a:r>
          </a:p>
          <a:p>
            <a:pPr algn="ctr"/>
            <a:r>
              <a:rPr lang="en-US" dirty="0">
                <a:solidFill>
                  <a:schemeClr val="tx1"/>
                </a:solidFill>
              </a:rPr>
              <a:t>Prof. Dr. </a:t>
            </a:r>
            <a:r>
              <a:rPr lang="en-US" dirty="0" err="1">
                <a:solidFill>
                  <a:schemeClr val="tx1"/>
                </a:solidFill>
              </a:rPr>
              <a:t>Ioannis</a:t>
            </a:r>
            <a:r>
              <a:rPr lang="en-US" dirty="0">
                <a:solidFill>
                  <a:schemeClr val="tx1"/>
                </a:solidFill>
              </a:rPr>
              <a:t> </a:t>
            </a:r>
            <a:r>
              <a:rPr lang="en-US" dirty="0" err="1">
                <a:solidFill>
                  <a:schemeClr val="tx1"/>
                </a:solidFill>
              </a:rPr>
              <a:t>Pavlidis</a:t>
            </a:r>
            <a:r>
              <a:rPr lang="en-US" dirty="0">
                <a:solidFill>
                  <a:schemeClr val="tx1"/>
                </a:solidFill>
              </a:rPr>
              <a:t>; George Panagopoulos (TA</a:t>
            </a:r>
            <a:r>
              <a:rPr lang="en-US" dirty="0"/>
              <a:t>)</a:t>
            </a:r>
          </a:p>
        </p:txBody>
      </p:sp>
    </p:spTree>
    <p:extLst>
      <p:ext uri="{BB962C8B-B14F-4D97-AF65-F5344CB8AC3E}">
        <p14:creationId xmlns:p14="http://schemas.microsoft.com/office/powerpoint/2010/main" val="2096264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56138"/>
          </a:xfrm>
        </p:spPr>
        <p:txBody>
          <a:bodyPr>
            <a:normAutofit/>
          </a:bodyPr>
          <a:lstStyle/>
          <a:p>
            <a:pPr algn="ctr"/>
            <a:r>
              <a:rPr lang="en-US" sz="2800" b="1" dirty="0"/>
              <a:t>Normalization Of Perspiration For Linear Regression Model</a:t>
            </a:r>
          </a:p>
        </p:txBody>
      </p:sp>
      <p:sp>
        <p:nvSpPr>
          <p:cNvPr id="3" name="Content Placeholder 2"/>
          <p:cNvSpPr>
            <a:spLocks noGrp="1"/>
          </p:cNvSpPr>
          <p:nvPr>
            <p:ph idx="1"/>
          </p:nvPr>
        </p:nvSpPr>
        <p:spPr/>
        <p:txBody>
          <a:bodyPr/>
          <a:lstStyle/>
          <a:p>
            <a:pPr>
              <a:buFont typeface="+mj-lt"/>
              <a:buAutoNum type="arabicPeriod"/>
            </a:pPr>
            <a:endParaRPr lang="en-US" dirty="0"/>
          </a:p>
          <a:p>
            <a:pPr>
              <a:buFont typeface="+mj-lt"/>
              <a:buAutoNum type="arabicPeriod"/>
            </a:pPr>
            <a:r>
              <a:rPr lang="en-US" dirty="0"/>
              <a:t>Subtract the Cutting/Suturing perspiration from Baseline </a:t>
            </a:r>
          </a:p>
          <a:p>
            <a:pPr>
              <a:buFont typeface="+mj-lt"/>
              <a:buAutoNum type="arabicPeriod"/>
            </a:pPr>
            <a:r>
              <a:rPr lang="en-US" dirty="0"/>
              <a:t>We get some negative values in part(1), to remove all negative numbers we find the minimum negative number in (1) and add it to every element in this set. </a:t>
            </a:r>
          </a:p>
          <a:p>
            <a:pPr>
              <a:buFont typeface="+mj-lt"/>
              <a:buAutoNum type="arabicPeriod"/>
            </a:pPr>
            <a:r>
              <a:rPr lang="en-US" dirty="0"/>
              <a:t>Due to adding the minimum number we get some zero values, to make it working with log we added 0.001.</a:t>
            </a:r>
          </a:p>
        </p:txBody>
      </p:sp>
    </p:spTree>
    <p:extLst>
      <p:ext uri="{BB962C8B-B14F-4D97-AF65-F5344CB8AC3E}">
        <p14:creationId xmlns:p14="http://schemas.microsoft.com/office/powerpoint/2010/main" val="87626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64776" y="950026"/>
            <a:ext cx="8709226" cy="5091337"/>
          </a:xfrm>
        </p:spPr>
        <p:txBody>
          <a:bodyPr/>
          <a:lstStyle/>
          <a:p>
            <a:pPr marL="0" indent="0">
              <a:buNone/>
            </a:pPr>
            <a:endParaRPr lang="en-US" dirty="0"/>
          </a:p>
          <a:p>
            <a:pPr marL="0" indent="0">
              <a:buNone/>
            </a:pPr>
            <a:endParaRPr lang="en-US" dirty="0"/>
          </a:p>
          <a:p>
            <a:pPr marL="0" indent="0">
              <a:buNone/>
            </a:pPr>
            <a:endParaRPr lang="en-US" dirty="0"/>
          </a:p>
        </p:txBody>
      </p:sp>
      <p:pic>
        <p:nvPicPr>
          <p:cNvPr id="6" name="Content Placeholder 3"/>
          <p:cNvPicPr>
            <a:picLocks noChangeAspect="1"/>
          </p:cNvPicPr>
          <p:nvPr/>
        </p:nvPicPr>
        <p:blipFill>
          <a:blip r:embed="rId2"/>
          <a:stretch>
            <a:fillRect/>
          </a:stretch>
        </p:blipFill>
        <p:spPr>
          <a:xfrm>
            <a:off x="2095480" y="1554135"/>
            <a:ext cx="5169408" cy="3881437"/>
          </a:xfrm>
          <a:prstGeom prst="rect">
            <a:avLst/>
          </a:prstGeom>
        </p:spPr>
      </p:pic>
      <p:pic>
        <p:nvPicPr>
          <p:cNvPr id="7" name="Picture 6"/>
          <p:cNvPicPr>
            <a:picLocks noChangeAspect="1"/>
          </p:cNvPicPr>
          <p:nvPr/>
        </p:nvPicPr>
        <p:blipFill>
          <a:blip r:embed="rId3"/>
          <a:stretch>
            <a:fillRect/>
          </a:stretch>
        </p:blipFill>
        <p:spPr>
          <a:xfrm>
            <a:off x="2095480" y="5306033"/>
            <a:ext cx="5905500" cy="1038225"/>
          </a:xfrm>
          <a:prstGeom prst="rect">
            <a:avLst/>
          </a:prstGeom>
        </p:spPr>
      </p:pic>
      <p:sp>
        <p:nvSpPr>
          <p:cNvPr id="2" name="TextBox 1">
            <a:extLst>
              <a:ext uri="{FF2B5EF4-FFF2-40B4-BE49-F238E27FC236}">
                <a16:creationId xmlns:a16="http://schemas.microsoft.com/office/drawing/2014/main" id="{99CE7797-C802-2A44-9866-7A728D555264}"/>
              </a:ext>
            </a:extLst>
          </p:cNvPr>
          <p:cNvSpPr txBox="1"/>
          <p:nvPr/>
        </p:nvSpPr>
        <p:spPr>
          <a:xfrm>
            <a:off x="1575981" y="466410"/>
            <a:ext cx="7793650" cy="1569660"/>
          </a:xfrm>
          <a:prstGeom prst="rect">
            <a:avLst/>
          </a:prstGeom>
          <a:noFill/>
        </p:spPr>
        <p:txBody>
          <a:bodyPr wrap="square" rtlCol="0">
            <a:spAutoFit/>
          </a:bodyPr>
          <a:lstStyle/>
          <a:p>
            <a:r>
              <a:rPr lang="en-US" sz="3200" b="1" dirty="0">
                <a:solidFill>
                  <a:schemeClr val="accent1"/>
                </a:solidFill>
              </a:rPr>
              <a:t>Time versus Session Analysis - Original</a:t>
            </a:r>
          </a:p>
          <a:p>
            <a:endParaRPr lang="en-US" sz="3200" b="1" dirty="0">
              <a:solidFill>
                <a:schemeClr val="accent1"/>
              </a:solidFill>
            </a:endParaRPr>
          </a:p>
          <a:p>
            <a:endParaRPr lang="en-US" sz="3200" b="1" dirty="0">
              <a:solidFill>
                <a:schemeClr val="accent1"/>
              </a:solidFill>
            </a:endParaRPr>
          </a:p>
        </p:txBody>
      </p:sp>
    </p:spTree>
    <p:extLst>
      <p:ext uri="{BB962C8B-B14F-4D97-AF65-F5344CB8AC3E}">
        <p14:creationId xmlns:p14="http://schemas.microsoft.com/office/powerpoint/2010/main" val="44728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6281"/>
            <a:ext cx="8664402" cy="4925081"/>
          </a:xfrm>
        </p:spPr>
        <p:txBody>
          <a:bodyPr/>
          <a:lstStyle/>
          <a:p>
            <a:pPr marL="0" indent="0">
              <a:buNone/>
            </a:pPr>
            <a:endParaRPr lang="en-US" dirty="0"/>
          </a:p>
          <a:p>
            <a:pPr marL="0" indent="0">
              <a:buNone/>
            </a:pPr>
            <a:r>
              <a:rPr lang="en-US" dirty="0"/>
              <a:t>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8854"/>
          <a:stretch/>
        </p:blipFill>
        <p:spPr>
          <a:xfrm>
            <a:off x="1571502" y="2026614"/>
            <a:ext cx="5886674" cy="4421688"/>
          </a:xfrm>
          <a:prstGeom prst="rect">
            <a:avLst/>
          </a:prstGeom>
        </p:spPr>
      </p:pic>
      <p:sp>
        <p:nvSpPr>
          <p:cNvPr id="4" name="TextBox 3">
            <a:extLst>
              <a:ext uri="{FF2B5EF4-FFF2-40B4-BE49-F238E27FC236}">
                <a16:creationId xmlns:a16="http://schemas.microsoft.com/office/drawing/2014/main" id="{2EA11478-C8BC-0846-9E36-DB10BCDCB993}"/>
              </a:ext>
            </a:extLst>
          </p:cNvPr>
          <p:cNvSpPr txBox="1"/>
          <p:nvPr/>
        </p:nvSpPr>
        <p:spPr>
          <a:xfrm>
            <a:off x="115615" y="432674"/>
            <a:ext cx="9158388" cy="1138773"/>
          </a:xfrm>
          <a:prstGeom prst="rect">
            <a:avLst/>
          </a:prstGeom>
          <a:noFill/>
        </p:spPr>
        <p:txBody>
          <a:bodyPr wrap="square" rtlCol="0">
            <a:spAutoFit/>
          </a:bodyPr>
          <a:lstStyle/>
          <a:p>
            <a:r>
              <a:rPr lang="en-US" sz="3200" b="1" dirty="0">
                <a:solidFill>
                  <a:schemeClr val="accent1"/>
                </a:solidFill>
              </a:rPr>
              <a:t>	Time versus Session Analysis - Redefined</a:t>
            </a:r>
          </a:p>
          <a:p>
            <a:endParaRPr lang="en-US" sz="3600" b="1" dirty="0">
              <a:solidFill>
                <a:schemeClr val="accent1"/>
              </a:solidFill>
            </a:endParaRPr>
          </a:p>
        </p:txBody>
      </p:sp>
      <p:pic>
        <p:nvPicPr>
          <p:cNvPr id="6" name="Picture 5">
            <a:extLst>
              <a:ext uri="{FF2B5EF4-FFF2-40B4-BE49-F238E27FC236}">
                <a16:creationId xmlns:a16="http://schemas.microsoft.com/office/drawing/2014/main" id="{10E3E27A-7C0A-424E-A62E-D9039272D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983" y="1116281"/>
            <a:ext cx="3779141" cy="1012557"/>
          </a:xfrm>
          <a:prstGeom prst="rect">
            <a:avLst/>
          </a:prstGeom>
        </p:spPr>
      </p:pic>
    </p:spTree>
    <p:extLst>
      <p:ext uri="{BB962C8B-B14F-4D97-AF65-F5344CB8AC3E}">
        <p14:creationId xmlns:p14="http://schemas.microsoft.com/office/powerpoint/2010/main" val="381788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6281"/>
            <a:ext cx="8664402" cy="4925081"/>
          </a:xfrm>
        </p:spPr>
        <p:txBody>
          <a:bodyPr/>
          <a:lstStyle/>
          <a:p>
            <a:pPr marL="0" indent="0">
              <a:buNone/>
            </a:pPr>
            <a:endParaRPr lang="en-US" dirty="0"/>
          </a:p>
          <a:p>
            <a:pPr marL="0" indent="0">
              <a:buNone/>
            </a:pPr>
            <a:endParaRPr lang="en-US" dirty="0"/>
          </a:p>
        </p:txBody>
      </p:sp>
      <p:pic>
        <p:nvPicPr>
          <p:cNvPr id="2" name="Picture 1"/>
          <p:cNvPicPr>
            <a:picLocks noChangeAspect="1"/>
          </p:cNvPicPr>
          <p:nvPr/>
        </p:nvPicPr>
        <p:blipFill>
          <a:blip r:embed="rId2"/>
          <a:stretch>
            <a:fillRect/>
          </a:stretch>
        </p:blipFill>
        <p:spPr>
          <a:xfrm>
            <a:off x="1678147" y="1597320"/>
            <a:ext cx="5732056" cy="4301538"/>
          </a:xfrm>
          <a:prstGeom prst="rect">
            <a:avLst/>
          </a:prstGeom>
        </p:spPr>
      </p:pic>
      <p:sp>
        <p:nvSpPr>
          <p:cNvPr id="6" name="TextBox 5">
            <a:extLst>
              <a:ext uri="{FF2B5EF4-FFF2-40B4-BE49-F238E27FC236}">
                <a16:creationId xmlns:a16="http://schemas.microsoft.com/office/drawing/2014/main" id="{5F2CDDA2-3B5C-1D43-890D-FC5F1C6756AF}"/>
              </a:ext>
            </a:extLst>
          </p:cNvPr>
          <p:cNvSpPr txBox="1"/>
          <p:nvPr/>
        </p:nvSpPr>
        <p:spPr>
          <a:xfrm>
            <a:off x="1405014" y="371119"/>
            <a:ext cx="7442103" cy="584775"/>
          </a:xfrm>
          <a:prstGeom prst="rect">
            <a:avLst/>
          </a:prstGeom>
          <a:noFill/>
        </p:spPr>
        <p:txBody>
          <a:bodyPr wrap="square" rtlCol="0">
            <a:spAutoFit/>
          </a:bodyPr>
          <a:lstStyle/>
          <a:p>
            <a:r>
              <a:rPr lang="en-US" sz="3200" b="1" dirty="0">
                <a:solidFill>
                  <a:schemeClr val="accent1"/>
                </a:solidFill>
              </a:rPr>
              <a:t>   </a:t>
            </a:r>
            <a:r>
              <a:rPr lang="en-US" sz="3200" b="1" dirty="0" err="1">
                <a:solidFill>
                  <a:schemeClr val="accent1"/>
                </a:solidFill>
              </a:rPr>
              <a:t>Perinasal</a:t>
            </a:r>
            <a:r>
              <a:rPr lang="en-US" sz="3200" b="1" dirty="0">
                <a:solidFill>
                  <a:schemeClr val="accent1"/>
                </a:solidFill>
              </a:rPr>
              <a:t> Perspiration Analysis</a:t>
            </a:r>
          </a:p>
        </p:txBody>
      </p:sp>
    </p:spTree>
    <p:extLst>
      <p:ext uri="{BB962C8B-B14F-4D97-AF65-F5344CB8AC3E}">
        <p14:creationId xmlns:p14="http://schemas.microsoft.com/office/powerpoint/2010/main" val="2858023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99613"/>
            <a:ext cx="8664402" cy="5916706"/>
          </a:xfrm>
        </p:spPr>
        <p:txBody>
          <a:bodyPr>
            <a:normAutofit fontScale="85000" lnSpcReduction="20000"/>
          </a:bodyPr>
          <a:lstStyle/>
          <a:p>
            <a:pPr marL="0" indent="0">
              <a:buNone/>
            </a:pPr>
            <a:endParaRPr lang="en-US" dirty="0"/>
          </a:p>
          <a:p>
            <a:pPr marL="0" indent="0">
              <a:buNone/>
            </a:pPr>
            <a:endParaRPr lang="en-US" dirty="0"/>
          </a:p>
          <a:p>
            <a:pPr marL="0" indent="0">
              <a:buNone/>
            </a:pPr>
            <a:r>
              <a:rPr lang="en-US" dirty="0"/>
              <a:t>We form the generalized hypothesis as:</a:t>
            </a:r>
          </a:p>
          <a:p>
            <a:pPr marL="0" indent="0">
              <a:buNone/>
            </a:pPr>
            <a:r>
              <a:rPr lang="en-US" dirty="0"/>
              <a:t>	H0: The means of the scores graded by two scorers are not significantly different.</a:t>
            </a:r>
          </a:p>
          <a:p>
            <a:pPr marL="0" indent="0">
              <a:buNone/>
            </a:pPr>
            <a:r>
              <a:rPr lang="en-US" dirty="0"/>
              <a:t>	H1: The means of the scores graded by to scorers are significantly different.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From the above result we get that all of the hypothesis in each task and for each session are accepted.</a:t>
            </a:r>
          </a:p>
          <a:p>
            <a:pPr marL="0" indent="0">
              <a:buNone/>
            </a:pPr>
            <a:endParaRPr lang="en-US" dirty="0"/>
          </a:p>
        </p:txBody>
      </p:sp>
      <p:pic>
        <p:nvPicPr>
          <p:cNvPr id="5" name="Picture 4"/>
          <p:cNvPicPr>
            <a:picLocks noChangeAspect="1"/>
          </p:cNvPicPr>
          <p:nvPr/>
        </p:nvPicPr>
        <p:blipFill rotWithShape="1">
          <a:blip r:embed="rId2"/>
          <a:srcRect l="-322" t="30291" r="322" b="1687"/>
          <a:stretch/>
        </p:blipFill>
        <p:spPr>
          <a:xfrm>
            <a:off x="1048986" y="2529307"/>
            <a:ext cx="7362825" cy="2870175"/>
          </a:xfrm>
          <a:prstGeom prst="rect">
            <a:avLst/>
          </a:prstGeom>
        </p:spPr>
      </p:pic>
      <p:sp>
        <p:nvSpPr>
          <p:cNvPr id="4" name="TextBox 3">
            <a:extLst>
              <a:ext uri="{FF2B5EF4-FFF2-40B4-BE49-F238E27FC236}">
                <a16:creationId xmlns:a16="http://schemas.microsoft.com/office/drawing/2014/main" id="{C85BF095-CC82-2A4C-AF18-128831688F93}"/>
              </a:ext>
            </a:extLst>
          </p:cNvPr>
          <p:cNvSpPr txBox="1"/>
          <p:nvPr/>
        </p:nvSpPr>
        <p:spPr>
          <a:xfrm>
            <a:off x="2823918" y="407225"/>
            <a:ext cx="4235765" cy="584775"/>
          </a:xfrm>
          <a:prstGeom prst="rect">
            <a:avLst/>
          </a:prstGeom>
          <a:noFill/>
        </p:spPr>
        <p:txBody>
          <a:bodyPr wrap="square" rtlCol="0">
            <a:spAutoFit/>
          </a:bodyPr>
          <a:lstStyle/>
          <a:p>
            <a:r>
              <a:rPr lang="en-US" sz="3200" b="1" dirty="0">
                <a:solidFill>
                  <a:schemeClr val="accent1"/>
                </a:solidFill>
              </a:rPr>
              <a:t>Surgeon Comparison</a:t>
            </a:r>
          </a:p>
        </p:txBody>
      </p:sp>
    </p:spTree>
    <p:extLst>
      <p:ext uri="{BB962C8B-B14F-4D97-AF65-F5344CB8AC3E}">
        <p14:creationId xmlns:p14="http://schemas.microsoft.com/office/powerpoint/2010/main" val="6360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602" y="1832527"/>
            <a:ext cx="8664402" cy="3737002"/>
          </a:xfrm>
        </p:spPr>
        <p:txBody>
          <a:bodyPr/>
          <a:lstStyle/>
          <a:p>
            <a:pPr marL="0" indent="0">
              <a:buNone/>
            </a:pPr>
            <a:r>
              <a:rPr lang="en-US" dirty="0"/>
              <a:t>In section we analyze accuracy score of the subjects in cutting and suturing. We define the generalized hypothesis as: </a:t>
            </a:r>
          </a:p>
          <a:p>
            <a:pPr marL="0" indent="0">
              <a:buNone/>
            </a:pPr>
            <a:endParaRPr lang="en-US" dirty="0"/>
          </a:p>
          <a:p>
            <a:pPr marL="0" indent="0">
              <a:buNone/>
            </a:pPr>
            <a:r>
              <a:rPr lang="en-US" dirty="0"/>
              <a:t>• H0: There is no significant change between the average score of the subjects during the experiment session. (µScoreOfSession1 = µScoreOfSession2 = µScoreOfSession3 = µScoreOfSession4 = µScoreOfSession5) </a:t>
            </a:r>
          </a:p>
          <a:p>
            <a:pPr marL="0" indent="0">
              <a:buNone/>
            </a:pPr>
            <a:endParaRPr lang="en-US" dirty="0"/>
          </a:p>
          <a:p>
            <a:pPr marL="0" indent="0">
              <a:buNone/>
            </a:pPr>
            <a:r>
              <a:rPr lang="en-US" dirty="0"/>
              <a:t>• H1: There is significant change of average score of the subjects at least between two (or more) experiment session. (µScoreOfSession1 != µScoreOfSession2 != µScoreOfSession3 != µScoreOfSession4 != µScoreOfSession5) </a:t>
            </a:r>
          </a:p>
        </p:txBody>
      </p:sp>
      <p:sp>
        <p:nvSpPr>
          <p:cNvPr id="4" name="TextBox 3">
            <a:extLst>
              <a:ext uri="{FF2B5EF4-FFF2-40B4-BE49-F238E27FC236}">
                <a16:creationId xmlns:a16="http://schemas.microsoft.com/office/drawing/2014/main" id="{841EE3B5-B428-944C-9809-72E9E59A8A5E}"/>
              </a:ext>
            </a:extLst>
          </p:cNvPr>
          <p:cNvSpPr txBox="1"/>
          <p:nvPr/>
        </p:nvSpPr>
        <p:spPr>
          <a:xfrm>
            <a:off x="2918921" y="542350"/>
            <a:ext cx="4235765" cy="584775"/>
          </a:xfrm>
          <a:prstGeom prst="rect">
            <a:avLst/>
          </a:prstGeom>
          <a:noFill/>
        </p:spPr>
        <p:txBody>
          <a:bodyPr wrap="square" rtlCol="0">
            <a:spAutoFit/>
          </a:bodyPr>
          <a:lstStyle/>
          <a:p>
            <a:r>
              <a:rPr lang="en-US" sz="3200" b="1" dirty="0">
                <a:solidFill>
                  <a:schemeClr val="accent1"/>
                </a:solidFill>
              </a:rPr>
              <a:t>Task Score Analysis </a:t>
            </a:r>
          </a:p>
        </p:txBody>
      </p:sp>
    </p:spTree>
    <p:extLst>
      <p:ext uri="{BB962C8B-B14F-4D97-AF65-F5344CB8AC3E}">
        <p14:creationId xmlns:p14="http://schemas.microsoft.com/office/powerpoint/2010/main" val="332675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21278"/>
            <a:ext cx="8596668" cy="5020084"/>
          </a:xfrm>
        </p:spPr>
        <p:txBody>
          <a:bodyPr/>
          <a:lstStyle/>
          <a:p>
            <a:pPr marL="0" indent="0">
              <a:buNone/>
            </a:pPr>
            <a:endParaRPr lang="en-US" dirty="0"/>
          </a:p>
          <a:p>
            <a:pPr marL="0" indent="0">
              <a:buNone/>
            </a:pPr>
            <a:r>
              <a:rPr lang="en-US" dirty="0"/>
              <a:t> </a:t>
            </a:r>
          </a:p>
          <a:p>
            <a:pPr marL="0" indent="0">
              <a:buNone/>
            </a:pPr>
            <a:endParaRPr lang="en-US" dirty="0"/>
          </a:p>
        </p:txBody>
      </p:sp>
      <p:pic>
        <p:nvPicPr>
          <p:cNvPr id="4" name="Picture 3"/>
          <p:cNvPicPr>
            <a:picLocks noChangeAspect="1"/>
          </p:cNvPicPr>
          <p:nvPr/>
        </p:nvPicPr>
        <p:blipFill>
          <a:blip r:embed="rId2"/>
          <a:stretch>
            <a:fillRect/>
          </a:stretch>
        </p:blipFill>
        <p:spPr>
          <a:xfrm>
            <a:off x="677334" y="1432951"/>
            <a:ext cx="4303340" cy="4314825"/>
          </a:xfrm>
          <a:prstGeom prst="rect">
            <a:avLst/>
          </a:prstGeom>
        </p:spPr>
      </p:pic>
      <p:pic>
        <p:nvPicPr>
          <p:cNvPr id="5" name="Picture 4"/>
          <p:cNvPicPr>
            <a:picLocks noChangeAspect="1"/>
          </p:cNvPicPr>
          <p:nvPr/>
        </p:nvPicPr>
        <p:blipFill>
          <a:blip r:embed="rId3"/>
          <a:stretch>
            <a:fillRect/>
          </a:stretch>
        </p:blipFill>
        <p:spPr>
          <a:xfrm>
            <a:off x="5046008" y="1432952"/>
            <a:ext cx="4573121" cy="4053448"/>
          </a:xfrm>
          <a:prstGeom prst="rect">
            <a:avLst/>
          </a:prstGeom>
        </p:spPr>
      </p:pic>
      <p:sp>
        <p:nvSpPr>
          <p:cNvPr id="2" name="Rectangle 1">
            <a:extLst>
              <a:ext uri="{FF2B5EF4-FFF2-40B4-BE49-F238E27FC236}">
                <a16:creationId xmlns:a16="http://schemas.microsoft.com/office/drawing/2014/main" id="{3EE0AF17-165E-3C44-985F-5A8880DF0753}"/>
              </a:ext>
            </a:extLst>
          </p:cNvPr>
          <p:cNvSpPr/>
          <p:nvPr/>
        </p:nvSpPr>
        <p:spPr>
          <a:xfrm>
            <a:off x="3079924" y="349952"/>
            <a:ext cx="3507370" cy="584775"/>
          </a:xfrm>
          <a:prstGeom prst="rect">
            <a:avLst/>
          </a:prstGeom>
        </p:spPr>
        <p:txBody>
          <a:bodyPr wrap="none">
            <a:spAutoFit/>
          </a:bodyPr>
          <a:lstStyle/>
          <a:p>
            <a:r>
              <a:rPr lang="en-US" sz="2800" b="1" dirty="0">
                <a:solidFill>
                  <a:schemeClr val="accent1"/>
                </a:solidFill>
              </a:rPr>
              <a:t>Task </a:t>
            </a:r>
            <a:r>
              <a:rPr lang="en-US" sz="3200" b="1" dirty="0">
                <a:solidFill>
                  <a:schemeClr val="accent1"/>
                </a:solidFill>
              </a:rPr>
              <a:t>Score</a:t>
            </a:r>
            <a:r>
              <a:rPr lang="en-US" sz="2800" b="1" dirty="0">
                <a:solidFill>
                  <a:schemeClr val="accent1"/>
                </a:solidFill>
              </a:rPr>
              <a:t> Analysis</a:t>
            </a:r>
          </a:p>
        </p:txBody>
      </p:sp>
    </p:spTree>
    <p:extLst>
      <p:ext uri="{BB962C8B-B14F-4D97-AF65-F5344CB8AC3E}">
        <p14:creationId xmlns:p14="http://schemas.microsoft.com/office/powerpoint/2010/main" val="146186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0989"/>
            <a:ext cx="8596668" cy="5827058"/>
          </a:xfrm>
        </p:spPr>
        <p:txBody>
          <a:bodyPr/>
          <a:lstStyle/>
          <a:p>
            <a:pPr marL="0" indent="0">
              <a:buNone/>
            </a:pPr>
            <a:endParaRPr lang="en-US" dirty="0"/>
          </a:p>
          <a:p>
            <a:endParaRPr lang="en-US" dirty="0"/>
          </a:p>
        </p:txBody>
      </p:sp>
      <p:sp>
        <p:nvSpPr>
          <p:cNvPr id="5" name="Rectangle 4">
            <a:extLst>
              <a:ext uri="{FF2B5EF4-FFF2-40B4-BE49-F238E27FC236}">
                <a16:creationId xmlns:a16="http://schemas.microsoft.com/office/drawing/2014/main" id="{A12A6EDF-152D-5949-A3CC-21FE814CF496}"/>
              </a:ext>
            </a:extLst>
          </p:cNvPr>
          <p:cNvSpPr/>
          <p:nvPr/>
        </p:nvSpPr>
        <p:spPr>
          <a:xfrm>
            <a:off x="2704886" y="300662"/>
            <a:ext cx="3614772" cy="584775"/>
          </a:xfrm>
          <a:prstGeom prst="rect">
            <a:avLst/>
          </a:prstGeom>
        </p:spPr>
        <p:txBody>
          <a:bodyPr wrap="none">
            <a:spAutoFit/>
          </a:bodyPr>
          <a:lstStyle/>
          <a:p>
            <a:r>
              <a:rPr lang="en-US" sz="2800" b="1" dirty="0">
                <a:solidFill>
                  <a:schemeClr val="accent1"/>
                </a:solidFill>
              </a:rPr>
              <a:t>Task </a:t>
            </a:r>
            <a:r>
              <a:rPr lang="en-US" sz="3200" b="1" dirty="0">
                <a:solidFill>
                  <a:schemeClr val="accent1"/>
                </a:solidFill>
              </a:rPr>
              <a:t>Score</a:t>
            </a:r>
            <a:r>
              <a:rPr lang="en-US" sz="2800" b="1" dirty="0">
                <a:solidFill>
                  <a:schemeClr val="accent1"/>
                </a:solidFill>
              </a:rPr>
              <a:t> Analysis </a:t>
            </a:r>
          </a:p>
        </p:txBody>
      </p:sp>
      <p:pic>
        <p:nvPicPr>
          <p:cNvPr id="6" name="Picture 5">
            <a:extLst>
              <a:ext uri="{FF2B5EF4-FFF2-40B4-BE49-F238E27FC236}">
                <a16:creationId xmlns:a16="http://schemas.microsoft.com/office/drawing/2014/main" id="{7E34EC69-E2E5-3B45-9AC1-160379C19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86" y="1239232"/>
            <a:ext cx="7827963" cy="4745019"/>
          </a:xfrm>
          <a:prstGeom prst="rect">
            <a:avLst/>
          </a:prstGeom>
        </p:spPr>
      </p:pic>
    </p:spTree>
    <p:extLst>
      <p:ext uri="{BB962C8B-B14F-4D97-AF65-F5344CB8AC3E}">
        <p14:creationId xmlns:p14="http://schemas.microsoft.com/office/powerpoint/2010/main" val="77556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6121" y="1212633"/>
            <a:ext cx="8469158" cy="815864"/>
          </a:xfrm>
        </p:spPr>
        <p:txBody>
          <a:bodyPr/>
          <a:lstStyle/>
          <a:p>
            <a:pPr marL="0" indent="0">
              <a:buNone/>
            </a:pPr>
            <a:r>
              <a:rPr lang="en-US" sz="1400" dirty="0"/>
              <a:t>This data is collected as part of feedback from all subjects. We are going to analyze from this information if there is any significant progress made during sessions.</a:t>
            </a:r>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6F731DE9-DE7A-0B4A-98A0-DD680F485078}"/>
              </a:ext>
            </a:extLst>
          </p:cNvPr>
          <p:cNvSpPr/>
          <p:nvPr/>
        </p:nvSpPr>
        <p:spPr>
          <a:xfrm>
            <a:off x="1156121" y="397453"/>
            <a:ext cx="7083414" cy="523220"/>
          </a:xfrm>
          <a:prstGeom prst="rect">
            <a:avLst/>
          </a:prstGeom>
        </p:spPr>
        <p:txBody>
          <a:bodyPr wrap="none">
            <a:spAutoFit/>
          </a:bodyPr>
          <a:lstStyle/>
          <a:p>
            <a:r>
              <a:rPr lang="en-US" sz="2800" b="1" dirty="0">
                <a:solidFill>
                  <a:schemeClr val="accent1"/>
                </a:solidFill>
              </a:rPr>
              <a:t>Nasa-TLX Questionnaires Results Analysis</a:t>
            </a:r>
          </a:p>
        </p:txBody>
      </p:sp>
      <p:pic>
        <p:nvPicPr>
          <p:cNvPr id="2" name="Picture 1"/>
          <p:cNvPicPr>
            <a:picLocks noChangeAspect="1"/>
          </p:cNvPicPr>
          <p:nvPr/>
        </p:nvPicPr>
        <p:blipFill>
          <a:blip r:embed="rId2"/>
          <a:stretch>
            <a:fillRect/>
          </a:stretch>
        </p:blipFill>
        <p:spPr>
          <a:xfrm>
            <a:off x="1547154" y="1903393"/>
            <a:ext cx="6301348" cy="4668218"/>
          </a:xfrm>
          <a:prstGeom prst="rect">
            <a:avLst/>
          </a:prstGeom>
        </p:spPr>
      </p:pic>
    </p:spTree>
    <p:extLst>
      <p:ext uri="{BB962C8B-B14F-4D97-AF65-F5344CB8AC3E}">
        <p14:creationId xmlns:p14="http://schemas.microsoft.com/office/powerpoint/2010/main" val="3277320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9224" y="970895"/>
            <a:ext cx="8469158" cy="382776"/>
          </a:xfrm>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6F731DE9-DE7A-0B4A-98A0-DD680F485078}"/>
              </a:ext>
            </a:extLst>
          </p:cNvPr>
          <p:cNvSpPr/>
          <p:nvPr/>
        </p:nvSpPr>
        <p:spPr>
          <a:xfrm>
            <a:off x="1652096" y="342556"/>
            <a:ext cx="7083414" cy="523220"/>
          </a:xfrm>
          <a:prstGeom prst="rect">
            <a:avLst/>
          </a:prstGeom>
        </p:spPr>
        <p:txBody>
          <a:bodyPr wrap="none">
            <a:spAutoFit/>
          </a:bodyPr>
          <a:lstStyle/>
          <a:p>
            <a:r>
              <a:rPr lang="en-US" sz="2800" b="1" dirty="0">
                <a:solidFill>
                  <a:schemeClr val="accent1"/>
                </a:solidFill>
              </a:rPr>
              <a:t>Nasa-TLX Questionnaires Results Analysis</a:t>
            </a:r>
          </a:p>
        </p:txBody>
      </p:sp>
      <p:pic>
        <p:nvPicPr>
          <p:cNvPr id="5" name="Picture 4"/>
          <p:cNvPicPr>
            <a:picLocks noChangeAspect="1"/>
          </p:cNvPicPr>
          <p:nvPr/>
        </p:nvPicPr>
        <p:blipFill>
          <a:blip r:embed="rId2"/>
          <a:stretch>
            <a:fillRect/>
          </a:stretch>
        </p:blipFill>
        <p:spPr>
          <a:xfrm>
            <a:off x="1501869" y="1283876"/>
            <a:ext cx="6889096" cy="5272359"/>
          </a:xfrm>
          <a:prstGeom prst="rect">
            <a:avLst/>
          </a:prstGeom>
        </p:spPr>
      </p:pic>
    </p:spTree>
    <p:extLst>
      <p:ext uri="{BB962C8B-B14F-4D97-AF65-F5344CB8AC3E}">
        <p14:creationId xmlns:p14="http://schemas.microsoft.com/office/powerpoint/2010/main" val="424689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4955"/>
            <a:ext cx="8664402" cy="4438193"/>
          </a:xfrm>
        </p:spPr>
        <p:txBody>
          <a:bodyPr>
            <a:normAutofit/>
          </a:bodyPr>
          <a:lstStyle/>
          <a:p>
            <a:pPr marL="0" indent="0">
              <a:buNone/>
            </a:pPr>
            <a:endParaRPr lang="en-US" sz="1400" dirty="0"/>
          </a:p>
          <a:p>
            <a:r>
              <a:rPr lang="en-US" sz="1400" dirty="0"/>
              <a:t>We studied 22 medical students, participated in a longitudinal study regarding the relationship of sympathetic stress arousal and skill in learning micro-surgical tasks. </a:t>
            </a:r>
          </a:p>
          <a:p>
            <a:r>
              <a:rPr lang="en-US" sz="1400" dirty="0"/>
              <a:t>One way to evaluate stress is using </a:t>
            </a:r>
            <a:r>
              <a:rPr lang="en-US" sz="1400" dirty="0" err="1"/>
              <a:t>perinasal</a:t>
            </a:r>
            <a:r>
              <a:rPr lang="en-US" sz="1400" dirty="0"/>
              <a:t> perspiration measurement. This method has been applied by Methodist hospital to assess effect of stress on performance of Microsurgery students in two delicate tasks of cutting and suturing. </a:t>
            </a:r>
          </a:p>
          <a:p>
            <a:r>
              <a:rPr lang="en-US" sz="1400" dirty="0"/>
              <a:t>For this experiment each subject had to pay five visits, lasting one hour each, in order to practice microsurgical cutting and suturing in an inanimate simulator. In their first visit, and after signing an informed consent, the subjects completed a NASA-TLX questionnaire, and a trait anxiety inventory(TIA) form. At the end of their last visit they completed a post-study questionnaire.</a:t>
            </a:r>
          </a:p>
          <a:p>
            <a:r>
              <a:rPr lang="en-US" sz="1400" dirty="0"/>
              <a:t>In this project, we analyze given data of Methodist hospital and describe the relevance of stress and several other parameters to performance of the students.</a:t>
            </a:r>
          </a:p>
          <a:p>
            <a:r>
              <a:rPr lang="en-US" sz="1400" dirty="0"/>
              <a:t>In this study, we have analyzed the effect of stress to the performance of 15 out of 22 medical surgery students in two separate tasks of cutting and suturing. We considered only those 15 candidates for whom we received all the required performance related information.</a:t>
            </a:r>
          </a:p>
        </p:txBody>
      </p:sp>
      <p:sp>
        <p:nvSpPr>
          <p:cNvPr id="2" name="TextBox 1">
            <a:extLst>
              <a:ext uri="{FF2B5EF4-FFF2-40B4-BE49-F238E27FC236}">
                <a16:creationId xmlns:a16="http://schemas.microsoft.com/office/drawing/2014/main" id="{7A64B461-DDAF-E54C-8383-ACA7FD3F0BCF}"/>
              </a:ext>
            </a:extLst>
          </p:cNvPr>
          <p:cNvSpPr txBox="1"/>
          <p:nvPr/>
        </p:nvSpPr>
        <p:spPr>
          <a:xfrm>
            <a:off x="1698171" y="463958"/>
            <a:ext cx="6282047" cy="830997"/>
          </a:xfrm>
          <a:prstGeom prst="rect">
            <a:avLst/>
          </a:prstGeom>
          <a:noFill/>
        </p:spPr>
        <p:txBody>
          <a:bodyPr wrap="square" rtlCol="0">
            <a:spAutoFit/>
          </a:bodyPr>
          <a:lstStyle/>
          <a:p>
            <a:r>
              <a:rPr lang="en-US" sz="4000" b="1" dirty="0">
                <a:solidFill>
                  <a:schemeClr val="accent1"/>
                </a:solidFill>
              </a:rPr>
              <a:t>	  </a:t>
            </a:r>
            <a:r>
              <a:rPr lang="en-US" sz="4800" b="1" dirty="0">
                <a:solidFill>
                  <a:schemeClr val="accent1"/>
                </a:solidFill>
              </a:rPr>
              <a:t>Introduction</a:t>
            </a:r>
          </a:p>
        </p:txBody>
      </p:sp>
    </p:spTree>
    <p:extLst>
      <p:ext uri="{BB962C8B-B14F-4D97-AF65-F5344CB8AC3E}">
        <p14:creationId xmlns:p14="http://schemas.microsoft.com/office/powerpoint/2010/main" val="709270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93766"/>
            <a:ext cx="8664402" cy="5447596"/>
          </a:xfrm>
        </p:spPr>
        <p:txBody>
          <a:bodyPr/>
          <a:lstStyle/>
          <a:p>
            <a:pPr marL="0" indent="0">
              <a:buNone/>
            </a:pPr>
            <a:endParaRPr lang="en-US" sz="1600" dirty="0"/>
          </a:p>
          <a:p>
            <a:pPr marL="0" indent="0">
              <a:buNone/>
            </a:pPr>
            <a:endParaRPr lang="en-US" sz="1600" dirty="0"/>
          </a:p>
          <a:p>
            <a:pPr marL="0" indent="0">
              <a:buNone/>
            </a:pPr>
            <a:r>
              <a:rPr lang="en-US" sz="1600" dirty="0"/>
              <a:t>  LM(Score ˜ Task + Session + Perspiration + Scorer + Age + Sex + Time + Session ∗ Sex)</a:t>
            </a:r>
          </a:p>
          <a:p>
            <a:pPr marL="0" indent="0">
              <a:buNone/>
            </a:pPr>
            <a:endParaRPr lang="en-US" sz="1600" dirty="0"/>
          </a:p>
        </p:txBody>
      </p:sp>
      <p:pic>
        <p:nvPicPr>
          <p:cNvPr id="2" name="Picture 1"/>
          <p:cNvPicPr>
            <a:picLocks noChangeAspect="1"/>
          </p:cNvPicPr>
          <p:nvPr/>
        </p:nvPicPr>
        <p:blipFill rotWithShape="1">
          <a:blip r:embed="rId2"/>
          <a:srcRect t="6650" b="7556"/>
          <a:stretch/>
        </p:blipFill>
        <p:spPr>
          <a:xfrm>
            <a:off x="1728627" y="1950947"/>
            <a:ext cx="5859842" cy="3756170"/>
          </a:xfrm>
          <a:prstGeom prst="rect">
            <a:avLst/>
          </a:prstGeom>
        </p:spPr>
      </p:pic>
      <p:sp>
        <p:nvSpPr>
          <p:cNvPr id="5" name="Rectangle 4">
            <a:extLst>
              <a:ext uri="{FF2B5EF4-FFF2-40B4-BE49-F238E27FC236}">
                <a16:creationId xmlns:a16="http://schemas.microsoft.com/office/drawing/2014/main" id="{7572462F-59C1-0C41-843B-2747ECEE0DFD}"/>
              </a:ext>
            </a:extLst>
          </p:cNvPr>
          <p:cNvSpPr/>
          <p:nvPr/>
        </p:nvSpPr>
        <p:spPr>
          <a:xfrm>
            <a:off x="1170670" y="405729"/>
            <a:ext cx="6975756" cy="523220"/>
          </a:xfrm>
          <a:prstGeom prst="rect">
            <a:avLst/>
          </a:prstGeom>
        </p:spPr>
        <p:txBody>
          <a:bodyPr wrap="none">
            <a:spAutoFit/>
          </a:bodyPr>
          <a:lstStyle/>
          <a:p>
            <a:r>
              <a:rPr lang="en-US" sz="2800" b="1" dirty="0">
                <a:solidFill>
                  <a:schemeClr val="accent1"/>
                </a:solidFill>
              </a:rPr>
              <a:t>Estimation of Score by other Parameters</a:t>
            </a:r>
          </a:p>
        </p:txBody>
      </p:sp>
      <p:sp>
        <p:nvSpPr>
          <p:cNvPr id="6" name="TextBox 5">
            <a:extLst>
              <a:ext uri="{FF2B5EF4-FFF2-40B4-BE49-F238E27FC236}">
                <a16:creationId xmlns:a16="http://schemas.microsoft.com/office/drawing/2014/main" id="{ED5FA7E7-DF9F-4B46-B70E-12566FA59929}"/>
              </a:ext>
            </a:extLst>
          </p:cNvPr>
          <p:cNvSpPr txBox="1"/>
          <p:nvPr/>
        </p:nvSpPr>
        <p:spPr>
          <a:xfrm>
            <a:off x="2007476" y="5707117"/>
            <a:ext cx="5139558" cy="338554"/>
          </a:xfrm>
          <a:prstGeom prst="rect">
            <a:avLst/>
          </a:prstGeom>
          <a:noFill/>
        </p:spPr>
        <p:txBody>
          <a:bodyPr wrap="square" rtlCol="0">
            <a:spAutoFit/>
          </a:bodyPr>
          <a:lstStyle/>
          <a:p>
            <a:r>
              <a:rPr lang="en-US" sz="1600" dirty="0"/>
              <a:t>Significant effect: Session, Age, Time and Interaction</a:t>
            </a:r>
          </a:p>
        </p:txBody>
      </p:sp>
    </p:spTree>
    <p:extLst>
      <p:ext uri="{BB962C8B-B14F-4D97-AF65-F5344CB8AC3E}">
        <p14:creationId xmlns:p14="http://schemas.microsoft.com/office/powerpoint/2010/main" val="2151055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73741"/>
            <a:ext cx="8664402" cy="5467621"/>
          </a:xfrm>
        </p:spPr>
        <p:txBody>
          <a:bodyPr/>
          <a:lstStyle/>
          <a:p>
            <a:pPr marL="0" indent="0">
              <a:buNone/>
            </a:pPr>
            <a:endParaRPr lang="en-US" sz="1400" dirty="0"/>
          </a:p>
          <a:p>
            <a:pPr marL="0" indent="0">
              <a:buNone/>
            </a:pPr>
            <a:endParaRPr lang="en-US" dirty="0"/>
          </a:p>
        </p:txBody>
      </p:sp>
      <p:pic>
        <p:nvPicPr>
          <p:cNvPr id="2" name="Picture 1"/>
          <p:cNvPicPr>
            <a:picLocks noChangeAspect="1"/>
          </p:cNvPicPr>
          <p:nvPr/>
        </p:nvPicPr>
        <p:blipFill rotWithShape="1">
          <a:blip r:embed="rId2"/>
          <a:srcRect t="21546" b="18938"/>
          <a:stretch/>
        </p:blipFill>
        <p:spPr>
          <a:xfrm>
            <a:off x="1310500" y="1869071"/>
            <a:ext cx="6423492" cy="2829490"/>
          </a:xfrm>
          <a:prstGeom prst="rect">
            <a:avLst/>
          </a:prstGeom>
        </p:spPr>
      </p:pic>
      <p:sp>
        <p:nvSpPr>
          <p:cNvPr id="4" name="Rectangle 3">
            <a:extLst>
              <a:ext uri="{FF2B5EF4-FFF2-40B4-BE49-F238E27FC236}">
                <a16:creationId xmlns:a16="http://schemas.microsoft.com/office/drawing/2014/main" id="{87AF3A60-5304-564D-814D-406BDD05CAEE}"/>
              </a:ext>
            </a:extLst>
          </p:cNvPr>
          <p:cNvSpPr/>
          <p:nvPr/>
        </p:nvSpPr>
        <p:spPr>
          <a:xfrm>
            <a:off x="1310500" y="231721"/>
            <a:ext cx="7053534" cy="523220"/>
          </a:xfrm>
          <a:prstGeom prst="rect">
            <a:avLst/>
          </a:prstGeom>
        </p:spPr>
        <p:txBody>
          <a:bodyPr wrap="none">
            <a:spAutoFit/>
          </a:bodyPr>
          <a:lstStyle/>
          <a:p>
            <a:r>
              <a:rPr lang="en-US" sz="2800" b="1" dirty="0">
                <a:solidFill>
                  <a:schemeClr val="accent1"/>
                </a:solidFill>
              </a:rPr>
              <a:t>Estimation of Stress by other parameters</a:t>
            </a:r>
          </a:p>
        </p:txBody>
      </p:sp>
      <p:sp>
        <p:nvSpPr>
          <p:cNvPr id="5" name="TextBox 4">
            <a:extLst>
              <a:ext uri="{FF2B5EF4-FFF2-40B4-BE49-F238E27FC236}">
                <a16:creationId xmlns:a16="http://schemas.microsoft.com/office/drawing/2014/main" id="{F5B5B39A-9CA3-9A4E-96AD-F8922A04908D}"/>
              </a:ext>
            </a:extLst>
          </p:cNvPr>
          <p:cNvSpPr txBox="1"/>
          <p:nvPr/>
        </p:nvSpPr>
        <p:spPr>
          <a:xfrm>
            <a:off x="922003" y="5152276"/>
            <a:ext cx="8039595" cy="1231106"/>
          </a:xfrm>
          <a:prstGeom prst="rect">
            <a:avLst/>
          </a:prstGeom>
          <a:noFill/>
        </p:spPr>
        <p:txBody>
          <a:bodyPr wrap="square" rtlCol="0">
            <a:spAutoFit/>
          </a:bodyPr>
          <a:lstStyle/>
          <a:p>
            <a:pPr marL="285750" indent="-285750">
              <a:buFont typeface="Arial" panose="020B0604020202020204" pitchFamily="34" charset="0"/>
              <a:buChar char="•"/>
            </a:pPr>
            <a:r>
              <a:rPr lang="en-US" sz="1400" dirty="0"/>
              <a:t>From the coefficient of the model we can see that the task has very significant effect on stress rather than cutting task.</a:t>
            </a:r>
          </a:p>
          <a:p>
            <a:pPr marL="285750" indent="-285750">
              <a:buFont typeface="Arial" panose="020B0604020202020204" pitchFamily="34" charset="0"/>
              <a:buChar char="•"/>
            </a:pPr>
            <a:r>
              <a:rPr lang="en-US" sz="1400" dirty="0"/>
              <a:t>In addition, Session 3 and 4 have slight effect on stress. These two sessions should be reviewed to find out what was the cause of stress in those two sessions.</a:t>
            </a:r>
          </a:p>
          <a:p>
            <a:endParaRPr lang="en-US" dirty="0"/>
          </a:p>
        </p:txBody>
      </p:sp>
      <p:sp>
        <p:nvSpPr>
          <p:cNvPr id="6" name="Rectangle 5">
            <a:extLst>
              <a:ext uri="{FF2B5EF4-FFF2-40B4-BE49-F238E27FC236}">
                <a16:creationId xmlns:a16="http://schemas.microsoft.com/office/drawing/2014/main" id="{0ACF530E-70BA-F84B-ACC2-8E8075F8EC91}"/>
              </a:ext>
            </a:extLst>
          </p:cNvPr>
          <p:cNvSpPr/>
          <p:nvPr/>
        </p:nvSpPr>
        <p:spPr>
          <a:xfrm>
            <a:off x="1637992" y="1046024"/>
            <a:ext cx="6096000" cy="338554"/>
          </a:xfrm>
          <a:prstGeom prst="rect">
            <a:avLst/>
          </a:prstGeom>
        </p:spPr>
        <p:txBody>
          <a:bodyPr>
            <a:spAutoFit/>
          </a:bodyPr>
          <a:lstStyle/>
          <a:p>
            <a:r>
              <a:rPr lang="en-US" sz="1600" dirty="0"/>
              <a:t>LM(Stress(PP) ˜ Session + Task + Age + Sex)</a:t>
            </a:r>
          </a:p>
        </p:txBody>
      </p:sp>
    </p:spTree>
    <p:extLst>
      <p:ext uri="{BB962C8B-B14F-4D97-AF65-F5344CB8AC3E}">
        <p14:creationId xmlns:p14="http://schemas.microsoft.com/office/powerpoint/2010/main" val="221863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209" y="1189745"/>
            <a:ext cx="8596668" cy="5243503"/>
          </a:xfrm>
        </p:spPr>
        <p:txBody>
          <a:bodyPr/>
          <a:lstStyle/>
          <a:p>
            <a:r>
              <a:rPr lang="en-US" dirty="0"/>
              <a:t>We recommend the following:</a:t>
            </a:r>
          </a:p>
          <a:p>
            <a:pPr marL="400050" lvl="1" indent="0">
              <a:buNone/>
            </a:pPr>
            <a:r>
              <a:rPr lang="en-US" dirty="0"/>
              <a:t>• The order of task in experiment must be randomized. This will help us analyze if there is any impact of cutting on suturing or reverse. </a:t>
            </a:r>
          </a:p>
          <a:p>
            <a:pPr marL="400050" lvl="1" indent="0">
              <a:buNone/>
            </a:pPr>
            <a:r>
              <a:rPr lang="en-US" dirty="0"/>
              <a:t>• The proportion of males and females should be statistically equal. Using this we can better find out if there is any impact of sex on the experiment. </a:t>
            </a:r>
          </a:p>
          <a:p>
            <a:pPr marL="400050" lvl="1" indent="0">
              <a:buNone/>
            </a:pPr>
            <a:r>
              <a:rPr lang="en-US" dirty="0"/>
              <a:t>• More information must be revealed to us in order to form and infer our linear regression in a better way. </a:t>
            </a:r>
          </a:p>
          <a:p>
            <a:pPr marL="400050" lvl="1" indent="0">
              <a:buNone/>
            </a:pPr>
            <a:r>
              <a:rPr lang="en-US" dirty="0"/>
              <a:t>• The given dataset has missing data at many places, if it can be avoided we could more confident and consistent in our analysis. </a:t>
            </a:r>
          </a:p>
        </p:txBody>
      </p:sp>
      <p:sp>
        <p:nvSpPr>
          <p:cNvPr id="2" name="Rectangle 1">
            <a:extLst>
              <a:ext uri="{FF2B5EF4-FFF2-40B4-BE49-F238E27FC236}">
                <a16:creationId xmlns:a16="http://schemas.microsoft.com/office/drawing/2014/main" id="{A50FD256-57ED-7348-928A-0A7E8489C3E6}"/>
              </a:ext>
            </a:extLst>
          </p:cNvPr>
          <p:cNvSpPr/>
          <p:nvPr/>
        </p:nvSpPr>
        <p:spPr>
          <a:xfrm>
            <a:off x="3681240" y="223594"/>
            <a:ext cx="2317710" cy="584775"/>
          </a:xfrm>
          <a:prstGeom prst="rect">
            <a:avLst/>
          </a:prstGeom>
        </p:spPr>
        <p:txBody>
          <a:bodyPr wrap="square">
            <a:spAutoFit/>
          </a:bodyPr>
          <a:lstStyle/>
          <a:p>
            <a:r>
              <a:rPr lang="en-US" sz="3200" b="1" dirty="0">
                <a:solidFill>
                  <a:schemeClr val="accent1"/>
                </a:solidFill>
              </a:rPr>
              <a:t> Discussion</a:t>
            </a:r>
          </a:p>
        </p:txBody>
      </p:sp>
    </p:spTree>
    <p:extLst>
      <p:ext uri="{BB962C8B-B14F-4D97-AF65-F5344CB8AC3E}">
        <p14:creationId xmlns:p14="http://schemas.microsoft.com/office/powerpoint/2010/main" val="2196771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957C-E7B4-B943-AC6C-302003903C3A}"/>
              </a:ext>
            </a:extLst>
          </p:cNvPr>
          <p:cNvSpPr>
            <a:spLocks noGrp="1"/>
          </p:cNvSpPr>
          <p:nvPr>
            <p:ph type="title"/>
          </p:nvPr>
        </p:nvSpPr>
        <p:spPr>
          <a:xfrm>
            <a:off x="3631936" y="109538"/>
            <a:ext cx="3308879" cy="609600"/>
          </a:xfrm>
        </p:spPr>
        <p:txBody>
          <a:bodyPr>
            <a:normAutofit fontScale="90000"/>
          </a:bodyPr>
          <a:lstStyle/>
          <a:p>
            <a:r>
              <a:rPr lang="en-US" dirty="0"/>
              <a:t> Quality Control</a:t>
            </a:r>
          </a:p>
        </p:txBody>
      </p:sp>
      <p:pic>
        <p:nvPicPr>
          <p:cNvPr id="5" name="Picture 4">
            <a:extLst>
              <a:ext uri="{FF2B5EF4-FFF2-40B4-BE49-F238E27FC236}">
                <a16:creationId xmlns:a16="http://schemas.microsoft.com/office/drawing/2014/main" id="{AB9570EE-05E8-914A-9297-0E8B0A8DA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152" y="719138"/>
            <a:ext cx="6600825" cy="5757862"/>
          </a:xfrm>
          <a:prstGeom prst="rect">
            <a:avLst/>
          </a:prstGeom>
        </p:spPr>
      </p:pic>
      <p:pic>
        <p:nvPicPr>
          <p:cNvPr id="7" name="Picture 6">
            <a:extLst>
              <a:ext uri="{FF2B5EF4-FFF2-40B4-BE49-F238E27FC236}">
                <a16:creationId xmlns:a16="http://schemas.microsoft.com/office/drawing/2014/main" id="{B2E2CB62-A6E8-0F40-912A-AEE7D07DF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157" y="6477001"/>
            <a:ext cx="2408238" cy="381000"/>
          </a:xfrm>
          <a:prstGeom prst="rect">
            <a:avLst/>
          </a:prstGeom>
        </p:spPr>
      </p:pic>
    </p:spTree>
    <p:extLst>
      <p:ext uri="{BB962C8B-B14F-4D97-AF65-F5344CB8AC3E}">
        <p14:creationId xmlns:p14="http://schemas.microsoft.com/office/powerpoint/2010/main" val="362997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0601BB-A740-D24D-98EF-EAC2D5DE9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51" y="200025"/>
            <a:ext cx="6622310" cy="6443662"/>
          </a:xfrm>
          <a:prstGeom prst="rect">
            <a:avLst/>
          </a:prstGeom>
        </p:spPr>
      </p:pic>
    </p:spTree>
    <p:extLst>
      <p:ext uri="{BB962C8B-B14F-4D97-AF65-F5344CB8AC3E}">
        <p14:creationId xmlns:p14="http://schemas.microsoft.com/office/powerpoint/2010/main" val="247444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711E20-F317-C14F-AFFD-9ED006CE0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265" y="1071562"/>
            <a:ext cx="9222948" cy="5138500"/>
          </a:xfrm>
        </p:spPr>
      </p:pic>
      <p:sp>
        <p:nvSpPr>
          <p:cNvPr id="6" name="TextBox 5">
            <a:extLst>
              <a:ext uri="{FF2B5EF4-FFF2-40B4-BE49-F238E27FC236}">
                <a16:creationId xmlns:a16="http://schemas.microsoft.com/office/drawing/2014/main" id="{BC8CD3A1-CC1B-0543-8C1C-972F71EDF0C8}"/>
              </a:ext>
            </a:extLst>
          </p:cNvPr>
          <p:cNvSpPr txBox="1"/>
          <p:nvPr/>
        </p:nvSpPr>
        <p:spPr>
          <a:xfrm>
            <a:off x="2882627" y="320237"/>
            <a:ext cx="6357937" cy="523220"/>
          </a:xfrm>
          <a:prstGeom prst="rect">
            <a:avLst/>
          </a:prstGeom>
          <a:noFill/>
        </p:spPr>
        <p:txBody>
          <a:bodyPr wrap="square" rtlCol="0">
            <a:spAutoFit/>
          </a:bodyPr>
          <a:lstStyle/>
          <a:p>
            <a:r>
              <a:rPr lang="en-US" sz="2800" dirty="0">
                <a:solidFill>
                  <a:schemeClr val="accent1"/>
                </a:solidFill>
              </a:rPr>
              <a:t>NASA-TLX Response Values</a:t>
            </a:r>
          </a:p>
        </p:txBody>
      </p:sp>
    </p:spTree>
    <p:extLst>
      <p:ext uri="{BB962C8B-B14F-4D97-AF65-F5344CB8AC3E}">
        <p14:creationId xmlns:p14="http://schemas.microsoft.com/office/powerpoint/2010/main" val="1119937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FB223D-131E-1A4C-8B20-5455774ADC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515" y="871539"/>
            <a:ext cx="9016031" cy="5057774"/>
          </a:xfrm>
        </p:spPr>
      </p:pic>
    </p:spTree>
    <p:extLst>
      <p:ext uri="{BB962C8B-B14F-4D97-AF65-F5344CB8AC3E}">
        <p14:creationId xmlns:p14="http://schemas.microsoft.com/office/powerpoint/2010/main" val="37359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901" y="837397"/>
            <a:ext cx="8575957" cy="5120639"/>
          </a:xfrm>
        </p:spPr>
      </p:pic>
    </p:spTree>
    <p:extLst>
      <p:ext uri="{BB962C8B-B14F-4D97-AF65-F5344CB8AC3E}">
        <p14:creationId xmlns:p14="http://schemas.microsoft.com/office/powerpoint/2010/main" val="365860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320" y="462013"/>
            <a:ext cx="7918179" cy="5559222"/>
          </a:xfrm>
        </p:spPr>
      </p:pic>
    </p:spTree>
    <p:extLst>
      <p:ext uri="{BB962C8B-B14F-4D97-AF65-F5344CB8AC3E}">
        <p14:creationId xmlns:p14="http://schemas.microsoft.com/office/powerpoint/2010/main" val="132889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65662"/>
            <a:ext cx="8664402" cy="4675700"/>
          </a:xfrm>
        </p:spPr>
        <p:txBody>
          <a:bodyPr/>
          <a:lstStyle/>
          <a:p>
            <a:r>
              <a:rPr lang="en-US" dirty="0"/>
              <a:t>Tasks performed by each subject in each of the five sessions:</a:t>
            </a:r>
          </a:p>
          <a:p>
            <a:pPr marL="400050" lvl="1" indent="0">
              <a:buNone/>
            </a:pPr>
            <a:r>
              <a:rPr lang="en-US" dirty="0"/>
              <a:t>• Baseline task</a:t>
            </a:r>
          </a:p>
          <a:p>
            <a:pPr marL="400050" lvl="1" indent="0">
              <a:buNone/>
            </a:pPr>
            <a:r>
              <a:rPr lang="en-US" dirty="0"/>
              <a:t>• Cutting task</a:t>
            </a:r>
          </a:p>
          <a:p>
            <a:pPr marL="400050" lvl="1" indent="0">
              <a:buNone/>
            </a:pPr>
            <a:r>
              <a:rPr lang="en-US" dirty="0"/>
              <a:t>• Cutting questionnaire</a:t>
            </a:r>
          </a:p>
          <a:p>
            <a:pPr marL="400050" lvl="1" indent="0">
              <a:buNone/>
            </a:pPr>
            <a:r>
              <a:rPr lang="en-US" dirty="0"/>
              <a:t>• Suturing task</a:t>
            </a:r>
          </a:p>
          <a:p>
            <a:pPr marL="400050" lvl="1" indent="0">
              <a:buNone/>
            </a:pPr>
            <a:r>
              <a:rPr lang="en-US" dirty="0"/>
              <a:t>• Suturing questionnaire</a:t>
            </a:r>
          </a:p>
          <a:p>
            <a:pPr marL="400050" lvl="1" indent="0">
              <a:buNone/>
            </a:pPr>
            <a:endParaRPr lang="en-US" dirty="0"/>
          </a:p>
          <a:p>
            <a:pPr marL="400050" lvl="1" indent="0">
              <a:buNone/>
            </a:pPr>
            <a:endParaRPr lang="en-US" dirty="0"/>
          </a:p>
          <a:p>
            <a:endParaRPr lang="en-US" dirty="0"/>
          </a:p>
        </p:txBody>
      </p:sp>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4" y="3825426"/>
            <a:ext cx="4021443" cy="2142537"/>
          </a:xfrm>
          <a:prstGeom prst="rect">
            <a:avLst/>
          </a:prstGeom>
        </p:spPr>
      </p:pic>
      <p:pic>
        <p:nvPicPr>
          <p:cNvPr id="6" name="Picture 5"/>
          <p:cNvPicPr>
            <a:picLocks noChangeAspect="1"/>
          </p:cNvPicPr>
          <p:nvPr/>
        </p:nvPicPr>
        <p:blipFill>
          <a:blip r:embed="rId3"/>
          <a:stretch>
            <a:fillRect/>
          </a:stretch>
        </p:blipFill>
        <p:spPr>
          <a:xfrm>
            <a:off x="5383320" y="3547719"/>
            <a:ext cx="4385216" cy="2697950"/>
          </a:xfrm>
          <a:prstGeom prst="rect">
            <a:avLst/>
          </a:prstGeom>
        </p:spPr>
      </p:pic>
      <p:sp>
        <p:nvSpPr>
          <p:cNvPr id="2" name="TextBox 1">
            <a:extLst>
              <a:ext uri="{FF2B5EF4-FFF2-40B4-BE49-F238E27FC236}">
                <a16:creationId xmlns:a16="http://schemas.microsoft.com/office/drawing/2014/main" id="{B99DC70D-6749-D549-A6B1-B548FF1E49FB}"/>
              </a:ext>
            </a:extLst>
          </p:cNvPr>
          <p:cNvSpPr txBox="1"/>
          <p:nvPr/>
        </p:nvSpPr>
        <p:spPr>
          <a:xfrm>
            <a:off x="981693" y="421938"/>
            <a:ext cx="7920215" cy="646331"/>
          </a:xfrm>
          <a:prstGeom prst="rect">
            <a:avLst/>
          </a:prstGeom>
          <a:noFill/>
        </p:spPr>
        <p:txBody>
          <a:bodyPr wrap="square" rtlCol="0">
            <a:spAutoFit/>
          </a:bodyPr>
          <a:lstStyle/>
          <a:p>
            <a:r>
              <a:rPr lang="en-US" sz="3600" b="1" dirty="0">
                <a:solidFill>
                  <a:schemeClr val="accent1"/>
                </a:solidFill>
              </a:rPr>
              <a:t>Task</a:t>
            </a:r>
            <a:r>
              <a:rPr lang="en-US" sz="3600" b="1" dirty="0"/>
              <a:t> </a:t>
            </a:r>
            <a:r>
              <a:rPr lang="en-US" sz="3600" b="1" dirty="0">
                <a:solidFill>
                  <a:schemeClr val="accent1"/>
                </a:solidFill>
              </a:rPr>
              <a:t>Performed</a:t>
            </a:r>
            <a:r>
              <a:rPr lang="en-US" sz="3600" b="1" dirty="0"/>
              <a:t> </a:t>
            </a:r>
            <a:r>
              <a:rPr lang="en-US" sz="3600" b="1" dirty="0">
                <a:solidFill>
                  <a:schemeClr val="accent1"/>
                </a:solidFill>
              </a:rPr>
              <a:t>By</a:t>
            </a:r>
            <a:r>
              <a:rPr lang="en-US" sz="3600" b="1" dirty="0"/>
              <a:t> </a:t>
            </a:r>
            <a:r>
              <a:rPr lang="en-US" sz="3600" b="1" dirty="0">
                <a:solidFill>
                  <a:schemeClr val="accent1"/>
                </a:solidFill>
              </a:rPr>
              <a:t>Each</a:t>
            </a:r>
            <a:r>
              <a:rPr lang="en-US" sz="3600" b="1" dirty="0"/>
              <a:t> </a:t>
            </a:r>
            <a:r>
              <a:rPr lang="en-US" sz="3600" b="1" dirty="0">
                <a:solidFill>
                  <a:schemeClr val="accent1"/>
                </a:solidFill>
              </a:rPr>
              <a:t>Subject</a:t>
            </a:r>
          </a:p>
        </p:txBody>
      </p:sp>
    </p:spTree>
    <p:extLst>
      <p:ext uri="{BB962C8B-B14F-4D97-AF65-F5344CB8AC3E}">
        <p14:creationId xmlns:p14="http://schemas.microsoft.com/office/powerpoint/2010/main" val="51536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4" y="1187531"/>
            <a:ext cx="8596668" cy="4853831"/>
          </a:xfrm>
        </p:spPr>
        <p:txBody>
          <a:bodyPr/>
          <a:lstStyle/>
          <a:p>
            <a:r>
              <a:rPr lang="en-US" dirty="0"/>
              <a:t>The Student Questionnaire instrument features six sub scales measuring different aspects of the subjects’ perceptions regarding task difficulty. These sub scales are: </a:t>
            </a:r>
          </a:p>
          <a:p>
            <a:pPr marL="400050" lvl="1" indent="0">
              <a:buNone/>
            </a:pPr>
            <a:r>
              <a:rPr lang="en-US" dirty="0"/>
              <a:t>• Effort </a:t>
            </a:r>
          </a:p>
          <a:p>
            <a:pPr marL="400050" lvl="1" indent="0">
              <a:buNone/>
            </a:pPr>
            <a:r>
              <a:rPr lang="en-US" dirty="0"/>
              <a:t>• Mental Demand </a:t>
            </a:r>
          </a:p>
          <a:p>
            <a:pPr marL="400050" lvl="1" indent="0">
              <a:buNone/>
            </a:pPr>
            <a:r>
              <a:rPr lang="en-US" dirty="0"/>
              <a:t>• Physical Demand </a:t>
            </a:r>
          </a:p>
          <a:p>
            <a:pPr marL="400050" lvl="1" indent="0">
              <a:buNone/>
            </a:pPr>
            <a:r>
              <a:rPr lang="en-US" dirty="0"/>
              <a:t>• Frustration </a:t>
            </a:r>
          </a:p>
          <a:p>
            <a:pPr marL="400050" lvl="1" indent="0">
              <a:buNone/>
            </a:pPr>
            <a:r>
              <a:rPr lang="en-US" dirty="0"/>
              <a:t>• Performance </a:t>
            </a:r>
          </a:p>
          <a:p>
            <a:pPr marL="400050" lvl="1" indent="0">
              <a:buNone/>
            </a:pPr>
            <a:r>
              <a:rPr lang="en-US" dirty="0"/>
              <a:t>• Temporal Demand</a:t>
            </a:r>
          </a:p>
        </p:txBody>
      </p:sp>
      <p:sp>
        <p:nvSpPr>
          <p:cNvPr id="2" name="TextBox 1">
            <a:extLst>
              <a:ext uri="{FF2B5EF4-FFF2-40B4-BE49-F238E27FC236}">
                <a16:creationId xmlns:a16="http://schemas.microsoft.com/office/drawing/2014/main" id="{82BA146A-C00C-144B-910B-682FF4F55126}"/>
              </a:ext>
            </a:extLst>
          </p:cNvPr>
          <p:cNvSpPr txBox="1"/>
          <p:nvPr/>
        </p:nvSpPr>
        <p:spPr>
          <a:xfrm>
            <a:off x="650661" y="427512"/>
            <a:ext cx="8650014" cy="584775"/>
          </a:xfrm>
          <a:prstGeom prst="rect">
            <a:avLst/>
          </a:prstGeom>
          <a:noFill/>
        </p:spPr>
        <p:txBody>
          <a:bodyPr wrap="square" rtlCol="0">
            <a:spAutoFit/>
          </a:bodyPr>
          <a:lstStyle/>
          <a:p>
            <a:r>
              <a:rPr lang="en-US" sz="3200" b="1" dirty="0">
                <a:solidFill>
                  <a:schemeClr val="accent1"/>
                </a:solidFill>
              </a:rPr>
              <a:t>Questionnaire For Measuring Task Difficulty</a:t>
            </a:r>
          </a:p>
        </p:txBody>
      </p:sp>
    </p:spTree>
    <p:extLst>
      <p:ext uri="{BB962C8B-B14F-4D97-AF65-F5344CB8AC3E}">
        <p14:creationId xmlns:p14="http://schemas.microsoft.com/office/powerpoint/2010/main" val="144888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59A0-2E16-9642-8F3E-A095253E3C27}"/>
              </a:ext>
            </a:extLst>
          </p:cNvPr>
          <p:cNvSpPr>
            <a:spLocks noGrp="1"/>
          </p:cNvSpPr>
          <p:nvPr>
            <p:ph type="title"/>
          </p:nvPr>
        </p:nvSpPr>
        <p:spPr>
          <a:xfrm>
            <a:off x="677334" y="609600"/>
            <a:ext cx="8751674" cy="946068"/>
          </a:xfrm>
        </p:spPr>
        <p:txBody>
          <a:bodyPr>
            <a:noAutofit/>
          </a:bodyPr>
          <a:lstStyle/>
          <a:p>
            <a:r>
              <a:rPr lang="en-US" sz="2800" b="1" dirty="0"/>
              <a:t>Distribution Of Subjects On Basis Of Age &amp; Gender</a:t>
            </a:r>
            <a:br>
              <a:rPr lang="en-US" sz="2800" dirty="0"/>
            </a:br>
            <a:endParaRPr lang="en-US" sz="2800" dirty="0"/>
          </a:p>
        </p:txBody>
      </p:sp>
      <p:pic>
        <p:nvPicPr>
          <p:cNvPr id="4" name="Content Placeholder 3">
            <a:extLst>
              <a:ext uri="{FF2B5EF4-FFF2-40B4-BE49-F238E27FC236}">
                <a16:creationId xmlns:a16="http://schemas.microsoft.com/office/drawing/2014/main" id="{BDA0F3F5-35E5-0B45-A59C-E32E6D9780F1}"/>
              </a:ext>
            </a:extLst>
          </p:cNvPr>
          <p:cNvPicPr>
            <a:picLocks noGrp="1" noChangeAspect="1"/>
          </p:cNvPicPr>
          <p:nvPr>
            <p:ph idx="1"/>
          </p:nvPr>
        </p:nvPicPr>
        <p:blipFill rotWithShape="1">
          <a:blip r:embed="rId2"/>
          <a:srcRect b="6600"/>
          <a:stretch/>
        </p:blipFill>
        <p:spPr>
          <a:xfrm>
            <a:off x="866598" y="2405114"/>
            <a:ext cx="3625057" cy="2650363"/>
          </a:xfrm>
          <a:prstGeom prst="rect">
            <a:avLst/>
          </a:prstGeom>
        </p:spPr>
      </p:pic>
      <p:pic>
        <p:nvPicPr>
          <p:cNvPr id="5" name="Picture 4">
            <a:extLst>
              <a:ext uri="{FF2B5EF4-FFF2-40B4-BE49-F238E27FC236}">
                <a16:creationId xmlns:a16="http://schemas.microsoft.com/office/drawing/2014/main" id="{DF04A3BC-58C9-2346-BF5B-5EB1783E302C}"/>
              </a:ext>
            </a:extLst>
          </p:cNvPr>
          <p:cNvPicPr>
            <a:picLocks noChangeAspect="1"/>
          </p:cNvPicPr>
          <p:nvPr/>
        </p:nvPicPr>
        <p:blipFill rotWithShape="1">
          <a:blip r:embed="rId3"/>
          <a:srcRect b="7998"/>
          <a:stretch/>
        </p:blipFill>
        <p:spPr>
          <a:xfrm>
            <a:off x="4963791" y="2357899"/>
            <a:ext cx="3725421" cy="2697578"/>
          </a:xfrm>
          <a:prstGeom prst="rect">
            <a:avLst/>
          </a:prstGeom>
        </p:spPr>
      </p:pic>
    </p:spTree>
    <p:extLst>
      <p:ext uri="{BB962C8B-B14F-4D97-AF65-F5344CB8AC3E}">
        <p14:creationId xmlns:p14="http://schemas.microsoft.com/office/powerpoint/2010/main" val="397785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35033"/>
            <a:ext cx="8664402" cy="5464683"/>
          </a:xfrm>
        </p:spPr>
        <p:txBody>
          <a:bodyPr/>
          <a:lstStyle/>
          <a:p>
            <a:r>
              <a:rPr lang="en-US" sz="1600" dirty="0"/>
              <a:t>Significance level: As it is medical field so in this study of analysis, we consider the α value as 0.01 in all test.</a:t>
            </a:r>
          </a:p>
          <a:p>
            <a:r>
              <a:rPr lang="en-US" sz="1600" dirty="0"/>
              <a:t>Normality Test of Data: Performed Shapiro-</a:t>
            </a:r>
            <a:r>
              <a:rPr lang="en-US" sz="1600" dirty="0" err="1"/>
              <a:t>Wilk</a:t>
            </a:r>
            <a:r>
              <a:rPr lang="en-US" sz="1600" dirty="0"/>
              <a:t> normality test for cutting time, suturing time and perspiration values.</a:t>
            </a:r>
          </a:p>
          <a:p>
            <a:pPr marL="0" indent="0">
              <a:buNone/>
            </a:pPr>
            <a:r>
              <a:rPr lang="en-US" sz="1400" dirty="0"/>
              <a:t>To make sure that the difference between values come from a normal distribution, we are going to perform normality test for both cutting time as well as suturing time.</a:t>
            </a:r>
          </a:p>
          <a:p>
            <a:pPr marL="0" indent="0">
              <a:buNone/>
            </a:pPr>
            <a:r>
              <a:rPr lang="en-US" sz="1400" dirty="0"/>
              <a:t>We assume the generalized hypothesis as:</a:t>
            </a:r>
          </a:p>
          <a:p>
            <a:pPr marL="0" indent="0">
              <a:buNone/>
            </a:pPr>
            <a:r>
              <a:rPr lang="en-US" sz="1400" dirty="0"/>
              <a:t>	H0: The data comes from a normal distributed source.</a:t>
            </a:r>
          </a:p>
          <a:p>
            <a:pPr marL="0" indent="0">
              <a:buNone/>
            </a:pPr>
            <a:r>
              <a:rPr lang="en-US" sz="1400" dirty="0"/>
              <a:t>	H1: The data doesn’t come from a normally distributed source.</a:t>
            </a:r>
          </a:p>
          <a:p>
            <a:pPr marL="0" indent="0">
              <a:buNone/>
            </a:pPr>
            <a:endParaRPr lang="en-US" sz="1600" dirty="0"/>
          </a:p>
          <a:p>
            <a:pPr marL="0" indent="0">
              <a:buNone/>
            </a:pPr>
            <a:endParaRPr lang="en-US" sz="1600" dirty="0"/>
          </a:p>
          <a:p>
            <a:pPr marL="0" indent="0">
              <a:buNone/>
            </a:pPr>
            <a:endParaRPr lang="en-US" sz="1600" dirty="0"/>
          </a:p>
        </p:txBody>
      </p:sp>
      <p:pic>
        <p:nvPicPr>
          <p:cNvPr id="4" name="Picture 3"/>
          <p:cNvPicPr>
            <a:picLocks noChangeAspect="1"/>
          </p:cNvPicPr>
          <p:nvPr/>
        </p:nvPicPr>
        <p:blipFill rotWithShape="1">
          <a:blip r:embed="rId2"/>
          <a:srcRect t="33395"/>
          <a:stretch/>
        </p:blipFill>
        <p:spPr>
          <a:xfrm>
            <a:off x="712701" y="4162158"/>
            <a:ext cx="8458200" cy="2437492"/>
          </a:xfrm>
          <a:prstGeom prst="rect">
            <a:avLst/>
          </a:prstGeom>
        </p:spPr>
      </p:pic>
      <p:sp>
        <p:nvSpPr>
          <p:cNvPr id="2" name="TextBox 1">
            <a:extLst>
              <a:ext uri="{FF2B5EF4-FFF2-40B4-BE49-F238E27FC236}">
                <a16:creationId xmlns:a16="http://schemas.microsoft.com/office/drawing/2014/main" id="{EA0A3278-8ACB-274B-A47C-261150800EE1}"/>
              </a:ext>
            </a:extLst>
          </p:cNvPr>
          <p:cNvSpPr txBox="1"/>
          <p:nvPr/>
        </p:nvSpPr>
        <p:spPr>
          <a:xfrm>
            <a:off x="1303790" y="356259"/>
            <a:ext cx="8267095" cy="646331"/>
          </a:xfrm>
          <a:prstGeom prst="rect">
            <a:avLst/>
          </a:prstGeom>
          <a:noFill/>
        </p:spPr>
        <p:txBody>
          <a:bodyPr wrap="square" rtlCol="0">
            <a:spAutoFit/>
          </a:bodyPr>
          <a:lstStyle/>
          <a:p>
            <a:r>
              <a:rPr lang="en-US" sz="3600" b="1" dirty="0">
                <a:solidFill>
                  <a:schemeClr val="accent1"/>
                </a:solidFill>
              </a:rPr>
              <a:t>    Processing Data and Analysis </a:t>
            </a:r>
          </a:p>
        </p:txBody>
      </p:sp>
    </p:spTree>
    <p:extLst>
      <p:ext uri="{BB962C8B-B14F-4D97-AF65-F5344CB8AC3E}">
        <p14:creationId xmlns:p14="http://schemas.microsoft.com/office/powerpoint/2010/main" val="164584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7531"/>
          <a:stretch/>
        </p:blipFill>
        <p:spPr>
          <a:xfrm>
            <a:off x="1312991" y="2070498"/>
            <a:ext cx="7137561" cy="3216206"/>
          </a:xfrm>
          <a:prstGeom prst="rect">
            <a:avLst/>
          </a:prstGeom>
        </p:spPr>
      </p:pic>
      <p:sp>
        <p:nvSpPr>
          <p:cNvPr id="2" name="TextBox 1">
            <a:extLst>
              <a:ext uri="{FF2B5EF4-FFF2-40B4-BE49-F238E27FC236}">
                <a16:creationId xmlns:a16="http://schemas.microsoft.com/office/drawing/2014/main" id="{D0BBD3E4-4896-494A-BA72-AB50DBB4786C}"/>
              </a:ext>
            </a:extLst>
          </p:cNvPr>
          <p:cNvSpPr txBox="1"/>
          <p:nvPr/>
        </p:nvSpPr>
        <p:spPr>
          <a:xfrm>
            <a:off x="2161309" y="629392"/>
            <a:ext cx="6175169" cy="646331"/>
          </a:xfrm>
          <a:prstGeom prst="rect">
            <a:avLst/>
          </a:prstGeom>
          <a:noFill/>
        </p:spPr>
        <p:txBody>
          <a:bodyPr wrap="square" rtlCol="0">
            <a:spAutoFit/>
          </a:bodyPr>
          <a:lstStyle/>
          <a:p>
            <a:r>
              <a:rPr lang="en-US" sz="3600" b="1" dirty="0">
                <a:solidFill>
                  <a:schemeClr val="accent1"/>
                </a:solidFill>
              </a:rPr>
              <a:t>Quantile Plot For Cutting</a:t>
            </a:r>
          </a:p>
        </p:txBody>
      </p:sp>
    </p:spTree>
    <p:extLst>
      <p:ext uri="{BB962C8B-B14F-4D97-AF65-F5344CB8AC3E}">
        <p14:creationId xmlns:p14="http://schemas.microsoft.com/office/powerpoint/2010/main" val="185733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622" y="532681"/>
            <a:ext cx="6190592" cy="875706"/>
          </a:xfrm>
        </p:spPr>
        <p:txBody>
          <a:bodyPr>
            <a:normAutofit fontScale="90000"/>
          </a:bodyPr>
          <a:lstStyle/>
          <a:p>
            <a:r>
              <a:rPr lang="en-US" b="1" dirty="0"/>
              <a:t>Suturing Time Normalization</a:t>
            </a:r>
          </a:p>
        </p:txBody>
      </p:sp>
      <p:sp>
        <p:nvSpPr>
          <p:cNvPr id="3" name="Content Placeholder 2"/>
          <p:cNvSpPr>
            <a:spLocks noGrp="1"/>
          </p:cNvSpPr>
          <p:nvPr>
            <p:ph idx="1"/>
          </p:nvPr>
        </p:nvSpPr>
        <p:spPr/>
        <p:txBody>
          <a:bodyPr/>
          <a:lstStyle/>
          <a:p>
            <a:endParaRPr lang="en-US" dirty="0"/>
          </a:p>
          <a:p>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596645" y="2062726"/>
            <a:ext cx="6096000" cy="1876425"/>
          </a:xfrm>
          <a:prstGeom prst="rect">
            <a:avLst/>
          </a:prstGeom>
        </p:spPr>
      </p:pic>
      <p:sp>
        <p:nvSpPr>
          <p:cNvPr id="5" name="TextBox 4"/>
          <p:cNvSpPr txBox="1"/>
          <p:nvPr/>
        </p:nvSpPr>
        <p:spPr>
          <a:xfrm>
            <a:off x="1183341" y="4336621"/>
            <a:ext cx="7386918" cy="830997"/>
          </a:xfrm>
          <a:prstGeom prst="rect">
            <a:avLst/>
          </a:prstGeom>
          <a:noFill/>
        </p:spPr>
        <p:txBody>
          <a:bodyPr wrap="square" rtlCol="0">
            <a:spAutoFit/>
          </a:bodyPr>
          <a:lstStyle/>
          <a:p>
            <a:r>
              <a:rPr lang="en-US" sz="1600" dirty="0"/>
              <a:t>From the result we get that the suturing time is not all normal in any of the sessions. So to normalize it we used square root and this makes it better but still not normal.</a:t>
            </a:r>
          </a:p>
        </p:txBody>
      </p:sp>
    </p:spTree>
    <p:extLst>
      <p:ext uri="{BB962C8B-B14F-4D97-AF65-F5344CB8AC3E}">
        <p14:creationId xmlns:p14="http://schemas.microsoft.com/office/powerpoint/2010/main" val="264065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056763" cy="735724"/>
          </a:xfrm>
        </p:spPr>
        <p:txBody>
          <a:bodyPr>
            <a:normAutofit fontScale="90000"/>
          </a:bodyPr>
          <a:lstStyle/>
          <a:p>
            <a:r>
              <a:rPr lang="en-US" b="1" dirty="0"/>
              <a:t>			   Quantile Plot For Suturing</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98968" y="1930400"/>
            <a:ext cx="8153400" cy="3609975"/>
          </a:xfrm>
          <a:prstGeom prst="rect">
            <a:avLst/>
          </a:prstGeom>
        </p:spPr>
      </p:pic>
    </p:spTree>
    <p:extLst>
      <p:ext uri="{BB962C8B-B14F-4D97-AF65-F5344CB8AC3E}">
        <p14:creationId xmlns:p14="http://schemas.microsoft.com/office/powerpoint/2010/main" val="1502564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586</TotalTime>
  <Words>939</Words>
  <Application>Microsoft Macintosh PowerPoint</Application>
  <PresentationFormat>Widescreen</PresentationFormat>
  <Paragraphs>111</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Distribution Of Subjects On Basis Of Age &amp; Gender </vt:lpstr>
      <vt:lpstr>PowerPoint Presentation</vt:lpstr>
      <vt:lpstr>PowerPoint Presentation</vt:lpstr>
      <vt:lpstr>Suturing Time Normalization</vt:lpstr>
      <vt:lpstr>      Quantile Plot For Suturing </vt:lpstr>
      <vt:lpstr>Normalization Of Perspiration For Linear Regression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Quality Control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Pushpendra</dc:creator>
  <cp:lastModifiedBy>VERMA, BHARAT K</cp:lastModifiedBy>
  <cp:revision>53</cp:revision>
  <dcterms:created xsi:type="dcterms:W3CDTF">2018-05-03T15:56:49Z</dcterms:created>
  <dcterms:modified xsi:type="dcterms:W3CDTF">2018-05-04T16:55:38Z</dcterms:modified>
</cp:coreProperties>
</file>