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6"/>
  </p:notesMasterIdLst>
  <p:sldIdLst>
    <p:sldId id="257" r:id="rId5"/>
    <p:sldId id="258" r:id="rId6"/>
    <p:sldId id="260" r:id="rId7"/>
    <p:sldId id="261" r:id="rId8"/>
    <p:sldId id="262" r:id="rId9"/>
    <p:sldId id="264" r:id="rId10"/>
    <p:sldId id="259" r:id="rId11"/>
    <p:sldId id="266" r:id="rId12"/>
    <p:sldId id="265" r:id="rId13"/>
    <p:sldId id="26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daybhan Rathore" initials="UR" lastIdx="1" clrIdx="0">
    <p:extLst>
      <p:ext uri="{19B8F6BF-5375-455C-9EA6-DF929625EA0E}">
        <p15:presenceInfo xmlns:p15="http://schemas.microsoft.com/office/powerpoint/2012/main" userId="3ebc07ecd9848b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D3FE3-4EDF-420A-9CA7-30005420BF91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51678-A68E-41CC-A2E0-FDE1F880B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59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Aircraft Traffic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660711" cy="10534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Udaybhan Rathore - 19328,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Pushpendra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Dhakar</a:t>
            </a:r>
            <a:r>
              <a:rPr lang="en-US" dirty="0">
                <a:solidFill>
                  <a:schemeClr val="tx1"/>
                </a:solidFill>
              </a:rPr>
              <a:t> - 19229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C541DB5-304E-2D3C-6E9F-64D066065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3" y="481013"/>
            <a:ext cx="7593702" cy="58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A7752D-FAFB-25B8-88D8-A10C3C94680A}"/>
              </a:ext>
            </a:extLst>
          </p:cNvPr>
          <p:cNvSpPr txBox="1"/>
          <p:nvPr/>
        </p:nvSpPr>
        <p:spPr>
          <a:xfrm>
            <a:off x="1126435" y="1272209"/>
            <a:ext cx="19613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We are using this pipeline to build our model</a:t>
            </a:r>
          </a:p>
        </p:txBody>
      </p:sp>
    </p:spTree>
    <p:extLst>
      <p:ext uri="{BB962C8B-B14F-4D97-AF65-F5344CB8AC3E}">
        <p14:creationId xmlns:p14="http://schemas.microsoft.com/office/powerpoint/2010/main" val="3656661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1B14-62EC-3A62-4526-183B95C6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83" y="437322"/>
            <a:ext cx="10058400" cy="715617"/>
          </a:xfrm>
        </p:spPr>
        <p:txBody>
          <a:bodyPr/>
          <a:lstStyle/>
          <a:p>
            <a:r>
              <a:rPr lang="en-IN" dirty="0"/>
              <a:t>Simulation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E1B0ED-7000-0F95-E11F-13264F7B2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583" y="1152939"/>
            <a:ext cx="10999304" cy="5267739"/>
          </a:xfrm>
        </p:spPr>
      </p:pic>
    </p:spTree>
    <p:extLst>
      <p:ext uri="{BB962C8B-B14F-4D97-AF65-F5344CB8AC3E}">
        <p14:creationId xmlns:p14="http://schemas.microsoft.com/office/powerpoint/2010/main" val="150363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0317-3572-8097-2D16-1A350966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Propose: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8A2FB-69D4-0675-E868-E09EE206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3200" b="0" i="0" dirty="0">
                <a:solidFill>
                  <a:srgbClr val="24292F"/>
                </a:solidFill>
                <a:effectLst/>
                <a:latin typeface="-apple-system"/>
              </a:rPr>
              <a:t>The goal is to train a neural network to perform basic Air Traffic Control Tasks through reinforcement learning.</a:t>
            </a:r>
          </a:p>
          <a:p>
            <a:pPr algn="l"/>
            <a:r>
              <a:rPr lang="en-US" sz="3200" b="0" i="0" dirty="0">
                <a:solidFill>
                  <a:srgbClr val="24292F"/>
                </a:solidFill>
                <a:effectLst/>
                <a:latin typeface="-apple-system"/>
              </a:rPr>
              <a:t>This approach could improve throughput of a sector, noise abatement and increase efficiency through continuous climb and descend profiles, which for example could save 1-2% of fuel.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00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B70E-6F56-6354-672E-57ED9F22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269" y="470316"/>
            <a:ext cx="10058400" cy="1371600"/>
          </a:xfrm>
        </p:spPr>
        <p:txBody>
          <a:bodyPr/>
          <a:lstStyle/>
          <a:p>
            <a:r>
              <a:rPr lang="en-IN" dirty="0"/>
              <a:t>Task Description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559BF96-7EFC-ABC6-8C07-DF1B2D6DFB93}"/>
              </a:ext>
            </a:extLst>
          </p:cNvPr>
          <p:cNvSpPr/>
          <p:nvPr/>
        </p:nvSpPr>
        <p:spPr>
          <a:xfrm>
            <a:off x="979598" y="659108"/>
            <a:ext cx="8813757" cy="5728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304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9F20-0548-A925-7FDD-D72F75E1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357" y="14201"/>
            <a:ext cx="10058400" cy="1371600"/>
          </a:xfrm>
        </p:spPr>
        <p:txBody>
          <a:bodyPr/>
          <a:lstStyle/>
          <a:p>
            <a:r>
              <a:rPr lang="en-IN" b="1" dirty="0"/>
              <a:t>Architecture</a:t>
            </a:r>
          </a:p>
        </p:txBody>
      </p:sp>
      <p:sp>
        <p:nvSpPr>
          <p:cNvPr id="3" name="Callout: Right Arrow 2">
            <a:extLst>
              <a:ext uri="{FF2B5EF4-FFF2-40B4-BE49-F238E27FC236}">
                <a16:creationId xmlns:a16="http://schemas.microsoft.com/office/drawing/2014/main" id="{FA1BBBF8-82B5-B345-32B6-F1F147FD88C8}"/>
              </a:ext>
            </a:extLst>
          </p:cNvPr>
          <p:cNvSpPr/>
          <p:nvPr/>
        </p:nvSpPr>
        <p:spPr>
          <a:xfrm>
            <a:off x="2313784" y="1795669"/>
            <a:ext cx="3600000" cy="1371600"/>
          </a:xfrm>
          <a:prstGeom prst="rightArrowCallou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Open AI Gym </a:t>
            </a:r>
          </a:p>
        </p:txBody>
      </p:sp>
      <p:sp>
        <p:nvSpPr>
          <p:cNvPr id="4" name="Callout: Left Arrow 3">
            <a:extLst>
              <a:ext uri="{FF2B5EF4-FFF2-40B4-BE49-F238E27FC236}">
                <a16:creationId xmlns:a16="http://schemas.microsoft.com/office/drawing/2014/main" id="{EA264CEA-979F-5604-B1AB-AFBB72419FE4}"/>
              </a:ext>
            </a:extLst>
          </p:cNvPr>
          <p:cNvSpPr/>
          <p:nvPr/>
        </p:nvSpPr>
        <p:spPr>
          <a:xfrm>
            <a:off x="6719492" y="1795669"/>
            <a:ext cx="3600000" cy="1371600"/>
          </a:xfrm>
          <a:prstGeom prst="leftArrow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SARSA</a:t>
            </a:r>
          </a:p>
          <a:p>
            <a:pPr algn="ctr"/>
            <a:r>
              <a:rPr lang="en-IN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MDP</a:t>
            </a:r>
          </a:p>
        </p:txBody>
      </p:sp>
      <p:sp>
        <p:nvSpPr>
          <p:cNvPr id="5" name="Callout: Up Arrow 4">
            <a:extLst>
              <a:ext uri="{FF2B5EF4-FFF2-40B4-BE49-F238E27FC236}">
                <a16:creationId xmlns:a16="http://schemas.microsoft.com/office/drawing/2014/main" id="{268D53D4-BF97-A412-3221-DE0B7E74FEFC}"/>
              </a:ext>
            </a:extLst>
          </p:cNvPr>
          <p:cNvSpPr/>
          <p:nvPr/>
        </p:nvSpPr>
        <p:spPr>
          <a:xfrm>
            <a:off x="5630838" y="2356283"/>
            <a:ext cx="1371600" cy="3312233"/>
          </a:xfrm>
          <a:prstGeom prst="upArrow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ATC</a:t>
            </a:r>
            <a:r>
              <a:rPr lang="en-IN" dirty="0"/>
              <a:t> </a:t>
            </a:r>
            <a:r>
              <a:rPr lang="en-IN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Gym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CB013-CF36-806F-D5A7-7BCCFCEA0A18}"/>
              </a:ext>
            </a:extLst>
          </p:cNvPr>
          <p:cNvSpPr txBox="1"/>
          <p:nvPr/>
        </p:nvSpPr>
        <p:spPr>
          <a:xfrm>
            <a:off x="2459558" y="3392471"/>
            <a:ext cx="2377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Interface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1720E7-C71F-C71D-14FC-265A72F66CD6}"/>
              </a:ext>
            </a:extLst>
          </p:cNvPr>
          <p:cNvSpPr txBox="1"/>
          <p:nvPr/>
        </p:nvSpPr>
        <p:spPr>
          <a:xfrm>
            <a:off x="4459357" y="5788876"/>
            <a:ext cx="344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Custom</a:t>
            </a:r>
            <a:r>
              <a:rPr lang="en-IN" dirty="0"/>
              <a:t>  </a:t>
            </a:r>
            <a:r>
              <a:rPr lang="en-IN" sz="2800" dirty="0"/>
              <a:t>Simulation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4F7E5-DF7B-F10B-EF90-619D059D8BA1}"/>
              </a:ext>
            </a:extLst>
          </p:cNvPr>
          <p:cNvSpPr txBox="1"/>
          <p:nvPr/>
        </p:nvSpPr>
        <p:spPr>
          <a:xfrm>
            <a:off x="8127593" y="3283261"/>
            <a:ext cx="2593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RL</a:t>
            </a:r>
            <a:r>
              <a:rPr lang="en-IN" dirty="0"/>
              <a:t> </a:t>
            </a:r>
            <a:r>
              <a:rPr lang="en-IN" sz="2800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267924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657E-479F-08E7-A161-93781C1C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Custom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20D8-E147-8237-6E9E-721B79CBC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en-US" sz="2400" dirty="0"/>
              <a:t>Simulation highly simplified aircraft performance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 Required Python Libraries Numpy, OpenGL, Shapely, and </a:t>
            </a:r>
            <a:r>
              <a:rPr lang="en-IN" sz="2400" dirty="0" err="1"/>
              <a:t>Pyglet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 Basic Simulation Requirements: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b="1" i="0" dirty="0">
                <a:solidFill>
                  <a:srgbClr val="24292F"/>
                </a:solidFill>
                <a:effectLst/>
                <a:latin typeface="-apple-system"/>
              </a:rPr>
              <a:t>Environment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b="1" i="0" dirty="0">
                <a:solidFill>
                  <a:srgbClr val="24292F"/>
                </a:solidFill>
                <a:effectLst/>
                <a:latin typeface="-apple-system"/>
              </a:rPr>
              <a:t>Actions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b="1" i="0" dirty="0">
                <a:solidFill>
                  <a:srgbClr val="24292F"/>
                </a:solidFill>
                <a:effectLst/>
                <a:latin typeface="-apple-system"/>
              </a:rPr>
              <a:t>Reward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0462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3C37-9BF8-2BE1-507C-15B9E4B6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4055"/>
            <a:ext cx="10058400" cy="1371600"/>
          </a:xfrm>
        </p:spPr>
        <p:txBody>
          <a:bodyPr/>
          <a:lstStyle/>
          <a:p>
            <a:r>
              <a:rPr lang="en-IN" b="1" i="0" dirty="0">
                <a:solidFill>
                  <a:srgbClr val="24292F"/>
                </a:solidFill>
                <a:effectLst/>
                <a:latin typeface="-apple-system"/>
              </a:rPr>
              <a:t>Environment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CCF58-6482-BE1C-FB78-F891535A2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75655"/>
            <a:ext cx="10058400" cy="4177089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A363F"/>
                </a:solidFill>
                <a:effectLst/>
                <a:latin typeface="ui-sans-serif"/>
              </a:rPr>
              <a:t>Simulate a minimum vectoring altitude. This is a coarse approximation of the terrain.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4292F"/>
                </a:solidFill>
                <a:effectLst/>
                <a:latin typeface="-apple-system"/>
              </a:rPr>
              <a:t>Build at least one plane. Initially, a single aircraft could be simulated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4292F"/>
                </a:solidFill>
                <a:effectLst/>
                <a:latin typeface="-apple-system"/>
              </a:rPr>
              <a:t>Fix the final approach and this would return the target point to which the plane should move at or below a specific altitude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4292F"/>
                </a:solidFill>
                <a:effectLst/>
                <a:latin typeface="-apple-system"/>
              </a:rPr>
              <a:t>Build the basic aircraft model with fixed turn rate and descend/climb rate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8334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D6F15-513D-BE8B-7B27-F9C5B508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4292F"/>
                </a:solidFill>
                <a:effectLst/>
                <a:latin typeface="-apple-system"/>
              </a:rPr>
              <a:t>Actions</a:t>
            </a:r>
            <a:br>
              <a:rPr lang="en-IN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CD170-E8FB-E7CA-6E53-472E91ED6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8807"/>
            <a:ext cx="10058400" cy="384962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24292F"/>
                </a:solidFill>
                <a:effectLst/>
                <a:latin typeface="-apple-system"/>
              </a:rPr>
              <a:t>Assign a heading to the airplane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24292F"/>
                </a:solidFill>
                <a:effectLst/>
                <a:latin typeface="-apple-system"/>
              </a:rPr>
              <a:t>Assign an altitude to the airplane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51429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FC49-7A84-DCB2-1701-94622523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4922"/>
            <a:ext cx="10058400" cy="1371600"/>
          </a:xfrm>
        </p:spPr>
        <p:txBody>
          <a:bodyPr/>
          <a:lstStyle/>
          <a:p>
            <a:r>
              <a:rPr lang="en-IN" b="1" i="0" dirty="0">
                <a:solidFill>
                  <a:srgbClr val="24292F"/>
                </a:solidFill>
                <a:effectLst/>
                <a:latin typeface="-apple-system"/>
              </a:rPr>
              <a:t>Reward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EFAE-022A-652D-1DBA-5D8A09EB5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56522"/>
            <a:ext cx="10058400" cy="4296222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92F"/>
                </a:solidFill>
                <a:effectLst/>
                <a:latin typeface="-apple-system"/>
              </a:rPr>
              <a:t>Bringing the aircraft to the Final Approach Fix (FAF) at the correct altitude and within the correct angle, wins the simulation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92F"/>
                </a:solidFill>
                <a:effectLst/>
                <a:latin typeface="-apple-system"/>
              </a:rPr>
              <a:t>If </a:t>
            </a:r>
            <a:r>
              <a:rPr lang="en-US" sz="2400" dirty="0">
                <a:solidFill>
                  <a:srgbClr val="24292F"/>
                </a:solidFill>
                <a:latin typeface="-apple-system"/>
              </a:rPr>
              <a:t>e</a:t>
            </a:r>
            <a:r>
              <a:rPr lang="en-US" sz="2400" b="0" i="0" dirty="0">
                <a:solidFill>
                  <a:srgbClr val="24292F"/>
                </a:solidFill>
                <a:effectLst/>
                <a:latin typeface="-apple-system"/>
              </a:rPr>
              <a:t>very time step in which the airplane has not reached the FAF yet carries a small penalty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92F"/>
                </a:solidFill>
                <a:effectLst/>
                <a:latin typeface="-apple-system"/>
              </a:rPr>
              <a:t>Descending the airplane below the Minimum Vectoring Altitude carries a heavy penalty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92F"/>
                </a:solidFill>
                <a:effectLst/>
                <a:latin typeface="-apple-system"/>
              </a:rPr>
              <a:t>Not maintaining sufficient separation (e.g. 3nm and 1000ft) between two aircraft carries a heavy penalty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92F"/>
                </a:solidFill>
                <a:effectLst/>
                <a:latin typeface="-apple-system"/>
              </a:rPr>
              <a:t>Having the aircraft leave the sector carries a heavy penalty</a:t>
            </a:r>
          </a:p>
          <a:p>
            <a:pPr algn="l"/>
            <a:r>
              <a:rPr lang="en-US" sz="2400" b="0" i="0" dirty="0">
                <a:solidFill>
                  <a:srgbClr val="24292F"/>
                </a:solidFill>
                <a:effectLst/>
                <a:latin typeface="-apple-system"/>
              </a:rPr>
              <a:t>All heavy penalties could also be simulation end/game over state.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6733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B9D1C-686A-2350-DF6A-09AA9D50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4292F"/>
                </a:solidFill>
                <a:effectLst/>
                <a:latin typeface="-apple-system"/>
              </a:rPr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2E66-41B2-32C9-F6AA-70F91D703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sz="2800" b="0" i="0" dirty="0">
                <a:solidFill>
                  <a:srgbClr val="24292F"/>
                </a:solidFill>
                <a:effectLst/>
                <a:latin typeface="-apple-system"/>
              </a:rPr>
              <a:t>The implementation consists of a simulation of the air traffic control task, with models for the airplane, minimum vectoring altitudes, airspace, and runway.</a:t>
            </a:r>
          </a:p>
          <a:p>
            <a:pPr algn="l"/>
            <a:r>
              <a:rPr lang="en-US" sz="2800" b="0" i="0" dirty="0">
                <a:solidFill>
                  <a:srgbClr val="24292F"/>
                </a:solidFill>
                <a:effectLst/>
                <a:latin typeface="-apple-system"/>
              </a:rPr>
              <a:t>A second part is implemented for applying different reinforcement learning algorithms for optimizing the implemented simulation.</a:t>
            </a:r>
          </a:p>
          <a:p>
            <a:pPr algn="l"/>
            <a:r>
              <a:rPr lang="en-US" sz="2800" b="0" i="0" dirty="0">
                <a:solidFill>
                  <a:srgbClr val="24292F"/>
                </a:solidFill>
                <a:effectLst/>
                <a:latin typeface="-apple-system"/>
              </a:rPr>
              <a:t>This approach provides a defined interface, based upon the </a:t>
            </a:r>
            <a:r>
              <a:rPr lang="en-US" sz="2800" b="0" i="0" dirty="0" err="1">
                <a:solidFill>
                  <a:srgbClr val="24292F"/>
                </a:solidFill>
                <a:effectLst/>
                <a:latin typeface="-apple-system"/>
              </a:rPr>
              <a:t>OpenAI</a:t>
            </a:r>
            <a:r>
              <a:rPr lang="en-US" sz="2800" b="0" i="0" dirty="0">
                <a:solidFill>
                  <a:srgbClr val="24292F"/>
                </a:solidFill>
                <a:effectLst/>
                <a:latin typeface="-apple-system"/>
              </a:rPr>
              <a:t> Gym implementation which can be plugged into different RL algorithms for evaluating the performance of different RL algorithms on this task.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57496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{1EBB53F7-01B9-4934-AF8C-67BFE79F28F2}tf78438558_win32</Template>
  <TotalTime>118</TotalTime>
  <Words>377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Century Gothic</vt:lpstr>
      <vt:lpstr>Garamond</vt:lpstr>
      <vt:lpstr>ui-sans-serif</vt:lpstr>
      <vt:lpstr>Wingdings</vt:lpstr>
      <vt:lpstr>SavonVTI</vt:lpstr>
      <vt:lpstr>Aircraft Traffic control</vt:lpstr>
      <vt:lpstr>Project Propose:</vt:lpstr>
      <vt:lpstr>Task Description</vt:lpstr>
      <vt:lpstr>Architecture</vt:lpstr>
      <vt:lpstr>Custom Simulation</vt:lpstr>
      <vt:lpstr>Environment</vt:lpstr>
      <vt:lpstr>Actions </vt:lpstr>
      <vt:lpstr>Reward</vt:lpstr>
      <vt:lpstr>Implementation</vt:lpstr>
      <vt:lpstr>PowerPoint Presentation</vt:lpstr>
      <vt:lpstr>Simulation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Aircraft Traffic control</dc:title>
  <dc:creator>Udaybhan Rathore</dc:creator>
  <cp:lastModifiedBy>Udaybhan Rathore</cp:lastModifiedBy>
  <cp:revision>2</cp:revision>
  <dcterms:created xsi:type="dcterms:W3CDTF">2022-05-06T11:27:04Z</dcterms:created>
  <dcterms:modified xsi:type="dcterms:W3CDTF">2022-05-06T13:25:19Z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