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4"/>
  </p:sldMasterIdLst>
  <p:sldIdLst>
    <p:sldId id="256" r:id="rId5"/>
    <p:sldId id="257" r:id="rId6"/>
    <p:sldId id="258" r:id="rId7"/>
    <p:sldId id="266" r:id="rId8"/>
    <p:sldId id="259" r:id="rId9"/>
    <p:sldId id="261" r:id="rId10"/>
    <p:sldId id="262" r:id="rId11"/>
    <p:sldId id="273" r:id="rId12"/>
    <p:sldId id="263" r:id="rId13"/>
    <p:sldId id="271" r:id="rId14"/>
    <p:sldId id="267" r:id="rId15"/>
    <p:sldId id="269"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2D464-E2E8-4471-826C-2B8146212F2D}" v="107" dt="2022-09-15T03:35:24.351"/>
    <p1510:client id="{0F238A99-BBBB-4CF6-A782-D7AEBD8E40F9}" v="185" dt="2022-09-15T03:19:32.176"/>
    <p1510:client id="{0FBF2761-4C50-4656-93FC-64DB4DBB4657}" v="36" dt="2022-09-14T17:58:57.958"/>
    <p1510:client id="{1B979A96-5DFF-4233-95BA-9A503F78E6EF}" v="46" dt="2022-09-14T11:22:51.157"/>
    <p1510:client id="{25F1272C-FA99-4973-BD6E-A4A7AF418B29}" v="525" dt="2022-09-14T17:47:43.484"/>
    <p1510:client id="{47BC9070-A677-4F03-9ED7-F0ED8CBEB9A3}" v="39" dt="2022-09-14T13:05:50.348"/>
    <p1510:client id="{511DB2C5-EC9A-423D-A38B-05B86698FF6A}" v="1" dt="2022-09-14T17:14:31.931"/>
    <p1510:client id="{53B315AF-2307-4246-B816-865B79EED547}" v="13" dt="2022-09-14T11:45:07.103"/>
    <p1510:client id="{7B65433B-C1D4-E7BE-6AC3-CC7A233C4AF3}" v="248" dt="2022-09-15T03:46:18.892"/>
    <p1510:client id="{7ED6CBF6-FB09-4B33-A011-1946C6D6338B}" v="25" dt="2022-09-15T03:38:45.164"/>
    <p1510:client id="{827D6BC9-2C8E-498C-94D9-2900F465E93C}" v="23" dt="2022-09-15T03:55:15.554"/>
    <p1510:client id="{8E339F7D-B84D-48BF-B48B-652C771FDAB7}" v="17" dt="2022-09-14T17:42:17.179"/>
    <p1510:client id="{94A60D78-0696-4FA2-B0BB-A5F1FF3F3833}" v="22" dt="2022-09-14T12:59:21.884"/>
    <p1510:client id="{9553C08C-F5FA-4252-BFF7-12CAB767708C}" v="719" dt="2022-09-14T11:07:00.211"/>
    <p1510:client id="{9DEC6C6C-99F8-4859-A319-90AAC5143CBC}" v="95" dt="2022-09-14T12:57:22.810"/>
    <p1510:client id="{B5942EA4-9720-40F2-AF3B-6966D45E5CE7}" v="182" dt="2022-09-14T18:01:41.800"/>
    <p1510:client id="{C451FA2C-4AF5-4B2E-AD92-36C0133AB680}" v="529" dt="2022-09-14T17:56:50.624"/>
    <p1510:client id="{D99E3462-52E5-4C01-B916-3003B7EE7FFA}" v="9" dt="2022-09-14T17:54:04.088"/>
    <p1510:client id="{D9F046F0-C1E3-407E-ADC1-0C8B9D3FBF76}" v="82" dt="2022-09-14T17:24:46.740"/>
    <p1510:client id="{DCA74F33-A9DD-4887-A286-83380F89FAD3}" v="7" dt="2022-09-15T03:15:59.748"/>
    <p1510:client id="{E97B74A6-A875-4861-957F-3075DF19BE4E}" v="851" dt="2022-09-14T09:36:50.394"/>
    <p1510:client id="{FE4E8F87-9B70-4E8C-ACA0-AB9CFC513ECF}" v="188" dt="2022-09-14T18:03:41.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0CCDEEF-C99E-488B-9A9D-804C555A2E6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3CFB631-0794-4316-B25C-C09EA0A95B8B}">
      <dgm:prSet/>
      <dgm:spPr/>
      <dgm:t>
        <a:bodyPr/>
        <a:lstStyle/>
        <a:p>
          <a:pPr>
            <a:lnSpc>
              <a:spcPct val="100000"/>
            </a:lnSpc>
          </a:pPr>
          <a:r>
            <a:rPr lang="en-US"/>
            <a:t>The purpose of this application is to find the research papers which contain a particular given keyword.</a:t>
          </a:r>
        </a:p>
      </dgm:t>
    </dgm:pt>
    <dgm:pt modelId="{B961FC87-6F36-4048-843C-AB3CBC146F6B}" type="parTrans" cxnId="{03916494-EB08-43D2-BA2D-1CF7B53E47A3}">
      <dgm:prSet/>
      <dgm:spPr/>
      <dgm:t>
        <a:bodyPr/>
        <a:lstStyle/>
        <a:p>
          <a:endParaRPr lang="en-US"/>
        </a:p>
      </dgm:t>
    </dgm:pt>
    <dgm:pt modelId="{7C2D68B6-F45B-49CE-A9CE-67B255C5E754}" type="sibTrans" cxnId="{03916494-EB08-43D2-BA2D-1CF7B53E47A3}">
      <dgm:prSet/>
      <dgm:spPr/>
      <dgm:t>
        <a:bodyPr/>
        <a:lstStyle/>
        <a:p>
          <a:pPr>
            <a:lnSpc>
              <a:spcPct val="100000"/>
            </a:lnSpc>
          </a:pPr>
          <a:endParaRPr lang="en-US"/>
        </a:p>
      </dgm:t>
    </dgm:pt>
    <dgm:pt modelId="{ED50B21D-CF59-4C91-8B0F-38CE948A457B}">
      <dgm:prSet/>
      <dgm:spPr/>
      <dgm:t>
        <a:bodyPr/>
        <a:lstStyle/>
        <a:p>
          <a:pPr>
            <a:lnSpc>
              <a:spcPct val="100000"/>
            </a:lnSpc>
          </a:pPr>
          <a:r>
            <a:rPr lang="en-US"/>
            <a:t>This application can be very helpful to people for finding information</a:t>
          </a:r>
          <a:r>
            <a:rPr lang="en-US">
              <a:latin typeface="Calibri Light" panose="020F0302020204030204"/>
            </a:rPr>
            <a:t> </a:t>
          </a:r>
          <a:r>
            <a:rPr lang="en-US"/>
            <a:t> by using specific keyword.</a:t>
          </a:r>
        </a:p>
      </dgm:t>
    </dgm:pt>
    <dgm:pt modelId="{EF56F074-06F7-4C62-AB70-43BF3AD0A31B}" type="parTrans" cxnId="{0BA63C00-67E5-452B-90AF-292E7B441973}">
      <dgm:prSet/>
      <dgm:spPr/>
      <dgm:t>
        <a:bodyPr/>
        <a:lstStyle/>
        <a:p>
          <a:endParaRPr lang="en-US"/>
        </a:p>
      </dgm:t>
    </dgm:pt>
    <dgm:pt modelId="{EC5FCAE7-C294-4359-9DAC-D19ACC982B3F}" type="sibTrans" cxnId="{0BA63C00-67E5-452B-90AF-292E7B441973}">
      <dgm:prSet/>
      <dgm:spPr/>
      <dgm:t>
        <a:bodyPr/>
        <a:lstStyle/>
        <a:p>
          <a:pPr>
            <a:lnSpc>
              <a:spcPct val="100000"/>
            </a:lnSpc>
          </a:pPr>
          <a:endParaRPr lang="en-US"/>
        </a:p>
      </dgm:t>
    </dgm:pt>
    <dgm:pt modelId="{4FA1E946-CA23-48E7-A8D0-7D3A928DEC3F}">
      <dgm:prSet/>
      <dgm:spPr/>
      <dgm:t>
        <a:bodyPr/>
        <a:lstStyle/>
        <a:p>
          <a:pPr>
            <a:lnSpc>
              <a:spcPct val="100000"/>
            </a:lnSpc>
          </a:pPr>
          <a:r>
            <a:rPr lang="en-US"/>
            <a:t>This application displays all research papers containing “keyword” attribute = given keyword.</a:t>
          </a:r>
        </a:p>
      </dgm:t>
    </dgm:pt>
    <dgm:pt modelId="{E7FD3851-C79A-4ABA-8CA7-4D715DAD202E}" type="parTrans" cxnId="{8D7B5814-599F-4942-A04D-078B48E17004}">
      <dgm:prSet/>
      <dgm:spPr/>
      <dgm:t>
        <a:bodyPr/>
        <a:lstStyle/>
        <a:p>
          <a:endParaRPr lang="en-US"/>
        </a:p>
      </dgm:t>
    </dgm:pt>
    <dgm:pt modelId="{C2418AC6-D348-455A-91A8-4B69B1370504}" type="sibTrans" cxnId="{8D7B5814-599F-4942-A04D-078B48E17004}">
      <dgm:prSet/>
      <dgm:spPr/>
      <dgm:t>
        <a:bodyPr/>
        <a:lstStyle/>
        <a:p>
          <a:pPr>
            <a:lnSpc>
              <a:spcPct val="100000"/>
            </a:lnSpc>
          </a:pPr>
          <a:endParaRPr lang="en-US"/>
        </a:p>
      </dgm:t>
    </dgm:pt>
    <dgm:pt modelId="{8723954A-8867-4243-A88F-6658BE2686A2}">
      <dgm:prSet/>
      <dgm:spPr/>
      <dgm:t>
        <a:bodyPr/>
        <a:lstStyle/>
        <a:p>
          <a:pPr>
            <a:lnSpc>
              <a:spcPct val="100000"/>
            </a:lnSpc>
          </a:pPr>
          <a:r>
            <a:rPr lang="en-US"/>
            <a:t>So, with this application it will fetch Numerous research papers as results, which contains the keyword that we have searched.</a:t>
          </a:r>
        </a:p>
      </dgm:t>
    </dgm:pt>
    <dgm:pt modelId="{4C70BD7D-330A-4D35-BAA4-E009CC129404}" type="parTrans" cxnId="{2BF2F007-C100-409B-B8E2-9D88FFDA0A62}">
      <dgm:prSet/>
      <dgm:spPr/>
      <dgm:t>
        <a:bodyPr/>
        <a:lstStyle/>
        <a:p>
          <a:endParaRPr lang="en-US"/>
        </a:p>
      </dgm:t>
    </dgm:pt>
    <dgm:pt modelId="{1B042145-8715-4159-B4F3-875BE4506C3B}" type="sibTrans" cxnId="{2BF2F007-C100-409B-B8E2-9D88FFDA0A62}">
      <dgm:prSet/>
      <dgm:spPr/>
      <dgm:t>
        <a:bodyPr/>
        <a:lstStyle/>
        <a:p>
          <a:endParaRPr lang="en-US"/>
        </a:p>
      </dgm:t>
    </dgm:pt>
    <dgm:pt modelId="{121C4831-990C-4A27-BD41-4FAC2763F838}" type="pres">
      <dgm:prSet presAssocID="{E0CCDEEF-C99E-488B-9A9D-804C555A2E6D}" presName="root" presStyleCnt="0">
        <dgm:presLayoutVars>
          <dgm:dir/>
          <dgm:resizeHandles val="exact"/>
        </dgm:presLayoutVars>
      </dgm:prSet>
      <dgm:spPr/>
    </dgm:pt>
    <dgm:pt modelId="{024AB9CE-75A1-448E-BD3F-8C597DD4F227}" type="pres">
      <dgm:prSet presAssocID="{E0CCDEEF-C99E-488B-9A9D-804C555A2E6D}" presName="container" presStyleCnt="0">
        <dgm:presLayoutVars>
          <dgm:dir/>
          <dgm:resizeHandles val="exact"/>
        </dgm:presLayoutVars>
      </dgm:prSet>
      <dgm:spPr/>
    </dgm:pt>
    <dgm:pt modelId="{B04E366E-60A3-4B5F-93EE-9C5585F88F57}" type="pres">
      <dgm:prSet presAssocID="{93CFB631-0794-4316-B25C-C09EA0A95B8B}" presName="compNode" presStyleCnt="0"/>
      <dgm:spPr/>
    </dgm:pt>
    <dgm:pt modelId="{5EB32FAC-B2EE-4EAE-A6BF-70B306B471BA}" type="pres">
      <dgm:prSet presAssocID="{93CFB631-0794-4316-B25C-C09EA0A95B8B}" presName="iconBgRect" presStyleLbl="bgShp" presStyleIdx="0" presStyleCnt="4"/>
      <dgm:spPr/>
    </dgm:pt>
    <dgm:pt modelId="{216ACACE-55D0-4A93-A469-0F34B1CF45BC}" type="pres">
      <dgm:prSet presAssocID="{93CFB631-0794-4316-B25C-C09EA0A95B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659C558C-3AB7-412B-BAFB-255123FD58A6}" type="pres">
      <dgm:prSet presAssocID="{93CFB631-0794-4316-B25C-C09EA0A95B8B}" presName="spaceRect" presStyleCnt="0"/>
      <dgm:spPr/>
    </dgm:pt>
    <dgm:pt modelId="{C88BEC94-325E-4C10-A425-DAF074B7F544}" type="pres">
      <dgm:prSet presAssocID="{93CFB631-0794-4316-B25C-C09EA0A95B8B}" presName="textRect" presStyleLbl="revTx" presStyleIdx="0" presStyleCnt="4">
        <dgm:presLayoutVars>
          <dgm:chMax val="1"/>
          <dgm:chPref val="1"/>
        </dgm:presLayoutVars>
      </dgm:prSet>
      <dgm:spPr/>
    </dgm:pt>
    <dgm:pt modelId="{AA2DAEC7-8AFE-407D-90BE-81E263BBC91F}" type="pres">
      <dgm:prSet presAssocID="{7C2D68B6-F45B-49CE-A9CE-67B255C5E754}" presName="sibTrans" presStyleLbl="sibTrans2D1" presStyleIdx="0" presStyleCnt="0"/>
      <dgm:spPr/>
    </dgm:pt>
    <dgm:pt modelId="{4112A471-7F78-40B1-904A-938B4FC440AF}" type="pres">
      <dgm:prSet presAssocID="{ED50B21D-CF59-4C91-8B0F-38CE948A457B}" presName="compNode" presStyleCnt="0"/>
      <dgm:spPr/>
    </dgm:pt>
    <dgm:pt modelId="{5EC0800B-AAAA-4CAE-87BB-12931A1E0E37}" type="pres">
      <dgm:prSet presAssocID="{ED50B21D-CF59-4C91-8B0F-38CE948A457B}" presName="iconBgRect" presStyleLbl="bgShp" presStyleIdx="1" presStyleCnt="4"/>
      <dgm:spPr/>
    </dgm:pt>
    <dgm:pt modelId="{8B4A3B17-BFC6-4204-B7E6-D64DB1CF3D8C}" type="pres">
      <dgm:prSet presAssocID="{ED50B21D-CF59-4C91-8B0F-38CE948A45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8059576F-889C-4E90-ACA6-CEE0A968AFE8}" type="pres">
      <dgm:prSet presAssocID="{ED50B21D-CF59-4C91-8B0F-38CE948A457B}" presName="spaceRect" presStyleCnt="0"/>
      <dgm:spPr/>
    </dgm:pt>
    <dgm:pt modelId="{581521F8-B73C-47C5-8253-613399A7E42F}" type="pres">
      <dgm:prSet presAssocID="{ED50B21D-CF59-4C91-8B0F-38CE948A457B}" presName="textRect" presStyleLbl="revTx" presStyleIdx="1" presStyleCnt="4">
        <dgm:presLayoutVars>
          <dgm:chMax val="1"/>
          <dgm:chPref val="1"/>
        </dgm:presLayoutVars>
      </dgm:prSet>
      <dgm:spPr/>
    </dgm:pt>
    <dgm:pt modelId="{488F8F9F-46D2-4C4C-87E9-8D447D02E5CD}" type="pres">
      <dgm:prSet presAssocID="{EC5FCAE7-C294-4359-9DAC-D19ACC982B3F}" presName="sibTrans" presStyleLbl="sibTrans2D1" presStyleIdx="0" presStyleCnt="0"/>
      <dgm:spPr/>
    </dgm:pt>
    <dgm:pt modelId="{88ABF5FB-E315-4AB2-8ABE-8DBC6BF2C087}" type="pres">
      <dgm:prSet presAssocID="{4FA1E946-CA23-48E7-A8D0-7D3A928DEC3F}" presName="compNode" presStyleCnt="0"/>
      <dgm:spPr/>
    </dgm:pt>
    <dgm:pt modelId="{6DFE7464-02C0-4AFE-98A1-3C3D38EC90FD}" type="pres">
      <dgm:prSet presAssocID="{4FA1E946-CA23-48E7-A8D0-7D3A928DEC3F}" presName="iconBgRect" presStyleLbl="bgShp" presStyleIdx="2" presStyleCnt="4"/>
      <dgm:spPr/>
    </dgm:pt>
    <dgm:pt modelId="{351250BF-2393-450C-802E-64BAE18ED6FE}" type="pres">
      <dgm:prSet presAssocID="{4FA1E946-CA23-48E7-A8D0-7D3A928DEC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46480F30-742C-4DBB-A285-14FCF1A0BA5A}" type="pres">
      <dgm:prSet presAssocID="{4FA1E946-CA23-48E7-A8D0-7D3A928DEC3F}" presName="spaceRect" presStyleCnt="0"/>
      <dgm:spPr/>
    </dgm:pt>
    <dgm:pt modelId="{2B426E03-78B7-4DA8-B5B9-4DDE2D4DA564}" type="pres">
      <dgm:prSet presAssocID="{4FA1E946-CA23-48E7-A8D0-7D3A928DEC3F}" presName="textRect" presStyleLbl="revTx" presStyleIdx="2" presStyleCnt="4">
        <dgm:presLayoutVars>
          <dgm:chMax val="1"/>
          <dgm:chPref val="1"/>
        </dgm:presLayoutVars>
      </dgm:prSet>
      <dgm:spPr/>
    </dgm:pt>
    <dgm:pt modelId="{DF7B980E-0AAD-458A-8E8C-B150AC6A5963}" type="pres">
      <dgm:prSet presAssocID="{C2418AC6-D348-455A-91A8-4B69B1370504}" presName="sibTrans" presStyleLbl="sibTrans2D1" presStyleIdx="0" presStyleCnt="0"/>
      <dgm:spPr/>
    </dgm:pt>
    <dgm:pt modelId="{01913D90-E690-4E42-A84E-0C7F1529F42A}" type="pres">
      <dgm:prSet presAssocID="{8723954A-8867-4243-A88F-6658BE2686A2}" presName="compNode" presStyleCnt="0"/>
      <dgm:spPr/>
    </dgm:pt>
    <dgm:pt modelId="{7B5C6658-28C5-4C7F-95CB-74FE20B0DEB6}" type="pres">
      <dgm:prSet presAssocID="{8723954A-8867-4243-A88F-6658BE2686A2}" presName="iconBgRect" presStyleLbl="bgShp" presStyleIdx="3" presStyleCnt="4"/>
      <dgm:spPr/>
    </dgm:pt>
    <dgm:pt modelId="{7DBCED40-02D3-457E-BA2F-200D3BE188EB}" type="pres">
      <dgm:prSet presAssocID="{8723954A-8867-4243-A88F-6658BE2686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D3798C46-376A-480E-81D3-6DFD1EA6F947}" type="pres">
      <dgm:prSet presAssocID="{8723954A-8867-4243-A88F-6658BE2686A2}" presName="spaceRect" presStyleCnt="0"/>
      <dgm:spPr/>
    </dgm:pt>
    <dgm:pt modelId="{32D5B1CA-AF07-4925-B53B-26B94DAE1FB7}" type="pres">
      <dgm:prSet presAssocID="{8723954A-8867-4243-A88F-6658BE2686A2}" presName="textRect" presStyleLbl="revTx" presStyleIdx="3" presStyleCnt="4">
        <dgm:presLayoutVars>
          <dgm:chMax val="1"/>
          <dgm:chPref val="1"/>
        </dgm:presLayoutVars>
      </dgm:prSet>
      <dgm:spPr/>
    </dgm:pt>
  </dgm:ptLst>
  <dgm:cxnLst>
    <dgm:cxn modelId="{0BA63C00-67E5-452B-90AF-292E7B441973}" srcId="{E0CCDEEF-C99E-488B-9A9D-804C555A2E6D}" destId="{ED50B21D-CF59-4C91-8B0F-38CE948A457B}" srcOrd="1" destOrd="0" parTransId="{EF56F074-06F7-4C62-AB70-43BF3AD0A31B}" sibTransId="{EC5FCAE7-C294-4359-9DAC-D19ACC982B3F}"/>
    <dgm:cxn modelId="{2BF2F007-C100-409B-B8E2-9D88FFDA0A62}" srcId="{E0CCDEEF-C99E-488B-9A9D-804C555A2E6D}" destId="{8723954A-8867-4243-A88F-6658BE2686A2}" srcOrd="3" destOrd="0" parTransId="{4C70BD7D-330A-4D35-BAA4-E009CC129404}" sibTransId="{1B042145-8715-4159-B4F3-875BE4506C3B}"/>
    <dgm:cxn modelId="{8D7B5814-599F-4942-A04D-078B48E17004}" srcId="{E0CCDEEF-C99E-488B-9A9D-804C555A2E6D}" destId="{4FA1E946-CA23-48E7-A8D0-7D3A928DEC3F}" srcOrd="2" destOrd="0" parTransId="{E7FD3851-C79A-4ABA-8CA7-4D715DAD202E}" sibTransId="{C2418AC6-D348-455A-91A8-4B69B1370504}"/>
    <dgm:cxn modelId="{43F3242D-484F-4F64-9E6D-363EC1C5A28B}" type="presOf" srcId="{4FA1E946-CA23-48E7-A8D0-7D3A928DEC3F}" destId="{2B426E03-78B7-4DA8-B5B9-4DDE2D4DA564}" srcOrd="0" destOrd="0" presId="urn:microsoft.com/office/officeart/2018/2/layout/IconCircleList"/>
    <dgm:cxn modelId="{FB973A38-6FA8-445B-B0B1-95A6A5DAB4E0}" type="presOf" srcId="{ED50B21D-CF59-4C91-8B0F-38CE948A457B}" destId="{581521F8-B73C-47C5-8253-613399A7E42F}" srcOrd="0" destOrd="0" presId="urn:microsoft.com/office/officeart/2018/2/layout/IconCircleList"/>
    <dgm:cxn modelId="{CDCB2155-E61A-46E9-BC94-DAC941D68277}" type="presOf" srcId="{8723954A-8867-4243-A88F-6658BE2686A2}" destId="{32D5B1CA-AF07-4925-B53B-26B94DAE1FB7}" srcOrd="0" destOrd="0" presId="urn:microsoft.com/office/officeart/2018/2/layout/IconCircleList"/>
    <dgm:cxn modelId="{03916494-EB08-43D2-BA2D-1CF7B53E47A3}" srcId="{E0CCDEEF-C99E-488B-9A9D-804C555A2E6D}" destId="{93CFB631-0794-4316-B25C-C09EA0A95B8B}" srcOrd="0" destOrd="0" parTransId="{B961FC87-6F36-4048-843C-AB3CBC146F6B}" sibTransId="{7C2D68B6-F45B-49CE-A9CE-67B255C5E754}"/>
    <dgm:cxn modelId="{88652BAF-50A0-4A56-B87F-DEB8401AC5B1}" type="presOf" srcId="{C2418AC6-D348-455A-91A8-4B69B1370504}" destId="{DF7B980E-0AAD-458A-8E8C-B150AC6A5963}" srcOrd="0" destOrd="0" presId="urn:microsoft.com/office/officeart/2018/2/layout/IconCircleList"/>
    <dgm:cxn modelId="{B43F7BCC-DC58-4EB0-B959-8F4DF55D8AED}" type="presOf" srcId="{7C2D68B6-F45B-49CE-A9CE-67B255C5E754}" destId="{AA2DAEC7-8AFE-407D-90BE-81E263BBC91F}" srcOrd="0" destOrd="0" presId="urn:microsoft.com/office/officeart/2018/2/layout/IconCircleList"/>
    <dgm:cxn modelId="{4BB4F4D0-27CA-4FCA-B644-D3383D5C9181}" type="presOf" srcId="{E0CCDEEF-C99E-488B-9A9D-804C555A2E6D}" destId="{121C4831-990C-4A27-BD41-4FAC2763F838}" srcOrd="0" destOrd="0" presId="urn:microsoft.com/office/officeart/2018/2/layout/IconCircleList"/>
    <dgm:cxn modelId="{DB15C1D3-6D57-4F20-8BA5-FFECE89DA2A3}" type="presOf" srcId="{93CFB631-0794-4316-B25C-C09EA0A95B8B}" destId="{C88BEC94-325E-4C10-A425-DAF074B7F544}" srcOrd="0" destOrd="0" presId="urn:microsoft.com/office/officeart/2018/2/layout/IconCircleList"/>
    <dgm:cxn modelId="{9A9FE7FD-759B-44A8-AE37-17874C8AF2F0}" type="presOf" srcId="{EC5FCAE7-C294-4359-9DAC-D19ACC982B3F}" destId="{488F8F9F-46D2-4C4C-87E9-8D447D02E5CD}" srcOrd="0" destOrd="0" presId="urn:microsoft.com/office/officeart/2018/2/layout/IconCircleList"/>
    <dgm:cxn modelId="{30F3CAC2-5B71-45C7-8AA4-3CDC1E0C2B02}" type="presParOf" srcId="{121C4831-990C-4A27-BD41-4FAC2763F838}" destId="{024AB9CE-75A1-448E-BD3F-8C597DD4F227}" srcOrd="0" destOrd="0" presId="urn:microsoft.com/office/officeart/2018/2/layout/IconCircleList"/>
    <dgm:cxn modelId="{EFBA3157-5AE7-4971-85F1-6A831225220D}" type="presParOf" srcId="{024AB9CE-75A1-448E-BD3F-8C597DD4F227}" destId="{B04E366E-60A3-4B5F-93EE-9C5585F88F57}" srcOrd="0" destOrd="0" presId="urn:microsoft.com/office/officeart/2018/2/layout/IconCircleList"/>
    <dgm:cxn modelId="{E7B5C964-451E-4C01-A2BD-83EA6DBF89CF}" type="presParOf" srcId="{B04E366E-60A3-4B5F-93EE-9C5585F88F57}" destId="{5EB32FAC-B2EE-4EAE-A6BF-70B306B471BA}" srcOrd="0" destOrd="0" presId="urn:microsoft.com/office/officeart/2018/2/layout/IconCircleList"/>
    <dgm:cxn modelId="{A8E6DA93-6321-4658-8596-BDD171812F98}" type="presParOf" srcId="{B04E366E-60A3-4B5F-93EE-9C5585F88F57}" destId="{216ACACE-55D0-4A93-A469-0F34B1CF45BC}" srcOrd="1" destOrd="0" presId="urn:microsoft.com/office/officeart/2018/2/layout/IconCircleList"/>
    <dgm:cxn modelId="{EC7E6D87-E2B1-4B4B-BB2B-83D00F133589}" type="presParOf" srcId="{B04E366E-60A3-4B5F-93EE-9C5585F88F57}" destId="{659C558C-3AB7-412B-BAFB-255123FD58A6}" srcOrd="2" destOrd="0" presId="urn:microsoft.com/office/officeart/2018/2/layout/IconCircleList"/>
    <dgm:cxn modelId="{04538C05-A38B-4C40-AB18-B763BE17DCBB}" type="presParOf" srcId="{B04E366E-60A3-4B5F-93EE-9C5585F88F57}" destId="{C88BEC94-325E-4C10-A425-DAF074B7F544}" srcOrd="3" destOrd="0" presId="urn:microsoft.com/office/officeart/2018/2/layout/IconCircleList"/>
    <dgm:cxn modelId="{75D37951-1503-46E6-B945-8045E0CC4EB7}" type="presParOf" srcId="{024AB9CE-75A1-448E-BD3F-8C597DD4F227}" destId="{AA2DAEC7-8AFE-407D-90BE-81E263BBC91F}" srcOrd="1" destOrd="0" presId="urn:microsoft.com/office/officeart/2018/2/layout/IconCircleList"/>
    <dgm:cxn modelId="{87F82528-E788-4046-B92E-F9651DA1D709}" type="presParOf" srcId="{024AB9CE-75A1-448E-BD3F-8C597DD4F227}" destId="{4112A471-7F78-40B1-904A-938B4FC440AF}" srcOrd="2" destOrd="0" presId="urn:microsoft.com/office/officeart/2018/2/layout/IconCircleList"/>
    <dgm:cxn modelId="{3EA6AB7F-6D6A-4D2A-B88E-C571CA2B4982}" type="presParOf" srcId="{4112A471-7F78-40B1-904A-938B4FC440AF}" destId="{5EC0800B-AAAA-4CAE-87BB-12931A1E0E37}" srcOrd="0" destOrd="0" presId="urn:microsoft.com/office/officeart/2018/2/layout/IconCircleList"/>
    <dgm:cxn modelId="{668B7DDB-B5E2-4F3A-8435-3965A25ABB6C}" type="presParOf" srcId="{4112A471-7F78-40B1-904A-938B4FC440AF}" destId="{8B4A3B17-BFC6-4204-B7E6-D64DB1CF3D8C}" srcOrd="1" destOrd="0" presId="urn:microsoft.com/office/officeart/2018/2/layout/IconCircleList"/>
    <dgm:cxn modelId="{0EAB3238-21E4-43C9-B49E-882F557488F8}" type="presParOf" srcId="{4112A471-7F78-40B1-904A-938B4FC440AF}" destId="{8059576F-889C-4E90-ACA6-CEE0A968AFE8}" srcOrd="2" destOrd="0" presId="urn:microsoft.com/office/officeart/2018/2/layout/IconCircleList"/>
    <dgm:cxn modelId="{174849B1-91BE-4634-87F8-BBE1BFCD7C2F}" type="presParOf" srcId="{4112A471-7F78-40B1-904A-938B4FC440AF}" destId="{581521F8-B73C-47C5-8253-613399A7E42F}" srcOrd="3" destOrd="0" presId="urn:microsoft.com/office/officeart/2018/2/layout/IconCircleList"/>
    <dgm:cxn modelId="{AD9B4854-A978-4E40-B770-C9561F5F59B0}" type="presParOf" srcId="{024AB9CE-75A1-448E-BD3F-8C597DD4F227}" destId="{488F8F9F-46D2-4C4C-87E9-8D447D02E5CD}" srcOrd="3" destOrd="0" presId="urn:microsoft.com/office/officeart/2018/2/layout/IconCircleList"/>
    <dgm:cxn modelId="{3D44C797-FC95-4ED0-A46C-A945DC3C12A9}" type="presParOf" srcId="{024AB9CE-75A1-448E-BD3F-8C597DD4F227}" destId="{88ABF5FB-E315-4AB2-8ABE-8DBC6BF2C087}" srcOrd="4" destOrd="0" presId="urn:microsoft.com/office/officeart/2018/2/layout/IconCircleList"/>
    <dgm:cxn modelId="{DA9A2E36-601F-472C-826B-BAA1FEFE390D}" type="presParOf" srcId="{88ABF5FB-E315-4AB2-8ABE-8DBC6BF2C087}" destId="{6DFE7464-02C0-4AFE-98A1-3C3D38EC90FD}" srcOrd="0" destOrd="0" presId="urn:microsoft.com/office/officeart/2018/2/layout/IconCircleList"/>
    <dgm:cxn modelId="{A0C6299E-52F3-40A2-A22A-C20496D5D132}" type="presParOf" srcId="{88ABF5FB-E315-4AB2-8ABE-8DBC6BF2C087}" destId="{351250BF-2393-450C-802E-64BAE18ED6FE}" srcOrd="1" destOrd="0" presId="urn:microsoft.com/office/officeart/2018/2/layout/IconCircleList"/>
    <dgm:cxn modelId="{FB7560F5-8A55-4B02-9823-3617268F6539}" type="presParOf" srcId="{88ABF5FB-E315-4AB2-8ABE-8DBC6BF2C087}" destId="{46480F30-742C-4DBB-A285-14FCF1A0BA5A}" srcOrd="2" destOrd="0" presId="urn:microsoft.com/office/officeart/2018/2/layout/IconCircleList"/>
    <dgm:cxn modelId="{FF3B1C61-6322-4852-9E90-988D9924C698}" type="presParOf" srcId="{88ABF5FB-E315-4AB2-8ABE-8DBC6BF2C087}" destId="{2B426E03-78B7-4DA8-B5B9-4DDE2D4DA564}" srcOrd="3" destOrd="0" presId="urn:microsoft.com/office/officeart/2018/2/layout/IconCircleList"/>
    <dgm:cxn modelId="{D219D9FC-71BA-42F8-B5A3-3E0078BDE926}" type="presParOf" srcId="{024AB9CE-75A1-448E-BD3F-8C597DD4F227}" destId="{DF7B980E-0AAD-458A-8E8C-B150AC6A5963}" srcOrd="5" destOrd="0" presId="urn:microsoft.com/office/officeart/2018/2/layout/IconCircleList"/>
    <dgm:cxn modelId="{1BC6DFD6-2548-4076-B7CC-69D6413904DB}" type="presParOf" srcId="{024AB9CE-75A1-448E-BD3F-8C597DD4F227}" destId="{01913D90-E690-4E42-A84E-0C7F1529F42A}" srcOrd="6" destOrd="0" presId="urn:microsoft.com/office/officeart/2018/2/layout/IconCircleList"/>
    <dgm:cxn modelId="{4BD6CFB2-1518-4149-AE24-81EEA06F523F}" type="presParOf" srcId="{01913D90-E690-4E42-A84E-0C7F1529F42A}" destId="{7B5C6658-28C5-4C7F-95CB-74FE20B0DEB6}" srcOrd="0" destOrd="0" presId="urn:microsoft.com/office/officeart/2018/2/layout/IconCircleList"/>
    <dgm:cxn modelId="{78D81E42-087D-4E7C-91F4-AF720D613EB4}" type="presParOf" srcId="{01913D90-E690-4E42-A84E-0C7F1529F42A}" destId="{7DBCED40-02D3-457E-BA2F-200D3BE188EB}" srcOrd="1" destOrd="0" presId="urn:microsoft.com/office/officeart/2018/2/layout/IconCircleList"/>
    <dgm:cxn modelId="{2C11533D-A429-43CE-BB44-A1F1C8A2248C}" type="presParOf" srcId="{01913D90-E690-4E42-A84E-0C7F1529F42A}" destId="{D3798C46-376A-480E-81D3-6DFD1EA6F947}" srcOrd="2" destOrd="0" presId="urn:microsoft.com/office/officeart/2018/2/layout/IconCircleList"/>
    <dgm:cxn modelId="{5DFCBA69-6A67-4730-AFAA-50806C1A55AA}" type="presParOf" srcId="{01913D90-E690-4E42-A84E-0C7F1529F42A}" destId="{32D5B1CA-AF07-4925-B53B-26B94DAE1F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32FAC-B2EE-4EAE-A6BF-70B306B471BA}">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ACACE-55D0-4A93-A469-0F34B1CF45BC}">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8BEC94-325E-4C10-A425-DAF074B7F544}">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The purpose of this application is to find the research papers which contain a particular given keyword.</a:t>
          </a:r>
        </a:p>
      </dsp:txBody>
      <dsp:txXfrm>
        <a:off x="1948202" y="368029"/>
        <a:ext cx="3233964" cy="1371985"/>
      </dsp:txXfrm>
    </dsp:sp>
    <dsp:sp modelId="{5EC0800B-AAAA-4CAE-87BB-12931A1E0E37}">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A3B17-BFC6-4204-B7E6-D64DB1CF3D8C}">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1521F8-B73C-47C5-8253-613399A7E42F}">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This application can be very helpful to people for finding information</a:t>
          </a:r>
          <a:r>
            <a:rPr lang="en-US" sz="1900" kern="1200">
              <a:latin typeface="Calibri Light" panose="020F0302020204030204"/>
            </a:rPr>
            <a:t> </a:t>
          </a:r>
          <a:r>
            <a:rPr lang="en-US" sz="1900" kern="1200"/>
            <a:t> by using specific keyword.</a:t>
          </a:r>
        </a:p>
      </dsp:txBody>
      <dsp:txXfrm>
        <a:off x="7411643" y="368029"/>
        <a:ext cx="3233964" cy="1371985"/>
      </dsp:txXfrm>
    </dsp:sp>
    <dsp:sp modelId="{6DFE7464-02C0-4AFE-98A1-3C3D38EC90FD}">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1250BF-2393-450C-802E-64BAE18ED6FE}">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426E03-78B7-4DA8-B5B9-4DDE2D4DA564}">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This application displays all research papers containing “keyword” attribute = given keyword.</a:t>
          </a:r>
        </a:p>
      </dsp:txBody>
      <dsp:txXfrm>
        <a:off x="1948202" y="2452790"/>
        <a:ext cx="3233964" cy="1371985"/>
      </dsp:txXfrm>
    </dsp:sp>
    <dsp:sp modelId="{7B5C6658-28C5-4C7F-95CB-74FE20B0DEB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CED40-02D3-457E-BA2F-200D3BE188EB}">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5B1CA-AF07-4925-B53B-26B94DAE1FB7}">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So, with this application it will fetch Numerous research papers as results, which contains the keyword that we have searched.</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101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109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650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429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200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962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696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132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586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70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374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5747843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geographeronline.net/2-changing-populations-and-places.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enkateshatgit/cg81-G5-keywordSearch/blob/main/CUT/ToolsReport/Valgrind/Valgrind_result.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rti.puglia.it/arti-apulia-region-agency-for-technology-and-innovation"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st.github.com/venkateshatgit/26b1679c7bd4a856f09f40d9d2b75421" TargetMode="External"/><Relationship Id="rId2" Type="http://schemas.openxmlformats.org/officeDocument/2006/relationships/hyperlink" Target="https://gist.github.com/venkateshatgit/9872007473bb17a04238ff4471236ecc" TargetMode="External"/><Relationship Id="rId1" Type="http://schemas.openxmlformats.org/officeDocument/2006/relationships/slideLayout" Target="../slideLayouts/slideLayout2.xml"/><Relationship Id="rId4" Type="http://schemas.openxmlformats.org/officeDocument/2006/relationships/hyperlink" Target="https://gist.github.com/venkateshatgit/e7b73e939b1801d0e6fd2c0cbe123f1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enkateshatgit/cg81-G5-keywordSearch/blob/main/CUT/UT_IT_Plan_report/Unit_Testing_keywordSearch.pdf" TargetMode="External"/><Relationship Id="rId2" Type="http://schemas.openxmlformats.org/officeDocument/2006/relationships/hyperlink" Target="https://github.com/venkateshatgit/cg81-G5-keywordSearch/blob/main/CUT/Code/makefile"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github.com/venkateshatgit/cg81-G5-keywordSearch/tree/main/CUT/ToolsReport/CUNIT/CUnit_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049" y="639193"/>
            <a:ext cx="4058643" cy="3573516"/>
          </a:xfrm>
        </p:spPr>
        <p:txBody>
          <a:bodyPr vert="horz" lIns="91440" tIns="45720" rIns="91440" bIns="45720" rtlCol="0">
            <a:normAutofit/>
          </a:bodyPr>
          <a:lstStyle/>
          <a:p>
            <a:pPr algn="l"/>
            <a:r>
              <a:rPr lang="en-US" sz="4600" u="sng">
                <a:latin typeface="Times New Roman"/>
                <a:cs typeface="Times New Roman"/>
              </a:rPr>
              <a:t>Sprint-1</a:t>
            </a:r>
            <a:br>
              <a:rPr lang="en-US" sz="4600" u="sng">
                <a:latin typeface="Times New Roman"/>
                <a:cs typeface="Calibri Light"/>
              </a:rPr>
            </a:br>
            <a:br>
              <a:rPr lang="en-US" sz="4600">
                <a:latin typeface="Times New Roman"/>
              </a:rPr>
            </a:br>
            <a:r>
              <a:rPr lang="en-US" sz="4600">
                <a:latin typeface="Times New Roman"/>
                <a:cs typeface="Times New Roman"/>
              </a:rPr>
              <a:t>Keyword Search for research papers</a:t>
            </a:r>
          </a:p>
        </p:txBody>
      </p:sp>
      <p:sp>
        <p:nvSpPr>
          <p:cNvPr id="3" name="Subtitle 2"/>
          <p:cNvSpPr>
            <a:spLocks noGrp="1"/>
          </p:cNvSpPr>
          <p:nvPr>
            <p:ph type="subTitle" idx="1"/>
          </p:nvPr>
        </p:nvSpPr>
        <p:spPr>
          <a:xfrm>
            <a:off x="638882" y="4351014"/>
            <a:ext cx="3717486" cy="2287709"/>
          </a:xfrm>
        </p:spPr>
        <p:txBody>
          <a:bodyPr vert="horz" lIns="91440" tIns="45720" rIns="91440" bIns="45720" rtlCol="0" anchor="t">
            <a:noAutofit/>
          </a:bodyPr>
          <a:lstStyle/>
          <a:p>
            <a:pPr algn="l"/>
            <a:endParaRPr lang="en-US" sz="1600" spc="50">
              <a:latin typeface="Times New Roman"/>
              <a:cs typeface="Calibri"/>
            </a:endParaRPr>
          </a:p>
          <a:p>
            <a:pPr indent="-228600" algn="l">
              <a:buFont typeface="Arial" panose="020B0604020202020204" pitchFamily="34" charset="0"/>
              <a:buChar char="•"/>
            </a:pPr>
            <a:r>
              <a:rPr lang="en-US" sz="1600" b="1" spc="50">
                <a:latin typeface="Times New Roman"/>
                <a:cs typeface="Times New Roman"/>
              </a:rPr>
              <a:t>Ankur Rajaram </a:t>
            </a:r>
            <a:r>
              <a:rPr lang="en-US" sz="1600" b="1" spc="50" err="1">
                <a:latin typeface="Times New Roman"/>
                <a:cs typeface="Times New Roman"/>
              </a:rPr>
              <a:t>Hingmire</a:t>
            </a:r>
            <a:endParaRPr lang="en-US" sz="1600" b="1" spc="50">
              <a:latin typeface="Times New Roman"/>
              <a:ea typeface="Calibri"/>
              <a:cs typeface="Times New Roman"/>
            </a:endParaRPr>
          </a:p>
          <a:p>
            <a:pPr indent="-228600" algn="l">
              <a:buFont typeface="Arial" panose="020B0604020202020204" pitchFamily="34" charset="0"/>
              <a:buChar char="•"/>
            </a:pPr>
            <a:r>
              <a:rPr lang="en-US" sz="1600" b="1" spc="50">
                <a:latin typeface="Times New Roman"/>
                <a:cs typeface="Times New Roman"/>
              </a:rPr>
              <a:t>Pushpendra Yadav</a:t>
            </a:r>
            <a:endParaRPr lang="en-US" sz="1600" b="1" spc="50">
              <a:latin typeface="Times New Roman"/>
              <a:ea typeface="Calibri"/>
              <a:cs typeface="Times New Roman"/>
            </a:endParaRPr>
          </a:p>
          <a:p>
            <a:pPr indent="-228600" algn="l">
              <a:buFont typeface="Arial" panose="020B0604020202020204" pitchFamily="34" charset="0"/>
              <a:buChar char="•"/>
            </a:pPr>
            <a:r>
              <a:rPr lang="en-US" sz="1600" b="1" spc="50">
                <a:latin typeface="Times New Roman"/>
                <a:cs typeface="Times New Roman"/>
              </a:rPr>
              <a:t>Vedant </a:t>
            </a:r>
            <a:r>
              <a:rPr lang="en-US" sz="1600" b="1" spc="50" err="1">
                <a:latin typeface="Times New Roman"/>
                <a:cs typeface="Times New Roman"/>
              </a:rPr>
              <a:t>Balasaheb</a:t>
            </a:r>
            <a:r>
              <a:rPr lang="en-US" sz="1600" b="1" spc="50">
                <a:latin typeface="Times New Roman"/>
                <a:cs typeface="Times New Roman"/>
              </a:rPr>
              <a:t> Ban</a:t>
            </a:r>
            <a:endParaRPr lang="en-US" sz="1600" b="1" spc="50">
              <a:latin typeface="Times New Roman"/>
              <a:ea typeface="Calibri"/>
              <a:cs typeface="Times New Roman"/>
            </a:endParaRPr>
          </a:p>
          <a:p>
            <a:pPr indent="-228600" algn="l">
              <a:buFont typeface="Arial" panose="020B0604020202020204" pitchFamily="34" charset="0"/>
              <a:buChar char="•"/>
            </a:pPr>
            <a:r>
              <a:rPr lang="en-US" sz="1600" b="1" spc="50">
                <a:latin typeface="Times New Roman"/>
                <a:cs typeface="Times New Roman"/>
              </a:rPr>
              <a:t>Paramjyothi Sai Yashwanth Reddy</a:t>
            </a:r>
            <a:endParaRPr lang="en-US" sz="1600" b="1" spc="50">
              <a:latin typeface="Times New Roman"/>
              <a:ea typeface="Calibri"/>
              <a:cs typeface="Times New Roman"/>
            </a:endParaRPr>
          </a:p>
          <a:p>
            <a:pPr indent="-228600" algn="l">
              <a:buFont typeface="Arial" panose="020B0604020202020204" pitchFamily="34" charset="0"/>
              <a:buChar char="•"/>
            </a:pPr>
            <a:r>
              <a:rPr lang="en-US" sz="1600" b="1" spc="50">
                <a:latin typeface="Times New Roman"/>
                <a:cs typeface="Times New Roman"/>
              </a:rPr>
              <a:t>Venkatesh Prabhakar </a:t>
            </a:r>
            <a:r>
              <a:rPr lang="en-US" sz="1600" b="1" spc="50" err="1">
                <a:latin typeface="Times New Roman"/>
                <a:cs typeface="Times New Roman"/>
              </a:rPr>
              <a:t>Gunake</a:t>
            </a:r>
            <a:endParaRPr lang="en-US" sz="1600" b="1" spc="50">
              <a:latin typeface="Times New Roman"/>
              <a:ea typeface="Calibri"/>
              <a:cs typeface="Times New Roman"/>
            </a:endParaRPr>
          </a:p>
        </p:txBody>
      </p:sp>
      <p:pic>
        <p:nvPicPr>
          <p:cNvPr id="6" name="Picture 6" descr="A picture containing diagram&#10;&#10;Description automatically generated">
            <a:extLst>
              <a:ext uri="{FF2B5EF4-FFF2-40B4-BE49-F238E27FC236}">
                <a16:creationId xmlns:a16="http://schemas.microsoft.com/office/drawing/2014/main" id="{BE646CB9-958E-32A4-D297-4C1565E0AD3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65433" y="1220005"/>
            <a:ext cx="7503479" cy="43289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BCA1A-ED4E-2286-0560-CF7E2C772042}"/>
              </a:ext>
            </a:extLst>
          </p:cNvPr>
          <p:cNvSpPr>
            <a:spLocks noGrp="1"/>
          </p:cNvSpPr>
          <p:nvPr>
            <p:ph type="title"/>
          </p:nvPr>
        </p:nvSpPr>
        <p:spPr>
          <a:xfrm>
            <a:off x="466722" y="586855"/>
            <a:ext cx="3201366" cy="3387497"/>
          </a:xfrm>
        </p:spPr>
        <p:txBody>
          <a:bodyPr anchor="b">
            <a:normAutofit/>
          </a:bodyPr>
          <a:lstStyle/>
          <a:p>
            <a:pPr algn="r"/>
            <a:r>
              <a:rPr lang="en" sz="3700" b="1">
                <a:solidFill>
                  <a:srgbClr val="FFFFFF"/>
                </a:solidFill>
                <a:latin typeface="Bell MT"/>
              </a:rPr>
              <a:t>3.2 Non-Functional Requirements</a:t>
            </a:r>
            <a:r>
              <a:rPr lang="en" sz="3700">
                <a:solidFill>
                  <a:srgbClr val="FFFFFF"/>
                </a:solidFill>
                <a:latin typeface="Bell MT"/>
              </a:rPr>
              <a:t>:</a:t>
            </a:r>
            <a:endParaRPr lang="en-US" sz="3700">
              <a:solidFill>
                <a:srgbClr val="FFFFFF"/>
              </a:solidFill>
            </a:endParaRPr>
          </a:p>
        </p:txBody>
      </p:sp>
      <p:sp>
        <p:nvSpPr>
          <p:cNvPr id="3" name="Content Placeholder 2">
            <a:extLst>
              <a:ext uri="{FF2B5EF4-FFF2-40B4-BE49-F238E27FC236}">
                <a16:creationId xmlns:a16="http://schemas.microsoft.com/office/drawing/2014/main" id="{6C371374-A246-A8D1-2B8F-A5A9E788FE01}"/>
              </a:ext>
            </a:extLst>
          </p:cNvPr>
          <p:cNvSpPr>
            <a:spLocks noGrp="1"/>
          </p:cNvSpPr>
          <p:nvPr>
            <p:ph idx="1"/>
          </p:nvPr>
        </p:nvSpPr>
        <p:spPr>
          <a:xfrm>
            <a:off x="4810259" y="16878"/>
            <a:ext cx="7029799" cy="6739366"/>
          </a:xfrm>
        </p:spPr>
        <p:txBody>
          <a:bodyPr vert="horz" lIns="91440" tIns="45720" rIns="91440" bIns="45720" rtlCol="0" anchor="ctr">
            <a:normAutofit/>
          </a:bodyPr>
          <a:lstStyle/>
          <a:p>
            <a:r>
              <a:rPr lang="en" sz="2400" b="1" err="1">
                <a:latin typeface="Bell MT"/>
              </a:rPr>
              <a:t>Pthread</a:t>
            </a:r>
            <a:r>
              <a:rPr lang="en" sz="2400" b="1">
                <a:latin typeface="Bell MT"/>
              </a:rPr>
              <a:t> Library : </a:t>
            </a:r>
            <a:endParaRPr lang="en" sz="2400">
              <a:latin typeface="Calibri" panose="020F0502020204030204"/>
              <a:ea typeface="Calibri" panose="020F0502020204030204"/>
              <a:cs typeface="Calibri" panose="020F0502020204030204"/>
            </a:endParaRPr>
          </a:p>
          <a:p>
            <a:pPr marL="0" indent="0">
              <a:buNone/>
            </a:pPr>
            <a:r>
              <a:rPr lang="en" sz="2400">
                <a:latin typeface="Bell MT"/>
              </a:rPr>
              <a:t> Basically POSIX threads are used to allow concurrent processes. Here, In this application threads are used to process multiple input files.</a:t>
            </a:r>
            <a:endParaRPr lang="en" sz="2400">
              <a:ea typeface="+mn-lt"/>
              <a:cs typeface="+mn-lt"/>
            </a:endParaRPr>
          </a:p>
          <a:p>
            <a:pPr marL="269875" indent="-269875"/>
            <a:endParaRPr lang="en" sz="2400">
              <a:latin typeface="Bell MT"/>
            </a:endParaRPr>
          </a:p>
          <a:p>
            <a:pPr marL="269875" indent="-269875"/>
            <a:r>
              <a:rPr lang="en" sz="2400" b="1" err="1">
                <a:latin typeface="Bell MT"/>
              </a:rPr>
              <a:t>Valgrind</a:t>
            </a:r>
            <a:r>
              <a:rPr lang="en" sz="2400" b="1">
                <a:latin typeface="Bell MT"/>
              </a:rPr>
              <a:t>:</a:t>
            </a:r>
            <a:r>
              <a:rPr lang="en" sz="2400">
                <a:latin typeface="Bell MT"/>
              </a:rPr>
              <a:t> to detect memory leak</a:t>
            </a:r>
            <a:endParaRPr lang="en" sz="2400">
              <a:latin typeface="Bell MT"/>
              <a:ea typeface="+mn-lt"/>
              <a:cs typeface="+mn-lt"/>
            </a:endParaRPr>
          </a:p>
          <a:p>
            <a:pPr marL="0" indent="0">
              <a:buNone/>
            </a:pPr>
            <a:endParaRPr lang="en" sz="2400">
              <a:latin typeface="Bell MT"/>
              <a:ea typeface="+mn-lt"/>
              <a:cs typeface="+mn-lt"/>
            </a:endParaRPr>
          </a:p>
          <a:p>
            <a:pPr marL="0" indent="0">
              <a:buNone/>
            </a:pPr>
            <a:r>
              <a:rPr lang="en" sz="2400">
                <a:latin typeface="Bell MT"/>
                <a:ea typeface="+mn-lt"/>
                <a:cs typeface="+mn-lt"/>
              </a:rPr>
              <a:t>  </a:t>
            </a:r>
            <a:r>
              <a:rPr lang="en" sz="2400">
                <a:latin typeface="Bell MT"/>
                <a:ea typeface="+mn-lt"/>
                <a:cs typeface="+mn-lt"/>
                <a:hlinkClick r:id="rId2"/>
              </a:rPr>
              <a:t>Final Valgrind Report Link</a:t>
            </a:r>
            <a:endParaRPr lang="en" sz="2400">
              <a:ea typeface="Calibri"/>
              <a:cs typeface="Calibri"/>
            </a:endParaRPr>
          </a:p>
          <a:p>
            <a:pPr marL="269875" indent="-269875"/>
            <a:endParaRPr lang="en" sz="2400">
              <a:latin typeface="Bell MT"/>
              <a:ea typeface="Calibri" panose="020F0502020204030204"/>
              <a:cs typeface="Calibri" panose="020F0502020204030204"/>
            </a:endParaRPr>
          </a:p>
          <a:p>
            <a:pPr marL="269875" indent="-269875"/>
            <a:r>
              <a:rPr lang="en" sz="2400">
                <a:latin typeface="Bell MT"/>
              </a:rPr>
              <a:t>The Final version of application gives </a:t>
            </a:r>
            <a:r>
              <a:rPr lang="en" sz="2400" b="1">
                <a:latin typeface="Bell MT"/>
              </a:rPr>
              <a:t>Multi-file multi directory solution</a:t>
            </a:r>
            <a:r>
              <a:rPr lang="en" sz="2400">
                <a:latin typeface="Bell MT"/>
              </a:rPr>
              <a:t> with two step compilation process.</a:t>
            </a:r>
            <a:endParaRPr lang="en-US" sz="2400">
              <a:ea typeface="+mn-lt"/>
              <a:cs typeface="+mn-lt"/>
            </a:endParaRPr>
          </a:p>
        </p:txBody>
      </p:sp>
    </p:spTree>
    <p:extLst>
      <p:ext uri="{BB962C8B-B14F-4D97-AF65-F5344CB8AC3E}">
        <p14:creationId xmlns:p14="http://schemas.microsoft.com/office/powerpoint/2010/main" val="59187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A6A79-A027-0711-3354-3550F976E14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6. Testcases and Results</a:t>
            </a:r>
            <a:endParaRPr lang="en-US" sz="5400">
              <a:solidFill>
                <a:srgbClr val="FFFFFF"/>
              </a:solidFill>
            </a:endParaRPr>
          </a:p>
        </p:txBody>
      </p:sp>
      <p:cxnSp>
        <p:nvCxnSpPr>
          <p:cNvPr id="36" name="Straight Connector 3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Text&#10;&#10;Description automatically generated">
            <a:extLst>
              <a:ext uri="{FF2B5EF4-FFF2-40B4-BE49-F238E27FC236}">
                <a16:creationId xmlns:a16="http://schemas.microsoft.com/office/drawing/2014/main" id="{516AE930-2269-BBCC-A736-93DB2CA97A2B}"/>
              </a:ext>
            </a:extLst>
          </p:cNvPr>
          <p:cNvPicPr>
            <a:picLocks noChangeAspect="1"/>
          </p:cNvPicPr>
          <p:nvPr/>
        </p:nvPicPr>
        <p:blipFill>
          <a:blip r:embed="rId2"/>
          <a:stretch>
            <a:fillRect/>
          </a:stretch>
        </p:blipFill>
        <p:spPr>
          <a:xfrm>
            <a:off x="358419" y="2426818"/>
            <a:ext cx="5402212" cy="3997637"/>
          </a:xfrm>
          <a:prstGeom prst="rect">
            <a:avLst/>
          </a:prstGeom>
        </p:spPr>
      </p:pic>
      <p:cxnSp>
        <p:nvCxnSpPr>
          <p:cNvPr id="38" name="Straight Connector 3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2E68F964-DC1A-A64E-E453-F080B433DEA7}"/>
              </a:ext>
            </a:extLst>
          </p:cNvPr>
          <p:cNvPicPr>
            <a:picLocks noChangeAspect="1"/>
          </p:cNvPicPr>
          <p:nvPr/>
        </p:nvPicPr>
        <p:blipFill>
          <a:blip r:embed="rId3"/>
          <a:stretch>
            <a:fillRect/>
          </a:stretch>
        </p:blipFill>
        <p:spPr>
          <a:xfrm>
            <a:off x="6445073" y="2870700"/>
            <a:ext cx="5455917" cy="3378813"/>
          </a:xfrm>
          <a:prstGeom prst="rect">
            <a:avLst/>
          </a:prstGeom>
        </p:spPr>
      </p:pic>
      <p:sp>
        <p:nvSpPr>
          <p:cNvPr id="6" name="TextBox 5">
            <a:extLst>
              <a:ext uri="{FF2B5EF4-FFF2-40B4-BE49-F238E27FC236}">
                <a16:creationId xmlns:a16="http://schemas.microsoft.com/office/drawing/2014/main" id="{BDB5A001-5497-E066-85FC-C262F4E8004E}"/>
              </a:ext>
            </a:extLst>
          </p:cNvPr>
          <p:cNvSpPr txBox="1"/>
          <p:nvPr/>
        </p:nvSpPr>
        <p:spPr>
          <a:xfrm>
            <a:off x="358419" y="5867810"/>
            <a:ext cx="5402212" cy="399763"/>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rPr>
              <a:t>Valid Research Paper</a:t>
            </a:r>
          </a:p>
        </p:txBody>
      </p:sp>
      <p:sp>
        <p:nvSpPr>
          <p:cNvPr id="7" name="TextBox 6">
            <a:extLst>
              <a:ext uri="{FF2B5EF4-FFF2-40B4-BE49-F238E27FC236}">
                <a16:creationId xmlns:a16="http://schemas.microsoft.com/office/drawing/2014/main" id="{B8BA1040-EB36-3FE5-1FDB-D09510FDA7DC}"/>
              </a:ext>
            </a:extLst>
          </p:cNvPr>
          <p:cNvSpPr txBox="1"/>
          <p:nvPr/>
        </p:nvSpPr>
        <p:spPr>
          <a:xfrm>
            <a:off x="6445073" y="5938526"/>
            <a:ext cx="5455917" cy="31098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rPr>
              <a:t>Invalid Research Paper</a:t>
            </a:r>
          </a:p>
        </p:txBody>
      </p:sp>
    </p:spTree>
    <p:extLst>
      <p:ext uri="{BB962C8B-B14F-4D97-AF65-F5344CB8AC3E}">
        <p14:creationId xmlns:p14="http://schemas.microsoft.com/office/powerpoint/2010/main" val="290323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AF32D7BC-B173-9641-0782-FFBFD2EC08F9}"/>
              </a:ext>
            </a:extLst>
          </p:cNvPr>
          <p:cNvPicPr>
            <a:picLocks noChangeAspect="1"/>
          </p:cNvPicPr>
          <p:nvPr/>
        </p:nvPicPr>
        <p:blipFill>
          <a:blip r:embed="rId2"/>
          <a:stretch>
            <a:fillRect/>
          </a:stretch>
        </p:blipFill>
        <p:spPr>
          <a:xfrm>
            <a:off x="466725" y="5473283"/>
            <a:ext cx="8362950" cy="1054935"/>
          </a:xfrm>
          <a:prstGeom prst="rect">
            <a:avLst/>
          </a:prstGeom>
        </p:spPr>
      </p:pic>
      <p:sp>
        <p:nvSpPr>
          <p:cNvPr id="7" name="TextBox 6">
            <a:extLst>
              <a:ext uri="{FF2B5EF4-FFF2-40B4-BE49-F238E27FC236}">
                <a16:creationId xmlns:a16="http://schemas.microsoft.com/office/drawing/2014/main" id="{136A63DF-47A0-853A-2658-AFD911A7E7D3}"/>
              </a:ext>
            </a:extLst>
          </p:cNvPr>
          <p:cNvSpPr txBox="1"/>
          <p:nvPr/>
        </p:nvSpPr>
        <p:spPr>
          <a:xfrm>
            <a:off x="464343" y="285750"/>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Result for Testcase 1:</a:t>
            </a:r>
            <a:endParaRPr lang="en-US" b="1"/>
          </a:p>
        </p:txBody>
      </p:sp>
      <p:sp>
        <p:nvSpPr>
          <p:cNvPr id="10" name="TextBox 9">
            <a:extLst>
              <a:ext uri="{FF2B5EF4-FFF2-40B4-BE49-F238E27FC236}">
                <a16:creationId xmlns:a16="http://schemas.microsoft.com/office/drawing/2014/main" id="{0BFD44E9-DDCE-F0AB-0E3E-2563A880D191}"/>
              </a:ext>
            </a:extLst>
          </p:cNvPr>
          <p:cNvSpPr txBox="1"/>
          <p:nvPr/>
        </p:nvSpPr>
        <p:spPr>
          <a:xfrm>
            <a:off x="388142" y="5010150"/>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Result for Testcase 2:</a:t>
            </a:r>
            <a:endParaRPr lang="en-US" b="1"/>
          </a:p>
        </p:txBody>
      </p:sp>
      <p:pic>
        <p:nvPicPr>
          <p:cNvPr id="11" name="Picture 11" descr="Text&#10;&#10;Description automatically generated">
            <a:extLst>
              <a:ext uri="{FF2B5EF4-FFF2-40B4-BE49-F238E27FC236}">
                <a16:creationId xmlns:a16="http://schemas.microsoft.com/office/drawing/2014/main" id="{10CC946C-ECBB-469A-C946-766569C7F9BF}"/>
              </a:ext>
            </a:extLst>
          </p:cNvPr>
          <p:cNvPicPr>
            <a:picLocks noChangeAspect="1"/>
          </p:cNvPicPr>
          <p:nvPr/>
        </p:nvPicPr>
        <p:blipFill>
          <a:blip r:embed="rId3"/>
          <a:stretch>
            <a:fillRect/>
          </a:stretch>
        </p:blipFill>
        <p:spPr>
          <a:xfrm>
            <a:off x="466725" y="650418"/>
            <a:ext cx="9318901" cy="4261626"/>
          </a:xfrm>
          <a:prstGeom prst="rect">
            <a:avLst/>
          </a:prstGeom>
        </p:spPr>
      </p:pic>
    </p:spTree>
    <p:extLst>
      <p:ext uri="{BB962C8B-B14F-4D97-AF65-F5344CB8AC3E}">
        <p14:creationId xmlns:p14="http://schemas.microsoft.com/office/powerpoint/2010/main" val="255091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8E765-759D-92F8-8FDE-32006E11B59F}"/>
              </a:ext>
            </a:extLst>
          </p:cNvPr>
          <p:cNvSpPr>
            <a:spLocks noGrp="1"/>
          </p:cNvSpPr>
          <p:nvPr>
            <p:ph type="title"/>
          </p:nvPr>
        </p:nvSpPr>
        <p:spPr>
          <a:xfrm>
            <a:off x="2311147" y="365760"/>
            <a:ext cx="7569706" cy="1288238"/>
          </a:xfrm>
        </p:spPr>
        <p:txBody>
          <a:bodyPr anchor="ctr">
            <a:normAutofit/>
          </a:bodyPr>
          <a:lstStyle/>
          <a:p>
            <a:pPr algn="ctr"/>
            <a:r>
              <a:rPr lang="en-US" b="1">
                <a:latin typeface="Bell MT"/>
              </a:rPr>
              <a:t>7. Conclusion</a:t>
            </a:r>
            <a:endParaRPr lang="en-US"/>
          </a:p>
        </p:txBody>
      </p:sp>
      <p:sp>
        <p:nvSpPr>
          <p:cNvPr id="3" name="Content Placeholder 2">
            <a:extLst>
              <a:ext uri="{FF2B5EF4-FFF2-40B4-BE49-F238E27FC236}">
                <a16:creationId xmlns:a16="http://schemas.microsoft.com/office/drawing/2014/main" id="{CF8FBEDE-2DE9-8E74-FA38-F52CAF3E1FCE}"/>
              </a:ext>
            </a:extLst>
          </p:cNvPr>
          <p:cNvSpPr>
            <a:spLocks noGrp="1"/>
          </p:cNvSpPr>
          <p:nvPr>
            <p:ph idx="1"/>
          </p:nvPr>
        </p:nvSpPr>
        <p:spPr>
          <a:xfrm>
            <a:off x="2165569" y="1956816"/>
            <a:ext cx="7860863" cy="4024884"/>
          </a:xfrm>
        </p:spPr>
        <p:txBody>
          <a:bodyPr anchor="t">
            <a:normAutofit/>
          </a:bodyPr>
          <a:lstStyle/>
          <a:p>
            <a:endParaRPr lang="en-US" sz="2400"/>
          </a:p>
        </p:txBody>
      </p:sp>
    </p:spTree>
    <p:extLst>
      <p:ext uri="{BB962C8B-B14F-4D97-AF65-F5344CB8AC3E}">
        <p14:creationId xmlns:p14="http://schemas.microsoft.com/office/powerpoint/2010/main" val="8155021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Background pattern&#10;&#10;Description automatically generated">
            <a:extLst>
              <a:ext uri="{FF2B5EF4-FFF2-40B4-BE49-F238E27FC236}">
                <a16:creationId xmlns:a16="http://schemas.microsoft.com/office/drawing/2014/main" id="{063764D0-68F1-C644-13A2-F9D3E03425C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 r="7110" b="-1"/>
          <a:stretch/>
        </p:blipFill>
        <p:spPr>
          <a:xfrm>
            <a:off x="20" y="10"/>
            <a:ext cx="12191980" cy="6857990"/>
          </a:xfrm>
          <a:prstGeom prst="rect">
            <a:avLst/>
          </a:prstGeom>
        </p:spPr>
      </p:pic>
      <p:sp>
        <p:nvSpPr>
          <p:cNvPr id="48" name="Rectangle 4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17099-29D7-A898-CC1F-D0CD33648F5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a:t>
            </a:r>
          </a:p>
        </p:txBody>
      </p:sp>
      <p:cxnSp>
        <p:nvCxnSpPr>
          <p:cNvPr id="47" name="Straight Connector 4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0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50AF-7DC2-DEF6-BB01-34F3B2285493}"/>
              </a:ext>
            </a:extLst>
          </p:cNvPr>
          <p:cNvSpPr>
            <a:spLocks noGrp="1"/>
          </p:cNvSpPr>
          <p:nvPr>
            <p:ph type="title"/>
          </p:nvPr>
        </p:nvSpPr>
        <p:spPr>
          <a:xfrm>
            <a:off x="640080" y="325369"/>
            <a:ext cx="4368602" cy="1956841"/>
          </a:xfrm>
        </p:spPr>
        <p:txBody>
          <a:bodyPr anchor="b">
            <a:normAutofit/>
          </a:bodyPr>
          <a:lstStyle/>
          <a:p>
            <a:r>
              <a:rPr lang="en-US" sz="5400"/>
              <a:t>Index</a:t>
            </a:r>
          </a:p>
        </p:txBody>
      </p:sp>
      <p:sp>
        <p:nvSpPr>
          <p:cNvPr id="3" name="Content Placeholder 2">
            <a:extLst>
              <a:ext uri="{FF2B5EF4-FFF2-40B4-BE49-F238E27FC236}">
                <a16:creationId xmlns:a16="http://schemas.microsoft.com/office/drawing/2014/main" id="{3BF8DCD5-313C-7733-D4AD-8E6418E9A395}"/>
              </a:ext>
            </a:extLst>
          </p:cNvPr>
          <p:cNvSpPr>
            <a:spLocks noGrp="1"/>
          </p:cNvSpPr>
          <p:nvPr>
            <p:ph idx="1"/>
          </p:nvPr>
        </p:nvSpPr>
        <p:spPr>
          <a:xfrm>
            <a:off x="640080" y="2872899"/>
            <a:ext cx="4243589" cy="3320668"/>
          </a:xfrm>
        </p:spPr>
        <p:txBody>
          <a:bodyPr vert="horz" lIns="91440" tIns="45720" rIns="91440" bIns="45720" rtlCol="0" anchor="t">
            <a:normAutofit lnSpcReduction="10000"/>
          </a:bodyPr>
          <a:lstStyle/>
          <a:p>
            <a:pPr marL="0" indent="0">
              <a:buNone/>
            </a:pPr>
            <a:r>
              <a:rPr lang="en-US" sz="1900" b="1">
                <a:latin typeface="Bell MT"/>
                <a:ea typeface="+mn-lt"/>
                <a:cs typeface="+mn-lt"/>
              </a:rPr>
              <a:t>1. Introduction</a:t>
            </a:r>
            <a:endParaRPr lang="en-US" sz="1900">
              <a:latin typeface="Bell MT"/>
            </a:endParaRPr>
          </a:p>
          <a:p>
            <a:pPr marL="0" indent="0">
              <a:buNone/>
            </a:pPr>
            <a:r>
              <a:rPr lang="en-US" sz="1900" b="1">
                <a:latin typeface="Bell MT"/>
              </a:rPr>
              <a:t>2. Purpose</a:t>
            </a:r>
          </a:p>
          <a:p>
            <a:pPr marL="0" indent="0">
              <a:buNone/>
            </a:pPr>
            <a:r>
              <a:rPr lang="en-US" sz="1900" b="1">
                <a:latin typeface="Bell MT"/>
              </a:rPr>
              <a:t>3. Applications</a:t>
            </a:r>
          </a:p>
          <a:p>
            <a:pPr marL="0" indent="0">
              <a:buNone/>
            </a:pPr>
            <a:r>
              <a:rPr lang="en-US" sz="1900" b="1">
                <a:latin typeface="Bell MT"/>
              </a:rPr>
              <a:t>4. Data Flow Diagram</a:t>
            </a:r>
            <a:endParaRPr lang="en-US" sz="1900"/>
          </a:p>
          <a:p>
            <a:pPr marL="0" indent="0">
              <a:buNone/>
            </a:pPr>
            <a:r>
              <a:rPr lang="en-US" sz="1900" b="1">
                <a:latin typeface="Bell MT"/>
              </a:rPr>
              <a:t>5. System feature and Requirements</a:t>
            </a:r>
          </a:p>
          <a:p>
            <a:pPr marL="0" indent="0">
              <a:buNone/>
            </a:pPr>
            <a:r>
              <a:rPr lang="en-US" sz="1900" b="1">
                <a:latin typeface="Bell MT"/>
              </a:rPr>
              <a:t>       5.1 Functionality       </a:t>
            </a:r>
          </a:p>
          <a:p>
            <a:pPr marL="0" indent="0">
              <a:buNone/>
            </a:pPr>
            <a:r>
              <a:rPr lang="en-US" sz="1900" b="1">
                <a:latin typeface="Bell MT"/>
              </a:rPr>
              <a:t>       5.2 Non-Functional Requirement</a:t>
            </a:r>
          </a:p>
          <a:p>
            <a:pPr marL="0" indent="0">
              <a:buNone/>
            </a:pPr>
            <a:r>
              <a:rPr lang="en-US" sz="1900" b="1">
                <a:latin typeface="Bell MT"/>
              </a:rPr>
              <a:t>6. Testcases and Results</a:t>
            </a:r>
          </a:p>
          <a:p>
            <a:pPr marL="0" indent="0">
              <a:buNone/>
            </a:pPr>
            <a:r>
              <a:rPr lang="en-US" sz="1900" b="1">
                <a:latin typeface="Bell MT"/>
              </a:rPr>
              <a:t>7. Conclusion</a:t>
            </a:r>
            <a:endParaRPr lang="en-US"/>
          </a:p>
          <a:p>
            <a:pPr marL="0" indent="0">
              <a:buNone/>
            </a:pPr>
            <a:endParaRPr lang="en-US" sz="1900" b="1">
              <a:latin typeface="Bell MT"/>
            </a:endParaRPr>
          </a:p>
          <a:p>
            <a:pPr marL="0" indent="0">
              <a:buNone/>
            </a:pPr>
            <a:endParaRPr lang="en-US" sz="1900" b="1"/>
          </a:p>
          <a:p>
            <a:pPr marL="0" indent="0">
              <a:buNone/>
            </a:pPr>
            <a:endParaRPr lang="en-US" sz="1900" b="1"/>
          </a:p>
        </p:txBody>
      </p:sp>
      <p:pic>
        <p:nvPicPr>
          <p:cNvPr id="14" name="Picture 13" descr="Top view of cubes connected with black lines">
            <a:extLst>
              <a:ext uri="{FF2B5EF4-FFF2-40B4-BE49-F238E27FC236}">
                <a16:creationId xmlns:a16="http://schemas.microsoft.com/office/drawing/2014/main" id="{2A8B5DAA-A9AF-6E8A-1F11-98D28AF7A63E}"/>
              </a:ext>
            </a:extLst>
          </p:cNvPr>
          <p:cNvPicPr>
            <a:picLocks noChangeAspect="1"/>
          </p:cNvPicPr>
          <p:nvPr/>
        </p:nvPicPr>
        <p:blipFill rotWithShape="1">
          <a:blip r:embed="rId2"/>
          <a:srcRect l="17539" r="7236"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9100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9FCD3C-D14D-7ED3-31C9-13DCAC57A493}"/>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kern="1200">
                <a:solidFill>
                  <a:srgbClr val="FFFFFF"/>
                </a:solidFill>
                <a:latin typeface="+mj-lt"/>
                <a:ea typeface="+mj-ea"/>
                <a:cs typeface="+mj-cs"/>
              </a:rPr>
              <a:t>1.Introduction</a:t>
            </a:r>
          </a:p>
        </p:txBody>
      </p:sp>
      <p:sp>
        <p:nvSpPr>
          <p:cNvPr id="3" name="Content Placeholder 2">
            <a:extLst>
              <a:ext uri="{FF2B5EF4-FFF2-40B4-BE49-F238E27FC236}">
                <a16:creationId xmlns:a16="http://schemas.microsoft.com/office/drawing/2014/main" id="{D4BCF9ED-CBB4-DBD2-D27C-CB10ADB28685}"/>
              </a:ext>
            </a:extLst>
          </p:cNvPr>
          <p:cNvSpPr>
            <a:spLocks noGrp="1"/>
          </p:cNvSpPr>
          <p:nvPr>
            <p:ph idx="1"/>
          </p:nvPr>
        </p:nvSpPr>
        <p:spPr>
          <a:xfrm>
            <a:off x="4370318" y="1412489"/>
            <a:ext cx="3754755" cy="4363844"/>
          </a:xfrm>
        </p:spPr>
        <p:txBody>
          <a:bodyPr vert="horz" lIns="91440" tIns="45720" rIns="91440" bIns="45720" rtlCol="0" anchor="t">
            <a:normAutofit/>
          </a:bodyPr>
          <a:lstStyle/>
          <a:p>
            <a:pPr marL="269875"/>
            <a:r>
              <a:rPr lang="en-US" sz="2000"/>
              <a:t> </a:t>
            </a:r>
            <a:r>
              <a:rPr lang="en-US" sz="2000" b="1"/>
              <a:t>Aim:-</a:t>
            </a:r>
            <a:endParaRPr lang="en-US"/>
          </a:p>
          <a:p>
            <a:pPr marL="41275" indent="0">
              <a:buNone/>
            </a:pPr>
            <a:r>
              <a:rPr lang="en-US" sz="2000"/>
              <a:t>The aim of this document is to gather, analyze and give an in-depth insight into the complete Keyword Search for Research paper application by defining the problem statement in detail. The detailed requirements of the Keyword Search for Research Paper application is provided in this document.</a:t>
            </a:r>
            <a:endParaRPr lang="en-US"/>
          </a:p>
          <a:p>
            <a:pPr marL="269875"/>
            <a:endParaRPr lang="en-US" sz="2000"/>
          </a:p>
        </p:txBody>
      </p:sp>
      <p:sp>
        <p:nvSpPr>
          <p:cNvPr id="4" name="TextBox 3">
            <a:extLst>
              <a:ext uri="{FF2B5EF4-FFF2-40B4-BE49-F238E27FC236}">
                <a16:creationId xmlns:a16="http://schemas.microsoft.com/office/drawing/2014/main" id="{E814C017-DABF-22B0-DD60-6AE2737C4B2A}"/>
              </a:ext>
            </a:extLst>
          </p:cNvPr>
          <p:cNvSpPr txBox="1"/>
          <p:nvPr/>
        </p:nvSpPr>
        <p:spPr>
          <a:xfrm>
            <a:off x="8366440" y="698114"/>
            <a:ext cx="3049344" cy="43447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b="1"/>
              <a:t>Intended Audience: -</a:t>
            </a:r>
            <a:r>
              <a:rPr lang="en-US" sz="2000"/>
              <a:t>This document is intended to be read by, Client. </a:t>
            </a:r>
            <a:endParaRPr lang="en-US" sz="2000">
              <a:cs typeface="Calibri"/>
            </a:endParaRP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 </a:t>
            </a:r>
            <a:r>
              <a:rPr lang="en-US" sz="2000" b="1"/>
              <a:t>Intended Use: </a:t>
            </a:r>
            <a:endParaRPr lang="en-US" sz="2000"/>
          </a:p>
          <a:p>
            <a:pPr indent="-228600">
              <a:lnSpc>
                <a:spcPct val="90000"/>
              </a:lnSpc>
              <a:spcAft>
                <a:spcPts val="600"/>
              </a:spcAft>
              <a:buFont typeface="Arial" panose="020B0604020202020204" pitchFamily="34" charset="0"/>
              <a:buChar char="•"/>
            </a:pPr>
            <a:r>
              <a:rPr lang="en-US" sz="2000"/>
              <a:t> Development Team</a:t>
            </a:r>
            <a:endParaRPr lang="en-US" sz="2000">
              <a:cs typeface="Calibri"/>
            </a:endParaRPr>
          </a:p>
          <a:p>
            <a:pPr indent="-228600">
              <a:lnSpc>
                <a:spcPct val="90000"/>
              </a:lnSpc>
              <a:spcAft>
                <a:spcPts val="600"/>
              </a:spcAft>
              <a:buFont typeface="Arial" panose="020B0604020202020204" pitchFamily="34" charset="0"/>
              <a:buChar char="•"/>
            </a:pPr>
            <a:r>
              <a:rPr lang="en-US" sz="2000"/>
              <a:t> Maintenance Team</a:t>
            </a:r>
            <a:endParaRPr lang="en-US" sz="2000">
              <a:cs typeface="Calibri"/>
            </a:endParaRPr>
          </a:p>
          <a:p>
            <a:pPr indent="-228600">
              <a:lnSpc>
                <a:spcPct val="90000"/>
              </a:lnSpc>
              <a:spcAft>
                <a:spcPts val="600"/>
              </a:spcAft>
              <a:buFont typeface="Arial" panose="020B0604020202020204" pitchFamily="34" charset="0"/>
              <a:buChar char="•"/>
            </a:pPr>
            <a:r>
              <a:rPr lang="en-US" sz="2000"/>
              <a:t>  Clients</a:t>
            </a:r>
            <a:endParaRPr lang="en-US" sz="2000">
              <a:cs typeface="Calibri"/>
            </a:endParaRP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41002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FCD3C-D14D-7ED3-31C9-13DCAC57A49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Calibri Light"/>
                <a:cs typeface="Calibri Light"/>
              </a:rPr>
              <a:t>2. Purpose</a:t>
            </a:r>
            <a:endParaRPr lang="en-US" sz="4000">
              <a:solidFill>
                <a:srgbClr val="FFFFFF"/>
              </a:solidFill>
            </a:endParaRPr>
          </a:p>
        </p:txBody>
      </p:sp>
      <p:graphicFrame>
        <p:nvGraphicFramePr>
          <p:cNvPr id="8" name="Content Placeholder 2">
            <a:extLst>
              <a:ext uri="{FF2B5EF4-FFF2-40B4-BE49-F238E27FC236}">
                <a16:creationId xmlns:a16="http://schemas.microsoft.com/office/drawing/2014/main" id="{4E73DBAD-430A-6945-423E-558D7A74F055}"/>
              </a:ext>
            </a:extLst>
          </p:cNvPr>
          <p:cNvGraphicFramePr>
            <a:graphicFrameLocks noGrp="1"/>
          </p:cNvGraphicFramePr>
          <p:nvPr>
            <p:ph idx="1"/>
            <p:extLst>
              <p:ext uri="{D42A27DB-BD31-4B8C-83A1-F6EECF244321}">
                <p14:modId xmlns:p14="http://schemas.microsoft.com/office/powerpoint/2010/main" val="2103213104"/>
              </p:ext>
            </p:extLst>
          </p:nvPr>
        </p:nvGraphicFramePr>
        <p:xfrm>
          <a:off x="634531" y="2026854"/>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28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FE1E-885B-28C7-B0F8-E9ED0FB8A825}"/>
              </a:ext>
            </a:extLst>
          </p:cNvPr>
          <p:cNvSpPr>
            <a:spLocks noGrp="1"/>
          </p:cNvSpPr>
          <p:nvPr>
            <p:ph type="title"/>
          </p:nvPr>
        </p:nvSpPr>
        <p:spPr>
          <a:xfrm>
            <a:off x="640080" y="230119"/>
            <a:ext cx="4368602" cy="1147216"/>
          </a:xfrm>
        </p:spPr>
        <p:txBody>
          <a:bodyPr anchor="b">
            <a:normAutofit/>
          </a:bodyPr>
          <a:lstStyle/>
          <a:p>
            <a:r>
              <a:rPr lang="en-US" sz="5400">
                <a:latin typeface="Bell MT"/>
              </a:rPr>
              <a:t>3. Application</a:t>
            </a:r>
          </a:p>
        </p:txBody>
      </p:sp>
      <p:sp>
        <p:nvSpPr>
          <p:cNvPr id="3" name="Content Placeholder 2">
            <a:extLst>
              <a:ext uri="{FF2B5EF4-FFF2-40B4-BE49-F238E27FC236}">
                <a16:creationId xmlns:a16="http://schemas.microsoft.com/office/drawing/2014/main" id="{46570B85-61BC-DC9E-52F4-24295D475DE0}"/>
              </a:ext>
            </a:extLst>
          </p:cNvPr>
          <p:cNvSpPr>
            <a:spLocks noGrp="1"/>
          </p:cNvSpPr>
          <p:nvPr>
            <p:ph idx="1"/>
          </p:nvPr>
        </p:nvSpPr>
        <p:spPr>
          <a:xfrm>
            <a:off x="640080" y="1710849"/>
            <a:ext cx="5062739" cy="4482718"/>
          </a:xfrm>
        </p:spPr>
        <p:txBody>
          <a:bodyPr vert="horz" lIns="91440" tIns="45720" rIns="91440" bIns="45720" rtlCol="0" anchor="t">
            <a:normAutofit/>
          </a:bodyPr>
          <a:lstStyle/>
          <a:p>
            <a:pPr algn="just"/>
            <a:r>
              <a:rPr lang="en-US" sz="1900">
                <a:cs typeface="Calibri"/>
              </a:rPr>
              <a:t>This Keyword search application can be useful to find out project ids and project titles for a specific keyword.</a:t>
            </a:r>
            <a:endParaRPr lang="en-US">
              <a:ea typeface="Calibri" panose="020F0502020204030204"/>
              <a:cs typeface="Calibri" panose="020F0502020204030204"/>
            </a:endParaRPr>
          </a:p>
          <a:p>
            <a:pPr algn="just"/>
            <a:r>
              <a:rPr lang="en-US" sz="1900">
                <a:ea typeface="+mn-lt"/>
                <a:cs typeface="+mn-lt"/>
              </a:rPr>
              <a:t>The purpose of this program is to help other researchers find a paper related to keyword when they are conducting a search on the topic. </a:t>
            </a:r>
            <a:endParaRPr lang="en-US" sz="1900">
              <a:ea typeface="Calibri" panose="020F0502020204030204"/>
              <a:cs typeface="Calibri"/>
            </a:endParaRPr>
          </a:p>
          <a:p>
            <a:pPr algn="just"/>
            <a:r>
              <a:rPr lang="en-US" sz="1900">
                <a:cs typeface="Calibri"/>
              </a:rPr>
              <a:t>This application will take various research paper filenames and it will filter a keyword and show in which research papers that keyword is appearing.</a:t>
            </a:r>
            <a:endParaRPr lang="en-US" sz="1900">
              <a:ea typeface="Calibri" panose="020F0502020204030204"/>
              <a:cs typeface="Calibri"/>
            </a:endParaRPr>
          </a:p>
          <a:p>
            <a:pPr algn="just"/>
            <a:r>
              <a:rPr lang="en-US" sz="1900">
                <a:cs typeface="Calibri"/>
              </a:rPr>
              <a:t>This can be very useful to filter out various research papers with same keyword in them.</a:t>
            </a:r>
            <a:endParaRPr lang="en-US" sz="1900">
              <a:ea typeface="Calibri" panose="020F0502020204030204"/>
              <a:cs typeface="Calibri"/>
            </a:endParaRPr>
          </a:p>
        </p:txBody>
      </p:sp>
      <p:pic>
        <p:nvPicPr>
          <p:cNvPr id="5" name="Picture 4" descr="Files">
            <a:extLst>
              <a:ext uri="{FF2B5EF4-FFF2-40B4-BE49-F238E27FC236}">
                <a16:creationId xmlns:a16="http://schemas.microsoft.com/office/drawing/2014/main" id="{1BE7E0E8-243E-6B4A-034F-97B1289AB764}"/>
              </a:ext>
            </a:extLst>
          </p:cNvPr>
          <p:cNvPicPr>
            <a:picLocks noChangeAspect="1"/>
          </p:cNvPicPr>
          <p:nvPr/>
        </p:nvPicPr>
        <p:blipFill rotWithShape="1">
          <a:blip r:embed="rId2"/>
          <a:srcRect l="7405" r="25647" b="4"/>
          <a:stretch/>
        </p:blipFill>
        <p:spPr>
          <a:xfrm>
            <a:off x="5968927" y="10"/>
            <a:ext cx="6221550"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5811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ACDB-0275-D38B-7253-129793FE9981}"/>
              </a:ext>
            </a:extLst>
          </p:cNvPr>
          <p:cNvSpPr>
            <a:spLocks noGrp="1"/>
          </p:cNvSpPr>
          <p:nvPr>
            <p:ph type="title"/>
          </p:nvPr>
        </p:nvSpPr>
        <p:spPr>
          <a:xfrm>
            <a:off x="-4285" y="-4286"/>
            <a:ext cx="12199601" cy="859912"/>
          </a:xfrm>
          <a:solidFill>
            <a:schemeClr val="tx2">
              <a:lumMod val="60000"/>
              <a:lumOff val="40000"/>
            </a:schemeClr>
          </a:solidFill>
        </p:spPr>
        <p:txBody>
          <a:bodyPr>
            <a:normAutofit/>
          </a:bodyPr>
          <a:lstStyle/>
          <a:p>
            <a:r>
              <a:rPr lang="en-US" sz="4800" b="1"/>
              <a:t>4. Data Flow Diagram</a:t>
            </a:r>
          </a:p>
        </p:txBody>
      </p:sp>
      <p:sp>
        <p:nvSpPr>
          <p:cNvPr id="3" name="Content Placeholder 2">
            <a:extLst>
              <a:ext uri="{FF2B5EF4-FFF2-40B4-BE49-F238E27FC236}">
                <a16:creationId xmlns:a16="http://schemas.microsoft.com/office/drawing/2014/main" id="{A091D26A-E64C-FCD9-F105-E377D0D2097F}"/>
              </a:ext>
            </a:extLst>
          </p:cNvPr>
          <p:cNvSpPr>
            <a:spLocks noGrp="1"/>
          </p:cNvSpPr>
          <p:nvPr>
            <p:ph idx="1"/>
          </p:nvPr>
        </p:nvSpPr>
        <p:spPr>
          <a:xfrm>
            <a:off x="292598" y="994991"/>
            <a:ext cx="11754278" cy="5561135"/>
          </a:xfrm>
        </p:spPr>
        <p:txBody>
          <a:bodyPr vert="horz" lIns="91440" tIns="45720" rIns="91440" bIns="45720" rtlCol="0" anchor="t">
            <a:normAutofit/>
          </a:bodyPr>
          <a:lstStyle/>
          <a:p>
            <a:pPr marL="0" indent="0">
              <a:buNone/>
            </a:pPr>
            <a:r>
              <a:rPr lang="en-US" sz="2000" b="1">
                <a:solidFill>
                  <a:schemeClr val="accent1"/>
                </a:solidFill>
              </a:rPr>
              <a:t>                       DFD level 0</a:t>
            </a:r>
          </a:p>
        </p:txBody>
      </p:sp>
      <p:sp>
        <p:nvSpPr>
          <p:cNvPr id="4" name="TextBox 3">
            <a:extLst>
              <a:ext uri="{FF2B5EF4-FFF2-40B4-BE49-F238E27FC236}">
                <a16:creationId xmlns:a16="http://schemas.microsoft.com/office/drawing/2014/main" id="{7C2951A5-85AC-D133-0F44-07CA63DFD1D5}"/>
              </a:ext>
            </a:extLst>
          </p:cNvPr>
          <p:cNvSpPr txBox="1"/>
          <p:nvPr/>
        </p:nvSpPr>
        <p:spPr>
          <a:xfrm>
            <a:off x="8122226" y="994557"/>
            <a:ext cx="27341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solidFill>
              </a:rPr>
              <a:t>DFD level 1</a:t>
            </a:r>
          </a:p>
        </p:txBody>
      </p:sp>
      <p:pic>
        <p:nvPicPr>
          <p:cNvPr id="6" name="Picture 6" descr="Diagram&#10;&#10;Description automatically generated">
            <a:extLst>
              <a:ext uri="{FF2B5EF4-FFF2-40B4-BE49-F238E27FC236}">
                <a16:creationId xmlns:a16="http://schemas.microsoft.com/office/drawing/2014/main" id="{96F19654-6F49-04A3-D824-831808C47098}"/>
              </a:ext>
            </a:extLst>
          </p:cNvPr>
          <p:cNvPicPr>
            <a:picLocks noChangeAspect="1"/>
          </p:cNvPicPr>
          <p:nvPr/>
        </p:nvPicPr>
        <p:blipFill>
          <a:blip r:embed="rId2"/>
          <a:stretch>
            <a:fillRect/>
          </a:stretch>
        </p:blipFill>
        <p:spPr>
          <a:xfrm>
            <a:off x="6165397" y="1399840"/>
            <a:ext cx="5872594" cy="5267377"/>
          </a:xfrm>
          <a:prstGeom prst="rect">
            <a:avLst/>
          </a:prstGeom>
        </p:spPr>
      </p:pic>
      <p:pic>
        <p:nvPicPr>
          <p:cNvPr id="7" name="Picture 7">
            <a:extLst>
              <a:ext uri="{FF2B5EF4-FFF2-40B4-BE49-F238E27FC236}">
                <a16:creationId xmlns:a16="http://schemas.microsoft.com/office/drawing/2014/main" id="{D18A3049-1965-8DD5-B108-701B861681CA}"/>
              </a:ext>
            </a:extLst>
          </p:cNvPr>
          <p:cNvPicPr>
            <a:picLocks noChangeAspect="1"/>
          </p:cNvPicPr>
          <p:nvPr/>
        </p:nvPicPr>
        <p:blipFill>
          <a:blip r:embed="rId3"/>
          <a:stretch>
            <a:fillRect/>
          </a:stretch>
        </p:blipFill>
        <p:spPr>
          <a:xfrm>
            <a:off x="491066" y="2541559"/>
            <a:ext cx="5571066" cy="1230900"/>
          </a:xfrm>
          <a:prstGeom prst="rect">
            <a:avLst/>
          </a:prstGeom>
        </p:spPr>
      </p:pic>
    </p:spTree>
    <p:extLst>
      <p:ext uri="{BB962C8B-B14F-4D97-AF65-F5344CB8AC3E}">
        <p14:creationId xmlns:p14="http://schemas.microsoft.com/office/powerpoint/2010/main" val="189739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973E580-6A0F-209B-A1D0-0943A04B99B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solidFill>
                  <a:srgbClr val="FFFFFF"/>
                </a:solidFill>
                <a:cs typeface="Calibri Light"/>
              </a:rPr>
              <a:t>Flow Diagram</a:t>
            </a:r>
            <a:endParaRPr lang="en-US" sz="3600" kern="1200">
              <a:solidFill>
                <a:srgbClr val="FFFFFF"/>
              </a:solidFill>
              <a:latin typeface="+mj-lt"/>
              <a:ea typeface="+mj-ea"/>
              <a:cs typeface="+mj-cs"/>
            </a:endParaRPr>
          </a:p>
        </p:txBody>
      </p:sp>
      <p:pic>
        <p:nvPicPr>
          <p:cNvPr id="6" name="Picture 6" descr="Diagram&#10;&#10;Description automatically generated">
            <a:extLst>
              <a:ext uri="{FF2B5EF4-FFF2-40B4-BE49-F238E27FC236}">
                <a16:creationId xmlns:a16="http://schemas.microsoft.com/office/drawing/2014/main" id="{E225504D-68AA-E622-E2EF-648BD8978F1F}"/>
              </a:ext>
            </a:extLst>
          </p:cNvPr>
          <p:cNvPicPr>
            <a:picLocks noChangeAspect="1"/>
          </p:cNvPicPr>
          <p:nvPr/>
        </p:nvPicPr>
        <p:blipFill>
          <a:blip r:embed="rId2"/>
          <a:stretch>
            <a:fillRect/>
          </a:stretch>
        </p:blipFill>
        <p:spPr>
          <a:xfrm>
            <a:off x="5524486" y="307289"/>
            <a:ext cx="2686594" cy="6151444"/>
          </a:xfrm>
          <a:prstGeom prst="rect">
            <a:avLst/>
          </a:prstGeom>
        </p:spPr>
      </p:pic>
    </p:spTree>
    <p:extLst>
      <p:ext uri="{BB962C8B-B14F-4D97-AF65-F5344CB8AC3E}">
        <p14:creationId xmlns:p14="http://schemas.microsoft.com/office/powerpoint/2010/main" val="30826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DF2B-69E8-7773-C6EE-042958DE74C6}"/>
              </a:ext>
            </a:extLst>
          </p:cNvPr>
          <p:cNvSpPr>
            <a:spLocks noGrp="1"/>
          </p:cNvSpPr>
          <p:nvPr>
            <p:ph type="title"/>
          </p:nvPr>
        </p:nvSpPr>
        <p:spPr>
          <a:xfrm>
            <a:off x="-4285" y="-4286"/>
            <a:ext cx="12199601" cy="978228"/>
          </a:xfrm>
          <a:solidFill>
            <a:schemeClr val="tx2">
              <a:lumMod val="60000"/>
              <a:lumOff val="40000"/>
            </a:schemeClr>
          </a:solidFill>
        </p:spPr>
        <p:txBody>
          <a:bodyPr/>
          <a:lstStyle/>
          <a:p>
            <a:r>
              <a:rPr lang="en-US">
                <a:ea typeface="+mj-lt"/>
                <a:cs typeface="+mj-lt"/>
              </a:rPr>
              <a:t>3. System feature and requirement</a:t>
            </a:r>
            <a:endParaRPr lang="en-US"/>
          </a:p>
        </p:txBody>
      </p:sp>
      <p:sp>
        <p:nvSpPr>
          <p:cNvPr id="3" name="Content Placeholder 2">
            <a:extLst>
              <a:ext uri="{FF2B5EF4-FFF2-40B4-BE49-F238E27FC236}">
                <a16:creationId xmlns:a16="http://schemas.microsoft.com/office/drawing/2014/main" id="{62876720-61CA-DF93-4203-8F19D6BB2AE5}"/>
              </a:ext>
            </a:extLst>
          </p:cNvPr>
          <p:cNvSpPr>
            <a:spLocks noGrp="1"/>
          </p:cNvSpPr>
          <p:nvPr>
            <p:ph idx="1"/>
          </p:nvPr>
        </p:nvSpPr>
        <p:spPr>
          <a:xfrm>
            <a:off x="460831" y="1509588"/>
            <a:ext cx="11101136" cy="4561629"/>
          </a:xfrm>
        </p:spPr>
        <p:txBody>
          <a:bodyPr vert="horz" lIns="91440" tIns="45720" rIns="91440" bIns="45720" rtlCol="0" anchor="t">
            <a:normAutofit/>
          </a:bodyPr>
          <a:lstStyle/>
          <a:p>
            <a:pPr marL="269875" indent="-269875"/>
            <a:r>
              <a:rPr lang="en-US" sz="3200" b="1">
                <a:solidFill>
                  <a:schemeClr val="accent1"/>
                </a:solidFill>
                <a:latin typeface="Bell MT"/>
              </a:rPr>
              <a:t>Functionality</a:t>
            </a:r>
          </a:p>
        </p:txBody>
      </p:sp>
      <p:sp>
        <p:nvSpPr>
          <p:cNvPr id="4" name="Rectangle: Rounded Corners 3">
            <a:extLst>
              <a:ext uri="{FF2B5EF4-FFF2-40B4-BE49-F238E27FC236}">
                <a16:creationId xmlns:a16="http://schemas.microsoft.com/office/drawing/2014/main" id="{690BAFE6-42F8-1FEA-ABFD-6C03D57BD180}"/>
              </a:ext>
            </a:extLst>
          </p:cNvPr>
          <p:cNvSpPr/>
          <p:nvPr/>
        </p:nvSpPr>
        <p:spPr>
          <a:xfrm>
            <a:off x="977734" y="3684318"/>
            <a:ext cx="2622467" cy="910441"/>
          </a:xfrm>
          <a:prstGeom prst="roundRect">
            <a:avLst/>
          </a:prstGeom>
          <a:solidFill>
            <a:schemeClr val="accent1">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dirty="0">
                <a:latin typeface="Bell MT"/>
                <a:hlinkClick r:id="rId2"/>
              </a:rPr>
              <a:t>Extract_Project_Detail</a:t>
            </a:r>
            <a:endParaRPr lang="en-US"/>
          </a:p>
        </p:txBody>
      </p:sp>
      <p:sp>
        <p:nvSpPr>
          <p:cNvPr id="6" name="Rectangle: Rounded Corners 5">
            <a:extLst>
              <a:ext uri="{FF2B5EF4-FFF2-40B4-BE49-F238E27FC236}">
                <a16:creationId xmlns:a16="http://schemas.microsoft.com/office/drawing/2014/main" id="{8482CD74-D934-2494-D1D7-33161F8E0159}"/>
              </a:ext>
            </a:extLst>
          </p:cNvPr>
          <p:cNvSpPr/>
          <p:nvPr/>
        </p:nvSpPr>
        <p:spPr>
          <a:xfrm>
            <a:off x="7934695" y="2397824"/>
            <a:ext cx="2570017" cy="9104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a:latin typeface="Bell MT"/>
              </a:rPr>
              <a:t>Display_Invalid_Files</a:t>
            </a:r>
            <a:endParaRPr lang="en-US"/>
          </a:p>
        </p:txBody>
      </p:sp>
      <p:sp>
        <p:nvSpPr>
          <p:cNvPr id="7" name="Rectangle: Rounded Corners 6">
            <a:extLst>
              <a:ext uri="{FF2B5EF4-FFF2-40B4-BE49-F238E27FC236}">
                <a16:creationId xmlns:a16="http://schemas.microsoft.com/office/drawing/2014/main" id="{94CBDDA4-7B69-1120-CC64-E73DAF9FAEF5}"/>
              </a:ext>
            </a:extLst>
          </p:cNvPr>
          <p:cNvSpPr/>
          <p:nvPr/>
        </p:nvSpPr>
        <p:spPr>
          <a:xfrm>
            <a:off x="4273135" y="2397824"/>
            <a:ext cx="2889660" cy="91044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a:latin typeface="Bell MT"/>
              </a:rPr>
              <a:t>File_Validation</a:t>
            </a:r>
            <a:endParaRPr lang="en-US"/>
          </a:p>
        </p:txBody>
      </p:sp>
      <p:sp>
        <p:nvSpPr>
          <p:cNvPr id="8" name="Rectangle: Rounded Corners 7">
            <a:extLst>
              <a:ext uri="{FF2B5EF4-FFF2-40B4-BE49-F238E27FC236}">
                <a16:creationId xmlns:a16="http://schemas.microsoft.com/office/drawing/2014/main" id="{749B5FF1-B90D-4EAD-432B-BCE897E667F7}"/>
              </a:ext>
            </a:extLst>
          </p:cNvPr>
          <p:cNvSpPr/>
          <p:nvPr/>
        </p:nvSpPr>
        <p:spPr>
          <a:xfrm>
            <a:off x="977735" y="2397825"/>
            <a:ext cx="2612569" cy="9104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dirty="0">
                <a:latin typeface="Bell MT"/>
              </a:rPr>
              <a:t> </a:t>
            </a:r>
            <a:r>
              <a:rPr lang="en" b="1" dirty="0">
                <a:solidFill>
                  <a:schemeClr val="bg1">
                    <a:lumMod val="95000"/>
                  </a:schemeClr>
                </a:solidFill>
                <a:latin typeface="Bell MT"/>
                <a:hlinkClick r:id="rId3">
                  <a:extLst>
                    <a:ext uri="{A12FA001-AC4F-418D-AE19-62706E023703}">
                      <ahyp:hlinkClr xmlns:ahyp="http://schemas.microsoft.com/office/drawing/2018/hyperlinkcolor" val="tx"/>
                    </a:ext>
                  </a:extLst>
                </a:hlinkClick>
              </a:rPr>
              <a:t>File_Parsing</a:t>
            </a:r>
            <a:endParaRPr lang="en-US">
              <a:solidFill>
                <a:schemeClr val="bg1">
                  <a:lumMod val="95000"/>
                </a:schemeClr>
              </a:solidFill>
            </a:endParaRPr>
          </a:p>
        </p:txBody>
      </p:sp>
      <p:sp>
        <p:nvSpPr>
          <p:cNvPr id="11" name="Rectangle: Rounded Corners 10">
            <a:extLst>
              <a:ext uri="{FF2B5EF4-FFF2-40B4-BE49-F238E27FC236}">
                <a16:creationId xmlns:a16="http://schemas.microsoft.com/office/drawing/2014/main" id="{60E4C9AE-3878-D910-8AB2-DD44EB33DEE4}"/>
              </a:ext>
            </a:extLst>
          </p:cNvPr>
          <p:cNvSpPr/>
          <p:nvPr/>
        </p:nvSpPr>
        <p:spPr>
          <a:xfrm>
            <a:off x="4327937" y="3638795"/>
            <a:ext cx="2771155" cy="9104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dirty="0" err="1">
                <a:latin typeface="Bell MT"/>
              </a:rPr>
              <a:t>Store_Result</a:t>
            </a:r>
          </a:p>
        </p:txBody>
      </p:sp>
      <p:sp>
        <p:nvSpPr>
          <p:cNvPr id="12" name="Rectangle: Rounded Corners 11">
            <a:extLst>
              <a:ext uri="{FF2B5EF4-FFF2-40B4-BE49-F238E27FC236}">
                <a16:creationId xmlns:a16="http://schemas.microsoft.com/office/drawing/2014/main" id="{643BA060-71B7-7A8F-8B3F-798A2D506704}"/>
              </a:ext>
            </a:extLst>
          </p:cNvPr>
          <p:cNvSpPr/>
          <p:nvPr/>
        </p:nvSpPr>
        <p:spPr>
          <a:xfrm>
            <a:off x="7891400" y="3671701"/>
            <a:ext cx="2651536" cy="91044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 b="1" dirty="0">
                <a:latin typeface="Bell MT"/>
                <a:hlinkClick r:id="rId4"/>
              </a:rPr>
              <a:t>Keyword_Search</a:t>
            </a:r>
            <a:endParaRPr lang="en-US"/>
          </a:p>
        </p:txBody>
      </p:sp>
      <p:sp>
        <p:nvSpPr>
          <p:cNvPr id="5" name="TextBox 4">
            <a:extLst>
              <a:ext uri="{FF2B5EF4-FFF2-40B4-BE49-F238E27FC236}">
                <a16:creationId xmlns:a16="http://schemas.microsoft.com/office/drawing/2014/main" id="{1ADC4164-D190-2643-FFA6-667A064A40D2}"/>
              </a:ext>
            </a:extLst>
          </p:cNvPr>
          <p:cNvSpPr txBox="1"/>
          <p:nvPr/>
        </p:nvSpPr>
        <p:spPr>
          <a:xfrm>
            <a:off x="581024" y="6410325"/>
            <a:ext cx="4521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*Underline words are link to code. Ctrl + click</a:t>
            </a:r>
            <a:endParaRPr lang="en-US" dirty="0"/>
          </a:p>
        </p:txBody>
      </p:sp>
    </p:spTree>
    <p:extLst>
      <p:ext uri="{BB962C8B-B14F-4D97-AF65-F5344CB8AC3E}">
        <p14:creationId xmlns:p14="http://schemas.microsoft.com/office/powerpoint/2010/main" val="246555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430B9-73D5-7F52-0C08-78EBDE99D6DF}"/>
              </a:ext>
            </a:extLst>
          </p:cNvPr>
          <p:cNvSpPr>
            <a:spLocks noGrp="1"/>
          </p:cNvSpPr>
          <p:nvPr>
            <p:ph type="title"/>
          </p:nvPr>
        </p:nvSpPr>
        <p:spPr>
          <a:xfrm>
            <a:off x="466722" y="586855"/>
            <a:ext cx="3201366" cy="3387497"/>
          </a:xfrm>
        </p:spPr>
        <p:txBody>
          <a:bodyPr anchor="b">
            <a:normAutofit/>
          </a:bodyPr>
          <a:lstStyle/>
          <a:p>
            <a:pPr algn="r"/>
            <a:r>
              <a:rPr lang="en" sz="3700" b="1">
                <a:solidFill>
                  <a:srgbClr val="FFFFFF"/>
                </a:solidFill>
                <a:latin typeface="Bell MT"/>
                <a:ea typeface="+mj-lt"/>
                <a:cs typeface="+mj-lt"/>
              </a:rPr>
              <a:t>3.2 Non-Functional Requirements</a:t>
            </a:r>
            <a:r>
              <a:rPr lang="en" sz="3700">
                <a:solidFill>
                  <a:srgbClr val="FFFFFF"/>
                </a:solidFill>
                <a:latin typeface="Bell MT"/>
                <a:ea typeface="+mj-lt"/>
                <a:cs typeface="+mj-lt"/>
              </a:rPr>
              <a:t>:</a:t>
            </a:r>
            <a:endParaRPr lang="en" sz="3700">
              <a:solidFill>
                <a:srgbClr val="FFFFFF"/>
              </a:solidFill>
              <a:ea typeface="+mj-lt"/>
              <a:cs typeface="+mj-lt"/>
            </a:endParaRPr>
          </a:p>
        </p:txBody>
      </p:sp>
      <p:sp>
        <p:nvSpPr>
          <p:cNvPr id="3" name="Content Placeholder 2">
            <a:extLst>
              <a:ext uri="{FF2B5EF4-FFF2-40B4-BE49-F238E27FC236}">
                <a16:creationId xmlns:a16="http://schemas.microsoft.com/office/drawing/2014/main" id="{EE67A7A4-21DD-36AA-62A0-CDDFB8D0A676}"/>
              </a:ext>
            </a:extLst>
          </p:cNvPr>
          <p:cNvSpPr>
            <a:spLocks noGrp="1"/>
          </p:cNvSpPr>
          <p:nvPr>
            <p:ph idx="1"/>
          </p:nvPr>
        </p:nvSpPr>
        <p:spPr>
          <a:xfrm>
            <a:off x="4810259" y="-773878"/>
            <a:ext cx="6267800" cy="7645140"/>
          </a:xfrm>
        </p:spPr>
        <p:txBody>
          <a:bodyPr vert="horz" lIns="91440" tIns="45720" rIns="91440" bIns="45720" rtlCol="0" anchor="ctr">
            <a:normAutofit/>
          </a:bodyPr>
          <a:lstStyle/>
          <a:p>
            <a:pPr marL="0" indent="0">
              <a:buNone/>
            </a:pPr>
            <a:endParaRPr lang="en" sz="1600">
              <a:latin typeface="Calibri" panose="020F0502020204030204"/>
              <a:ea typeface="Calibri"/>
              <a:cs typeface="Calibri" panose="020F0502020204030204"/>
            </a:endParaRPr>
          </a:p>
          <a:p>
            <a:pPr marL="0" indent="0">
              <a:buNone/>
            </a:pPr>
            <a:r>
              <a:rPr lang="en" sz="2400" b="1">
                <a:latin typeface="Bell MT"/>
                <a:ea typeface="Calibri"/>
                <a:cs typeface="Calibri" panose="020F0502020204030204"/>
              </a:rPr>
              <a:t>Tools to be used:</a:t>
            </a:r>
            <a:endParaRPr lang="en-US" sz="2400">
              <a:ea typeface="+mn-lt"/>
              <a:cs typeface="+mn-lt"/>
            </a:endParaRPr>
          </a:p>
          <a:p>
            <a:pPr marL="269875" indent="-269875">
              <a:buFont typeface="Arial"/>
              <a:buChar char="•"/>
            </a:pPr>
            <a:r>
              <a:rPr lang="en" sz="2400" b="1">
                <a:latin typeface="Bell MT"/>
                <a:ea typeface="Calibri"/>
                <a:cs typeface="Calibri" panose="020F0502020204030204"/>
              </a:rPr>
              <a:t>Make file </a:t>
            </a:r>
            <a:r>
              <a:rPr lang="en" sz="2400">
                <a:latin typeface="Bell MT"/>
                <a:ea typeface="Calibri"/>
                <a:cs typeface="Calibri" panose="020F0502020204030204"/>
              </a:rPr>
              <a:t>: </a:t>
            </a:r>
            <a:r>
              <a:rPr lang="en" sz="2400">
                <a:latin typeface="Calibri" panose="020F0502020204030204"/>
                <a:ea typeface="Calibri"/>
                <a:cs typeface="Calibri" panose="020F0502020204030204"/>
              </a:rPr>
              <a:t>It aids in simplifying building program executables.</a:t>
            </a:r>
            <a:endParaRPr lang="en" sz="2400">
              <a:ea typeface="Calibri"/>
              <a:cs typeface="Calibri"/>
            </a:endParaRPr>
          </a:p>
          <a:p>
            <a:pPr marL="0" indent="0">
              <a:buNone/>
            </a:pPr>
            <a:endParaRPr lang="en" sz="2400" b="1">
              <a:latin typeface="Bell MT"/>
              <a:ea typeface="+mn-lt"/>
              <a:cs typeface="+mn-lt"/>
            </a:endParaRPr>
          </a:p>
          <a:p>
            <a:pPr marL="0" indent="0">
              <a:buNone/>
            </a:pPr>
            <a:endParaRPr lang="en" sz="2400">
              <a:latin typeface="Calibri" panose="020F0502020204030204"/>
              <a:ea typeface="Calibri"/>
              <a:cs typeface="Calibri" panose="020F0502020204030204"/>
            </a:endParaRPr>
          </a:p>
          <a:p>
            <a:pPr marL="0" indent="0">
              <a:buNone/>
            </a:pPr>
            <a:r>
              <a:rPr lang="en" sz="2400">
                <a:latin typeface="Bell MT"/>
                <a:cs typeface="Calibri"/>
              </a:rPr>
              <a:t>       </a:t>
            </a:r>
            <a:endParaRPr lang="en" sz="2400">
              <a:latin typeface="Calibri" panose="020F0502020204030204"/>
              <a:cs typeface="Calibri"/>
            </a:endParaRPr>
          </a:p>
          <a:p>
            <a:pPr marL="0" indent="0">
              <a:buNone/>
            </a:pPr>
            <a:r>
              <a:rPr lang="en" sz="2400">
                <a:latin typeface="Bell MT"/>
                <a:cs typeface="Calibri"/>
                <a:hlinkClick r:id="rId2"/>
              </a:rPr>
              <a:t>Makefile for the Total Application</a:t>
            </a:r>
            <a:endParaRPr lang="en" sz="2400">
              <a:ea typeface="Calibri"/>
              <a:cs typeface="Calibri"/>
            </a:endParaRPr>
          </a:p>
          <a:p>
            <a:pPr marL="0" indent="0">
              <a:buNone/>
            </a:pPr>
            <a:endParaRPr lang="en" sz="2400">
              <a:latin typeface="Bell MT"/>
              <a:cs typeface="Calibri"/>
            </a:endParaRPr>
          </a:p>
          <a:p>
            <a:pPr marL="269875" indent="-269875"/>
            <a:r>
              <a:rPr lang="en" sz="2400" b="1">
                <a:latin typeface="Bell MT"/>
              </a:rPr>
              <a:t>C Unit </a:t>
            </a:r>
            <a:r>
              <a:rPr lang="en" sz="2400">
                <a:latin typeface="Bell MT"/>
              </a:rPr>
              <a:t>: To automate testing to test unit function     </a:t>
            </a:r>
            <a:endParaRPr lang="en-US" sz="2400">
              <a:latin typeface="Calibri" panose="020F0502020204030204"/>
              <a:ea typeface="Calibri"/>
              <a:cs typeface="Calibri" panose="020F0502020204030204"/>
            </a:endParaRPr>
          </a:p>
          <a:p>
            <a:pPr marL="269875" indent="-269875"/>
            <a:endParaRPr lang="en" sz="2400">
              <a:latin typeface="Bell MT"/>
            </a:endParaRPr>
          </a:p>
          <a:p>
            <a:pPr marL="0" indent="0">
              <a:buNone/>
            </a:pPr>
            <a:r>
              <a:rPr lang="en" sz="2400">
                <a:latin typeface="Bell MT"/>
              </a:rPr>
              <a:t>       </a:t>
            </a:r>
            <a:r>
              <a:rPr lang="en" sz="2400">
                <a:latin typeface="Bell MT"/>
                <a:hlinkClick r:id="rId3"/>
              </a:rPr>
              <a:t>Github Link for Unit Test Report</a:t>
            </a:r>
            <a:r>
              <a:rPr lang="en" sz="2400">
                <a:latin typeface="Bell MT"/>
              </a:rPr>
              <a:t>   </a:t>
            </a:r>
            <a:endParaRPr lang="en-US" sz="2400">
              <a:latin typeface="Calibri" panose="020F0502020204030204"/>
              <a:ea typeface="Calibri"/>
              <a:cs typeface="Calibri" panose="020F0502020204030204"/>
            </a:endParaRPr>
          </a:p>
          <a:p>
            <a:pPr marL="0" indent="0">
              <a:buNone/>
            </a:pPr>
            <a:endParaRPr lang="en-US" sz="2400">
              <a:latin typeface="Calibri" panose="020F0502020204030204"/>
              <a:ea typeface="Calibri"/>
              <a:cs typeface="Calibri" panose="020F0502020204030204"/>
            </a:endParaRPr>
          </a:p>
          <a:p>
            <a:pPr marL="0" indent="0">
              <a:buNone/>
            </a:pPr>
            <a:r>
              <a:rPr lang="en" sz="2400">
                <a:latin typeface="Bell MT"/>
              </a:rPr>
              <a:t>       </a:t>
            </a:r>
            <a:r>
              <a:rPr lang="en" sz="2400">
                <a:latin typeface="Bell MT"/>
                <a:hlinkClick r:id="rId4"/>
              </a:rPr>
              <a:t>Github link for CUnit Folder</a:t>
            </a:r>
            <a:r>
              <a:rPr lang="en" sz="2400">
                <a:latin typeface="Bell MT"/>
              </a:rPr>
              <a:t>     </a:t>
            </a:r>
            <a:endParaRPr lang="en-US" sz="2400">
              <a:latin typeface="Calibri" panose="020F0502020204030204"/>
              <a:ea typeface="Calibri"/>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6117D534-9421-4F82-AF1A-D799950782FD}"/>
              </a:ext>
            </a:extLst>
          </p:cNvPr>
          <p:cNvPicPr>
            <a:picLocks noChangeAspect="1"/>
          </p:cNvPicPr>
          <p:nvPr/>
        </p:nvPicPr>
        <p:blipFill>
          <a:blip r:embed="rId5"/>
          <a:stretch>
            <a:fillRect/>
          </a:stretch>
        </p:blipFill>
        <p:spPr>
          <a:xfrm>
            <a:off x="4977487" y="1403025"/>
            <a:ext cx="5934972" cy="1299712"/>
          </a:xfrm>
          <a:prstGeom prst="rect">
            <a:avLst/>
          </a:prstGeom>
        </p:spPr>
      </p:pic>
    </p:spTree>
    <p:extLst>
      <p:ext uri="{BB962C8B-B14F-4D97-AF65-F5344CB8AC3E}">
        <p14:creationId xmlns:p14="http://schemas.microsoft.com/office/powerpoint/2010/main" val="15744556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23f1dae-eefa-4464-9427-685eeabbe41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0F2D14518B5045B0D90F64D5BF74B7" ma:contentTypeVersion="9" ma:contentTypeDescription="Create a new document." ma:contentTypeScope="" ma:versionID="7dcc1d420b8f707c0fa49a674ebf3896">
  <xsd:schema xmlns:xsd="http://www.w3.org/2001/XMLSchema" xmlns:xs="http://www.w3.org/2001/XMLSchema" xmlns:p="http://schemas.microsoft.com/office/2006/metadata/properties" xmlns:ns2="023f1dae-eefa-4464-9427-685eeabbe412" targetNamespace="http://schemas.microsoft.com/office/2006/metadata/properties" ma:root="true" ma:fieldsID="2f436199ec0c38cbe94e48a87d227a2f" ns2:_="">
    <xsd:import namespace="023f1dae-eefa-4464-9427-685eeabbe4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3f1dae-eefa-4464-9427-685eeabbe4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DA066-3710-463C-A58C-57FA8CFD2E01}">
  <ds:schemaRefs>
    <ds:schemaRef ds:uri="023f1dae-eefa-4464-9427-685eeabbe412"/>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290AEB-4047-457E-9605-05EB5C75B5B4}">
  <ds:schemaRefs>
    <ds:schemaRef ds:uri="http://schemas.microsoft.com/sharepoint/v3/contenttype/forms"/>
  </ds:schemaRefs>
</ds:datastoreItem>
</file>

<file path=customXml/itemProps3.xml><?xml version="1.0" encoding="utf-8"?>
<ds:datastoreItem xmlns:ds="http://schemas.openxmlformats.org/officeDocument/2006/customXml" ds:itemID="{C33156EC-DA2A-4D05-9AAF-99E7C272D68E}">
  <ds:schemaRefs>
    <ds:schemaRef ds:uri="023f1dae-eefa-4464-9427-685eeabbe4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Sprint-1  Keyword Search for research papers</vt:lpstr>
      <vt:lpstr>Index</vt:lpstr>
      <vt:lpstr>1.Introduction</vt:lpstr>
      <vt:lpstr>2. Purpose</vt:lpstr>
      <vt:lpstr>3. Application</vt:lpstr>
      <vt:lpstr>4. Data Flow Diagram</vt:lpstr>
      <vt:lpstr>Flow Diagram</vt:lpstr>
      <vt:lpstr>3. System feature and requirement</vt:lpstr>
      <vt:lpstr>3.2 Non-Functional Requirements:</vt:lpstr>
      <vt:lpstr>3.2 Non-Functional Requirements:</vt:lpstr>
      <vt:lpstr>6. Testcases and Results</vt:lpstr>
      <vt:lpstr>PowerPoint Presentation</vt:lpstr>
      <vt:lpstr>7.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95</cp:revision>
  <dcterms:created xsi:type="dcterms:W3CDTF">2022-09-14T08:54:52Z</dcterms:created>
  <dcterms:modified xsi:type="dcterms:W3CDTF">2022-09-15T03:56:13Z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0x0101004E0F2D14518B5045B0D90F64D5BF74B7</vt:lpwstr>
  </property>
  <property fmtid="{D5CDD505-2E9C-101B-9397-08002B2CF9AE}" pid="3" name="MediaServiceImageTags">
    <vt:lpwstr/>
  </property>
</Properties>
</file>