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otham Heavy" charset="1" panose="02000900000000000000"/>
      <p:regular r:id="rId19"/>
    </p:embeddedFont>
    <p:embeddedFont>
      <p:font typeface="Gotham Bold" charset="1" panose="00000000000000000000"/>
      <p:regular r:id="rId20"/>
    </p:embeddedFont>
    <p:embeddedFont>
      <p:font typeface="Times New Roman" charset="1" panose="02030502070405020303"/>
      <p:regular r:id="rId21"/>
    </p:embeddedFont>
    <p:embeddedFont>
      <p:font typeface="Times New Roman Bold" charset="1" panose="02030802070405020303"/>
      <p:regular r:id="rId22"/>
    </p:embeddedFont>
    <p:embeddedFont>
      <p:font typeface="Canva Sans" charset="1" panose="020B0503030501040103"/>
      <p:regular r:id="rId23"/>
    </p:embeddedFont>
    <p:embeddedFont>
      <p:font typeface="Lora Italics" charset="1" panose="00000500000000000000"/>
      <p:regular r:id="rId24"/>
    </p:embeddedFont>
    <p:embeddedFont>
      <p:font typeface="Agrandir Bold" charset="1" panose="00000800000000000000"/>
      <p:regular r:id="rId25"/>
    </p:embeddedFont>
    <p:embeddedFont>
      <p:font typeface="Arapey Bold" charset="1" panose="02000000000000000000"/>
      <p:regular r:id="rId26"/>
    </p:embeddedFont>
    <p:embeddedFont>
      <p:font typeface="Arapey Bold Italics" charset="1" panose="02000000000000000000"/>
      <p:regular r:id="rId27"/>
    </p:embeddedFont>
    <p:embeddedFont>
      <p:font typeface="Lora" charset="1" panose="00000500000000000000"/>
      <p:regular r:id="rId28"/>
    </p:embeddedFont>
    <p:embeddedFont>
      <p:font typeface="Lora Bold Italics" charset="1" panose="00000800000000000000"/>
      <p:regular r:id="rId29"/>
    </p:embeddedFont>
    <p:embeddedFont>
      <p:font typeface="Lora Bold" charset="1" panose="00000800000000000000"/>
      <p:regular r:id="rId30"/>
    </p:embeddedFont>
    <p:embeddedFont>
      <p:font typeface="Cinzel Bold" charset="1" panose="00000800000000000000"/>
      <p:regular r:id="rId31"/>
    </p:embeddedFont>
    <p:embeddedFont>
      <p:font typeface="Canva Student Font" charset="1" panose="00000000000000000000"/>
      <p:regular r:id="rId32"/>
    </p:embeddedFont>
    <p:embeddedFont>
      <p:font typeface="Roboto" charset="1" panose="02000000000000000000"/>
      <p:regular r:id="rId33"/>
    </p:embeddedFont>
    <p:embeddedFont>
      <p:font typeface="Open Sans 1 Bold" charset="1" panose="00000000000000000000"/>
      <p:regular r:id="rId34"/>
    </p:embeddedFont>
    <p:embeddedFont>
      <p:font typeface="Gotham Italics" charset="1" panose="00000000000000000000"/>
      <p:regular r:id="rId35"/>
    </p:embeddedFont>
    <p:embeddedFont>
      <p:font typeface="Gotham" charset="1" panose="00000000000000000000"/>
      <p:regular r:id="rId36"/>
    </p:embeddedFont>
    <p:embeddedFont>
      <p:font typeface="Alice" charset="1" panose="000005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41.png" Type="http://schemas.openxmlformats.org/officeDocument/2006/relationships/image"/><Relationship Id="rId21" Target="../media/image42.sv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2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0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78888" y="1886979"/>
            <a:ext cx="5364379" cy="6513043"/>
          </a:xfrm>
          <a:custGeom>
            <a:avLst/>
            <a:gdLst/>
            <a:ahLst/>
            <a:cxnLst/>
            <a:rect r="r" b="b" t="t" l="l"/>
            <a:pathLst>
              <a:path h="6513043" w="5364379">
                <a:moveTo>
                  <a:pt x="0" y="0"/>
                </a:moveTo>
                <a:lnTo>
                  <a:pt x="5364379" y="0"/>
                </a:lnTo>
                <a:lnTo>
                  <a:pt x="5364379" y="6513042"/>
                </a:lnTo>
                <a:lnTo>
                  <a:pt x="0" y="6513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000541" y="-3086100"/>
            <a:ext cx="5097501" cy="4114800"/>
          </a:xfrm>
          <a:custGeom>
            <a:avLst/>
            <a:gdLst/>
            <a:ahLst/>
            <a:cxnLst/>
            <a:rect r="r" b="b" t="t" l="l"/>
            <a:pathLst>
              <a:path h="4114800" w="5097501">
                <a:moveTo>
                  <a:pt x="0" y="0"/>
                </a:moveTo>
                <a:lnTo>
                  <a:pt x="5097501" y="0"/>
                </a:lnTo>
                <a:lnTo>
                  <a:pt x="5097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504357" y="-2942973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5" y="0"/>
                </a:lnTo>
                <a:lnTo>
                  <a:pt x="3255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85497" y="8864610"/>
            <a:ext cx="4264041" cy="4114800"/>
          </a:xfrm>
          <a:custGeom>
            <a:avLst/>
            <a:gdLst/>
            <a:ahLst/>
            <a:cxnLst/>
            <a:rect r="r" b="b" t="t" l="l"/>
            <a:pathLst>
              <a:path h="4114800" w="4264041">
                <a:moveTo>
                  <a:pt x="0" y="0"/>
                </a:moveTo>
                <a:lnTo>
                  <a:pt x="4264041" y="0"/>
                </a:lnTo>
                <a:lnTo>
                  <a:pt x="4264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977401" y="8400021"/>
            <a:ext cx="3945537" cy="5596506"/>
          </a:xfrm>
          <a:custGeom>
            <a:avLst/>
            <a:gdLst/>
            <a:ahLst/>
            <a:cxnLst/>
            <a:rect r="r" b="b" t="t" l="l"/>
            <a:pathLst>
              <a:path h="5596506" w="3945537">
                <a:moveTo>
                  <a:pt x="0" y="0"/>
                </a:moveTo>
                <a:lnTo>
                  <a:pt x="3945537" y="0"/>
                </a:lnTo>
                <a:lnTo>
                  <a:pt x="3945537" y="5596507"/>
                </a:lnTo>
                <a:lnTo>
                  <a:pt x="0" y="559650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814930" y="1860374"/>
            <a:ext cx="12919238" cy="369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5"/>
              </a:lnSpc>
            </a:pPr>
            <a:r>
              <a:rPr lang="en-US" b="true" sz="8939" spc="-312">
                <a:solidFill>
                  <a:srgbClr val="086A35"/>
                </a:solidFill>
                <a:latin typeface="Gotham Heavy"/>
                <a:ea typeface="Gotham Heavy"/>
                <a:cs typeface="Gotham Heavy"/>
                <a:sym typeface="Gotham Heavy"/>
              </a:rPr>
              <a:t>SMART WASTE MANAGEMENT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90514" y="5790793"/>
            <a:ext cx="8649877" cy="211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</a:pPr>
            <a:r>
              <a:rPr lang="en-US" b="true" sz="4409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Efficient Tracking &amp; Optimized Garbage Collection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0138" y="1381055"/>
            <a:ext cx="16159162" cy="875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b="true" sz="6200" spc="-328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Benefits of This Project: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97906" y="2716984"/>
            <a:ext cx="6810852" cy="2107822"/>
            <a:chOff x="0" y="0"/>
            <a:chExt cx="1946586" cy="6024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6586" cy="602430"/>
            </a:xfrm>
            <a:custGeom>
              <a:avLst/>
              <a:gdLst/>
              <a:ahLst/>
              <a:cxnLst/>
              <a:rect r="r" b="b" t="t" l="l"/>
              <a:pathLst>
                <a:path h="602430" w="1946586">
                  <a:moveTo>
                    <a:pt x="27281" y="0"/>
                  </a:moveTo>
                  <a:lnTo>
                    <a:pt x="1919306" y="0"/>
                  </a:lnTo>
                  <a:cubicBezTo>
                    <a:pt x="1934372" y="0"/>
                    <a:pt x="1946586" y="12214"/>
                    <a:pt x="1946586" y="27281"/>
                  </a:cubicBezTo>
                  <a:lnTo>
                    <a:pt x="1946586" y="575149"/>
                  </a:lnTo>
                  <a:cubicBezTo>
                    <a:pt x="1946586" y="582384"/>
                    <a:pt x="1943712" y="589323"/>
                    <a:pt x="1938596" y="594439"/>
                  </a:cubicBezTo>
                  <a:cubicBezTo>
                    <a:pt x="1933480" y="599555"/>
                    <a:pt x="1926541" y="602430"/>
                    <a:pt x="1919306" y="602430"/>
                  </a:cubicBezTo>
                  <a:lnTo>
                    <a:pt x="27281" y="602430"/>
                  </a:lnTo>
                  <a:cubicBezTo>
                    <a:pt x="12214" y="602430"/>
                    <a:pt x="0" y="590215"/>
                    <a:pt x="0" y="575149"/>
                  </a:cubicBezTo>
                  <a:lnTo>
                    <a:pt x="0" y="27281"/>
                  </a:lnTo>
                  <a:cubicBezTo>
                    <a:pt x="0" y="20046"/>
                    <a:pt x="2874" y="13107"/>
                    <a:pt x="7990" y="7990"/>
                  </a:cubicBezTo>
                  <a:cubicBezTo>
                    <a:pt x="13107" y="2874"/>
                    <a:pt x="20046" y="0"/>
                    <a:pt x="27281" y="0"/>
                  </a:cubicBezTo>
                  <a:close/>
                </a:path>
              </a:pathLst>
            </a:custGeom>
            <a:solidFill>
              <a:srgbClr val="34895B"/>
            </a:solidFill>
            <a:ln w="19050" cap="rnd">
              <a:solidFill>
                <a:srgbClr val="3A393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946586" cy="592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21485" y="2716984"/>
            <a:ext cx="7296274" cy="1995964"/>
            <a:chOff x="0" y="0"/>
            <a:chExt cx="2085323" cy="570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5323" cy="570460"/>
            </a:xfrm>
            <a:custGeom>
              <a:avLst/>
              <a:gdLst/>
              <a:ahLst/>
              <a:cxnLst/>
              <a:rect r="r" b="b" t="t" l="l"/>
              <a:pathLst>
                <a:path h="570460" w="2085323">
                  <a:moveTo>
                    <a:pt x="25466" y="0"/>
                  </a:moveTo>
                  <a:lnTo>
                    <a:pt x="2059857" y="0"/>
                  </a:lnTo>
                  <a:cubicBezTo>
                    <a:pt x="2073922" y="0"/>
                    <a:pt x="2085323" y="11401"/>
                    <a:pt x="2085323" y="25466"/>
                  </a:cubicBezTo>
                  <a:lnTo>
                    <a:pt x="2085323" y="544994"/>
                  </a:lnTo>
                  <a:cubicBezTo>
                    <a:pt x="2085323" y="559058"/>
                    <a:pt x="2073922" y="570460"/>
                    <a:pt x="2059857" y="570460"/>
                  </a:cubicBezTo>
                  <a:lnTo>
                    <a:pt x="25466" y="570460"/>
                  </a:lnTo>
                  <a:cubicBezTo>
                    <a:pt x="11401" y="570460"/>
                    <a:pt x="0" y="559058"/>
                    <a:pt x="0" y="544994"/>
                  </a:cubicBezTo>
                  <a:lnTo>
                    <a:pt x="0" y="25466"/>
                  </a:lnTo>
                  <a:cubicBezTo>
                    <a:pt x="0" y="11401"/>
                    <a:pt x="11401" y="0"/>
                    <a:pt x="25466" y="0"/>
                  </a:cubicBezTo>
                  <a:close/>
                </a:path>
              </a:pathLst>
            </a:custGeom>
            <a:solidFill>
              <a:srgbClr val="60AA82"/>
            </a:solidFill>
            <a:ln w="19050" cap="rnd">
              <a:solidFill>
                <a:srgbClr val="3A393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85323" cy="56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4130" y="5911395"/>
            <a:ext cx="6884628" cy="2235276"/>
            <a:chOff x="0" y="0"/>
            <a:chExt cx="1967672" cy="6388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7672" cy="638857"/>
            </a:xfrm>
            <a:custGeom>
              <a:avLst/>
              <a:gdLst/>
              <a:ahLst/>
              <a:cxnLst/>
              <a:rect r="r" b="b" t="t" l="l"/>
              <a:pathLst>
                <a:path h="638857" w="1967672">
                  <a:moveTo>
                    <a:pt x="26989" y="0"/>
                  </a:moveTo>
                  <a:lnTo>
                    <a:pt x="1940684" y="0"/>
                  </a:lnTo>
                  <a:cubicBezTo>
                    <a:pt x="1955589" y="0"/>
                    <a:pt x="1967672" y="12083"/>
                    <a:pt x="1967672" y="26989"/>
                  </a:cubicBezTo>
                  <a:lnTo>
                    <a:pt x="1967672" y="611868"/>
                  </a:lnTo>
                  <a:cubicBezTo>
                    <a:pt x="1967672" y="619026"/>
                    <a:pt x="1964829" y="625891"/>
                    <a:pt x="1959767" y="630952"/>
                  </a:cubicBezTo>
                  <a:cubicBezTo>
                    <a:pt x="1954706" y="636013"/>
                    <a:pt x="1947841" y="638857"/>
                    <a:pt x="1940684" y="638857"/>
                  </a:cubicBezTo>
                  <a:lnTo>
                    <a:pt x="26989" y="638857"/>
                  </a:lnTo>
                  <a:cubicBezTo>
                    <a:pt x="19831" y="638857"/>
                    <a:pt x="12966" y="636013"/>
                    <a:pt x="7905" y="630952"/>
                  </a:cubicBezTo>
                  <a:cubicBezTo>
                    <a:pt x="2843" y="625891"/>
                    <a:pt x="0" y="619026"/>
                    <a:pt x="0" y="611868"/>
                  </a:cubicBezTo>
                  <a:lnTo>
                    <a:pt x="0" y="26989"/>
                  </a:lnTo>
                  <a:cubicBezTo>
                    <a:pt x="0" y="19831"/>
                    <a:pt x="2843" y="12966"/>
                    <a:pt x="7905" y="7905"/>
                  </a:cubicBezTo>
                  <a:cubicBezTo>
                    <a:pt x="12966" y="2843"/>
                    <a:pt x="19831" y="0"/>
                    <a:pt x="26989" y="0"/>
                  </a:cubicBezTo>
                  <a:close/>
                </a:path>
              </a:pathLst>
            </a:custGeom>
            <a:solidFill>
              <a:srgbClr val="60AA82"/>
            </a:solidFill>
            <a:ln w="19050" cap="rnd">
              <a:solidFill>
                <a:srgbClr val="3A393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967672" cy="629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91589" y="5911395"/>
            <a:ext cx="7296274" cy="2235276"/>
            <a:chOff x="0" y="0"/>
            <a:chExt cx="2085323" cy="6388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85323" cy="638857"/>
            </a:xfrm>
            <a:custGeom>
              <a:avLst/>
              <a:gdLst/>
              <a:ahLst/>
              <a:cxnLst/>
              <a:rect r="r" b="b" t="t" l="l"/>
              <a:pathLst>
                <a:path h="638857" w="2085323">
                  <a:moveTo>
                    <a:pt x="25466" y="0"/>
                  </a:moveTo>
                  <a:lnTo>
                    <a:pt x="2059857" y="0"/>
                  </a:lnTo>
                  <a:cubicBezTo>
                    <a:pt x="2073922" y="0"/>
                    <a:pt x="2085323" y="11401"/>
                    <a:pt x="2085323" y="25466"/>
                  </a:cubicBezTo>
                  <a:lnTo>
                    <a:pt x="2085323" y="613391"/>
                  </a:lnTo>
                  <a:cubicBezTo>
                    <a:pt x="2085323" y="627455"/>
                    <a:pt x="2073922" y="638857"/>
                    <a:pt x="2059857" y="638857"/>
                  </a:cubicBezTo>
                  <a:lnTo>
                    <a:pt x="25466" y="638857"/>
                  </a:lnTo>
                  <a:cubicBezTo>
                    <a:pt x="11401" y="638857"/>
                    <a:pt x="0" y="627455"/>
                    <a:pt x="0" y="613391"/>
                  </a:cubicBezTo>
                  <a:lnTo>
                    <a:pt x="0" y="25466"/>
                  </a:lnTo>
                  <a:cubicBezTo>
                    <a:pt x="0" y="11401"/>
                    <a:pt x="11401" y="0"/>
                    <a:pt x="25466" y="0"/>
                  </a:cubicBezTo>
                  <a:close/>
                </a:path>
              </a:pathLst>
            </a:custGeom>
            <a:solidFill>
              <a:srgbClr val="34895B"/>
            </a:solidFill>
            <a:ln w="19050" cap="rnd">
              <a:solidFill>
                <a:srgbClr val="3A3937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2085323" cy="629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24130" y="3903446"/>
            <a:ext cx="6672281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2"/>
              </a:lnSpc>
              <a:spcBef>
                <a:spcPct val="0"/>
              </a:spcBef>
            </a:pPr>
            <a:r>
              <a:rPr lang="en-US" sz="2100" spc="-65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 Instant alerts prevent overflow and delays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1783" y="3327787"/>
            <a:ext cx="7096975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 Timely Waste Collection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91589" y="3903446"/>
            <a:ext cx="6672281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2"/>
              </a:lnSpc>
              <a:spcBef>
                <a:spcPct val="0"/>
              </a:spcBef>
            </a:pPr>
            <a:r>
              <a:rPr lang="en-US" sz="2100" spc="-65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 R</a:t>
            </a:r>
            <a:r>
              <a:rPr lang="en-US" sz="2100" spc="-65" strike="noStrike" u="none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egular tracking helps maintain cleanliness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79242" y="3327787"/>
            <a:ext cx="7096975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 Improved Sanitation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91589" y="7085378"/>
            <a:ext cx="6672281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2"/>
              </a:lnSpc>
              <a:spcBef>
                <a:spcPct val="0"/>
              </a:spcBef>
            </a:pPr>
            <a:r>
              <a:rPr lang="en-US" sz="2100" spc="-65" strike="noStrike" u="none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 Runs on basic C program without extra hardware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37700" y="6509718"/>
            <a:ext cx="7580058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 Low-Cost Solution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4130" y="7085378"/>
            <a:ext cx="6672281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2"/>
              </a:lnSpc>
              <a:spcBef>
                <a:spcPct val="0"/>
              </a:spcBef>
            </a:pPr>
            <a:r>
              <a:rPr lang="en-US" sz="2100" spc="-65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2100" spc="-65" strike="noStrike" u="none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Logs provide useful insights for planning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1783" y="6509718"/>
            <a:ext cx="7096975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Data-Driven Management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11844" y="1325023"/>
            <a:ext cx="4262809" cy="7636954"/>
          </a:xfrm>
          <a:custGeom>
            <a:avLst/>
            <a:gdLst/>
            <a:ahLst/>
            <a:cxnLst/>
            <a:rect r="r" b="b" t="t" l="l"/>
            <a:pathLst>
              <a:path h="7636954" w="4262809">
                <a:moveTo>
                  <a:pt x="0" y="0"/>
                </a:moveTo>
                <a:lnTo>
                  <a:pt x="4262809" y="0"/>
                </a:lnTo>
                <a:lnTo>
                  <a:pt x="4262809" y="7636954"/>
                </a:lnTo>
                <a:lnTo>
                  <a:pt x="0" y="763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7691" y="874276"/>
            <a:ext cx="9525674" cy="84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</a:pPr>
            <a:r>
              <a:rPr lang="en-US" b="true" sz="419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Future Scope</a:t>
            </a:r>
          </a:p>
          <a:p>
            <a:pPr algn="l">
              <a:lnSpc>
                <a:spcPts val="4397"/>
              </a:lnSpc>
            </a:pP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1.</a:t>
            </a: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Integration with IoT Sensors</a:t>
            </a:r>
          </a:p>
          <a:p>
            <a:pPr algn="l">
              <a:lnSpc>
                <a:spcPts val="4271"/>
              </a:lnSpc>
            </a:pPr>
            <a:r>
              <a:rPr lang="en-US" sz="339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Real-time bin monitoring using hardware sensors</a:t>
            </a:r>
          </a:p>
          <a:p>
            <a:pPr algn="l">
              <a:lnSpc>
                <a:spcPts val="4397"/>
              </a:lnSpc>
            </a:pP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2.Mobile App Notification System</a:t>
            </a:r>
          </a:p>
          <a:p>
            <a:pPr algn="l">
              <a:lnSpc>
                <a:spcPts val="4271"/>
              </a:lnSpc>
            </a:pPr>
            <a:r>
              <a:rPr lang="en-US" sz="339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Alerts for cleaning staff via SMS or app</a:t>
            </a:r>
          </a:p>
          <a:p>
            <a:pPr algn="l">
              <a:lnSpc>
                <a:spcPts val="4397"/>
              </a:lnSpc>
            </a:pP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3.AI-based Route Optimization</a:t>
            </a:r>
          </a:p>
          <a:p>
            <a:pPr algn="l">
              <a:lnSpc>
                <a:spcPts val="4271"/>
              </a:lnSpc>
            </a:pPr>
            <a:r>
              <a:rPr lang="en-US" sz="339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Use AI to plan most efficient collection paths</a:t>
            </a:r>
          </a:p>
          <a:p>
            <a:pPr algn="l">
              <a:lnSpc>
                <a:spcPts val="4397"/>
              </a:lnSpc>
            </a:pP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4.Dynamic Scheduling</a:t>
            </a:r>
          </a:p>
          <a:p>
            <a:pPr algn="l">
              <a:lnSpc>
                <a:spcPts val="4271"/>
              </a:lnSpc>
            </a:pPr>
            <a:r>
              <a:rPr lang="en-US" sz="339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Adjust garbage pickup schedules based on live data</a:t>
            </a:r>
          </a:p>
          <a:p>
            <a:pPr algn="l">
              <a:lnSpc>
                <a:spcPts val="4397"/>
              </a:lnSpc>
            </a:pPr>
            <a:r>
              <a:rPr lang="en-US" sz="349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5.Dashboard for Authorities</a:t>
            </a:r>
          </a:p>
          <a:p>
            <a:pPr algn="l">
              <a:lnSpc>
                <a:spcPts val="4271"/>
              </a:lnSpc>
            </a:pPr>
            <a:r>
              <a:rPr lang="en-US" sz="339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Centralized monitoring and control panel for municipality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1499" y="-3324334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5" y="0"/>
                </a:lnTo>
                <a:lnTo>
                  <a:pt x="3255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053364" y="9119889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6" y="0"/>
                </a:lnTo>
                <a:lnTo>
                  <a:pt x="3255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54794" y="9119889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CE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77056" y="7488721"/>
            <a:ext cx="7043102" cy="3539159"/>
          </a:xfrm>
          <a:custGeom>
            <a:avLst/>
            <a:gdLst/>
            <a:ahLst/>
            <a:cxnLst/>
            <a:rect r="r" b="b" t="t" l="l"/>
            <a:pathLst>
              <a:path h="3539159" w="7043102">
                <a:moveTo>
                  <a:pt x="0" y="0"/>
                </a:moveTo>
                <a:lnTo>
                  <a:pt x="7043102" y="0"/>
                </a:lnTo>
                <a:lnTo>
                  <a:pt x="7043102" y="3539158"/>
                </a:lnTo>
                <a:lnTo>
                  <a:pt x="0" y="3539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91356"/>
            <a:ext cx="15739814" cy="591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b="true" sz="47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  <a:p>
            <a:pPr algn="ctr">
              <a:lnSpc>
                <a:spcPts val="4550"/>
              </a:lnSpc>
            </a:pPr>
            <a:r>
              <a:rPr lang="en-US" b="true" sz="35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</a:t>
            </a:r>
            <a:r>
              <a:rPr lang="en-US" b="true" sz="35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Summary:</a:t>
            </a:r>
          </a:p>
          <a:p>
            <a:pPr algn="l" marL="755668" indent="-377834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Designed a simple yet effective waste monitoring system using C</a:t>
            </a:r>
          </a:p>
          <a:p>
            <a:pPr algn="l" marL="755668" indent="-377834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Tracks bin fill levels and cleaning delays</a:t>
            </a:r>
          </a:p>
          <a:p>
            <a:pPr algn="l" marL="755668" indent="-377834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Sends alerts and maintains logs for action and analysis</a:t>
            </a:r>
          </a:p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b="true" sz="35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Key Takeaway:</a:t>
            </a:r>
          </a:p>
          <a:p>
            <a:pPr algn="ctr" marL="755668" indent="-377834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Even basic programming can contribute to smart city solutions and improve urban hygiene.</a:t>
            </a:r>
          </a:p>
          <a:p>
            <a:pPr algn="ctr">
              <a:lnSpc>
                <a:spcPts val="4550"/>
              </a:lnSpc>
            </a:pPr>
            <a:r>
              <a:rPr lang="en-US" b="true" sz="35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Next Steps:</a:t>
            </a:r>
          </a:p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Enhance the system with sensors, automation, and data intelligence.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000541" y="-3086100"/>
            <a:ext cx="5097501" cy="4114800"/>
          </a:xfrm>
          <a:custGeom>
            <a:avLst/>
            <a:gdLst/>
            <a:ahLst/>
            <a:cxnLst/>
            <a:rect r="r" b="b" t="t" l="l"/>
            <a:pathLst>
              <a:path h="4114800" w="5097501">
                <a:moveTo>
                  <a:pt x="0" y="0"/>
                </a:moveTo>
                <a:lnTo>
                  <a:pt x="5097501" y="0"/>
                </a:lnTo>
                <a:lnTo>
                  <a:pt x="5097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504357" y="-2942973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5" y="0"/>
                </a:lnTo>
                <a:lnTo>
                  <a:pt x="3255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85497" y="8864610"/>
            <a:ext cx="4264041" cy="4114800"/>
          </a:xfrm>
          <a:custGeom>
            <a:avLst/>
            <a:gdLst/>
            <a:ahLst/>
            <a:cxnLst/>
            <a:rect r="r" b="b" t="t" l="l"/>
            <a:pathLst>
              <a:path h="4114800" w="4264041">
                <a:moveTo>
                  <a:pt x="0" y="0"/>
                </a:moveTo>
                <a:lnTo>
                  <a:pt x="4264041" y="0"/>
                </a:lnTo>
                <a:lnTo>
                  <a:pt x="4264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977401" y="8400021"/>
            <a:ext cx="3945537" cy="5596506"/>
          </a:xfrm>
          <a:custGeom>
            <a:avLst/>
            <a:gdLst/>
            <a:ahLst/>
            <a:cxnLst/>
            <a:rect r="r" b="b" t="t" l="l"/>
            <a:pathLst>
              <a:path h="5596506" w="3945537">
                <a:moveTo>
                  <a:pt x="0" y="0"/>
                </a:moveTo>
                <a:lnTo>
                  <a:pt x="3945537" y="0"/>
                </a:lnTo>
                <a:lnTo>
                  <a:pt x="3945537" y="5596507"/>
                </a:lnTo>
                <a:lnTo>
                  <a:pt x="0" y="559650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364705" y="1807266"/>
            <a:ext cx="6369173" cy="6672467"/>
          </a:xfrm>
          <a:custGeom>
            <a:avLst/>
            <a:gdLst/>
            <a:ahLst/>
            <a:cxnLst/>
            <a:rect r="r" b="b" t="t" l="l"/>
            <a:pathLst>
              <a:path h="6672467" w="6369173">
                <a:moveTo>
                  <a:pt x="0" y="0"/>
                </a:moveTo>
                <a:lnTo>
                  <a:pt x="6369173" y="0"/>
                </a:lnTo>
                <a:lnTo>
                  <a:pt x="6369173" y="6672468"/>
                </a:lnTo>
                <a:lnTo>
                  <a:pt x="0" y="667246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29836" y="2831997"/>
            <a:ext cx="7945792" cy="47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89"/>
              </a:lnSpc>
            </a:pPr>
            <a:r>
              <a:rPr lang="en-US" b="true" sz="11471" spc="-401">
                <a:solidFill>
                  <a:srgbClr val="086A35"/>
                </a:solidFill>
                <a:latin typeface="Gotham Heavy"/>
                <a:ea typeface="Gotham Heavy"/>
                <a:cs typeface="Gotham Heavy"/>
                <a:sym typeface="Gotham Heavy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56633" y="3216949"/>
            <a:ext cx="5061172" cy="5698330"/>
          </a:xfrm>
          <a:custGeom>
            <a:avLst/>
            <a:gdLst/>
            <a:ahLst/>
            <a:cxnLst/>
            <a:rect r="r" b="b" t="t" l="l"/>
            <a:pathLst>
              <a:path h="5698330" w="5061172">
                <a:moveTo>
                  <a:pt x="0" y="0"/>
                </a:moveTo>
                <a:lnTo>
                  <a:pt x="5061171" y="0"/>
                </a:lnTo>
                <a:lnTo>
                  <a:pt x="5061171" y="5698330"/>
                </a:lnTo>
                <a:lnTo>
                  <a:pt x="0" y="569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530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09092"/>
            <a:ext cx="15604451" cy="85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5"/>
              </a:lnSpc>
            </a:pPr>
            <a:r>
              <a:rPr lang="en-US" sz="44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BASED LEARNING PRESENTATION-MAY-2025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15247" y="1531333"/>
            <a:ext cx="1128676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A393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(P07-Smart Waste Management System)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8090" y="3284294"/>
            <a:ext cx="6146584" cy="366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1"/>
              </a:lnSpc>
            </a:pPr>
            <a:r>
              <a:rPr lang="en-US" sz="42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</a:t>
            </a:r>
          </a:p>
          <a:p>
            <a:pPr algn="just">
              <a:lnSpc>
                <a:spcPts val="5828"/>
              </a:lnSpc>
            </a:pPr>
            <a:r>
              <a:rPr lang="en-US" sz="4163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Pushpesh Pant : 2461395</a:t>
            </a:r>
          </a:p>
          <a:p>
            <a:pPr algn="just">
              <a:lnSpc>
                <a:spcPts val="5828"/>
              </a:lnSpc>
            </a:pPr>
            <a:r>
              <a:rPr lang="en-US" sz="4163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Rishita Nainwal : 2461270</a:t>
            </a:r>
          </a:p>
          <a:p>
            <a:pPr algn="just">
              <a:lnSpc>
                <a:spcPts val="5828"/>
              </a:lnSpc>
            </a:pPr>
            <a:r>
              <a:rPr lang="en-US" sz="4163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Rohit Rathour : 2461399</a:t>
            </a:r>
          </a:p>
          <a:p>
            <a:pPr algn="just">
              <a:lnSpc>
                <a:spcPts val="5828"/>
              </a:lnSpc>
            </a:pPr>
            <a:r>
              <a:rPr lang="en-US" sz="4163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Tanushree Joshi : 2461324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822764" y="7918793"/>
            <a:ext cx="10807005" cy="119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 the mentorship of</a:t>
            </a:r>
          </a:p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Mr. Rajendra Singh Bisht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6052" y="8169300"/>
            <a:ext cx="6317099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Graphic Era Hill University Bhimtal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296054" y="8302650"/>
            <a:ext cx="4264041" cy="4114800"/>
          </a:xfrm>
          <a:custGeom>
            <a:avLst/>
            <a:gdLst/>
            <a:ahLst/>
            <a:cxnLst/>
            <a:rect r="r" b="b" t="t" l="l"/>
            <a:pathLst>
              <a:path h="4114800" w="4264041">
                <a:moveTo>
                  <a:pt x="0" y="0"/>
                </a:moveTo>
                <a:lnTo>
                  <a:pt x="4264042" y="0"/>
                </a:lnTo>
                <a:lnTo>
                  <a:pt x="42640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9258300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16402177" y="-847011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8"/>
                </a:lnTo>
                <a:lnTo>
                  <a:pt x="0" y="43274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3792731">
            <a:off x="18409162" y="2297492"/>
            <a:ext cx="4407792" cy="6252188"/>
          </a:xfrm>
          <a:custGeom>
            <a:avLst/>
            <a:gdLst/>
            <a:ahLst/>
            <a:cxnLst/>
            <a:rect r="r" b="b" t="t" l="l"/>
            <a:pathLst>
              <a:path h="6252188" w="4407792">
                <a:moveTo>
                  <a:pt x="0" y="0"/>
                </a:moveTo>
                <a:lnTo>
                  <a:pt x="4407792" y="0"/>
                </a:lnTo>
                <a:lnTo>
                  <a:pt x="4407792" y="6252188"/>
                </a:lnTo>
                <a:lnTo>
                  <a:pt x="0" y="62521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4865" y="2887365"/>
            <a:ext cx="6591089" cy="5656353"/>
          </a:xfrm>
          <a:custGeom>
            <a:avLst/>
            <a:gdLst/>
            <a:ahLst/>
            <a:cxnLst/>
            <a:rect r="r" b="b" t="t" l="l"/>
            <a:pathLst>
              <a:path h="5656353" w="6591089">
                <a:moveTo>
                  <a:pt x="0" y="0"/>
                </a:moveTo>
                <a:lnTo>
                  <a:pt x="6591089" y="0"/>
                </a:lnTo>
                <a:lnTo>
                  <a:pt x="6591089" y="5656353"/>
                </a:lnTo>
                <a:lnTo>
                  <a:pt x="0" y="5656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0200" y="2025016"/>
            <a:ext cx="8616698" cy="211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3"/>
              </a:lnSpc>
            </a:pPr>
            <a:r>
              <a:rPr lang="en-US" b="true" sz="4888" spc="-171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To develop a Smart Waste Management System using 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1007" y="5095875"/>
            <a:ext cx="7512993" cy="262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599" spc="155" b="true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Main Goals:</a:t>
            </a:r>
          </a:p>
          <a:p>
            <a:pPr algn="l" marL="561336" indent="-280668" lvl="1">
              <a:lnSpc>
                <a:spcPts val="3509"/>
              </a:lnSpc>
              <a:buFont typeface="Arial"/>
              <a:buChar char="•"/>
            </a:pPr>
            <a:r>
              <a:rPr lang="en-US" b="true" sz="2599" spc="155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Detect full bins in real time</a:t>
            </a:r>
          </a:p>
          <a:p>
            <a:pPr algn="l" marL="561336" indent="-280668" lvl="1">
              <a:lnSpc>
                <a:spcPts val="3509"/>
              </a:lnSpc>
              <a:buFont typeface="Arial"/>
              <a:buChar char="•"/>
            </a:pPr>
            <a:r>
              <a:rPr lang="en-US" b="true" sz="2599" spc="155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Send console alerts</a:t>
            </a:r>
          </a:p>
          <a:p>
            <a:pPr algn="l" marL="561336" indent="-280668" lvl="1">
              <a:lnSpc>
                <a:spcPts val="3509"/>
              </a:lnSpc>
              <a:buFont typeface="Arial"/>
              <a:buChar char="•"/>
            </a:pPr>
            <a:r>
              <a:rPr lang="en-US" b="true" sz="2599" spc="155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Log sanitation activities</a:t>
            </a:r>
          </a:p>
          <a:p>
            <a:pPr algn="l" marL="561336" indent="-280668" lvl="1">
              <a:lnSpc>
                <a:spcPts val="3509"/>
              </a:lnSpc>
              <a:buFont typeface="Arial"/>
              <a:buChar char="•"/>
            </a:pPr>
            <a:r>
              <a:rPr lang="en-US" b="true" sz="2599" spc="155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Improve collection efficiency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4727" y="886692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4" y="0"/>
                </a:lnTo>
                <a:lnTo>
                  <a:pt x="4364104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54794" y="9119889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15233359" y="-279812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4" y="0"/>
                </a:lnTo>
                <a:lnTo>
                  <a:pt x="4398574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886848" y="-2942973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6" y="0"/>
                </a:lnTo>
                <a:lnTo>
                  <a:pt x="3255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053364" y="9119889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6" y="0"/>
                </a:lnTo>
                <a:lnTo>
                  <a:pt x="3255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97325" y="2514993"/>
            <a:ext cx="10480834" cy="558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6"/>
              </a:lnSpc>
            </a:pPr>
            <a:r>
              <a:rPr lang="en-US" b="true" sz="4989" spc="-129">
                <a:solidFill>
                  <a:srgbClr val="086A35"/>
                </a:solidFill>
                <a:latin typeface="Gotham Bold"/>
                <a:ea typeface="Gotham Bold"/>
                <a:cs typeface="Gotham Bold"/>
                <a:sym typeface="Gotham Bold"/>
              </a:rPr>
              <a:t>Problem Statement</a:t>
            </a:r>
          </a:p>
          <a:p>
            <a:pPr algn="ctr">
              <a:lnSpc>
                <a:spcPts val="6889"/>
              </a:lnSpc>
            </a:pPr>
            <a:r>
              <a:rPr lang="en-US" sz="5103" spc="-132">
                <a:solidFill>
                  <a:srgbClr val="086A35"/>
                </a:solidFill>
                <a:latin typeface="Arapey Bold"/>
                <a:ea typeface="Arapey Bold"/>
                <a:cs typeface="Arapey Bold"/>
                <a:sym typeface="Arapey Bold"/>
              </a:rPr>
              <a:t> </a:t>
            </a:r>
            <a:r>
              <a:rPr lang="en-US" sz="5103" i="true" spc="-132">
                <a:solidFill>
                  <a:srgbClr val="086A35"/>
                </a:solidFill>
                <a:latin typeface="Arapey Bold Italics"/>
                <a:ea typeface="Arapey Bold Italics"/>
                <a:cs typeface="Arapey Bold Italics"/>
                <a:sym typeface="Arapey Bold Italics"/>
              </a:rPr>
              <a:t>Current Issues in Waste Management:</a:t>
            </a:r>
          </a:p>
          <a:p>
            <a:pPr algn="ctr">
              <a:lnSpc>
                <a:spcPts val="6889"/>
              </a:lnSpc>
            </a:pPr>
          </a:p>
          <a:p>
            <a:pPr algn="l" marL="953525" indent="-476762" lvl="1">
              <a:lnSpc>
                <a:spcPts val="5962"/>
              </a:lnSpc>
              <a:buFont typeface="Arial"/>
              <a:buChar char="•"/>
            </a:pPr>
            <a:r>
              <a:rPr lang="en-US" sz="4416" spc="-114">
                <a:solidFill>
                  <a:srgbClr val="086A35"/>
                </a:solidFill>
                <a:latin typeface="Lora"/>
                <a:ea typeface="Lora"/>
                <a:cs typeface="Lora"/>
                <a:sym typeface="Lora"/>
              </a:rPr>
              <a:t>Overflowing bins due to late collection</a:t>
            </a:r>
          </a:p>
          <a:p>
            <a:pPr algn="l" marL="953525" indent="-476762" lvl="1">
              <a:lnSpc>
                <a:spcPts val="5962"/>
              </a:lnSpc>
              <a:buFont typeface="Arial"/>
              <a:buChar char="•"/>
            </a:pPr>
            <a:r>
              <a:rPr lang="en-US" sz="4416" spc="-114">
                <a:solidFill>
                  <a:srgbClr val="086A35"/>
                </a:solidFill>
                <a:latin typeface="Lora"/>
                <a:ea typeface="Lora"/>
                <a:cs typeface="Lora"/>
                <a:sym typeface="Lora"/>
              </a:rPr>
              <a:t>No real-time monitoring of bin status</a:t>
            </a:r>
          </a:p>
          <a:p>
            <a:pPr algn="l" marL="953525" indent="-476762" lvl="1">
              <a:lnSpc>
                <a:spcPts val="5962"/>
              </a:lnSpc>
              <a:buFont typeface="Arial"/>
              <a:buChar char="•"/>
            </a:pPr>
            <a:r>
              <a:rPr lang="en-US" sz="4416" spc="-114">
                <a:solidFill>
                  <a:srgbClr val="086A35"/>
                </a:solidFill>
                <a:latin typeface="Lora"/>
                <a:ea typeface="Lora"/>
                <a:cs typeface="Lora"/>
                <a:sym typeface="Lora"/>
              </a:rPr>
              <a:t>Fixed schedules ignore actual fill levels</a:t>
            </a:r>
          </a:p>
          <a:p>
            <a:pPr algn="l" marL="953525" indent="-476762" lvl="1">
              <a:lnSpc>
                <a:spcPts val="5962"/>
              </a:lnSpc>
              <a:buFont typeface="Arial"/>
              <a:buChar char="•"/>
            </a:pPr>
            <a:r>
              <a:rPr lang="en-US" sz="4416" spc="-114">
                <a:solidFill>
                  <a:srgbClr val="086A35"/>
                </a:solidFill>
                <a:latin typeface="Lora"/>
                <a:ea typeface="Lora"/>
                <a:cs typeface="Lora"/>
                <a:sym typeface="Lora"/>
              </a:rPr>
              <a:t>Manual tracking leads to inefficiency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998077" y="3186228"/>
            <a:ext cx="5434568" cy="4812063"/>
          </a:xfrm>
          <a:custGeom>
            <a:avLst/>
            <a:gdLst/>
            <a:ahLst/>
            <a:cxnLst/>
            <a:rect r="r" b="b" t="t" l="l"/>
            <a:pathLst>
              <a:path h="4812063" w="5434568">
                <a:moveTo>
                  <a:pt x="0" y="0"/>
                </a:moveTo>
                <a:lnTo>
                  <a:pt x="5434569" y="0"/>
                </a:lnTo>
                <a:lnTo>
                  <a:pt x="5434569" y="4812063"/>
                </a:lnTo>
                <a:lnTo>
                  <a:pt x="0" y="48120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BBD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6223" y="2820585"/>
            <a:ext cx="5172210" cy="5172210"/>
          </a:xfrm>
          <a:custGeom>
            <a:avLst/>
            <a:gdLst/>
            <a:ahLst/>
            <a:cxnLst/>
            <a:rect r="r" b="b" t="t" l="l"/>
            <a:pathLst>
              <a:path h="5172210" w="5172210">
                <a:moveTo>
                  <a:pt x="0" y="0"/>
                </a:moveTo>
                <a:lnTo>
                  <a:pt x="5172210" y="0"/>
                </a:lnTo>
                <a:lnTo>
                  <a:pt x="5172210" y="5172210"/>
                </a:lnTo>
                <a:lnTo>
                  <a:pt x="0" y="5172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0004"/>
            <a:ext cx="11215488" cy="387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1"/>
              </a:lnSpc>
              <a:spcBef>
                <a:spcPct val="0"/>
              </a:spcBef>
            </a:pPr>
            <a:r>
              <a:rPr lang="en-US" sz="3779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 </a:t>
            </a:r>
            <a:r>
              <a:rPr lang="en-US" b="true" sz="3779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Proposed Solution</a:t>
            </a:r>
          </a:p>
          <a:p>
            <a:pPr algn="l">
              <a:lnSpc>
                <a:spcPts val="5155"/>
              </a:lnSpc>
              <a:spcBef>
                <a:spcPct val="0"/>
              </a:spcBef>
            </a:pPr>
            <a:r>
              <a:rPr lang="en-US" sz="3682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How It Solves the Problem:</a:t>
            </a:r>
          </a:p>
          <a:p>
            <a:pPr algn="l" marL="795045" indent="-397522" lvl="1">
              <a:lnSpc>
                <a:spcPts val="5155"/>
              </a:lnSpc>
              <a:buAutoNum type="arabicPeriod" startAt="1"/>
            </a:pPr>
            <a:r>
              <a:rPr lang="en-US" sz="3682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Detects full bins in real time</a:t>
            </a:r>
          </a:p>
          <a:p>
            <a:pPr algn="l" marL="795045" indent="-397522" lvl="1">
              <a:lnSpc>
                <a:spcPts val="5155"/>
              </a:lnSpc>
              <a:buAutoNum type="arabicPeriod" startAt="1"/>
            </a:pPr>
            <a:r>
              <a:rPr lang="en-US" sz="3682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Sends alerts for timely collection</a:t>
            </a:r>
          </a:p>
          <a:p>
            <a:pPr algn="l" marL="795045" indent="-397522" lvl="1">
              <a:lnSpc>
                <a:spcPts val="5155"/>
              </a:lnSpc>
              <a:buAutoNum type="arabicPeriod" startAt="1"/>
            </a:pPr>
            <a:r>
              <a:rPr lang="en-US" sz="3682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Logs sanitation events</a:t>
            </a:r>
          </a:p>
          <a:p>
            <a:pPr algn="l" marL="795045" indent="-397522" lvl="1">
              <a:lnSpc>
                <a:spcPts val="5155"/>
              </a:lnSpc>
              <a:buAutoNum type="arabicPeriod" startAt="1"/>
            </a:pPr>
            <a:r>
              <a:rPr lang="en-US" sz="3682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Reduces manual errors and delays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0052" y="4965008"/>
            <a:ext cx="6403969" cy="466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Result: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No more overflowing bins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Efficient garbage collection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Less public complaints</a:t>
            </a:r>
          </a:p>
          <a:p>
            <a:pPr algn="l">
              <a:lnSpc>
                <a:spcPts val="4682"/>
              </a:lnSpc>
              <a:spcBef>
                <a:spcPct val="0"/>
              </a:spcBef>
            </a:pPr>
            <a:r>
              <a:rPr lang="en-US" b="true" sz="3344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 Impact: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Cleaner streets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Healthier urban environment</a:t>
            </a:r>
          </a:p>
          <a:p>
            <a:pPr algn="l" marL="722167" indent="-361083" lvl="1">
              <a:lnSpc>
                <a:spcPts val="4682"/>
              </a:lnSpc>
              <a:buFont typeface="Arial"/>
              <a:buChar char="•"/>
            </a:pPr>
            <a:r>
              <a:rPr lang="en-US" sz="334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Step toward smart city goals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7759" y="5738293"/>
            <a:ext cx="5401289" cy="4114800"/>
          </a:xfrm>
          <a:custGeom>
            <a:avLst/>
            <a:gdLst/>
            <a:ahLst/>
            <a:cxnLst/>
            <a:rect r="r" b="b" t="t" l="l"/>
            <a:pathLst>
              <a:path h="4114800" w="5401289">
                <a:moveTo>
                  <a:pt x="0" y="0"/>
                </a:moveTo>
                <a:lnTo>
                  <a:pt x="5401289" y="0"/>
                </a:lnTo>
                <a:lnTo>
                  <a:pt x="54012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6772" y="835882"/>
            <a:ext cx="5687606" cy="442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  <a:spcBef>
                <a:spcPct val="0"/>
              </a:spcBef>
            </a:pPr>
            <a:r>
              <a:rPr lang="en-US" b="true" sz="3165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Program Overview</a:t>
            </a:r>
          </a:p>
          <a:p>
            <a:pPr algn="l">
              <a:lnSpc>
                <a:spcPts val="4431"/>
              </a:lnSpc>
              <a:spcBef>
                <a:spcPct val="0"/>
              </a:spcBef>
            </a:pPr>
            <a:r>
              <a:rPr lang="en-US" sz="3165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💻 Language Used: C</a:t>
            </a:r>
          </a:p>
          <a:p>
            <a:pPr algn="l">
              <a:lnSpc>
                <a:spcPts val="4431"/>
              </a:lnSpc>
              <a:spcBef>
                <a:spcPct val="0"/>
              </a:spcBef>
            </a:pPr>
            <a:r>
              <a:rPr lang="en-US" b="true" sz="3165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Key Components:</a:t>
            </a:r>
          </a:p>
          <a:p>
            <a:pPr algn="l" marL="683471" indent="-341735" lvl="1">
              <a:lnSpc>
                <a:spcPts val="4431"/>
              </a:lnSpc>
              <a:buFont typeface="Arial"/>
              <a:buChar char="•"/>
            </a:pPr>
            <a:r>
              <a:rPr lang="en-US" sz="3165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struct WasteBin – Stores bin data: ID, location, fill %, cleaning time</a:t>
            </a:r>
          </a:p>
          <a:p>
            <a:pPr algn="l" marL="683471" indent="-341735" lvl="1">
              <a:lnSpc>
                <a:spcPts val="4431"/>
              </a:lnSpc>
              <a:buFont typeface="Arial"/>
              <a:buChar char="•"/>
            </a:pPr>
            <a:r>
              <a:rPr lang="en-US" sz="3165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bins[ ] – Predefined bins with initial values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42696" y="707911"/>
            <a:ext cx="6375211" cy="684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  <a:spcBef>
                <a:spcPct val="0"/>
              </a:spcBef>
            </a:pPr>
            <a:r>
              <a:rPr lang="en-US" b="true" sz="3006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Core Functionalities: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Update Bin Data: Fill level + hours since cleaned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Alert System: Notifies if bin is ≥80% full or uncleaned &gt;48 hrs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Display Status: Shows current info of all bins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Log to File: Saves sanitation log to sanitation_log.txt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Sends real-time alerts</a:t>
            </a:r>
          </a:p>
          <a:p>
            <a:pPr algn="l" marL="649122" indent="-324561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Prevents overflow &amp; unhygienic delays</a:t>
            </a:r>
          </a:p>
          <a:p>
            <a:pPr algn="l">
              <a:lnSpc>
                <a:spcPts val="420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53364" y="9119889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6" y="0"/>
                </a:lnTo>
                <a:lnTo>
                  <a:pt x="3255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654794" y="9119889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98682" y="805310"/>
            <a:ext cx="11301259" cy="4831288"/>
          </a:xfrm>
          <a:custGeom>
            <a:avLst/>
            <a:gdLst/>
            <a:ahLst/>
            <a:cxnLst/>
            <a:rect r="r" b="b" t="t" l="l"/>
            <a:pathLst>
              <a:path h="4831288" w="11301259">
                <a:moveTo>
                  <a:pt x="0" y="0"/>
                </a:moveTo>
                <a:lnTo>
                  <a:pt x="11301259" y="0"/>
                </a:lnTo>
                <a:lnTo>
                  <a:pt x="11301259" y="4831288"/>
                </a:lnTo>
                <a:lnTo>
                  <a:pt x="0" y="4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18588" y="6223115"/>
            <a:ext cx="9450824" cy="316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b="true" sz="3817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What It Shows:</a:t>
            </a:r>
          </a:p>
          <a:p>
            <a:pPr algn="l" marL="740477" indent="-370238" lvl="1">
              <a:lnSpc>
                <a:spcPts val="4801"/>
              </a:lnSpc>
              <a:buFont typeface="Arial"/>
              <a:buChar char="•"/>
            </a:pPr>
            <a:r>
              <a:rPr lang="en-US" sz="3429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Checks each bin’s fill level</a:t>
            </a:r>
          </a:p>
          <a:p>
            <a:pPr algn="l" marL="740477" indent="-370238" lvl="1">
              <a:lnSpc>
                <a:spcPts val="4801"/>
              </a:lnSpc>
              <a:buFont typeface="Arial"/>
              <a:buChar char="•"/>
            </a:pPr>
            <a:r>
              <a:rPr lang="en-US" sz="3429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Triggers an alert when bin is full (≥80%)</a:t>
            </a:r>
          </a:p>
          <a:p>
            <a:pPr algn="l" marL="740477" indent="-370238" lvl="1">
              <a:lnSpc>
                <a:spcPts val="4801"/>
              </a:lnSpc>
              <a:buFont typeface="Arial"/>
              <a:buChar char="•"/>
            </a:pPr>
            <a:r>
              <a:rPr lang="en-US" sz="3429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Alerts are shown directly on the console</a:t>
            </a:r>
          </a:p>
          <a:p>
            <a:pPr algn="ctr">
              <a:lnSpc>
                <a:spcPts val="5493"/>
              </a:lnSpc>
              <a:spcBef>
                <a:spcPct val="0"/>
              </a:spcBef>
            </a:pPr>
            <a:r>
              <a:rPr lang="en-US" sz="3923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 </a:t>
            </a:r>
            <a:r>
              <a:rPr lang="en-US" sz="3923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Simple but powerful logic to keep waste levels under control!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01988" y="9391876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69412" y="-2687404"/>
            <a:ext cx="5097501" cy="4114800"/>
          </a:xfrm>
          <a:custGeom>
            <a:avLst/>
            <a:gdLst/>
            <a:ahLst/>
            <a:cxnLst/>
            <a:rect r="r" b="b" t="t" l="l"/>
            <a:pathLst>
              <a:path h="4114800" w="5097501">
                <a:moveTo>
                  <a:pt x="0" y="0"/>
                </a:moveTo>
                <a:lnTo>
                  <a:pt x="5097501" y="0"/>
                </a:lnTo>
                <a:lnTo>
                  <a:pt x="5097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3573" y="2898377"/>
            <a:ext cx="11645392" cy="3741798"/>
          </a:xfrm>
          <a:custGeom>
            <a:avLst/>
            <a:gdLst/>
            <a:ahLst/>
            <a:cxnLst/>
            <a:rect r="r" b="b" t="t" l="l"/>
            <a:pathLst>
              <a:path h="3741798" w="11645392">
                <a:moveTo>
                  <a:pt x="0" y="0"/>
                </a:moveTo>
                <a:lnTo>
                  <a:pt x="11645392" y="0"/>
                </a:lnTo>
                <a:lnTo>
                  <a:pt x="11645392" y="3741798"/>
                </a:lnTo>
                <a:lnTo>
                  <a:pt x="0" y="3741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72923" y="6232489"/>
            <a:ext cx="1606415" cy="2693684"/>
          </a:xfrm>
          <a:custGeom>
            <a:avLst/>
            <a:gdLst/>
            <a:ahLst/>
            <a:cxnLst/>
            <a:rect r="r" b="b" t="t" l="l"/>
            <a:pathLst>
              <a:path h="2693684" w="1606415">
                <a:moveTo>
                  <a:pt x="0" y="0"/>
                </a:moveTo>
                <a:lnTo>
                  <a:pt x="1606415" y="0"/>
                </a:lnTo>
                <a:lnTo>
                  <a:pt x="1606415" y="2693684"/>
                </a:lnTo>
                <a:lnTo>
                  <a:pt x="0" y="269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48628" y="7579331"/>
            <a:ext cx="3258673" cy="2358094"/>
          </a:xfrm>
          <a:custGeom>
            <a:avLst/>
            <a:gdLst/>
            <a:ahLst/>
            <a:cxnLst/>
            <a:rect r="r" b="b" t="t" l="l"/>
            <a:pathLst>
              <a:path h="2358094" w="3258673">
                <a:moveTo>
                  <a:pt x="0" y="0"/>
                </a:moveTo>
                <a:lnTo>
                  <a:pt x="3258673" y="0"/>
                </a:lnTo>
                <a:lnTo>
                  <a:pt x="3258673" y="2358094"/>
                </a:lnTo>
                <a:lnTo>
                  <a:pt x="0" y="23580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9870" y="7388831"/>
            <a:ext cx="10012799" cy="156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47" indent="-399424" lvl="1">
              <a:lnSpc>
                <a:spcPts val="6401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Alerts help prioritize cleaning and collection</a:t>
            </a:r>
          </a:p>
          <a:p>
            <a:pPr algn="l" marL="798847" indent="-399424" lvl="1">
              <a:lnSpc>
                <a:spcPts val="6401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Status reports give a clear view of all bins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1629" y="1241282"/>
            <a:ext cx="13269280" cy="96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6"/>
              </a:lnSpc>
            </a:pPr>
            <a:r>
              <a:rPr lang="en-US" sz="5583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Sample Console 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4486" y="1174062"/>
            <a:ext cx="3040055" cy="3040055"/>
          </a:xfrm>
          <a:custGeom>
            <a:avLst/>
            <a:gdLst/>
            <a:ahLst/>
            <a:cxnLst/>
            <a:rect r="r" b="b" t="t" l="l"/>
            <a:pathLst>
              <a:path h="3040055" w="3040055">
                <a:moveTo>
                  <a:pt x="0" y="0"/>
                </a:moveTo>
                <a:lnTo>
                  <a:pt x="3040055" y="0"/>
                </a:lnTo>
                <a:lnTo>
                  <a:pt x="3040055" y="3040055"/>
                </a:lnTo>
                <a:lnTo>
                  <a:pt x="0" y="3040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7862" y="1221687"/>
            <a:ext cx="12496324" cy="235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6"/>
              </a:lnSpc>
              <a:spcBef>
                <a:spcPct val="0"/>
              </a:spcBef>
            </a:pPr>
            <a:r>
              <a:rPr lang="en-US" b="true" sz="38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Logs &amp; Optimization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 i="true">
                <a:solidFill>
                  <a:srgbClr val="000000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Sanitation Logs</a:t>
            </a: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: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Saves bin status to sanitation_log.txt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Includes bin ID, location, fill level, and cleaning delay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Useful for historical tracking and reports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9669" y="6516549"/>
            <a:ext cx="11312366" cy="23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b="true" sz="34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Optimization Support: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Prioritizes bins needing urgent attention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Fill level ≥ 80%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Not cleaned for &gt; 48 hours</a:t>
            </a:r>
          </a:p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Helps create smarter collection routes (future-ready)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7862" y="4717033"/>
            <a:ext cx="14166652" cy="88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4"/>
              </a:lnSpc>
            </a:pPr>
            <a:r>
              <a:rPr lang="en-US" sz="320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Sample Log Entry</a:t>
            </a:r>
          </a:p>
          <a:p>
            <a:pPr algn="ctr">
              <a:lnSpc>
                <a:spcPts val="3424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Bin ID: 2 | Location: Hostel | Fill Level: 85% | Hours Since Cleaned: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DAGoqlltSzI</dc:identifier>
  <dcterms:modified xsi:type="dcterms:W3CDTF">2011-08-01T06:04:30Z</dcterms:modified>
  <cp:revision>1</cp:revision>
  <dc:title>Green The Power Of Recycling Illustrated Presentation</dc:title>
</cp:coreProperties>
</file>