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F1788-C99D-4321-8759-D068735522AE}" v="769" dt="2025-03-06T06:51:48.7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52D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2D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2D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2D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3625" y="1311275"/>
            <a:ext cx="4612005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52D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6" y="10740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47029" y="1989101"/>
            <a:ext cx="469963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10" dirty="0"/>
              <a:t>Rentify:</a:t>
            </a:r>
            <a:r>
              <a:rPr spc="-150" dirty="0"/>
              <a:t> </a:t>
            </a:r>
            <a:r>
              <a:rPr spc="-45" dirty="0"/>
              <a:t>Simplifying</a:t>
            </a:r>
            <a:r>
              <a:rPr spc="-145" dirty="0"/>
              <a:t> </a:t>
            </a:r>
            <a:r>
              <a:rPr spc="-20" dirty="0"/>
              <a:t>Home </a:t>
            </a:r>
            <a:r>
              <a:rPr spc="-10" dirty="0"/>
              <a:t>Rentals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46989" y="3488344"/>
            <a:ext cx="4995492" cy="5052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spc="-10" dirty="0">
                <a:solidFill>
                  <a:srgbClr val="4C4C4D"/>
                </a:solidFill>
              </a:rPr>
              <a:t>Welcome to </a:t>
            </a:r>
            <a:r>
              <a:rPr lang="en-US" sz="1600" spc="-10" err="1">
                <a:solidFill>
                  <a:srgbClr val="4C4C4D"/>
                </a:solidFill>
              </a:rPr>
              <a:t>Rentify</a:t>
            </a:r>
            <a:r>
              <a:rPr lang="en-US" sz="1600" spc="-10" dirty="0">
                <a:solidFill>
                  <a:srgbClr val="4C4C4D"/>
                </a:solidFill>
              </a:rPr>
              <a:t> . We connect renters and homeowners</a:t>
            </a:r>
            <a:endParaRPr lang="en-US" sz="1600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E888656-9E6B-F7EC-2D87-268ED869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439" y="17390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273300"/>
            <a:ext cx="23425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Team</a:t>
            </a:r>
            <a:r>
              <a:rPr spc="-185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3240087"/>
            <a:ext cx="16078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152D46"/>
                </a:solidFill>
                <a:latin typeface="Times New Roman"/>
                <a:cs typeface="Times New Roman"/>
              </a:rPr>
              <a:t>Pushpinder</a:t>
            </a:r>
            <a:r>
              <a:rPr sz="1650" b="1" spc="-80" dirty="0">
                <a:solidFill>
                  <a:srgbClr val="152D46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152D46"/>
                </a:solidFill>
                <a:latin typeface="Times New Roman"/>
                <a:cs typeface="Times New Roman"/>
              </a:rPr>
              <a:t>Singh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5" y="3702050"/>
            <a:ext cx="9893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4C4C4D"/>
                </a:solidFill>
                <a:latin typeface="Segoe UI Symbol"/>
                <a:cs typeface="Segoe UI Symbol"/>
              </a:rPr>
              <a:t>2210990693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851" y="3240087"/>
            <a:ext cx="15322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40" dirty="0">
                <a:solidFill>
                  <a:srgbClr val="152D46"/>
                </a:solidFill>
                <a:latin typeface="Times New Roman"/>
                <a:cs typeface="Times New Roman"/>
              </a:rPr>
              <a:t>Pratham </a:t>
            </a:r>
            <a:r>
              <a:rPr sz="1650" b="1" spc="-25" dirty="0">
                <a:solidFill>
                  <a:srgbClr val="152D46"/>
                </a:solidFill>
                <a:latin typeface="Times New Roman"/>
                <a:cs typeface="Times New Roman"/>
              </a:rPr>
              <a:t>Khanna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851" y="3702050"/>
            <a:ext cx="9893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4C4C4D"/>
                </a:solidFill>
                <a:latin typeface="Segoe UI Symbol"/>
                <a:cs typeface="Segoe UI Symbol"/>
              </a:rPr>
              <a:t>2210990673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4340" y="3240087"/>
            <a:ext cx="861694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152D46"/>
                </a:solidFill>
                <a:latin typeface="Times New Roman"/>
                <a:cs typeface="Times New Roman"/>
              </a:rPr>
              <a:t>Divyansh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4340" y="3702050"/>
            <a:ext cx="9893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4C4C4D"/>
                </a:solidFill>
                <a:latin typeface="Segoe UI Symbol"/>
                <a:cs typeface="Segoe UI Symbol"/>
              </a:rPr>
              <a:t>2210990298</a:t>
            </a:r>
            <a:endParaRPr sz="1350">
              <a:latin typeface="Segoe UI Symbol"/>
              <a:cs typeface="Segoe UI Symbol"/>
            </a:endParaRPr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BB12F44-2299-6C04-1E4A-D0FDC816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439" y="17390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730375"/>
            <a:ext cx="36455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Project</a:t>
            </a:r>
            <a:r>
              <a:rPr spc="-16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6" name="object 6"/>
          <p:cNvSpPr/>
          <p:nvPr/>
        </p:nvSpPr>
        <p:spPr>
          <a:xfrm>
            <a:off x="600075" y="2752724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88" y="381000"/>
                </a:lnTo>
                <a:lnTo>
                  <a:pt x="371936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4268" y="2750743"/>
            <a:ext cx="1174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330" dirty="0">
                <a:solidFill>
                  <a:srgbClr val="4C4C4D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587" y="2725740"/>
            <a:ext cx="1949450" cy="1009892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4C4C4D"/>
                </a:solidFill>
                <a:latin typeface="Times New Roman"/>
                <a:cs typeface="Times New Roman"/>
              </a:rPr>
              <a:t>Streamlined</a:t>
            </a:r>
            <a:r>
              <a:rPr sz="1650" b="1" spc="-4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Process</a:t>
            </a:r>
            <a:endParaRPr sz="1650">
              <a:latin typeface="Times New Roman"/>
              <a:cs typeface="Times New Roman"/>
            </a:endParaRPr>
          </a:p>
          <a:p>
            <a:pPr algn="l"/>
            <a:r>
              <a:rPr lang="en-US" sz="1600" spc="65" dirty="0" err="1">
                <a:solidFill>
                  <a:srgbClr val="4C4C4D"/>
                </a:solidFill>
              </a:rPr>
              <a:t>RentHub</a:t>
            </a:r>
            <a:r>
              <a:rPr lang="en-US" sz="1600" spc="65" dirty="0">
                <a:solidFill>
                  <a:srgbClr val="4C4C4D"/>
                </a:solidFill>
              </a:rPr>
              <a:t> simplifies home rentals for all users</a:t>
            </a:r>
            <a:r>
              <a:rPr lang="en-US" sz="1350" spc="65" dirty="0">
                <a:solidFill>
                  <a:srgbClr val="4C4C4D"/>
                </a:solidFill>
              </a:rPr>
              <a:t>.</a:t>
            </a:r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2752724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73932" y="2750743"/>
            <a:ext cx="1530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4C4C4D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3100" y="2746734"/>
            <a:ext cx="2268997" cy="1009892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User-</a:t>
            </a:r>
            <a:r>
              <a:rPr sz="1650" b="1" spc="-35" dirty="0">
                <a:solidFill>
                  <a:srgbClr val="4C4C4D"/>
                </a:solidFill>
                <a:latin typeface="Times New Roman"/>
                <a:cs typeface="Times New Roman"/>
              </a:rPr>
              <a:t>Centric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Design</a:t>
            </a:r>
            <a:endParaRPr sz="1650">
              <a:latin typeface="Times New Roman"/>
              <a:cs typeface="Times New Roman"/>
            </a:endParaRPr>
          </a:p>
          <a:p>
            <a:pPr algn="l"/>
            <a:r>
              <a:rPr lang="en-US" sz="1600" dirty="0">
                <a:solidFill>
                  <a:srgbClr val="4C4C4D"/>
                </a:solidFill>
              </a:rPr>
              <a:t>Our interface ensures a smooth rental experience</a:t>
            </a:r>
            <a:endParaRPr lang="en-US" sz="1600" dirty="0"/>
          </a:p>
        </p:txBody>
      </p:sp>
      <p:sp>
        <p:nvSpPr>
          <p:cNvPr id="12" name="object 12"/>
          <p:cNvSpPr/>
          <p:nvPr/>
        </p:nvSpPr>
        <p:spPr>
          <a:xfrm>
            <a:off x="600075" y="4029075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88" y="390525"/>
                </a:lnTo>
                <a:lnTo>
                  <a:pt x="371936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343" y="4036618"/>
            <a:ext cx="1492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4C4C4D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4587" y="4023084"/>
            <a:ext cx="4057900" cy="90473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4C4C4D"/>
                </a:solidFill>
                <a:latin typeface="Times New Roman"/>
                <a:cs typeface="Times New Roman"/>
              </a:rPr>
              <a:t>Increased</a:t>
            </a:r>
            <a:r>
              <a:rPr sz="1650" b="1" spc="-5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Visibility</a:t>
            </a:r>
            <a:endParaRPr sz="165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lang="en-US" sz="1600" spc="-25" dirty="0">
                <a:solidFill>
                  <a:srgbClr val="4C4C4D"/>
                </a:solidFill>
                <a:latin typeface="Segoe UI Symbol"/>
              </a:rPr>
              <a:t>V</a:t>
            </a:r>
            <a:r>
              <a:rPr lang="en-US" sz="1600" spc="-25" dirty="0">
                <a:solidFill>
                  <a:srgbClr val="4C4C4D"/>
                </a:solidFill>
              </a:rPr>
              <a:t>endors reach a wider audience on our platform</a:t>
            </a:r>
            <a:r>
              <a:rPr sz="1600" spc="-10" dirty="0">
                <a:solidFill>
                  <a:srgbClr val="4C4C4D"/>
                </a:solidFill>
                <a:latin typeface="Segoe UI Symbol"/>
                <a:cs typeface="Segoe UI Symbol"/>
              </a:rPr>
              <a:t>.</a:t>
            </a:r>
            <a:endParaRPr sz="1600" dirty="0">
              <a:latin typeface="Segoe UI Symbol"/>
              <a:cs typeface="Segoe UI Symbol"/>
            </a:endParaRPr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DDF1DA3-1608-4E87-6850-718EA3CEF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439" y="17390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0" dirty="0"/>
              <a:t>Project</a:t>
            </a:r>
            <a:r>
              <a:rPr spc="-16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/>
          <p:nvPr/>
        </p:nvSpPr>
        <p:spPr>
          <a:xfrm>
            <a:off x="4886325" y="2409824"/>
            <a:ext cx="2886075" cy="1257300"/>
          </a:xfrm>
          <a:custGeom>
            <a:avLst/>
            <a:gdLst/>
            <a:ahLst/>
            <a:cxnLst/>
            <a:rect l="l" t="t" r="r" b="b"/>
            <a:pathLst>
              <a:path w="2886075" h="125730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235875"/>
                </a:lnTo>
                <a:lnTo>
                  <a:pt x="0" y="1238707"/>
                </a:lnTo>
                <a:lnTo>
                  <a:pt x="18592" y="1257300"/>
                </a:lnTo>
                <a:lnTo>
                  <a:pt x="2867482" y="1257300"/>
                </a:lnTo>
                <a:lnTo>
                  <a:pt x="2886075" y="123870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5075" y="2554287"/>
            <a:ext cx="2247900" cy="763671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45" dirty="0">
                <a:solidFill>
                  <a:srgbClr val="4C4C4D"/>
                </a:solidFill>
                <a:latin typeface="Times New Roman"/>
                <a:cs typeface="Times New Roman"/>
              </a:rPr>
              <a:t>User-</a:t>
            </a:r>
            <a:r>
              <a:rPr sz="1650" b="1" spc="-25" dirty="0">
                <a:solidFill>
                  <a:srgbClr val="4C4C4D"/>
                </a:solidFill>
                <a:latin typeface="Times New Roman"/>
                <a:cs typeface="Times New Roman"/>
              </a:rPr>
              <a:t>Friendly</a:t>
            </a:r>
            <a:r>
              <a:rPr sz="1650" b="1" spc="-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Interface</a:t>
            </a:r>
            <a:endParaRPr sz="1650">
              <a:latin typeface="Times New Roman"/>
              <a:cs typeface="Times New Roman"/>
            </a:endParaRPr>
          </a:p>
          <a:p>
            <a:pPr algn="l"/>
            <a:r>
              <a:rPr lang="en-US" sz="1600" spc="-70" dirty="0">
                <a:solidFill>
                  <a:srgbClr val="4C4C4D"/>
                </a:solidFill>
              </a:rPr>
              <a:t>Clean design for vendors and customers</a:t>
            </a:r>
            <a:endParaRPr sz="1600" dirty="0"/>
          </a:p>
        </p:txBody>
      </p:sp>
      <p:sp>
        <p:nvSpPr>
          <p:cNvPr id="6" name="object 6"/>
          <p:cNvSpPr/>
          <p:nvPr/>
        </p:nvSpPr>
        <p:spPr>
          <a:xfrm>
            <a:off x="7943850" y="2409824"/>
            <a:ext cx="2886075" cy="1257300"/>
          </a:xfrm>
          <a:custGeom>
            <a:avLst/>
            <a:gdLst/>
            <a:ahLst/>
            <a:cxnLst/>
            <a:rect l="l" t="t" r="r" b="b"/>
            <a:pathLst>
              <a:path w="2886075" h="125730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235875"/>
                </a:lnTo>
                <a:lnTo>
                  <a:pt x="0" y="1238707"/>
                </a:lnTo>
                <a:lnTo>
                  <a:pt x="18592" y="1257300"/>
                </a:lnTo>
                <a:lnTo>
                  <a:pt x="2867482" y="1257300"/>
                </a:lnTo>
                <a:lnTo>
                  <a:pt x="2886075" y="123870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2600" y="2554287"/>
            <a:ext cx="2731832" cy="763671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4C4C4D"/>
                </a:solidFill>
                <a:latin typeface="Times New Roman"/>
                <a:cs typeface="Times New Roman"/>
              </a:rPr>
              <a:t>Robust</a:t>
            </a:r>
            <a:r>
              <a:rPr sz="1650" b="1" spc="-5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Search</a:t>
            </a:r>
            <a:endParaRPr sz="1650">
              <a:latin typeface="Times New Roman"/>
              <a:cs typeface="Times New Roman"/>
            </a:endParaRPr>
          </a:p>
          <a:p>
            <a:pPr algn="l"/>
            <a:r>
              <a:rPr lang="en-US" sz="1600" spc="-10" dirty="0">
                <a:solidFill>
                  <a:srgbClr val="4C4C4D"/>
                </a:solidFill>
              </a:rPr>
              <a:t>Find rentals by location, dates , and amenities</a:t>
            </a:r>
            <a:endParaRPr sz="1600" dirty="0"/>
          </a:p>
        </p:txBody>
      </p:sp>
      <p:sp>
        <p:nvSpPr>
          <p:cNvPr id="8" name="object 8"/>
          <p:cNvSpPr/>
          <p:nvPr/>
        </p:nvSpPr>
        <p:spPr>
          <a:xfrm>
            <a:off x="4886325" y="3838575"/>
            <a:ext cx="5943600" cy="990600"/>
          </a:xfrm>
          <a:custGeom>
            <a:avLst/>
            <a:gdLst/>
            <a:ahLst/>
            <a:cxnLst/>
            <a:rect l="l" t="t" r="r" b="b"/>
            <a:pathLst>
              <a:path w="5943600" h="990600">
                <a:moveTo>
                  <a:pt x="59250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969175"/>
                </a:lnTo>
                <a:lnTo>
                  <a:pt x="0" y="972007"/>
                </a:lnTo>
                <a:lnTo>
                  <a:pt x="18592" y="990600"/>
                </a:lnTo>
                <a:lnTo>
                  <a:pt x="5925007" y="990600"/>
                </a:lnTo>
                <a:lnTo>
                  <a:pt x="5943600" y="97200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5075" y="3983037"/>
            <a:ext cx="4092491" cy="90473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5" dirty="0">
                <a:solidFill>
                  <a:srgbClr val="4C4C4D"/>
                </a:solidFill>
                <a:latin typeface="Times New Roman"/>
                <a:cs typeface="Times New Roman"/>
              </a:rPr>
              <a:t>Secure</a:t>
            </a:r>
            <a:r>
              <a:rPr sz="1650" b="1" spc="-6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Payments</a:t>
            </a:r>
            <a:endParaRPr sz="165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lang="en-US" sz="1600" spc="-10" dirty="0">
                <a:solidFill>
                  <a:srgbClr val="4C4C4D"/>
                </a:solidFill>
              </a:rPr>
              <a:t>Reliable payment gateways for safe transactions</a:t>
            </a:r>
            <a:r>
              <a:rPr sz="1600" spc="-10" dirty="0">
                <a:solidFill>
                  <a:srgbClr val="4C4C4D"/>
                </a:solidFill>
                <a:latin typeface="Segoe UI Symbol"/>
                <a:cs typeface="Segoe UI Symbol"/>
              </a:rPr>
              <a:t>.</a:t>
            </a:r>
            <a:endParaRPr sz="1600" dirty="0">
              <a:latin typeface="Segoe UI Symbol"/>
              <a:cs typeface="Segoe UI Symbol"/>
            </a:endParaRPr>
          </a:p>
        </p:txBody>
      </p: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1BD64B-EDA0-AE9F-E795-B0553372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439" y="17390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987550"/>
            <a:ext cx="52781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Tenant</a:t>
            </a:r>
            <a:r>
              <a:rPr spc="-155" dirty="0"/>
              <a:t> </a:t>
            </a:r>
            <a:r>
              <a:rPr spc="-45" dirty="0"/>
              <a:t>and</a:t>
            </a:r>
            <a:r>
              <a:rPr spc="-160" dirty="0"/>
              <a:t> </a:t>
            </a:r>
            <a:r>
              <a:rPr spc="-114" dirty="0"/>
              <a:t>Landlord</a:t>
            </a:r>
            <a:r>
              <a:rPr spc="-155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954337"/>
            <a:ext cx="14204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152D46"/>
                </a:solidFill>
                <a:latin typeface="Times New Roman"/>
                <a:cs typeface="Times New Roman"/>
              </a:rPr>
              <a:t>Tenant</a:t>
            </a:r>
            <a:r>
              <a:rPr sz="1650" b="1" spc="-70" dirty="0">
                <a:solidFill>
                  <a:srgbClr val="152D46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152D46"/>
                </a:solidFill>
                <a:latin typeface="Times New Roman"/>
                <a:cs typeface="Times New Roman"/>
              </a:rPr>
              <a:t>Benefits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35147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4C4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951" y="3395305"/>
            <a:ext cx="3797909" cy="4796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1600" spc="70" dirty="0">
                <a:solidFill>
                  <a:srgbClr val="4C4C4D"/>
                </a:solidFill>
              </a:rPr>
              <a:t>Secure communication with landlords</a:t>
            </a:r>
            <a:endParaRPr lang="en-US" sz="1600" dirty="0"/>
          </a:p>
          <a:p>
            <a:pPr marL="12700">
              <a:spcBef>
                <a:spcPts val="100"/>
              </a:spcBef>
            </a:pPr>
            <a:endParaRPr lang="en-US" sz="1350" spc="70" dirty="0">
              <a:solidFill>
                <a:srgbClr val="4C4C4D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8650" y="38481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4C4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3943" y="3718235"/>
            <a:ext cx="3190098" cy="2590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1600" spc="-65" dirty="0">
                <a:solidFill>
                  <a:srgbClr val="4C4C4D"/>
                </a:solidFill>
              </a:rPr>
              <a:t>Convenient online payments</a:t>
            </a:r>
            <a:endParaRPr lang="en-US" sz="1600" spc="-65" dirty="0">
              <a:solidFill>
                <a:srgbClr val="4C4C4D"/>
              </a:solidFill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785" y="2933363"/>
            <a:ext cx="16027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0" dirty="0">
                <a:solidFill>
                  <a:srgbClr val="152D46"/>
                </a:solidFill>
                <a:latin typeface="Times New Roman"/>
                <a:cs typeface="Times New Roman"/>
              </a:rPr>
              <a:t>Landlord</a:t>
            </a:r>
            <a:r>
              <a:rPr sz="1650" b="1" spc="-40" dirty="0">
                <a:solidFill>
                  <a:srgbClr val="152D46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152D46"/>
                </a:solidFill>
                <a:latin typeface="Times New Roman"/>
                <a:cs typeface="Times New Roman"/>
              </a:rPr>
              <a:t>Benefits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05411" y="3483285"/>
            <a:ext cx="46655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4C4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7303" y="3393548"/>
            <a:ext cx="2870735" cy="47961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1600" dirty="0">
                <a:solidFill>
                  <a:srgbClr val="4C4C4D"/>
                </a:solidFill>
              </a:rPr>
              <a:t>Wider audience of tenants</a:t>
            </a:r>
            <a:endParaRPr lang="en-US" sz="1600" spc="-95" dirty="0">
              <a:solidFill>
                <a:srgbClr val="4C4C4D"/>
              </a:solidFill>
              <a:latin typeface="Segoe UI Symbol"/>
            </a:endParaRPr>
          </a:p>
          <a:p>
            <a:pPr algn="l">
              <a:spcBef>
                <a:spcPts val="100"/>
              </a:spcBef>
            </a:pPr>
            <a:endParaRPr lang="en-US" sz="1350" dirty="0">
              <a:solidFill>
                <a:srgbClr val="4C4C4D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05368" y="381664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4C4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27304" y="3697211"/>
            <a:ext cx="2764401" cy="48731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>
              <a:spcBef>
                <a:spcPts val="100"/>
              </a:spcBef>
            </a:pPr>
            <a:r>
              <a:rPr lang="en-US" sz="1600" spc="-10" dirty="0">
                <a:solidFill>
                  <a:srgbClr val="4C4C4D"/>
                </a:solidFill>
                <a:latin typeface="Calibri"/>
                <a:ea typeface="Calibri"/>
                <a:cs typeface="Calibri"/>
              </a:rPr>
              <a:t>Streamlined tenant screening</a:t>
            </a:r>
            <a:endParaRPr lang="en-US" sz="1600" spc="-1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2700">
              <a:spcBef>
                <a:spcPts val="100"/>
              </a:spcBef>
            </a:pPr>
            <a:endParaRPr lang="en-US" sz="1400" spc="-10" dirty="0">
              <a:solidFill>
                <a:srgbClr val="4C4C4D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6338" y="413952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4C4C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F934D-F7AD-0156-BE93-0224F4C406A3}"/>
              </a:ext>
            </a:extLst>
          </p:cNvPr>
          <p:cNvSpPr txBox="1"/>
          <p:nvPr/>
        </p:nvSpPr>
        <p:spPr>
          <a:xfrm>
            <a:off x="5968656" y="399027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4C4C4D"/>
                </a:solidFill>
                <a:latin typeface="Calibri"/>
              </a:rPr>
              <a:t>Increased rental income</a:t>
            </a:r>
            <a:endParaRPr lang="en-US" sz="1600"/>
          </a:p>
        </p:txBody>
      </p:sp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4B2D1C2-2BD9-6D33-3B68-EE95B40C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439" y="17390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0263"/>
            <a:ext cx="11437416" cy="19894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477" y="2388736"/>
            <a:ext cx="3517265" cy="501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spc="-75" dirty="0"/>
              <a:t>The</a:t>
            </a:r>
            <a:r>
              <a:rPr sz="3100" spc="-170" dirty="0"/>
              <a:t> </a:t>
            </a:r>
            <a:r>
              <a:rPr sz="3100" spc="-85" dirty="0"/>
              <a:t>Rental</a:t>
            </a:r>
            <a:r>
              <a:rPr sz="3100" spc="-170" dirty="0"/>
              <a:t> </a:t>
            </a:r>
            <a:r>
              <a:rPr sz="3100" spc="-25" dirty="0"/>
              <a:t>Challenge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554177" y="3149136"/>
            <a:ext cx="791845" cy="950594"/>
          </a:xfrm>
          <a:custGeom>
            <a:avLst/>
            <a:gdLst/>
            <a:ahLst/>
            <a:cxnLst/>
            <a:rect l="l" t="t" r="r" b="b"/>
            <a:pathLst>
              <a:path w="791844" h="950595">
                <a:moveTo>
                  <a:pt x="791682" y="0"/>
                </a:moveTo>
                <a:lnTo>
                  <a:pt x="395841" y="158336"/>
                </a:lnTo>
                <a:lnTo>
                  <a:pt x="0" y="0"/>
                </a:lnTo>
                <a:lnTo>
                  <a:pt x="0" y="791682"/>
                </a:lnTo>
                <a:lnTo>
                  <a:pt x="395841" y="950018"/>
                </a:lnTo>
                <a:lnTo>
                  <a:pt x="791682" y="791682"/>
                </a:lnTo>
                <a:lnTo>
                  <a:pt x="7916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4848" y="3453109"/>
            <a:ext cx="110489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-310" dirty="0">
                <a:solidFill>
                  <a:srgbClr val="4C4C4D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0664" y="3239590"/>
            <a:ext cx="4283578" cy="88317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40" dirty="0">
                <a:solidFill>
                  <a:srgbClr val="4C4C4D"/>
                </a:solidFill>
                <a:latin typeface="Times New Roman"/>
                <a:cs typeface="Times New Roman"/>
              </a:rPr>
              <a:t>Limited</a:t>
            </a:r>
            <a:r>
              <a:rPr sz="1550" b="1" spc="-3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Platforms</a:t>
            </a:r>
            <a:endParaRPr sz="1550">
              <a:latin typeface="Times New Roman"/>
              <a:cs typeface="Times New Roman"/>
            </a:endParaRPr>
          </a:p>
          <a:p>
            <a:pPr marL="12700">
              <a:spcBef>
                <a:spcPts val="1005"/>
              </a:spcBef>
            </a:pPr>
            <a:r>
              <a:rPr lang="en-US" sz="1600" spc="-30" dirty="0">
                <a:solidFill>
                  <a:srgbClr val="4C4C4D"/>
                </a:solidFill>
              </a:rPr>
              <a:t>Existing options often focus on specific categories.</a:t>
            </a:r>
            <a:endParaRPr sz="1600" spc="-65" dirty="0">
              <a:solidFill>
                <a:srgbClr val="4C4C4D"/>
              </a:solidFill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177" y="4099155"/>
            <a:ext cx="791845" cy="950594"/>
          </a:xfrm>
          <a:custGeom>
            <a:avLst/>
            <a:gdLst/>
            <a:ahLst/>
            <a:cxnLst/>
            <a:rect l="l" t="t" r="r" b="b"/>
            <a:pathLst>
              <a:path w="791844" h="950595">
                <a:moveTo>
                  <a:pt x="791682" y="0"/>
                </a:moveTo>
                <a:lnTo>
                  <a:pt x="395841" y="158336"/>
                </a:lnTo>
                <a:lnTo>
                  <a:pt x="0" y="0"/>
                </a:lnTo>
                <a:lnTo>
                  <a:pt x="0" y="791682"/>
                </a:lnTo>
                <a:lnTo>
                  <a:pt x="395841" y="950018"/>
                </a:lnTo>
                <a:lnTo>
                  <a:pt x="791682" y="791682"/>
                </a:lnTo>
                <a:lnTo>
                  <a:pt x="7916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8355" y="4403128"/>
            <a:ext cx="14351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-50" dirty="0">
                <a:solidFill>
                  <a:srgbClr val="4C4C4D"/>
                </a:solidFill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0270" y="4231597"/>
            <a:ext cx="4289934" cy="87267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70" dirty="0">
                <a:solidFill>
                  <a:srgbClr val="4C4C4D"/>
                </a:solidFill>
                <a:latin typeface="Times New Roman"/>
                <a:cs typeface="Times New Roman"/>
              </a:rPr>
              <a:t>Vendor</a:t>
            </a:r>
            <a:r>
              <a:rPr sz="1550" b="1" spc="-4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Inefficiencies</a:t>
            </a:r>
            <a:endParaRPr sz="1550">
              <a:latin typeface="Times New Roman"/>
              <a:cs typeface="Times New Roman"/>
            </a:endParaRPr>
          </a:p>
          <a:p>
            <a:pPr marL="12700">
              <a:spcBef>
                <a:spcPts val="1005"/>
              </a:spcBef>
            </a:pPr>
            <a:r>
              <a:rPr lang="en-US" sz="1600" spc="-25" dirty="0">
                <a:solidFill>
                  <a:srgbClr val="4C4C4D"/>
                </a:solidFill>
              </a:rPr>
              <a:t>Vendors struggle with inventory and order processing</a:t>
            </a:r>
            <a:endParaRPr sz="1600" spc="-10" dirty="0">
              <a:solidFill>
                <a:srgbClr val="4C4C4D"/>
              </a:solidFill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4177" y="5049173"/>
            <a:ext cx="791845" cy="950594"/>
          </a:xfrm>
          <a:custGeom>
            <a:avLst/>
            <a:gdLst/>
            <a:ahLst/>
            <a:cxnLst/>
            <a:rect l="l" t="t" r="r" b="b"/>
            <a:pathLst>
              <a:path w="791844" h="950595">
                <a:moveTo>
                  <a:pt x="791682" y="0"/>
                </a:moveTo>
                <a:lnTo>
                  <a:pt x="395841" y="158336"/>
                </a:lnTo>
                <a:lnTo>
                  <a:pt x="0" y="0"/>
                </a:lnTo>
                <a:lnTo>
                  <a:pt x="0" y="791683"/>
                </a:lnTo>
                <a:lnTo>
                  <a:pt x="395841" y="950020"/>
                </a:lnTo>
                <a:lnTo>
                  <a:pt x="791682" y="791683"/>
                </a:lnTo>
                <a:lnTo>
                  <a:pt x="7916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0141" y="5353148"/>
            <a:ext cx="14033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b="1" spc="-50" dirty="0">
                <a:solidFill>
                  <a:srgbClr val="4C4C4D"/>
                </a:solidFill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0664" y="5129132"/>
            <a:ext cx="4476761" cy="74443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b="1" spc="-55" dirty="0">
                <a:solidFill>
                  <a:srgbClr val="4C4C4D"/>
                </a:solidFill>
                <a:latin typeface="Times New Roman"/>
                <a:cs typeface="Times New Roman"/>
              </a:rPr>
              <a:t>User</a:t>
            </a:r>
            <a:r>
              <a:rPr sz="1550" b="1" spc="-6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5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Frustration</a:t>
            </a:r>
            <a:endParaRPr sz="1550">
              <a:latin typeface="Times New Roman"/>
              <a:cs typeface="Times New Roman"/>
            </a:endParaRPr>
          </a:p>
          <a:p>
            <a:pPr algn="l"/>
            <a:r>
              <a:rPr lang="en-US" sz="1600" spc="-10" dirty="0">
                <a:solidFill>
                  <a:srgbClr val="4C4C4D"/>
                </a:solidFill>
              </a:rPr>
              <a:t>User Frustration Challenges with availability and customer support</a:t>
            </a:r>
            <a:r>
              <a:rPr lang="en-US" sz="1600" spc="-10" dirty="0">
                <a:solidFill>
                  <a:srgbClr val="4C4C4D"/>
                </a:solidFill>
                <a:latin typeface="Segoe UI Symbol"/>
                <a:ea typeface="Segoe UI Symbol"/>
              </a:rPr>
              <a:t>.</a:t>
            </a:r>
            <a:endParaRPr sz="1600">
              <a:solidFill>
                <a:srgbClr val="000000"/>
              </a:solidFill>
              <a:latin typeface="Segoe UI Symbol"/>
              <a:ea typeface="Segoe UI Symbol"/>
            </a:endParaRPr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BD6CE05-716B-8F8A-D992-5D44B0D04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896" y="14244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75" y="3101975"/>
            <a:ext cx="362775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spc="-114" dirty="0">
                <a:solidFill>
                  <a:srgbClr val="152D46"/>
                </a:solidFill>
                <a:latin typeface="Times New Roman"/>
                <a:cs typeface="Times New Roman"/>
              </a:rPr>
              <a:t>Market</a:t>
            </a:r>
            <a:r>
              <a:rPr sz="3350" b="1" spc="-155" dirty="0">
                <a:solidFill>
                  <a:srgbClr val="152D46"/>
                </a:solidFill>
                <a:latin typeface="Times New Roman"/>
                <a:cs typeface="Times New Roman"/>
              </a:rPr>
              <a:t> </a:t>
            </a:r>
            <a:r>
              <a:rPr sz="3350" b="1" spc="-25" dirty="0">
                <a:solidFill>
                  <a:srgbClr val="152D46"/>
                </a:solidFill>
                <a:latin typeface="Times New Roman"/>
                <a:cs typeface="Times New Roman"/>
              </a:rPr>
              <a:t>Competitors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8661" y="3947147"/>
            <a:ext cx="431800" cy="382270"/>
          </a:xfrm>
          <a:custGeom>
            <a:avLst/>
            <a:gdLst/>
            <a:ahLst/>
            <a:cxnLst/>
            <a:rect l="l" t="t" r="r" b="b"/>
            <a:pathLst>
              <a:path w="431800" h="382270">
                <a:moveTo>
                  <a:pt x="72851" y="175844"/>
                </a:moveTo>
                <a:lnTo>
                  <a:pt x="49038" y="175844"/>
                </a:lnTo>
                <a:lnTo>
                  <a:pt x="49038" y="322440"/>
                </a:lnTo>
                <a:lnTo>
                  <a:pt x="53715" y="345612"/>
                </a:lnTo>
                <a:lnTo>
                  <a:pt x="66470" y="364532"/>
                </a:lnTo>
                <a:lnTo>
                  <a:pt x="85392" y="377288"/>
                </a:lnTo>
                <a:lnTo>
                  <a:pt x="108569" y="381965"/>
                </a:lnTo>
                <a:lnTo>
                  <a:pt x="322882" y="381965"/>
                </a:lnTo>
                <a:lnTo>
                  <a:pt x="346059" y="377288"/>
                </a:lnTo>
                <a:lnTo>
                  <a:pt x="364981" y="364532"/>
                </a:lnTo>
                <a:lnTo>
                  <a:pt x="369282" y="358152"/>
                </a:lnTo>
                <a:lnTo>
                  <a:pt x="108569" y="358152"/>
                </a:lnTo>
                <a:lnTo>
                  <a:pt x="94669" y="355344"/>
                </a:lnTo>
                <a:lnTo>
                  <a:pt x="83315" y="347687"/>
                </a:lnTo>
                <a:lnTo>
                  <a:pt x="75659" y="336335"/>
                </a:lnTo>
                <a:lnTo>
                  <a:pt x="72851" y="322440"/>
                </a:lnTo>
                <a:lnTo>
                  <a:pt x="72851" y="175844"/>
                </a:lnTo>
                <a:close/>
              </a:path>
              <a:path w="431800" h="382270">
                <a:moveTo>
                  <a:pt x="251444" y="215277"/>
                </a:moveTo>
                <a:lnTo>
                  <a:pt x="180007" y="215277"/>
                </a:lnTo>
                <a:lnTo>
                  <a:pt x="170729" y="217146"/>
                </a:lnTo>
                <a:lnTo>
                  <a:pt x="163161" y="222245"/>
                </a:lnTo>
                <a:lnTo>
                  <a:pt x="158063" y="229813"/>
                </a:lnTo>
                <a:lnTo>
                  <a:pt x="156194" y="239090"/>
                </a:lnTo>
                <a:lnTo>
                  <a:pt x="156194" y="358152"/>
                </a:lnTo>
                <a:lnTo>
                  <a:pt x="180007" y="358152"/>
                </a:lnTo>
                <a:lnTo>
                  <a:pt x="180007" y="239090"/>
                </a:lnTo>
                <a:lnTo>
                  <a:pt x="275257" y="239090"/>
                </a:lnTo>
                <a:lnTo>
                  <a:pt x="273388" y="229813"/>
                </a:lnTo>
                <a:lnTo>
                  <a:pt x="268290" y="222245"/>
                </a:lnTo>
                <a:lnTo>
                  <a:pt x="260722" y="217146"/>
                </a:lnTo>
                <a:lnTo>
                  <a:pt x="251444" y="215277"/>
                </a:lnTo>
                <a:close/>
              </a:path>
              <a:path w="431800" h="382270">
                <a:moveTo>
                  <a:pt x="275257" y="239090"/>
                </a:moveTo>
                <a:lnTo>
                  <a:pt x="251444" y="239090"/>
                </a:lnTo>
                <a:lnTo>
                  <a:pt x="251444" y="358152"/>
                </a:lnTo>
                <a:lnTo>
                  <a:pt x="275257" y="358152"/>
                </a:lnTo>
                <a:lnTo>
                  <a:pt x="275257" y="239090"/>
                </a:lnTo>
                <a:close/>
              </a:path>
              <a:path w="431800" h="382270">
                <a:moveTo>
                  <a:pt x="251708" y="28727"/>
                </a:moveTo>
                <a:lnTo>
                  <a:pt x="215726" y="28727"/>
                </a:lnTo>
                <a:lnTo>
                  <a:pt x="358601" y="154774"/>
                </a:lnTo>
                <a:lnTo>
                  <a:pt x="358601" y="322440"/>
                </a:lnTo>
                <a:lnTo>
                  <a:pt x="355792" y="336335"/>
                </a:lnTo>
                <a:lnTo>
                  <a:pt x="348136" y="347687"/>
                </a:lnTo>
                <a:lnTo>
                  <a:pt x="336782" y="355344"/>
                </a:lnTo>
                <a:lnTo>
                  <a:pt x="322882" y="358152"/>
                </a:lnTo>
                <a:lnTo>
                  <a:pt x="369282" y="358152"/>
                </a:lnTo>
                <a:lnTo>
                  <a:pt x="377736" y="345612"/>
                </a:lnTo>
                <a:lnTo>
                  <a:pt x="382413" y="322440"/>
                </a:lnTo>
                <a:lnTo>
                  <a:pt x="382413" y="175844"/>
                </a:lnTo>
                <a:lnTo>
                  <a:pt x="418435" y="175844"/>
                </a:lnTo>
                <a:lnTo>
                  <a:pt x="251708" y="28727"/>
                </a:lnTo>
                <a:close/>
              </a:path>
              <a:path w="431800" h="382270">
                <a:moveTo>
                  <a:pt x="219148" y="0"/>
                </a:moveTo>
                <a:lnTo>
                  <a:pt x="212377" y="0"/>
                </a:lnTo>
                <a:lnTo>
                  <a:pt x="207838" y="3937"/>
                </a:lnTo>
                <a:lnTo>
                  <a:pt x="5414" y="182537"/>
                </a:lnTo>
                <a:lnTo>
                  <a:pt x="515" y="186931"/>
                </a:lnTo>
                <a:lnTo>
                  <a:pt x="0" y="194437"/>
                </a:lnTo>
                <a:lnTo>
                  <a:pt x="8780" y="204266"/>
                </a:lnTo>
                <a:lnTo>
                  <a:pt x="16296" y="204787"/>
                </a:lnTo>
                <a:lnTo>
                  <a:pt x="21207" y="200393"/>
                </a:lnTo>
                <a:lnTo>
                  <a:pt x="49038" y="175844"/>
                </a:lnTo>
                <a:lnTo>
                  <a:pt x="72851" y="175844"/>
                </a:lnTo>
                <a:lnTo>
                  <a:pt x="72851" y="154774"/>
                </a:lnTo>
                <a:lnTo>
                  <a:pt x="215726" y="28727"/>
                </a:lnTo>
                <a:lnTo>
                  <a:pt x="251708" y="28727"/>
                </a:lnTo>
                <a:lnTo>
                  <a:pt x="219148" y="0"/>
                </a:lnTo>
                <a:close/>
              </a:path>
              <a:path w="431800" h="382270">
                <a:moveTo>
                  <a:pt x="418435" y="175844"/>
                </a:moveTo>
                <a:lnTo>
                  <a:pt x="382413" y="175844"/>
                </a:lnTo>
                <a:lnTo>
                  <a:pt x="415241" y="204787"/>
                </a:lnTo>
                <a:lnTo>
                  <a:pt x="413866" y="204787"/>
                </a:lnTo>
                <a:lnTo>
                  <a:pt x="422671" y="204266"/>
                </a:lnTo>
                <a:lnTo>
                  <a:pt x="431452" y="194437"/>
                </a:lnTo>
                <a:lnTo>
                  <a:pt x="430931" y="186931"/>
                </a:lnTo>
                <a:lnTo>
                  <a:pt x="426020" y="182537"/>
                </a:lnTo>
                <a:lnTo>
                  <a:pt x="418435" y="175844"/>
                </a:lnTo>
                <a:close/>
              </a:path>
            </a:pathLst>
          </a:custGeom>
          <a:solidFill>
            <a:srgbClr val="204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7442" y="4497387"/>
            <a:ext cx="2232960" cy="90473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Airbnb</a:t>
            </a:r>
            <a:endParaRPr sz="165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lang="en-US" sz="1600" spc="55" dirty="0">
                <a:solidFill>
                  <a:srgbClr val="4C4C4D"/>
                </a:solidFill>
              </a:rPr>
              <a:t>Focuses on short-term stays</a:t>
            </a:r>
            <a:r>
              <a:rPr lang="en-US" sz="1350" spc="55" dirty="0">
                <a:solidFill>
                  <a:srgbClr val="4C4C4D"/>
                </a:solidFill>
              </a:rPr>
              <a:t>.</a:t>
            </a:r>
            <a:endParaRPr lang="en-US" dirty="0"/>
          </a:p>
        </p:txBody>
      </p:sp>
      <p:sp>
        <p:nvSpPr>
          <p:cNvPr id="5" name="object 5"/>
          <p:cNvSpPr/>
          <p:nvPr/>
        </p:nvSpPr>
        <p:spPr>
          <a:xfrm>
            <a:off x="4149331" y="3924300"/>
            <a:ext cx="321945" cy="428625"/>
          </a:xfrm>
          <a:custGeom>
            <a:avLst/>
            <a:gdLst/>
            <a:ahLst/>
            <a:cxnLst/>
            <a:rect l="l" t="t" r="r" b="b"/>
            <a:pathLst>
              <a:path w="321945" h="428625">
                <a:moveTo>
                  <a:pt x="267893" y="0"/>
                </a:moveTo>
                <a:lnTo>
                  <a:pt x="53581" y="0"/>
                </a:lnTo>
                <a:lnTo>
                  <a:pt x="32741" y="4216"/>
                </a:lnTo>
                <a:lnTo>
                  <a:pt x="15708" y="15708"/>
                </a:lnTo>
                <a:lnTo>
                  <a:pt x="4216" y="32741"/>
                </a:lnTo>
                <a:lnTo>
                  <a:pt x="0" y="53581"/>
                </a:lnTo>
                <a:lnTo>
                  <a:pt x="0" y="375043"/>
                </a:lnTo>
                <a:lnTo>
                  <a:pt x="4216" y="395883"/>
                </a:lnTo>
                <a:lnTo>
                  <a:pt x="15708" y="412916"/>
                </a:lnTo>
                <a:lnTo>
                  <a:pt x="32741" y="424408"/>
                </a:lnTo>
                <a:lnTo>
                  <a:pt x="53581" y="428625"/>
                </a:lnTo>
                <a:lnTo>
                  <a:pt x="267893" y="428625"/>
                </a:lnTo>
                <a:lnTo>
                  <a:pt x="288726" y="424408"/>
                </a:lnTo>
                <a:lnTo>
                  <a:pt x="305755" y="412916"/>
                </a:lnTo>
                <a:lnTo>
                  <a:pt x="313227" y="401840"/>
                </a:lnTo>
                <a:lnTo>
                  <a:pt x="53581" y="401840"/>
                </a:lnTo>
                <a:lnTo>
                  <a:pt x="43141" y="399737"/>
                </a:lnTo>
                <a:lnTo>
                  <a:pt x="34624" y="394000"/>
                </a:lnTo>
                <a:lnTo>
                  <a:pt x="28887" y="385483"/>
                </a:lnTo>
                <a:lnTo>
                  <a:pt x="26784" y="375043"/>
                </a:lnTo>
                <a:lnTo>
                  <a:pt x="26784" y="53581"/>
                </a:lnTo>
                <a:lnTo>
                  <a:pt x="28887" y="43141"/>
                </a:lnTo>
                <a:lnTo>
                  <a:pt x="34624" y="34624"/>
                </a:lnTo>
                <a:lnTo>
                  <a:pt x="43141" y="28887"/>
                </a:lnTo>
                <a:lnTo>
                  <a:pt x="53581" y="26784"/>
                </a:lnTo>
                <a:lnTo>
                  <a:pt x="313227" y="26784"/>
                </a:lnTo>
                <a:lnTo>
                  <a:pt x="305755" y="15708"/>
                </a:lnTo>
                <a:lnTo>
                  <a:pt x="288726" y="4216"/>
                </a:lnTo>
                <a:lnTo>
                  <a:pt x="267893" y="0"/>
                </a:lnTo>
                <a:close/>
              </a:path>
              <a:path w="321945" h="428625">
                <a:moveTo>
                  <a:pt x="160731" y="294678"/>
                </a:moveTo>
                <a:lnTo>
                  <a:pt x="139891" y="298894"/>
                </a:lnTo>
                <a:lnTo>
                  <a:pt x="122858" y="310386"/>
                </a:lnTo>
                <a:lnTo>
                  <a:pt x="111366" y="327419"/>
                </a:lnTo>
                <a:lnTo>
                  <a:pt x="107149" y="348259"/>
                </a:lnTo>
                <a:lnTo>
                  <a:pt x="107149" y="401840"/>
                </a:lnTo>
                <a:lnTo>
                  <a:pt x="133946" y="401840"/>
                </a:lnTo>
                <a:lnTo>
                  <a:pt x="133946" y="348259"/>
                </a:lnTo>
                <a:lnTo>
                  <a:pt x="136047" y="337821"/>
                </a:lnTo>
                <a:lnTo>
                  <a:pt x="141781" y="329309"/>
                </a:lnTo>
                <a:lnTo>
                  <a:pt x="150293" y="323575"/>
                </a:lnTo>
                <a:lnTo>
                  <a:pt x="160731" y="321475"/>
                </a:lnTo>
                <a:lnTo>
                  <a:pt x="206085" y="321475"/>
                </a:lnTo>
                <a:lnTo>
                  <a:pt x="198604" y="310386"/>
                </a:lnTo>
                <a:lnTo>
                  <a:pt x="181570" y="298894"/>
                </a:lnTo>
                <a:lnTo>
                  <a:pt x="160731" y="294678"/>
                </a:lnTo>
                <a:close/>
              </a:path>
              <a:path w="321945" h="428625">
                <a:moveTo>
                  <a:pt x="206085" y="321475"/>
                </a:moveTo>
                <a:lnTo>
                  <a:pt x="160731" y="321475"/>
                </a:lnTo>
                <a:lnTo>
                  <a:pt x="171168" y="323575"/>
                </a:lnTo>
                <a:lnTo>
                  <a:pt x="179681" y="329309"/>
                </a:lnTo>
                <a:lnTo>
                  <a:pt x="185414" y="337821"/>
                </a:lnTo>
                <a:lnTo>
                  <a:pt x="187515" y="348259"/>
                </a:lnTo>
                <a:lnTo>
                  <a:pt x="187515" y="401840"/>
                </a:lnTo>
                <a:lnTo>
                  <a:pt x="214312" y="401840"/>
                </a:lnTo>
                <a:lnTo>
                  <a:pt x="214312" y="348259"/>
                </a:lnTo>
                <a:lnTo>
                  <a:pt x="210096" y="327419"/>
                </a:lnTo>
                <a:lnTo>
                  <a:pt x="206085" y="321475"/>
                </a:lnTo>
                <a:close/>
              </a:path>
              <a:path w="321945" h="428625">
                <a:moveTo>
                  <a:pt x="313227" y="26784"/>
                </a:moveTo>
                <a:lnTo>
                  <a:pt x="267893" y="26784"/>
                </a:lnTo>
                <a:lnTo>
                  <a:pt x="278326" y="28887"/>
                </a:lnTo>
                <a:lnTo>
                  <a:pt x="286839" y="34624"/>
                </a:lnTo>
                <a:lnTo>
                  <a:pt x="292575" y="43141"/>
                </a:lnTo>
                <a:lnTo>
                  <a:pt x="294678" y="53581"/>
                </a:lnTo>
                <a:lnTo>
                  <a:pt x="294678" y="375043"/>
                </a:lnTo>
                <a:lnTo>
                  <a:pt x="292575" y="385483"/>
                </a:lnTo>
                <a:lnTo>
                  <a:pt x="286839" y="394000"/>
                </a:lnTo>
                <a:lnTo>
                  <a:pt x="278326" y="399737"/>
                </a:lnTo>
                <a:lnTo>
                  <a:pt x="267893" y="401840"/>
                </a:lnTo>
                <a:lnTo>
                  <a:pt x="313227" y="401840"/>
                </a:lnTo>
                <a:lnTo>
                  <a:pt x="317246" y="395883"/>
                </a:lnTo>
                <a:lnTo>
                  <a:pt x="321462" y="375043"/>
                </a:lnTo>
                <a:lnTo>
                  <a:pt x="321462" y="53581"/>
                </a:lnTo>
                <a:lnTo>
                  <a:pt x="317246" y="32741"/>
                </a:lnTo>
                <a:lnTo>
                  <a:pt x="313227" y="26784"/>
                </a:lnTo>
                <a:close/>
              </a:path>
              <a:path w="321945" h="428625">
                <a:moveTo>
                  <a:pt x="113855" y="187528"/>
                </a:moveTo>
                <a:lnTo>
                  <a:pt x="73672" y="187528"/>
                </a:lnTo>
                <a:lnTo>
                  <a:pt x="65834" y="189101"/>
                </a:lnTo>
                <a:lnTo>
                  <a:pt x="59450" y="193397"/>
                </a:lnTo>
                <a:lnTo>
                  <a:pt x="55154" y="199781"/>
                </a:lnTo>
                <a:lnTo>
                  <a:pt x="53581" y="207619"/>
                </a:lnTo>
                <a:lnTo>
                  <a:pt x="53581" y="247802"/>
                </a:lnTo>
                <a:lnTo>
                  <a:pt x="55154" y="255635"/>
                </a:lnTo>
                <a:lnTo>
                  <a:pt x="59450" y="262020"/>
                </a:lnTo>
                <a:lnTo>
                  <a:pt x="65834" y="266319"/>
                </a:lnTo>
                <a:lnTo>
                  <a:pt x="73672" y="267893"/>
                </a:lnTo>
                <a:lnTo>
                  <a:pt x="113855" y="267893"/>
                </a:lnTo>
                <a:lnTo>
                  <a:pt x="121688" y="266319"/>
                </a:lnTo>
                <a:lnTo>
                  <a:pt x="128073" y="262020"/>
                </a:lnTo>
                <a:lnTo>
                  <a:pt x="132372" y="255635"/>
                </a:lnTo>
                <a:lnTo>
                  <a:pt x="133946" y="247802"/>
                </a:lnTo>
                <a:lnTo>
                  <a:pt x="133946" y="241096"/>
                </a:lnTo>
                <a:lnTo>
                  <a:pt x="80365" y="241096"/>
                </a:lnTo>
                <a:lnTo>
                  <a:pt x="80365" y="214312"/>
                </a:lnTo>
                <a:lnTo>
                  <a:pt x="133946" y="214312"/>
                </a:lnTo>
                <a:lnTo>
                  <a:pt x="133946" y="207619"/>
                </a:lnTo>
                <a:lnTo>
                  <a:pt x="132372" y="199781"/>
                </a:lnTo>
                <a:lnTo>
                  <a:pt x="128073" y="193397"/>
                </a:lnTo>
                <a:lnTo>
                  <a:pt x="121688" y="189101"/>
                </a:lnTo>
                <a:lnTo>
                  <a:pt x="113855" y="187528"/>
                </a:lnTo>
                <a:close/>
              </a:path>
              <a:path w="321945" h="428625">
                <a:moveTo>
                  <a:pt x="247789" y="187528"/>
                </a:moveTo>
                <a:lnTo>
                  <a:pt x="207606" y="187528"/>
                </a:lnTo>
                <a:lnTo>
                  <a:pt x="199774" y="189101"/>
                </a:lnTo>
                <a:lnTo>
                  <a:pt x="193389" y="193397"/>
                </a:lnTo>
                <a:lnTo>
                  <a:pt x="189090" y="199781"/>
                </a:lnTo>
                <a:lnTo>
                  <a:pt x="187515" y="207619"/>
                </a:lnTo>
                <a:lnTo>
                  <a:pt x="187515" y="247802"/>
                </a:lnTo>
                <a:lnTo>
                  <a:pt x="189090" y="255635"/>
                </a:lnTo>
                <a:lnTo>
                  <a:pt x="193389" y="262020"/>
                </a:lnTo>
                <a:lnTo>
                  <a:pt x="199774" y="266319"/>
                </a:lnTo>
                <a:lnTo>
                  <a:pt x="207606" y="267893"/>
                </a:lnTo>
                <a:lnTo>
                  <a:pt x="247789" y="267893"/>
                </a:lnTo>
                <a:lnTo>
                  <a:pt x="255629" y="266319"/>
                </a:lnTo>
                <a:lnTo>
                  <a:pt x="262018" y="262020"/>
                </a:lnTo>
                <a:lnTo>
                  <a:pt x="266318" y="255635"/>
                </a:lnTo>
                <a:lnTo>
                  <a:pt x="267893" y="247802"/>
                </a:lnTo>
                <a:lnTo>
                  <a:pt x="267893" y="241096"/>
                </a:lnTo>
                <a:lnTo>
                  <a:pt x="214312" y="241096"/>
                </a:lnTo>
                <a:lnTo>
                  <a:pt x="214312" y="214312"/>
                </a:lnTo>
                <a:lnTo>
                  <a:pt x="267893" y="214312"/>
                </a:lnTo>
                <a:lnTo>
                  <a:pt x="267893" y="207619"/>
                </a:lnTo>
                <a:lnTo>
                  <a:pt x="266318" y="199781"/>
                </a:lnTo>
                <a:lnTo>
                  <a:pt x="262018" y="193397"/>
                </a:lnTo>
                <a:lnTo>
                  <a:pt x="255629" y="189101"/>
                </a:lnTo>
                <a:lnTo>
                  <a:pt x="247789" y="187528"/>
                </a:lnTo>
                <a:close/>
              </a:path>
              <a:path w="321945" h="428625">
                <a:moveTo>
                  <a:pt x="133946" y="214312"/>
                </a:moveTo>
                <a:lnTo>
                  <a:pt x="107149" y="214312"/>
                </a:lnTo>
                <a:lnTo>
                  <a:pt x="107149" y="241096"/>
                </a:lnTo>
                <a:lnTo>
                  <a:pt x="133946" y="241096"/>
                </a:lnTo>
                <a:lnTo>
                  <a:pt x="133946" y="214312"/>
                </a:lnTo>
                <a:close/>
              </a:path>
              <a:path w="321945" h="428625">
                <a:moveTo>
                  <a:pt x="267893" y="214312"/>
                </a:moveTo>
                <a:lnTo>
                  <a:pt x="241096" y="214312"/>
                </a:lnTo>
                <a:lnTo>
                  <a:pt x="241096" y="241096"/>
                </a:lnTo>
                <a:lnTo>
                  <a:pt x="267893" y="241096"/>
                </a:lnTo>
                <a:lnTo>
                  <a:pt x="267893" y="214312"/>
                </a:lnTo>
                <a:close/>
              </a:path>
              <a:path w="321945" h="428625">
                <a:moveTo>
                  <a:pt x="113855" y="80365"/>
                </a:moveTo>
                <a:lnTo>
                  <a:pt x="73672" y="80365"/>
                </a:lnTo>
                <a:lnTo>
                  <a:pt x="65834" y="81938"/>
                </a:lnTo>
                <a:lnTo>
                  <a:pt x="59450" y="86234"/>
                </a:lnTo>
                <a:lnTo>
                  <a:pt x="55154" y="92618"/>
                </a:lnTo>
                <a:lnTo>
                  <a:pt x="53581" y="100457"/>
                </a:lnTo>
                <a:lnTo>
                  <a:pt x="53581" y="140639"/>
                </a:lnTo>
                <a:lnTo>
                  <a:pt x="55154" y="148477"/>
                </a:lnTo>
                <a:lnTo>
                  <a:pt x="59450" y="154862"/>
                </a:lnTo>
                <a:lnTo>
                  <a:pt x="65834" y="159158"/>
                </a:lnTo>
                <a:lnTo>
                  <a:pt x="73672" y="160731"/>
                </a:lnTo>
                <a:lnTo>
                  <a:pt x="113855" y="160731"/>
                </a:lnTo>
                <a:lnTo>
                  <a:pt x="121688" y="159158"/>
                </a:lnTo>
                <a:lnTo>
                  <a:pt x="128073" y="154862"/>
                </a:lnTo>
                <a:lnTo>
                  <a:pt x="132372" y="148477"/>
                </a:lnTo>
                <a:lnTo>
                  <a:pt x="133946" y="140639"/>
                </a:lnTo>
                <a:lnTo>
                  <a:pt x="133946" y="133946"/>
                </a:lnTo>
                <a:lnTo>
                  <a:pt x="80365" y="133946"/>
                </a:lnTo>
                <a:lnTo>
                  <a:pt x="80365" y="107162"/>
                </a:lnTo>
                <a:lnTo>
                  <a:pt x="133946" y="107162"/>
                </a:lnTo>
                <a:lnTo>
                  <a:pt x="133946" y="100457"/>
                </a:lnTo>
                <a:lnTo>
                  <a:pt x="132372" y="92618"/>
                </a:lnTo>
                <a:lnTo>
                  <a:pt x="128073" y="86234"/>
                </a:lnTo>
                <a:lnTo>
                  <a:pt x="121688" y="81938"/>
                </a:lnTo>
                <a:lnTo>
                  <a:pt x="113855" y="80365"/>
                </a:lnTo>
                <a:close/>
              </a:path>
              <a:path w="321945" h="428625">
                <a:moveTo>
                  <a:pt x="247789" y="80365"/>
                </a:moveTo>
                <a:lnTo>
                  <a:pt x="207606" y="80365"/>
                </a:lnTo>
                <a:lnTo>
                  <a:pt x="199774" y="81938"/>
                </a:lnTo>
                <a:lnTo>
                  <a:pt x="193389" y="86234"/>
                </a:lnTo>
                <a:lnTo>
                  <a:pt x="189090" y="92618"/>
                </a:lnTo>
                <a:lnTo>
                  <a:pt x="187515" y="100457"/>
                </a:lnTo>
                <a:lnTo>
                  <a:pt x="187515" y="140639"/>
                </a:lnTo>
                <a:lnTo>
                  <a:pt x="189090" y="148477"/>
                </a:lnTo>
                <a:lnTo>
                  <a:pt x="193389" y="154862"/>
                </a:lnTo>
                <a:lnTo>
                  <a:pt x="199774" y="159158"/>
                </a:lnTo>
                <a:lnTo>
                  <a:pt x="207606" y="160731"/>
                </a:lnTo>
                <a:lnTo>
                  <a:pt x="247789" y="160731"/>
                </a:lnTo>
                <a:lnTo>
                  <a:pt x="255629" y="159158"/>
                </a:lnTo>
                <a:lnTo>
                  <a:pt x="262018" y="154862"/>
                </a:lnTo>
                <a:lnTo>
                  <a:pt x="266318" y="148477"/>
                </a:lnTo>
                <a:lnTo>
                  <a:pt x="267893" y="140639"/>
                </a:lnTo>
                <a:lnTo>
                  <a:pt x="267893" y="133946"/>
                </a:lnTo>
                <a:lnTo>
                  <a:pt x="214312" y="133946"/>
                </a:lnTo>
                <a:lnTo>
                  <a:pt x="214312" y="107162"/>
                </a:lnTo>
                <a:lnTo>
                  <a:pt x="267893" y="107162"/>
                </a:lnTo>
                <a:lnTo>
                  <a:pt x="267893" y="100457"/>
                </a:lnTo>
                <a:lnTo>
                  <a:pt x="266318" y="92618"/>
                </a:lnTo>
                <a:lnTo>
                  <a:pt x="262018" y="86234"/>
                </a:lnTo>
                <a:lnTo>
                  <a:pt x="255629" y="81938"/>
                </a:lnTo>
                <a:lnTo>
                  <a:pt x="247789" y="80365"/>
                </a:lnTo>
                <a:close/>
              </a:path>
              <a:path w="321945" h="428625">
                <a:moveTo>
                  <a:pt x="133946" y="107162"/>
                </a:moveTo>
                <a:lnTo>
                  <a:pt x="107149" y="107162"/>
                </a:lnTo>
                <a:lnTo>
                  <a:pt x="107149" y="133946"/>
                </a:lnTo>
                <a:lnTo>
                  <a:pt x="133946" y="133946"/>
                </a:lnTo>
                <a:lnTo>
                  <a:pt x="133946" y="107162"/>
                </a:lnTo>
                <a:close/>
              </a:path>
              <a:path w="321945" h="428625">
                <a:moveTo>
                  <a:pt x="267893" y="107162"/>
                </a:moveTo>
                <a:lnTo>
                  <a:pt x="241096" y="107162"/>
                </a:lnTo>
                <a:lnTo>
                  <a:pt x="241096" y="133946"/>
                </a:lnTo>
                <a:lnTo>
                  <a:pt x="267893" y="133946"/>
                </a:lnTo>
                <a:lnTo>
                  <a:pt x="267893" y="107162"/>
                </a:lnTo>
                <a:close/>
              </a:path>
            </a:pathLst>
          </a:custGeom>
          <a:solidFill>
            <a:srgbClr val="204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83050" y="4497387"/>
            <a:ext cx="2945130" cy="763671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Zillow</a:t>
            </a:r>
            <a:r>
              <a:rPr sz="1650" b="1" spc="-9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Rentals</a:t>
            </a:r>
            <a:endParaRPr sz="1650">
              <a:latin typeface="Times New Roman"/>
              <a:cs typeface="Times New Roman"/>
            </a:endParaRPr>
          </a:p>
          <a:p>
            <a:pPr algn="l"/>
            <a:r>
              <a:rPr lang="en-US" sz="1600" dirty="0">
                <a:solidFill>
                  <a:srgbClr val="4C4C4D"/>
                </a:solidFill>
              </a:rPr>
              <a:t>Comprehensive platform for long-term rentals.</a:t>
            </a:r>
            <a:endParaRPr lang="en-US" sz="1600" spc="-10" dirty="0">
              <a:solidFill>
                <a:srgbClr val="4C4C4D"/>
              </a:solidFill>
              <a:latin typeface="Segoe UI Symbol"/>
              <a:ea typeface="Segoe UI 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8209" y="3924300"/>
            <a:ext cx="373380" cy="428625"/>
          </a:xfrm>
          <a:custGeom>
            <a:avLst/>
            <a:gdLst/>
            <a:ahLst/>
            <a:cxnLst/>
            <a:rect l="l" t="t" r="r" b="b"/>
            <a:pathLst>
              <a:path w="373379" h="428625">
                <a:moveTo>
                  <a:pt x="239344" y="133946"/>
                </a:moveTo>
                <a:lnTo>
                  <a:pt x="212140" y="133946"/>
                </a:lnTo>
                <a:lnTo>
                  <a:pt x="213199" y="140309"/>
                </a:lnTo>
                <a:lnTo>
                  <a:pt x="213309" y="140970"/>
                </a:lnTo>
                <a:lnTo>
                  <a:pt x="214401" y="148678"/>
                </a:lnTo>
                <a:lnTo>
                  <a:pt x="215239" y="157048"/>
                </a:lnTo>
                <a:lnTo>
                  <a:pt x="216831" y="184817"/>
                </a:lnTo>
                <a:lnTo>
                  <a:pt x="216896" y="188102"/>
                </a:lnTo>
                <a:lnTo>
                  <a:pt x="215842" y="219017"/>
                </a:lnTo>
                <a:lnTo>
                  <a:pt x="215804" y="220119"/>
                </a:lnTo>
                <a:lnTo>
                  <a:pt x="210764" y="256199"/>
                </a:lnTo>
                <a:lnTo>
                  <a:pt x="210742" y="256353"/>
                </a:lnTo>
                <a:lnTo>
                  <a:pt x="200672" y="294678"/>
                </a:lnTo>
                <a:lnTo>
                  <a:pt x="107162" y="294678"/>
                </a:lnTo>
                <a:lnTo>
                  <a:pt x="65445" y="303098"/>
                </a:lnTo>
                <a:lnTo>
                  <a:pt x="31383" y="326061"/>
                </a:lnTo>
                <a:lnTo>
                  <a:pt x="8419" y="360123"/>
                </a:lnTo>
                <a:lnTo>
                  <a:pt x="0" y="401840"/>
                </a:lnTo>
                <a:lnTo>
                  <a:pt x="2102" y="412272"/>
                </a:lnTo>
                <a:lnTo>
                  <a:pt x="7840" y="420785"/>
                </a:lnTo>
                <a:lnTo>
                  <a:pt x="16357" y="426522"/>
                </a:lnTo>
                <a:lnTo>
                  <a:pt x="26797" y="428625"/>
                </a:lnTo>
                <a:lnTo>
                  <a:pt x="294690" y="428625"/>
                </a:lnTo>
                <a:lnTo>
                  <a:pt x="305123" y="426522"/>
                </a:lnTo>
                <a:lnTo>
                  <a:pt x="313636" y="420785"/>
                </a:lnTo>
                <a:lnTo>
                  <a:pt x="319372" y="412272"/>
                </a:lnTo>
                <a:lnTo>
                  <a:pt x="321475" y="401840"/>
                </a:lnTo>
                <a:lnTo>
                  <a:pt x="26797" y="401840"/>
                </a:lnTo>
                <a:lnTo>
                  <a:pt x="33114" y="370563"/>
                </a:lnTo>
                <a:lnTo>
                  <a:pt x="50339" y="345017"/>
                </a:lnTo>
                <a:lnTo>
                  <a:pt x="75885" y="327792"/>
                </a:lnTo>
                <a:lnTo>
                  <a:pt x="107162" y="321475"/>
                </a:lnTo>
                <a:lnTo>
                  <a:pt x="282761" y="321475"/>
                </a:lnTo>
                <a:lnTo>
                  <a:pt x="265137" y="307477"/>
                </a:lnTo>
                <a:lnTo>
                  <a:pt x="228460" y="295592"/>
                </a:lnTo>
                <a:lnTo>
                  <a:pt x="237981" y="256353"/>
                </a:lnTo>
                <a:lnTo>
                  <a:pt x="238018" y="256199"/>
                </a:lnTo>
                <a:lnTo>
                  <a:pt x="242766" y="219017"/>
                </a:lnTo>
                <a:lnTo>
                  <a:pt x="243640" y="188102"/>
                </a:lnTo>
                <a:lnTo>
                  <a:pt x="243733" y="184817"/>
                </a:lnTo>
                <a:lnTo>
                  <a:pt x="241947" y="154368"/>
                </a:lnTo>
                <a:lnTo>
                  <a:pt x="241185" y="147091"/>
                </a:lnTo>
                <a:lnTo>
                  <a:pt x="240429" y="140970"/>
                </a:lnTo>
                <a:lnTo>
                  <a:pt x="240347" y="140309"/>
                </a:lnTo>
                <a:lnTo>
                  <a:pt x="239344" y="133946"/>
                </a:lnTo>
                <a:close/>
              </a:path>
              <a:path w="373379" h="428625">
                <a:moveTo>
                  <a:pt x="282761" y="321475"/>
                </a:moveTo>
                <a:lnTo>
                  <a:pt x="214312" y="321475"/>
                </a:lnTo>
                <a:lnTo>
                  <a:pt x="245591" y="327792"/>
                </a:lnTo>
                <a:lnTo>
                  <a:pt x="271141" y="345017"/>
                </a:lnTo>
                <a:lnTo>
                  <a:pt x="288371" y="370563"/>
                </a:lnTo>
                <a:lnTo>
                  <a:pt x="294690" y="401840"/>
                </a:lnTo>
                <a:lnTo>
                  <a:pt x="321475" y="401840"/>
                </a:lnTo>
                <a:lnTo>
                  <a:pt x="314322" y="363259"/>
                </a:lnTo>
                <a:lnTo>
                  <a:pt x="294651" y="330919"/>
                </a:lnTo>
                <a:lnTo>
                  <a:pt x="282761" y="321475"/>
                </a:lnTo>
                <a:close/>
              </a:path>
              <a:path w="373379" h="428625">
                <a:moveTo>
                  <a:pt x="199025" y="158889"/>
                </a:moveTo>
                <a:lnTo>
                  <a:pt x="172123" y="158889"/>
                </a:lnTo>
                <a:lnTo>
                  <a:pt x="171846" y="161623"/>
                </a:lnTo>
                <a:lnTo>
                  <a:pt x="170954" y="169024"/>
                </a:lnTo>
                <a:lnTo>
                  <a:pt x="166522" y="196435"/>
                </a:lnTo>
                <a:lnTo>
                  <a:pt x="159512" y="227045"/>
                </a:lnTo>
                <a:lnTo>
                  <a:pt x="149348" y="260058"/>
                </a:lnTo>
                <a:lnTo>
                  <a:pt x="135458" y="294678"/>
                </a:lnTo>
                <a:lnTo>
                  <a:pt x="164668" y="294678"/>
                </a:lnTo>
                <a:lnTo>
                  <a:pt x="186667" y="228961"/>
                </a:lnTo>
                <a:lnTo>
                  <a:pt x="197485" y="172542"/>
                </a:lnTo>
                <a:lnTo>
                  <a:pt x="198577" y="163215"/>
                </a:lnTo>
                <a:lnTo>
                  <a:pt x="198702" y="162153"/>
                </a:lnTo>
                <a:lnTo>
                  <a:pt x="199025" y="158889"/>
                </a:lnTo>
                <a:close/>
              </a:path>
              <a:path w="373379" h="428625">
                <a:moveTo>
                  <a:pt x="120561" y="0"/>
                </a:moveTo>
                <a:lnTo>
                  <a:pt x="73573" y="7033"/>
                </a:lnTo>
                <a:lnTo>
                  <a:pt x="38400" y="25187"/>
                </a:lnTo>
                <a:lnTo>
                  <a:pt x="2273" y="77177"/>
                </a:lnTo>
                <a:lnTo>
                  <a:pt x="2202" y="89422"/>
                </a:lnTo>
                <a:lnTo>
                  <a:pt x="7653" y="98890"/>
                </a:lnTo>
                <a:lnTo>
                  <a:pt x="16544" y="104997"/>
                </a:lnTo>
                <a:lnTo>
                  <a:pt x="26797" y="107162"/>
                </a:lnTo>
                <a:lnTo>
                  <a:pt x="75425" y="107162"/>
                </a:lnTo>
                <a:lnTo>
                  <a:pt x="58130" y="140309"/>
                </a:lnTo>
                <a:lnTo>
                  <a:pt x="51898" y="172131"/>
                </a:lnTo>
                <a:lnTo>
                  <a:pt x="54558" y="200854"/>
                </a:lnTo>
                <a:lnTo>
                  <a:pt x="63957" y="224612"/>
                </a:lnTo>
                <a:lnTo>
                  <a:pt x="72582" y="233325"/>
                </a:lnTo>
                <a:lnTo>
                  <a:pt x="83135" y="236175"/>
                </a:lnTo>
                <a:lnTo>
                  <a:pt x="93748" y="234206"/>
                </a:lnTo>
                <a:lnTo>
                  <a:pt x="102552" y="228460"/>
                </a:lnTo>
                <a:lnTo>
                  <a:pt x="123228" y="207784"/>
                </a:lnTo>
                <a:lnTo>
                  <a:pt x="85318" y="207784"/>
                </a:lnTo>
                <a:lnTo>
                  <a:pt x="79328" y="188102"/>
                </a:lnTo>
                <a:lnTo>
                  <a:pt x="79576" y="172542"/>
                </a:lnTo>
                <a:lnTo>
                  <a:pt x="79633" y="169024"/>
                </a:lnTo>
                <a:lnTo>
                  <a:pt x="79725" y="163215"/>
                </a:lnTo>
                <a:lnTo>
                  <a:pt x="111937" y="105397"/>
                </a:lnTo>
                <a:lnTo>
                  <a:pt x="146089" y="80365"/>
                </a:lnTo>
                <a:lnTo>
                  <a:pt x="29222" y="80365"/>
                </a:lnTo>
                <a:lnTo>
                  <a:pt x="38854" y="62369"/>
                </a:lnTo>
                <a:lnTo>
                  <a:pt x="38940" y="62210"/>
                </a:lnTo>
                <a:lnTo>
                  <a:pt x="56842" y="44878"/>
                </a:lnTo>
                <a:lnTo>
                  <a:pt x="83768" y="31895"/>
                </a:lnTo>
                <a:lnTo>
                  <a:pt x="120561" y="26784"/>
                </a:lnTo>
                <a:lnTo>
                  <a:pt x="203963" y="26784"/>
                </a:lnTo>
                <a:lnTo>
                  <a:pt x="194590" y="19566"/>
                </a:lnTo>
                <a:lnTo>
                  <a:pt x="173829" y="9251"/>
                </a:lnTo>
                <a:lnTo>
                  <a:pt x="149161" y="2451"/>
                </a:lnTo>
                <a:lnTo>
                  <a:pt x="120561" y="0"/>
                </a:lnTo>
                <a:close/>
              </a:path>
              <a:path w="373379" h="428625">
                <a:moveTo>
                  <a:pt x="338189" y="53581"/>
                </a:moveTo>
                <a:lnTo>
                  <a:pt x="254495" y="53581"/>
                </a:lnTo>
                <a:lnTo>
                  <a:pt x="291287" y="58690"/>
                </a:lnTo>
                <a:lnTo>
                  <a:pt x="318214" y="71670"/>
                </a:lnTo>
                <a:lnTo>
                  <a:pt x="336116" y="89001"/>
                </a:lnTo>
                <a:lnTo>
                  <a:pt x="345833" y="107162"/>
                </a:lnTo>
                <a:lnTo>
                  <a:pt x="188023" y="107162"/>
                </a:lnTo>
                <a:lnTo>
                  <a:pt x="184594" y="108585"/>
                </a:lnTo>
                <a:lnTo>
                  <a:pt x="85318" y="207784"/>
                </a:lnTo>
                <a:lnTo>
                  <a:pt x="123228" y="207784"/>
                </a:lnTo>
                <a:lnTo>
                  <a:pt x="172123" y="158889"/>
                </a:lnTo>
                <a:lnTo>
                  <a:pt x="199025" y="158889"/>
                </a:lnTo>
                <a:lnTo>
                  <a:pt x="199728" y="151515"/>
                </a:lnTo>
                <a:lnTo>
                  <a:pt x="200408" y="142272"/>
                </a:lnTo>
                <a:lnTo>
                  <a:pt x="200782" y="135016"/>
                </a:lnTo>
                <a:lnTo>
                  <a:pt x="200837" y="133946"/>
                </a:lnTo>
                <a:lnTo>
                  <a:pt x="348259" y="133946"/>
                </a:lnTo>
                <a:lnTo>
                  <a:pt x="358511" y="131783"/>
                </a:lnTo>
                <a:lnTo>
                  <a:pt x="367404" y="125680"/>
                </a:lnTo>
                <a:lnTo>
                  <a:pt x="372858" y="116217"/>
                </a:lnTo>
                <a:lnTo>
                  <a:pt x="372795" y="103974"/>
                </a:lnTo>
                <a:lnTo>
                  <a:pt x="360326" y="76831"/>
                </a:lnTo>
                <a:lnTo>
                  <a:pt x="338189" y="53581"/>
                </a:lnTo>
                <a:close/>
              </a:path>
              <a:path w="373379" h="428625">
                <a:moveTo>
                  <a:pt x="133946" y="56591"/>
                </a:moveTo>
                <a:lnTo>
                  <a:pt x="99453" y="80365"/>
                </a:lnTo>
                <a:lnTo>
                  <a:pt x="146089" y="80365"/>
                </a:lnTo>
                <a:lnTo>
                  <a:pt x="146837" y="79946"/>
                </a:lnTo>
                <a:lnTo>
                  <a:pt x="149186" y="71831"/>
                </a:lnTo>
                <a:lnTo>
                  <a:pt x="142151" y="58940"/>
                </a:lnTo>
                <a:lnTo>
                  <a:pt x="133946" y="56591"/>
                </a:lnTo>
                <a:close/>
              </a:path>
              <a:path w="373379" h="428625">
                <a:moveTo>
                  <a:pt x="203963" y="26784"/>
                </a:moveTo>
                <a:lnTo>
                  <a:pt x="120561" y="26784"/>
                </a:lnTo>
                <a:lnTo>
                  <a:pt x="146676" y="29232"/>
                </a:lnTo>
                <a:lnTo>
                  <a:pt x="168076" y="35818"/>
                </a:lnTo>
                <a:lnTo>
                  <a:pt x="185035" y="45402"/>
                </a:lnTo>
                <a:lnTo>
                  <a:pt x="197827" y="56845"/>
                </a:lnTo>
                <a:lnTo>
                  <a:pt x="201510" y="60947"/>
                </a:lnTo>
                <a:lnTo>
                  <a:pt x="207200" y="62369"/>
                </a:lnTo>
                <a:lnTo>
                  <a:pt x="254495" y="53581"/>
                </a:lnTo>
                <a:lnTo>
                  <a:pt x="338189" y="53581"/>
                </a:lnTo>
                <a:lnTo>
                  <a:pt x="336657" y="51973"/>
                </a:lnTo>
                <a:lnTo>
                  <a:pt x="301483" y="33817"/>
                </a:lnTo>
                <a:lnTo>
                  <a:pt x="293098" y="32562"/>
                </a:lnTo>
                <a:lnTo>
                  <a:pt x="211467" y="32562"/>
                </a:lnTo>
                <a:lnTo>
                  <a:pt x="203963" y="26784"/>
                </a:lnTo>
                <a:close/>
              </a:path>
              <a:path w="373379" h="428625">
                <a:moveTo>
                  <a:pt x="254495" y="26784"/>
                </a:moveTo>
                <a:lnTo>
                  <a:pt x="242866" y="27169"/>
                </a:lnTo>
                <a:lnTo>
                  <a:pt x="231824" y="28292"/>
                </a:lnTo>
                <a:lnTo>
                  <a:pt x="221360" y="30106"/>
                </a:lnTo>
                <a:lnTo>
                  <a:pt x="211467" y="32562"/>
                </a:lnTo>
                <a:lnTo>
                  <a:pt x="293098" y="32562"/>
                </a:lnTo>
                <a:lnTo>
                  <a:pt x="254495" y="26784"/>
                </a:lnTo>
                <a:close/>
              </a:path>
            </a:pathLst>
          </a:custGeom>
          <a:solidFill>
            <a:srgbClr val="204F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78725" y="4497387"/>
            <a:ext cx="2372995" cy="90473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HomeAway</a:t>
            </a:r>
            <a:endParaRPr sz="165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lang="en-US" sz="1600" dirty="0">
                <a:solidFill>
                  <a:srgbClr val="4C4C4D"/>
                </a:solidFill>
              </a:rPr>
              <a:t>Specializes in vacation rentals.</a:t>
            </a:r>
            <a:endParaRPr lang="en-US" sz="1600" dirty="0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54847B3-BE3A-9D9D-4626-2C6038D8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439" y="17390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139825"/>
            <a:ext cx="34728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Upcoming</a:t>
            </a:r>
            <a:r>
              <a:rPr spc="-145" dirty="0"/>
              <a:t> </a:t>
            </a:r>
            <a:r>
              <a:rPr spc="-60" dirty="0"/>
              <a:t>Features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97693" y="1962149"/>
            <a:ext cx="886460" cy="3305175"/>
            <a:chOff x="597693" y="1962149"/>
            <a:chExt cx="886460" cy="3305175"/>
          </a:xfrm>
        </p:grpSpPr>
        <p:sp>
          <p:nvSpPr>
            <p:cNvPr id="7" name="object 7"/>
            <p:cNvSpPr/>
            <p:nvPr/>
          </p:nvSpPr>
          <p:spPr>
            <a:xfrm>
              <a:off x="790575" y="1962149"/>
              <a:ext cx="693420" cy="3305810"/>
            </a:xfrm>
            <a:custGeom>
              <a:avLst/>
              <a:gdLst/>
              <a:ahLst/>
              <a:cxnLst/>
              <a:rect l="l" t="t" r="r" b="b"/>
              <a:pathLst>
                <a:path w="693419" h="330581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295662"/>
                  </a:lnTo>
                  <a:lnTo>
                    <a:pt x="0" y="3298291"/>
                  </a:lnTo>
                  <a:lnTo>
                    <a:pt x="927" y="3300526"/>
                  </a:lnTo>
                  <a:lnTo>
                    <a:pt x="4648" y="3304248"/>
                  </a:lnTo>
                  <a:lnTo>
                    <a:pt x="6883" y="3305187"/>
                  </a:lnTo>
                  <a:lnTo>
                    <a:pt x="12153" y="3305187"/>
                  </a:lnTo>
                  <a:lnTo>
                    <a:pt x="14401" y="3304248"/>
                  </a:lnTo>
                  <a:lnTo>
                    <a:pt x="18122" y="3300526"/>
                  </a:lnTo>
                  <a:lnTo>
                    <a:pt x="19050" y="3298291"/>
                  </a:lnTo>
                  <a:lnTo>
                    <a:pt x="19050" y="6896"/>
                  </a:lnTo>
                  <a:close/>
                </a:path>
                <a:path w="693419" h="3305810">
                  <a:moveTo>
                    <a:pt x="692950" y="387896"/>
                  </a:moveTo>
                  <a:lnTo>
                    <a:pt x="692010" y="385648"/>
                  </a:lnTo>
                  <a:lnTo>
                    <a:pt x="688289" y="381927"/>
                  </a:lnTo>
                  <a:lnTo>
                    <a:pt x="686054" y="381000"/>
                  </a:lnTo>
                  <a:lnTo>
                    <a:pt x="185483" y="381000"/>
                  </a:lnTo>
                  <a:lnTo>
                    <a:pt x="183235" y="381927"/>
                  </a:lnTo>
                  <a:lnTo>
                    <a:pt x="179514" y="385648"/>
                  </a:lnTo>
                  <a:lnTo>
                    <a:pt x="178587" y="387896"/>
                  </a:lnTo>
                  <a:lnTo>
                    <a:pt x="178587" y="390525"/>
                  </a:lnTo>
                  <a:lnTo>
                    <a:pt x="178587" y="393153"/>
                  </a:lnTo>
                  <a:lnTo>
                    <a:pt x="179514" y="395401"/>
                  </a:lnTo>
                  <a:lnTo>
                    <a:pt x="183235" y="399122"/>
                  </a:lnTo>
                  <a:lnTo>
                    <a:pt x="185483" y="400050"/>
                  </a:lnTo>
                  <a:lnTo>
                    <a:pt x="686054" y="400050"/>
                  </a:lnTo>
                  <a:lnTo>
                    <a:pt x="688289" y="399122"/>
                  </a:lnTo>
                  <a:lnTo>
                    <a:pt x="692010" y="395401"/>
                  </a:lnTo>
                  <a:lnTo>
                    <a:pt x="692950" y="393153"/>
                  </a:lnTo>
                  <a:lnTo>
                    <a:pt x="692950" y="387896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7693" y="2152649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8" y="390525"/>
                  </a:lnTo>
                  <a:lnTo>
                    <a:pt x="371936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34268" y="2160193"/>
            <a:ext cx="1174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330" dirty="0">
                <a:solidFill>
                  <a:srgbClr val="4C4C4D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7506" y="2138106"/>
            <a:ext cx="3245401" cy="658514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4C4C4D"/>
                </a:solidFill>
                <a:latin typeface="Times New Roman"/>
                <a:cs typeface="Times New Roman"/>
              </a:rPr>
              <a:t>Enhanced</a:t>
            </a:r>
            <a:r>
              <a:rPr sz="1650" b="1" spc="-50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45" dirty="0">
                <a:solidFill>
                  <a:srgbClr val="4C4C4D"/>
                </a:solidFill>
                <a:latin typeface="Times New Roman"/>
                <a:cs typeface="Times New Roman"/>
              </a:rPr>
              <a:t>Search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Filters</a:t>
            </a:r>
            <a:endParaRPr sz="165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lang="en-US" sz="1600" spc="-45" dirty="0">
                <a:solidFill>
                  <a:srgbClr val="4C4C4D"/>
                </a:solidFill>
              </a:rPr>
              <a:t>Refined options for location and price.</a:t>
            </a:r>
            <a:endParaRPr sz="1600" spc="-75" dirty="0">
              <a:solidFill>
                <a:srgbClr val="4C4C4D"/>
              </a:solidFill>
              <a:latin typeface="Segoe UI Symbol"/>
              <a:ea typeface="Segoe UI Symbol"/>
              <a:cs typeface="Segoe UI Symbo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7693" y="3314700"/>
            <a:ext cx="886460" cy="390525"/>
            <a:chOff x="597693" y="3314700"/>
            <a:chExt cx="886460" cy="390525"/>
          </a:xfrm>
        </p:grpSpPr>
        <p:sp>
          <p:nvSpPr>
            <p:cNvPr id="12" name="object 12"/>
            <p:cNvSpPr/>
            <p:nvPr/>
          </p:nvSpPr>
          <p:spPr>
            <a:xfrm>
              <a:off x="969168" y="3495675"/>
              <a:ext cx="514984" cy="19050"/>
            </a:xfrm>
            <a:custGeom>
              <a:avLst/>
              <a:gdLst/>
              <a:ahLst/>
              <a:cxnLst/>
              <a:rect l="l" t="t" r="r" b="b"/>
              <a:pathLst>
                <a:path w="514984" h="19050">
                  <a:moveTo>
                    <a:pt x="507460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07460" y="19050"/>
                  </a:lnTo>
                  <a:lnTo>
                    <a:pt x="509695" y="18122"/>
                  </a:lnTo>
                  <a:lnTo>
                    <a:pt x="513416" y="14401"/>
                  </a:lnTo>
                  <a:lnTo>
                    <a:pt x="514356" y="12153"/>
                  </a:lnTo>
                  <a:lnTo>
                    <a:pt x="514356" y="6896"/>
                  </a:lnTo>
                  <a:lnTo>
                    <a:pt x="513416" y="4648"/>
                  </a:lnTo>
                  <a:lnTo>
                    <a:pt x="509695" y="927"/>
                  </a:lnTo>
                  <a:lnTo>
                    <a:pt x="507460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693" y="331470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8" y="390525"/>
                  </a:lnTo>
                  <a:lnTo>
                    <a:pt x="371936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6409" y="3322243"/>
            <a:ext cx="1530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4C4C4D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7506" y="3300156"/>
            <a:ext cx="3406092" cy="90473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4C4C4D"/>
                </a:solidFill>
                <a:latin typeface="Times New Roman"/>
                <a:cs typeface="Times New Roman"/>
              </a:rPr>
              <a:t>Chatbot</a:t>
            </a:r>
            <a:r>
              <a:rPr sz="1650" b="1" spc="-55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Support</a:t>
            </a:r>
            <a:endParaRPr sz="165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lang="en-US" sz="1600" dirty="0">
                <a:solidFill>
                  <a:srgbClr val="4C4C4D"/>
                </a:solidFill>
              </a:rPr>
              <a:t>24/7 assistance with instant responses</a:t>
            </a:r>
            <a:endParaRPr lang="en-US" sz="160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597693" y="4476750"/>
            <a:ext cx="886460" cy="381000"/>
            <a:chOff x="597693" y="4476750"/>
            <a:chExt cx="886460" cy="381000"/>
          </a:xfrm>
        </p:grpSpPr>
        <p:sp>
          <p:nvSpPr>
            <p:cNvPr id="17" name="object 17"/>
            <p:cNvSpPr/>
            <p:nvPr/>
          </p:nvSpPr>
          <p:spPr>
            <a:xfrm>
              <a:off x="969168" y="4657725"/>
              <a:ext cx="514984" cy="19050"/>
            </a:xfrm>
            <a:custGeom>
              <a:avLst/>
              <a:gdLst/>
              <a:ahLst/>
              <a:cxnLst/>
              <a:rect l="l" t="t" r="r" b="b"/>
              <a:pathLst>
                <a:path w="514984" h="19050">
                  <a:moveTo>
                    <a:pt x="507460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07460" y="19050"/>
                  </a:lnTo>
                  <a:lnTo>
                    <a:pt x="509695" y="18122"/>
                  </a:lnTo>
                  <a:lnTo>
                    <a:pt x="513416" y="14401"/>
                  </a:lnTo>
                  <a:lnTo>
                    <a:pt x="514356" y="12153"/>
                  </a:lnTo>
                  <a:lnTo>
                    <a:pt x="514356" y="6896"/>
                  </a:lnTo>
                  <a:lnTo>
                    <a:pt x="513416" y="4648"/>
                  </a:lnTo>
                  <a:lnTo>
                    <a:pt x="509695" y="927"/>
                  </a:lnTo>
                  <a:lnTo>
                    <a:pt x="507460" y="0"/>
                  </a:lnTo>
                  <a:close/>
                </a:path>
              </a:pathLst>
            </a:custGeom>
            <a:solidFill>
              <a:srgbClr val="D8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693" y="447675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F2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8343" y="4474768"/>
            <a:ext cx="1492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4C4C4D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7078" y="4421190"/>
            <a:ext cx="2732405" cy="90473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5" dirty="0">
                <a:solidFill>
                  <a:srgbClr val="4C4C4D"/>
                </a:solidFill>
                <a:latin typeface="Times New Roman"/>
                <a:cs typeface="Times New Roman"/>
              </a:rPr>
              <a:t>Vendor </a:t>
            </a:r>
            <a:r>
              <a:rPr sz="1650" b="1" spc="-35" dirty="0">
                <a:solidFill>
                  <a:srgbClr val="4C4C4D"/>
                </a:solidFill>
                <a:latin typeface="Times New Roman"/>
                <a:cs typeface="Times New Roman"/>
              </a:rPr>
              <a:t>Rating</a:t>
            </a:r>
            <a:r>
              <a:rPr sz="1650" b="1" spc="-50" dirty="0">
                <a:solidFill>
                  <a:srgbClr val="4C4C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System</a:t>
            </a:r>
            <a:endParaRPr sz="165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lang="en-US" sz="1600" spc="55" dirty="0">
                <a:solidFill>
                  <a:srgbClr val="4C4C4D"/>
                </a:solidFill>
              </a:rPr>
              <a:t>Improved transparency for vendors.</a:t>
            </a:r>
            <a:endParaRPr lang="en-US" sz="1400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4D5A4DD-7E5C-98D5-11FC-FB2131C6A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439" y="17390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50" dirty="0"/>
              <a:t>Conclusion:</a:t>
            </a:r>
            <a:r>
              <a:rPr spc="-170" dirty="0"/>
              <a:t> </a:t>
            </a:r>
            <a:r>
              <a:rPr spc="-80" dirty="0"/>
              <a:t>The</a:t>
            </a:r>
            <a:r>
              <a:rPr spc="-170" dirty="0"/>
              <a:t> </a:t>
            </a:r>
            <a:r>
              <a:rPr spc="-100" dirty="0"/>
              <a:t>Future</a:t>
            </a:r>
            <a:r>
              <a:rPr spc="-170" dirty="0"/>
              <a:t> </a:t>
            </a:r>
            <a:r>
              <a:rPr spc="-25" dirty="0"/>
              <a:t>of </a:t>
            </a:r>
            <a:r>
              <a:rPr spc="-10" dirty="0"/>
              <a:t>Renting</a:t>
            </a:r>
          </a:p>
        </p:txBody>
      </p:sp>
      <p:sp>
        <p:nvSpPr>
          <p:cNvPr id="4" name="object 4"/>
          <p:cNvSpPr/>
          <p:nvPr/>
        </p:nvSpPr>
        <p:spPr>
          <a:xfrm>
            <a:off x="4886325" y="2676524"/>
            <a:ext cx="2886075" cy="1257300"/>
          </a:xfrm>
          <a:custGeom>
            <a:avLst/>
            <a:gdLst/>
            <a:ahLst/>
            <a:cxnLst/>
            <a:rect l="l" t="t" r="r" b="b"/>
            <a:pathLst>
              <a:path w="2886075" h="125730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235875"/>
                </a:lnTo>
                <a:lnTo>
                  <a:pt x="0" y="1238707"/>
                </a:lnTo>
                <a:lnTo>
                  <a:pt x="18592" y="1257300"/>
                </a:lnTo>
                <a:lnTo>
                  <a:pt x="2867482" y="1257300"/>
                </a:lnTo>
                <a:lnTo>
                  <a:pt x="2886075" y="123870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5075" y="2820987"/>
            <a:ext cx="2239010" cy="77649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Convenience</a:t>
            </a:r>
            <a:endParaRPr lang="en-US" sz="1350" dirty="0">
              <a:solidFill>
                <a:srgbClr val="000000"/>
              </a:solidFill>
              <a:latin typeface="Segoe UI Symbol"/>
              <a:ea typeface="Segoe UI Symbo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600" spc="50" dirty="0">
                <a:solidFill>
                  <a:srgbClr val="4C4C4D"/>
                </a:solidFill>
              </a:rPr>
              <a:t>Simplifies the rental process</a:t>
            </a:r>
            <a:r>
              <a:rPr lang="en-US" sz="1600" spc="50" dirty="0">
                <a:solidFill>
                  <a:srgbClr val="4C4C4D"/>
                </a:solidFill>
                <a:latin typeface="Segoe UI Symbol"/>
                <a:ea typeface="Segoe UI Symbol"/>
              </a:rPr>
              <a:t>.</a:t>
            </a:r>
            <a:endParaRPr lang="en-US" sz="1350">
              <a:latin typeface="Segoe UI Symbol"/>
              <a:ea typeface="Segoe UI Symbol"/>
              <a:cs typeface="Segoe UI 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43850" y="2676524"/>
            <a:ext cx="2886075" cy="1257300"/>
          </a:xfrm>
          <a:custGeom>
            <a:avLst/>
            <a:gdLst/>
            <a:ahLst/>
            <a:cxnLst/>
            <a:rect l="l" t="t" r="r" b="b"/>
            <a:pathLst>
              <a:path w="2886075" h="125730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235875"/>
                </a:lnTo>
                <a:lnTo>
                  <a:pt x="0" y="1238707"/>
                </a:lnTo>
                <a:lnTo>
                  <a:pt x="18592" y="1257300"/>
                </a:lnTo>
                <a:lnTo>
                  <a:pt x="2867482" y="1257300"/>
                </a:lnTo>
                <a:lnTo>
                  <a:pt x="2886075" y="123870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945164" y="2820987"/>
            <a:ext cx="2889641" cy="77649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Trust</a:t>
            </a:r>
            <a:endParaRPr lang="en-US" sz="1650" dirty="0">
              <a:latin typeface="Times New Roman"/>
              <a:cs typeface="Times New Roman"/>
            </a:endParaRPr>
          </a:p>
          <a:p>
            <a:pPr marL="12700">
              <a:spcBef>
                <a:spcPts val="135"/>
              </a:spcBef>
            </a:pPr>
            <a:r>
              <a:rPr lang="en-US" sz="1600" spc="60" dirty="0">
                <a:solidFill>
                  <a:srgbClr val="4C4C4D"/>
                </a:solidFill>
              </a:rPr>
              <a:t>Fosters trust between tenants and landlords.</a:t>
            </a:r>
            <a:endParaRPr lang="en-US" sz="1600"/>
          </a:p>
        </p:txBody>
      </p:sp>
      <p:sp>
        <p:nvSpPr>
          <p:cNvPr id="8" name="object 8"/>
          <p:cNvSpPr/>
          <p:nvPr/>
        </p:nvSpPr>
        <p:spPr>
          <a:xfrm>
            <a:off x="4886325" y="4105275"/>
            <a:ext cx="5943600" cy="990600"/>
          </a:xfrm>
          <a:custGeom>
            <a:avLst/>
            <a:gdLst/>
            <a:ahLst/>
            <a:cxnLst/>
            <a:rect l="l" t="t" r="r" b="b"/>
            <a:pathLst>
              <a:path w="5943600" h="990600">
                <a:moveTo>
                  <a:pt x="59250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969175"/>
                </a:lnTo>
                <a:lnTo>
                  <a:pt x="0" y="972007"/>
                </a:lnTo>
                <a:lnTo>
                  <a:pt x="18592" y="990600"/>
                </a:lnTo>
                <a:lnTo>
                  <a:pt x="5925007" y="990600"/>
                </a:lnTo>
                <a:lnTo>
                  <a:pt x="5943600" y="97200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F2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4643" y="4249737"/>
            <a:ext cx="3190875" cy="904735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C4C4D"/>
                </a:solidFill>
                <a:latin typeface="Times New Roman"/>
                <a:cs typeface="Times New Roman"/>
              </a:rPr>
              <a:t>Affordability</a:t>
            </a:r>
            <a:endParaRPr sz="1650">
              <a:latin typeface="Times New Roman"/>
              <a:cs typeface="Times New Roman"/>
            </a:endParaRPr>
          </a:p>
          <a:p>
            <a:pPr marL="12700">
              <a:spcBef>
                <a:spcPts val="1095"/>
              </a:spcBef>
            </a:pPr>
            <a:r>
              <a:rPr lang="en-US" sz="1600" spc="-85" dirty="0">
                <a:solidFill>
                  <a:srgbClr val="4C4C4D"/>
                </a:solidFill>
              </a:rPr>
              <a:t>Connects tenants with diverse properties.</a:t>
            </a:r>
            <a:endParaRPr sz="1600" spc="-110" dirty="0">
              <a:solidFill>
                <a:srgbClr val="4C4C4D"/>
              </a:solidFill>
              <a:latin typeface="Segoe UI Symbol"/>
              <a:ea typeface="Segoe UI Symbol"/>
              <a:cs typeface="Segoe UI Symbol"/>
            </a:endParaRPr>
          </a:p>
        </p:txBody>
      </p: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F17FB-20FA-2576-DCEC-8D02C52A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439" y="173901"/>
            <a:ext cx="2038683" cy="6799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Rentify: Simplifying Home Rentals</vt:lpstr>
      <vt:lpstr>Team Details</vt:lpstr>
      <vt:lpstr>Project Introduction</vt:lpstr>
      <vt:lpstr>Project Statement</vt:lpstr>
      <vt:lpstr>Tenant and Landlord Benefits</vt:lpstr>
      <vt:lpstr>The Rental Challenge</vt:lpstr>
      <vt:lpstr>PowerPoint Presentation</vt:lpstr>
      <vt:lpstr>Upcoming Features</vt:lpstr>
      <vt:lpstr>Conclusion: The Future of Renting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revision>217</cp:revision>
  <dcterms:created xsi:type="dcterms:W3CDTF">2025-03-06T05:33:07Z</dcterms:created>
  <dcterms:modified xsi:type="dcterms:W3CDTF">2025-03-06T06:52:26Z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2025-03-06T00:00:00Z</vt:filetime>
  </property>
  <property fmtid="{D5CDD505-2E9C-101B-9397-08002B2CF9AE}" pid="5" name="Producer">
    <vt:lpwstr>GPL Ghostscript 9.56.1</vt:lpwstr>
  </property>
</Properties>
</file>