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A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E2E870-1D51-4F03-9189-5A6C582E8ACE}"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36022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E870-1D51-4F03-9189-5A6C582E8ACE}"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350314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E870-1D51-4F03-9189-5A6C582E8ACE}"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C54AD-D401-45FC-A64B-737565C7A76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7396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E870-1D51-4F03-9189-5A6C582E8ACE}"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846428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E870-1D51-4F03-9189-5A6C582E8ACE}"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C54AD-D401-45FC-A64B-737565C7A76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6652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E870-1D51-4F03-9189-5A6C582E8ACE}"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1895176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2E870-1D51-4F03-9189-5A6C582E8ACE}"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12331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2E870-1D51-4F03-9189-5A6C582E8ACE}"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188739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2E870-1D51-4F03-9189-5A6C582E8ACE}"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256758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E870-1D51-4F03-9189-5A6C582E8ACE}"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88919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2E870-1D51-4F03-9189-5A6C582E8ACE}"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308665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2E870-1D51-4F03-9189-5A6C582E8ACE}" type="datetimeFigureOut">
              <a:rPr lang="en-IN" smtClean="0"/>
              <a:t>14-05-2022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354093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2E870-1D51-4F03-9189-5A6C582E8ACE}" type="datetimeFigureOut">
              <a:rPr lang="en-IN" smtClean="0"/>
              <a:t>14-05-2022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873031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2E870-1D51-4F03-9189-5A6C582E8ACE}" type="datetimeFigureOut">
              <a:rPr lang="en-IN" smtClean="0"/>
              <a:t>14-05-2022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126360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2E870-1D51-4F03-9189-5A6C582E8ACE}"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94106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2E870-1D51-4F03-9189-5A6C582E8ACE}"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9C54AD-D401-45FC-A64B-737565C7A76D}" type="slidenum">
              <a:rPr lang="en-IN" smtClean="0"/>
              <a:t>‹#›</a:t>
            </a:fld>
            <a:endParaRPr lang="en-IN"/>
          </a:p>
        </p:txBody>
      </p:sp>
    </p:spTree>
    <p:extLst>
      <p:ext uri="{BB962C8B-B14F-4D97-AF65-F5344CB8AC3E}">
        <p14:creationId xmlns:p14="http://schemas.microsoft.com/office/powerpoint/2010/main" val="336555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E2E870-1D51-4F03-9189-5A6C582E8ACE}" type="datetimeFigureOut">
              <a:rPr lang="en-IN" smtClean="0"/>
              <a:t>14-05-2022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9C54AD-D401-45FC-A64B-737565C7A76D}" type="slidenum">
              <a:rPr lang="en-IN" smtClean="0"/>
              <a:t>‹#›</a:t>
            </a:fld>
            <a:endParaRPr lang="en-IN"/>
          </a:p>
        </p:txBody>
      </p:sp>
    </p:spTree>
    <p:extLst>
      <p:ext uri="{BB962C8B-B14F-4D97-AF65-F5344CB8AC3E}">
        <p14:creationId xmlns:p14="http://schemas.microsoft.com/office/powerpoint/2010/main" val="926746906"/>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DB95-41DB-4244-AAAA-E7528B183CAB}"/>
              </a:ext>
            </a:extLst>
          </p:cNvPr>
          <p:cNvSpPr>
            <a:spLocks noGrp="1"/>
          </p:cNvSpPr>
          <p:nvPr>
            <p:ph type="title"/>
          </p:nvPr>
        </p:nvSpPr>
        <p:spPr>
          <a:xfrm>
            <a:off x="133165" y="133166"/>
            <a:ext cx="3755255" cy="976544"/>
          </a:xfrm>
        </p:spPr>
        <p:txBody>
          <a:bodyPr>
            <a:noAutofit/>
          </a:bodyPr>
          <a:lstStyle/>
          <a:p>
            <a:pPr algn="l"/>
            <a:r>
              <a:rPr lang="en-IN" sz="3600" dirty="0">
                <a:solidFill>
                  <a:schemeClr val="tx1"/>
                </a:solidFill>
                <a:latin typeface="Times New Roman" panose="02020603050405020304" pitchFamily="18" charset="0"/>
                <a:cs typeface="Times New Roman" panose="02020603050405020304" pitchFamily="18" charset="0"/>
              </a:rPr>
              <a:t>INTRODUCTION</a:t>
            </a:r>
          </a:p>
        </p:txBody>
      </p:sp>
      <p:sp>
        <p:nvSpPr>
          <p:cNvPr id="6" name="Text Placeholder 5">
            <a:extLst>
              <a:ext uri="{FF2B5EF4-FFF2-40B4-BE49-F238E27FC236}">
                <a16:creationId xmlns:a16="http://schemas.microsoft.com/office/drawing/2014/main" id="{2A5817B5-D3CE-4B15-8A4C-C8F516B62628}"/>
              </a:ext>
            </a:extLst>
          </p:cNvPr>
          <p:cNvSpPr>
            <a:spLocks noGrp="1"/>
          </p:cNvSpPr>
          <p:nvPr>
            <p:ph type="body" sz="quarter" idx="13"/>
          </p:nvPr>
        </p:nvSpPr>
        <p:spPr>
          <a:xfrm>
            <a:off x="677332" y="4918227"/>
            <a:ext cx="3991789" cy="452763"/>
          </a:xfrm>
        </p:spPr>
        <p:txBody>
          <a:bodyPr/>
          <a:lstStyle/>
          <a:p>
            <a:r>
              <a:rPr lang="en-US" dirty="0"/>
              <a:t>               </a:t>
            </a:r>
            <a:r>
              <a:rPr lang="en-US" dirty="0">
                <a:solidFill>
                  <a:schemeClr val="bg2">
                    <a:lumMod val="60000"/>
                    <a:lumOff val="40000"/>
                  </a:schemeClr>
                </a:solidFill>
                <a:latin typeface="Times New Roman" panose="02020603050405020304" pitchFamily="18" charset="0"/>
                <a:cs typeface="Times New Roman" panose="02020603050405020304" pitchFamily="18" charset="0"/>
              </a:rPr>
              <a:t>E-Commerce</a:t>
            </a:r>
          </a:p>
          <a:p>
            <a:endParaRPr lang="en-IN" dirty="0"/>
          </a:p>
        </p:txBody>
      </p:sp>
      <p:sp>
        <p:nvSpPr>
          <p:cNvPr id="3" name="Subtitle 2">
            <a:extLst>
              <a:ext uri="{FF2B5EF4-FFF2-40B4-BE49-F238E27FC236}">
                <a16:creationId xmlns:a16="http://schemas.microsoft.com/office/drawing/2014/main" id="{D1E924B2-76BC-4FBE-9AA7-48E047805BF5}"/>
              </a:ext>
            </a:extLst>
          </p:cNvPr>
          <p:cNvSpPr>
            <a:spLocks noGrp="1"/>
          </p:cNvSpPr>
          <p:nvPr>
            <p:ph type="body" idx="1"/>
          </p:nvPr>
        </p:nvSpPr>
        <p:spPr>
          <a:xfrm>
            <a:off x="5282213" y="1412784"/>
            <a:ext cx="3991789" cy="4628578"/>
          </a:xfrm>
        </p:spPr>
        <p:txBody>
          <a:bodyPr>
            <a:normAutofit fontScale="25000" lnSpcReduction="20000"/>
          </a:bodyPr>
          <a:lstStyle/>
          <a:p>
            <a:pPr algn="just">
              <a:lnSpc>
                <a:spcPct val="150000"/>
              </a:lnSpc>
            </a:pPr>
            <a:r>
              <a:rPr lang="en-IN" sz="5600" dirty="0">
                <a:latin typeface="Times New Roman" panose="02020603050405020304" pitchFamily="18" charset="0"/>
                <a:cs typeface="Times New Roman" panose="02020603050405020304" pitchFamily="18" charset="0"/>
              </a:rPr>
              <a:t>“E-commerce” , a responsive website which provides a </a:t>
            </a:r>
            <a:r>
              <a:rPr lang="en-US" sz="5600" b="0" i="0" dirty="0">
                <a:solidFill>
                  <a:schemeClr val="tx1"/>
                </a:solidFill>
                <a:effectLst/>
                <a:latin typeface="Times New Roman" panose="02020603050405020304" pitchFamily="18" charset="0"/>
                <a:cs typeface="Times New Roman" panose="02020603050405020304" pitchFamily="18" charset="0"/>
              </a:rPr>
              <a:t>virtual store on the Internet where customers can browse the catalog and select products of their interest.</a:t>
            </a:r>
            <a:r>
              <a:rPr lang="en-US" sz="5600" dirty="0">
                <a:effectLst/>
                <a:latin typeface="Times New Roman" panose="02020603050405020304" pitchFamily="18" charset="0"/>
                <a:ea typeface="Arial" panose="020B0604020202020204" pitchFamily="34" charset="0"/>
                <a:cs typeface="Times New Roman" panose="02020603050405020304" pitchFamily="18" charset="0"/>
              </a:rPr>
              <a:t> This project aims to develop an user friendly online shopping E- commerce website for customers with the goal  that it is very easy to shop your loved things from a extensive number of online shopping sites available on the web. With the help of this you can carry out an online shopping from your home. Here is no compelling reason to go to the crowed stores or shopping centers during festival seasons. You simply require a PC or a laptop and one important payment sending option to shop online. So, we design our website through different diagrams like Data Flow Diagram, ER diagram, General Use Diagram, Sequence Diagram and Class Diagram</a:t>
            </a:r>
            <a:r>
              <a:rPr lang="en-US" sz="1800" dirty="0">
                <a:effectLst/>
                <a:latin typeface="Times New Roman" panose="02020603050405020304" pitchFamily="18" charset="0"/>
                <a:ea typeface="Arial" panose="020B0604020202020204" pitchFamily="34"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b="0" i="0" dirty="0">
                <a:solidFill>
                  <a:srgbClr val="181D21"/>
                </a:solidFill>
                <a:effectLst/>
                <a:latin typeface="Verdana" panose="020B0604030504040204" pitchFamily="34" charset="0"/>
              </a:rPr>
              <a:t>.</a:t>
            </a:r>
            <a:endParaRPr lang="en-IN" dirty="0">
              <a:solidFill>
                <a:schemeClr val="tx1"/>
              </a:solidFill>
            </a:endParaRPr>
          </a:p>
        </p:txBody>
      </p:sp>
      <p:sp>
        <p:nvSpPr>
          <p:cNvPr id="4" name="Rectangle 3">
            <a:extLst>
              <a:ext uri="{FF2B5EF4-FFF2-40B4-BE49-F238E27FC236}">
                <a16:creationId xmlns:a16="http://schemas.microsoft.com/office/drawing/2014/main" id="{343BDD67-DA11-4444-B6E7-E91C8433B5C1}"/>
              </a:ext>
            </a:extLst>
          </p:cNvPr>
          <p:cNvSpPr/>
          <p:nvPr/>
        </p:nvSpPr>
        <p:spPr>
          <a:xfrm>
            <a:off x="8673484" y="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77189188-58B3-41C6-858F-9E33BA34F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39" y="1605273"/>
            <a:ext cx="3635105" cy="2616281"/>
          </a:xfrm>
          <a:prstGeom prst="rect">
            <a:avLst/>
          </a:prstGeom>
        </p:spPr>
      </p:pic>
    </p:spTree>
    <p:extLst>
      <p:ext uri="{BB962C8B-B14F-4D97-AF65-F5344CB8AC3E}">
        <p14:creationId xmlns:p14="http://schemas.microsoft.com/office/powerpoint/2010/main" val="3749542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5C45-10ED-4882-9F29-F3363C518883}"/>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Outcomes</a:t>
            </a:r>
          </a:p>
        </p:txBody>
      </p:sp>
      <p:sp>
        <p:nvSpPr>
          <p:cNvPr id="4" name="Content Placeholder 3">
            <a:extLst>
              <a:ext uri="{FF2B5EF4-FFF2-40B4-BE49-F238E27FC236}">
                <a16:creationId xmlns:a16="http://schemas.microsoft.com/office/drawing/2014/main" id="{F0389857-A9B4-4BAD-B534-378061B82008}"/>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It gives access to a platform from where we can buy whatever we want </a:t>
            </a:r>
          </a:p>
          <a:p>
            <a:pPr marL="0" indent="0">
              <a:buNone/>
            </a:pPr>
            <a:r>
              <a:rPr lang="en-IN" dirty="0">
                <a:latin typeface="Times New Roman" panose="02020603050405020304" pitchFamily="18" charset="0"/>
                <a:cs typeface="Times New Roman" panose="02020603050405020304" pitchFamily="18" charset="0"/>
              </a:rPr>
              <a:t>      sitting at our home. </a:t>
            </a:r>
          </a:p>
          <a:p>
            <a:r>
              <a:rPr lang="en-IN" dirty="0">
                <a:latin typeface="Times New Roman" panose="02020603050405020304" pitchFamily="18" charset="0"/>
                <a:cs typeface="Times New Roman" panose="02020603050405020304" pitchFamily="18" charset="0"/>
              </a:rPr>
              <a:t>It provides wide range of product to choose from.</a:t>
            </a:r>
          </a:p>
          <a:p>
            <a:r>
              <a:rPr lang="en-IN" dirty="0">
                <a:latin typeface="Times New Roman" panose="02020603050405020304" pitchFamily="18" charset="0"/>
                <a:cs typeface="Times New Roman" panose="02020603050405020304" pitchFamily="18" charset="0"/>
              </a:rPr>
              <a:t>It provides flexibility to the customers.</a:t>
            </a:r>
          </a:p>
          <a:p>
            <a:r>
              <a:rPr lang="en-IN" dirty="0">
                <a:latin typeface="Times New Roman" panose="02020603050405020304" pitchFamily="18" charset="0"/>
                <a:cs typeface="Times New Roman" panose="02020603050405020304" pitchFamily="18" charset="0"/>
              </a:rPr>
              <a:t>Online payment will make it more easier for the customer to pay without any physical contact.</a:t>
            </a:r>
          </a:p>
          <a:p>
            <a:r>
              <a:rPr lang="en-IN" dirty="0">
                <a:latin typeface="Times New Roman" panose="02020603050405020304" pitchFamily="18" charset="0"/>
                <a:cs typeface="Times New Roman" panose="02020603050405020304" pitchFamily="18" charset="0"/>
              </a:rPr>
              <a:t>The product and services are available 24*7.</a:t>
            </a:r>
          </a:p>
        </p:txBody>
      </p:sp>
      <p:sp>
        <p:nvSpPr>
          <p:cNvPr id="3" name="Rectangle 2">
            <a:extLst>
              <a:ext uri="{FF2B5EF4-FFF2-40B4-BE49-F238E27FC236}">
                <a16:creationId xmlns:a16="http://schemas.microsoft.com/office/drawing/2014/main" id="{01EBC79C-A12B-459E-8A9B-D23E2E33AD40}"/>
              </a:ext>
            </a:extLst>
          </p:cNvPr>
          <p:cNvSpPr/>
          <p:nvPr/>
        </p:nvSpPr>
        <p:spPr>
          <a:xfrm>
            <a:off x="8017811" y="5304515"/>
            <a:ext cx="1632215" cy="155348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a:t>
            </a:r>
          </a:p>
          <a:p>
            <a:pPr algn="ctr"/>
            <a:r>
              <a:rPr lang="en-US" dirty="0"/>
              <a:t>YOU</a:t>
            </a:r>
            <a:endParaRPr lang="en-IN" dirty="0"/>
          </a:p>
        </p:txBody>
      </p:sp>
    </p:spTree>
    <p:extLst>
      <p:ext uri="{BB962C8B-B14F-4D97-AF65-F5344CB8AC3E}">
        <p14:creationId xmlns:p14="http://schemas.microsoft.com/office/powerpoint/2010/main" val="295338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77F2-4142-457E-9D3C-16302529BD2F}"/>
              </a:ext>
            </a:extLst>
          </p:cNvPr>
          <p:cNvSpPr>
            <a:spLocks noGrp="1"/>
          </p:cNvSpPr>
          <p:nvPr>
            <p:ph type="title"/>
          </p:nvPr>
        </p:nvSpPr>
        <p:spPr>
          <a:xfrm>
            <a:off x="677334" y="609600"/>
            <a:ext cx="3007698" cy="844296"/>
          </a:xfrm>
        </p:spPr>
        <p:txBody>
          <a:bodyPr>
            <a:normAutofit fontScale="90000"/>
          </a:bodyPr>
          <a:lstStyle/>
          <a:p>
            <a:r>
              <a:rPr lang="en-US" sz="4000" dirty="0">
                <a:solidFill>
                  <a:schemeClr val="tx1"/>
                </a:solidFill>
                <a:latin typeface="Times New Roman" panose="02020603050405020304" pitchFamily="18" charset="0"/>
                <a:cs typeface="Times New Roman" panose="02020603050405020304" pitchFamily="18" charset="0"/>
              </a:rPr>
              <a:t>OBJECTIVES</a:t>
            </a:r>
            <a:br>
              <a:rPr lang="en-US" dirty="0"/>
            </a:br>
            <a:r>
              <a:rPr lang="en-IN" dirty="0">
                <a:solidFill>
                  <a:schemeClr val="tx1"/>
                </a:solidFill>
                <a:latin typeface="Times New Roman" panose="02020603050405020304" pitchFamily="18" charset="0"/>
                <a:cs typeface="Times New Roman" panose="02020603050405020304" pitchFamily="18" charset="0"/>
              </a:rPr>
              <a:t>               </a:t>
            </a:r>
            <a:endParaRPr lang="en-IN" dirty="0">
              <a:solidFill>
                <a:schemeClr val="bg1"/>
              </a:solidFill>
              <a:highlight>
                <a:srgbClr val="808000"/>
              </a:highlight>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3BC3E008-B55D-4AAF-9765-FF8B3B4B1B68}"/>
              </a:ext>
            </a:extLst>
          </p:cNvPr>
          <p:cNvSpPr>
            <a:spLocks noGrp="1"/>
          </p:cNvSpPr>
          <p:nvPr>
            <p:ph idx="1"/>
          </p:nvPr>
        </p:nvSpPr>
        <p:spPr/>
        <p:txBody>
          <a:bodyPr>
            <a:normAutofit lnSpcReduction="10000"/>
          </a:bodyPr>
          <a:lstStyle/>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objective is to manage Online Selling costs in a strategic way. </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E-Commerce drives profitable growth by expanding customer reach, reducing cost-to-serve, and creating differentiated customer experiences.</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Make consumers focus point and interact with them to give them an incredible experience. </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E Commerce store can help in automate most of services and save time updating the status of sold goods, creating invoices, and more. </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No reach limitations A seller with a physical store may only be able to reach a certain number of buyers but this case doesn’t apply here.</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E- Commerce platform not only helps you to sell your goods but offers better services to your audiences like fast delivery, quick check-outs, better product information, and more .</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34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2385-AD01-47C8-AEC8-84724B07D8F2}"/>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91BAC5F4-9BF4-43D3-9969-791A17EB3DF4}"/>
              </a:ext>
            </a:extLst>
          </p:cNvPr>
          <p:cNvSpPr>
            <a:spLocks noGrp="1"/>
          </p:cNvSpPr>
          <p:nvPr>
            <p:ph idx="1"/>
          </p:nvPr>
        </p:nvSpPr>
        <p:spPr>
          <a:xfrm>
            <a:off x="677334" y="2160589"/>
            <a:ext cx="3062562" cy="3880773"/>
          </a:xfrm>
        </p:spPr>
        <p:txBody>
          <a:bodyPr/>
          <a:lstStyle/>
          <a:p>
            <a:r>
              <a:rPr lang="en-IN" dirty="0"/>
              <a:t>HTML</a:t>
            </a:r>
          </a:p>
          <a:p>
            <a:r>
              <a:rPr lang="en-IN" dirty="0"/>
              <a:t>CSS</a:t>
            </a:r>
          </a:p>
          <a:p>
            <a:r>
              <a:rPr lang="en-IN" dirty="0"/>
              <a:t>JAVASCRIPT</a:t>
            </a:r>
          </a:p>
          <a:p>
            <a:r>
              <a:rPr lang="en-IN" dirty="0"/>
              <a:t>PHP</a:t>
            </a:r>
          </a:p>
          <a:p>
            <a:r>
              <a:rPr lang="en-IN" dirty="0"/>
              <a:t>SQL</a:t>
            </a:r>
          </a:p>
          <a:p>
            <a:r>
              <a:rPr lang="en-IN" dirty="0"/>
              <a:t>BOOTSTRAP</a:t>
            </a:r>
          </a:p>
          <a:p>
            <a:endParaRPr lang="en-IN" dirty="0"/>
          </a:p>
        </p:txBody>
      </p:sp>
    </p:spTree>
    <p:extLst>
      <p:ext uri="{BB962C8B-B14F-4D97-AF65-F5344CB8AC3E}">
        <p14:creationId xmlns:p14="http://schemas.microsoft.com/office/powerpoint/2010/main" val="3718003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A31C-3424-49FF-BD4E-EF6176EFAB18}"/>
              </a:ext>
            </a:extLst>
          </p:cNvPr>
          <p:cNvSpPr>
            <a:spLocks noGrp="1"/>
          </p:cNvSpPr>
          <p:nvPr>
            <p:ph type="title"/>
          </p:nvPr>
        </p:nvSpPr>
        <p:spPr>
          <a:xfrm>
            <a:off x="677334" y="609599"/>
            <a:ext cx="8596668" cy="666751"/>
          </a:xfrm>
        </p:spPr>
        <p:txBody>
          <a:bodyPr>
            <a:normAutofit fontScale="90000"/>
          </a:bodyPr>
          <a:lstStyle/>
          <a:p>
            <a:r>
              <a:rPr lang="en-IN" sz="4000" dirty="0">
                <a:solidFill>
                  <a:schemeClr val="tx1"/>
                </a:solidFill>
                <a:latin typeface="Times New Roman" panose="02020603050405020304" pitchFamily="18" charset="0"/>
                <a:cs typeface="Times New Roman" panose="02020603050405020304" pitchFamily="18" charset="0"/>
              </a:rPr>
              <a:t>Designs</a:t>
            </a: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i</a:t>
            </a:r>
            <a:r>
              <a:rPr lang="en-IN" dirty="0">
                <a:solidFill>
                  <a:schemeClr val="tx1"/>
                </a:solidFill>
                <a:latin typeface="Times New Roman" panose="02020603050405020304" pitchFamily="18" charset="0"/>
                <a:cs typeface="Times New Roman" panose="02020603050405020304" pitchFamily="18" charset="0"/>
              </a:rPr>
              <a:t>.     Data Flow Diagram</a:t>
            </a:r>
          </a:p>
        </p:txBody>
      </p:sp>
      <p:pic>
        <p:nvPicPr>
          <p:cNvPr id="7" name="Content Placeholder 6">
            <a:extLst>
              <a:ext uri="{FF2B5EF4-FFF2-40B4-BE49-F238E27FC236}">
                <a16:creationId xmlns:a16="http://schemas.microsoft.com/office/drawing/2014/main" id="{F2248F5D-4B75-4BB1-8D77-699475A2A824}"/>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2821" t="29858" r="19230" b="28432"/>
          <a:stretch/>
        </p:blipFill>
        <p:spPr bwMode="auto">
          <a:xfrm>
            <a:off x="2447926" y="2948960"/>
            <a:ext cx="6943724" cy="32194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0966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3F851-EE12-4109-8126-076D34C8036D}"/>
              </a:ext>
            </a:extLst>
          </p:cNvPr>
          <p:cNvSpPr>
            <a:spLocks noGrp="1"/>
          </p:cNvSpPr>
          <p:nvPr>
            <p:ph type="title"/>
          </p:nvPr>
        </p:nvSpPr>
        <p:spPr>
          <a:xfrm>
            <a:off x="1344966" y="609600"/>
            <a:ext cx="8480912" cy="1320800"/>
          </a:xfrm>
        </p:spPr>
        <p:txBody>
          <a:bodyPr/>
          <a:lstStyle/>
          <a:p>
            <a:r>
              <a:rPr lang="en-IN" dirty="0">
                <a:solidFill>
                  <a:schemeClr val="tx1"/>
                </a:solidFill>
                <a:latin typeface="Times New Roman" panose="02020603050405020304" pitchFamily="18" charset="0"/>
                <a:cs typeface="Times New Roman" panose="02020603050405020304" pitchFamily="18" charset="0"/>
              </a:rPr>
              <a:t>                ii.   Sequence Diagram           </a:t>
            </a:r>
          </a:p>
        </p:txBody>
      </p:sp>
      <p:sp>
        <p:nvSpPr>
          <p:cNvPr id="3" name="Content Placeholder 2">
            <a:extLst>
              <a:ext uri="{FF2B5EF4-FFF2-40B4-BE49-F238E27FC236}">
                <a16:creationId xmlns:a16="http://schemas.microsoft.com/office/drawing/2014/main" id="{925EDAC6-2D59-4251-A8FE-2F4DF8A81178}"/>
              </a:ext>
            </a:extLst>
          </p:cNvPr>
          <p:cNvSpPr>
            <a:spLocks noGrp="1"/>
          </p:cNvSpPr>
          <p:nvPr>
            <p:ph idx="1"/>
          </p:nvPr>
        </p:nvSpPr>
        <p:spPr>
          <a:xfrm>
            <a:off x="1706917" y="2368522"/>
            <a:ext cx="7567084" cy="3672840"/>
          </a:xfrm>
        </p:spPr>
        <p:txBody>
          <a:bodyPr/>
          <a:lstStyle/>
          <a:p>
            <a:endParaRPr lang="en-IN" dirty="0"/>
          </a:p>
        </p:txBody>
      </p:sp>
      <p:pic>
        <p:nvPicPr>
          <p:cNvPr id="4" name="Picture 3">
            <a:extLst>
              <a:ext uri="{FF2B5EF4-FFF2-40B4-BE49-F238E27FC236}">
                <a16:creationId xmlns:a16="http://schemas.microsoft.com/office/drawing/2014/main" id="{BCA93E4E-7860-47D9-97EE-DCC868A90D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28" t="15955" r="21026" b="15669"/>
          <a:stretch/>
        </p:blipFill>
        <p:spPr bwMode="auto">
          <a:xfrm>
            <a:off x="1344967" y="1514475"/>
            <a:ext cx="8480911" cy="48013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668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E892-557A-4CE7-87E8-93ED1B225768}"/>
              </a:ext>
            </a:extLst>
          </p:cNvPr>
          <p:cNvSpPr>
            <a:spLocks noGrp="1"/>
          </p:cNvSpPr>
          <p:nvPr>
            <p:ph type="title"/>
          </p:nvPr>
        </p:nvSpPr>
        <p:spPr>
          <a:xfrm>
            <a:off x="1381126" y="609600"/>
            <a:ext cx="7892876" cy="733425"/>
          </a:xfrm>
        </p:spPr>
        <p:txBody>
          <a:bodyPr/>
          <a:lstStyle/>
          <a:p>
            <a:r>
              <a:rPr lang="en-IN" dirty="0">
                <a:solidFill>
                  <a:schemeClr val="tx1"/>
                </a:solidFill>
                <a:latin typeface="Times New Roman" panose="02020603050405020304" pitchFamily="18" charset="0"/>
                <a:cs typeface="Times New Roman" panose="02020603050405020304" pitchFamily="18" charset="0"/>
              </a:rPr>
              <a:t>               iii.    ER Diagram</a:t>
            </a:r>
          </a:p>
        </p:txBody>
      </p:sp>
      <p:pic>
        <p:nvPicPr>
          <p:cNvPr id="4" name="Content Placeholder 3">
            <a:extLst>
              <a:ext uri="{FF2B5EF4-FFF2-40B4-BE49-F238E27FC236}">
                <a16:creationId xmlns:a16="http://schemas.microsoft.com/office/drawing/2014/main" id="{D7337708-EA00-4300-93FF-F95655AD21E5}"/>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7436" t="24616" r="16025" b="8148"/>
          <a:stretch/>
        </p:blipFill>
        <p:spPr bwMode="auto">
          <a:xfrm>
            <a:off x="1487215" y="1543049"/>
            <a:ext cx="8561660" cy="48863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662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71D6-1605-4979-BF93-0DB5F121FCB5}"/>
              </a:ext>
            </a:extLst>
          </p:cNvPr>
          <p:cNvSpPr>
            <a:spLocks noGrp="1"/>
          </p:cNvSpPr>
          <p:nvPr>
            <p:ph type="title"/>
          </p:nvPr>
        </p:nvSpPr>
        <p:spPr>
          <a:xfrm>
            <a:off x="-209550" y="609600"/>
            <a:ext cx="9483552" cy="713173"/>
          </a:xfrm>
        </p:spPr>
        <p:txBody>
          <a:bodyPr/>
          <a:lstStyle/>
          <a:p>
            <a:r>
              <a:rPr lang="en-IN" dirty="0">
                <a:solidFill>
                  <a:schemeClr val="tx1"/>
                </a:solidFill>
                <a:latin typeface="Times New Roman" panose="02020603050405020304" pitchFamily="18" charset="0"/>
                <a:cs typeface="Times New Roman" panose="02020603050405020304" pitchFamily="18" charset="0"/>
              </a:rPr>
              <a:t>                         iv.        Class Diagram</a:t>
            </a:r>
          </a:p>
        </p:txBody>
      </p:sp>
      <p:pic>
        <p:nvPicPr>
          <p:cNvPr id="8" name="Content Placeholder 7">
            <a:extLst>
              <a:ext uri="{FF2B5EF4-FFF2-40B4-BE49-F238E27FC236}">
                <a16:creationId xmlns:a16="http://schemas.microsoft.com/office/drawing/2014/main" id="{40C9677E-E689-4080-9824-418CB5B94CC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939" t="24473" r="23043" b="10765"/>
          <a:stretch/>
        </p:blipFill>
        <p:spPr>
          <a:xfrm>
            <a:off x="1143001" y="1536490"/>
            <a:ext cx="8772524" cy="4873188"/>
          </a:xfrm>
        </p:spPr>
      </p:pic>
    </p:spTree>
    <p:extLst>
      <p:ext uri="{BB962C8B-B14F-4D97-AF65-F5344CB8AC3E}">
        <p14:creationId xmlns:p14="http://schemas.microsoft.com/office/powerpoint/2010/main" val="508112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1E3A-04B4-4E69-B6DD-558FDF879490}"/>
              </a:ext>
            </a:extLst>
          </p:cNvPr>
          <p:cNvSpPr>
            <a:spLocks noGrp="1"/>
          </p:cNvSpPr>
          <p:nvPr>
            <p:ph type="title"/>
          </p:nvPr>
        </p:nvSpPr>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Screenshots:</a:t>
            </a: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Login Page</a:t>
            </a:r>
          </a:p>
        </p:txBody>
      </p:sp>
      <p:pic>
        <p:nvPicPr>
          <p:cNvPr id="5" name="Content Placeholder 4">
            <a:extLst>
              <a:ext uri="{FF2B5EF4-FFF2-40B4-BE49-F238E27FC236}">
                <a16:creationId xmlns:a16="http://schemas.microsoft.com/office/drawing/2014/main" id="{26CEE300-D891-4EA5-AF2C-6A45FF0DBEC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199" t="17356" r="17614" b="28674"/>
          <a:stretch/>
        </p:blipFill>
        <p:spPr>
          <a:xfrm>
            <a:off x="990245" y="2446336"/>
            <a:ext cx="8596668" cy="3476625"/>
          </a:xfrm>
          <a:ln>
            <a:solidFill>
              <a:schemeClr val="accent2">
                <a:lumMod val="75000"/>
              </a:schemeClr>
            </a:solidFill>
          </a:ln>
          <a:effectLst>
            <a:innerShdw blurRad="63500" dist="50800" dir="18900000">
              <a:prstClr val="black">
                <a:alpha val="50000"/>
              </a:prstClr>
            </a:innerShdw>
            <a:softEdge rad="127000"/>
          </a:effectLst>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383794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E12D-3288-40B4-A09C-5F992C6DA7E5}"/>
              </a:ext>
            </a:extLst>
          </p:cNvPr>
          <p:cNvSpPr>
            <a:spLocks noGrp="1"/>
          </p:cNvSpPr>
          <p:nvPr>
            <p:ph type="title"/>
          </p:nvPr>
        </p:nvSpPr>
        <p:spPr>
          <a:xfrm>
            <a:off x="677334" y="609599"/>
            <a:ext cx="1827741" cy="2571751"/>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Home Page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of</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Website</a:t>
            </a:r>
          </a:p>
        </p:txBody>
      </p:sp>
      <p:pic>
        <p:nvPicPr>
          <p:cNvPr id="5" name="Content Placeholder 4">
            <a:extLst>
              <a:ext uri="{FF2B5EF4-FFF2-40B4-BE49-F238E27FC236}">
                <a16:creationId xmlns:a16="http://schemas.microsoft.com/office/drawing/2014/main" id="{B42FC462-5B36-4ED0-8C15-75AEECE630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661" b="2336"/>
          <a:stretch/>
        </p:blipFill>
        <p:spPr>
          <a:xfrm>
            <a:off x="3105149" y="506027"/>
            <a:ext cx="7921224" cy="6010184"/>
          </a:xfrm>
          <a:effectLst>
            <a:glow rad="228600">
              <a:schemeClr val="accent2">
                <a:satMod val="175000"/>
                <a:alpha val="40000"/>
              </a:schemeClr>
            </a:glow>
            <a:softEdge rad="0"/>
          </a:effectLst>
        </p:spPr>
      </p:pic>
    </p:spTree>
    <p:extLst>
      <p:ext uri="{BB962C8B-B14F-4D97-AF65-F5344CB8AC3E}">
        <p14:creationId xmlns:p14="http://schemas.microsoft.com/office/powerpoint/2010/main" val="39153278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165</TotalTime>
  <Words>402</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Times New Roman</vt:lpstr>
      <vt:lpstr>Trebuchet MS</vt:lpstr>
      <vt:lpstr>Verdana</vt:lpstr>
      <vt:lpstr>Wingdings</vt:lpstr>
      <vt:lpstr>Wingdings 3</vt:lpstr>
      <vt:lpstr>Facet</vt:lpstr>
      <vt:lpstr>INTRODUCTION</vt:lpstr>
      <vt:lpstr>OBJECTIVES                </vt:lpstr>
      <vt:lpstr>TECHNOLOGY USED</vt:lpstr>
      <vt:lpstr>Designs                                                      i.     Data Flow Diagram</vt:lpstr>
      <vt:lpstr>                ii.   Sequence Diagram           </vt:lpstr>
      <vt:lpstr>               iii.    ER Diagram</vt:lpstr>
      <vt:lpstr>                         iv.        Class Diagram</vt:lpstr>
      <vt:lpstr>Screenshots:                                    Login Page</vt:lpstr>
      <vt:lpstr>Home Page  of Website</vt:lpstr>
      <vt:lpstr>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Nandan Singh</dc:creator>
  <cp:lastModifiedBy>Nandan Singh</cp:lastModifiedBy>
  <cp:revision>7</cp:revision>
  <dcterms:created xsi:type="dcterms:W3CDTF">2022-05-14T09:32:25Z</dcterms:created>
  <dcterms:modified xsi:type="dcterms:W3CDTF">2022-05-14T19:05:50Z</dcterms:modified>
</cp:coreProperties>
</file>