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Lst>
  <p:sldSz cx="19010313" cy="10693400"/>
  <p:notesSz cx="7556500" cy="10693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4">
          <p15:clr>
            <a:srgbClr val="A4A3A4"/>
          </p15:clr>
        </p15:guide>
        <p15:guide id="2" pos="11124">
          <p15:clr>
            <a:srgbClr val="A4A3A4"/>
          </p15:clr>
        </p15:guide>
        <p15:guide id="3" orient="horz" pos="6344">
          <p15:clr>
            <a:srgbClr val="A4A3A4"/>
          </p15:clr>
        </p15:guide>
        <p15:guide id="4" pos="6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E957AC-4577-4A15-87C2-5839E8387910}" v="1330" dt="2023-05-13T15:39:48.582"/>
  </p1510:revLst>
</p1510:revInfo>
</file>

<file path=ppt/tableStyles.xml><?xml version="1.0" encoding="utf-8"?>
<a:tblStyleLst xmlns:a="http://schemas.openxmlformats.org/drawingml/2006/main" def="{B6ED054B-1909-4510-9309-AFAB4802949D}">
  <a:tblStyle styleId="{B6ED054B-1909-4510-9309-AFAB4802949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344"/>
        <p:guide pos="11124"/>
        <p:guide orient="horz" pos="6344"/>
        <p:guide pos="612"/>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5013" cy="5365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79900" y="0"/>
            <a:ext cx="3275013" cy="5365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6825"/>
            <a:ext cx="3275013" cy="5365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1: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1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1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7: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1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8: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9: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6112725" y="-1959143"/>
            <a:ext cx="6784864" cy="163963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11122724" y="3050857"/>
            <a:ext cx="9062162" cy="409909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805712" y="-929427"/>
            <a:ext cx="9062162" cy="120596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2376289" y="1750055"/>
            <a:ext cx="14257735" cy="372288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9355"/>
              <a:buFont typeface="Calibri"/>
              <a:buNone/>
              <a:defRPr sz="935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2376289" y="5616511"/>
            <a:ext cx="14257735" cy="2581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559"/>
              </a:spcBef>
              <a:spcAft>
                <a:spcPts val="0"/>
              </a:spcAft>
              <a:buClr>
                <a:schemeClr val="dk1"/>
              </a:buClr>
              <a:buSzPts val="3742"/>
              <a:buNone/>
              <a:defRPr sz="3741"/>
            </a:lvl1pPr>
            <a:lvl2pPr lvl="1" algn="ctr">
              <a:lnSpc>
                <a:spcPct val="90000"/>
              </a:lnSpc>
              <a:spcBef>
                <a:spcPts val="780"/>
              </a:spcBef>
              <a:spcAft>
                <a:spcPts val="0"/>
              </a:spcAft>
              <a:buClr>
                <a:schemeClr val="dk1"/>
              </a:buClr>
              <a:buSzPts val="3118"/>
              <a:buNone/>
              <a:defRPr sz="3118"/>
            </a:lvl2pPr>
            <a:lvl3pPr lvl="2" algn="ctr">
              <a:lnSpc>
                <a:spcPct val="90000"/>
              </a:lnSpc>
              <a:spcBef>
                <a:spcPts val="780"/>
              </a:spcBef>
              <a:spcAft>
                <a:spcPts val="0"/>
              </a:spcAft>
              <a:buClr>
                <a:schemeClr val="dk1"/>
              </a:buClr>
              <a:buSzPts val="2807"/>
              <a:buNone/>
              <a:defRPr sz="2807"/>
            </a:lvl3pPr>
            <a:lvl4pPr lvl="3" algn="ctr">
              <a:lnSpc>
                <a:spcPct val="90000"/>
              </a:lnSpc>
              <a:spcBef>
                <a:spcPts val="780"/>
              </a:spcBef>
              <a:spcAft>
                <a:spcPts val="0"/>
              </a:spcAft>
              <a:buClr>
                <a:schemeClr val="dk1"/>
              </a:buClr>
              <a:buSzPts val="2495"/>
              <a:buNone/>
              <a:defRPr sz="2495"/>
            </a:lvl4pPr>
            <a:lvl5pPr lvl="4" algn="ctr">
              <a:lnSpc>
                <a:spcPct val="90000"/>
              </a:lnSpc>
              <a:spcBef>
                <a:spcPts val="780"/>
              </a:spcBef>
              <a:spcAft>
                <a:spcPts val="0"/>
              </a:spcAft>
              <a:buClr>
                <a:schemeClr val="dk1"/>
              </a:buClr>
              <a:buSzPts val="2495"/>
              <a:buNone/>
              <a:defRPr sz="2495"/>
            </a:lvl5pPr>
            <a:lvl6pPr lvl="5" algn="ctr">
              <a:lnSpc>
                <a:spcPct val="90000"/>
              </a:lnSpc>
              <a:spcBef>
                <a:spcPts val="780"/>
              </a:spcBef>
              <a:spcAft>
                <a:spcPts val="0"/>
              </a:spcAft>
              <a:buClr>
                <a:schemeClr val="dk1"/>
              </a:buClr>
              <a:buSzPts val="2495"/>
              <a:buNone/>
              <a:defRPr sz="2495"/>
            </a:lvl6pPr>
            <a:lvl7pPr lvl="6" algn="ctr">
              <a:lnSpc>
                <a:spcPct val="90000"/>
              </a:lnSpc>
              <a:spcBef>
                <a:spcPts val="780"/>
              </a:spcBef>
              <a:spcAft>
                <a:spcPts val="0"/>
              </a:spcAft>
              <a:buClr>
                <a:schemeClr val="dk1"/>
              </a:buClr>
              <a:buSzPts val="2495"/>
              <a:buNone/>
              <a:defRPr sz="2495"/>
            </a:lvl7pPr>
            <a:lvl8pPr lvl="7" algn="ctr">
              <a:lnSpc>
                <a:spcPct val="90000"/>
              </a:lnSpc>
              <a:spcBef>
                <a:spcPts val="780"/>
              </a:spcBef>
              <a:spcAft>
                <a:spcPts val="0"/>
              </a:spcAft>
              <a:buClr>
                <a:schemeClr val="dk1"/>
              </a:buClr>
              <a:buSzPts val="2495"/>
              <a:buNone/>
              <a:defRPr sz="2495"/>
            </a:lvl8pPr>
            <a:lvl9pPr lvl="8" algn="ctr">
              <a:lnSpc>
                <a:spcPct val="90000"/>
              </a:lnSpc>
              <a:spcBef>
                <a:spcPts val="780"/>
              </a:spcBef>
              <a:spcAft>
                <a:spcPts val="0"/>
              </a:spcAft>
              <a:buClr>
                <a:schemeClr val="dk1"/>
              </a:buClr>
              <a:buSzPts val="2495"/>
              <a:buNone/>
              <a:defRPr sz="2495"/>
            </a:lvl9pPr>
          </a:lstStyle>
          <a:p>
            <a:endParaRPr/>
          </a:p>
        </p:txBody>
      </p:sp>
      <p:sp>
        <p:nvSpPr>
          <p:cNvPr id="22" name="Google Shape;22;p3"/>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297058" y="2665925"/>
            <a:ext cx="16396395" cy="44481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355"/>
              <a:buFont typeface="Calibri"/>
              <a:buNone/>
              <a:defRPr sz="935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1297058" y="7156164"/>
            <a:ext cx="16396395" cy="233918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rgbClr val="888888"/>
              </a:buClr>
              <a:buSzPts val="3742"/>
              <a:buNone/>
              <a:defRPr sz="3741">
                <a:solidFill>
                  <a:srgbClr val="888888"/>
                </a:solidFill>
              </a:defRPr>
            </a:lvl1pPr>
            <a:lvl2pPr marL="914400" lvl="1" indent="-228600" algn="l">
              <a:lnSpc>
                <a:spcPct val="90000"/>
              </a:lnSpc>
              <a:spcBef>
                <a:spcPts val="780"/>
              </a:spcBef>
              <a:spcAft>
                <a:spcPts val="0"/>
              </a:spcAft>
              <a:buClr>
                <a:srgbClr val="888888"/>
              </a:buClr>
              <a:buSzPts val="3118"/>
              <a:buNone/>
              <a:defRPr sz="3118">
                <a:solidFill>
                  <a:srgbClr val="888888"/>
                </a:solidFill>
              </a:defRPr>
            </a:lvl2pPr>
            <a:lvl3pPr marL="1371600" lvl="2" indent="-228600" algn="l">
              <a:lnSpc>
                <a:spcPct val="90000"/>
              </a:lnSpc>
              <a:spcBef>
                <a:spcPts val="780"/>
              </a:spcBef>
              <a:spcAft>
                <a:spcPts val="0"/>
              </a:spcAft>
              <a:buClr>
                <a:srgbClr val="888888"/>
              </a:buClr>
              <a:buSzPts val="2807"/>
              <a:buNone/>
              <a:defRPr sz="2807">
                <a:solidFill>
                  <a:srgbClr val="888888"/>
                </a:solidFill>
              </a:defRPr>
            </a:lvl3pPr>
            <a:lvl4pPr marL="1828800" lvl="3" indent="-228600" algn="l">
              <a:lnSpc>
                <a:spcPct val="90000"/>
              </a:lnSpc>
              <a:spcBef>
                <a:spcPts val="780"/>
              </a:spcBef>
              <a:spcAft>
                <a:spcPts val="0"/>
              </a:spcAft>
              <a:buClr>
                <a:srgbClr val="888888"/>
              </a:buClr>
              <a:buSzPts val="2495"/>
              <a:buNone/>
              <a:defRPr sz="2495">
                <a:solidFill>
                  <a:srgbClr val="888888"/>
                </a:solidFill>
              </a:defRPr>
            </a:lvl4pPr>
            <a:lvl5pPr marL="2286000" lvl="4" indent="-228600" algn="l">
              <a:lnSpc>
                <a:spcPct val="90000"/>
              </a:lnSpc>
              <a:spcBef>
                <a:spcPts val="780"/>
              </a:spcBef>
              <a:spcAft>
                <a:spcPts val="0"/>
              </a:spcAft>
              <a:buClr>
                <a:srgbClr val="888888"/>
              </a:buClr>
              <a:buSzPts val="2495"/>
              <a:buNone/>
              <a:defRPr sz="2495">
                <a:solidFill>
                  <a:srgbClr val="888888"/>
                </a:solidFill>
              </a:defRPr>
            </a:lvl5pPr>
            <a:lvl6pPr marL="2743200" lvl="5" indent="-228600" algn="l">
              <a:lnSpc>
                <a:spcPct val="90000"/>
              </a:lnSpc>
              <a:spcBef>
                <a:spcPts val="780"/>
              </a:spcBef>
              <a:spcAft>
                <a:spcPts val="0"/>
              </a:spcAft>
              <a:buClr>
                <a:srgbClr val="888888"/>
              </a:buClr>
              <a:buSzPts val="2495"/>
              <a:buNone/>
              <a:defRPr sz="2495">
                <a:solidFill>
                  <a:srgbClr val="888888"/>
                </a:solidFill>
              </a:defRPr>
            </a:lvl6pPr>
            <a:lvl7pPr marL="3200400" lvl="6" indent="-228600" algn="l">
              <a:lnSpc>
                <a:spcPct val="90000"/>
              </a:lnSpc>
              <a:spcBef>
                <a:spcPts val="780"/>
              </a:spcBef>
              <a:spcAft>
                <a:spcPts val="0"/>
              </a:spcAft>
              <a:buClr>
                <a:srgbClr val="888888"/>
              </a:buClr>
              <a:buSzPts val="2495"/>
              <a:buNone/>
              <a:defRPr sz="2495">
                <a:solidFill>
                  <a:srgbClr val="888888"/>
                </a:solidFill>
              </a:defRPr>
            </a:lvl7pPr>
            <a:lvl8pPr marL="3657600" lvl="7" indent="-228600" algn="l">
              <a:lnSpc>
                <a:spcPct val="90000"/>
              </a:lnSpc>
              <a:spcBef>
                <a:spcPts val="780"/>
              </a:spcBef>
              <a:spcAft>
                <a:spcPts val="0"/>
              </a:spcAft>
              <a:buClr>
                <a:srgbClr val="888888"/>
              </a:buClr>
              <a:buSzPts val="2495"/>
              <a:buNone/>
              <a:defRPr sz="2495">
                <a:solidFill>
                  <a:srgbClr val="888888"/>
                </a:solidFill>
              </a:defRPr>
            </a:lvl8pPr>
            <a:lvl9pPr marL="4114800" lvl="8" indent="-228600" algn="l">
              <a:lnSpc>
                <a:spcPct val="90000"/>
              </a:lnSpc>
              <a:spcBef>
                <a:spcPts val="780"/>
              </a:spcBef>
              <a:spcAft>
                <a:spcPts val="0"/>
              </a:spcAft>
              <a:buClr>
                <a:srgbClr val="888888"/>
              </a:buClr>
              <a:buSzPts val="2495"/>
              <a:buNone/>
              <a:defRPr sz="2495">
                <a:solidFill>
                  <a:srgbClr val="888888"/>
                </a:solidFill>
              </a:defRPr>
            </a:lvl9pPr>
          </a:lstStyle>
          <a:p>
            <a:endParaRPr/>
          </a:p>
        </p:txBody>
      </p:sp>
      <p:sp>
        <p:nvSpPr>
          <p:cNvPr id="34" name="Google Shape;34;p5"/>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306959"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9623971"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309435"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1309436" y="2621369"/>
            <a:ext cx="8042253"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7" name="Google Shape;47;p7"/>
          <p:cNvSpPr txBox="1">
            <a:spLocks noGrp="1"/>
          </p:cNvSpPr>
          <p:nvPr>
            <p:ph type="body" idx="2"/>
          </p:nvPr>
        </p:nvSpPr>
        <p:spPr>
          <a:xfrm>
            <a:off x="1309436" y="3906061"/>
            <a:ext cx="8042253"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9623971" y="2621369"/>
            <a:ext cx="8081859"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9" name="Google Shape;49;p7"/>
          <p:cNvSpPr txBox="1">
            <a:spLocks noGrp="1"/>
          </p:cNvSpPr>
          <p:nvPr>
            <p:ph type="body" idx="4"/>
          </p:nvPr>
        </p:nvSpPr>
        <p:spPr>
          <a:xfrm>
            <a:off x="9623971" y="3906061"/>
            <a:ext cx="8081859"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8081859" y="1539652"/>
            <a:ext cx="9623971" cy="7599245"/>
          </a:xfrm>
          <a:prstGeom prst="rect">
            <a:avLst/>
          </a:prstGeom>
          <a:noFill/>
          <a:ln>
            <a:noFill/>
          </a:ln>
        </p:spPr>
        <p:txBody>
          <a:bodyPr spcFirstLastPara="1" wrap="square" lIns="91425" tIns="45700" rIns="91425" bIns="45700" anchor="t" anchorCtr="0">
            <a:normAutofit/>
          </a:bodyPr>
          <a:lstStyle>
            <a:lvl1pPr marL="457200" lvl="0" indent="-545401" algn="l">
              <a:lnSpc>
                <a:spcPct val="90000"/>
              </a:lnSpc>
              <a:spcBef>
                <a:spcPts val="1559"/>
              </a:spcBef>
              <a:spcAft>
                <a:spcPts val="0"/>
              </a:spcAft>
              <a:buClr>
                <a:schemeClr val="dk1"/>
              </a:buClr>
              <a:buSzPts val="4989"/>
              <a:buChar char="•"/>
              <a:defRPr sz="4989"/>
            </a:lvl1pPr>
            <a:lvl2pPr marL="914400" lvl="1" indent="-505841" algn="l">
              <a:lnSpc>
                <a:spcPct val="90000"/>
              </a:lnSpc>
              <a:spcBef>
                <a:spcPts val="780"/>
              </a:spcBef>
              <a:spcAft>
                <a:spcPts val="0"/>
              </a:spcAft>
              <a:buClr>
                <a:schemeClr val="dk1"/>
              </a:buClr>
              <a:buSzPts val="4366"/>
              <a:buChar char="•"/>
              <a:defRPr sz="4366"/>
            </a:lvl2pPr>
            <a:lvl3pPr marL="1371600" lvl="2" indent="-466217" algn="l">
              <a:lnSpc>
                <a:spcPct val="90000"/>
              </a:lnSpc>
              <a:spcBef>
                <a:spcPts val="780"/>
              </a:spcBef>
              <a:spcAft>
                <a:spcPts val="0"/>
              </a:spcAft>
              <a:buClr>
                <a:schemeClr val="dk1"/>
              </a:buClr>
              <a:buSzPts val="3742"/>
              <a:buChar char="•"/>
              <a:defRPr sz="3741"/>
            </a:lvl3pPr>
            <a:lvl4pPr marL="1828800" lvl="3" indent="-426592" algn="l">
              <a:lnSpc>
                <a:spcPct val="90000"/>
              </a:lnSpc>
              <a:spcBef>
                <a:spcPts val="780"/>
              </a:spcBef>
              <a:spcAft>
                <a:spcPts val="0"/>
              </a:spcAft>
              <a:buClr>
                <a:schemeClr val="dk1"/>
              </a:buClr>
              <a:buSzPts val="3118"/>
              <a:buChar char="•"/>
              <a:defRPr sz="3118"/>
            </a:lvl4pPr>
            <a:lvl5pPr marL="2286000" lvl="4" indent="-426592" algn="l">
              <a:lnSpc>
                <a:spcPct val="90000"/>
              </a:lnSpc>
              <a:spcBef>
                <a:spcPts val="780"/>
              </a:spcBef>
              <a:spcAft>
                <a:spcPts val="0"/>
              </a:spcAft>
              <a:buClr>
                <a:schemeClr val="dk1"/>
              </a:buClr>
              <a:buSzPts val="3118"/>
              <a:buChar char="•"/>
              <a:defRPr sz="3118"/>
            </a:lvl5pPr>
            <a:lvl6pPr marL="2743200" lvl="5" indent="-426592" algn="l">
              <a:lnSpc>
                <a:spcPct val="90000"/>
              </a:lnSpc>
              <a:spcBef>
                <a:spcPts val="780"/>
              </a:spcBef>
              <a:spcAft>
                <a:spcPts val="0"/>
              </a:spcAft>
              <a:buClr>
                <a:schemeClr val="dk1"/>
              </a:buClr>
              <a:buSzPts val="3118"/>
              <a:buChar char="•"/>
              <a:defRPr sz="3118"/>
            </a:lvl6pPr>
            <a:lvl7pPr marL="3200400" lvl="6" indent="-426592" algn="l">
              <a:lnSpc>
                <a:spcPct val="90000"/>
              </a:lnSpc>
              <a:spcBef>
                <a:spcPts val="780"/>
              </a:spcBef>
              <a:spcAft>
                <a:spcPts val="0"/>
              </a:spcAft>
              <a:buClr>
                <a:schemeClr val="dk1"/>
              </a:buClr>
              <a:buSzPts val="3118"/>
              <a:buChar char="•"/>
              <a:defRPr sz="3118"/>
            </a:lvl7pPr>
            <a:lvl8pPr marL="3657600" lvl="7" indent="-426592" algn="l">
              <a:lnSpc>
                <a:spcPct val="90000"/>
              </a:lnSpc>
              <a:spcBef>
                <a:spcPts val="780"/>
              </a:spcBef>
              <a:spcAft>
                <a:spcPts val="0"/>
              </a:spcAft>
              <a:buClr>
                <a:schemeClr val="dk1"/>
              </a:buClr>
              <a:buSzPts val="3118"/>
              <a:buChar char="•"/>
              <a:defRPr sz="3118"/>
            </a:lvl8pPr>
            <a:lvl9pPr marL="4114800" lvl="8" indent="-426592" algn="l">
              <a:lnSpc>
                <a:spcPct val="90000"/>
              </a:lnSpc>
              <a:spcBef>
                <a:spcPts val="780"/>
              </a:spcBef>
              <a:spcAft>
                <a:spcPts val="0"/>
              </a:spcAft>
              <a:buClr>
                <a:schemeClr val="dk1"/>
              </a:buClr>
              <a:buSzPts val="3118"/>
              <a:buChar char="•"/>
              <a:defRPr sz="3118"/>
            </a:lvl9pPr>
          </a:lstStyle>
          <a:p>
            <a:endParaRPr/>
          </a:p>
        </p:txBody>
      </p:sp>
      <p:sp>
        <p:nvSpPr>
          <p:cNvPr id="61" name="Google Shape;61;p9"/>
          <p:cNvSpPr txBox="1">
            <a:spLocks noGrp="1"/>
          </p:cNvSpPr>
          <p:nvPr>
            <p:ph type="body" idx="2"/>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2" name="Google Shape;62;p9"/>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8081859" y="1539652"/>
            <a:ext cx="9623971" cy="759924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559"/>
              </a:spcBef>
              <a:spcAft>
                <a:spcPts val="0"/>
              </a:spcAft>
              <a:buClr>
                <a:schemeClr val="dk1"/>
              </a:buClr>
              <a:buSzPts val="4989"/>
              <a:buFont typeface="Arial"/>
              <a:buNone/>
              <a:defRPr sz="4989" b="0" i="0" u="none" strike="noStrike" cap="none">
                <a:solidFill>
                  <a:schemeClr val="dk1"/>
                </a:solidFill>
                <a:latin typeface="Calibri"/>
                <a:ea typeface="Calibri"/>
                <a:cs typeface="Calibri"/>
                <a:sym typeface="Calibri"/>
              </a:defRPr>
            </a:lvl1pPr>
            <a:lvl2pPr marR="0" lvl="1" algn="l" rtl="0">
              <a:lnSpc>
                <a:spcPct val="90000"/>
              </a:lnSpc>
              <a:spcBef>
                <a:spcPts val="780"/>
              </a:spcBef>
              <a:spcAft>
                <a:spcPts val="0"/>
              </a:spcAft>
              <a:buClr>
                <a:schemeClr val="dk1"/>
              </a:buClr>
              <a:buSzPts val="4366"/>
              <a:buFont typeface="Arial"/>
              <a:buNone/>
              <a:defRPr sz="4366" b="0" i="0" u="none" strike="noStrike" cap="none">
                <a:solidFill>
                  <a:schemeClr val="dk1"/>
                </a:solidFill>
                <a:latin typeface="Calibri"/>
                <a:ea typeface="Calibri"/>
                <a:cs typeface="Calibri"/>
                <a:sym typeface="Calibri"/>
              </a:defRPr>
            </a:lvl2pPr>
            <a:lvl3pPr marR="0" lvl="2" algn="l" rtl="0">
              <a:lnSpc>
                <a:spcPct val="90000"/>
              </a:lnSpc>
              <a:spcBef>
                <a:spcPts val="780"/>
              </a:spcBef>
              <a:spcAft>
                <a:spcPts val="0"/>
              </a:spcAft>
              <a:buClr>
                <a:schemeClr val="dk1"/>
              </a:buClr>
              <a:buSzPts val="3742"/>
              <a:buFont typeface="Arial"/>
              <a:buNone/>
              <a:defRPr sz="3741" b="0" i="0" u="none" strike="noStrike" cap="none">
                <a:solidFill>
                  <a:schemeClr val="dk1"/>
                </a:solidFill>
                <a:latin typeface="Calibri"/>
                <a:ea typeface="Calibri"/>
                <a:cs typeface="Calibri"/>
                <a:sym typeface="Calibri"/>
              </a:defRPr>
            </a:lvl3pPr>
            <a:lvl4pPr marR="0" lvl="3"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4pPr>
            <a:lvl5pPr marR="0" lvl="4"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5pPr>
            <a:lvl6pPr marR="0" lvl="5"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6pPr>
            <a:lvl7pPr marR="0" lvl="6"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7pPr>
            <a:lvl8pPr marR="0" lvl="7"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8pPr>
            <a:lvl9pPr marR="0" lvl="8"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9" name="Google Shape;69;p10"/>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EAF6"/>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860"/>
              <a:buFont typeface="Calibri"/>
              <a:buNone/>
              <a:defRPr sz="686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marR="0" lvl="0" indent="-505841" algn="l" rtl="0">
              <a:lnSpc>
                <a:spcPct val="90000"/>
              </a:lnSpc>
              <a:spcBef>
                <a:spcPts val="1559"/>
              </a:spcBef>
              <a:spcAft>
                <a:spcPts val="0"/>
              </a:spcAft>
              <a:buClr>
                <a:schemeClr val="dk1"/>
              </a:buClr>
              <a:buSzPts val="4366"/>
              <a:buFont typeface="Arial"/>
              <a:buChar char="•"/>
              <a:defRPr sz="4366" b="0" i="0" u="none" strike="noStrike" cap="none">
                <a:solidFill>
                  <a:schemeClr val="dk1"/>
                </a:solidFill>
                <a:latin typeface="Calibri"/>
                <a:ea typeface="Calibri"/>
                <a:cs typeface="Calibri"/>
                <a:sym typeface="Calibri"/>
              </a:defRPr>
            </a:lvl1pPr>
            <a:lvl2pPr marL="914400" marR="0" lvl="1" indent="-466217" algn="l" rtl="0">
              <a:lnSpc>
                <a:spcPct val="90000"/>
              </a:lnSpc>
              <a:spcBef>
                <a:spcPts val="780"/>
              </a:spcBef>
              <a:spcAft>
                <a:spcPts val="0"/>
              </a:spcAft>
              <a:buClr>
                <a:schemeClr val="dk1"/>
              </a:buClr>
              <a:buSzPts val="3742"/>
              <a:buFont typeface="Arial"/>
              <a:buChar char="•"/>
              <a:defRPr sz="3741" b="0" i="0" u="none" strike="noStrike" cap="none">
                <a:solidFill>
                  <a:schemeClr val="dk1"/>
                </a:solidFill>
                <a:latin typeface="Calibri"/>
                <a:ea typeface="Calibri"/>
                <a:cs typeface="Calibri"/>
                <a:sym typeface="Calibri"/>
              </a:defRPr>
            </a:lvl2pPr>
            <a:lvl3pPr marL="1371600" marR="0" lvl="2" indent="-426592" algn="l" rtl="0">
              <a:lnSpc>
                <a:spcPct val="90000"/>
              </a:lnSpc>
              <a:spcBef>
                <a:spcPts val="780"/>
              </a:spcBef>
              <a:spcAft>
                <a:spcPts val="0"/>
              </a:spcAft>
              <a:buClr>
                <a:schemeClr val="dk1"/>
              </a:buClr>
              <a:buSzPts val="3118"/>
              <a:buFont typeface="Arial"/>
              <a:buChar char="•"/>
              <a:defRPr sz="3118" b="0" i="0" u="none" strike="noStrike" cap="none">
                <a:solidFill>
                  <a:schemeClr val="dk1"/>
                </a:solidFill>
                <a:latin typeface="Calibri"/>
                <a:ea typeface="Calibri"/>
                <a:cs typeface="Calibri"/>
                <a:sym typeface="Calibri"/>
              </a:defRPr>
            </a:lvl3pPr>
            <a:lvl4pPr marL="1828800" marR="0" lvl="3"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4pPr>
            <a:lvl5pPr marL="2286000" marR="0" lvl="4"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5pPr>
            <a:lvl6pPr marL="2743200" marR="0" lvl="5"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6pPr>
            <a:lvl7pPr marL="3200400" marR="0" lvl="6"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7pPr>
            <a:lvl8pPr marL="3657600" marR="0" lvl="7"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8pPr>
            <a:lvl9pPr marL="4114800" marR="0" lvl="8"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70" b="0" i="0" u="none" strike="noStrike" cap="none">
                <a:solidFill>
                  <a:srgbClr val="888888"/>
                </a:solidFill>
                <a:latin typeface="Calibri"/>
                <a:ea typeface="Calibri"/>
                <a:cs typeface="Calibri"/>
                <a:sym typeface="Calibri"/>
              </a:defRPr>
            </a:lvl1pPr>
            <a:lvl2pPr marL="0" marR="0" lvl="1" indent="0" algn="r" rtl="0">
              <a:spcBef>
                <a:spcPts val="0"/>
              </a:spcBef>
              <a:buNone/>
              <a:defRPr sz="1870" b="0" i="0" u="none" strike="noStrike" cap="none">
                <a:solidFill>
                  <a:srgbClr val="888888"/>
                </a:solidFill>
                <a:latin typeface="Calibri"/>
                <a:ea typeface="Calibri"/>
                <a:cs typeface="Calibri"/>
                <a:sym typeface="Calibri"/>
              </a:defRPr>
            </a:lvl2pPr>
            <a:lvl3pPr marL="0" marR="0" lvl="2" indent="0" algn="r" rtl="0">
              <a:spcBef>
                <a:spcPts val="0"/>
              </a:spcBef>
              <a:buNone/>
              <a:defRPr sz="1870" b="0" i="0" u="none" strike="noStrike" cap="none">
                <a:solidFill>
                  <a:srgbClr val="888888"/>
                </a:solidFill>
                <a:latin typeface="Calibri"/>
                <a:ea typeface="Calibri"/>
                <a:cs typeface="Calibri"/>
                <a:sym typeface="Calibri"/>
              </a:defRPr>
            </a:lvl3pPr>
            <a:lvl4pPr marL="0" marR="0" lvl="3" indent="0" algn="r" rtl="0">
              <a:spcBef>
                <a:spcPts val="0"/>
              </a:spcBef>
              <a:buNone/>
              <a:defRPr sz="1870" b="0" i="0" u="none" strike="noStrike" cap="none">
                <a:solidFill>
                  <a:srgbClr val="888888"/>
                </a:solidFill>
                <a:latin typeface="Calibri"/>
                <a:ea typeface="Calibri"/>
                <a:cs typeface="Calibri"/>
                <a:sym typeface="Calibri"/>
              </a:defRPr>
            </a:lvl4pPr>
            <a:lvl5pPr marL="0" marR="0" lvl="4" indent="0" algn="r" rtl="0">
              <a:spcBef>
                <a:spcPts val="0"/>
              </a:spcBef>
              <a:buNone/>
              <a:defRPr sz="1870" b="0" i="0" u="none" strike="noStrike" cap="none">
                <a:solidFill>
                  <a:srgbClr val="888888"/>
                </a:solidFill>
                <a:latin typeface="Calibri"/>
                <a:ea typeface="Calibri"/>
                <a:cs typeface="Calibri"/>
                <a:sym typeface="Calibri"/>
              </a:defRPr>
            </a:lvl5pPr>
            <a:lvl6pPr marL="0" marR="0" lvl="5" indent="0" algn="r" rtl="0">
              <a:spcBef>
                <a:spcPts val="0"/>
              </a:spcBef>
              <a:buNone/>
              <a:defRPr sz="1870" b="0" i="0" u="none" strike="noStrike" cap="none">
                <a:solidFill>
                  <a:srgbClr val="888888"/>
                </a:solidFill>
                <a:latin typeface="Calibri"/>
                <a:ea typeface="Calibri"/>
                <a:cs typeface="Calibri"/>
                <a:sym typeface="Calibri"/>
              </a:defRPr>
            </a:lvl6pPr>
            <a:lvl7pPr marL="0" marR="0" lvl="6" indent="0" algn="r" rtl="0">
              <a:spcBef>
                <a:spcPts val="0"/>
              </a:spcBef>
              <a:buNone/>
              <a:defRPr sz="1870" b="0" i="0" u="none" strike="noStrike" cap="none">
                <a:solidFill>
                  <a:srgbClr val="888888"/>
                </a:solidFill>
                <a:latin typeface="Calibri"/>
                <a:ea typeface="Calibri"/>
                <a:cs typeface="Calibri"/>
                <a:sym typeface="Calibri"/>
              </a:defRPr>
            </a:lvl7pPr>
            <a:lvl8pPr marL="0" marR="0" lvl="7" indent="0" algn="r" rtl="0">
              <a:spcBef>
                <a:spcPts val="0"/>
              </a:spcBef>
              <a:buNone/>
              <a:defRPr sz="1870" b="0" i="0" u="none" strike="noStrike" cap="none">
                <a:solidFill>
                  <a:srgbClr val="888888"/>
                </a:solidFill>
                <a:latin typeface="Calibri"/>
                <a:ea typeface="Calibri"/>
                <a:cs typeface="Calibri"/>
                <a:sym typeface="Calibri"/>
              </a:defRPr>
            </a:lvl8pPr>
            <a:lvl9pPr marL="0" marR="0" lvl="8" indent="0" algn="r" rtl="0">
              <a:spcBef>
                <a:spcPts val="0"/>
              </a:spcBef>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3"/>
          <p:cNvGrpSpPr/>
          <p:nvPr/>
        </p:nvGrpSpPr>
        <p:grpSpPr>
          <a:xfrm>
            <a:off x="3085808" y="2070100"/>
            <a:ext cx="11981948" cy="827992"/>
            <a:chOff x="813201" y="8640158"/>
            <a:chExt cx="3216331" cy="439420"/>
          </a:xfrm>
        </p:grpSpPr>
        <p:sp>
          <p:nvSpPr>
            <p:cNvPr id="90" name="Google Shape;90;p13"/>
            <p:cNvSpPr/>
            <p:nvPr/>
          </p:nvSpPr>
          <p:spPr>
            <a:xfrm>
              <a:off x="813201" y="8640158"/>
              <a:ext cx="3093978"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4800" dirty="0">
                  <a:solidFill>
                    <a:schemeClr val="lt1"/>
                  </a:solidFill>
                  <a:latin typeface="Calibri"/>
                  <a:ea typeface="Calibri"/>
                  <a:cs typeface="Calibri"/>
                </a:rPr>
                <a:t>RIDHIM</a:t>
              </a:r>
              <a:endParaRPr lang="en-US" sz="4800" b="0" i="0" u="none" strike="noStrike" cap="none" dirty="0">
                <a:solidFill>
                  <a:schemeClr val="lt1"/>
                </a:solidFill>
                <a:latin typeface="Calibri"/>
                <a:ea typeface="Calibri"/>
                <a:cs typeface="Calibri"/>
              </a:endParaRPr>
            </a:p>
          </p:txBody>
        </p:sp>
        <p:sp>
          <p:nvSpPr>
            <p:cNvPr id="91" name="Google Shape;91;p1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3" name="Google Shape;93;p13"/>
          <p:cNvSpPr txBox="1"/>
          <p:nvPr/>
        </p:nvSpPr>
        <p:spPr>
          <a:xfrm>
            <a:off x="315236" y="668096"/>
            <a:ext cx="11277600" cy="707886"/>
          </a:xfrm>
          <a:prstGeom prst="rect">
            <a:avLst/>
          </a:prstGeom>
          <a:noFill/>
          <a:ln>
            <a:noFill/>
          </a:ln>
        </p:spPr>
        <p:txBody>
          <a:bodyPr spcFirstLastPara="1" wrap="square" lIns="91425" tIns="45700" rIns="91425" bIns="45700" anchor="t" anchorCtr="0">
            <a:spAutoFit/>
          </a:bodyPr>
          <a:lstStyle/>
          <a:p>
            <a:r>
              <a:rPr lang="en-US" sz="4000" dirty="0">
                <a:solidFill>
                  <a:schemeClr val="tx1"/>
                </a:solidFill>
                <a:latin typeface="Times New Roman"/>
                <a:cs typeface="Times New Roman"/>
              </a:rPr>
              <a:t>Chandigarh University</a:t>
            </a:r>
          </a:p>
        </p:txBody>
      </p:sp>
      <p:grpSp>
        <p:nvGrpSpPr>
          <p:cNvPr id="94" name="Google Shape;94;p13"/>
          <p:cNvGrpSpPr/>
          <p:nvPr/>
        </p:nvGrpSpPr>
        <p:grpSpPr>
          <a:xfrm>
            <a:off x="-19844" y="4221843"/>
            <a:ext cx="4134644" cy="667645"/>
            <a:chOff x="601553" y="8642689"/>
            <a:chExt cx="3734795" cy="354323"/>
          </a:xfrm>
        </p:grpSpPr>
        <p:sp>
          <p:nvSpPr>
            <p:cNvPr id="95" name="Google Shape;95;p13"/>
            <p:cNvSpPr/>
            <p:nvPr/>
          </p:nvSpPr>
          <p:spPr>
            <a:xfrm>
              <a:off x="601553" y="8642693"/>
              <a:ext cx="3321810"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Presented by</a:t>
              </a:r>
              <a:endParaRPr sz="1800">
                <a:solidFill>
                  <a:schemeClr val="lt1"/>
                </a:solidFill>
                <a:latin typeface="Calibri"/>
                <a:ea typeface="Calibri"/>
                <a:cs typeface="Calibri"/>
                <a:sym typeface="Calibri"/>
              </a:endParaRPr>
            </a:p>
          </p:txBody>
        </p:sp>
        <p:sp>
          <p:nvSpPr>
            <p:cNvPr id="96" name="Google Shape;96;p13"/>
            <p:cNvSpPr/>
            <p:nvPr/>
          </p:nvSpPr>
          <p:spPr>
            <a:xfrm>
              <a:off x="3621605" y="8642689"/>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7" name="Google Shape;97;p13"/>
          <p:cNvGrpSpPr/>
          <p:nvPr/>
        </p:nvGrpSpPr>
        <p:grpSpPr>
          <a:xfrm>
            <a:off x="15247247" y="4245779"/>
            <a:ext cx="3782909" cy="667644"/>
            <a:chOff x="-301759" y="8642690"/>
            <a:chExt cx="4225122" cy="354322"/>
          </a:xfrm>
        </p:grpSpPr>
        <p:sp>
          <p:nvSpPr>
            <p:cNvPr id="98" name="Google Shape;98;p13"/>
            <p:cNvSpPr/>
            <p:nvPr/>
          </p:nvSpPr>
          <p:spPr>
            <a:xfrm>
              <a:off x="0" y="8642690"/>
              <a:ext cx="3923363"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r>
                <a:rPr lang="en-US" sz="3600" dirty="0">
                  <a:solidFill>
                    <a:schemeClr val="lt1"/>
                  </a:solidFill>
                  <a:latin typeface="Calibri"/>
                  <a:ea typeface="Calibri"/>
                  <a:cs typeface="Calibri"/>
                </a:rPr>
                <a:t>S  SUPERVISOR</a:t>
              </a:r>
            </a:p>
          </p:txBody>
        </p:sp>
        <p:sp>
          <p:nvSpPr>
            <p:cNvPr id="99" name="Google Shape;99;p13"/>
            <p:cNvSpPr/>
            <p:nvPr/>
          </p:nvSpPr>
          <p:spPr>
            <a:xfrm>
              <a:off x="-301759" y="8642693"/>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0" name="Google Shape;100;p13"/>
          <p:cNvSpPr txBox="1"/>
          <p:nvPr/>
        </p:nvSpPr>
        <p:spPr>
          <a:xfrm>
            <a:off x="317578" y="5257923"/>
            <a:ext cx="5530691" cy="1661953"/>
          </a:xfrm>
          <a:prstGeom prst="rect">
            <a:avLst/>
          </a:prstGeom>
          <a:noFill/>
          <a:ln>
            <a:noFill/>
          </a:ln>
        </p:spPr>
        <p:txBody>
          <a:bodyPr spcFirstLastPara="1" wrap="square" lIns="91425" tIns="45700" rIns="91425" bIns="45700" anchor="t" anchorCtr="0">
            <a:spAutoFit/>
          </a:bodyPr>
          <a:lstStyle/>
          <a:p>
            <a:r>
              <a:rPr lang="en-US" sz="2800" dirty="0">
                <a:ea typeface="Calibri"/>
                <a:sym typeface="Calibri"/>
              </a:rPr>
              <a:t>Sujata Singh (20BCS7295) </a:t>
            </a:r>
            <a:endParaRPr lang="en-US" dirty="0">
              <a:ea typeface="Calibri"/>
              <a:sym typeface="Calibri"/>
            </a:endParaRPr>
          </a:p>
          <a:p>
            <a:r>
              <a:rPr lang="en-US" sz="2800" dirty="0">
                <a:ea typeface="Calibri"/>
                <a:sym typeface="Calibri"/>
              </a:rPr>
              <a:t>Gurwinder Singh(20BCS7634)</a:t>
            </a:r>
            <a:endParaRPr lang="en-US" dirty="0"/>
          </a:p>
          <a:p>
            <a:r>
              <a:rPr lang="en-US" sz="2800" dirty="0" err="1">
                <a:solidFill>
                  <a:schemeClr val="dk1"/>
                </a:solidFill>
                <a:ea typeface="Calibri"/>
              </a:rPr>
              <a:t>Pushpinder</a:t>
            </a:r>
            <a:r>
              <a:rPr lang="en-US" sz="2800" dirty="0">
                <a:solidFill>
                  <a:schemeClr val="dk1"/>
                </a:solidFill>
                <a:ea typeface="Calibri"/>
              </a:rPr>
              <a:t> Singh (20BCS7300) </a:t>
            </a:r>
          </a:p>
          <a:p>
            <a:pPr marL="0" marR="0" lvl="0" indent="0" algn="l">
              <a:spcBef>
                <a:spcPts val="0"/>
              </a:spcBef>
              <a:spcAft>
                <a:spcPts val="0"/>
              </a:spcAft>
              <a:buNone/>
            </a:pPr>
            <a:endParaRPr sz="1800" dirty="0">
              <a:solidFill>
                <a:schemeClr val="dk1"/>
              </a:solidFill>
              <a:latin typeface="Calibri"/>
              <a:ea typeface="Calibri"/>
              <a:cs typeface="Calibri"/>
            </a:endParaRPr>
          </a:p>
        </p:txBody>
      </p:sp>
      <p:sp>
        <p:nvSpPr>
          <p:cNvPr id="101" name="Google Shape;101;p13"/>
          <p:cNvSpPr txBox="1"/>
          <p:nvPr/>
        </p:nvSpPr>
        <p:spPr>
          <a:xfrm>
            <a:off x="16296833" y="5602712"/>
            <a:ext cx="3173309" cy="954067"/>
          </a:xfrm>
          <a:prstGeom prst="rect">
            <a:avLst/>
          </a:prstGeom>
          <a:noFill/>
          <a:ln>
            <a:noFill/>
          </a:ln>
        </p:spPr>
        <p:txBody>
          <a:bodyPr spcFirstLastPara="1" wrap="square" lIns="91425" tIns="45700" rIns="91425" bIns="45700" anchor="t" anchorCtr="0">
            <a:spAutoFit/>
          </a:bodyPr>
          <a:lstStyle/>
          <a:p>
            <a:r>
              <a:rPr lang="en-US" sz="2800" dirty="0"/>
              <a:t>Parvez Rahi (E14563)</a:t>
            </a:r>
            <a:endParaRPr lang="en-US" dirty="0"/>
          </a:p>
        </p:txBody>
      </p:sp>
      <p:grpSp>
        <p:nvGrpSpPr>
          <p:cNvPr id="103" name="Google Shape;103;p13"/>
          <p:cNvGrpSpPr/>
          <p:nvPr/>
        </p:nvGrpSpPr>
        <p:grpSpPr>
          <a:xfrm>
            <a:off x="16237" y="9568581"/>
            <a:ext cx="19010314" cy="1112119"/>
            <a:chOff x="-2" y="9568581"/>
            <a:chExt cx="19010314" cy="1112119"/>
          </a:xfrm>
        </p:grpSpPr>
        <p:grpSp>
          <p:nvGrpSpPr>
            <p:cNvPr id="104"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8" name="Google Shape;108;p13"/>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MAY- 2023</a:t>
            </a:r>
            <a:endParaRPr sz="2800" dirty="0">
              <a:solidFill>
                <a:schemeClr val="dk1"/>
              </a:solidFill>
              <a:latin typeface="Calibri"/>
              <a:ea typeface="Calibri"/>
              <a:cs typeface="Calibri"/>
              <a:sym typeface="Calibri"/>
            </a:endParaRPr>
          </a:p>
        </p:txBody>
      </p:sp>
      <p:sp>
        <p:nvSpPr>
          <p:cNvPr id="110" name="Google Shape;110;p13"/>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r>
              <a:rPr lang="en-US" sz="4000" dirty="0">
                <a:solidFill>
                  <a:schemeClr val="dk1"/>
                </a:solidFill>
                <a:latin typeface="Times New Roman"/>
                <a:cs typeface="Times New Roman"/>
              </a:rPr>
              <a:t>Computer Science &amp; Engineering</a:t>
            </a:r>
          </a:p>
        </p:txBody>
      </p:sp>
      <p:sp>
        <p:nvSpPr>
          <p:cNvPr id="111" name="Google Shape;111;p13"/>
          <p:cNvSpPr txBox="1">
            <a:spLocks noGrp="1"/>
          </p:cNvSpPr>
          <p:nvPr>
            <p:ph type="sldNum" idx="12"/>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a:t>
            </a:fld>
            <a:endParaRPr>
              <a:solidFill>
                <a:schemeClr val="lt1"/>
              </a:solidFill>
            </a:endParaRPr>
          </a:p>
        </p:txBody>
      </p:sp>
      <p:pic>
        <p:nvPicPr>
          <p:cNvPr id="2" name="Picture 3">
            <a:extLst>
              <a:ext uri="{FF2B5EF4-FFF2-40B4-BE49-F238E27FC236}">
                <a16:creationId xmlns:a16="http://schemas.microsoft.com/office/drawing/2014/main" id="{5EC01BC5-0DB4-E561-93B2-C3CB9B0D56FE}"/>
              </a:ext>
            </a:extLst>
          </p:cNvPr>
          <p:cNvPicPr>
            <a:picLocks noChangeAspect="1"/>
          </p:cNvPicPr>
          <p:nvPr/>
        </p:nvPicPr>
        <p:blipFill rotWithShape="1">
          <a:blip r:embed="rId3"/>
          <a:srcRect l="39279" t="41148" r="38079" b="43811"/>
          <a:stretch/>
        </p:blipFill>
        <p:spPr>
          <a:xfrm>
            <a:off x="7170820" y="3407714"/>
            <a:ext cx="3942575" cy="5535883"/>
          </a:xfrm>
          <a:prstGeom prst="rect">
            <a:avLst/>
          </a:prstGeom>
        </p:spPr>
      </p:pic>
      <p:pic>
        <p:nvPicPr>
          <p:cNvPr id="5" name="Picture 5">
            <a:extLst>
              <a:ext uri="{FF2B5EF4-FFF2-40B4-BE49-F238E27FC236}">
                <a16:creationId xmlns:a16="http://schemas.microsoft.com/office/drawing/2014/main" id="{92B9B1A4-B739-839C-AB0E-C6E3B846DA02}"/>
              </a:ext>
            </a:extLst>
          </p:cNvPr>
          <p:cNvPicPr>
            <a:picLocks noChangeAspect="1"/>
          </p:cNvPicPr>
          <p:nvPr/>
        </p:nvPicPr>
        <p:blipFill>
          <a:blip r:embed="rId4"/>
          <a:stretch>
            <a:fillRect/>
          </a:stretch>
        </p:blipFill>
        <p:spPr>
          <a:xfrm>
            <a:off x="16066717" y="88808"/>
            <a:ext cx="2137882" cy="33952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3"/>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10</a:t>
            </a:fld>
            <a:endParaRPr sz="3200">
              <a:solidFill>
                <a:schemeClr val="lt1"/>
              </a:solidFill>
            </a:endParaRPr>
          </a:p>
        </p:txBody>
      </p:sp>
      <p:grpSp>
        <p:nvGrpSpPr>
          <p:cNvPr id="275" name="Google Shape;275;p23"/>
          <p:cNvGrpSpPr/>
          <p:nvPr/>
        </p:nvGrpSpPr>
        <p:grpSpPr>
          <a:xfrm>
            <a:off x="-2" y="9568581"/>
            <a:ext cx="19010314" cy="1112119"/>
            <a:chOff x="-2" y="9568581"/>
            <a:chExt cx="19010314" cy="1112119"/>
          </a:xfrm>
        </p:grpSpPr>
        <p:grpSp>
          <p:nvGrpSpPr>
            <p:cNvPr id="276" name="Google Shape;276;p23"/>
            <p:cNvGrpSpPr/>
            <p:nvPr/>
          </p:nvGrpSpPr>
          <p:grpSpPr>
            <a:xfrm>
              <a:off x="-2" y="9568581"/>
              <a:ext cx="19010314" cy="1112119"/>
              <a:chOff x="-324645" y="2222500"/>
              <a:chExt cx="22261686" cy="1302327"/>
            </a:xfrm>
          </p:grpSpPr>
          <p:sp>
            <p:nvSpPr>
              <p:cNvPr id="277" name="Google Shape;277;p2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 name="Google Shape;278;p2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79" name="Google Shape;279;p2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0" name="Google Shape;280;p23"/>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pPr>
            <a:r>
              <a:rPr lang="en-US" sz="4000" dirty="0">
                <a:solidFill>
                  <a:schemeClr val="dk1"/>
                </a:solidFill>
                <a:latin typeface="Times New Roman"/>
                <a:cs typeface="Times New Roman"/>
                <a:sym typeface="Times New Roman"/>
              </a:rPr>
              <a:t>RIDHIM</a:t>
            </a:r>
            <a:endParaRPr lang="en-US" dirty="0">
              <a:solidFill>
                <a:schemeClr val="dk1"/>
              </a:solidFill>
            </a:endParaRPr>
          </a:p>
        </p:txBody>
      </p:sp>
      <p:sp>
        <p:nvSpPr>
          <p:cNvPr id="281" name="Google Shape;281;p23"/>
          <p:cNvSpPr txBox="1"/>
          <p:nvPr/>
        </p:nvSpPr>
        <p:spPr>
          <a:xfrm>
            <a:off x="15486923" y="9928984"/>
            <a:ext cx="2242421" cy="954067"/>
          </a:xfrm>
          <a:prstGeom prst="rect">
            <a:avLst/>
          </a:prstGeom>
          <a:noFill/>
          <a:ln>
            <a:noFill/>
          </a:ln>
        </p:spPr>
        <p:txBody>
          <a:bodyPr spcFirstLastPara="1" wrap="square" lIns="91425" tIns="45700" rIns="91425" bIns="45700" anchor="t" anchorCtr="0">
            <a:spAutoFit/>
          </a:bodyPr>
          <a:lstStyle/>
          <a:p>
            <a:r>
              <a:rPr lang="en-US" sz="2800" dirty="0">
                <a:solidFill>
                  <a:schemeClr val="dk1"/>
                </a:solidFill>
                <a:latin typeface="Times New Roman"/>
                <a:ea typeface="Times New Roman"/>
                <a:cs typeface="Times New Roman"/>
                <a:sym typeface="Times New Roman"/>
              </a:rPr>
              <a:t>MAY - 2023</a:t>
            </a:r>
          </a:p>
          <a:p>
            <a:pPr marL="0" marR="0" lvl="0" indent="0" algn="l">
              <a:spcBef>
                <a:spcPts val="0"/>
              </a:spcBef>
              <a:spcAft>
                <a:spcPts val="0"/>
              </a:spcAft>
              <a:buNone/>
            </a:pPr>
            <a:endParaRPr lang="en-US" sz="2800" dirty="0">
              <a:solidFill>
                <a:schemeClr val="dk1"/>
              </a:solidFill>
              <a:latin typeface="Times New Roman"/>
              <a:ea typeface="Calibri"/>
              <a:cs typeface="Times New Roman"/>
            </a:endParaRPr>
          </a:p>
        </p:txBody>
      </p:sp>
      <p:sp>
        <p:nvSpPr>
          <p:cNvPr id="282" name="Google Shape;282;p23"/>
          <p:cNvSpPr txBox="1"/>
          <p:nvPr/>
        </p:nvSpPr>
        <p:spPr>
          <a:xfrm>
            <a:off x="17729344" y="9911199"/>
            <a:ext cx="961453" cy="3885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10</a:t>
            </a:fld>
            <a:endParaRPr sz="1870">
              <a:solidFill>
                <a:schemeClr val="lt1"/>
              </a:solidFill>
              <a:latin typeface="Calibri"/>
              <a:ea typeface="Calibri"/>
              <a:cs typeface="Calibri"/>
              <a:sym typeface="Calibri"/>
            </a:endParaRPr>
          </a:p>
        </p:txBody>
      </p:sp>
      <p:grpSp>
        <p:nvGrpSpPr>
          <p:cNvPr id="283" name="Google Shape;283;p23"/>
          <p:cNvGrpSpPr/>
          <p:nvPr/>
        </p:nvGrpSpPr>
        <p:grpSpPr>
          <a:xfrm>
            <a:off x="-26281" y="774700"/>
            <a:ext cx="15071695" cy="827992"/>
            <a:chOff x="-16184" y="8640158"/>
            <a:chExt cx="4045716" cy="439420"/>
          </a:xfrm>
        </p:grpSpPr>
        <p:sp>
          <p:nvSpPr>
            <p:cNvPr id="284" name="Google Shape;284;p2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8</a:t>
              </a:r>
              <a:r>
                <a:rPr lang="en-US" sz="5400" b="0" i="0" u="none" strike="noStrike" cap="none" dirty="0">
                  <a:solidFill>
                    <a:schemeClr val="lt1"/>
                  </a:solidFill>
                  <a:latin typeface="Calibri"/>
                  <a:ea typeface="Calibri"/>
                  <a:cs typeface="Calibri"/>
                  <a:sym typeface="Calibri"/>
                </a:rPr>
                <a:t>. Data collection / Data analysis</a:t>
              </a:r>
              <a:endParaRPr dirty="0">
                <a:solidFill>
                  <a:schemeClr val="lt1"/>
                </a:solidFill>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285" name="Google Shape;285;p2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6" name="Google Shape;286;p23"/>
          <p:cNvSpPr txBox="1"/>
          <p:nvPr/>
        </p:nvSpPr>
        <p:spPr>
          <a:xfrm>
            <a:off x="1199356" y="2070100"/>
            <a:ext cx="15544800" cy="1200288"/>
          </a:xfrm>
          <a:prstGeom prst="rect">
            <a:avLst/>
          </a:prstGeom>
          <a:noFill/>
          <a:ln>
            <a:noFill/>
          </a:ln>
        </p:spPr>
        <p:txBody>
          <a:bodyPr spcFirstLastPara="1" wrap="square" lIns="91425" tIns="45700" rIns="91425" bIns="45700" anchor="t" anchorCtr="0">
            <a:spAutoFit/>
          </a:bodyPr>
          <a:lstStyle/>
          <a:p>
            <a:pPr>
              <a:buClr>
                <a:schemeClr val="dk1"/>
              </a:buClr>
              <a:buSzPts val="3600"/>
            </a:pPr>
            <a:r>
              <a:rPr lang="en-US" sz="3600" dirty="0">
                <a:solidFill>
                  <a:schemeClr val="dk1"/>
                </a:solidFill>
                <a:latin typeface="Calibri"/>
                <a:cs typeface="Calibri"/>
              </a:rPr>
              <a:t>Data like email or password </a:t>
            </a:r>
            <a:r>
              <a:rPr lang="en-US" sz="3600" dirty="0"/>
              <a:t>credentials</a:t>
            </a:r>
            <a:r>
              <a:rPr lang="en-US" sz="3600" dirty="0">
                <a:solidFill>
                  <a:schemeClr val="dk1"/>
                </a:solidFill>
                <a:latin typeface="Calibri"/>
                <a:cs typeface="Calibri"/>
              </a:rPr>
              <a:t> get collected in the Firebase Database which stores data in encrypted form.</a:t>
            </a:r>
          </a:p>
        </p:txBody>
      </p:sp>
      <p:pic>
        <p:nvPicPr>
          <p:cNvPr id="2" name="Picture 2">
            <a:extLst>
              <a:ext uri="{FF2B5EF4-FFF2-40B4-BE49-F238E27FC236}">
                <a16:creationId xmlns:a16="http://schemas.microsoft.com/office/drawing/2014/main" id="{A94B1598-B849-20D5-E131-FE10A7B35619}"/>
              </a:ext>
            </a:extLst>
          </p:cNvPr>
          <p:cNvPicPr>
            <a:picLocks noChangeAspect="1"/>
          </p:cNvPicPr>
          <p:nvPr/>
        </p:nvPicPr>
        <p:blipFill>
          <a:blip r:embed="rId3"/>
          <a:stretch>
            <a:fillRect/>
          </a:stretch>
        </p:blipFill>
        <p:spPr>
          <a:xfrm>
            <a:off x="2551994" y="3734569"/>
            <a:ext cx="11466186" cy="490755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11</a:t>
            </a:fld>
            <a:endParaRPr sz="3200">
              <a:solidFill>
                <a:schemeClr val="lt1"/>
              </a:solidFill>
            </a:endParaRPr>
          </a:p>
        </p:txBody>
      </p:sp>
      <p:grpSp>
        <p:nvGrpSpPr>
          <p:cNvPr id="293" name="Google Shape;293;p24"/>
          <p:cNvGrpSpPr/>
          <p:nvPr/>
        </p:nvGrpSpPr>
        <p:grpSpPr>
          <a:xfrm>
            <a:off x="-2" y="9568581"/>
            <a:ext cx="19010314" cy="1112119"/>
            <a:chOff x="-2" y="9568581"/>
            <a:chExt cx="19010314" cy="1112119"/>
          </a:xfrm>
        </p:grpSpPr>
        <p:grpSp>
          <p:nvGrpSpPr>
            <p:cNvPr id="294" name="Google Shape;294;p24"/>
            <p:cNvGrpSpPr/>
            <p:nvPr/>
          </p:nvGrpSpPr>
          <p:grpSpPr>
            <a:xfrm>
              <a:off x="-2" y="9568581"/>
              <a:ext cx="19010314" cy="1112119"/>
              <a:chOff x="-324645" y="2222500"/>
              <a:chExt cx="22261686" cy="1302327"/>
            </a:xfrm>
          </p:grpSpPr>
          <p:sp>
            <p:nvSpPr>
              <p:cNvPr id="295" name="Google Shape;295;p2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2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7" name="Google Shape;297;p2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8" name="Google Shape;298;p24"/>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pPr>
            <a:r>
              <a:rPr lang="en-US" sz="4000" dirty="0">
                <a:solidFill>
                  <a:schemeClr val="dk1"/>
                </a:solidFill>
                <a:latin typeface="Times New Roman"/>
                <a:cs typeface="Times New Roman"/>
              </a:rPr>
              <a:t>RIDHIM</a:t>
            </a:r>
          </a:p>
        </p:txBody>
      </p:sp>
      <p:sp>
        <p:nvSpPr>
          <p:cNvPr id="299" name="Google Shape;299;p24"/>
          <p:cNvSpPr txBox="1"/>
          <p:nvPr/>
        </p:nvSpPr>
        <p:spPr>
          <a:xfrm>
            <a:off x="15486923" y="9928984"/>
            <a:ext cx="2242421" cy="954067"/>
          </a:xfrm>
          <a:prstGeom prst="rect">
            <a:avLst/>
          </a:prstGeom>
          <a:noFill/>
          <a:ln>
            <a:noFill/>
          </a:ln>
        </p:spPr>
        <p:txBody>
          <a:bodyPr spcFirstLastPara="1" wrap="square" lIns="91425" tIns="45700" rIns="91425" bIns="45700" anchor="t" anchorCtr="0">
            <a:spAutoFit/>
          </a:bodyPr>
          <a:lstStyle/>
          <a:p>
            <a:r>
              <a:rPr lang="en-US" sz="2800" dirty="0">
                <a:solidFill>
                  <a:schemeClr val="dk1"/>
                </a:solidFill>
                <a:latin typeface="Times New Roman"/>
                <a:ea typeface="Times New Roman"/>
                <a:cs typeface="Times New Roman"/>
                <a:sym typeface="Times New Roman"/>
              </a:rPr>
              <a:t>MAY - 2023</a:t>
            </a:r>
          </a:p>
          <a:p>
            <a:pPr marL="0" marR="0" lvl="0" indent="0" algn="l">
              <a:spcBef>
                <a:spcPts val="0"/>
              </a:spcBef>
              <a:spcAft>
                <a:spcPts val="0"/>
              </a:spcAft>
              <a:buNone/>
            </a:pPr>
            <a:endParaRPr lang="en-US" sz="2800" dirty="0">
              <a:solidFill>
                <a:schemeClr val="dk1"/>
              </a:solidFill>
              <a:latin typeface="Times New Roman"/>
              <a:ea typeface="Calibri"/>
              <a:cs typeface="Times New Roman"/>
            </a:endParaRPr>
          </a:p>
        </p:txBody>
      </p:sp>
      <p:sp>
        <p:nvSpPr>
          <p:cNvPr id="300" name="Google Shape;300;p24"/>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11</a:t>
            </a:fld>
            <a:endParaRPr sz="1870">
              <a:solidFill>
                <a:schemeClr val="lt1"/>
              </a:solidFill>
              <a:latin typeface="Calibri"/>
              <a:ea typeface="Calibri"/>
              <a:cs typeface="Calibri"/>
              <a:sym typeface="Calibri"/>
            </a:endParaRPr>
          </a:p>
        </p:txBody>
      </p:sp>
      <p:grpSp>
        <p:nvGrpSpPr>
          <p:cNvPr id="301" name="Google Shape;301;p24"/>
          <p:cNvGrpSpPr/>
          <p:nvPr/>
        </p:nvGrpSpPr>
        <p:grpSpPr>
          <a:xfrm>
            <a:off x="-26281" y="774700"/>
            <a:ext cx="15071695" cy="827992"/>
            <a:chOff x="-16184" y="8640158"/>
            <a:chExt cx="4045716" cy="439420"/>
          </a:xfrm>
        </p:grpSpPr>
        <p:sp>
          <p:nvSpPr>
            <p:cNvPr id="302" name="Google Shape;302;p2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9</a:t>
              </a:r>
              <a:r>
                <a:rPr lang="en-US" sz="5400" b="0" i="0" u="none" strike="noStrike" cap="none" dirty="0">
                  <a:solidFill>
                    <a:schemeClr val="lt1"/>
                  </a:solidFill>
                  <a:latin typeface="Calibri"/>
                  <a:ea typeface="Calibri"/>
                  <a:cs typeface="Calibri"/>
                  <a:sym typeface="Calibri"/>
                </a:rPr>
                <a:t>. Findings and results</a:t>
              </a:r>
              <a:endParaRPr dirty="0">
                <a:solidFill>
                  <a:schemeClr val="lt1"/>
                </a:solidFill>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303" name="Google Shape;303;p2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04" name="Google Shape;304;p24"/>
          <p:cNvSpPr txBox="1"/>
          <p:nvPr/>
        </p:nvSpPr>
        <p:spPr>
          <a:xfrm>
            <a:off x="1199356" y="2100522"/>
            <a:ext cx="13322618" cy="5632271"/>
          </a:xfrm>
          <a:prstGeom prst="rect">
            <a:avLst/>
          </a:prstGeom>
          <a:noFill/>
          <a:ln>
            <a:noFill/>
          </a:ln>
        </p:spPr>
        <p:txBody>
          <a:bodyPr spcFirstLastPara="1" wrap="square" lIns="91425" tIns="45700" rIns="91425" bIns="45700" anchor="t" anchorCtr="0">
            <a:spAutoFit/>
          </a:bodyPr>
          <a:lstStyle/>
          <a:p>
            <a:pPr marL="571500" indent="-571500">
              <a:buClr>
                <a:schemeClr val="dk1"/>
              </a:buClr>
              <a:buSzPts val="3600"/>
              <a:buChar char="•"/>
            </a:pPr>
            <a:r>
              <a:rPr lang="en-US" sz="3600" b="1" dirty="0">
                <a:ea typeface="Calibri"/>
                <a:sym typeface="Calibri"/>
              </a:rPr>
              <a:t>Improved user experience:</a:t>
            </a:r>
            <a:r>
              <a:rPr lang="en-US" sz="3600" dirty="0">
                <a:ea typeface="Calibri"/>
                <a:sym typeface="Calibri"/>
              </a:rPr>
              <a:t> A well-designed music player app can provide users with a seamless and intuitive listening experience, with features such as easy navigation, personalized playlists, and user-friendly controls.</a:t>
            </a:r>
            <a:endParaRPr lang="en-US" dirty="0"/>
          </a:p>
          <a:p>
            <a:pPr>
              <a:buSzPts val="3600"/>
              <a:buFont typeface="Arial"/>
              <a:buChar char="•"/>
            </a:pPr>
            <a:endParaRPr lang="en-US" sz="3600" b="1" dirty="0">
              <a:ea typeface="Calibri"/>
            </a:endParaRPr>
          </a:p>
          <a:p>
            <a:pPr marL="571500" indent="-571500">
              <a:buSzPts val="3600"/>
              <a:buChar char="•"/>
            </a:pPr>
            <a:r>
              <a:rPr lang="en-US" sz="3600" b="1" dirty="0">
                <a:ea typeface="Calibri"/>
                <a:sym typeface="Calibri"/>
              </a:rPr>
              <a:t>Increased engagement and retention:</a:t>
            </a:r>
            <a:r>
              <a:rPr lang="en-US" sz="3600" dirty="0">
                <a:ea typeface="Calibri"/>
                <a:sym typeface="Calibri"/>
              </a:rPr>
              <a:t> By providing users with a range of features and functionalities, a music player app can increase user engagement and retention, leading to higher user ratings and reviews.</a:t>
            </a:r>
            <a:endParaRPr/>
          </a:p>
          <a:p>
            <a:pPr marL="571500" marR="0" lvl="0" indent="-571500" algn="l">
              <a:spcBef>
                <a:spcPts val="0"/>
              </a:spcBef>
              <a:spcAft>
                <a:spcPts val="0"/>
              </a:spcAft>
              <a:buClr>
                <a:schemeClr val="dk1"/>
              </a:buClr>
              <a:buSzPts val="3600"/>
              <a:buFont typeface="Noto Sans Symbols"/>
              <a:buChar char="✔"/>
            </a:pPr>
            <a:endParaRPr lang="en-US" sz="3600" dirty="0">
              <a:solidFill>
                <a:schemeClr val="dk1"/>
              </a:solidFill>
              <a:latin typeface="Calibri"/>
              <a:cs typeface="Calibri"/>
            </a:endParaRPr>
          </a:p>
        </p:txBody>
      </p:sp>
      <p:pic>
        <p:nvPicPr>
          <p:cNvPr id="3" name="Picture 3">
            <a:extLst>
              <a:ext uri="{FF2B5EF4-FFF2-40B4-BE49-F238E27FC236}">
                <a16:creationId xmlns:a16="http://schemas.microsoft.com/office/drawing/2014/main" id="{4648F10F-63E4-ADDA-72EC-DCBF46818221}"/>
              </a:ext>
            </a:extLst>
          </p:cNvPr>
          <p:cNvPicPr>
            <a:picLocks noChangeAspect="1"/>
          </p:cNvPicPr>
          <p:nvPr/>
        </p:nvPicPr>
        <p:blipFill rotWithShape="1">
          <a:blip r:embed="rId3"/>
          <a:srcRect t="8519" b="-370"/>
          <a:stretch/>
        </p:blipFill>
        <p:spPr>
          <a:xfrm>
            <a:off x="15230273" y="2115566"/>
            <a:ext cx="3335369" cy="645667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12</a:t>
            </a:fld>
            <a:endParaRPr sz="3200">
              <a:solidFill>
                <a:schemeClr val="lt1"/>
              </a:solidFill>
            </a:endParaRPr>
          </a:p>
        </p:txBody>
      </p:sp>
      <p:grpSp>
        <p:nvGrpSpPr>
          <p:cNvPr id="311" name="Google Shape;311;p25"/>
          <p:cNvGrpSpPr/>
          <p:nvPr/>
        </p:nvGrpSpPr>
        <p:grpSpPr>
          <a:xfrm>
            <a:off x="-2" y="9568581"/>
            <a:ext cx="19010314" cy="1112119"/>
            <a:chOff x="-2" y="9568581"/>
            <a:chExt cx="19010314" cy="1112119"/>
          </a:xfrm>
        </p:grpSpPr>
        <p:grpSp>
          <p:nvGrpSpPr>
            <p:cNvPr id="312" name="Google Shape;312;p25"/>
            <p:cNvGrpSpPr/>
            <p:nvPr/>
          </p:nvGrpSpPr>
          <p:grpSpPr>
            <a:xfrm>
              <a:off x="-2" y="9568581"/>
              <a:ext cx="19010314" cy="1112119"/>
              <a:chOff x="-324645" y="2222500"/>
              <a:chExt cx="22261686" cy="1302327"/>
            </a:xfrm>
          </p:grpSpPr>
          <p:sp>
            <p:nvSpPr>
              <p:cNvPr id="313" name="Google Shape;313;p2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 name="Google Shape;314;p2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5" name="Google Shape;315;p2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6" name="Google Shape;316;p25"/>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r>
              <a:rPr lang="en-US" sz="4000" dirty="0">
                <a:solidFill>
                  <a:schemeClr val="dk1"/>
                </a:solidFill>
                <a:latin typeface="Times New Roman"/>
                <a:cs typeface="Times New Roman"/>
              </a:rPr>
              <a:t>RIDHIM </a:t>
            </a:r>
            <a:endParaRPr lang="en-US" dirty="0"/>
          </a:p>
        </p:txBody>
      </p:sp>
      <p:sp>
        <p:nvSpPr>
          <p:cNvPr id="317" name="Google Shape;317;p25"/>
          <p:cNvSpPr txBox="1"/>
          <p:nvPr/>
        </p:nvSpPr>
        <p:spPr>
          <a:xfrm>
            <a:off x="15486923" y="9928984"/>
            <a:ext cx="2242421" cy="954067"/>
          </a:xfrm>
          <a:prstGeom prst="rect">
            <a:avLst/>
          </a:prstGeom>
          <a:noFill/>
          <a:ln>
            <a:noFill/>
          </a:ln>
        </p:spPr>
        <p:txBody>
          <a:bodyPr spcFirstLastPara="1" wrap="square" lIns="91425" tIns="45700" rIns="91425" bIns="45700" anchor="t" anchorCtr="0">
            <a:spAutoFit/>
          </a:bodyPr>
          <a:lstStyle/>
          <a:p>
            <a:r>
              <a:rPr lang="en-US" sz="2800" dirty="0">
                <a:solidFill>
                  <a:schemeClr val="dk1"/>
                </a:solidFill>
                <a:latin typeface="Times New Roman"/>
                <a:ea typeface="Times New Roman"/>
                <a:cs typeface="Times New Roman"/>
                <a:sym typeface="Times New Roman"/>
              </a:rPr>
              <a:t>MAY - 2023</a:t>
            </a:r>
          </a:p>
          <a:p>
            <a:pPr marL="0" marR="0" lvl="0" indent="0" algn="l">
              <a:spcBef>
                <a:spcPts val="0"/>
              </a:spcBef>
              <a:spcAft>
                <a:spcPts val="0"/>
              </a:spcAft>
              <a:buNone/>
            </a:pPr>
            <a:endParaRPr lang="en-US" sz="2800" dirty="0">
              <a:solidFill>
                <a:schemeClr val="dk1"/>
              </a:solidFill>
              <a:latin typeface="Times New Roman"/>
              <a:ea typeface="Calibri"/>
              <a:cs typeface="Times New Roman"/>
            </a:endParaRPr>
          </a:p>
        </p:txBody>
      </p:sp>
      <p:sp>
        <p:nvSpPr>
          <p:cNvPr id="318" name="Google Shape;318;p25"/>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12</a:t>
            </a:fld>
            <a:endParaRPr sz="1870">
              <a:solidFill>
                <a:schemeClr val="lt1"/>
              </a:solidFill>
              <a:latin typeface="Calibri"/>
              <a:ea typeface="Calibri"/>
              <a:cs typeface="Calibri"/>
              <a:sym typeface="Calibri"/>
            </a:endParaRPr>
          </a:p>
        </p:txBody>
      </p:sp>
      <p:grpSp>
        <p:nvGrpSpPr>
          <p:cNvPr id="319" name="Google Shape;319;p25"/>
          <p:cNvGrpSpPr/>
          <p:nvPr/>
        </p:nvGrpSpPr>
        <p:grpSpPr>
          <a:xfrm>
            <a:off x="-26281" y="774700"/>
            <a:ext cx="15071695" cy="827992"/>
            <a:chOff x="-16184" y="8640158"/>
            <a:chExt cx="4045716" cy="439420"/>
          </a:xfrm>
        </p:grpSpPr>
        <p:sp>
          <p:nvSpPr>
            <p:cNvPr id="320" name="Google Shape;320;p25"/>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10</a:t>
              </a:r>
              <a:r>
                <a:rPr lang="en-US" sz="5400" b="0" i="0" u="none" strike="noStrike" cap="none" dirty="0">
                  <a:solidFill>
                    <a:schemeClr val="lt1"/>
                  </a:solidFill>
                  <a:latin typeface="Calibri"/>
                  <a:ea typeface="Calibri"/>
                  <a:cs typeface="Calibri"/>
                  <a:sym typeface="Calibri"/>
                </a:rPr>
                <a:t>. Applications</a:t>
              </a:r>
              <a:endParaRPr dirty="0">
                <a:solidFill>
                  <a:schemeClr val="lt1"/>
                </a:solidFill>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321" name="Google Shape;321;p2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22" name="Google Shape;322;p25"/>
          <p:cNvSpPr txBox="1"/>
          <p:nvPr/>
        </p:nvSpPr>
        <p:spPr>
          <a:xfrm>
            <a:off x="1199356" y="2070100"/>
            <a:ext cx="15544800" cy="7848262"/>
          </a:xfrm>
          <a:prstGeom prst="rect">
            <a:avLst/>
          </a:prstGeom>
          <a:noFill/>
          <a:ln>
            <a:noFill/>
          </a:ln>
        </p:spPr>
        <p:txBody>
          <a:bodyPr spcFirstLastPara="1" wrap="square" lIns="91425" tIns="45700" rIns="91425" bIns="45700" anchor="t" anchorCtr="0">
            <a:spAutoFit/>
          </a:bodyPr>
          <a:lstStyle/>
          <a:p>
            <a:pPr>
              <a:buSzPts val="3600"/>
              <a:buFont typeface="Arial"/>
              <a:buChar char="•"/>
            </a:pPr>
            <a:r>
              <a:rPr lang="en-US" sz="3600" b="1" dirty="0">
                <a:sym typeface="Calibri"/>
              </a:rPr>
              <a:t>Play/Pause Audio Using Earphones</a:t>
            </a:r>
            <a:endParaRPr lang="en-US" dirty="0" err="1">
              <a:sym typeface="Calibri"/>
            </a:endParaRPr>
          </a:p>
          <a:p>
            <a:pPr>
              <a:buSzPts val="3600"/>
              <a:buFont typeface="Arial"/>
              <a:buChar char="•"/>
            </a:pPr>
            <a:r>
              <a:rPr lang="en-US" sz="3600" b="1" dirty="0">
                <a:sym typeface="Calibri"/>
              </a:rPr>
              <a:t>Play Next Feature (i.e. Now You Can Schedule Upcoming Songs)</a:t>
            </a:r>
            <a:endParaRPr lang="en-US" dirty="0">
              <a:sym typeface="Calibri"/>
            </a:endParaRPr>
          </a:p>
          <a:p>
            <a:pPr>
              <a:buSzPts val="3600"/>
              <a:buFont typeface="Arial"/>
              <a:buChar char="•"/>
            </a:pPr>
            <a:r>
              <a:rPr lang="en-US" sz="3600" b="1" dirty="0">
                <a:sym typeface="Calibri"/>
              </a:rPr>
              <a:t>Dark Theme(Using Black Theme in Settings)</a:t>
            </a:r>
            <a:endParaRPr lang="en-US" dirty="0">
              <a:sym typeface="Calibri"/>
            </a:endParaRPr>
          </a:p>
          <a:p>
            <a:pPr>
              <a:buSzPts val="3600"/>
              <a:buFont typeface="Arial"/>
              <a:buChar char="•"/>
            </a:pPr>
            <a:r>
              <a:rPr lang="en-US" sz="3600" b="1" dirty="0" err="1">
                <a:sym typeface="Calibri"/>
              </a:rPr>
              <a:t>Favourite</a:t>
            </a:r>
            <a:r>
              <a:rPr lang="en-US" sz="3600" b="1" dirty="0">
                <a:sym typeface="Calibri"/>
              </a:rPr>
              <a:t> Songs</a:t>
            </a:r>
            <a:endParaRPr lang="en-US" dirty="0">
              <a:sym typeface="Calibri"/>
            </a:endParaRPr>
          </a:p>
          <a:p>
            <a:pPr>
              <a:buSzPts val="3600"/>
              <a:buFont typeface="Arial"/>
              <a:buChar char="•"/>
            </a:pPr>
            <a:r>
              <a:rPr lang="en-US" sz="3600" b="1" dirty="0">
                <a:sym typeface="Calibri"/>
              </a:rPr>
              <a:t>Create &amp; Add Playlists</a:t>
            </a:r>
            <a:endParaRPr lang="en-US" dirty="0">
              <a:sym typeface="Calibri"/>
            </a:endParaRPr>
          </a:p>
          <a:p>
            <a:pPr>
              <a:buSzPts val="3600"/>
              <a:buFont typeface="Arial"/>
              <a:buChar char="•"/>
            </a:pPr>
            <a:r>
              <a:rPr lang="en-US" sz="3600" b="1" dirty="0">
                <a:sym typeface="Calibri"/>
              </a:rPr>
              <a:t>Sleep Timer</a:t>
            </a:r>
            <a:endParaRPr lang="en-US" dirty="0">
              <a:sym typeface="Calibri"/>
            </a:endParaRPr>
          </a:p>
          <a:p>
            <a:pPr>
              <a:buSzPts val="3600"/>
              <a:buFont typeface="Arial"/>
              <a:buChar char="•"/>
            </a:pPr>
            <a:r>
              <a:rPr lang="en-US" sz="3600" b="1" dirty="0">
                <a:sym typeface="Calibri"/>
              </a:rPr>
              <a:t>Audio Booster</a:t>
            </a:r>
            <a:endParaRPr lang="en-US" dirty="0">
              <a:sym typeface="Calibri"/>
            </a:endParaRPr>
          </a:p>
          <a:p>
            <a:pPr>
              <a:buSzPts val="3600"/>
              <a:buFont typeface="Arial"/>
              <a:buChar char="•"/>
            </a:pPr>
            <a:r>
              <a:rPr lang="en-US" sz="3600" b="1" dirty="0">
                <a:sym typeface="Calibri"/>
              </a:rPr>
              <a:t>Built-in System Equalizer</a:t>
            </a:r>
            <a:endParaRPr lang="en-US" dirty="0">
              <a:sym typeface="Calibri"/>
            </a:endParaRPr>
          </a:p>
          <a:p>
            <a:pPr>
              <a:buSzPts val="3600"/>
              <a:buFont typeface="Arial"/>
              <a:buChar char="•"/>
            </a:pPr>
            <a:r>
              <a:rPr lang="en-US" sz="3600" b="1" dirty="0">
                <a:sym typeface="Calibri"/>
              </a:rPr>
              <a:t>Audio Booster or Audio Amplifier</a:t>
            </a:r>
            <a:endParaRPr lang="en-US" dirty="0">
              <a:sym typeface="Calibri"/>
            </a:endParaRPr>
          </a:p>
          <a:p>
            <a:pPr>
              <a:buSzPts val="3600"/>
              <a:buFont typeface="Arial"/>
              <a:buChar char="•"/>
            </a:pPr>
            <a:r>
              <a:rPr lang="en-US" sz="3600" b="1" dirty="0">
                <a:sym typeface="Calibri"/>
              </a:rPr>
              <a:t>Custom Themes</a:t>
            </a:r>
            <a:br>
              <a:rPr lang="en-US" sz="3600" b="1" dirty="0">
                <a:sym typeface="Calibri"/>
              </a:rPr>
            </a:br>
            <a:r>
              <a:rPr lang="en-US" sz="3600" b="1" dirty="0">
                <a:sym typeface="Calibri"/>
              </a:rPr>
              <a:t>Swipe to Refresh UI</a:t>
            </a:r>
            <a:endParaRPr lang="en-US" dirty="0">
              <a:sym typeface="Calibri"/>
            </a:endParaRPr>
          </a:p>
          <a:p>
            <a:pPr>
              <a:buSzPts val="3600"/>
              <a:buFont typeface="Arial"/>
              <a:buChar char="•"/>
            </a:pPr>
            <a:r>
              <a:rPr lang="en-US" sz="3600" b="1" dirty="0">
                <a:sym typeface="Calibri"/>
              </a:rPr>
              <a:t>Background Playing with Custom Notification</a:t>
            </a:r>
            <a:endParaRPr lang="en-US" dirty="0">
              <a:sym typeface="Calibri"/>
            </a:endParaRPr>
          </a:p>
          <a:p>
            <a:pPr>
              <a:buSzPts val="3600"/>
              <a:buFont typeface="Arial"/>
              <a:buChar char="•"/>
            </a:pPr>
            <a:r>
              <a:rPr lang="en-US" sz="3600" b="1" dirty="0">
                <a:sym typeface="Calibri"/>
              </a:rPr>
              <a:t>Android 10 Notification with Seekbar</a:t>
            </a:r>
            <a:endParaRPr lang="en-US" dirty="0">
              <a:sym typeface="Calibri"/>
            </a:endParaRPr>
          </a:p>
          <a:p>
            <a:pPr>
              <a:buSzPts val="3600"/>
              <a:buFont typeface="Arial"/>
              <a:buChar char="•"/>
            </a:pPr>
            <a:endParaRPr lang="en-US" sz="3600" dirty="0">
              <a:solidFill>
                <a:schemeClr val="dk1"/>
              </a:solidFill>
              <a:latin typeface="Calibri"/>
              <a:cs typeface="Calibri"/>
            </a:endParaRPr>
          </a:p>
        </p:txBody>
      </p:sp>
      <p:pic>
        <p:nvPicPr>
          <p:cNvPr id="2" name="Picture 2">
            <a:extLst>
              <a:ext uri="{FF2B5EF4-FFF2-40B4-BE49-F238E27FC236}">
                <a16:creationId xmlns:a16="http://schemas.microsoft.com/office/drawing/2014/main" id="{EBED5FB6-F9D3-AECF-B22E-E2BB458DC562}"/>
              </a:ext>
            </a:extLst>
          </p:cNvPr>
          <p:cNvPicPr>
            <a:picLocks noChangeAspect="1"/>
          </p:cNvPicPr>
          <p:nvPr/>
        </p:nvPicPr>
        <p:blipFill>
          <a:blip r:embed="rId3"/>
          <a:stretch>
            <a:fillRect/>
          </a:stretch>
        </p:blipFill>
        <p:spPr>
          <a:xfrm>
            <a:off x="12196014" y="3752445"/>
            <a:ext cx="5834629" cy="2027436"/>
          </a:xfrm>
          <a:prstGeom prst="rect">
            <a:avLst/>
          </a:prstGeom>
        </p:spPr>
      </p:pic>
      <p:pic>
        <p:nvPicPr>
          <p:cNvPr id="3" name="Picture 3">
            <a:extLst>
              <a:ext uri="{FF2B5EF4-FFF2-40B4-BE49-F238E27FC236}">
                <a16:creationId xmlns:a16="http://schemas.microsoft.com/office/drawing/2014/main" id="{2340E135-1760-2931-EEA0-28A505AAB8B9}"/>
              </a:ext>
            </a:extLst>
          </p:cNvPr>
          <p:cNvPicPr>
            <a:picLocks noChangeAspect="1"/>
          </p:cNvPicPr>
          <p:nvPr/>
        </p:nvPicPr>
        <p:blipFill rotWithShape="1">
          <a:blip r:embed="rId4"/>
          <a:srcRect t="18416" b="53069"/>
          <a:stretch/>
        </p:blipFill>
        <p:spPr>
          <a:xfrm>
            <a:off x="12863500" y="6052900"/>
            <a:ext cx="4853064" cy="304074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13</a:t>
            </a:fld>
            <a:endParaRPr sz="3200">
              <a:solidFill>
                <a:schemeClr val="lt1"/>
              </a:solidFill>
            </a:endParaRPr>
          </a:p>
        </p:txBody>
      </p:sp>
      <p:grpSp>
        <p:nvGrpSpPr>
          <p:cNvPr id="329" name="Google Shape;329;p26"/>
          <p:cNvGrpSpPr/>
          <p:nvPr/>
        </p:nvGrpSpPr>
        <p:grpSpPr>
          <a:xfrm>
            <a:off x="-2" y="9568581"/>
            <a:ext cx="19010314" cy="1112119"/>
            <a:chOff x="-2" y="9568581"/>
            <a:chExt cx="19010314" cy="1112119"/>
          </a:xfrm>
        </p:grpSpPr>
        <p:grpSp>
          <p:nvGrpSpPr>
            <p:cNvPr id="330" name="Google Shape;330;p26"/>
            <p:cNvGrpSpPr/>
            <p:nvPr/>
          </p:nvGrpSpPr>
          <p:grpSpPr>
            <a:xfrm>
              <a:off x="-2" y="9568581"/>
              <a:ext cx="19010314" cy="1112119"/>
              <a:chOff x="-324645" y="2222500"/>
              <a:chExt cx="22261686" cy="1302327"/>
            </a:xfrm>
          </p:grpSpPr>
          <p:sp>
            <p:nvSpPr>
              <p:cNvPr id="331" name="Google Shape;331;p2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p2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3" name="Google Shape;333;p2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4" name="Google Shape;334;p26"/>
          <p:cNvSpPr txBox="1"/>
          <p:nvPr/>
        </p:nvSpPr>
        <p:spPr>
          <a:xfrm>
            <a:off x="665956" y="9771598"/>
            <a:ext cx="11277600" cy="1323399"/>
          </a:xfrm>
          <a:prstGeom prst="rect">
            <a:avLst/>
          </a:prstGeom>
          <a:noFill/>
          <a:ln>
            <a:noFill/>
          </a:ln>
        </p:spPr>
        <p:txBody>
          <a:bodyPr spcFirstLastPara="1" wrap="square" lIns="91425" tIns="45700" rIns="91425" bIns="45700" anchor="t" anchorCtr="0">
            <a:spAutoFit/>
          </a:bodyPr>
          <a:lstStyle/>
          <a:p>
            <a:r>
              <a:rPr lang="en-US" sz="4000" dirty="0">
                <a:solidFill>
                  <a:schemeClr val="dk1"/>
                </a:solidFill>
                <a:latin typeface="Times New Roman"/>
                <a:cs typeface="Times New Roman"/>
                <a:sym typeface="Times New Roman"/>
              </a:rPr>
              <a:t>RIDHIM</a:t>
            </a:r>
          </a:p>
          <a:p>
            <a:pPr marL="0" marR="0" lvl="0" indent="0" algn="l">
              <a:spcBef>
                <a:spcPts val="0"/>
              </a:spcBef>
              <a:spcAft>
                <a:spcPts val="0"/>
              </a:spcAft>
              <a:buNone/>
            </a:pPr>
            <a:endParaRPr lang="en-US" sz="4000" dirty="0">
              <a:solidFill>
                <a:schemeClr val="dk1"/>
              </a:solidFill>
              <a:latin typeface="Times New Roman"/>
              <a:cs typeface="Times New Roman"/>
            </a:endParaRPr>
          </a:p>
        </p:txBody>
      </p:sp>
      <p:sp>
        <p:nvSpPr>
          <p:cNvPr id="335" name="Google Shape;335;p26"/>
          <p:cNvSpPr txBox="1"/>
          <p:nvPr/>
        </p:nvSpPr>
        <p:spPr>
          <a:xfrm>
            <a:off x="15486923" y="9928984"/>
            <a:ext cx="2242421" cy="954067"/>
          </a:xfrm>
          <a:prstGeom prst="rect">
            <a:avLst/>
          </a:prstGeom>
          <a:noFill/>
          <a:ln>
            <a:noFill/>
          </a:ln>
        </p:spPr>
        <p:txBody>
          <a:bodyPr spcFirstLastPara="1" wrap="square" lIns="91425" tIns="45700" rIns="91425" bIns="45700" anchor="t" anchorCtr="0">
            <a:spAutoFit/>
          </a:bodyPr>
          <a:lstStyle/>
          <a:p>
            <a:r>
              <a:rPr lang="en-US" sz="2800" dirty="0">
                <a:solidFill>
                  <a:schemeClr val="dk1"/>
                </a:solidFill>
                <a:latin typeface="Times New Roman"/>
                <a:ea typeface="Times New Roman"/>
                <a:cs typeface="Times New Roman"/>
                <a:sym typeface="Times New Roman"/>
              </a:rPr>
              <a:t>MAY - 2023</a:t>
            </a:r>
          </a:p>
          <a:p>
            <a:pPr marL="0" marR="0" lvl="0" indent="0" algn="l">
              <a:spcBef>
                <a:spcPts val="0"/>
              </a:spcBef>
              <a:spcAft>
                <a:spcPts val="0"/>
              </a:spcAft>
              <a:buNone/>
            </a:pPr>
            <a:endParaRPr lang="en-US" sz="2800" dirty="0">
              <a:solidFill>
                <a:schemeClr val="dk1"/>
              </a:solidFill>
              <a:latin typeface="Times New Roman"/>
              <a:ea typeface="Calibri"/>
              <a:cs typeface="Times New Roman"/>
            </a:endParaRPr>
          </a:p>
        </p:txBody>
      </p:sp>
      <p:sp>
        <p:nvSpPr>
          <p:cNvPr id="336" name="Google Shape;336;p26"/>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13</a:t>
            </a:fld>
            <a:endParaRPr sz="1870">
              <a:solidFill>
                <a:schemeClr val="lt1"/>
              </a:solidFill>
              <a:latin typeface="Calibri"/>
              <a:ea typeface="Calibri"/>
              <a:cs typeface="Calibri"/>
              <a:sym typeface="Calibri"/>
            </a:endParaRPr>
          </a:p>
        </p:txBody>
      </p:sp>
      <p:grpSp>
        <p:nvGrpSpPr>
          <p:cNvPr id="337" name="Google Shape;337;p26"/>
          <p:cNvGrpSpPr/>
          <p:nvPr/>
        </p:nvGrpSpPr>
        <p:grpSpPr>
          <a:xfrm>
            <a:off x="-26281" y="774700"/>
            <a:ext cx="15071695" cy="827992"/>
            <a:chOff x="-16184" y="8640158"/>
            <a:chExt cx="4045716" cy="439420"/>
          </a:xfrm>
        </p:grpSpPr>
        <p:sp>
          <p:nvSpPr>
            <p:cNvPr id="338" name="Google Shape;338;p2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11</a:t>
              </a:r>
              <a:r>
                <a:rPr lang="en-US" sz="5400" b="0" i="0" u="none" strike="noStrike" cap="none" dirty="0">
                  <a:solidFill>
                    <a:schemeClr val="lt1"/>
                  </a:solidFill>
                  <a:latin typeface="Calibri"/>
                  <a:ea typeface="Calibri"/>
                  <a:cs typeface="Calibri"/>
                  <a:sym typeface="Calibri"/>
                </a:rPr>
                <a:t>. Conclusion</a:t>
              </a:r>
              <a:endParaRPr dirty="0">
                <a:solidFill>
                  <a:schemeClr val="lt1"/>
                </a:solidFill>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339" name="Google Shape;339;p2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40" name="Google Shape;340;p26"/>
          <p:cNvSpPr txBox="1"/>
          <p:nvPr/>
        </p:nvSpPr>
        <p:spPr>
          <a:xfrm>
            <a:off x="1199356" y="2070100"/>
            <a:ext cx="15544800" cy="5078273"/>
          </a:xfrm>
          <a:prstGeom prst="rect">
            <a:avLst/>
          </a:prstGeom>
          <a:noFill/>
          <a:ln>
            <a:noFill/>
          </a:ln>
        </p:spPr>
        <p:txBody>
          <a:bodyPr spcFirstLastPara="1" wrap="square" lIns="91425" tIns="45700" rIns="91425" bIns="45700" anchor="t" anchorCtr="0">
            <a:spAutoFit/>
          </a:bodyPr>
          <a:lstStyle/>
          <a:p>
            <a:pPr marL="571500" indent="-571500">
              <a:buClr>
                <a:schemeClr val="dk1"/>
              </a:buClr>
              <a:buSzPts val="3600"/>
              <a:buChar char="•"/>
            </a:pPr>
            <a:r>
              <a:rPr lang="en-US" sz="3600" dirty="0">
                <a:sym typeface="Calibri"/>
              </a:rPr>
              <a:t>In conclusion, developing a music player Android app can be a challenging yet rewarding project that requires a combination of technical skills and creativity. With the use of Kotlin, XML, and Firebase, developers can build a feature-rich music player</a:t>
            </a:r>
            <a:endParaRPr lang="en-US" sz="3600" dirty="0"/>
          </a:p>
          <a:p>
            <a:pPr marL="571500" indent="-571500">
              <a:buClr>
                <a:schemeClr val="dk1"/>
              </a:buClr>
              <a:buSzPts val="3600"/>
              <a:buChar char="•"/>
            </a:pPr>
            <a:r>
              <a:rPr lang="en-US" sz="3600" dirty="0">
                <a:ea typeface="Calibri"/>
                <a:sym typeface="Calibri"/>
              </a:rPr>
              <a:t>Overall, a music player app can provide a useful tool for music enthusiasts and offer a unique platform for music sharing and discovery. By incorporating best practices and leveraging modern technologies, developers can create a music player app that stands out in a crowded market and delivers a satisfying experience to users.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14</a:t>
            </a:fld>
            <a:endParaRPr sz="3200">
              <a:solidFill>
                <a:schemeClr val="lt1"/>
              </a:solidFill>
            </a:endParaRPr>
          </a:p>
        </p:txBody>
      </p:sp>
      <p:grpSp>
        <p:nvGrpSpPr>
          <p:cNvPr id="346" name="Google Shape;346;p27"/>
          <p:cNvGrpSpPr/>
          <p:nvPr/>
        </p:nvGrpSpPr>
        <p:grpSpPr>
          <a:xfrm>
            <a:off x="-2" y="9568581"/>
            <a:ext cx="19010314" cy="1112119"/>
            <a:chOff x="-2" y="9568581"/>
            <a:chExt cx="19010314" cy="1112119"/>
          </a:xfrm>
        </p:grpSpPr>
        <p:grpSp>
          <p:nvGrpSpPr>
            <p:cNvPr id="347" name="Google Shape;347;p27"/>
            <p:cNvGrpSpPr/>
            <p:nvPr/>
          </p:nvGrpSpPr>
          <p:grpSpPr>
            <a:xfrm>
              <a:off x="-2" y="9568581"/>
              <a:ext cx="19010314" cy="1112119"/>
              <a:chOff x="-324645" y="2222500"/>
              <a:chExt cx="22261686" cy="1302327"/>
            </a:xfrm>
          </p:grpSpPr>
          <p:sp>
            <p:nvSpPr>
              <p:cNvPr id="348" name="Google Shape;348;p27"/>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p27"/>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0" name="Google Shape;350;p27"/>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1" name="Google Shape;351;p27"/>
          <p:cNvSpPr txBox="1"/>
          <p:nvPr/>
        </p:nvSpPr>
        <p:spPr>
          <a:xfrm>
            <a:off x="665956" y="9771598"/>
            <a:ext cx="11277600" cy="1323399"/>
          </a:xfrm>
          <a:prstGeom prst="rect">
            <a:avLst/>
          </a:prstGeom>
          <a:noFill/>
          <a:ln>
            <a:noFill/>
          </a:ln>
        </p:spPr>
        <p:txBody>
          <a:bodyPr spcFirstLastPara="1" wrap="square" lIns="91425" tIns="45700" rIns="91425" bIns="45700" anchor="t" anchorCtr="0">
            <a:spAutoFit/>
          </a:bodyPr>
          <a:lstStyle/>
          <a:p>
            <a:r>
              <a:rPr lang="en-US" sz="4000" dirty="0">
                <a:solidFill>
                  <a:schemeClr val="dk1"/>
                </a:solidFill>
                <a:latin typeface="Times New Roman"/>
                <a:cs typeface="Times New Roman"/>
                <a:sym typeface="Times New Roman"/>
              </a:rPr>
              <a:t>RIDHIM</a:t>
            </a:r>
          </a:p>
          <a:p>
            <a:pPr marL="0" marR="0" lvl="0" indent="0" algn="l">
              <a:spcBef>
                <a:spcPts val="0"/>
              </a:spcBef>
              <a:spcAft>
                <a:spcPts val="0"/>
              </a:spcAft>
              <a:buNone/>
            </a:pPr>
            <a:endParaRPr lang="en-US" sz="4000" dirty="0">
              <a:solidFill>
                <a:schemeClr val="dk1"/>
              </a:solidFill>
              <a:latin typeface="Times New Roman"/>
              <a:cs typeface="Times New Roman"/>
            </a:endParaRPr>
          </a:p>
        </p:txBody>
      </p:sp>
      <p:sp>
        <p:nvSpPr>
          <p:cNvPr id="352" name="Google Shape;352;p27"/>
          <p:cNvSpPr txBox="1"/>
          <p:nvPr/>
        </p:nvSpPr>
        <p:spPr>
          <a:xfrm>
            <a:off x="15486923" y="9928984"/>
            <a:ext cx="2242421" cy="954067"/>
          </a:xfrm>
          <a:prstGeom prst="rect">
            <a:avLst/>
          </a:prstGeom>
          <a:noFill/>
          <a:ln>
            <a:noFill/>
          </a:ln>
        </p:spPr>
        <p:txBody>
          <a:bodyPr spcFirstLastPara="1" wrap="square" lIns="91425" tIns="45700" rIns="91425" bIns="45700" anchor="t" anchorCtr="0">
            <a:spAutoFit/>
          </a:bodyPr>
          <a:lstStyle/>
          <a:p>
            <a:r>
              <a:rPr lang="en-US" sz="2800" dirty="0">
                <a:solidFill>
                  <a:schemeClr val="dk1"/>
                </a:solidFill>
                <a:latin typeface="Times New Roman"/>
                <a:ea typeface="Times New Roman"/>
                <a:cs typeface="Times New Roman"/>
                <a:sym typeface="Times New Roman"/>
              </a:rPr>
              <a:t>MAY - 2023</a:t>
            </a:r>
          </a:p>
          <a:p>
            <a:pPr marL="0" marR="0" lvl="0" indent="0" algn="l">
              <a:spcBef>
                <a:spcPts val="0"/>
              </a:spcBef>
              <a:spcAft>
                <a:spcPts val="0"/>
              </a:spcAft>
              <a:buNone/>
            </a:pPr>
            <a:endParaRPr lang="en-US" sz="2800" dirty="0">
              <a:solidFill>
                <a:schemeClr val="dk1"/>
              </a:solidFill>
              <a:latin typeface="Times New Roman"/>
              <a:ea typeface="Calibri"/>
              <a:cs typeface="Times New Roman"/>
            </a:endParaRPr>
          </a:p>
        </p:txBody>
      </p:sp>
      <p:sp>
        <p:nvSpPr>
          <p:cNvPr id="353" name="Google Shape;353;p27"/>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14</a:t>
            </a:fld>
            <a:endParaRPr sz="1870">
              <a:solidFill>
                <a:schemeClr val="lt1"/>
              </a:solidFill>
              <a:latin typeface="Calibri"/>
              <a:ea typeface="Calibri"/>
              <a:cs typeface="Calibri"/>
              <a:sym typeface="Calibri"/>
            </a:endParaRPr>
          </a:p>
        </p:txBody>
      </p:sp>
      <p:grpSp>
        <p:nvGrpSpPr>
          <p:cNvPr id="354" name="Google Shape;354;p27"/>
          <p:cNvGrpSpPr/>
          <p:nvPr/>
        </p:nvGrpSpPr>
        <p:grpSpPr>
          <a:xfrm>
            <a:off x="-26281" y="774700"/>
            <a:ext cx="15071695" cy="827992"/>
            <a:chOff x="-16184" y="8640158"/>
            <a:chExt cx="4045716" cy="439420"/>
          </a:xfrm>
        </p:grpSpPr>
        <p:sp>
          <p:nvSpPr>
            <p:cNvPr id="355" name="Google Shape;355;p2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12</a:t>
              </a:r>
              <a:r>
                <a:rPr lang="en-US" sz="5400" b="0" i="0" u="none" strike="noStrike" cap="none" dirty="0">
                  <a:solidFill>
                    <a:schemeClr val="lt1"/>
                  </a:solidFill>
                  <a:latin typeface="Calibri"/>
                  <a:ea typeface="Calibri"/>
                  <a:cs typeface="Calibri"/>
                  <a:sym typeface="Calibri"/>
                </a:rPr>
                <a:t>. Future scope</a:t>
              </a:r>
              <a:endParaRPr dirty="0">
                <a:solidFill>
                  <a:schemeClr val="lt1"/>
                </a:solidFill>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356" name="Google Shape;356;p2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7" name="Google Shape;357;p27"/>
          <p:cNvSpPr txBox="1"/>
          <p:nvPr/>
        </p:nvSpPr>
        <p:spPr>
          <a:xfrm>
            <a:off x="1153722" y="1796463"/>
            <a:ext cx="15544800" cy="8402260"/>
          </a:xfrm>
          <a:prstGeom prst="rect">
            <a:avLst/>
          </a:prstGeom>
          <a:noFill/>
          <a:ln>
            <a:noFill/>
          </a:ln>
        </p:spPr>
        <p:txBody>
          <a:bodyPr spcFirstLastPara="1" wrap="square" lIns="91425" tIns="45700" rIns="91425" bIns="45700" anchor="t" anchorCtr="0">
            <a:spAutoFit/>
          </a:bodyPr>
          <a:lstStyle/>
          <a:p>
            <a:pPr marL="571500" indent="-571500">
              <a:buClr>
                <a:schemeClr val="dk1"/>
              </a:buClr>
              <a:buSzPts val="3600"/>
              <a:buChar char="•"/>
            </a:pPr>
            <a:r>
              <a:rPr lang="en-US" sz="3600" b="1" dirty="0">
                <a:ea typeface="Calibri"/>
                <a:sym typeface="Calibri"/>
              </a:rPr>
              <a:t>Voice recognition and control:</a:t>
            </a:r>
            <a:r>
              <a:rPr lang="en-US" sz="3600" dirty="0">
                <a:ea typeface="Calibri"/>
                <a:sym typeface="Calibri"/>
              </a:rPr>
              <a:t> Adding voice recognition and control features to the music player app can provide users with a hands-free listening experience, allowing them to search for songs, skip tracks, and adjust volume using voice commands.</a:t>
            </a:r>
            <a:endParaRPr lang="en-US" dirty="0">
              <a:ea typeface="Calibri"/>
            </a:endParaRPr>
          </a:p>
          <a:p>
            <a:pPr marL="571500" indent="-571500">
              <a:buSzPts val="3600"/>
              <a:buChar char="•"/>
            </a:pPr>
            <a:endParaRPr lang="en-US" sz="3600" dirty="0">
              <a:ea typeface="Calibri"/>
              <a:sym typeface="Calibri"/>
            </a:endParaRPr>
          </a:p>
          <a:p>
            <a:pPr marL="571500" indent="-571500">
              <a:buSzPts val="3600"/>
              <a:buChar char="•"/>
            </a:pPr>
            <a:r>
              <a:rPr lang="en-US" sz="3600" b="1" dirty="0">
                <a:ea typeface="Calibri"/>
                <a:sym typeface="Calibri"/>
              </a:rPr>
              <a:t>Social sharing and collaboration:</a:t>
            </a:r>
            <a:r>
              <a:rPr lang="en-US" sz="3600" dirty="0">
                <a:ea typeface="Calibri"/>
                <a:sym typeface="Calibri"/>
              </a:rPr>
              <a:t> Adding social sharing and collaboration features to the app can allow users to share their favorite songs and playlists with friends and connect with other music enthusiasts.</a:t>
            </a:r>
            <a:endParaRPr lang="en-US" dirty="0"/>
          </a:p>
          <a:p>
            <a:pPr marL="571500" indent="-571500">
              <a:buClr>
                <a:schemeClr val="dk1"/>
              </a:buClr>
              <a:buSzPts val="3600"/>
              <a:buFont typeface="Arial"/>
              <a:buChar char="•"/>
            </a:pPr>
            <a:endParaRPr lang="en-US" sz="3600" dirty="0"/>
          </a:p>
          <a:p>
            <a:pPr marL="571500" indent="-571500">
              <a:buClr>
                <a:schemeClr val="dk1"/>
              </a:buClr>
              <a:buSzPts val="3600"/>
              <a:buFont typeface="Arial"/>
              <a:buChar char="•"/>
            </a:pPr>
            <a:r>
              <a:rPr lang="en-US" sz="3600" b="1" dirty="0"/>
              <a:t>Machine learning and recommendation algorithms:</a:t>
            </a:r>
            <a:r>
              <a:rPr lang="en-US" sz="3600" dirty="0"/>
              <a:t> Using machine learning and recommendation algorithms, the music player app can analyze users' listening habits and preferences to provide personalized recommendations for new songs and artists.</a:t>
            </a:r>
            <a:endParaRPr lang="en-US" sz="3600" dirty="0">
              <a:latin typeface="Calibri"/>
              <a:cs typeface="Calibri"/>
            </a:endParaRPr>
          </a:p>
          <a:p>
            <a:pPr marL="571500" marR="0" lvl="0" indent="-571500" algn="l">
              <a:spcBef>
                <a:spcPts val="0"/>
              </a:spcBef>
              <a:spcAft>
                <a:spcPts val="0"/>
              </a:spcAft>
              <a:buClr>
                <a:schemeClr val="dk1"/>
              </a:buClr>
              <a:buSzPts val="3600"/>
              <a:buFont typeface="Noto Sans Symbols"/>
              <a:buChar char="✔"/>
            </a:pPr>
            <a:endParaRPr lang="en-US" sz="3600" dirty="0">
              <a:solidFill>
                <a:schemeClr val="dk1"/>
              </a:solidFill>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15</a:t>
            </a:fld>
            <a:endParaRPr sz="3200">
              <a:solidFill>
                <a:schemeClr val="lt1"/>
              </a:solidFill>
            </a:endParaRPr>
          </a:p>
        </p:txBody>
      </p:sp>
      <p:grpSp>
        <p:nvGrpSpPr>
          <p:cNvPr id="363" name="Google Shape;363;p28"/>
          <p:cNvGrpSpPr/>
          <p:nvPr/>
        </p:nvGrpSpPr>
        <p:grpSpPr>
          <a:xfrm>
            <a:off x="-2" y="9568581"/>
            <a:ext cx="19010314" cy="1112119"/>
            <a:chOff x="-2" y="9568581"/>
            <a:chExt cx="19010314" cy="1112119"/>
          </a:xfrm>
        </p:grpSpPr>
        <p:grpSp>
          <p:nvGrpSpPr>
            <p:cNvPr id="364" name="Google Shape;364;p28"/>
            <p:cNvGrpSpPr/>
            <p:nvPr/>
          </p:nvGrpSpPr>
          <p:grpSpPr>
            <a:xfrm>
              <a:off x="-2" y="9568581"/>
              <a:ext cx="19010314" cy="1112119"/>
              <a:chOff x="-324645" y="2222500"/>
              <a:chExt cx="22261686" cy="1302327"/>
            </a:xfrm>
          </p:grpSpPr>
          <p:sp>
            <p:nvSpPr>
              <p:cNvPr id="365" name="Google Shape;365;p2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6" name="Google Shape;366;p2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67" name="Google Shape;367;p2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68" name="Google Shape;368;p28"/>
          <p:cNvSpPr txBox="1"/>
          <p:nvPr/>
        </p:nvSpPr>
        <p:spPr>
          <a:xfrm>
            <a:off x="665956" y="9771598"/>
            <a:ext cx="11277600" cy="1323399"/>
          </a:xfrm>
          <a:prstGeom prst="rect">
            <a:avLst/>
          </a:prstGeom>
          <a:noFill/>
          <a:ln>
            <a:noFill/>
          </a:ln>
        </p:spPr>
        <p:txBody>
          <a:bodyPr spcFirstLastPara="1" wrap="square" lIns="91425" tIns="45700" rIns="91425" bIns="45700" anchor="t" anchorCtr="0">
            <a:spAutoFit/>
          </a:bodyPr>
          <a:lstStyle/>
          <a:p>
            <a:r>
              <a:rPr lang="en-US" sz="4000" dirty="0">
                <a:solidFill>
                  <a:schemeClr val="dk1"/>
                </a:solidFill>
                <a:latin typeface="Times New Roman"/>
                <a:cs typeface="Times New Roman"/>
                <a:sym typeface="Times New Roman"/>
              </a:rPr>
              <a:t>RIDHIM</a:t>
            </a:r>
          </a:p>
          <a:p>
            <a:pPr marL="0" marR="0" lvl="0" indent="0" algn="l">
              <a:spcBef>
                <a:spcPts val="0"/>
              </a:spcBef>
              <a:spcAft>
                <a:spcPts val="0"/>
              </a:spcAft>
              <a:buNone/>
            </a:pPr>
            <a:endParaRPr lang="en-US" sz="4000" dirty="0">
              <a:solidFill>
                <a:schemeClr val="dk1"/>
              </a:solidFill>
              <a:latin typeface="Times New Roman"/>
              <a:cs typeface="Times New Roman"/>
            </a:endParaRPr>
          </a:p>
        </p:txBody>
      </p:sp>
      <p:sp>
        <p:nvSpPr>
          <p:cNvPr id="369" name="Google Shape;369;p28"/>
          <p:cNvSpPr txBox="1"/>
          <p:nvPr/>
        </p:nvSpPr>
        <p:spPr>
          <a:xfrm>
            <a:off x="15486923" y="9928984"/>
            <a:ext cx="2242421" cy="954067"/>
          </a:xfrm>
          <a:prstGeom prst="rect">
            <a:avLst/>
          </a:prstGeom>
          <a:noFill/>
          <a:ln>
            <a:noFill/>
          </a:ln>
        </p:spPr>
        <p:txBody>
          <a:bodyPr spcFirstLastPara="1" wrap="square" lIns="91425" tIns="45700" rIns="91425" bIns="45700" anchor="t" anchorCtr="0">
            <a:spAutoFit/>
          </a:bodyPr>
          <a:lstStyle/>
          <a:p>
            <a:r>
              <a:rPr lang="en-US" sz="2800" dirty="0">
                <a:solidFill>
                  <a:schemeClr val="dk1"/>
                </a:solidFill>
                <a:latin typeface="Times New Roman"/>
                <a:ea typeface="Times New Roman"/>
                <a:cs typeface="Times New Roman"/>
                <a:sym typeface="Times New Roman"/>
              </a:rPr>
              <a:t>MAY - 2023</a:t>
            </a:r>
          </a:p>
          <a:p>
            <a:pPr marL="0" marR="0" lvl="0" indent="0" algn="l">
              <a:spcBef>
                <a:spcPts val="0"/>
              </a:spcBef>
              <a:spcAft>
                <a:spcPts val="0"/>
              </a:spcAft>
              <a:buNone/>
            </a:pPr>
            <a:endParaRPr lang="en-US" sz="2800" dirty="0">
              <a:solidFill>
                <a:schemeClr val="dk1"/>
              </a:solidFill>
              <a:latin typeface="Times New Roman"/>
              <a:ea typeface="Calibri"/>
              <a:cs typeface="Times New Roman"/>
            </a:endParaRPr>
          </a:p>
        </p:txBody>
      </p:sp>
      <p:sp>
        <p:nvSpPr>
          <p:cNvPr id="370" name="Google Shape;370;p28"/>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15</a:t>
            </a:fld>
            <a:endParaRPr sz="1870">
              <a:solidFill>
                <a:schemeClr val="lt1"/>
              </a:solidFill>
              <a:latin typeface="Calibri"/>
              <a:ea typeface="Calibri"/>
              <a:cs typeface="Calibri"/>
              <a:sym typeface="Calibri"/>
            </a:endParaRPr>
          </a:p>
        </p:txBody>
      </p:sp>
      <p:grpSp>
        <p:nvGrpSpPr>
          <p:cNvPr id="371" name="Google Shape;371;p28"/>
          <p:cNvGrpSpPr/>
          <p:nvPr/>
        </p:nvGrpSpPr>
        <p:grpSpPr>
          <a:xfrm>
            <a:off x="-26281" y="774700"/>
            <a:ext cx="15071695" cy="827992"/>
            <a:chOff x="-16184" y="8640158"/>
            <a:chExt cx="4045716" cy="439420"/>
          </a:xfrm>
        </p:grpSpPr>
        <p:sp>
          <p:nvSpPr>
            <p:cNvPr id="372" name="Google Shape;372;p2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13</a:t>
              </a:r>
              <a:r>
                <a:rPr lang="en-US" sz="5400" b="0" i="0" u="none" strike="noStrike" cap="none" dirty="0">
                  <a:solidFill>
                    <a:schemeClr val="lt1"/>
                  </a:solidFill>
                  <a:latin typeface="Calibri"/>
                  <a:ea typeface="Calibri"/>
                  <a:cs typeface="Calibri"/>
                  <a:sym typeface="Calibri"/>
                </a:rPr>
                <a:t>. References</a:t>
              </a:r>
              <a:endParaRPr dirty="0">
                <a:solidFill>
                  <a:schemeClr val="lt1"/>
                </a:solidFill>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373" name="Google Shape;373;p2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74" name="Google Shape;374;p28"/>
          <p:cNvSpPr txBox="1"/>
          <p:nvPr/>
        </p:nvSpPr>
        <p:spPr>
          <a:xfrm>
            <a:off x="1642863" y="2521262"/>
            <a:ext cx="16102475" cy="5016718"/>
          </a:xfrm>
          <a:prstGeom prst="rect">
            <a:avLst/>
          </a:prstGeom>
          <a:noFill/>
          <a:ln>
            <a:noFill/>
          </a:ln>
        </p:spPr>
        <p:txBody>
          <a:bodyPr spcFirstLastPara="1" wrap="square" lIns="91425" tIns="45700" rIns="91425" bIns="45700" anchor="t" anchorCtr="0">
            <a:spAutoFit/>
          </a:bodyPr>
          <a:lstStyle/>
          <a:p>
            <a:pPr>
              <a:buClr>
                <a:schemeClr val="dk1"/>
              </a:buClr>
              <a:buSzPts val="3200"/>
            </a:pPr>
            <a:r>
              <a:rPr lang="en-US" sz="3200">
                <a:ea typeface="Calibri"/>
                <a:sym typeface="Calibri"/>
              </a:rPr>
              <a:t>1) The State of the Music Streaming Industry in 2021" by MIDiA Research: This report provides an overview of the music streaming market, including key players, trends, and challenges. </a:t>
            </a:r>
            <a:endParaRPr lang="en-US">
              <a:ea typeface="Calibri"/>
              <a:sym typeface="Calibri"/>
            </a:endParaRPr>
          </a:p>
          <a:p>
            <a:pPr>
              <a:buSzPts val="3200"/>
            </a:pPr>
            <a:r>
              <a:rPr lang="en-US" sz="3200">
                <a:ea typeface="Calibri"/>
                <a:sym typeface="Calibri"/>
              </a:rPr>
              <a:t>2) "Music Streaming Services: A Review" by J.M. Lammers et </a:t>
            </a:r>
            <a:r>
              <a:rPr lang="en-US" sz="3200" dirty="0">
                <a:ea typeface="Calibri"/>
                <a:sym typeface="Calibri"/>
              </a:rPr>
              <a:t>al.: This academic article examines the technical aspects of music streaming services, including audio quality, codec formats, and metadata. </a:t>
            </a:r>
            <a:endParaRPr lang="en-US" dirty="0">
              <a:ea typeface="Calibri"/>
              <a:sym typeface="Calibri"/>
            </a:endParaRPr>
          </a:p>
          <a:p>
            <a:pPr>
              <a:buSzPts val="3200"/>
            </a:pPr>
            <a:r>
              <a:rPr lang="en-US" sz="3200" dirty="0">
                <a:ea typeface="Calibri"/>
                <a:sym typeface="Calibri"/>
              </a:rPr>
              <a:t>3) "The Impact of Music Streaming on the Music Industry: A Global Perspective" by A. Montagnani and E. Losavio: This academic article explores the economic and legal implications of music streaming for the music industry, including revenue models and copyright issues.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380" name="Google Shape;380;p29" descr="Text, letter&#10;&#10;Description automatically generated"/>
          <p:cNvPicPr preferRelativeResize="0"/>
          <p:nvPr/>
        </p:nvPicPr>
        <p:blipFill rotWithShape="1">
          <a:blip r:embed="rId3">
            <a:alphaModFix/>
          </a:blip>
          <a:srcRect/>
          <a:stretch/>
        </p:blipFill>
        <p:spPr>
          <a:xfrm>
            <a:off x="0" y="6453"/>
            <a:ext cx="19182556" cy="107091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a:t>
            </a:fld>
            <a:endParaRPr sz="3200">
              <a:solidFill>
                <a:schemeClr val="lt1"/>
              </a:solidFill>
            </a:endParaRPr>
          </a:p>
        </p:txBody>
      </p:sp>
      <p:grpSp>
        <p:nvGrpSpPr>
          <p:cNvPr id="117" name="Google Shape;117;p14"/>
          <p:cNvGrpSpPr/>
          <p:nvPr/>
        </p:nvGrpSpPr>
        <p:grpSpPr>
          <a:xfrm>
            <a:off x="-2" y="9568581"/>
            <a:ext cx="19010314" cy="1112119"/>
            <a:chOff x="-2" y="9568581"/>
            <a:chExt cx="19010314" cy="1112119"/>
          </a:xfrm>
        </p:grpSpPr>
        <p:grpSp>
          <p:nvGrpSpPr>
            <p:cNvPr id="118" name="Google Shape;118;p14"/>
            <p:cNvGrpSpPr/>
            <p:nvPr/>
          </p:nvGrpSpPr>
          <p:grpSpPr>
            <a:xfrm>
              <a:off x="-2" y="9568581"/>
              <a:ext cx="19010314" cy="1112119"/>
              <a:chOff x="-324645" y="2222500"/>
              <a:chExt cx="22261686" cy="1302327"/>
            </a:xfrm>
          </p:grpSpPr>
          <p:sp>
            <p:nvSpPr>
              <p:cNvPr id="119" name="Google Shape;119;p1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1" name="Google Shape;121;p1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2" name="Google Shape;122;p14"/>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rPr>
              <a:t>RIDHIM</a:t>
            </a:r>
          </a:p>
        </p:txBody>
      </p:sp>
      <p:sp>
        <p:nvSpPr>
          <p:cNvPr id="124" name="Google Shape;124;p14"/>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a:t>
            </a:fld>
            <a:endParaRPr sz="1870">
              <a:solidFill>
                <a:schemeClr val="lt1"/>
              </a:solidFill>
              <a:latin typeface="Calibri"/>
              <a:ea typeface="Calibri"/>
              <a:cs typeface="Calibri"/>
              <a:sym typeface="Calibri"/>
            </a:endParaRPr>
          </a:p>
        </p:txBody>
      </p:sp>
      <p:grpSp>
        <p:nvGrpSpPr>
          <p:cNvPr id="125" name="Google Shape;125;p14"/>
          <p:cNvGrpSpPr/>
          <p:nvPr/>
        </p:nvGrpSpPr>
        <p:grpSpPr>
          <a:xfrm>
            <a:off x="-26281" y="774700"/>
            <a:ext cx="15071695" cy="827992"/>
            <a:chOff x="-16184" y="8640158"/>
            <a:chExt cx="4045716" cy="439420"/>
          </a:xfrm>
        </p:grpSpPr>
        <p:sp>
          <p:nvSpPr>
            <p:cNvPr id="126" name="Google Shape;126;p1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Content</a:t>
              </a:r>
              <a:endParaRPr sz="2000" b="0" i="0" u="none" strike="noStrike" cap="none">
                <a:solidFill>
                  <a:schemeClr val="lt1"/>
                </a:solidFill>
                <a:latin typeface="Calibri"/>
                <a:ea typeface="Calibri"/>
                <a:cs typeface="Calibri"/>
                <a:sym typeface="Calibri"/>
              </a:endParaRPr>
            </a:p>
          </p:txBody>
        </p:sp>
        <p:sp>
          <p:nvSpPr>
            <p:cNvPr id="127" name="Google Shape;127;p1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14"/>
          <p:cNvSpPr txBox="1"/>
          <p:nvPr/>
        </p:nvSpPr>
        <p:spPr>
          <a:xfrm>
            <a:off x="1199356" y="1765300"/>
            <a:ext cx="11125200" cy="7294264"/>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Abstract</a:t>
            </a:r>
            <a:endParaRPr dirty="0">
              <a:solidFill>
                <a:schemeClr val="dk1"/>
              </a:solidFill>
            </a:endParaRP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Introduction</a:t>
            </a:r>
            <a:endParaRPr dirty="0">
              <a:solidFill>
                <a:schemeClr val="dk1"/>
              </a:solidFill>
            </a:endParaRP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Theory and fundamentals</a:t>
            </a:r>
            <a:endParaRPr dirty="0">
              <a:solidFill>
                <a:schemeClr val="dk1"/>
              </a:solidFill>
            </a:endParaRP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Objectives</a:t>
            </a:r>
            <a:endParaRPr dirty="0">
              <a:solidFill>
                <a:schemeClr val="dk1"/>
              </a:solidFill>
            </a:endParaRP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Literature review</a:t>
            </a:r>
            <a:endParaRPr dirty="0">
              <a:solidFill>
                <a:schemeClr val="dk1"/>
              </a:solidFill>
            </a:endParaRP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Methodology</a:t>
            </a:r>
            <a:endParaRPr dirty="0">
              <a:solidFill>
                <a:schemeClr val="dk1"/>
              </a:solidFill>
            </a:endParaRP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Tools and technologies</a:t>
            </a:r>
            <a:endParaRPr dirty="0">
              <a:solidFill>
                <a:schemeClr val="dk1"/>
              </a:solidFill>
            </a:endParaRP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Data collection / Data analysis</a:t>
            </a:r>
            <a:endParaRPr dirty="0">
              <a:solidFill>
                <a:schemeClr val="dk1"/>
              </a:solidFill>
            </a:endParaRP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Findings and results</a:t>
            </a:r>
            <a:endParaRPr dirty="0">
              <a:solidFill>
                <a:schemeClr val="dk1"/>
              </a:solidFill>
            </a:endParaRP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Applications</a:t>
            </a:r>
            <a:endParaRPr dirty="0">
              <a:solidFill>
                <a:schemeClr val="dk1"/>
              </a:solidFill>
            </a:endParaRPr>
          </a:p>
          <a:p>
            <a:pPr marL="571500" indent="-571500">
              <a:buClr>
                <a:schemeClr val="dk1"/>
              </a:buClr>
              <a:buSzPts val="3600"/>
              <a:buFont typeface="Noto Sans Symbols"/>
              <a:buChar char="✔"/>
            </a:pPr>
            <a:r>
              <a:rPr lang="en-US" sz="3600" dirty="0">
                <a:solidFill>
                  <a:schemeClr val="dk1"/>
                </a:solidFill>
                <a:latin typeface="Calibri"/>
                <a:ea typeface="Calibri"/>
                <a:cs typeface="Calibri"/>
                <a:sym typeface="Calibri"/>
              </a:rPr>
              <a:t>Conclusion </a:t>
            </a:r>
            <a:endParaRP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Future scope</a:t>
            </a:r>
            <a:endParaRPr dirty="0">
              <a:solidFill>
                <a:schemeClr val="dk1"/>
              </a:solidFill>
            </a:endParaRP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References</a:t>
            </a:r>
            <a:endParaRPr dirty="0">
              <a:solidFill>
                <a:schemeClr val="dk1"/>
              </a:solidFill>
            </a:endParaRPr>
          </a:p>
        </p:txBody>
      </p:sp>
      <p:sp>
        <p:nvSpPr>
          <p:cNvPr id="5" name="Google Shape;108;p13">
            <a:extLst>
              <a:ext uri="{FF2B5EF4-FFF2-40B4-BE49-F238E27FC236}">
                <a16:creationId xmlns:a16="http://schemas.microsoft.com/office/drawing/2014/main" id="{30259A30-F996-3440-09FA-86628EEEF65F}"/>
              </a:ext>
            </a:extLst>
          </p:cNvPr>
          <p:cNvSpPr txBox="1"/>
          <p:nvPr/>
        </p:nvSpPr>
        <p:spPr>
          <a:xfrm>
            <a:off x="15456787" y="9868555"/>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MAY- 2023</a:t>
            </a:r>
            <a:endParaRPr sz="28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134" name="Google Shape;134;p15"/>
          <p:cNvGrpSpPr/>
          <p:nvPr/>
        </p:nvGrpSpPr>
        <p:grpSpPr>
          <a:xfrm>
            <a:off x="-2" y="9568581"/>
            <a:ext cx="19010314" cy="1112119"/>
            <a:chOff x="-2" y="9568581"/>
            <a:chExt cx="19010314" cy="1112119"/>
          </a:xfrm>
        </p:grpSpPr>
        <p:grpSp>
          <p:nvGrpSpPr>
            <p:cNvPr id="135" name="Google Shape;135;p15"/>
            <p:cNvGrpSpPr/>
            <p:nvPr/>
          </p:nvGrpSpPr>
          <p:grpSpPr>
            <a:xfrm>
              <a:off x="-2" y="9568581"/>
              <a:ext cx="19010314" cy="1112119"/>
              <a:chOff x="-324645" y="2222500"/>
              <a:chExt cx="22261686" cy="1302327"/>
            </a:xfrm>
          </p:grpSpPr>
          <p:sp>
            <p:nvSpPr>
              <p:cNvPr id="136" name="Google Shape;136;p1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8" name="Google Shape;138;p1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9" name="Google Shape;139;p15"/>
          <p:cNvSpPr txBox="1"/>
          <p:nvPr/>
        </p:nvSpPr>
        <p:spPr>
          <a:xfrm>
            <a:off x="665956" y="9771598"/>
            <a:ext cx="11277600" cy="1323399"/>
          </a:xfrm>
          <a:prstGeom prst="rect">
            <a:avLst/>
          </a:prstGeom>
          <a:noFill/>
          <a:ln>
            <a:noFill/>
          </a:ln>
        </p:spPr>
        <p:txBody>
          <a:bodyPr spcFirstLastPara="1" wrap="square" lIns="91425" tIns="45700" rIns="91425" bIns="45700" anchor="t" anchorCtr="0">
            <a:spAutoFit/>
          </a:bodyPr>
          <a:lstStyle/>
          <a:p>
            <a:r>
              <a:rPr lang="en-US" sz="4000" dirty="0">
                <a:solidFill>
                  <a:schemeClr val="dk1"/>
                </a:solidFill>
                <a:latin typeface="Times New Roman"/>
                <a:cs typeface="Times New Roman"/>
                <a:sym typeface="Times New Roman"/>
              </a:rPr>
              <a:t>RIDHIM</a:t>
            </a:r>
          </a:p>
          <a:p>
            <a:pPr marL="0" marR="0" lvl="0" indent="0" algn="l">
              <a:spcBef>
                <a:spcPts val="0"/>
              </a:spcBef>
              <a:spcAft>
                <a:spcPts val="0"/>
              </a:spcAft>
              <a:buNone/>
            </a:pPr>
            <a:endParaRPr lang="en-US" sz="4000" dirty="0">
              <a:solidFill>
                <a:schemeClr val="dk1"/>
              </a:solidFill>
              <a:latin typeface="Times New Roman"/>
              <a:cs typeface="Times New Roman"/>
            </a:endParaRPr>
          </a:p>
        </p:txBody>
      </p:sp>
      <p:sp>
        <p:nvSpPr>
          <p:cNvPr id="140" name="Google Shape;140;p15"/>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MAY - 2023</a:t>
            </a:r>
            <a:endParaRPr sz="2800" dirty="0">
              <a:solidFill>
                <a:schemeClr val="dk1"/>
              </a:solidFill>
              <a:latin typeface="Calibri"/>
              <a:ea typeface="Calibri"/>
              <a:cs typeface="Calibri"/>
              <a:sym typeface="Calibri"/>
            </a:endParaRPr>
          </a:p>
        </p:txBody>
      </p:sp>
      <p:sp>
        <p:nvSpPr>
          <p:cNvPr id="141" name="Google Shape;141;p15"/>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3</a:t>
            </a:fld>
            <a:endParaRPr sz="1870">
              <a:solidFill>
                <a:schemeClr val="lt1"/>
              </a:solidFill>
              <a:latin typeface="Calibri"/>
              <a:ea typeface="Calibri"/>
              <a:cs typeface="Calibri"/>
              <a:sym typeface="Calibri"/>
            </a:endParaRPr>
          </a:p>
        </p:txBody>
      </p:sp>
      <p:grpSp>
        <p:nvGrpSpPr>
          <p:cNvPr id="142" name="Google Shape;142;p15"/>
          <p:cNvGrpSpPr/>
          <p:nvPr/>
        </p:nvGrpSpPr>
        <p:grpSpPr>
          <a:xfrm>
            <a:off x="-26281" y="774700"/>
            <a:ext cx="15071695" cy="827992"/>
            <a:chOff x="-16184" y="8640158"/>
            <a:chExt cx="4045716" cy="439420"/>
          </a:xfrm>
        </p:grpSpPr>
        <p:sp>
          <p:nvSpPr>
            <p:cNvPr id="143" name="Google Shape;143;p15"/>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1. Abstract</a:t>
              </a:r>
              <a:endParaRPr sz="2000" b="0" i="0" u="none" strike="noStrike" cap="none">
                <a:solidFill>
                  <a:schemeClr val="lt1"/>
                </a:solidFill>
                <a:latin typeface="Calibri"/>
                <a:ea typeface="Calibri"/>
                <a:cs typeface="Calibri"/>
                <a:sym typeface="Calibri"/>
              </a:endParaRPr>
            </a:p>
          </p:txBody>
        </p:sp>
        <p:sp>
          <p:nvSpPr>
            <p:cNvPr id="144" name="Google Shape;144;p1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5" name="Google Shape;145;p15"/>
          <p:cNvSpPr txBox="1"/>
          <p:nvPr/>
        </p:nvSpPr>
        <p:spPr>
          <a:xfrm>
            <a:off x="2177813" y="2298700"/>
            <a:ext cx="14654685" cy="5078273"/>
          </a:xfrm>
          <a:prstGeom prst="rect">
            <a:avLst/>
          </a:prstGeom>
          <a:noFill/>
          <a:ln>
            <a:noFill/>
          </a:ln>
        </p:spPr>
        <p:txBody>
          <a:bodyPr spcFirstLastPara="1" wrap="square" lIns="91425" tIns="45700" rIns="91425" bIns="45700" anchor="t" anchorCtr="0">
            <a:spAutoFit/>
          </a:bodyPr>
          <a:lstStyle/>
          <a:p>
            <a:r>
              <a:rPr lang="en-US" sz="3600" dirty="0">
                <a:ea typeface="arial"/>
                <a:sym typeface="arial"/>
              </a:rPr>
              <a:t>This project </a:t>
            </a:r>
            <a:r>
              <a:rPr lang="en-US" sz="3600" b="0" i="0" dirty="0">
                <a:ea typeface="arial"/>
                <a:sym typeface="arial"/>
              </a:rPr>
              <a:t>is </a:t>
            </a:r>
            <a:r>
              <a:rPr lang="en-US" sz="3600" dirty="0">
                <a:ea typeface="arial"/>
                <a:sym typeface="arial"/>
              </a:rPr>
              <a:t>about developing </a:t>
            </a:r>
            <a:r>
              <a:rPr lang="en-US" sz="3600" b="0" i="0" dirty="0">
                <a:ea typeface="arial"/>
                <a:sym typeface="arial"/>
              </a:rPr>
              <a:t>a </a:t>
            </a:r>
            <a:r>
              <a:rPr lang="en-US" sz="3600" dirty="0">
                <a:ea typeface="arial"/>
                <a:sym typeface="arial"/>
              </a:rPr>
              <a:t>Music Player Android App </a:t>
            </a:r>
            <a:r>
              <a:rPr lang="en-US" sz="3600" b="0" i="0" dirty="0">
                <a:ea typeface="arial"/>
                <a:sym typeface="arial"/>
              </a:rPr>
              <a:t>that </a:t>
            </a:r>
            <a:r>
              <a:rPr lang="en-US" sz="3600" dirty="0">
                <a:ea typeface="arial"/>
                <a:sym typeface="arial"/>
              </a:rPr>
              <a:t>provides users with a user-friendly interface</a:t>
            </a:r>
            <a:r>
              <a:rPr lang="en-US" sz="3600" b="0" i="0" dirty="0">
                <a:ea typeface="arial"/>
                <a:sym typeface="arial"/>
              </a:rPr>
              <a:t>, </a:t>
            </a:r>
            <a:r>
              <a:rPr lang="en-US" sz="3600" dirty="0">
                <a:ea typeface="arial"/>
                <a:sym typeface="arial"/>
              </a:rPr>
              <a:t>advanced features</a:t>
            </a:r>
            <a:r>
              <a:rPr lang="en-US" sz="3600" b="0" i="0" dirty="0">
                <a:ea typeface="arial"/>
                <a:sym typeface="arial"/>
              </a:rPr>
              <a:t>, and </a:t>
            </a:r>
            <a:r>
              <a:rPr lang="en-US" sz="3600" dirty="0">
                <a:ea typeface="arial"/>
                <a:sym typeface="arial"/>
              </a:rPr>
              <a:t>customization options to enhance their music listening experience. The app includes features such as playlists, equalizer, gapless playback,  replay</a:t>
            </a:r>
            <a:r>
              <a:rPr lang="en-US" sz="3600" b="0" i="0" dirty="0">
                <a:ea typeface="arial"/>
                <a:sym typeface="arial"/>
              </a:rPr>
              <a:t>, and </a:t>
            </a:r>
            <a:r>
              <a:rPr lang="en-US" sz="3600" dirty="0">
                <a:ea typeface="arial"/>
                <a:sym typeface="arial"/>
              </a:rPr>
              <a:t>customizable user modes. The app's design is focused on simplicity, while its advanced features and customization options provide users with a highly personalized experience. The Music Player Android App is an excellent choice for music lovers who are looking for </a:t>
            </a:r>
            <a:r>
              <a:rPr lang="en-US" sz="3600" b="0" i="0" dirty="0">
                <a:ea typeface="arial"/>
                <a:sym typeface="arial"/>
              </a:rPr>
              <a:t>a </a:t>
            </a:r>
            <a:r>
              <a:rPr lang="en-US" sz="3600" dirty="0">
                <a:ea typeface="arial"/>
                <a:sym typeface="arial"/>
              </a:rPr>
              <a:t>high-quality music player for their Android devices.</a:t>
            </a:r>
            <a:endParaRPr lang="en-US" dirty="0"/>
          </a:p>
        </p:txBody>
      </p:sp>
      <p:sp>
        <p:nvSpPr>
          <p:cNvPr id="3" name="Slide Number Placeholder 2">
            <a:extLst>
              <a:ext uri="{FF2B5EF4-FFF2-40B4-BE49-F238E27FC236}">
                <a16:creationId xmlns:a16="http://schemas.microsoft.com/office/drawing/2014/main" id="{72B0C401-CCA7-E1FF-1D1F-2FBBC7819564}"/>
              </a:ext>
            </a:extLst>
          </p:cNvPr>
          <p:cNvSpPr>
            <a:spLocks noGrp="1"/>
          </p:cNvSpPr>
          <p:nvPr>
            <p:ph type="sldNum" idx="12"/>
          </p:nvPr>
        </p:nvSpPr>
        <p:spPr/>
        <p:txBody>
          <a:bodyPr/>
          <a:lstStyle/>
          <a:p>
            <a:fld id="{00000000-1234-1234-1234-123412341234}" type="slidenum">
              <a:rPr lang="en-US"/>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4</a:t>
            </a:fld>
            <a:endParaRPr sz="3200">
              <a:solidFill>
                <a:schemeClr val="lt1"/>
              </a:solidFill>
            </a:endParaRPr>
          </a:p>
        </p:txBody>
      </p:sp>
      <p:grpSp>
        <p:nvGrpSpPr>
          <p:cNvPr id="151" name="Google Shape;151;p16"/>
          <p:cNvGrpSpPr/>
          <p:nvPr/>
        </p:nvGrpSpPr>
        <p:grpSpPr>
          <a:xfrm>
            <a:off x="-2" y="9568581"/>
            <a:ext cx="19010314" cy="1112119"/>
            <a:chOff x="-2" y="9568581"/>
            <a:chExt cx="19010314" cy="1112119"/>
          </a:xfrm>
        </p:grpSpPr>
        <p:grpSp>
          <p:nvGrpSpPr>
            <p:cNvPr id="152" name="Google Shape;152;p16"/>
            <p:cNvGrpSpPr/>
            <p:nvPr/>
          </p:nvGrpSpPr>
          <p:grpSpPr>
            <a:xfrm>
              <a:off x="-2" y="9568581"/>
              <a:ext cx="19010314" cy="1112119"/>
              <a:chOff x="-324645" y="2222500"/>
              <a:chExt cx="22261686" cy="1302327"/>
            </a:xfrm>
          </p:grpSpPr>
          <p:sp>
            <p:nvSpPr>
              <p:cNvPr id="153" name="Google Shape;153;p1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5" name="Google Shape;155;p1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6" name="Google Shape;156;p16"/>
          <p:cNvSpPr txBox="1"/>
          <p:nvPr/>
        </p:nvSpPr>
        <p:spPr>
          <a:xfrm>
            <a:off x="665956" y="9771598"/>
            <a:ext cx="11277600" cy="1323399"/>
          </a:xfrm>
          <a:prstGeom prst="rect">
            <a:avLst/>
          </a:prstGeom>
          <a:noFill/>
          <a:ln>
            <a:noFill/>
          </a:ln>
        </p:spPr>
        <p:txBody>
          <a:bodyPr spcFirstLastPara="1" wrap="square" lIns="91425" tIns="45700" rIns="91425" bIns="45700" anchor="t" anchorCtr="0">
            <a:spAutoFit/>
          </a:bodyPr>
          <a:lstStyle/>
          <a:p>
            <a:r>
              <a:rPr lang="en-US" sz="4000" dirty="0">
                <a:solidFill>
                  <a:schemeClr val="dk1"/>
                </a:solidFill>
                <a:latin typeface="Times New Roman"/>
                <a:cs typeface="Times New Roman"/>
                <a:sym typeface="Times New Roman"/>
              </a:rPr>
              <a:t>RIDHIM</a:t>
            </a:r>
          </a:p>
          <a:p>
            <a:pPr marL="0" marR="0" lvl="0" indent="0" algn="l">
              <a:spcBef>
                <a:spcPts val="0"/>
              </a:spcBef>
              <a:spcAft>
                <a:spcPts val="0"/>
              </a:spcAft>
              <a:buNone/>
            </a:pPr>
            <a:endParaRPr lang="en-US" sz="4000" dirty="0">
              <a:solidFill>
                <a:schemeClr val="dk1"/>
              </a:solidFill>
              <a:latin typeface="Times New Roman"/>
              <a:cs typeface="Times New Roman"/>
            </a:endParaRPr>
          </a:p>
        </p:txBody>
      </p:sp>
      <p:sp>
        <p:nvSpPr>
          <p:cNvPr id="157" name="Google Shape;157;p16"/>
          <p:cNvSpPr txBox="1"/>
          <p:nvPr/>
        </p:nvSpPr>
        <p:spPr>
          <a:xfrm>
            <a:off x="15486923" y="9928984"/>
            <a:ext cx="2242421" cy="954067"/>
          </a:xfrm>
          <a:prstGeom prst="rect">
            <a:avLst/>
          </a:prstGeom>
          <a:noFill/>
          <a:ln>
            <a:noFill/>
          </a:ln>
        </p:spPr>
        <p:txBody>
          <a:bodyPr spcFirstLastPara="1" wrap="square" lIns="91425" tIns="45700" rIns="91425" bIns="45700" anchor="t" anchorCtr="0">
            <a:spAutoFit/>
          </a:bodyPr>
          <a:lstStyle/>
          <a:p>
            <a:r>
              <a:rPr lang="en-US" sz="2800" dirty="0">
                <a:solidFill>
                  <a:schemeClr val="dk1"/>
                </a:solidFill>
                <a:latin typeface="Times New Roman"/>
                <a:ea typeface="Times New Roman"/>
                <a:cs typeface="Times New Roman"/>
                <a:sym typeface="Times New Roman"/>
              </a:rPr>
              <a:t>MAY - 2023</a:t>
            </a:r>
          </a:p>
          <a:p>
            <a:pPr marL="0" marR="0" lvl="0" indent="0" algn="l">
              <a:spcBef>
                <a:spcPts val="0"/>
              </a:spcBef>
              <a:spcAft>
                <a:spcPts val="0"/>
              </a:spcAft>
              <a:buNone/>
            </a:pPr>
            <a:endParaRPr lang="en-US" sz="2800" dirty="0">
              <a:solidFill>
                <a:schemeClr val="dk1"/>
              </a:solidFill>
              <a:latin typeface="Times New Roman"/>
              <a:ea typeface="Calibri"/>
              <a:cs typeface="Times New Roman"/>
            </a:endParaRPr>
          </a:p>
        </p:txBody>
      </p:sp>
      <p:sp>
        <p:nvSpPr>
          <p:cNvPr id="158" name="Google Shape;158;p16"/>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4</a:t>
            </a:fld>
            <a:endParaRPr sz="1870">
              <a:solidFill>
                <a:schemeClr val="lt1"/>
              </a:solidFill>
              <a:latin typeface="Calibri"/>
              <a:ea typeface="Calibri"/>
              <a:cs typeface="Calibri"/>
              <a:sym typeface="Calibri"/>
            </a:endParaRPr>
          </a:p>
        </p:txBody>
      </p:sp>
      <p:grpSp>
        <p:nvGrpSpPr>
          <p:cNvPr id="159" name="Google Shape;159;p16"/>
          <p:cNvGrpSpPr/>
          <p:nvPr/>
        </p:nvGrpSpPr>
        <p:grpSpPr>
          <a:xfrm>
            <a:off x="-26281" y="774700"/>
            <a:ext cx="15071695" cy="827992"/>
            <a:chOff x="-16184" y="8640158"/>
            <a:chExt cx="4045716" cy="439420"/>
          </a:xfrm>
        </p:grpSpPr>
        <p:sp>
          <p:nvSpPr>
            <p:cNvPr id="160" name="Google Shape;160;p1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2. Introduction</a:t>
              </a:r>
              <a:endParaRPr sz="2000" b="0" i="0" u="none" strike="noStrike" cap="none">
                <a:solidFill>
                  <a:schemeClr val="lt1"/>
                </a:solidFill>
                <a:latin typeface="Calibri"/>
                <a:ea typeface="Calibri"/>
                <a:cs typeface="Calibri"/>
                <a:sym typeface="Calibri"/>
              </a:endParaRPr>
            </a:p>
          </p:txBody>
        </p:sp>
        <p:sp>
          <p:nvSpPr>
            <p:cNvPr id="161" name="Google Shape;161;p1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62" name="Google Shape;162;p16"/>
          <p:cNvSpPr txBox="1"/>
          <p:nvPr/>
        </p:nvSpPr>
        <p:spPr>
          <a:xfrm>
            <a:off x="1199356" y="2070100"/>
            <a:ext cx="13763545" cy="7725151"/>
          </a:xfrm>
          <a:prstGeom prst="rect">
            <a:avLst/>
          </a:prstGeom>
          <a:noFill/>
          <a:ln>
            <a:noFill/>
          </a:ln>
        </p:spPr>
        <p:txBody>
          <a:bodyPr spcFirstLastPara="1" wrap="square" lIns="91425" tIns="45700" rIns="91425" bIns="45700" anchor="t" anchorCtr="0">
            <a:spAutoFit/>
          </a:bodyPr>
          <a:lstStyle/>
          <a:p>
            <a:r>
              <a:rPr lang="en-US" sz="3600" dirty="0"/>
              <a:t>The RIDHIM Music Player Application is an Android-based mobile application designed to provide users with a seamless and enjoyable listening experience. This project aims to develop a music player app that offers a range of features and functionalities, including audio playback, playlist management, cloud storage, real-time updates, and personalized recommendations.</a:t>
            </a:r>
            <a:endParaRPr lang="en-US" dirty="0"/>
          </a:p>
          <a:p>
            <a:endParaRPr/>
          </a:p>
          <a:p>
            <a:r>
              <a:rPr lang="en-US" sz="3600" dirty="0">
                <a:ea typeface="Calibri"/>
                <a:sym typeface="Calibri"/>
              </a:rPr>
              <a:t>The app is designed using Kotlin as the primary programming language and XML for designing the user interface. Firebase is used as the backend infrastructure for storing user data, providing real-time updates, and enabling cloud storage. By leveraging modern technologies and best practices, this project aims to deliver a music player app that is both user-friendly and feature-rich.</a:t>
            </a:r>
            <a:endParaRPr lang="en-US" dirty="0">
              <a:sym typeface="Calibri"/>
            </a:endParaRPr>
          </a:p>
          <a:p>
            <a:endParaRPr/>
          </a:p>
        </p:txBody>
      </p:sp>
      <p:pic>
        <p:nvPicPr>
          <p:cNvPr id="2" name="Picture 2">
            <a:extLst>
              <a:ext uri="{FF2B5EF4-FFF2-40B4-BE49-F238E27FC236}">
                <a16:creationId xmlns:a16="http://schemas.microsoft.com/office/drawing/2014/main" id="{75351121-5F3C-E958-4B7D-41823B139B3F}"/>
              </a:ext>
            </a:extLst>
          </p:cNvPr>
          <p:cNvPicPr>
            <a:picLocks noChangeAspect="1"/>
          </p:cNvPicPr>
          <p:nvPr/>
        </p:nvPicPr>
        <p:blipFill rotWithShape="1">
          <a:blip r:embed="rId3"/>
          <a:srcRect t="7037" b="-370"/>
          <a:stretch/>
        </p:blipFill>
        <p:spPr>
          <a:xfrm>
            <a:off x="15048510" y="2252383"/>
            <a:ext cx="3365809" cy="666974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5</a:t>
            </a:fld>
            <a:endParaRPr sz="3200">
              <a:solidFill>
                <a:schemeClr val="lt1"/>
              </a:solidFill>
            </a:endParaRPr>
          </a:p>
        </p:txBody>
      </p:sp>
      <p:grpSp>
        <p:nvGrpSpPr>
          <p:cNvPr id="169" name="Google Shape;169;p17"/>
          <p:cNvGrpSpPr/>
          <p:nvPr/>
        </p:nvGrpSpPr>
        <p:grpSpPr>
          <a:xfrm>
            <a:off x="-2" y="9568581"/>
            <a:ext cx="19010314" cy="1112119"/>
            <a:chOff x="-2" y="9568581"/>
            <a:chExt cx="19010314" cy="1112119"/>
          </a:xfrm>
        </p:grpSpPr>
        <p:grpSp>
          <p:nvGrpSpPr>
            <p:cNvPr id="170" name="Google Shape;170;p17"/>
            <p:cNvGrpSpPr/>
            <p:nvPr/>
          </p:nvGrpSpPr>
          <p:grpSpPr>
            <a:xfrm>
              <a:off x="-2" y="9568581"/>
              <a:ext cx="19010314" cy="1112119"/>
              <a:chOff x="-324645" y="2222500"/>
              <a:chExt cx="22261686" cy="1302327"/>
            </a:xfrm>
          </p:grpSpPr>
          <p:sp>
            <p:nvSpPr>
              <p:cNvPr id="171" name="Google Shape;171;p17"/>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17"/>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3" name="Google Shape;173;p17"/>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4" name="Google Shape;174;p17"/>
          <p:cNvSpPr txBox="1"/>
          <p:nvPr/>
        </p:nvSpPr>
        <p:spPr>
          <a:xfrm>
            <a:off x="665956" y="9771598"/>
            <a:ext cx="11277600" cy="1323399"/>
          </a:xfrm>
          <a:prstGeom prst="rect">
            <a:avLst/>
          </a:prstGeom>
          <a:noFill/>
          <a:ln>
            <a:noFill/>
          </a:ln>
        </p:spPr>
        <p:txBody>
          <a:bodyPr spcFirstLastPara="1" wrap="square" lIns="91425" tIns="45700" rIns="91425" bIns="45700" anchor="t" anchorCtr="0">
            <a:spAutoFit/>
          </a:bodyPr>
          <a:lstStyle/>
          <a:p>
            <a:r>
              <a:rPr lang="en-US" sz="4000" dirty="0">
                <a:solidFill>
                  <a:schemeClr val="dk1"/>
                </a:solidFill>
                <a:latin typeface="Times New Roman"/>
                <a:cs typeface="Times New Roman"/>
                <a:sym typeface="Times New Roman"/>
              </a:rPr>
              <a:t>RIDHIM</a:t>
            </a:r>
          </a:p>
          <a:p>
            <a:pPr marL="0" marR="0" lvl="0" indent="0" algn="l">
              <a:spcBef>
                <a:spcPts val="0"/>
              </a:spcBef>
              <a:spcAft>
                <a:spcPts val="0"/>
              </a:spcAft>
              <a:buNone/>
            </a:pPr>
            <a:endParaRPr lang="en-US" sz="4000" dirty="0">
              <a:solidFill>
                <a:schemeClr val="dk1"/>
              </a:solidFill>
              <a:latin typeface="Times New Roman"/>
              <a:cs typeface="Times New Roman"/>
            </a:endParaRPr>
          </a:p>
        </p:txBody>
      </p:sp>
      <p:sp>
        <p:nvSpPr>
          <p:cNvPr id="175" name="Google Shape;175;p17"/>
          <p:cNvSpPr txBox="1"/>
          <p:nvPr/>
        </p:nvSpPr>
        <p:spPr>
          <a:xfrm>
            <a:off x="15486923" y="9928984"/>
            <a:ext cx="2242421" cy="954067"/>
          </a:xfrm>
          <a:prstGeom prst="rect">
            <a:avLst/>
          </a:prstGeom>
          <a:noFill/>
          <a:ln>
            <a:noFill/>
          </a:ln>
        </p:spPr>
        <p:txBody>
          <a:bodyPr spcFirstLastPara="1" wrap="square" lIns="91425" tIns="45700" rIns="91425" bIns="45700" anchor="t" anchorCtr="0">
            <a:spAutoFit/>
          </a:bodyPr>
          <a:lstStyle/>
          <a:p>
            <a:r>
              <a:rPr lang="en-US" sz="2800" dirty="0">
                <a:solidFill>
                  <a:schemeClr val="dk1"/>
                </a:solidFill>
                <a:latin typeface="Times New Roman"/>
                <a:ea typeface="Times New Roman"/>
                <a:cs typeface="Times New Roman"/>
                <a:sym typeface="Times New Roman"/>
              </a:rPr>
              <a:t>MAY - 2023</a:t>
            </a:r>
          </a:p>
          <a:p>
            <a:pPr marL="0" marR="0" lvl="0" indent="0" algn="l">
              <a:spcBef>
                <a:spcPts val="0"/>
              </a:spcBef>
              <a:spcAft>
                <a:spcPts val="0"/>
              </a:spcAft>
              <a:buNone/>
            </a:pPr>
            <a:endParaRPr lang="en-US" sz="2800" dirty="0">
              <a:solidFill>
                <a:schemeClr val="dk1"/>
              </a:solidFill>
              <a:latin typeface="Times New Roman"/>
              <a:ea typeface="Calibri"/>
              <a:cs typeface="Times New Roman"/>
            </a:endParaRPr>
          </a:p>
        </p:txBody>
      </p:sp>
      <p:sp>
        <p:nvSpPr>
          <p:cNvPr id="176" name="Google Shape;176;p17"/>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5</a:t>
            </a:fld>
            <a:endParaRPr sz="1870">
              <a:solidFill>
                <a:schemeClr val="lt1"/>
              </a:solidFill>
              <a:latin typeface="Calibri"/>
              <a:ea typeface="Calibri"/>
              <a:cs typeface="Calibri"/>
              <a:sym typeface="Calibri"/>
            </a:endParaRPr>
          </a:p>
        </p:txBody>
      </p:sp>
      <p:grpSp>
        <p:nvGrpSpPr>
          <p:cNvPr id="177" name="Google Shape;177;p17"/>
          <p:cNvGrpSpPr/>
          <p:nvPr/>
        </p:nvGrpSpPr>
        <p:grpSpPr>
          <a:xfrm>
            <a:off x="-26281" y="774700"/>
            <a:ext cx="15071695" cy="827992"/>
            <a:chOff x="-16184" y="8640158"/>
            <a:chExt cx="4045716" cy="439420"/>
          </a:xfrm>
        </p:grpSpPr>
        <p:sp>
          <p:nvSpPr>
            <p:cNvPr id="178" name="Google Shape;178;p1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3. Theory and fundamentals</a:t>
              </a:r>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179" name="Google Shape;179;p1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80" name="Google Shape;180;p17"/>
          <p:cNvSpPr txBox="1"/>
          <p:nvPr/>
        </p:nvSpPr>
        <p:spPr>
          <a:xfrm>
            <a:off x="1199356" y="2070100"/>
            <a:ext cx="14615888" cy="7294264"/>
          </a:xfrm>
          <a:prstGeom prst="rect">
            <a:avLst/>
          </a:prstGeom>
          <a:noFill/>
          <a:ln>
            <a:noFill/>
          </a:ln>
        </p:spPr>
        <p:txBody>
          <a:bodyPr spcFirstLastPara="1" wrap="square" lIns="91425" tIns="45700" rIns="91425" bIns="45700" anchor="t" anchorCtr="0">
            <a:spAutoFit/>
          </a:bodyPr>
          <a:lstStyle/>
          <a:p>
            <a:pPr marL="571500" indent="-571500">
              <a:buClr>
                <a:schemeClr val="dk1"/>
              </a:buClr>
              <a:buSzPts val="3600"/>
              <a:buFont typeface="Arial"/>
              <a:buChar char="•"/>
            </a:pPr>
            <a:r>
              <a:rPr lang="en-US" sz="3600" b="1" dirty="0">
                <a:ea typeface="Calibri"/>
                <a:sym typeface="Calibri"/>
              </a:rPr>
              <a:t>Firebase Authentication:</a:t>
            </a:r>
            <a:r>
              <a:rPr lang="en-US" sz="3600" dirty="0">
                <a:ea typeface="Calibri"/>
                <a:sym typeface="Calibri"/>
              </a:rPr>
              <a:t> Firebase Authentication provides an easy way to authenticate users in an Android app using various authentication providers such as email and password, Google, Facebook, and Twitter. Firebase Authentication can be integrated using Kotlin and XML, allowing users to sign in </a:t>
            </a:r>
            <a:r>
              <a:rPr lang="en-US" sz="3600" dirty="0"/>
              <a:t>and access personalized content in an Android app.</a:t>
            </a:r>
          </a:p>
          <a:p>
            <a:pPr>
              <a:buClr>
                <a:schemeClr val="dk1"/>
              </a:buClr>
              <a:buSzPts val="3600"/>
            </a:pPr>
            <a:endParaRPr lang="en-US" sz="3600" dirty="0"/>
          </a:p>
          <a:p>
            <a:pPr marL="571500" indent="-571500">
              <a:buClr>
                <a:schemeClr val="dk1"/>
              </a:buClr>
              <a:buSzPts val="3600"/>
              <a:buChar char="•"/>
            </a:pPr>
            <a:r>
              <a:rPr lang="en-US" sz="3600" b="1" dirty="0"/>
              <a:t>Gradle build system:</a:t>
            </a:r>
            <a:r>
              <a:rPr lang="en-US" sz="3600" dirty="0"/>
              <a:t> Gradle is a build system that is used to automate the building, testing, and deployment of Android apps. Gradle can be used to manage dependencies, build configurations, and generate app releases. It can be implemented using Kotlin and XML, allowing for efficient and automated app builds.</a:t>
            </a:r>
          </a:p>
          <a:p>
            <a:pPr>
              <a:buClr>
                <a:schemeClr val="dk1"/>
              </a:buClr>
              <a:buSzPts val="3600"/>
            </a:pPr>
            <a:endParaRPr lang="en-US" sz="3600" dirty="0">
              <a:solidFill>
                <a:schemeClr val="dk1"/>
              </a:solidFill>
              <a:latin typeface="Calibri"/>
              <a:cs typeface="Calibri"/>
            </a:endParaRPr>
          </a:p>
        </p:txBody>
      </p:sp>
      <p:pic>
        <p:nvPicPr>
          <p:cNvPr id="2" name="Picture 2">
            <a:extLst>
              <a:ext uri="{FF2B5EF4-FFF2-40B4-BE49-F238E27FC236}">
                <a16:creationId xmlns:a16="http://schemas.microsoft.com/office/drawing/2014/main" id="{291EC614-E164-2ECC-B42B-FD26EEB28CA3}"/>
              </a:ext>
            </a:extLst>
          </p:cNvPr>
          <p:cNvPicPr>
            <a:picLocks noChangeAspect="1"/>
          </p:cNvPicPr>
          <p:nvPr/>
        </p:nvPicPr>
        <p:blipFill rotWithShape="1">
          <a:blip r:embed="rId3"/>
          <a:srcRect t="8889" b="-370"/>
          <a:stretch/>
        </p:blipFill>
        <p:spPr>
          <a:xfrm>
            <a:off x="15595206" y="2130767"/>
            <a:ext cx="3411471" cy="66391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6</a:t>
            </a:fld>
            <a:endParaRPr sz="3200">
              <a:solidFill>
                <a:schemeClr val="lt1"/>
              </a:solidFill>
            </a:endParaRPr>
          </a:p>
        </p:txBody>
      </p:sp>
      <p:grpSp>
        <p:nvGrpSpPr>
          <p:cNvPr id="187" name="Google Shape;187;p18"/>
          <p:cNvGrpSpPr/>
          <p:nvPr/>
        </p:nvGrpSpPr>
        <p:grpSpPr>
          <a:xfrm>
            <a:off x="-2" y="9568581"/>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18"/>
          <p:cNvSpPr txBox="1"/>
          <p:nvPr/>
        </p:nvSpPr>
        <p:spPr>
          <a:xfrm>
            <a:off x="665956" y="9771598"/>
            <a:ext cx="11277600" cy="1323399"/>
          </a:xfrm>
          <a:prstGeom prst="rect">
            <a:avLst/>
          </a:prstGeom>
          <a:noFill/>
          <a:ln>
            <a:noFill/>
          </a:ln>
        </p:spPr>
        <p:txBody>
          <a:bodyPr spcFirstLastPara="1" wrap="square" lIns="91425" tIns="45700" rIns="91425" bIns="45700" anchor="t" anchorCtr="0">
            <a:spAutoFit/>
          </a:bodyPr>
          <a:lstStyle/>
          <a:p>
            <a:r>
              <a:rPr lang="en-US" sz="4000" dirty="0">
                <a:solidFill>
                  <a:schemeClr val="dk1"/>
                </a:solidFill>
                <a:latin typeface="Times New Roman"/>
                <a:cs typeface="Times New Roman"/>
                <a:sym typeface="Times New Roman"/>
              </a:rPr>
              <a:t>RIDHIM</a:t>
            </a:r>
          </a:p>
          <a:p>
            <a:pPr marL="0" marR="0" lvl="0" indent="0" algn="l">
              <a:spcBef>
                <a:spcPts val="0"/>
              </a:spcBef>
              <a:spcAft>
                <a:spcPts val="0"/>
              </a:spcAft>
              <a:buNone/>
            </a:pPr>
            <a:endParaRPr lang="en-US" sz="4000" dirty="0">
              <a:solidFill>
                <a:schemeClr val="dk1"/>
              </a:solidFill>
              <a:latin typeface="Times New Roman"/>
              <a:cs typeface="Times New Roman"/>
            </a:endParaRPr>
          </a:p>
        </p:txBody>
      </p:sp>
      <p:sp>
        <p:nvSpPr>
          <p:cNvPr id="193" name="Google Shape;193;p18"/>
          <p:cNvSpPr txBox="1"/>
          <p:nvPr/>
        </p:nvSpPr>
        <p:spPr>
          <a:xfrm>
            <a:off x="15486923" y="9928984"/>
            <a:ext cx="2242421" cy="954067"/>
          </a:xfrm>
          <a:prstGeom prst="rect">
            <a:avLst/>
          </a:prstGeom>
          <a:noFill/>
          <a:ln>
            <a:noFill/>
          </a:ln>
        </p:spPr>
        <p:txBody>
          <a:bodyPr spcFirstLastPara="1" wrap="square" lIns="91425" tIns="45700" rIns="91425" bIns="45700" anchor="t" anchorCtr="0">
            <a:spAutoFit/>
          </a:bodyPr>
          <a:lstStyle/>
          <a:p>
            <a:r>
              <a:rPr lang="en-US" sz="2800" dirty="0">
                <a:solidFill>
                  <a:schemeClr val="dk1"/>
                </a:solidFill>
                <a:latin typeface="Times New Roman"/>
                <a:ea typeface="Times New Roman"/>
                <a:cs typeface="Times New Roman"/>
                <a:sym typeface="Times New Roman"/>
              </a:rPr>
              <a:t>MAY - 2023</a:t>
            </a:r>
          </a:p>
          <a:p>
            <a:pPr marL="0" marR="0" lvl="0" indent="0" algn="l">
              <a:spcBef>
                <a:spcPts val="0"/>
              </a:spcBef>
              <a:spcAft>
                <a:spcPts val="0"/>
              </a:spcAft>
              <a:buNone/>
            </a:pPr>
            <a:endParaRPr lang="en-US" sz="2800" dirty="0">
              <a:solidFill>
                <a:schemeClr val="dk1"/>
              </a:solidFill>
              <a:latin typeface="Times New Roman"/>
              <a:ea typeface="Calibri"/>
              <a:cs typeface="Times New Roman"/>
            </a:endParaRPr>
          </a:p>
        </p:txBody>
      </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6</a:t>
            </a:fld>
            <a:endParaRPr sz="1870">
              <a:solidFill>
                <a:schemeClr val="lt1"/>
              </a:solidFill>
              <a:latin typeface="Calibri"/>
              <a:ea typeface="Calibri"/>
              <a:cs typeface="Calibri"/>
              <a:sym typeface="Calibri"/>
            </a:endParaRPr>
          </a:p>
        </p:txBody>
      </p:sp>
      <p:grpSp>
        <p:nvGrpSpPr>
          <p:cNvPr id="195" name="Google Shape;195;p18"/>
          <p:cNvGrpSpPr/>
          <p:nvPr/>
        </p:nvGrpSpPr>
        <p:grpSpPr>
          <a:xfrm>
            <a:off x="-26281" y="774700"/>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4. Objectives</a:t>
              </a:r>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8" name="Google Shape;198;p18"/>
          <p:cNvSpPr txBox="1"/>
          <p:nvPr/>
        </p:nvSpPr>
        <p:spPr>
          <a:xfrm>
            <a:off x="1214567" y="2222121"/>
            <a:ext cx="14615888" cy="2308284"/>
          </a:xfrm>
          <a:prstGeom prst="rect">
            <a:avLst/>
          </a:prstGeom>
          <a:noFill/>
          <a:ln>
            <a:noFill/>
          </a:ln>
        </p:spPr>
        <p:txBody>
          <a:bodyPr spcFirstLastPara="1" wrap="square" lIns="91425" tIns="45700" rIns="91425" bIns="45700" anchor="t" anchorCtr="0">
            <a:spAutoFit/>
          </a:bodyPr>
          <a:lstStyle/>
          <a:p>
            <a:pPr>
              <a:buClr>
                <a:schemeClr val="dk1"/>
              </a:buClr>
              <a:buSzPts val="3600"/>
            </a:pPr>
            <a:r>
              <a:rPr lang="en-US" sz="3600" dirty="0">
                <a:ea typeface="Calibri"/>
                <a:sym typeface="Calibri"/>
              </a:rPr>
              <a:t>The main objective is to create application-based music player that enables users to stream their preferred music. The music player should have an intuitive interface that makes it simple for users to explore, search, and play music tracks. It should also be quick and easy to use.</a:t>
            </a:r>
            <a:endParaRPr 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7</a:t>
            </a:fld>
            <a:endParaRPr sz="3200">
              <a:solidFill>
                <a:schemeClr val="lt1"/>
              </a:solidFill>
            </a:endParaRPr>
          </a:p>
        </p:txBody>
      </p:sp>
      <p:grpSp>
        <p:nvGrpSpPr>
          <p:cNvPr id="204" name="Google Shape;204;p19"/>
          <p:cNvGrpSpPr/>
          <p:nvPr/>
        </p:nvGrpSpPr>
        <p:grpSpPr>
          <a:xfrm>
            <a:off x="-2" y="9568581"/>
            <a:ext cx="19010314" cy="1112119"/>
            <a:chOff x="-2" y="9568581"/>
            <a:chExt cx="19010314" cy="1112119"/>
          </a:xfrm>
        </p:grpSpPr>
        <p:grpSp>
          <p:nvGrpSpPr>
            <p:cNvPr id="205" name="Google Shape;205;p19"/>
            <p:cNvGrpSpPr/>
            <p:nvPr/>
          </p:nvGrpSpPr>
          <p:grpSpPr>
            <a:xfrm>
              <a:off x="-2" y="9568581"/>
              <a:ext cx="19010314" cy="1112119"/>
              <a:chOff x="-324645" y="2222500"/>
              <a:chExt cx="22261686" cy="1302327"/>
            </a:xfrm>
          </p:grpSpPr>
          <p:sp>
            <p:nvSpPr>
              <p:cNvPr id="206" name="Google Shape;206;p19"/>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9"/>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8" name="Google Shape;208;p19"/>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9" name="Google Shape;209;p19"/>
          <p:cNvSpPr txBox="1"/>
          <p:nvPr/>
        </p:nvSpPr>
        <p:spPr>
          <a:xfrm>
            <a:off x="665956" y="9771598"/>
            <a:ext cx="11277600" cy="1323399"/>
          </a:xfrm>
          <a:prstGeom prst="rect">
            <a:avLst/>
          </a:prstGeom>
          <a:noFill/>
          <a:ln>
            <a:noFill/>
          </a:ln>
        </p:spPr>
        <p:txBody>
          <a:bodyPr spcFirstLastPara="1" wrap="square" lIns="91425" tIns="45700" rIns="91425" bIns="45700" anchor="t" anchorCtr="0">
            <a:spAutoFit/>
          </a:bodyPr>
          <a:lstStyle/>
          <a:p>
            <a:r>
              <a:rPr lang="en-US" sz="4000" dirty="0">
                <a:solidFill>
                  <a:schemeClr val="dk1"/>
                </a:solidFill>
                <a:latin typeface="Times New Roman"/>
                <a:cs typeface="Times New Roman"/>
                <a:sym typeface="Times New Roman"/>
              </a:rPr>
              <a:t>RIDHIM</a:t>
            </a:r>
          </a:p>
          <a:p>
            <a:pPr marL="0" marR="0" lvl="0" indent="0" algn="l">
              <a:spcBef>
                <a:spcPts val="0"/>
              </a:spcBef>
              <a:spcAft>
                <a:spcPts val="0"/>
              </a:spcAft>
              <a:buNone/>
            </a:pPr>
            <a:endParaRPr lang="en-US" sz="4000" dirty="0">
              <a:solidFill>
                <a:schemeClr val="dk1"/>
              </a:solidFill>
              <a:latin typeface="Times New Roman"/>
              <a:cs typeface="Times New Roman"/>
            </a:endParaRPr>
          </a:p>
        </p:txBody>
      </p:sp>
      <p:sp>
        <p:nvSpPr>
          <p:cNvPr id="210" name="Google Shape;210;p19"/>
          <p:cNvSpPr txBox="1"/>
          <p:nvPr/>
        </p:nvSpPr>
        <p:spPr>
          <a:xfrm>
            <a:off x="15486923" y="9928984"/>
            <a:ext cx="2242421" cy="954067"/>
          </a:xfrm>
          <a:prstGeom prst="rect">
            <a:avLst/>
          </a:prstGeom>
          <a:noFill/>
          <a:ln>
            <a:noFill/>
          </a:ln>
        </p:spPr>
        <p:txBody>
          <a:bodyPr spcFirstLastPara="1" wrap="square" lIns="91425" tIns="45700" rIns="91425" bIns="45700" anchor="t" anchorCtr="0">
            <a:spAutoFit/>
          </a:bodyPr>
          <a:lstStyle/>
          <a:p>
            <a:r>
              <a:rPr lang="en-US" sz="2800" dirty="0">
                <a:solidFill>
                  <a:schemeClr val="dk1"/>
                </a:solidFill>
                <a:latin typeface="Times New Roman"/>
                <a:ea typeface="Times New Roman"/>
                <a:cs typeface="Times New Roman"/>
                <a:sym typeface="Times New Roman"/>
              </a:rPr>
              <a:t>MAY - 2023</a:t>
            </a:r>
          </a:p>
          <a:p>
            <a:pPr marL="0" marR="0" lvl="0" indent="0" algn="l">
              <a:spcBef>
                <a:spcPts val="0"/>
              </a:spcBef>
              <a:spcAft>
                <a:spcPts val="0"/>
              </a:spcAft>
              <a:buNone/>
            </a:pPr>
            <a:endParaRPr lang="en-US" sz="2800" dirty="0">
              <a:solidFill>
                <a:schemeClr val="dk1"/>
              </a:solidFill>
              <a:latin typeface="Times New Roman"/>
              <a:ea typeface="Calibri"/>
              <a:cs typeface="Times New Roman"/>
            </a:endParaRPr>
          </a:p>
        </p:txBody>
      </p:sp>
      <p:sp>
        <p:nvSpPr>
          <p:cNvPr id="211" name="Google Shape;211;p19"/>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7</a:t>
            </a:fld>
            <a:endParaRPr sz="1870">
              <a:solidFill>
                <a:schemeClr val="lt1"/>
              </a:solidFill>
              <a:latin typeface="Calibri"/>
              <a:ea typeface="Calibri"/>
              <a:cs typeface="Calibri"/>
              <a:sym typeface="Calibri"/>
            </a:endParaRPr>
          </a:p>
        </p:txBody>
      </p:sp>
      <p:grpSp>
        <p:nvGrpSpPr>
          <p:cNvPr id="212" name="Google Shape;212;p19"/>
          <p:cNvGrpSpPr/>
          <p:nvPr/>
        </p:nvGrpSpPr>
        <p:grpSpPr>
          <a:xfrm>
            <a:off x="-26281" y="774700"/>
            <a:ext cx="15071695" cy="827992"/>
            <a:chOff x="-16184" y="8640158"/>
            <a:chExt cx="4045716" cy="439420"/>
          </a:xfrm>
        </p:grpSpPr>
        <p:sp>
          <p:nvSpPr>
            <p:cNvPr id="213" name="Google Shape;213;p19"/>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5. Literature review</a:t>
              </a:r>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214" name="Google Shape;214;p19"/>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aphicFrame>
        <p:nvGraphicFramePr>
          <p:cNvPr id="215" name="Google Shape;215;p19"/>
          <p:cNvGraphicFramePr/>
          <p:nvPr>
            <p:extLst>
              <p:ext uri="{D42A27DB-BD31-4B8C-83A1-F6EECF244321}">
                <p14:modId xmlns:p14="http://schemas.microsoft.com/office/powerpoint/2010/main" val="1193144365"/>
              </p:ext>
            </p:extLst>
          </p:nvPr>
        </p:nvGraphicFramePr>
        <p:xfrm>
          <a:off x="1041547" y="2679700"/>
          <a:ext cx="16687793" cy="5059720"/>
        </p:xfrm>
        <a:graphic>
          <a:graphicData uri="http://schemas.openxmlformats.org/drawingml/2006/table">
            <a:tbl>
              <a:tblPr firstRow="1" bandRow="1">
                <a:noFill/>
                <a:tableStyleId>{B6ED054B-1909-4510-9309-AFAB4802949D}</a:tableStyleId>
              </a:tblPr>
              <a:tblGrid>
                <a:gridCol w="1376999">
                  <a:extLst>
                    <a:ext uri="{9D8B030D-6E8A-4147-A177-3AD203B41FA5}">
                      <a16:colId xmlns:a16="http://schemas.microsoft.com/office/drawing/2014/main" val="20000"/>
                    </a:ext>
                  </a:extLst>
                </a:gridCol>
                <a:gridCol w="3040412">
                  <a:extLst>
                    <a:ext uri="{9D8B030D-6E8A-4147-A177-3AD203B41FA5}">
                      <a16:colId xmlns:a16="http://schemas.microsoft.com/office/drawing/2014/main" val="20001"/>
                    </a:ext>
                  </a:extLst>
                </a:gridCol>
                <a:gridCol w="4214410">
                  <a:extLst>
                    <a:ext uri="{9D8B030D-6E8A-4147-A177-3AD203B41FA5}">
                      <a16:colId xmlns:a16="http://schemas.microsoft.com/office/drawing/2014/main" val="20002"/>
                    </a:ext>
                  </a:extLst>
                </a:gridCol>
                <a:gridCol w="2280309">
                  <a:extLst>
                    <a:ext uri="{9D8B030D-6E8A-4147-A177-3AD203B41FA5}">
                      <a16:colId xmlns:a16="http://schemas.microsoft.com/office/drawing/2014/main" val="20003"/>
                    </a:ext>
                  </a:extLst>
                </a:gridCol>
                <a:gridCol w="5775663">
                  <a:extLst>
                    <a:ext uri="{9D8B030D-6E8A-4147-A177-3AD203B41FA5}">
                      <a16:colId xmlns:a16="http://schemas.microsoft.com/office/drawing/2014/main" val="20004"/>
                    </a:ext>
                  </a:extLst>
                </a:gridCol>
              </a:tblGrid>
              <a:tr h="370850">
                <a:tc>
                  <a:txBody>
                    <a:bodyPr/>
                    <a:lstStyle/>
                    <a:p>
                      <a:pPr marL="0" marR="0" lvl="0" indent="0" algn="l" rtl="0">
                        <a:spcBef>
                          <a:spcPts val="0"/>
                        </a:spcBef>
                        <a:spcAft>
                          <a:spcPts val="0"/>
                        </a:spcAft>
                        <a:buNone/>
                      </a:pPr>
                      <a:r>
                        <a:rPr lang="en-US" sz="2800" u="none" strike="noStrike" cap="none" dirty="0"/>
                        <a:t>Sr. No.</a:t>
                      </a:r>
                      <a:endParaRPr sz="2800" dirty="0"/>
                    </a:p>
                  </a:txBody>
                  <a:tcPr marL="91450" marR="91450" marT="45725" marB="45725"/>
                </a:tc>
                <a:tc>
                  <a:txBody>
                    <a:bodyPr/>
                    <a:lstStyle/>
                    <a:p>
                      <a:pPr marL="0" marR="0" lvl="0" indent="0" algn="l" rtl="0">
                        <a:spcBef>
                          <a:spcPts val="0"/>
                        </a:spcBef>
                        <a:spcAft>
                          <a:spcPts val="0"/>
                        </a:spcAft>
                        <a:buNone/>
                      </a:pPr>
                      <a:r>
                        <a:rPr lang="en-US" sz="2800" dirty="0"/>
                        <a:t>Author</a:t>
                      </a:r>
                      <a:endParaRPr sz="2800" dirty="0"/>
                    </a:p>
                  </a:txBody>
                  <a:tcPr marL="91450" marR="91450" marT="45725" marB="45725"/>
                </a:tc>
                <a:tc>
                  <a:txBody>
                    <a:bodyPr/>
                    <a:lstStyle/>
                    <a:p>
                      <a:pPr marL="0" marR="0" lvl="0" indent="0" algn="l" rtl="0">
                        <a:spcBef>
                          <a:spcPts val="0"/>
                        </a:spcBef>
                        <a:spcAft>
                          <a:spcPts val="0"/>
                        </a:spcAft>
                        <a:buNone/>
                      </a:pPr>
                      <a:r>
                        <a:rPr lang="en-US" sz="2800" dirty="0"/>
                        <a:t>Title</a:t>
                      </a:r>
                      <a:endParaRPr sz="2800" dirty="0"/>
                    </a:p>
                  </a:txBody>
                  <a:tcPr marL="91450" marR="91450" marT="45725" marB="45725"/>
                </a:tc>
                <a:tc>
                  <a:txBody>
                    <a:bodyPr/>
                    <a:lstStyle/>
                    <a:p>
                      <a:pPr marL="0" marR="0" lvl="0" indent="0" algn="l" rtl="0">
                        <a:spcBef>
                          <a:spcPts val="0"/>
                        </a:spcBef>
                        <a:spcAft>
                          <a:spcPts val="0"/>
                        </a:spcAft>
                        <a:buNone/>
                      </a:pPr>
                      <a:r>
                        <a:rPr lang="en-US" sz="2800" dirty="0"/>
                        <a:t>Source</a:t>
                      </a:r>
                      <a:endParaRPr sz="2800" dirty="0"/>
                    </a:p>
                  </a:txBody>
                  <a:tcPr marL="91450" marR="91450" marT="45725" marB="45725"/>
                </a:tc>
                <a:tc>
                  <a:txBody>
                    <a:bodyPr/>
                    <a:lstStyle/>
                    <a:p>
                      <a:pPr marL="0" marR="0" lvl="0" indent="0" algn="l" rtl="0">
                        <a:spcBef>
                          <a:spcPts val="0"/>
                        </a:spcBef>
                        <a:spcAft>
                          <a:spcPts val="0"/>
                        </a:spcAft>
                        <a:buNone/>
                      </a:pPr>
                      <a:r>
                        <a:rPr lang="en-US" sz="2800" dirty="0"/>
                        <a:t>Findings/Remark</a:t>
                      </a:r>
                      <a:endParaRPr sz="2800"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2800" dirty="0"/>
                        <a:t>1</a:t>
                      </a:r>
                      <a:endParaRPr sz="2800" dirty="0"/>
                    </a:p>
                  </a:txBody>
                  <a:tcPr marL="91450" marR="91450" marT="45725" marB="45725"/>
                </a:tc>
                <a:tc>
                  <a:txBody>
                    <a:bodyPr/>
                    <a:lstStyle/>
                    <a:p>
                      <a:pPr marL="0" marR="0" lvl="0" indent="0" algn="l" rtl="0">
                        <a:spcBef>
                          <a:spcPts val="0"/>
                        </a:spcBef>
                        <a:spcAft>
                          <a:spcPts val="0"/>
                        </a:spcAft>
                        <a:buNone/>
                      </a:pPr>
                      <a:r>
                        <a:rPr lang="en-US" sz="2800" b="0" i="0" u="none" strike="noStrike" noProof="0" dirty="0">
                          <a:latin typeface="Calibri"/>
                        </a:rPr>
                        <a:t>J.M. Lammers et al</a:t>
                      </a:r>
                      <a:endParaRPr sz="2800" dirty="0"/>
                    </a:p>
                  </a:txBody>
                  <a:tcPr marL="91450" marR="91450" marT="45725" marB="45725"/>
                </a:tc>
                <a:tc>
                  <a:txBody>
                    <a:bodyPr/>
                    <a:lstStyle/>
                    <a:p>
                      <a:pPr marL="0" marR="0" lvl="0" indent="0" algn="l">
                        <a:spcBef>
                          <a:spcPts val="0"/>
                        </a:spcBef>
                        <a:spcAft>
                          <a:spcPts val="0"/>
                        </a:spcAft>
                        <a:buNone/>
                      </a:pPr>
                      <a:r>
                        <a:rPr lang="en-US" sz="2800" b="0" i="0" u="none" strike="noStrike" noProof="0" dirty="0">
                          <a:latin typeface="Calibri"/>
                        </a:rPr>
                        <a:t>Music Streaming Services: A Review</a:t>
                      </a:r>
                      <a:endParaRPr dirty="0"/>
                    </a:p>
                  </a:txBody>
                  <a:tcPr marL="91450" marR="91450" marT="45725" marB="45725"/>
                </a:tc>
                <a:tc>
                  <a:txBody>
                    <a:bodyPr/>
                    <a:lstStyle/>
                    <a:p>
                      <a:pPr marL="0" marR="0" lvl="0" indent="0" algn="l" rtl="0">
                        <a:spcBef>
                          <a:spcPts val="0"/>
                        </a:spcBef>
                        <a:spcAft>
                          <a:spcPts val="0"/>
                        </a:spcAft>
                        <a:buNone/>
                      </a:pPr>
                      <a:r>
                        <a:rPr lang="en-US" sz="2800" dirty="0"/>
                        <a:t>Journal /Publication</a:t>
                      </a:r>
                      <a:endParaRPr sz="2800" dirty="0"/>
                    </a:p>
                  </a:txBody>
                  <a:tcPr marL="91450" marR="91450" marT="45725" marB="45725"/>
                </a:tc>
                <a:tc>
                  <a:txBody>
                    <a:bodyPr/>
                    <a:lstStyle/>
                    <a:p>
                      <a:pPr marL="0" marR="0" lvl="0" indent="0" algn="l">
                        <a:spcBef>
                          <a:spcPts val="0"/>
                        </a:spcBef>
                        <a:spcAft>
                          <a:spcPts val="0"/>
                        </a:spcAft>
                        <a:buNone/>
                      </a:pPr>
                      <a:r>
                        <a:rPr lang="en-US" sz="2800" b="0" i="0" u="none" strike="noStrike" noProof="0" dirty="0">
                          <a:latin typeface="Calibri"/>
                        </a:rPr>
                        <a:t>examines the technical aspects of music streaming services</a:t>
                      </a:r>
                      <a:endParaRPr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2800" dirty="0"/>
                        <a:t>2</a:t>
                      </a:r>
                      <a:endParaRPr sz="2800" dirty="0"/>
                    </a:p>
                  </a:txBody>
                  <a:tcPr marL="91450" marR="91450" marT="45725" marB="45725"/>
                </a:tc>
                <a:tc>
                  <a:txBody>
                    <a:bodyPr/>
                    <a:lstStyle/>
                    <a:p>
                      <a:pPr marL="0" marR="0" lvl="0" indent="0" algn="l">
                        <a:spcBef>
                          <a:spcPts val="0"/>
                        </a:spcBef>
                        <a:spcAft>
                          <a:spcPts val="0"/>
                        </a:spcAft>
                        <a:buNone/>
                      </a:pPr>
                      <a:r>
                        <a:rPr lang="en-US" sz="2800" b="0" i="0" u="none" strike="noStrike" noProof="0" dirty="0">
                          <a:latin typeface="Calibri"/>
                        </a:rPr>
                        <a:t>A. Montagnani and E. Losavio</a:t>
                      </a:r>
                      <a:endParaRPr dirty="0"/>
                    </a:p>
                  </a:txBody>
                  <a:tcPr marL="91450" marR="91450" marT="45725" marB="45725"/>
                </a:tc>
                <a:tc>
                  <a:txBody>
                    <a:bodyPr/>
                    <a:lstStyle/>
                    <a:p>
                      <a:pPr marL="0" marR="0" lvl="0" indent="0" algn="l">
                        <a:spcBef>
                          <a:spcPts val="0"/>
                        </a:spcBef>
                        <a:spcAft>
                          <a:spcPts val="0"/>
                        </a:spcAft>
                        <a:buNone/>
                      </a:pPr>
                      <a:r>
                        <a:rPr lang="en-US" sz="2800" b="0" i="0" u="none" strike="noStrike" noProof="0" dirty="0">
                          <a:latin typeface="Calibri"/>
                        </a:rPr>
                        <a:t>The Impact of Music Streaming on the Music Industry: A Global Perspective</a:t>
                      </a:r>
                      <a:endParaRPr dirty="0"/>
                    </a:p>
                  </a:txBody>
                  <a:tcPr marL="91450" marR="91450" marT="45725" marB="45725"/>
                </a:tc>
                <a:tc>
                  <a:txBody>
                    <a:bodyPr/>
                    <a:lstStyle/>
                    <a:p>
                      <a:pPr marL="0" marR="0" lvl="0" indent="0" algn="l">
                        <a:spcBef>
                          <a:spcPts val="0"/>
                        </a:spcBef>
                        <a:spcAft>
                          <a:spcPts val="0"/>
                        </a:spcAft>
                        <a:buNone/>
                      </a:pPr>
                      <a:r>
                        <a:rPr lang="en-US" sz="2800" b="0" i="0" u="none" strike="noStrike" noProof="0" dirty="0">
                          <a:solidFill>
                            <a:srgbClr val="000000"/>
                          </a:solidFill>
                          <a:latin typeface="Calibri"/>
                        </a:rPr>
                        <a:t>Journal /Publication</a:t>
                      </a:r>
                      <a:endParaRPr dirty="0"/>
                    </a:p>
                  </a:txBody>
                  <a:tcPr marL="91450" marR="91450" marT="45725" marB="45725"/>
                </a:tc>
                <a:tc>
                  <a:txBody>
                    <a:bodyPr/>
                    <a:lstStyle/>
                    <a:p>
                      <a:pPr marL="0" marR="0" lvl="0" indent="0" algn="l">
                        <a:spcBef>
                          <a:spcPts val="0"/>
                        </a:spcBef>
                        <a:spcAft>
                          <a:spcPts val="0"/>
                        </a:spcAft>
                        <a:buNone/>
                      </a:pPr>
                      <a:r>
                        <a:rPr lang="en-US" sz="2800" b="0" i="0" u="none" strike="noStrike" noProof="0" dirty="0">
                          <a:latin typeface="Calibri"/>
                        </a:rPr>
                        <a:t>explores the economic and legal implications of music streaming for the music industry</a:t>
                      </a:r>
                      <a:endParaRPr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2800" dirty="0"/>
                        <a:t>3</a:t>
                      </a:r>
                      <a:endParaRPr sz="2800" dirty="0"/>
                    </a:p>
                  </a:txBody>
                  <a:tcPr marL="91450" marR="91450" marT="45725" marB="45725"/>
                </a:tc>
                <a:tc>
                  <a:txBody>
                    <a:bodyPr/>
                    <a:lstStyle/>
                    <a:p>
                      <a:pPr marL="0" marR="0" lvl="0" indent="0" algn="l">
                        <a:spcBef>
                          <a:spcPts val="0"/>
                        </a:spcBef>
                        <a:spcAft>
                          <a:spcPts val="0"/>
                        </a:spcAft>
                        <a:buNone/>
                      </a:pPr>
                      <a:r>
                        <a:rPr lang="en-US" sz="2800" b="0" i="0" u="none" strike="noStrike" noProof="0" dirty="0">
                          <a:latin typeface="Calibri"/>
                        </a:rPr>
                        <a:t>M. Ma and L. Yang</a:t>
                      </a:r>
                      <a:endParaRPr dirty="0"/>
                    </a:p>
                  </a:txBody>
                  <a:tcPr marL="91450" marR="91450" marT="45725" marB="45725"/>
                </a:tc>
                <a:tc>
                  <a:txBody>
                    <a:bodyPr/>
                    <a:lstStyle/>
                    <a:p>
                      <a:pPr marL="0" marR="0" lvl="0" indent="0" algn="l">
                        <a:spcBef>
                          <a:spcPts val="0"/>
                        </a:spcBef>
                        <a:spcAft>
                          <a:spcPts val="0"/>
                        </a:spcAft>
                        <a:buNone/>
                      </a:pPr>
                      <a:r>
                        <a:rPr lang="en-US" sz="2800" b="0" i="0" u="none" strike="noStrike" noProof="0" dirty="0">
                          <a:latin typeface="Calibri"/>
                        </a:rPr>
                        <a:t>"Designing the User Experience of Music Streaming Apps: A Literature Review</a:t>
                      </a:r>
                      <a:endParaRPr dirty="0"/>
                    </a:p>
                  </a:txBody>
                  <a:tcPr marL="91450" marR="91450" marT="45725" marB="45725"/>
                </a:tc>
                <a:tc>
                  <a:txBody>
                    <a:bodyPr/>
                    <a:lstStyle/>
                    <a:p>
                      <a:pPr marL="0" marR="0" lvl="0" indent="0" algn="l">
                        <a:spcBef>
                          <a:spcPts val="0"/>
                        </a:spcBef>
                        <a:spcAft>
                          <a:spcPts val="0"/>
                        </a:spcAft>
                        <a:buNone/>
                      </a:pPr>
                      <a:r>
                        <a:rPr lang="en-US" sz="2800" b="0" i="0" u="none" strike="noStrike" noProof="0" dirty="0">
                          <a:solidFill>
                            <a:srgbClr val="000000"/>
                          </a:solidFill>
                          <a:latin typeface="Calibri"/>
                        </a:rPr>
                        <a:t>Journal /Publication</a:t>
                      </a:r>
                      <a:endParaRPr dirty="0"/>
                    </a:p>
                  </a:txBody>
                  <a:tcPr marL="91450" marR="91450" marT="45725" marB="45725"/>
                </a:tc>
                <a:tc>
                  <a:txBody>
                    <a:bodyPr/>
                    <a:lstStyle/>
                    <a:p>
                      <a:pPr marL="0" marR="0" lvl="0" indent="0" algn="l">
                        <a:spcBef>
                          <a:spcPts val="0"/>
                        </a:spcBef>
                        <a:spcAft>
                          <a:spcPts val="0"/>
                        </a:spcAft>
                        <a:buNone/>
                      </a:pPr>
                      <a:r>
                        <a:rPr lang="en-US" sz="2800" b="0" i="0" u="none" strike="noStrike" noProof="0" dirty="0">
                          <a:latin typeface="Calibri"/>
                        </a:rPr>
                        <a:t>reviews existing research on user experience design for music streaming apps</a:t>
                      </a:r>
                      <a:endParaRPr dirty="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0"/>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8</a:t>
            </a:fld>
            <a:endParaRPr sz="3200">
              <a:solidFill>
                <a:schemeClr val="lt1"/>
              </a:solidFill>
            </a:endParaRPr>
          </a:p>
        </p:txBody>
      </p:sp>
      <p:grpSp>
        <p:nvGrpSpPr>
          <p:cNvPr id="221" name="Google Shape;221;p20"/>
          <p:cNvGrpSpPr/>
          <p:nvPr/>
        </p:nvGrpSpPr>
        <p:grpSpPr>
          <a:xfrm>
            <a:off x="-2" y="9568581"/>
            <a:ext cx="19010314" cy="1112119"/>
            <a:chOff x="-2" y="9568581"/>
            <a:chExt cx="19010314" cy="1112119"/>
          </a:xfrm>
        </p:grpSpPr>
        <p:grpSp>
          <p:nvGrpSpPr>
            <p:cNvPr id="222" name="Google Shape;222;p20"/>
            <p:cNvGrpSpPr/>
            <p:nvPr/>
          </p:nvGrpSpPr>
          <p:grpSpPr>
            <a:xfrm>
              <a:off x="-2" y="9568581"/>
              <a:ext cx="19010314" cy="1112119"/>
              <a:chOff x="-324645" y="2222500"/>
              <a:chExt cx="22261686" cy="1302327"/>
            </a:xfrm>
          </p:grpSpPr>
          <p:sp>
            <p:nvSpPr>
              <p:cNvPr id="223" name="Google Shape;223;p20"/>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 name="Google Shape;224;p20"/>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5" name="Google Shape;225;p20"/>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6" name="Google Shape;226;p20"/>
          <p:cNvSpPr txBox="1"/>
          <p:nvPr/>
        </p:nvSpPr>
        <p:spPr>
          <a:xfrm>
            <a:off x="665956" y="9771598"/>
            <a:ext cx="11277600" cy="1323399"/>
          </a:xfrm>
          <a:prstGeom prst="rect">
            <a:avLst/>
          </a:prstGeom>
          <a:noFill/>
          <a:ln>
            <a:noFill/>
          </a:ln>
        </p:spPr>
        <p:txBody>
          <a:bodyPr spcFirstLastPara="1" wrap="square" lIns="91425" tIns="45700" rIns="91425" bIns="45700" anchor="t" anchorCtr="0">
            <a:spAutoFit/>
          </a:bodyPr>
          <a:lstStyle/>
          <a:p>
            <a:r>
              <a:rPr lang="en-US" sz="4000" dirty="0">
                <a:solidFill>
                  <a:schemeClr val="dk1"/>
                </a:solidFill>
                <a:latin typeface="Times New Roman"/>
                <a:cs typeface="Times New Roman"/>
                <a:sym typeface="Times New Roman"/>
              </a:rPr>
              <a:t>RIDHIM</a:t>
            </a:r>
          </a:p>
          <a:p>
            <a:pPr marL="0" marR="0" lvl="0" indent="0" algn="l">
              <a:spcBef>
                <a:spcPts val="0"/>
              </a:spcBef>
              <a:spcAft>
                <a:spcPts val="0"/>
              </a:spcAft>
              <a:buNone/>
            </a:pPr>
            <a:endParaRPr lang="en-US" sz="4000" dirty="0">
              <a:solidFill>
                <a:schemeClr val="dk1"/>
              </a:solidFill>
              <a:latin typeface="Times New Roman"/>
              <a:cs typeface="Times New Roman"/>
            </a:endParaRPr>
          </a:p>
        </p:txBody>
      </p:sp>
      <p:sp>
        <p:nvSpPr>
          <p:cNvPr id="227" name="Google Shape;227;p20"/>
          <p:cNvSpPr txBox="1"/>
          <p:nvPr/>
        </p:nvSpPr>
        <p:spPr>
          <a:xfrm>
            <a:off x="15486923" y="9928984"/>
            <a:ext cx="2242421" cy="954067"/>
          </a:xfrm>
          <a:prstGeom prst="rect">
            <a:avLst/>
          </a:prstGeom>
          <a:noFill/>
          <a:ln>
            <a:noFill/>
          </a:ln>
        </p:spPr>
        <p:txBody>
          <a:bodyPr spcFirstLastPara="1" wrap="square" lIns="91425" tIns="45700" rIns="91425" bIns="45700" anchor="t" anchorCtr="0">
            <a:spAutoFit/>
          </a:bodyPr>
          <a:lstStyle/>
          <a:p>
            <a:r>
              <a:rPr lang="en-US" sz="2800" dirty="0">
                <a:solidFill>
                  <a:schemeClr val="dk1"/>
                </a:solidFill>
                <a:latin typeface="Times New Roman"/>
                <a:ea typeface="Times New Roman"/>
                <a:cs typeface="Times New Roman"/>
                <a:sym typeface="Times New Roman"/>
              </a:rPr>
              <a:t>MAY - 2023</a:t>
            </a:r>
          </a:p>
          <a:p>
            <a:pPr marL="0" marR="0" lvl="0" indent="0" algn="l">
              <a:spcBef>
                <a:spcPts val="0"/>
              </a:spcBef>
              <a:spcAft>
                <a:spcPts val="0"/>
              </a:spcAft>
              <a:buNone/>
            </a:pPr>
            <a:endParaRPr lang="en-US" sz="2800" dirty="0">
              <a:solidFill>
                <a:schemeClr val="dk1"/>
              </a:solidFill>
              <a:latin typeface="Times New Roman"/>
              <a:ea typeface="Calibri"/>
              <a:cs typeface="Times New Roman"/>
            </a:endParaRPr>
          </a:p>
        </p:txBody>
      </p:sp>
      <p:sp>
        <p:nvSpPr>
          <p:cNvPr id="228" name="Google Shape;228;p20"/>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8</a:t>
            </a:fld>
            <a:endParaRPr sz="1870">
              <a:solidFill>
                <a:schemeClr val="lt1"/>
              </a:solidFill>
              <a:latin typeface="Calibri"/>
              <a:ea typeface="Calibri"/>
              <a:cs typeface="Calibri"/>
              <a:sym typeface="Calibri"/>
            </a:endParaRPr>
          </a:p>
        </p:txBody>
      </p:sp>
      <p:grpSp>
        <p:nvGrpSpPr>
          <p:cNvPr id="229" name="Google Shape;229;p20"/>
          <p:cNvGrpSpPr/>
          <p:nvPr/>
        </p:nvGrpSpPr>
        <p:grpSpPr>
          <a:xfrm>
            <a:off x="-26281" y="774700"/>
            <a:ext cx="15071695" cy="827992"/>
            <a:chOff x="-16184" y="8640158"/>
            <a:chExt cx="4045716" cy="439420"/>
          </a:xfrm>
        </p:grpSpPr>
        <p:sp>
          <p:nvSpPr>
            <p:cNvPr id="230" name="Google Shape;230;p20"/>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6. Methodology</a:t>
              </a:r>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231" name="Google Shape;231;p20"/>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32" name="Google Shape;232;p20"/>
          <p:cNvSpPr txBox="1"/>
          <p:nvPr/>
        </p:nvSpPr>
        <p:spPr>
          <a:xfrm>
            <a:off x="1199356" y="2070100"/>
            <a:ext cx="14615888" cy="8063706"/>
          </a:xfrm>
          <a:prstGeom prst="rect">
            <a:avLst/>
          </a:prstGeom>
          <a:noFill/>
          <a:ln>
            <a:noFill/>
          </a:ln>
        </p:spPr>
        <p:txBody>
          <a:bodyPr spcFirstLastPara="1" wrap="square" lIns="91425" tIns="45700" rIns="91425" bIns="45700" anchor="t" anchorCtr="0">
            <a:spAutoFit/>
          </a:bodyPr>
          <a:lstStyle/>
          <a:p>
            <a:pPr>
              <a:buClr>
                <a:schemeClr val="dk1"/>
              </a:buClr>
              <a:buSzPts val="3600"/>
              <a:buFont typeface="Arial"/>
              <a:buChar char="•"/>
            </a:pPr>
            <a:br>
              <a:rPr lang="en-US" dirty="0"/>
            </a:br>
            <a:r>
              <a:rPr lang="en-US" sz="3600" dirty="0">
                <a:sym typeface="Calibri"/>
              </a:rPr>
              <a:t>The methodology for developing a music player can be broken down into several steps:</a:t>
            </a:r>
            <a:endParaRPr lang="en-US" dirty="0"/>
          </a:p>
          <a:p>
            <a:pPr>
              <a:buSzPts val="3600"/>
              <a:buFont typeface="Arial"/>
              <a:buChar char="•"/>
            </a:pPr>
            <a:r>
              <a:rPr lang="en-US" sz="3600" b="1" dirty="0">
                <a:ea typeface="Calibri"/>
                <a:sym typeface="Calibri"/>
              </a:rPr>
              <a:t>Technology selection:</a:t>
            </a:r>
            <a:r>
              <a:rPr lang="en-US" sz="3600" dirty="0">
                <a:ea typeface="Calibri"/>
                <a:sym typeface="Calibri"/>
              </a:rPr>
              <a:t> The technology stack that will be used for the music player is selected in this step. This includes selecting the programming language, libraries, and frameworks that will be used to build the app. Some popular choices for building music players include Java, Kotlin, Android SDK, and SQLite.</a:t>
            </a:r>
            <a:endParaRPr lang="en-US" dirty="0"/>
          </a:p>
          <a:p>
            <a:pPr>
              <a:buSzPts val="3600"/>
              <a:buFont typeface="Arial"/>
              <a:buChar char="•"/>
            </a:pPr>
            <a:endParaRPr lang="en-US" sz="3600" dirty="0">
              <a:ea typeface="Calibri"/>
              <a:sym typeface="Calibri"/>
            </a:endParaRPr>
          </a:p>
          <a:p>
            <a:pPr>
              <a:buSzPts val="3600"/>
              <a:buFont typeface="Arial"/>
              <a:buChar char="•"/>
            </a:pPr>
            <a:r>
              <a:rPr lang="en-US" sz="3600" b="1" dirty="0">
                <a:ea typeface="Calibri"/>
                <a:sym typeface="Calibri"/>
              </a:rPr>
              <a:t>User interface design:</a:t>
            </a:r>
            <a:r>
              <a:rPr lang="en-US" sz="3600" dirty="0">
                <a:ea typeface="Calibri"/>
                <a:sym typeface="Calibri"/>
              </a:rPr>
              <a:t> The user interface of the music player is designed in this step. The user interface should be intuitive and easy to use, with clear and concise navigation. Design considerations should include the use of colors, typography, and visual cues to enhance the user experience.</a:t>
            </a:r>
            <a:endParaRPr lang="en-US" dirty="0"/>
          </a:p>
          <a:p>
            <a:pPr marR="0" lvl="0" algn="l">
              <a:spcBef>
                <a:spcPts val="0"/>
              </a:spcBef>
              <a:spcAft>
                <a:spcPts val="0"/>
              </a:spcAft>
              <a:buClr>
                <a:schemeClr val="dk1"/>
              </a:buClr>
              <a:buSzPts val="3600"/>
            </a:pPr>
            <a:endParaRPr lang="en-US" sz="3600" dirty="0">
              <a:solidFill>
                <a:schemeClr val="dk1"/>
              </a:solidFill>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9</a:t>
            </a:fld>
            <a:endParaRPr sz="3200">
              <a:solidFill>
                <a:schemeClr val="lt1"/>
              </a:solidFill>
            </a:endParaRPr>
          </a:p>
        </p:txBody>
      </p:sp>
      <p:grpSp>
        <p:nvGrpSpPr>
          <p:cNvPr id="239" name="Google Shape;239;p21"/>
          <p:cNvGrpSpPr/>
          <p:nvPr/>
        </p:nvGrpSpPr>
        <p:grpSpPr>
          <a:xfrm>
            <a:off x="-2" y="9568581"/>
            <a:ext cx="19010314" cy="1112119"/>
            <a:chOff x="-2" y="9568581"/>
            <a:chExt cx="19010314" cy="1112119"/>
          </a:xfrm>
        </p:grpSpPr>
        <p:grpSp>
          <p:nvGrpSpPr>
            <p:cNvPr id="240" name="Google Shape;240;p21"/>
            <p:cNvGrpSpPr/>
            <p:nvPr/>
          </p:nvGrpSpPr>
          <p:grpSpPr>
            <a:xfrm>
              <a:off x="-2" y="9568581"/>
              <a:ext cx="19010314" cy="1112119"/>
              <a:chOff x="-324645" y="2222500"/>
              <a:chExt cx="22261686" cy="1302327"/>
            </a:xfrm>
          </p:grpSpPr>
          <p:sp>
            <p:nvSpPr>
              <p:cNvPr id="241" name="Google Shape;241;p21"/>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21"/>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3" name="Google Shape;243;p21"/>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4" name="Google Shape;244;p21"/>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pPr>
            <a:r>
              <a:rPr lang="en-US" sz="4000" dirty="0">
                <a:solidFill>
                  <a:schemeClr val="dk1"/>
                </a:solidFill>
                <a:latin typeface="Times New Roman"/>
                <a:cs typeface="Times New Roman"/>
                <a:sym typeface="Times New Roman"/>
              </a:rPr>
              <a:t>RIDHIM</a:t>
            </a:r>
            <a:endParaRPr lang="en-US" dirty="0"/>
          </a:p>
        </p:txBody>
      </p:sp>
      <p:sp>
        <p:nvSpPr>
          <p:cNvPr id="245" name="Google Shape;245;p21"/>
          <p:cNvSpPr txBox="1"/>
          <p:nvPr/>
        </p:nvSpPr>
        <p:spPr>
          <a:xfrm>
            <a:off x="15486923" y="9928984"/>
            <a:ext cx="2242421" cy="954067"/>
          </a:xfrm>
          <a:prstGeom prst="rect">
            <a:avLst/>
          </a:prstGeom>
          <a:noFill/>
          <a:ln>
            <a:noFill/>
          </a:ln>
        </p:spPr>
        <p:txBody>
          <a:bodyPr spcFirstLastPara="1" wrap="square" lIns="91425" tIns="45700" rIns="91425" bIns="45700" anchor="t" anchorCtr="0">
            <a:spAutoFit/>
          </a:bodyPr>
          <a:lstStyle/>
          <a:p>
            <a:r>
              <a:rPr lang="en-US" sz="2800" dirty="0">
                <a:solidFill>
                  <a:schemeClr val="dk1"/>
                </a:solidFill>
                <a:latin typeface="Times New Roman"/>
                <a:ea typeface="Times New Roman"/>
                <a:cs typeface="Times New Roman"/>
                <a:sym typeface="Times New Roman"/>
              </a:rPr>
              <a:t>MAY - 2023</a:t>
            </a:r>
          </a:p>
          <a:p>
            <a:pPr marL="0" marR="0" lvl="0" indent="0" algn="l">
              <a:spcBef>
                <a:spcPts val="0"/>
              </a:spcBef>
              <a:spcAft>
                <a:spcPts val="0"/>
              </a:spcAft>
              <a:buNone/>
            </a:pPr>
            <a:endParaRPr lang="en-US" sz="2800" dirty="0">
              <a:solidFill>
                <a:schemeClr val="dk1"/>
              </a:solidFill>
              <a:latin typeface="Times New Roman"/>
              <a:ea typeface="Calibri"/>
              <a:cs typeface="Times New Roman"/>
            </a:endParaRPr>
          </a:p>
        </p:txBody>
      </p:sp>
      <p:sp>
        <p:nvSpPr>
          <p:cNvPr id="246" name="Google Shape;246;p21"/>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9</a:t>
            </a:fld>
            <a:endParaRPr sz="1870">
              <a:solidFill>
                <a:schemeClr val="lt1"/>
              </a:solidFill>
              <a:latin typeface="Calibri"/>
              <a:ea typeface="Calibri"/>
              <a:cs typeface="Calibri"/>
              <a:sym typeface="Calibri"/>
            </a:endParaRPr>
          </a:p>
        </p:txBody>
      </p:sp>
      <p:grpSp>
        <p:nvGrpSpPr>
          <p:cNvPr id="247" name="Google Shape;247;p21"/>
          <p:cNvGrpSpPr/>
          <p:nvPr/>
        </p:nvGrpSpPr>
        <p:grpSpPr>
          <a:xfrm>
            <a:off x="-26281" y="774700"/>
            <a:ext cx="15071695" cy="827992"/>
            <a:chOff x="-16184" y="8640158"/>
            <a:chExt cx="4045716" cy="439420"/>
          </a:xfrm>
        </p:grpSpPr>
        <p:sp>
          <p:nvSpPr>
            <p:cNvPr id="248" name="Google Shape;248;p21"/>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7. Tools and technologies</a:t>
              </a:r>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249" name="Google Shape;249;p21"/>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50" name="Google Shape;250;p21"/>
          <p:cNvSpPr txBox="1"/>
          <p:nvPr/>
        </p:nvSpPr>
        <p:spPr>
          <a:xfrm>
            <a:off x="438336" y="1598557"/>
            <a:ext cx="18573662" cy="8710036"/>
          </a:xfrm>
          <a:prstGeom prst="rect">
            <a:avLst/>
          </a:prstGeom>
          <a:noFill/>
          <a:ln>
            <a:noFill/>
          </a:ln>
        </p:spPr>
        <p:txBody>
          <a:bodyPr spcFirstLastPara="1" wrap="square" lIns="91425" tIns="45700" rIns="91425" bIns="45700" anchor="t" anchorCtr="0">
            <a:spAutoFit/>
          </a:bodyPr>
          <a:lstStyle/>
          <a:p>
            <a:pPr>
              <a:buClr>
                <a:schemeClr val="dk1"/>
              </a:buClr>
              <a:buSzPts val="3600"/>
              <a:buChar char="•"/>
            </a:pPr>
            <a:endParaRPr lang="en-US" dirty="0">
              <a:solidFill>
                <a:schemeClr val="dk1"/>
              </a:solidFill>
              <a:ea typeface="Calibri"/>
            </a:endParaRPr>
          </a:p>
          <a:p>
            <a:pPr>
              <a:buClr>
                <a:schemeClr val="dk1"/>
              </a:buClr>
              <a:buSzPts val="3600"/>
              <a:buFont typeface="Arial"/>
              <a:buChar char="•"/>
            </a:pPr>
            <a:r>
              <a:rPr lang="en-US" sz="3600" b="1" dirty="0">
                <a:ea typeface="Calibri"/>
                <a:sym typeface="Calibri"/>
              </a:rPr>
              <a:t>Android Studio</a:t>
            </a:r>
            <a:r>
              <a:rPr lang="en-US" sz="3600" dirty="0">
                <a:ea typeface="Calibri"/>
                <a:sym typeface="Calibri"/>
              </a:rPr>
              <a:t>: Android Studio is an integrated development environment (IDE) for Android app development. It provides a rich set of tools for designing, coding, testing, and debugging Android apps.</a:t>
            </a:r>
            <a:endParaRPr lang="en-US" sz="3600" dirty="0"/>
          </a:p>
          <a:p>
            <a:pPr>
              <a:buClr>
                <a:schemeClr val="dk1"/>
              </a:buClr>
              <a:buSzPts val="3600"/>
              <a:buFont typeface="Arial"/>
              <a:buChar char="•"/>
            </a:pPr>
            <a:endParaRPr lang="en-US" dirty="0"/>
          </a:p>
          <a:p>
            <a:pPr>
              <a:buClr>
                <a:schemeClr val="dk1"/>
              </a:buClr>
              <a:buSzPts val="3600"/>
              <a:buFont typeface="Arial"/>
              <a:buChar char="•"/>
            </a:pPr>
            <a:r>
              <a:rPr lang="en-US" sz="3600" dirty="0">
                <a:ea typeface="Calibri"/>
                <a:sym typeface="Calibri"/>
              </a:rPr>
              <a:t> </a:t>
            </a:r>
            <a:r>
              <a:rPr lang="en-US" sz="3600" b="1" dirty="0">
                <a:ea typeface="Calibri"/>
                <a:sym typeface="Calibri"/>
              </a:rPr>
              <a:t>Firebase:</a:t>
            </a:r>
            <a:r>
              <a:rPr lang="en-US" sz="3600" dirty="0">
                <a:ea typeface="Calibri"/>
                <a:sym typeface="Calibri"/>
              </a:rPr>
              <a:t> Firebase is a mobile and web application development platform that provides a range of backend services, such as authentication, real-time database, cloud messaging, and storage. Firebase can be integrated into an Android app to provide a robust backend infrastructure.</a:t>
            </a:r>
            <a:endParaRPr lang="en-US" sz="3600" dirty="0"/>
          </a:p>
          <a:p>
            <a:pPr>
              <a:buClr>
                <a:schemeClr val="dk1"/>
              </a:buClr>
              <a:buSzPts val="3600"/>
              <a:buFont typeface="Arial"/>
              <a:buChar char="•"/>
            </a:pPr>
            <a:endParaRPr lang="en-US" dirty="0"/>
          </a:p>
          <a:p>
            <a:pPr>
              <a:buClr>
                <a:schemeClr val="dk1"/>
              </a:buClr>
              <a:buSzPts val="3600"/>
              <a:buFont typeface="Arial"/>
              <a:buChar char="•"/>
            </a:pPr>
            <a:r>
              <a:rPr lang="en-US" sz="3600" b="1" dirty="0">
                <a:ea typeface="Calibri"/>
                <a:sym typeface="Calibri"/>
              </a:rPr>
              <a:t>Kotlin:</a:t>
            </a:r>
            <a:r>
              <a:rPr lang="en-US" sz="3600" dirty="0">
                <a:ea typeface="Calibri"/>
                <a:sym typeface="Calibri"/>
              </a:rPr>
              <a:t> Kotlin is a modern programming language for the JVM and Android that is designed to be concise, expressive, and safe. Kotlin can be used to write Android apps that are more readable and maintainable than Java.</a:t>
            </a:r>
            <a:endParaRPr lang="en-US" sz="3600" dirty="0"/>
          </a:p>
          <a:p>
            <a:pPr>
              <a:buClr>
                <a:schemeClr val="dk1"/>
              </a:buClr>
              <a:buSzPts val="3600"/>
              <a:buFont typeface="Arial"/>
              <a:buChar char="•"/>
            </a:pPr>
            <a:endParaRPr lang="en-US" dirty="0"/>
          </a:p>
          <a:p>
            <a:pPr>
              <a:buClr>
                <a:schemeClr val="dk1"/>
              </a:buClr>
              <a:buSzPts val="3600"/>
              <a:buFont typeface="Arial"/>
              <a:buChar char="•"/>
            </a:pPr>
            <a:r>
              <a:rPr lang="en-US" sz="3600" b="1" dirty="0">
                <a:ea typeface="Calibri"/>
                <a:sym typeface="Calibri"/>
              </a:rPr>
              <a:t>XML:</a:t>
            </a:r>
            <a:r>
              <a:rPr lang="en-US" sz="3600" dirty="0">
                <a:ea typeface="Calibri"/>
                <a:sym typeface="Calibri"/>
              </a:rPr>
              <a:t> XML is a markup language that is used for building user interfaces in Android apps. XML provides a flexible and declarative way of defining the layout and appearance of an Android app.</a:t>
            </a:r>
            <a:endParaRPr lang="en-US" sz="3600" dirty="0"/>
          </a:p>
          <a:p>
            <a:pPr>
              <a:buClr>
                <a:schemeClr val="dk1"/>
              </a:buClr>
              <a:buSzPts val="3600"/>
              <a:buFont typeface="Arial"/>
              <a:buChar char="•"/>
            </a:pPr>
            <a:endParaRPr sz="360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16</Slides>
  <Notes>16</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294</cp:revision>
  <dcterms:modified xsi:type="dcterms:W3CDTF">2023-05-13T15:40:12Z</dcterms:modified>
</cp:coreProperties>
</file>