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e523518f5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Google Shape;338;g3e523518f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3e523518f5_0_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Google Shape;344;g3e523518f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e523518f5_0_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Google Shape;351;g3e523518f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e523518f5_0_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Google Shape;358;g3e523518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dc2e62914_0_2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Google Shape;366;g3dc2e6291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dc2e62914_0_2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Google Shape;372;g3dc2e6291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e523518f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Google Shape;379;g3e52351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dc2e62914_0_2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dc2e6291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dc2e62914_0_27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Google Shape;288;g3dc2e6291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dc2e62914_0_2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Google Shape;295;g3dc2e6291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e523518f5_0_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Google Shape;306;g3e523518f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e54209d0e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Google Shape;313;g3e54209d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3e523518f5_0_6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Google Shape;320;g3e523518f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3e523518f5_0_6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Google Shape;326;g3e523518f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How each attribute contributes to the total cases value.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e523518f5_0_7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Google Shape;332;g3e523518f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58950"/>
            <a:ext cx="61134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t>DengAI </a:t>
            </a:r>
            <a:endParaRPr/>
          </a:p>
          <a:p>
            <a:pPr indent="0" lvl="0" marL="0">
              <a:spcBef>
                <a:spcPts val="0"/>
              </a:spcBef>
              <a:spcAft>
                <a:spcPts val="0"/>
              </a:spcAft>
              <a:buNone/>
            </a:pPr>
            <a:r>
              <a:rPr lang="en-GB"/>
              <a:t>Predicting Disease Spread</a:t>
            </a:r>
            <a:endParaRPr/>
          </a:p>
        </p:txBody>
      </p:sp>
      <p:sp>
        <p:nvSpPr>
          <p:cNvPr id="278" name="Google Shape;278;p13"/>
          <p:cNvSpPr txBox="1"/>
          <p:nvPr>
            <p:ph idx="1" type="subTitle"/>
          </p:nvPr>
        </p:nvSpPr>
        <p:spPr>
          <a:xfrm>
            <a:off x="824000" y="3048450"/>
            <a:ext cx="7882200" cy="1293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sz="1800"/>
              <a:t>140595M - H.G.P.D. Somathilaka</a:t>
            </a:r>
            <a:endParaRPr sz="1800"/>
          </a:p>
          <a:p>
            <a:pPr indent="0" lvl="0" marL="0">
              <a:spcBef>
                <a:spcPts val="0"/>
              </a:spcBef>
              <a:spcAft>
                <a:spcPts val="0"/>
              </a:spcAft>
              <a:buNone/>
            </a:pPr>
            <a:r>
              <a:rPr lang="en-GB" sz="1800"/>
              <a:t>140295T - L.H.D.D. Karunathilake</a:t>
            </a:r>
            <a:endParaRPr sz="1800"/>
          </a:p>
          <a:p>
            <a:pPr indent="0" lvl="0" marL="0">
              <a:spcBef>
                <a:spcPts val="0"/>
              </a:spcBef>
              <a:spcAft>
                <a:spcPts val="0"/>
              </a:spcAft>
              <a:buNone/>
            </a:pPr>
            <a:r>
              <a:rPr lang="en-GB" sz="1800"/>
              <a:t>140489R - S.I. Rajapakse</a:t>
            </a:r>
            <a:endParaRPr sz="1800"/>
          </a:p>
          <a:p>
            <a:pPr indent="0" lvl="0" marL="0">
              <a:spcBef>
                <a:spcPts val="0"/>
              </a:spcBef>
              <a:spcAft>
                <a:spcPts val="0"/>
              </a:spcAft>
              <a:buNone/>
            </a:pPr>
            <a:r>
              <a:rPr lang="en-GB" sz="1800"/>
              <a:t>140032L - K.G.L.K. Ananda</a:t>
            </a:r>
            <a:endParaRPr/>
          </a:p>
          <a:p>
            <a:pPr indent="0" lvl="0" marL="0">
              <a:spcBef>
                <a:spcPts val="0"/>
              </a:spcBef>
              <a:spcAft>
                <a:spcPts val="0"/>
              </a:spcAft>
              <a:buNone/>
            </a:pPr>
            <a:r>
              <a:t/>
            </a:r>
            <a:endParaRPr/>
          </a:p>
          <a:p>
            <a:pPr indent="0" lvl="0" marL="0" algn="r">
              <a:spcBef>
                <a:spcPts val="0"/>
              </a:spcBef>
              <a:spcAft>
                <a:spcPts val="0"/>
              </a:spcAft>
              <a:buNone/>
            </a:pPr>
            <a:r>
              <a:rPr lang="en-GB" sz="2400"/>
              <a:t>Group : MLG2</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22"/>
          <p:cNvSpPr txBox="1"/>
          <p:nvPr>
            <p:ph idx="1" type="body"/>
          </p:nvPr>
        </p:nvSpPr>
        <p:spPr>
          <a:xfrm>
            <a:off x="1228525" y="689975"/>
            <a:ext cx="7415100" cy="3688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sz="2400"/>
              <a:t>Feature Selection</a:t>
            </a:r>
            <a:endParaRPr b="1" sz="2400"/>
          </a:p>
          <a:p>
            <a:pPr indent="-342900" lvl="0" marL="457200" rtl="0">
              <a:spcBef>
                <a:spcPts val="1600"/>
              </a:spcBef>
              <a:spcAft>
                <a:spcPts val="0"/>
              </a:spcAft>
              <a:buSzPts val="1800"/>
              <a:buChar char="●"/>
            </a:pPr>
            <a:r>
              <a:rPr lang="en-GB" sz="1800"/>
              <a:t>ndvi_se</a:t>
            </a:r>
            <a:endParaRPr sz="1800"/>
          </a:p>
          <a:p>
            <a:pPr indent="-342900" lvl="0" marL="457200" rtl="0">
              <a:spcBef>
                <a:spcPts val="0"/>
              </a:spcBef>
              <a:spcAft>
                <a:spcPts val="0"/>
              </a:spcAft>
              <a:buSzPts val="1800"/>
              <a:buChar char="●"/>
            </a:pPr>
            <a:r>
              <a:rPr lang="en-GB" sz="1800"/>
              <a:t>n</a:t>
            </a:r>
            <a:r>
              <a:rPr lang="en-GB" sz="1800"/>
              <a:t>dvi_sw</a:t>
            </a:r>
            <a:endParaRPr sz="1800"/>
          </a:p>
          <a:p>
            <a:pPr indent="-342900" lvl="0" marL="457200" rtl="0">
              <a:spcBef>
                <a:spcPts val="0"/>
              </a:spcBef>
              <a:spcAft>
                <a:spcPts val="0"/>
              </a:spcAft>
              <a:buSzPts val="1800"/>
              <a:buChar char="●"/>
            </a:pPr>
            <a:r>
              <a:rPr lang="en-GB" sz="1800"/>
              <a:t>n</a:t>
            </a:r>
            <a:r>
              <a:rPr lang="en-GB" sz="1800"/>
              <a:t>dvi_ne</a:t>
            </a:r>
            <a:endParaRPr sz="1800"/>
          </a:p>
          <a:p>
            <a:pPr indent="-342900" lvl="0" marL="457200" rtl="0">
              <a:spcBef>
                <a:spcPts val="0"/>
              </a:spcBef>
              <a:spcAft>
                <a:spcPts val="0"/>
              </a:spcAft>
              <a:buSzPts val="1800"/>
              <a:buChar char="●"/>
            </a:pPr>
            <a:r>
              <a:rPr lang="en-GB" sz="1800"/>
              <a:t>n</a:t>
            </a:r>
            <a:r>
              <a:rPr lang="en-GB" sz="1800"/>
              <a:t>dvi_nw</a:t>
            </a:r>
            <a:endParaRPr sz="1800"/>
          </a:p>
          <a:p>
            <a:pPr indent="-342900" lvl="0" marL="457200" rtl="0">
              <a:spcBef>
                <a:spcPts val="0"/>
              </a:spcBef>
              <a:spcAft>
                <a:spcPts val="0"/>
              </a:spcAft>
              <a:buSzPts val="1800"/>
              <a:buChar char="●"/>
            </a:pPr>
            <a:r>
              <a:rPr lang="en-GB" sz="1800"/>
              <a:t>a</a:t>
            </a:r>
            <a:r>
              <a:rPr lang="en-GB" sz="1800"/>
              <a:t>vg_air_temp</a:t>
            </a:r>
            <a:endParaRPr sz="1800"/>
          </a:p>
          <a:p>
            <a:pPr indent="-342900" lvl="0" marL="457200" rtl="0">
              <a:spcBef>
                <a:spcPts val="0"/>
              </a:spcBef>
              <a:spcAft>
                <a:spcPts val="0"/>
              </a:spcAft>
              <a:buSzPts val="1800"/>
              <a:buChar char="●"/>
            </a:pPr>
            <a:r>
              <a:rPr lang="en-GB" sz="1800"/>
              <a:t>dew_point</a:t>
            </a:r>
            <a:endParaRPr sz="1800"/>
          </a:p>
          <a:p>
            <a:pPr indent="-342900" lvl="0" marL="457200" rtl="0">
              <a:spcBef>
                <a:spcPts val="0"/>
              </a:spcBef>
              <a:spcAft>
                <a:spcPts val="0"/>
              </a:spcAft>
              <a:buSzPts val="1800"/>
              <a:buChar char="●"/>
            </a:pPr>
            <a:r>
              <a:rPr lang="en-GB" sz="1800"/>
              <a:t>humidity_percentage</a:t>
            </a:r>
            <a:endParaRPr sz="1800"/>
          </a:p>
          <a:p>
            <a:pPr indent="-342900" lvl="0" marL="457200">
              <a:spcBef>
                <a:spcPts val="0"/>
              </a:spcBef>
              <a:spcAft>
                <a:spcPts val="0"/>
              </a:spcAft>
              <a:buSzPts val="1800"/>
              <a:buChar char="●"/>
            </a:pPr>
            <a:r>
              <a:rPr lang="en-GB" sz="1800"/>
              <a:t>total_precipitation</a:t>
            </a:r>
            <a:endParaRPr sz="1800"/>
          </a:p>
        </p:txBody>
      </p:sp>
      <p:pic>
        <p:nvPicPr>
          <p:cNvPr id="341" name="Google Shape;341;p22"/>
          <p:cNvPicPr preferRelativeResize="0"/>
          <p:nvPr/>
        </p:nvPicPr>
        <p:blipFill>
          <a:blip r:embed="rId3">
            <a:alphaModFix/>
          </a:blip>
          <a:stretch>
            <a:fillRect/>
          </a:stretch>
        </p:blipFill>
        <p:spPr>
          <a:xfrm>
            <a:off x="3621375" y="1152950"/>
            <a:ext cx="5715000" cy="276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6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Missing values</a:t>
            </a:r>
            <a:endParaRPr/>
          </a:p>
        </p:txBody>
      </p:sp>
      <p:pic>
        <p:nvPicPr>
          <p:cNvPr id="347" name="Google Shape;347;p23"/>
          <p:cNvPicPr preferRelativeResize="0"/>
          <p:nvPr/>
        </p:nvPicPr>
        <p:blipFill>
          <a:blip r:embed="rId3">
            <a:alphaModFix/>
          </a:blip>
          <a:stretch>
            <a:fillRect/>
          </a:stretch>
        </p:blipFill>
        <p:spPr>
          <a:xfrm>
            <a:off x="2565100" y="2389450"/>
            <a:ext cx="3895652" cy="2754052"/>
          </a:xfrm>
          <a:prstGeom prst="rect">
            <a:avLst/>
          </a:prstGeom>
          <a:noFill/>
          <a:ln>
            <a:noFill/>
          </a:ln>
        </p:spPr>
      </p:pic>
      <p:sp>
        <p:nvSpPr>
          <p:cNvPr id="348" name="Google Shape;348;p23"/>
          <p:cNvSpPr txBox="1"/>
          <p:nvPr>
            <p:ph idx="1" type="body"/>
          </p:nvPr>
        </p:nvSpPr>
        <p:spPr>
          <a:xfrm>
            <a:off x="1303800" y="1489125"/>
            <a:ext cx="7030500" cy="153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sz="1800"/>
              <a:t>Calculate the mean of each feature</a:t>
            </a:r>
            <a:endParaRPr sz="1800"/>
          </a:p>
          <a:p>
            <a:pPr indent="-342900" lvl="0" marL="457200" rtl="0">
              <a:spcBef>
                <a:spcPts val="0"/>
              </a:spcBef>
              <a:spcAft>
                <a:spcPts val="0"/>
              </a:spcAft>
              <a:buSzPts val="1800"/>
              <a:buChar char="●"/>
            </a:pPr>
            <a:r>
              <a:rPr lang="en-GB" sz="1800"/>
              <a:t>Consecutive missing values - fill each missing value with mean</a:t>
            </a:r>
            <a:endParaRPr sz="1800"/>
          </a:p>
          <a:p>
            <a:pPr indent="-342900" lvl="0" marL="457200">
              <a:spcBef>
                <a:spcPts val="0"/>
              </a:spcBef>
              <a:spcAft>
                <a:spcPts val="0"/>
              </a:spcAft>
              <a:buSzPts val="1800"/>
              <a:buChar char="●"/>
            </a:pPr>
            <a:r>
              <a:rPr lang="en-GB" sz="1800"/>
              <a:t>Else - Average of previous and next values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71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Machine Learning Models</a:t>
            </a:r>
            <a:endParaRPr/>
          </a:p>
        </p:txBody>
      </p:sp>
      <p:sp>
        <p:nvSpPr>
          <p:cNvPr id="354" name="Google Shape;354;p24"/>
          <p:cNvSpPr txBox="1"/>
          <p:nvPr>
            <p:ph idx="1" type="body"/>
          </p:nvPr>
        </p:nvSpPr>
        <p:spPr>
          <a:xfrm>
            <a:off x="1303800" y="1618325"/>
            <a:ext cx="7030500" cy="3101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GB" sz="1800"/>
              <a:t>Poisson model</a:t>
            </a:r>
            <a:endParaRPr sz="1800"/>
          </a:p>
          <a:p>
            <a:pPr indent="-342900" lvl="0" marL="457200" rtl="0">
              <a:spcBef>
                <a:spcPts val="0"/>
              </a:spcBef>
              <a:spcAft>
                <a:spcPts val="0"/>
              </a:spcAft>
              <a:buSzPts val="1800"/>
              <a:buAutoNum type="arabicPeriod"/>
            </a:pPr>
            <a:r>
              <a:rPr lang="en-GB" sz="1800"/>
              <a:t>Ridge Regression model</a:t>
            </a:r>
            <a:endParaRPr sz="1800"/>
          </a:p>
          <a:p>
            <a:pPr indent="-342900" lvl="0" marL="457200" rtl="0">
              <a:spcBef>
                <a:spcPts val="0"/>
              </a:spcBef>
              <a:spcAft>
                <a:spcPts val="0"/>
              </a:spcAft>
              <a:buSzPts val="1800"/>
              <a:buAutoNum type="arabicPeriod"/>
            </a:pPr>
            <a:r>
              <a:rPr lang="en-GB" sz="1800"/>
              <a:t>Lasso Regression model</a:t>
            </a:r>
            <a:endParaRPr sz="1800"/>
          </a:p>
          <a:p>
            <a:pPr indent="-342900" lvl="0" marL="457200" rtl="0">
              <a:spcBef>
                <a:spcPts val="0"/>
              </a:spcBef>
              <a:spcAft>
                <a:spcPts val="0"/>
              </a:spcAft>
              <a:buSzPts val="1800"/>
              <a:buAutoNum type="arabicPeriod"/>
            </a:pPr>
            <a:r>
              <a:rPr lang="en-GB" sz="1800"/>
              <a:t>Time Series Regression Model</a:t>
            </a:r>
            <a:endParaRPr sz="1800"/>
          </a:p>
          <a:p>
            <a:pPr indent="-342900" lvl="0" marL="457200" rtl="0">
              <a:spcBef>
                <a:spcPts val="0"/>
              </a:spcBef>
              <a:spcAft>
                <a:spcPts val="0"/>
              </a:spcAft>
              <a:buSzPts val="1800"/>
              <a:buAutoNum type="arabicPeriod"/>
            </a:pPr>
            <a:r>
              <a:rPr lang="en-GB" sz="1800"/>
              <a:t>Linear Regression model</a:t>
            </a:r>
            <a:endParaRPr sz="1800"/>
          </a:p>
          <a:p>
            <a:pPr indent="-342900" lvl="0" marL="457200" rtl="0">
              <a:spcBef>
                <a:spcPts val="0"/>
              </a:spcBef>
              <a:spcAft>
                <a:spcPts val="0"/>
              </a:spcAft>
              <a:buSzPts val="1800"/>
              <a:buAutoNum type="arabicPeriod"/>
            </a:pPr>
            <a:r>
              <a:rPr lang="en-GB" sz="1800"/>
              <a:t>Non-linear Regression model</a:t>
            </a:r>
            <a:endParaRPr sz="1800"/>
          </a:p>
          <a:p>
            <a:pPr indent="-342900" lvl="0" marL="457200" rtl="0">
              <a:spcBef>
                <a:spcPts val="0"/>
              </a:spcBef>
              <a:spcAft>
                <a:spcPts val="0"/>
              </a:spcAft>
              <a:buSzPts val="1800"/>
              <a:buAutoNum type="arabicPeriod"/>
            </a:pPr>
            <a:r>
              <a:rPr lang="en-GB" sz="1800"/>
              <a:t>Negative Binomial Regression model</a:t>
            </a:r>
            <a:endParaRPr sz="1800"/>
          </a:p>
        </p:txBody>
      </p:sp>
      <p:pic>
        <p:nvPicPr>
          <p:cNvPr id="355" name="Google Shape;355;p24"/>
          <p:cNvPicPr preferRelativeResize="0"/>
          <p:nvPr/>
        </p:nvPicPr>
        <p:blipFill>
          <a:blip r:embed="rId3">
            <a:alphaModFix/>
          </a:blip>
          <a:stretch>
            <a:fillRect/>
          </a:stretch>
        </p:blipFill>
        <p:spPr>
          <a:xfrm>
            <a:off x="5923450" y="1317375"/>
            <a:ext cx="2781300"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7030500" cy="668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Scoring Method</a:t>
            </a:r>
            <a:endParaRPr/>
          </a:p>
        </p:txBody>
      </p:sp>
      <p:sp>
        <p:nvSpPr>
          <p:cNvPr id="361" name="Google Shape;361;p25"/>
          <p:cNvSpPr txBox="1"/>
          <p:nvPr>
            <p:ph idx="1" type="body"/>
          </p:nvPr>
        </p:nvSpPr>
        <p:spPr>
          <a:xfrm>
            <a:off x="1303800" y="2571750"/>
            <a:ext cx="7030500" cy="2123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sz="1800"/>
              <a:t>Mean Absolute Error</a:t>
            </a:r>
            <a:endParaRPr sz="1800"/>
          </a:p>
          <a:p>
            <a:pPr indent="-342900" lvl="0" marL="457200" rtl="0">
              <a:spcBef>
                <a:spcPts val="0"/>
              </a:spcBef>
              <a:spcAft>
                <a:spcPts val="0"/>
              </a:spcAft>
              <a:buSzPts val="1800"/>
              <a:buChar char="●"/>
            </a:pPr>
            <a:r>
              <a:rPr lang="en-GB" sz="1800"/>
              <a:t>Lower score is better</a:t>
            </a:r>
            <a:endParaRPr sz="1800"/>
          </a:p>
        </p:txBody>
      </p:sp>
      <p:pic>
        <p:nvPicPr>
          <p:cNvPr id="362" name="Google Shape;362;p25"/>
          <p:cNvPicPr preferRelativeResize="0"/>
          <p:nvPr/>
        </p:nvPicPr>
        <p:blipFill>
          <a:blip r:embed="rId3">
            <a:alphaModFix/>
          </a:blip>
          <a:stretch>
            <a:fillRect/>
          </a:stretch>
        </p:blipFill>
        <p:spPr>
          <a:xfrm>
            <a:off x="1521125" y="1426200"/>
            <a:ext cx="3050875" cy="823250"/>
          </a:xfrm>
          <a:prstGeom prst="rect">
            <a:avLst/>
          </a:prstGeom>
          <a:noFill/>
          <a:ln>
            <a:noFill/>
          </a:ln>
        </p:spPr>
      </p:pic>
      <p:pic>
        <p:nvPicPr>
          <p:cNvPr id="363" name="Google Shape;363;p25"/>
          <p:cNvPicPr preferRelativeResize="0"/>
          <p:nvPr/>
        </p:nvPicPr>
        <p:blipFill>
          <a:blip r:embed="rId4">
            <a:alphaModFix/>
          </a:blip>
          <a:stretch>
            <a:fillRect/>
          </a:stretch>
        </p:blipFill>
        <p:spPr>
          <a:xfrm>
            <a:off x="5095099" y="1426200"/>
            <a:ext cx="3469274" cy="2458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Results and Analysis</a:t>
            </a:r>
            <a:endParaRPr/>
          </a:p>
        </p:txBody>
      </p:sp>
      <p:pic>
        <p:nvPicPr>
          <p:cNvPr id="369" name="Google Shape;369;p26"/>
          <p:cNvPicPr preferRelativeResize="0"/>
          <p:nvPr/>
        </p:nvPicPr>
        <p:blipFill>
          <a:blip r:embed="rId3">
            <a:alphaModFix/>
          </a:blip>
          <a:stretch>
            <a:fillRect/>
          </a:stretch>
        </p:blipFill>
        <p:spPr>
          <a:xfrm>
            <a:off x="787875" y="1498450"/>
            <a:ext cx="7464525" cy="334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Conclusion</a:t>
            </a:r>
            <a:endParaRPr/>
          </a:p>
        </p:txBody>
      </p:sp>
      <p:sp>
        <p:nvSpPr>
          <p:cNvPr id="375" name="Google Shape;375;p27"/>
          <p:cNvSpPr txBox="1"/>
          <p:nvPr>
            <p:ph idx="1" type="body"/>
          </p:nvPr>
        </p:nvSpPr>
        <p:spPr>
          <a:xfrm>
            <a:off x="1303800" y="1463150"/>
            <a:ext cx="7030500" cy="25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sz="1800"/>
              <a:t>Data analysis step is crucial</a:t>
            </a:r>
            <a:endParaRPr sz="1800"/>
          </a:p>
          <a:p>
            <a:pPr indent="-342900" lvl="0" marL="457200" rtl="0">
              <a:spcBef>
                <a:spcPts val="0"/>
              </a:spcBef>
              <a:spcAft>
                <a:spcPts val="0"/>
              </a:spcAft>
              <a:buSzPts val="1800"/>
              <a:buChar char="●"/>
            </a:pPr>
            <a:r>
              <a:rPr lang="en-GB" sz="1800"/>
              <a:t>Temperature and humidity has a huge effect on prediction</a:t>
            </a:r>
            <a:endParaRPr sz="1800"/>
          </a:p>
          <a:p>
            <a:pPr indent="-342900" lvl="0" marL="457200" rtl="0">
              <a:spcBef>
                <a:spcPts val="0"/>
              </a:spcBef>
              <a:spcAft>
                <a:spcPts val="0"/>
              </a:spcAft>
              <a:buSzPts val="1800"/>
              <a:buChar char="●"/>
            </a:pPr>
            <a:r>
              <a:rPr lang="en-GB" sz="1800"/>
              <a:t>Total cases distribution is not a Poisson distribution</a:t>
            </a:r>
            <a:endParaRPr sz="1800"/>
          </a:p>
          <a:p>
            <a:pPr indent="-342900" lvl="0" marL="457200" rtl="0">
              <a:spcBef>
                <a:spcPts val="0"/>
              </a:spcBef>
              <a:spcAft>
                <a:spcPts val="0"/>
              </a:spcAft>
              <a:buSzPts val="1800"/>
              <a:buChar char="●"/>
            </a:pPr>
            <a:r>
              <a:rPr lang="en-GB" sz="1800"/>
              <a:t>Negative binomial regression model predicts more accurately</a:t>
            </a:r>
            <a:endParaRPr sz="1800"/>
          </a:p>
          <a:p>
            <a:pPr indent="0" lvl="0" marL="457200">
              <a:spcBef>
                <a:spcPts val="1600"/>
              </a:spcBef>
              <a:spcAft>
                <a:spcPts val="1600"/>
              </a:spcAft>
              <a:buNone/>
            </a:pPr>
            <a:r>
              <a:t/>
            </a:r>
            <a:endParaRPr sz="1800"/>
          </a:p>
        </p:txBody>
      </p:sp>
      <p:pic>
        <p:nvPicPr>
          <p:cNvPr id="376" name="Google Shape;376;p27"/>
          <p:cNvPicPr preferRelativeResize="0"/>
          <p:nvPr/>
        </p:nvPicPr>
        <p:blipFill>
          <a:blip r:embed="rId3">
            <a:alphaModFix/>
          </a:blip>
          <a:stretch>
            <a:fillRect/>
          </a:stretch>
        </p:blipFill>
        <p:spPr>
          <a:xfrm>
            <a:off x="6694225" y="3087950"/>
            <a:ext cx="2449775" cy="205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8"/>
          <p:cNvSpPr txBox="1"/>
          <p:nvPr>
            <p:ph type="ctrTitle"/>
          </p:nvPr>
        </p:nvSpPr>
        <p:spPr>
          <a:xfrm>
            <a:off x="798925" y="1726725"/>
            <a:ext cx="6113400" cy="18729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Introduction</a:t>
            </a:r>
            <a:endParaRPr/>
          </a:p>
        </p:txBody>
      </p:sp>
      <p:sp>
        <p:nvSpPr>
          <p:cNvPr id="284" name="Google Shape;284;p14"/>
          <p:cNvSpPr txBox="1"/>
          <p:nvPr>
            <p:ph idx="1" type="body"/>
          </p:nvPr>
        </p:nvSpPr>
        <p:spPr>
          <a:xfrm>
            <a:off x="1303800" y="1267050"/>
            <a:ext cx="7030500" cy="311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n-GB" sz="1800"/>
              <a:t>Dengue fever is transmitted by the bite of an Aedes mosquito infected with the dengue virus.</a:t>
            </a:r>
            <a:endParaRPr sz="1800"/>
          </a:p>
          <a:p>
            <a:pPr indent="-342900" lvl="0" marL="457200" rtl="0" algn="just">
              <a:spcBef>
                <a:spcPts val="0"/>
              </a:spcBef>
              <a:spcAft>
                <a:spcPts val="0"/>
              </a:spcAft>
              <a:buSzPts val="1800"/>
              <a:buChar char="●"/>
            </a:pPr>
            <a:r>
              <a:rPr lang="en-GB" sz="1800"/>
              <a:t>Transmitted through mosquitoes and infected people </a:t>
            </a:r>
            <a:endParaRPr sz="1800"/>
          </a:p>
          <a:p>
            <a:pPr indent="-342900" lvl="0" marL="457200" rtl="0" algn="just">
              <a:spcBef>
                <a:spcPts val="0"/>
              </a:spcBef>
              <a:spcAft>
                <a:spcPts val="0"/>
              </a:spcAft>
              <a:buSzPts val="1800"/>
              <a:buChar char="●"/>
            </a:pPr>
            <a:r>
              <a:rPr lang="en-GB" sz="1800"/>
              <a:t>There is a strong correlation of disease propagation with climate changes.</a:t>
            </a:r>
            <a:endParaRPr sz="1800"/>
          </a:p>
          <a:p>
            <a:pPr indent="-342900" lvl="0" marL="457200" rtl="0" algn="just">
              <a:spcBef>
                <a:spcPts val="0"/>
              </a:spcBef>
              <a:spcAft>
                <a:spcPts val="0"/>
              </a:spcAft>
              <a:buSzPts val="1800"/>
              <a:buChar char="●"/>
            </a:pPr>
            <a:r>
              <a:rPr lang="en-GB" sz="1800"/>
              <a:t>V</a:t>
            </a:r>
            <a:r>
              <a:rPr lang="en-GB" sz="1800"/>
              <a:t>arious sensors which are sensitive to different parameters in the surrounding are used to gather data continuously and based upon that, weather conditions can be predicted.</a:t>
            </a:r>
            <a:endParaRPr sz="1800"/>
          </a:p>
          <a:p>
            <a:pPr indent="-342900" lvl="0" marL="457200" rtl="0" algn="just">
              <a:spcBef>
                <a:spcPts val="0"/>
              </a:spcBef>
              <a:spcAft>
                <a:spcPts val="0"/>
              </a:spcAft>
              <a:buSzPts val="1800"/>
              <a:buChar char="●"/>
            </a:pPr>
            <a:r>
              <a:rPr lang="en-GB" sz="1800"/>
              <a:t>Consider a time period with higher temperature and lesser humidity, there is a higher chance of that time period belong to a summer period rather than a winter.</a:t>
            </a:r>
            <a:endParaRPr sz="1800"/>
          </a:p>
        </p:txBody>
      </p:sp>
      <p:pic>
        <p:nvPicPr>
          <p:cNvPr id="285" name="Google Shape;285;p14"/>
          <p:cNvPicPr preferRelativeResize="0"/>
          <p:nvPr/>
        </p:nvPicPr>
        <p:blipFill>
          <a:blip r:embed="rId3">
            <a:alphaModFix/>
          </a:blip>
          <a:stretch>
            <a:fillRect/>
          </a:stretch>
        </p:blipFill>
        <p:spPr>
          <a:xfrm>
            <a:off x="7429500" y="0"/>
            <a:ext cx="1714500" cy="136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774200"/>
            <a:ext cx="7030500" cy="6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Problem Statement</a:t>
            </a:r>
            <a:endParaRPr/>
          </a:p>
        </p:txBody>
      </p:sp>
      <p:sp>
        <p:nvSpPr>
          <p:cNvPr id="291" name="Google Shape;291;p15"/>
          <p:cNvSpPr txBox="1"/>
          <p:nvPr>
            <p:ph idx="1" type="body"/>
          </p:nvPr>
        </p:nvSpPr>
        <p:spPr>
          <a:xfrm>
            <a:off x="1303800" y="1789325"/>
            <a:ext cx="7030500" cy="25416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GB" sz="1800"/>
              <a:t>Our task was to predict the number of dengue cases each week (in each location) based on environmental variables describing changes in temperature, precipitation, vegetation, using environmental data collected by various U.S. Federal Government agencies from the Centers for Disease Control and Prevention to the National Oceanic and Atmospheric Administration in the U.S. Department of Commerce.</a:t>
            </a:r>
            <a:endParaRPr sz="1800"/>
          </a:p>
        </p:txBody>
      </p:sp>
      <p:pic>
        <p:nvPicPr>
          <p:cNvPr id="292" name="Google Shape;292;p15"/>
          <p:cNvPicPr preferRelativeResize="0"/>
          <p:nvPr/>
        </p:nvPicPr>
        <p:blipFill>
          <a:blip r:embed="rId3">
            <a:alphaModFix/>
          </a:blip>
          <a:stretch>
            <a:fillRect/>
          </a:stretch>
        </p:blipFill>
        <p:spPr>
          <a:xfrm>
            <a:off x="6629400" y="0"/>
            <a:ext cx="1905000"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69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 Analysis</a:t>
            </a:r>
            <a:endParaRPr/>
          </a:p>
        </p:txBody>
      </p:sp>
      <p:sp>
        <p:nvSpPr>
          <p:cNvPr id="298" name="Google Shape;298;p16"/>
          <p:cNvSpPr txBox="1"/>
          <p:nvPr>
            <p:ph idx="1" type="body"/>
          </p:nvPr>
        </p:nvSpPr>
        <p:spPr>
          <a:xfrm>
            <a:off x="1303800" y="1543050"/>
            <a:ext cx="7030500" cy="2988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sz="1800"/>
              <a:t>Tools and Libraries</a:t>
            </a:r>
            <a:endParaRPr sz="1800"/>
          </a:p>
          <a:p>
            <a:pPr indent="-342900" lvl="0" marL="457200" rtl="0">
              <a:spcBef>
                <a:spcPts val="1600"/>
              </a:spcBef>
              <a:spcAft>
                <a:spcPts val="0"/>
              </a:spcAft>
              <a:buSzPts val="1800"/>
              <a:buChar char="●"/>
            </a:pPr>
            <a:r>
              <a:rPr lang="en-GB" sz="1800"/>
              <a:t>NumPy</a:t>
            </a:r>
            <a:endParaRPr sz="1800"/>
          </a:p>
          <a:p>
            <a:pPr indent="-342900" lvl="0" marL="457200" rtl="0">
              <a:spcBef>
                <a:spcPts val="0"/>
              </a:spcBef>
              <a:spcAft>
                <a:spcPts val="0"/>
              </a:spcAft>
              <a:buSzPts val="1800"/>
              <a:buChar char="●"/>
            </a:pPr>
            <a:r>
              <a:rPr lang="en-GB" sz="1800"/>
              <a:t>SciPy</a:t>
            </a:r>
            <a:endParaRPr sz="1800"/>
          </a:p>
          <a:p>
            <a:pPr indent="-342900" lvl="0" marL="457200" rtl="0">
              <a:spcBef>
                <a:spcPts val="0"/>
              </a:spcBef>
              <a:spcAft>
                <a:spcPts val="0"/>
              </a:spcAft>
              <a:buSzPts val="1800"/>
              <a:buChar char="●"/>
            </a:pPr>
            <a:r>
              <a:rPr lang="en-GB" sz="1800"/>
              <a:t>Pandas</a:t>
            </a:r>
            <a:endParaRPr sz="1800"/>
          </a:p>
          <a:p>
            <a:pPr indent="-342900" lvl="0" marL="457200" rtl="0">
              <a:spcBef>
                <a:spcPts val="0"/>
              </a:spcBef>
              <a:spcAft>
                <a:spcPts val="0"/>
              </a:spcAft>
              <a:buSzPts val="1800"/>
              <a:buChar char="●"/>
            </a:pPr>
            <a:r>
              <a:rPr lang="en-GB" sz="1800"/>
              <a:t>MatPlotLib</a:t>
            </a:r>
            <a:endParaRPr sz="1800"/>
          </a:p>
          <a:p>
            <a:pPr indent="-342900" lvl="0" marL="457200">
              <a:spcBef>
                <a:spcPts val="0"/>
              </a:spcBef>
              <a:spcAft>
                <a:spcPts val="0"/>
              </a:spcAft>
              <a:buSzPts val="1800"/>
              <a:buChar char="●"/>
            </a:pPr>
            <a:r>
              <a:rPr lang="en-GB" sz="1800"/>
              <a:t>Scikit-learn</a:t>
            </a:r>
            <a:endParaRPr sz="1800"/>
          </a:p>
        </p:txBody>
      </p:sp>
      <p:pic>
        <p:nvPicPr>
          <p:cNvPr id="299" name="Google Shape;299;p16"/>
          <p:cNvPicPr preferRelativeResize="0"/>
          <p:nvPr/>
        </p:nvPicPr>
        <p:blipFill>
          <a:blip r:embed="rId3">
            <a:alphaModFix/>
          </a:blip>
          <a:stretch>
            <a:fillRect/>
          </a:stretch>
        </p:blipFill>
        <p:spPr>
          <a:xfrm>
            <a:off x="4079500" y="1137271"/>
            <a:ext cx="2431425" cy="851000"/>
          </a:xfrm>
          <a:prstGeom prst="rect">
            <a:avLst/>
          </a:prstGeom>
          <a:noFill/>
          <a:ln>
            <a:noFill/>
          </a:ln>
        </p:spPr>
      </p:pic>
      <p:pic>
        <p:nvPicPr>
          <p:cNvPr id="300" name="Google Shape;300;p16"/>
          <p:cNvPicPr preferRelativeResize="0"/>
          <p:nvPr/>
        </p:nvPicPr>
        <p:blipFill>
          <a:blip r:embed="rId4">
            <a:alphaModFix/>
          </a:blip>
          <a:stretch>
            <a:fillRect/>
          </a:stretch>
        </p:blipFill>
        <p:spPr>
          <a:xfrm>
            <a:off x="3242675" y="3763226"/>
            <a:ext cx="3048000" cy="1211048"/>
          </a:xfrm>
          <a:prstGeom prst="rect">
            <a:avLst/>
          </a:prstGeom>
          <a:noFill/>
          <a:ln>
            <a:noFill/>
          </a:ln>
        </p:spPr>
      </p:pic>
      <p:pic>
        <p:nvPicPr>
          <p:cNvPr id="301" name="Google Shape;301;p16"/>
          <p:cNvPicPr preferRelativeResize="0"/>
          <p:nvPr/>
        </p:nvPicPr>
        <p:blipFill>
          <a:blip r:embed="rId5">
            <a:alphaModFix/>
          </a:blip>
          <a:stretch>
            <a:fillRect/>
          </a:stretch>
        </p:blipFill>
        <p:spPr>
          <a:xfrm>
            <a:off x="6510920" y="3763254"/>
            <a:ext cx="2431425" cy="1261416"/>
          </a:xfrm>
          <a:prstGeom prst="rect">
            <a:avLst/>
          </a:prstGeom>
          <a:noFill/>
          <a:ln>
            <a:noFill/>
          </a:ln>
        </p:spPr>
      </p:pic>
      <p:pic>
        <p:nvPicPr>
          <p:cNvPr id="302" name="Google Shape;302;p16"/>
          <p:cNvPicPr preferRelativeResize="0"/>
          <p:nvPr/>
        </p:nvPicPr>
        <p:blipFill>
          <a:blip r:embed="rId6">
            <a:alphaModFix/>
          </a:blip>
          <a:stretch>
            <a:fillRect/>
          </a:stretch>
        </p:blipFill>
        <p:spPr>
          <a:xfrm>
            <a:off x="4190350" y="2305502"/>
            <a:ext cx="4752000" cy="1140475"/>
          </a:xfrm>
          <a:prstGeom prst="rect">
            <a:avLst/>
          </a:prstGeom>
          <a:noFill/>
          <a:ln>
            <a:noFill/>
          </a:ln>
        </p:spPr>
      </p:pic>
      <p:pic>
        <p:nvPicPr>
          <p:cNvPr id="303" name="Google Shape;303;p16"/>
          <p:cNvPicPr preferRelativeResize="0"/>
          <p:nvPr/>
        </p:nvPicPr>
        <p:blipFill>
          <a:blip r:embed="rId7">
            <a:alphaModFix/>
          </a:blip>
          <a:stretch>
            <a:fillRect/>
          </a:stretch>
        </p:blipFill>
        <p:spPr>
          <a:xfrm>
            <a:off x="5787525" y="137997"/>
            <a:ext cx="4233701" cy="222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598575"/>
            <a:ext cx="7030500" cy="668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Methodology</a:t>
            </a:r>
            <a:endParaRPr/>
          </a:p>
        </p:txBody>
      </p:sp>
      <p:sp>
        <p:nvSpPr>
          <p:cNvPr id="309" name="Google Shape;309;p17"/>
          <p:cNvSpPr txBox="1"/>
          <p:nvPr>
            <p:ph idx="1" type="body"/>
          </p:nvPr>
        </p:nvSpPr>
        <p:spPr>
          <a:xfrm>
            <a:off x="1303800" y="1568150"/>
            <a:ext cx="7030500" cy="2609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GB" sz="1800"/>
              <a:t>Distribution analysis</a:t>
            </a:r>
            <a:endParaRPr sz="1800"/>
          </a:p>
          <a:p>
            <a:pPr indent="-342900" lvl="0" marL="457200" rtl="0">
              <a:spcBef>
                <a:spcPts val="0"/>
              </a:spcBef>
              <a:spcAft>
                <a:spcPts val="0"/>
              </a:spcAft>
              <a:buSzPts val="1800"/>
              <a:buAutoNum type="arabicPeriod"/>
            </a:pPr>
            <a:r>
              <a:rPr lang="en-GB" sz="1800"/>
              <a:t>Correlation analysis</a:t>
            </a:r>
            <a:endParaRPr sz="1800"/>
          </a:p>
          <a:p>
            <a:pPr indent="-342900" lvl="0" marL="457200" rtl="0">
              <a:spcBef>
                <a:spcPts val="0"/>
              </a:spcBef>
              <a:spcAft>
                <a:spcPts val="0"/>
              </a:spcAft>
              <a:buSzPts val="1800"/>
              <a:buAutoNum type="arabicPeriod"/>
            </a:pPr>
            <a:r>
              <a:rPr lang="en-GB" sz="1800"/>
              <a:t>Feature selection</a:t>
            </a:r>
            <a:endParaRPr sz="1800"/>
          </a:p>
          <a:p>
            <a:pPr indent="-342900" lvl="0" marL="457200" rtl="0">
              <a:spcBef>
                <a:spcPts val="0"/>
              </a:spcBef>
              <a:spcAft>
                <a:spcPts val="0"/>
              </a:spcAft>
              <a:buSzPts val="1800"/>
              <a:buAutoNum type="arabicPeriod"/>
            </a:pPr>
            <a:r>
              <a:rPr lang="en-GB" sz="1800"/>
              <a:t>Missing values</a:t>
            </a:r>
            <a:endParaRPr sz="1800"/>
          </a:p>
          <a:p>
            <a:pPr indent="-342900" lvl="0" marL="457200" rtl="0">
              <a:spcBef>
                <a:spcPts val="0"/>
              </a:spcBef>
              <a:spcAft>
                <a:spcPts val="0"/>
              </a:spcAft>
              <a:buSzPts val="1800"/>
              <a:buAutoNum type="arabicPeriod"/>
            </a:pPr>
            <a:r>
              <a:rPr lang="en-GB" sz="1800"/>
              <a:t>Machine learning models</a:t>
            </a:r>
            <a:endParaRPr sz="1800"/>
          </a:p>
          <a:p>
            <a:pPr indent="-342900" lvl="0" marL="457200" rtl="0">
              <a:spcBef>
                <a:spcPts val="0"/>
              </a:spcBef>
              <a:spcAft>
                <a:spcPts val="0"/>
              </a:spcAft>
              <a:buSzPts val="1800"/>
              <a:buAutoNum type="arabicPeriod"/>
            </a:pPr>
            <a:r>
              <a:rPr lang="en-GB" sz="1800"/>
              <a:t>Prediction</a:t>
            </a:r>
            <a:endParaRPr sz="1800"/>
          </a:p>
          <a:p>
            <a:pPr indent="-342900" lvl="0" marL="457200">
              <a:spcBef>
                <a:spcPts val="0"/>
              </a:spcBef>
              <a:spcAft>
                <a:spcPts val="0"/>
              </a:spcAft>
              <a:buSzPts val="1800"/>
              <a:buAutoNum type="arabicPeriod"/>
            </a:pPr>
            <a:r>
              <a:rPr lang="en-GB" sz="1800"/>
              <a:t>Results and analysis</a:t>
            </a:r>
            <a:endParaRPr sz="1800"/>
          </a:p>
        </p:txBody>
      </p:sp>
      <p:pic>
        <p:nvPicPr>
          <p:cNvPr id="310" name="Google Shape;310;p17"/>
          <p:cNvPicPr preferRelativeResize="0"/>
          <p:nvPr/>
        </p:nvPicPr>
        <p:blipFill>
          <a:blip r:embed="rId3">
            <a:alphaModFix/>
          </a:blip>
          <a:stretch>
            <a:fillRect/>
          </a:stretch>
        </p:blipFill>
        <p:spPr>
          <a:xfrm>
            <a:off x="4693395" y="1179583"/>
            <a:ext cx="4141976" cy="299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731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Dataset</a:t>
            </a:r>
            <a:endParaRPr/>
          </a:p>
        </p:txBody>
      </p:sp>
      <p:sp>
        <p:nvSpPr>
          <p:cNvPr id="316" name="Google Shape;316;p18"/>
          <p:cNvSpPr txBox="1"/>
          <p:nvPr>
            <p:ph idx="1" type="body"/>
          </p:nvPr>
        </p:nvSpPr>
        <p:spPr>
          <a:xfrm>
            <a:off x="1303800" y="1500775"/>
            <a:ext cx="7030500" cy="2541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GB" sz="1800"/>
              <a:t>Two cities  =&gt; San Juan and Iquitos</a:t>
            </a:r>
            <a:endParaRPr sz="1800"/>
          </a:p>
          <a:p>
            <a:pPr indent="-342900" lvl="0" marL="457200" rtl="0">
              <a:spcBef>
                <a:spcPts val="0"/>
              </a:spcBef>
              <a:spcAft>
                <a:spcPts val="0"/>
              </a:spcAft>
              <a:buSzPts val="1800"/>
              <a:buChar char="●"/>
            </a:pPr>
            <a:r>
              <a:rPr lang="en-GB" sz="1800"/>
              <a:t>4 datasets in csv format</a:t>
            </a:r>
            <a:endParaRPr sz="1800"/>
          </a:p>
          <a:p>
            <a:pPr indent="-342900" lvl="0" marL="457200" rtl="0">
              <a:spcBef>
                <a:spcPts val="0"/>
              </a:spcBef>
              <a:spcAft>
                <a:spcPts val="0"/>
              </a:spcAft>
              <a:buSzPts val="1800"/>
              <a:buChar char="●"/>
            </a:pPr>
            <a:r>
              <a:rPr lang="en-GB" sz="1800"/>
              <a:t>1456 records in training dataset and label dataset</a:t>
            </a:r>
            <a:endParaRPr sz="1800"/>
          </a:p>
          <a:p>
            <a:pPr indent="-342900" lvl="0" marL="457200" rtl="0">
              <a:spcBef>
                <a:spcPts val="0"/>
              </a:spcBef>
              <a:spcAft>
                <a:spcPts val="0"/>
              </a:spcAft>
              <a:buSzPts val="1800"/>
              <a:buChar char="●"/>
            </a:pPr>
            <a:r>
              <a:rPr lang="en-GB" sz="1800"/>
              <a:t>24 distinct training features</a:t>
            </a:r>
            <a:endParaRPr sz="1800"/>
          </a:p>
          <a:p>
            <a:pPr indent="-342900" lvl="0" marL="457200" rtl="0">
              <a:spcBef>
                <a:spcPts val="0"/>
              </a:spcBef>
              <a:spcAft>
                <a:spcPts val="0"/>
              </a:spcAft>
              <a:buSzPts val="1800"/>
              <a:buChar char="●"/>
            </a:pPr>
            <a:r>
              <a:rPr lang="en-GB" sz="1800"/>
              <a:t>417 records in test dataset</a:t>
            </a:r>
            <a:endParaRPr sz="1800"/>
          </a:p>
          <a:p>
            <a:pPr indent="0" lvl="0" marL="457200">
              <a:spcBef>
                <a:spcPts val="1600"/>
              </a:spcBef>
              <a:spcAft>
                <a:spcPts val="1600"/>
              </a:spcAft>
              <a:buNone/>
            </a:pPr>
            <a:r>
              <a:t/>
            </a:r>
            <a:endParaRPr sz="1800"/>
          </a:p>
        </p:txBody>
      </p:sp>
      <p:pic>
        <p:nvPicPr>
          <p:cNvPr id="317" name="Google Shape;317;p18"/>
          <p:cNvPicPr preferRelativeResize="0"/>
          <p:nvPr/>
        </p:nvPicPr>
        <p:blipFill>
          <a:blip r:embed="rId3">
            <a:alphaModFix/>
          </a:blip>
          <a:stretch>
            <a:fillRect/>
          </a:stretch>
        </p:blipFill>
        <p:spPr>
          <a:xfrm>
            <a:off x="6573988" y="2717063"/>
            <a:ext cx="2143125" cy="2143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65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Distribution analysis</a:t>
            </a:r>
            <a:endParaRPr/>
          </a:p>
        </p:txBody>
      </p:sp>
      <p:pic>
        <p:nvPicPr>
          <p:cNvPr id="323" name="Google Shape;323;p19"/>
          <p:cNvPicPr preferRelativeResize="0"/>
          <p:nvPr/>
        </p:nvPicPr>
        <p:blipFill>
          <a:blip r:embed="rId3">
            <a:alphaModFix/>
          </a:blip>
          <a:stretch>
            <a:fillRect/>
          </a:stretch>
        </p:blipFill>
        <p:spPr>
          <a:xfrm>
            <a:off x="1221800" y="1229425"/>
            <a:ext cx="6968974" cy="357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303800" y="598575"/>
            <a:ext cx="7030500" cy="718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Correlation analysis</a:t>
            </a:r>
            <a:endParaRPr/>
          </a:p>
        </p:txBody>
      </p:sp>
      <p:pic>
        <p:nvPicPr>
          <p:cNvPr id="329" name="Google Shape;329;p20"/>
          <p:cNvPicPr preferRelativeResize="0"/>
          <p:nvPr/>
        </p:nvPicPr>
        <p:blipFill>
          <a:blip r:embed="rId3">
            <a:alphaModFix/>
          </a:blip>
          <a:stretch>
            <a:fillRect/>
          </a:stretch>
        </p:blipFill>
        <p:spPr>
          <a:xfrm>
            <a:off x="1963037" y="1317375"/>
            <a:ext cx="5217926" cy="3512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65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Correlation analysis</a:t>
            </a:r>
            <a:endParaRPr/>
          </a:p>
        </p:txBody>
      </p:sp>
      <p:pic>
        <p:nvPicPr>
          <p:cNvPr id="335" name="Google Shape;335;p21"/>
          <p:cNvPicPr preferRelativeResize="0"/>
          <p:nvPr/>
        </p:nvPicPr>
        <p:blipFill>
          <a:blip r:embed="rId3">
            <a:alphaModFix/>
          </a:blip>
          <a:stretch>
            <a:fillRect/>
          </a:stretch>
        </p:blipFill>
        <p:spPr>
          <a:xfrm>
            <a:off x="1838787" y="1311475"/>
            <a:ext cx="5466426" cy="3679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