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7" r:id="rId3"/>
    <p:sldId id="269" r:id="rId4"/>
    <p:sldId id="264"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54F"/>
    <a:srgbClr val="CCC4B9"/>
    <a:srgbClr val="AEA17C"/>
    <a:srgbClr val="090500"/>
    <a:srgbClr val="BC9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4C0F6-F6BF-473E-A0C7-31AC294A506C}" type="datetimeFigureOut">
              <a:rPr lang="en-US" smtClean="0"/>
              <a:t>8/3/2021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945CF5-89C7-4530-9ED9-E4B7B9E779DA}" type="slidenum">
              <a:rPr lang="en-US" smtClean="0"/>
              <a:t>‹#›</a:t>
            </a:fld>
            <a:endParaRPr lang="en-US"/>
          </a:p>
        </p:txBody>
      </p:sp>
    </p:spTree>
    <p:extLst>
      <p:ext uri="{BB962C8B-B14F-4D97-AF65-F5344CB8AC3E}">
        <p14:creationId xmlns:p14="http://schemas.microsoft.com/office/powerpoint/2010/main" val="84005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6B847-6C66-4460-99E3-C426225671D4}" type="datetimeFigureOut">
              <a:rPr lang="en-IN" smtClean="0"/>
              <a:t>03-08-2021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59F43-7721-464C-B702-6DED2D872F46}" type="slidenum">
              <a:rPr lang="en-IN" smtClean="0"/>
              <a:t>‹#›</a:t>
            </a:fld>
            <a:endParaRPr lang="en-IN"/>
          </a:p>
        </p:txBody>
      </p:sp>
    </p:spTree>
    <p:extLst>
      <p:ext uri="{BB962C8B-B14F-4D97-AF65-F5344CB8AC3E}">
        <p14:creationId xmlns:p14="http://schemas.microsoft.com/office/powerpoint/2010/main" val="269282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1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0618"/>
            <a:ext cx="9144000" cy="2387600"/>
          </a:xfrm>
        </p:spPr>
        <p:txBody>
          <a:bodyPr anchor="b"/>
          <a:lstStyle>
            <a:lvl1pPr algn="ctr">
              <a:defRPr sz="6000" b="1">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B5C9CDE9-AC24-48FA-812B-47AD1F86A31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172346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9CDE9-AC24-48FA-812B-47AD1F86A31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385579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9CDE9-AC24-48FA-812B-47AD1F86A31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320699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9CDE9-AC24-48FA-812B-47AD1F86A31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88666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9CDE9-AC24-48FA-812B-47AD1F86A31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34279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C9CDE9-AC24-48FA-812B-47AD1F86A31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141163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9CDE9-AC24-48FA-812B-47AD1F86A313}"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364665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C9CDE9-AC24-48FA-812B-47AD1F86A313}"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190258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9CDE9-AC24-48FA-812B-47AD1F86A313}"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196722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9CDE9-AC24-48FA-812B-47AD1F86A31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325542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9CDE9-AC24-48FA-812B-47AD1F86A31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33B0B-8707-4EA3-B82A-F96E5FEB1A1E}" type="slidenum">
              <a:rPr lang="en-US" smtClean="0"/>
              <a:t>‹#›</a:t>
            </a:fld>
            <a:endParaRPr lang="en-US"/>
          </a:p>
        </p:txBody>
      </p:sp>
    </p:spTree>
    <p:extLst>
      <p:ext uri="{BB962C8B-B14F-4D97-AF65-F5344CB8AC3E}">
        <p14:creationId xmlns:p14="http://schemas.microsoft.com/office/powerpoint/2010/main" val="58621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9CDE9-AC24-48FA-812B-47AD1F86A313}"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33B0B-8707-4EA3-B82A-F96E5FEB1A1E}" type="slidenum">
              <a:rPr lang="en-US" smtClean="0"/>
              <a:t>‹#›</a:t>
            </a:fld>
            <a:endParaRPr lang="en-US"/>
          </a:p>
        </p:txBody>
      </p:sp>
      <p:pic>
        <p:nvPicPr>
          <p:cNvPr id="8" name="Google Shape;79;p14"/>
          <p:cNvPicPr preferRelativeResize="0"/>
          <p:nvPr userDrawn="1"/>
        </p:nvPicPr>
        <p:blipFill rotWithShape="1">
          <a:blip r:embed="rId13">
            <a:alphaModFix/>
          </a:blip>
          <a:srcRect t="1975" r="18354" b="58832"/>
          <a:stretch/>
        </p:blipFill>
        <p:spPr>
          <a:xfrm>
            <a:off x="12879" y="17934"/>
            <a:ext cx="6818811" cy="4454434"/>
          </a:xfrm>
          <a:prstGeom prst="rect">
            <a:avLst/>
          </a:prstGeom>
          <a:noFill/>
          <a:ln>
            <a:noFill/>
          </a:ln>
        </p:spPr>
      </p:pic>
      <p:pic>
        <p:nvPicPr>
          <p:cNvPr id="9" name="Google Shape;81;p14"/>
          <p:cNvPicPr preferRelativeResize="0"/>
          <p:nvPr userDrawn="1"/>
        </p:nvPicPr>
        <p:blipFill>
          <a:blip r:embed="rId14">
            <a:alphaModFix/>
          </a:blip>
          <a:stretch>
            <a:fillRect/>
          </a:stretch>
        </p:blipFill>
        <p:spPr>
          <a:xfrm>
            <a:off x="5878640" y="2869245"/>
            <a:ext cx="6312300" cy="1421687"/>
          </a:xfrm>
          <a:prstGeom prst="rect">
            <a:avLst/>
          </a:prstGeom>
          <a:noFill/>
          <a:ln>
            <a:noFill/>
          </a:ln>
        </p:spPr>
      </p:pic>
      <p:pic>
        <p:nvPicPr>
          <p:cNvPr id="10" name="Google Shape;81;p14"/>
          <p:cNvPicPr preferRelativeResize="0"/>
          <p:nvPr userDrawn="1"/>
        </p:nvPicPr>
        <p:blipFill>
          <a:blip r:embed="rId14">
            <a:alphaModFix/>
          </a:blip>
          <a:stretch>
            <a:fillRect/>
          </a:stretch>
        </p:blipFill>
        <p:spPr>
          <a:xfrm>
            <a:off x="1854" y="2715616"/>
            <a:ext cx="6312300" cy="1421687"/>
          </a:xfrm>
          <a:prstGeom prst="rect">
            <a:avLst/>
          </a:prstGeom>
          <a:noFill/>
          <a:ln>
            <a:noFill/>
          </a:ln>
        </p:spPr>
      </p:pic>
      <p:pic>
        <p:nvPicPr>
          <p:cNvPr id="11" name="Google Shape;83;p14"/>
          <p:cNvPicPr preferRelativeResize="0"/>
          <p:nvPr userDrawn="1"/>
        </p:nvPicPr>
        <p:blipFill rotWithShape="1">
          <a:blip r:embed="rId15">
            <a:alphaModFix/>
          </a:blip>
          <a:srcRect/>
          <a:stretch/>
        </p:blipFill>
        <p:spPr>
          <a:xfrm>
            <a:off x="38637" y="4272240"/>
            <a:ext cx="2024743" cy="2585760"/>
          </a:xfrm>
          <a:prstGeom prst="rect">
            <a:avLst/>
          </a:prstGeom>
          <a:noFill/>
          <a:ln>
            <a:noFill/>
          </a:ln>
        </p:spPr>
      </p:pic>
      <p:pic>
        <p:nvPicPr>
          <p:cNvPr id="13" name="Google Shape;102;p15"/>
          <p:cNvPicPr preferRelativeResize="0"/>
          <p:nvPr userDrawn="1"/>
        </p:nvPicPr>
        <p:blipFill>
          <a:blip r:embed="rId16">
            <a:alphaModFix/>
          </a:blip>
          <a:stretch>
            <a:fillRect/>
          </a:stretch>
        </p:blipFill>
        <p:spPr>
          <a:xfrm>
            <a:off x="11166512" y="276500"/>
            <a:ext cx="753311" cy="177250"/>
          </a:xfrm>
          <a:prstGeom prst="rect">
            <a:avLst/>
          </a:prstGeom>
          <a:noFill/>
          <a:ln>
            <a:noFill/>
          </a:ln>
        </p:spPr>
      </p:pic>
      <p:sp>
        <p:nvSpPr>
          <p:cNvPr id="14" name="Title 1"/>
          <p:cNvSpPr txBox="1">
            <a:spLocks/>
          </p:cNvSpPr>
          <p:nvPr userDrawn="1"/>
        </p:nvSpPr>
        <p:spPr>
          <a:xfrm>
            <a:off x="8337210" y="6176963"/>
            <a:ext cx="3709902" cy="515015"/>
          </a:xfrm>
          <a:prstGeom prst="rect">
            <a:avLst/>
          </a:prstGeom>
        </p:spPr>
        <p:txBody>
          <a:bodyPr anchor="b"/>
          <a:lstStyle>
            <a:lvl1pPr algn="ctr" defTabSz="914400" rtl="0" eaLnBrk="1" latinLnBrk="0" hangingPunct="1">
              <a:lnSpc>
                <a:spcPct val="90000"/>
              </a:lnSpc>
              <a:spcBef>
                <a:spcPct val="0"/>
              </a:spcBef>
              <a:buNone/>
              <a:defRPr sz="6000" b="1"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algn="r"/>
            <a:r>
              <a:rPr lang="en-US" sz="2000" b="0" dirty="0"/>
              <a:t>Amazon ML Challenge Finale</a:t>
            </a:r>
          </a:p>
        </p:txBody>
      </p:sp>
    </p:spTree>
    <p:extLst>
      <p:ext uri="{BB962C8B-B14F-4D97-AF65-F5344CB8AC3E}">
        <p14:creationId xmlns:p14="http://schemas.microsoft.com/office/powerpoint/2010/main" val="136234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 20">
            <a:extLst>
              <a:ext uri="{FF2B5EF4-FFF2-40B4-BE49-F238E27FC236}">
                <a16:creationId xmlns:a16="http://schemas.microsoft.com/office/drawing/2014/main" id="{CC56789D-6830-4E4D-82C4-FF71637756B6}"/>
              </a:ext>
            </a:extLst>
          </p:cNvPr>
          <p:cNvSpPr/>
          <p:nvPr/>
        </p:nvSpPr>
        <p:spPr>
          <a:xfrm>
            <a:off x="1400007" y="2457306"/>
            <a:ext cx="2330330" cy="1944442"/>
          </a:xfrm>
          <a:prstGeom prst="hexagon">
            <a:avLst/>
          </a:prstGeom>
          <a:solidFill>
            <a:srgbClr val="BC9372"/>
          </a:solid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sp>
        <p:nvSpPr>
          <p:cNvPr id="20" name="Hexagon 19">
            <a:extLst>
              <a:ext uri="{FF2B5EF4-FFF2-40B4-BE49-F238E27FC236}">
                <a16:creationId xmlns:a16="http://schemas.microsoft.com/office/drawing/2014/main" id="{3BA7F3D4-538C-4C00-98A1-06CCC81E5DF1}"/>
              </a:ext>
            </a:extLst>
          </p:cNvPr>
          <p:cNvSpPr/>
          <p:nvPr/>
        </p:nvSpPr>
        <p:spPr>
          <a:xfrm>
            <a:off x="3939439" y="2470504"/>
            <a:ext cx="2330330" cy="1944442"/>
          </a:xfrm>
          <a:prstGeom prst="hexagon">
            <a:avLst/>
          </a:prstGeom>
          <a:solidFill>
            <a:srgbClr val="090500"/>
          </a:solid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sp>
        <p:nvSpPr>
          <p:cNvPr id="19" name="Hexagon 18">
            <a:extLst>
              <a:ext uri="{FF2B5EF4-FFF2-40B4-BE49-F238E27FC236}">
                <a16:creationId xmlns:a16="http://schemas.microsoft.com/office/drawing/2014/main" id="{E37C3649-E31E-49F7-81E9-6475113C9C26}"/>
              </a:ext>
            </a:extLst>
          </p:cNvPr>
          <p:cNvSpPr/>
          <p:nvPr/>
        </p:nvSpPr>
        <p:spPr>
          <a:xfrm>
            <a:off x="6476475" y="2445379"/>
            <a:ext cx="2330330" cy="1944442"/>
          </a:xfrm>
          <a:prstGeom prst="hexagon">
            <a:avLst/>
          </a:prstGeom>
          <a:solidFill>
            <a:srgbClr val="AEA17C"/>
          </a:solid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a:latin typeface="Amazon Ember" charset="0"/>
              <a:ea typeface="Amazon Ember" charset="0"/>
              <a:cs typeface="Amazon Ember" charset="0"/>
            </a:endParaRPr>
          </a:p>
        </p:txBody>
      </p:sp>
      <p:sp>
        <p:nvSpPr>
          <p:cNvPr id="18" name="Hexagon 17">
            <a:extLst>
              <a:ext uri="{FF2B5EF4-FFF2-40B4-BE49-F238E27FC236}">
                <a16:creationId xmlns:a16="http://schemas.microsoft.com/office/drawing/2014/main" id="{2C68DC44-0693-4346-B00F-70B564C72DCE}"/>
              </a:ext>
            </a:extLst>
          </p:cNvPr>
          <p:cNvSpPr/>
          <p:nvPr/>
        </p:nvSpPr>
        <p:spPr>
          <a:xfrm>
            <a:off x="9077089" y="2461779"/>
            <a:ext cx="2330330" cy="1944442"/>
          </a:xfrm>
          <a:prstGeom prst="hexagon">
            <a:avLst/>
          </a:prstGeom>
          <a:solidFill>
            <a:srgbClr val="CCC4B9"/>
          </a:solid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sp>
        <p:nvSpPr>
          <p:cNvPr id="2" name="Title 1"/>
          <p:cNvSpPr>
            <a:spLocks noGrp="1"/>
          </p:cNvSpPr>
          <p:nvPr>
            <p:ph type="ctrTitle"/>
          </p:nvPr>
        </p:nvSpPr>
        <p:spPr>
          <a:xfrm>
            <a:off x="791639" y="366201"/>
            <a:ext cx="10608722" cy="1778276"/>
          </a:xfrm>
        </p:spPr>
        <p:txBody>
          <a:bodyPr anchor="t">
            <a:normAutofit/>
          </a:bodyPr>
          <a:lstStyle/>
          <a:p>
            <a:pPr>
              <a:lnSpc>
                <a:spcPct val="100000"/>
              </a:lnSpc>
              <a:spcBef>
                <a:spcPts val="600"/>
              </a:spcBef>
            </a:pPr>
            <a:r>
              <a:rPr lang="en-US" sz="4800" dirty="0"/>
              <a:t>Amazon ML Challenge Finale</a:t>
            </a:r>
            <a:br>
              <a:rPr lang="en-US" sz="4800" dirty="0"/>
            </a:br>
            <a:r>
              <a:rPr lang="en-US" sz="3600" dirty="0"/>
              <a:t>PERO_CODERS</a:t>
            </a:r>
            <a:endParaRPr lang="en-US" sz="4800" dirty="0"/>
          </a:p>
        </p:txBody>
      </p:sp>
      <p:sp>
        <p:nvSpPr>
          <p:cNvPr id="4" name="TextBox 3"/>
          <p:cNvSpPr txBox="1"/>
          <p:nvPr/>
        </p:nvSpPr>
        <p:spPr>
          <a:xfrm>
            <a:off x="1734031" y="4448471"/>
            <a:ext cx="1464930" cy="338554"/>
          </a:xfrm>
          <a:prstGeom prst="rect">
            <a:avLst/>
          </a:prstGeom>
          <a:noFill/>
        </p:spPr>
        <p:txBody>
          <a:bodyPr wrap="square" lIns="91440" tIns="45720" rIns="91440" bIns="45720" rtlCol="0" anchor="t">
            <a:spAutoFit/>
          </a:bodyPr>
          <a:lstStyle/>
          <a:p>
            <a:pPr algn="ctr"/>
            <a:r>
              <a:rPr lang="en-US" sz="1600" b="1" dirty="0">
                <a:solidFill>
                  <a:schemeClr val="bg1"/>
                </a:solidFill>
                <a:latin typeface="Amazon Ember"/>
                <a:ea typeface="Amazon Ember" charset="0"/>
                <a:cs typeface="Amazon Ember" charset="0"/>
              </a:rPr>
              <a:t>Jose</a:t>
            </a:r>
          </a:p>
        </p:txBody>
      </p:sp>
      <p:sp>
        <p:nvSpPr>
          <p:cNvPr id="7" name="Hexagon 6"/>
          <p:cNvSpPr/>
          <p:nvPr/>
        </p:nvSpPr>
        <p:spPr>
          <a:xfrm>
            <a:off x="1411391" y="2470504"/>
            <a:ext cx="2330330" cy="1944442"/>
          </a:xfrm>
          <a:prstGeom prst="hexagon">
            <a:avLst/>
          </a:prstGeom>
          <a:blipFill>
            <a:blip r:embed="rId2"/>
            <a:stretch>
              <a:fillRect l="7475" t="-3519" r="8001" b="540"/>
            </a:stretch>
          </a:blip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sp>
        <p:nvSpPr>
          <p:cNvPr id="8" name="Hexagon 7"/>
          <p:cNvSpPr/>
          <p:nvPr/>
        </p:nvSpPr>
        <p:spPr>
          <a:xfrm>
            <a:off x="3936893" y="2470657"/>
            <a:ext cx="2330330" cy="1944442"/>
          </a:xfrm>
          <a:prstGeom prst="hexagon">
            <a:avLst/>
          </a:prstGeom>
          <a:blipFill>
            <a:blip r:embed="rId3"/>
            <a:stretch>
              <a:fillRect l="7475" t="-3519" r="8001" b="540"/>
            </a:stretch>
          </a:blip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a:latin typeface="Amazon Ember" charset="0"/>
              <a:ea typeface="Amazon Ember" charset="0"/>
              <a:cs typeface="Amazon Ember" charset="0"/>
            </a:endParaRPr>
          </a:p>
        </p:txBody>
      </p:sp>
      <p:sp>
        <p:nvSpPr>
          <p:cNvPr id="9" name="Hexagon 8"/>
          <p:cNvSpPr/>
          <p:nvPr/>
        </p:nvSpPr>
        <p:spPr>
          <a:xfrm>
            <a:off x="6472608" y="2456779"/>
            <a:ext cx="2330330" cy="1944442"/>
          </a:xfrm>
          <a:prstGeom prst="hexagon">
            <a:avLst/>
          </a:prstGeom>
          <a:blipFill>
            <a:blip r:embed="rId4"/>
            <a:stretch>
              <a:fillRect l="7475" t="-3519" r="8001" b="540"/>
            </a:stretch>
          </a:blip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sp>
        <p:nvSpPr>
          <p:cNvPr id="12" name="TextBox 11"/>
          <p:cNvSpPr txBox="1"/>
          <p:nvPr/>
        </p:nvSpPr>
        <p:spPr>
          <a:xfrm>
            <a:off x="1388173" y="4787025"/>
            <a:ext cx="2143885" cy="307777"/>
          </a:xfrm>
          <a:prstGeom prst="rect">
            <a:avLst/>
          </a:prstGeom>
          <a:noFill/>
        </p:spPr>
        <p:txBody>
          <a:bodyPr wrap="square" rtlCol="0">
            <a:spAutoFit/>
          </a:bodyPr>
          <a:lstStyle/>
          <a:p>
            <a:pPr algn="ctr"/>
            <a:r>
              <a:rPr lang="en-US" sz="1400" dirty="0">
                <a:solidFill>
                  <a:schemeClr val="bg1"/>
                </a:solidFill>
                <a:latin typeface="Amazon Ember" charset="0"/>
                <a:ea typeface="Amazon Ember" charset="0"/>
                <a:cs typeface="Amazon Ember" charset="0"/>
              </a:rPr>
              <a:t>IIT Madras</a:t>
            </a:r>
          </a:p>
        </p:txBody>
      </p:sp>
      <p:sp>
        <p:nvSpPr>
          <p:cNvPr id="26" name="Hexagon 25"/>
          <p:cNvSpPr/>
          <p:nvPr/>
        </p:nvSpPr>
        <p:spPr>
          <a:xfrm>
            <a:off x="9073222" y="2450120"/>
            <a:ext cx="2330330" cy="1944442"/>
          </a:xfrm>
          <a:prstGeom prst="hexagon">
            <a:avLst/>
          </a:prstGeom>
          <a:blipFill dpi="0" rotWithShape="0">
            <a:blip r:embed="rId5"/>
            <a:srcRect/>
            <a:stretch>
              <a:fillRect l="5959" t="19" r="8727" b="-26888"/>
            </a:stretch>
          </a:blip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dirty="0">
              <a:latin typeface="Amazon Ember" charset="0"/>
              <a:ea typeface="Amazon Ember" charset="0"/>
              <a:cs typeface="Amazon Ember" charset="0"/>
            </a:endParaRPr>
          </a:p>
        </p:txBody>
      </p:sp>
      <p:cxnSp>
        <p:nvCxnSpPr>
          <p:cNvPr id="31" name="Straight Connector 30"/>
          <p:cNvCxnSpPr>
            <a:cxnSpLocks/>
            <a:endCxn id="9" idx="3"/>
          </p:cNvCxnSpPr>
          <p:nvPr/>
        </p:nvCxnSpPr>
        <p:spPr>
          <a:xfrm>
            <a:off x="6227776" y="3429000"/>
            <a:ext cx="244832" cy="0"/>
          </a:xfrm>
          <a:prstGeom prst="line">
            <a:avLst/>
          </a:prstGeom>
          <a:ln w="57150">
            <a:solidFill>
              <a:schemeClr val="bg1"/>
            </a:solidFill>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a:cxnSpLocks/>
          </p:cNvCxnSpPr>
          <p:nvPr/>
        </p:nvCxnSpPr>
        <p:spPr>
          <a:xfrm>
            <a:off x="3687492" y="3429237"/>
            <a:ext cx="244832" cy="0"/>
          </a:xfrm>
          <a:prstGeom prst="line">
            <a:avLst/>
          </a:prstGeom>
          <a:ln w="57150">
            <a:solidFill>
              <a:schemeClr val="bg1"/>
            </a:solidFill>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a:cxnSpLocks/>
          </p:cNvCxnSpPr>
          <p:nvPr/>
        </p:nvCxnSpPr>
        <p:spPr>
          <a:xfrm>
            <a:off x="8818368" y="3434000"/>
            <a:ext cx="244832" cy="0"/>
          </a:xfrm>
          <a:prstGeom prst="line">
            <a:avLst/>
          </a:prstGeom>
          <a:ln w="57150">
            <a:solidFill>
              <a:schemeClr val="bg1"/>
            </a:solidFill>
          </a:ln>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4364648" y="4448471"/>
            <a:ext cx="1464930" cy="338554"/>
          </a:xfrm>
          <a:prstGeom prst="rect">
            <a:avLst/>
          </a:prstGeom>
          <a:noFill/>
        </p:spPr>
        <p:txBody>
          <a:bodyPr wrap="square" lIns="91440" tIns="45720" rIns="91440" bIns="45720" rtlCol="0" anchor="t">
            <a:spAutoFit/>
          </a:bodyPr>
          <a:lstStyle/>
          <a:p>
            <a:pPr algn="ctr"/>
            <a:r>
              <a:rPr lang="en-US" sz="1600" b="1" dirty="0">
                <a:solidFill>
                  <a:schemeClr val="bg1"/>
                </a:solidFill>
                <a:latin typeface="Amazon Ember"/>
                <a:ea typeface="Amazon Ember" charset="0"/>
                <a:cs typeface="Amazon Ember" charset="0"/>
              </a:rPr>
              <a:t>Ramprasad</a:t>
            </a:r>
          </a:p>
        </p:txBody>
      </p:sp>
      <p:sp>
        <p:nvSpPr>
          <p:cNvPr id="38" name="TextBox 37"/>
          <p:cNvSpPr txBox="1"/>
          <p:nvPr/>
        </p:nvSpPr>
        <p:spPr>
          <a:xfrm>
            <a:off x="4018790" y="4787025"/>
            <a:ext cx="2143885" cy="307777"/>
          </a:xfrm>
          <a:prstGeom prst="rect">
            <a:avLst/>
          </a:prstGeom>
          <a:noFill/>
        </p:spPr>
        <p:txBody>
          <a:bodyPr wrap="square" rtlCol="0">
            <a:spAutoFit/>
          </a:bodyPr>
          <a:lstStyle/>
          <a:p>
            <a:pPr algn="ctr"/>
            <a:r>
              <a:rPr lang="en-US" sz="1400" dirty="0">
                <a:solidFill>
                  <a:schemeClr val="bg1"/>
                </a:solidFill>
                <a:latin typeface="Amazon Ember" charset="0"/>
                <a:ea typeface="Amazon Ember" charset="0"/>
                <a:cs typeface="Amazon Ember" charset="0"/>
              </a:rPr>
              <a:t>IIT Madras</a:t>
            </a:r>
          </a:p>
        </p:txBody>
      </p:sp>
      <p:sp>
        <p:nvSpPr>
          <p:cNvPr id="39" name="TextBox 38"/>
          <p:cNvSpPr txBox="1"/>
          <p:nvPr/>
        </p:nvSpPr>
        <p:spPr>
          <a:xfrm>
            <a:off x="6926873" y="4448471"/>
            <a:ext cx="1464930" cy="338554"/>
          </a:xfrm>
          <a:prstGeom prst="rect">
            <a:avLst/>
          </a:prstGeom>
          <a:noFill/>
        </p:spPr>
        <p:txBody>
          <a:bodyPr wrap="square" lIns="91440" tIns="45720" rIns="91440" bIns="45720" rtlCol="0" anchor="t">
            <a:spAutoFit/>
          </a:bodyPr>
          <a:lstStyle/>
          <a:p>
            <a:pPr algn="ctr"/>
            <a:r>
              <a:rPr lang="en-US" sz="1600" b="1" dirty="0" err="1">
                <a:solidFill>
                  <a:schemeClr val="bg1"/>
                </a:solidFill>
                <a:latin typeface="Amazon Ember"/>
                <a:ea typeface="Amazon Ember" charset="0"/>
                <a:cs typeface="Amazon Ember" charset="0"/>
              </a:rPr>
              <a:t>Pushpraj</a:t>
            </a:r>
            <a:endParaRPr lang="en-US" sz="1600" b="1" dirty="0">
              <a:solidFill>
                <a:schemeClr val="bg1"/>
              </a:solidFill>
              <a:latin typeface="Amazon Ember"/>
              <a:ea typeface="Amazon Ember" charset="0"/>
              <a:cs typeface="Amazon Ember" charset="0"/>
            </a:endParaRPr>
          </a:p>
        </p:txBody>
      </p:sp>
      <p:sp>
        <p:nvSpPr>
          <p:cNvPr id="40" name="TextBox 39"/>
          <p:cNvSpPr txBox="1"/>
          <p:nvPr/>
        </p:nvSpPr>
        <p:spPr>
          <a:xfrm>
            <a:off x="6581015" y="4787025"/>
            <a:ext cx="2143885" cy="307777"/>
          </a:xfrm>
          <a:prstGeom prst="rect">
            <a:avLst/>
          </a:prstGeom>
          <a:noFill/>
        </p:spPr>
        <p:txBody>
          <a:bodyPr wrap="square" rtlCol="0">
            <a:spAutoFit/>
          </a:bodyPr>
          <a:lstStyle/>
          <a:p>
            <a:pPr algn="ctr"/>
            <a:r>
              <a:rPr lang="en-US" sz="1400" dirty="0">
                <a:solidFill>
                  <a:schemeClr val="bg1"/>
                </a:solidFill>
                <a:latin typeface="Amazon Ember" charset="0"/>
                <a:ea typeface="Amazon Ember" charset="0"/>
                <a:cs typeface="Amazon Ember" charset="0"/>
              </a:rPr>
              <a:t>IIT Madras</a:t>
            </a:r>
          </a:p>
        </p:txBody>
      </p:sp>
      <p:sp>
        <p:nvSpPr>
          <p:cNvPr id="41" name="TextBox 40"/>
          <p:cNvSpPr txBox="1"/>
          <p:nvPr/>
        </p:nvSpPr>
        <p:spPr>
          <a:xfrm>
            <a:off x="9551682" y="4448471"/>
            <a:ext cx="1464930" cy="338554"/>
          </a:xfrm>
          <a:prstGeom prst="rect">
            <a:avLst/>
          </a:prstGeom>
          <a:noFill/>
        </p:spPr>
        <p:txBody>
          <a:bodyPr wrap="square" lIns="91440" tIns="45720" rIns="91440" bIns="45720" rtlCol="0" anchor="t">
            <a:spAutoFit/>
          </a:bodyPr>
          <a:lstStyle/>
          <a:p>
            <a:pPr algn="ctr"/>
            <a:r>
              <a:rPr lang="en-US" sz="1600" b="1" dirty="0">
                <a:solidFill>
                  <a:schemeClr val="bg1"/>
                </a:solidFill>
                <a:latin typeface="Amazon Ember"/>
                <a:ea typeface="Amazon Ember" charset="0"/>
                <a:cs typeface="Amazon Ember" charset="0"/>
              </a:rPr>
              <a:t>Ishan</a:t>
            </a:r>
          </a:p>
        </p:txBody>
      </p:sp>
      <p:sp>
        <p:nvSpPr>
          <p:cNvPr id="42" name="TextBox 41"/>
          <p:cNvSpPr txBox="1"/>
          <p:nvPr/>
        </p:nvSpPr>
        <p:spPr>
          <a:xfrm>
            <a:off x="9205824" y="4787025"/>
            <a:ext cx="2143885" cy="307777"/>
          </a:xfrm>
          <a:prstGeom prst="rect">
            <a:avLst/>
          </a:prstGeom>
          <a:noFill/>
        </p:spPr>
        <p:txBody>
          <a:bodyPr wrap="square" rtlCol="0">
            <a:spAutoFit/>
          </a:bodyPr>
          <a:lstStyle/>
          <a:p>
            <a:pPr algn="ctr"/>
            <a:r>
              <a:rPr lang="en-US" sz="1400" dirty="0">
                <a:solidFill>
                  <a:schemeClr val="bg1"/>
                </a:solidFill>
                <a:latin typeface="Amazon Ember" charset="0"/>
                <a:ea typeface="Amazon Ember" charset="0"/>
                <a:cs typeface="Amazon Ember" charset="0"/>
              </a:rPr>
              <a:t>IIT Madras</a:t>
            </a:r>
          </a:p>
        </p:txBody>
      </p:sp>
    </p:spTree>
    <p:extLst>
      <p:ext uri="{BB962C8B-B14F-4D97-AF65-F5344CB8AC3E}">
        <p14:creationId xmlns:p14="http://schemas.microsoft.com/office/powerpoint/2010/main" val="338260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D29FFC8-FB66-4689-93C0-24A5E0E1EC97}"/>
              </a:ext>
            </a:extLst>
          </p:cNvPr>
          <p:cNvSpPr txBox="1"/>
          <p:nvPr/>
        </p:nvSpPr>
        <p:spPr>
          <a:xfrm>
            <a:off x="7505554" y="2084825"/>
            <a:ext cx="2246050" cy="1820281"/>
          </a:xfrm>
          <a:prstGeom prst="roundRect">
            <a:avLst/>
          </a:prstGeom>
          <a:noFill/>
          <a:ln w="19050">
            <a:solidFill>
              <a:schemeClr val="bg1"/>
            </a:solidFill>
            <a:prstDash val="solid"/>
          </a:ln>
        </p:spPr>
        <p:txBody>
          <a:bodyPr wrap="square" rtlCol="0" anchor="ctr" anchorCtr="0">
            <a:noAutofit/>
          </a:bodyPr>
          <a:lstStyle/>
          <a:p>
            <a:pPr algn="ctr"/>
            <a:r>
              <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word2vec vocab</a:t>
            </a:r>
          </a:p>
        </p:txBody>
      </p:sp>
      <p:pic>
        <p:nvPicPr>
          <p:cNvPr id="23" name="Picture 22">
            <a:extLst>
              <a:ext uri="{FF2B5EF4-FFF2-40B4-BE49-F238E27FC236}">
                <a16:creationId xmlns:a16="http://schemas.microsoft.com/office/drawing/2014/main" id="{24186187-32E4-4390-B966-AD890768B3C2}"/>
              </a:ext>
            </a:extLst>
          </p:cNvPr>
          <p:cNvPicPr>
            <a:picLocks noChangeAspect="1"/>
          </p:cNvPicPr>
          <p:nvPr/>
        </p:nvPicPr>
        <p:blipFill rotWithShape="1">
          <a:blip r:embed="rId2" cstate="print">
            <a:lum bright="70000" contrast="-70000"/>
            <a:extLst>
              <a:ext uri="{28A0092B-C50C-407E-A947-70E740481C1C}">
                <a14:useLocalDpi xmlns:a14="http://schemas.microsoft.com/office/drawing/2010/main" val="0"/>
              </a:ext>
            </a:extLst>
          </a:blip>
          <a:srcRect r="31576"/>
          <a:stretch/>
        </p:blipFill>
        <p:spPr>
          <a:xfrm>
            <a:off x="7523590" y="2185858"/>
            <a:ext cx="2135318" cy="1615815"/>
          </a:xfrm>
          <a:prstGeom prst="rect">
            <a:avLst/>
          </a:prstGeom>
        </p:spPr>
      </p:pic>
      <p:sp>
        <p:nvSpPr>
          <p:cNvPr id="14" name="TextBox 13">
            <a:extLst>
              <a:ext uri="{FF2B5EF4-FFF2-40B4-BE49-F238E27FC236}">
                <a16:creationId xmlns:a16="http://schemas.microsoft.com/office/drawing/2014/main" id="{7B3EE8F8-C810-44CC-907A-006FC8FF305D}"/>
              </a:ext>
            </a:extLst>
          </p:cNvPr>
          <p:cNvSpPr txBox="1"/>
          <p:nvPr/>
        </p:nvSpPr>
        <p:spPr>
          <a:xfrm>
            <a:off x="5108471" y="2085092"/>
            <a:ext cx="2246050" cy="1831919"/>
          </a:xfrm>
          <a:prstGeom prst="roundRect">
            <a:avLst/>
          </a:prstGeom>
          <a:noFill/>
          <a:ln w="19050">
            <a:solidFill>
              <a:schemeClr val="bg1"/>
            </a:solidFill>
            <a:prstDash val="solid"/>
          </a:ln>
        </p:spPr>
        <p:txBody>
          <a:bodyPr wrap="square" lIns="0" rtlCol="0" anchor="ctr" anchorCtr="0">
            <a:noAutofit/>
          </a:bodyPr>
          <a:lstStyle/>
          <a:p>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 an, the</a:t>
            </a:r>
            <a:r>
              <a:rPr lang="en-IN"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IN"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IN"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a:xfrm>
            <a:off x="557818" y="35196"/>
            <a:ext cx="10515600" cy="1325563"/>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Pre-processing</a:t>
            </a:r>
          </a:p>
        </p:txBody>
      </p:sp>
      <p:sp>
        <p:nvSpPr>
          <p:cNvPr id="6" name="TextBox 5">
            <a:extLst>
              <a:ext uri="{FF2B5EF4-FFF2-40B4-BE49-F238E27FC236}">
                <a16:creationId xmlns:a16="http://schemas.microsoft.com/office/drawing/2014/main" id="{94EF45BF-9D31-421B-A46E-A3A84E3F0752}"/>
              </a:ext>
            </a:extLst>
          </p:cNvPr>
          <p:cNvSpPr txBox="1"/>
          <p:nvPr/>
        </p:nvSpPr>
        <p:spPr>
          <a:xfrm>
            <a:off x="2953305" y="1033532"/>
            <a:ext cx="6285390" cy="369332"/>
          </a:xfrm>
          <a:prstGeom prst="rect">
            <a:avLst/>
          </a:prstGeom>
          <a:noFill/>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following steps were taken for cleaning data:</a:t>
            </a:r>
          </a:p>
        </p:txBody>
      </p:sp>
      <p:sp>
        <p:nvSpPr>
          <p:cNvPr id="3" name="TextBox 2">
            <a:extLst>
              <a:ext uri="{FF2B5EF4-FFF2-40B4-BE49-F238E27FC236}">
                <a16:creationId xmlns:a16="http://schemas.microsoft.com/office/drawing/2014/main" id="{D49CC43E-1158-4537-A166-D718270115BF}"/>
              </a:ext>
            </a:extLst>
          </p:cNvPr>
          <p:cNvSpPr txBox="1"/>
          <p:nvPr/>
        </p:nvSpPr>
        <p:spPr>
          <a:xfrm>
            <a:off x="154445" y="2174055"/>
            <a:ext cx="2246050" cy="1742957"/>
          </a:xfrm>
          <a:prstGeom prst="roundRect">
            <a:avLst/>
          </a:prstGeom>
          <a:noFill/>
          <a:ln w="19050">
            <a:solidFill>
              <a:schemeClr val="bg1"/>
            </a:solidFill>
            <a:prstDash val="solid"/>
          </a:ln>
        </p:spPr>
        <p:txBody>
          <a:bodyPr wrap="square" rtlCol="0" anchor="ctr" anchorCtr="0">
            <a:noAutofit/>
          </a:bodyPr>
          <a:lstStyle/>
          <a:p>
            <a:pPr algn="ctr"/>
            <a:r>
              <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r>
              <a:rPr lang="en-IN"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r>
              <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p:txBody>
      </p:sp>
      <p:sp>
        <p:nvSpPr>
          <p:cNvPr id="4" name="TextBox 3">
            <a:extLst>
              <a:ext uri="{FF2B5EF4-FFF2-40B4-BE49-F238E27FC236}">
                <a16:creationId xmlns:a16="http://schemas.microsoft.com/office/drawing/2014/main" id="{C37AFF9A-32BC-49A7-9CC0-4BE62E5CFF19}"/>
              </a:ext>
            </a:extLst>
          </p:cNvPr>
          <p:cNvSpPr txBox="1"/>
          <p:nvPr/>
        </p:nvSpPr>
        <p:spPr>
          <a:xfrm>
            <a:off x="37911" y="4068012"/>
            <a:ext cx="2518858" cy="738664"/>
          </a:xfrm>
          <a:prstGeom prst="rect">
            <a:avLst/>
          </a:prstGeom>
          <a:solidFill>
            <a:srgbClr val="01454F"/>
          </a:solidFill>
        </p:spPr>
        <p:txBody>
          <a:bodyPr wrap="square" rtlCol="0">
            <a:spAutoFit/>
          </a:bodyPr>
          <a:lstStyle/>
          <a:p>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All characters other than 0-9 and a-z were made to white spaces. </a:t>
            </a:r>
          </a:p>
        </p:txBody>
      </p:sp>
      <p:sp>
        <p:nvSpPr>
          <p:cNvPr id="7" name="TextBox 6">
            <a:extLst>
              <a:ext uri="{FF2B5EF4-FFF2-40B4-BE49-F238E27FC236}">
                <a16:creationId xmlns:a16="http://schemas.microsoft.com/office/drawing/2014/main" id="{9E72FBBE-11CF-4F16-8A7A-067FCD69A815}"/>
              </a:ext>
            </a:extLst>
          </p:cNvPr>
          <p:cNvSpPr txBox="1"/>
          <p:nvPr/>
        </p:nvSpPr>
        <p:spPr>
          <a:xfrm>
            <a:off x="2512379" y="4097524"/>
            <a:ext cx="2555288" cy="674031"/>
          </a:xfrm>
          <a:prstGeom prst="rect">
            <a:avLst/>
          </a:prstGeom>
          <a:noFill/>
        </p:spPr>
        <p:txBody>
          <a:bodyPr wrap="square" rtlCol="0">
            <a:spAutoFit/>
          </a:bodyPr>
          <a:lstStyle/>
          <a:p>
            <a:pPr marL="122873" lvl="0" algn="l" rtl="0">
              <a:lnSpc>
                <a:spcPct val="90000"/>
              </a:lnSpc>
              <a:spcBef>
                <a:spcPts val="0"/>
              </a:spcBef>
              <a:spcAft>
                <a:spcPts val="0"/>
              </a:spcAft>
              <a:buSzPct val="64285"/>
            </a:pP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sentences were then split into words based on white spaces. </a:t>
            </a:r>
          </a:p>
        </p:txBody>
      </p:sp>
      <p:sp>
        <p:nvSpPr>
          <p:cNvPr id="5" name="TextBox 4">
            <a:extLst>
              <a:ext uri="{FF2B5EF4-FFF2-40B4-BE49-F238E27FC236}">
                <a16:creationId xmlns:a16="http://schemas.microsoft.com/office/drawing/2014/main" id="{07B6C831-C352-4AD1-8058-DF53A1FAA531}"/>
              </a:ext>
            </a:extLst>
          </p:cNvPr>
          <p:cNvSpPr txBox="1"/>
          <p:nvPr/>
        </p:nvSpPr>
        <p:spPr>
          <a:xfrm>
            <a:off x="923274" y="1441994"/>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①</a:t>
            </a:r>
          </a:p>
        </p:txBody>
      </p:sp>
      <p:sp>
        <p:nvSpPr>
          <p:cNvPr id="8" name="TextBox 7">
            <a:extLst>
              <a:ext uri="{FF2B5EF4-FFF2-40B4-BE49-F238E27FC236}">
                <a16:creationId xmlns:a16="http://schemas.microsoft.com/office/drawing/2014/main" id="{52B762C6-01CD-487A-8E88-60B548F1CAFD}"/>
              </a:ext>
            </a:extLst>
          </p:cNvPr>
          <p:cNvSpPr txBox="1"/>
          <p:nvPr/>
        </p:nvSpPr>
        <p:spPr>
          <a:xfrm>
            <a:off x="2711388" y="2081809"/>
            <a:ext cx="2246050" cy="1835203"/>
          </a:xfrm>
          <a:prstGeom prst="roundRect">
            <a:avLst/>
          </a:prstGeom>
          <a:noFill/>
          <a:ln w="19050">
            <a:solidFill>
              <a:schemeClr val="bg1"/>
            </a:solidFill>
            <a:prstDash val="solid"/>
          </a:ln>
        </p:spPr>
        <p:txBody>
          <a:bodyPr wrap="square" lIns="0" rtlCol="0" anchor="ctr" anchorCtr="0">
            <a:noAutofit/>
          </a:bodyPr>
          <a:lstStyle/>
          <a:p>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quick brown fox </a:t>
            </a:r>
            <a:r>
              <a:rPr lang="en-IN"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IN"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a:extLst>
              <a:ext uri="{FF2B5EF4-FFF2-40B4-BE49-F238E27FC236}">
                <a16:creationId xmlns:a16="http://schemas.microsoft.com/office/drawing/2014/main" id="{56D03533-1CAC-42CB-9B3B-DE8E9BC38B21}"/>
              </a:ext>
            </a:extLst>
          </p:cNvPr>
          <p:cNvSpPr txBox="1"/>
          <p:nvPr/>
        </p:nvSpPr>
        <p:spPr>
          <a:xfrm>
            <a:off x="4397863" y="2433090"/>
            <a:ext cx="646586" cy="1277273"/>
          </a:xfrm>
          <a:prstGeom prst="rect">
            <a:avLst/>
          </a:prstGeom>
          <a:noFill/>
        </p:spPr>
        <p:txBody>
          <a:bodyPr wrap="square" rtlCol="0">
            <a:spAutoFit/>
          </a:bodyPr>
          <a:lstStyle/>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quick</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brown</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sz="11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fox</a:t>
            </a:r>
          </a:p>
        </p:txBody>
      </p:sp>
      <p:sp>
        <p:nvSpPr>
          <p:cNvPr id="10" name="TextBox 9">
            <a:extLst>
              <a:ext uri="{FF2B5EF4-FFF2-40B4-BE49-F238E27FC236}">
                <a16:creationId xmlns:a16="http://schemas.microsoft.com/office/drawing/2014/main" id="{7C44F632-2A29-43C2-8E82-A4C60DD60C6E}"/>
              </a:ext>
            </a:extLst>
          </p:cNvPr>
          <p:cNvSpPr txBox="1"/>
          <p:nvPr/>
        </p:nvSpPr>
        <p:spPr>
          <a:xfrm>
            <a:off x="3528131" y="1441994"/>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②</a:t>
            </a:r>
          </a:p>
        </p:txBody>
      </p:sp>
      <p:sp>
        <p:nvSpPr>
          <p:cNvPr id="11" name="TextBox 10">
            <a:extLst>
              <a:ext uri="{FF2B5EF4-FFF2-40B4-BE49-F238E27FC236}">
                <a16:creationId xmlns:a16="http://schemas.microsoft.com/office/drawing/2014/main" id="{BC45CE52-1370-4205-A49E-2E5CBBDD03C2}"/>
              </a:ext>
            </a:extLst>
          </p:cNvPr>
          <p:cNvSpPr txBox="1"/>
          <p:nvPr/>
        </p:nvSpPr>
        <p:spPr>
          <a:xfrm>
            <a:off x="4910829" y="4099003"/>
            <a:ext cx="2397889" cy="674031"/>
          </a:xfrm>
          <a:prstGeom prst="rect">
            <a:avLst/>
          </a:prstGeom>
          <a:noFill/>
        </p:spPr>
        <p:txBody>
          <a:bodyPr wrap="square" rtlCol="0">
            <a:spAutoFit/>
          </a:bodyPr>
          <a:lstStyle/>
          <a:p>
            <a:pPr marL="122873" lvl="0" algn="l" rtl="0">
              <a:lnSpc>
                <a:spcPct val="90000"/>
              </a:lnSpc>
              <a:spcBef>
                <a:spcPts val="0"/>
              </a:spcBef>
              <a:spcAft>
                <a:spcPts val="0"/>
              </a:spcAft>
              <a:buSzPct val="64285"/>
            </a:pP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Stop words were removed using the </a:t>
            </a:r>
            <a:r>
              <a:rPr lang="en-US" sz="1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nltk</a:t>
            </a: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library.</a:t>
            </a:r>
          </a:p>
        </p:txBody>
      </p:sp>
      <p:pic>
        <p:nvPicPr>
          <p:cNvPr id="13" name="Picture 12">
            <a:extLst>
              <a:ext uri="{FF2B5EF4-FFF2-40B4-BE49-F238E27FC236}">
                <a16:creationId xmlns:a16="http://schemas.microsoft.com/office/drawing/2014/main" id="{8688546A-DA44-45BE-B0B2-260BC65179D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16497" y="2628339"/>
            <a:ext cx="728327" cy="792300"/>
          </a:xfrm>
          <a:prstGeom prst="rect">
            <a:avLst/>
          </a:prstGeom>
        </p:spPr>
      </p:pic>
      <p:sp>
        <p:nvSpPr>
          <p:cNvPr id="15" name="TextBox 14">
            <a:extLst>
              <a:ext uri="{FF2B5EF4-FFF2-40B4-BE49-F238E27FC236}">
                <a16:creationId xmlns:a16="http://schemas.microsoft.com/office/drawing/2014/main" id="{9BAFAFB6-4215-4023-8951-C8D1415D3394}"/>
              </a:ext>
            </a:extLst>
          </p:cNvPr>
          <p:cNvSpPr txBox="1"/>
          <p:nvPr/>
        </p:nvSpPr>
        <p:spPr>
          <a:xfrm>
            <a:off x="5856758" y="1454733"/>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③</a:t>
            </a:r>
          </a:p>
        </p:txBody>
      </p:sp>
      <p:sp>
        <p:nvSpPr>
          <p:cNvPr id="18" name="TextBox 17">
            <a:extLst>
              <a:ext uri="{FF2B5EF4-FFF2-40B4-BE49-F238E27FC236}">
                <a16:creationId xmlns:a16="http://schemas.microsoft.com/office/drawing/2014/main" id="{434EE103-0991-4C9E-BB3B-5BC8C784E7CF}"/>
              </a:ext>
            </a:extLst>
          </p:cNvPr>
          <p:cNvSpPr txBox="1"/>
          <p:nvPr/>
        </p:nvSpPr>
        <p:spPr>
          <a:xfrm>
            <a:off x="7308718" y="4097524"/>
            <a:ext cx="2474468" cy="867930"/>
          </a:xfrm>
          <a:prstGeom prst="rect">
            <a:avLst/>
          </a:prstGeom>
          <a:noFill/>
        </p:spPr>
        <p:txBody>
          <a:bodyPr wrap="square" rtlCol="0">
            <a:spAutoFit/>
          </a:bodyPr>
          <a:lstStyle/>
          <a:p>
            <a:pPr marL="122873" lvl="0" algn="l" rtl="0">
              <a:lnSpc>
                <a:spcPct val="90000"/>
              </a:lnSpc>
              <a:spcBef>
                <a:spcPts val="0"/>
              </a:spcBef>
              <a:spcAft>
                <a:spcPts val="0"/>
              </a:spcAft>
              <a:buSzPct val="64285"/>
            </a:pP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words not present in Google News embedding (size</a:t>
            </a:r>
            <a:r>
              <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≈3M words</a:t>
            </a: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were removed.</a:t>
            </a:r>
            <a:endParaRPr lang="en-US"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TextBox 19">
            <a:extLst>
              <a:ext uri="{FF2B5EF4-FFF2-40B4-BE49-F238E27FC236}">
                <a16:creationId xmlns:a16="http://schemas.microsoft.com/office/drawing/2014/main" id="{AEFF1194-0FDC-4103-AC4B-B2C668CEAF98}"/>
              </a:ext>
            </a:extLst>
          </p:cNvPr>
          <p:cNvSpPr txBox="1"/>
          <p:nvPr/>
        </p:nvSpPr>
        <p:spPr>
          <a:xfrm>
            <a:off x="8317349" y="1448529"/>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④</a:t>
            </a:r>
          </a:p>
        </p:txBody>
      </p:sp>
      <p:sp>
        <p:nvSpPr>
          <p:cNvPr id="29" name="TextBox 28">
            <a:extLst>
              <a:ext uri="{FF2B5EF4-FFF2-40B4-BE49-F238E27FC236}">
                <a16:creationId xmlns:a16="http://schemas.microsoft.com/office/drawing/2014/main" id="{A7323711-41E7-4E0D-89A2-BE70E9A98D02}"/>
              </a:ext>
            </a:extLst>
          </p:cNvPr>
          <p:cNvSpPr txBox="1"/>
          <p:nvPr/>
        </p:nvSpPr>
        <p:spPr>
          <a:xfrm>
            <a:off x="9877328" y="2081809"/>
            <a:ext cx="2246050" cy="1835202"/>
          </a:xfrm>
          <a:prstGeom prst="roundRect">
            <a:avLst/>
          </a:prstGeom>
          <a:noFill/>
          <a:ln w="19050">
            <a:solidFill>
              <a:schemeClr val="bg1"/>
            </a:solidFill>
            <a:prstDash val="solid"/>
          </a:ln>
        </p:spPr>
        <p:txBody>
          <a:bodyPr wrap="square" rtlCol="0" anchor="ctr" anchorCtr="0">
            <a:noAutofit/>
          </a:bodyPr>
          <a:lstStyle/>
          <a:p>
            <a:pPr algn="ctr"/>
            <a:endParaRPr lang="en-IN"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TextBox 29">
            <a:extLst>
              <a:ext uri="{FF2B5EF4-FFF2-40B4-BE49-F238E27FC236}">
                <a16:creationId xmlns:a16="http://schemas.microsoft.com/office/drawing/2014/main" id="{02E9D7EE-B926-43A8-A26A-51CE0E1249A0}"/>
              </a:ext>
            </a:extLst>
          </p:cNvPr>
          <p:cNvSpPr txBox="1"/>
          <p:nvPr/>
        </p:nvSpPr>
        <p:spPr>
          <a:xfrm>
            <a:off x="9661865" y="4101961"/>
            <a:ext cx="2645546" cy="674031"/>
          </a:xfrm>
          <a:prstGeom prst="rect">
            <a:avLst/>
          </a:prstGeom>
          <a:noFill/>
        </p:spPr>
        <p:txBody>
          <a:bodyPr wrap="square" rtlCol="0">
            <a:spAutoFit/>
          </a:bodyPr>
          <a:lstStyle/>
          <a:p>
            <a:pPr marL="122873" lvl="0" algn="l" rtl="0">
              <a:lnSpc>
                <a:spcPct val="90000"/>
              </a:lnSpc>
              <a:spcBef>
                <a:spcPts val="0"/>
              </a:spcBef>
              <a:spcAft>
                <a:spcPts val="0"/>
              </a:spcAft>
              <a:buSzPct val="64285"/>
            </a:pP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 checked the distribution of number of words for each column.</a:t>
            </a:r>
            <a:endPar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Box 30">
            <a:extLst>
              <a:ext uri="{FF2B5EF4-FFF2-40B4-BE49-F238E27FC236}">
                <a16:creationId xmlns:a16="http://schemas.microsoft.com/office/drawing/2014/main" id="{ED0FA717-E04E-4878-865E-B1A0D3EA8E21}"/>
              </a:ext>
            </a:extLst>
          </p:cNvPr>
          <p:cNvSpPr txBox="1"/>
          <p:nvPr/>
        </p:nvSpPr>
        <p:spPr>
          <a:xfrm>
            <a:off x="10680296" y="1457691"/>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⑤</a:t>
            </a:r>
          </a:p>
        </p:txBody>
      </p:sp>
      <p:graphicFrame>
        <p:nvGraphicFramePr>
          <p:cNvPr id="33" name="Table 33">
            <a:extLst>
              <a:ext uri="{FF2B5EF4-FFF2-40B4-BE49-F238E27FC236}">
                <a16:creationId xmlns:a16="http://schemas.microsoft.com/office/drawing/2014/main" id="{790816E2-EBE6-4AC9-98E8-D6AB4587BAED}"/>
              </a:ext>
            </a:extLst>
          </p:cNvPr>
          <p:cNvGraphicFramePr>
            <a:graphicFrameLocks noGrp="1"/>
          </p:cNvGraphicFramePr>
          <p:nvPr>
            <p:extLst>
              <p:ext uri="{D42A27DB-BD31-4B8C-83A1-F6EECF244321}">
                <p14:modId xmlns:p14="http://schemas.microsoft.com/office/powerpoint/2010/main" val="2528907068"/>
              </p:ext>
            </p:extLst>
          </p:nvPr>
        </p:nvGraphicFramePr>
        <p:xfrm>
          <a:off x="9955461" y="2844555"/>
          <a:ext cx="2072028" cy="548640"/>
        </p:xfrm>
        <a:graphic>
          <a:graphicData uri="http://schemas.openxmlformats.org/drawingml/2006/table">
            <a:tbl>
              <a:tblPr firstRow="1" bandRow="1">
                <a:tableStyleId>{2D5ABB26-0587-4C30-8999-92F81FD0307C}</a:tableStyleId>
              </a:tblPr>
              <a:tblGrid>
                <a:gridCol w="690676">
                  <a:extLst>
                    <a:ext uri="{9D8B030D-6E8A-4147-A177-3AD203B41FA5}">
                      <a16:colId xmlns:a16="http://schemas.microsoft.com/office/drawing/2014/main" val="3091026884"/>
                    </a:ext>
                  </a:extLst>
                </a:gridCol>
                <a:gridCol w="690676">
                  <a:extLst>
                    <a:ext uri="{9D8B030D-6E8A-4147-A177-3AD203B41FA5}">
                      <a16:colId xmlns:a16="http://schemas.microsoft.com/office/drawing/2014/main" val="2982702740"/>
                    </a:ext>
                  </a:extLst>
                </a:gridCol>
                <a:gridCol w="690676">
                  <a:extLst>
                    <a:ext uri="{9D8B030D-6E8A-4147-A177-3AD203B41FA5}">
                      <a16:colId xmlns:a16="http://schemas.microsoft.com/office/drawing/2014/main" val="1057696976"/>
                    </a:ext>
                  </a:extLst>
                </a:gridCol>
              </a:tblGrid>
              <a:tr h="166366">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TITLE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BRAND</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564113"/>
                  </a:ext>
                </a:extLst>
              </a:tr>
              <a:tr h="166366">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99</a:t>
                      </a:r>
                      <a:r>
                        <a:rPr lang="en-IN" sz="1200"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
                      </a: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90</a:t>
                      </a:r>
                      <a:r>
                        <a:rPr lang="en-IN" sz="1200"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
                      </a: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90</a:t>
                      </a:r>
                      <a:r>
                        <a:rPr lang="en-IN" sz="1200"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
                      </a:r>
                      <a:r>
                        <a:rPr lang="en-I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4359716"/>
                  </a:ext>
                </a:extLst>
              </a:tr>
            </a:tbl>
          </a:graphicData>
        </a:graphic>
      </p:graphicFrame>
      <p:sp>
        <p:nvSpPr>
          <p:cNvPr id="34" name="TextBox 33">
            <a:extLst>
              <a:ext uri="{FF2B5EF4-FFF2-40B4-BE49-F238E27FC236}">
                <a16:creationId xmlns:a16="http://schemas.microsoft.com/office/drawing/2014/main" id="{144C2415-C062-4F22-AF57-7BEA43D74991}"/>
              </a:ext>
            </a:extLst>
          </p:cNvPr>
          <p:cNvSpPr txBox="1"/>
          <p:nvPr/>
        </p:nvSpPr>
        <p:spPr>
          <a:xfrm>
            <a:off x="9990190" y="2294582"/>
            <a:ext cx="2046177" cy="369332"/>
          </a:xfrm>
          <a:prstGeom prst="rect">
            <a:avLst/>
          </a:prstGeom>
          <a:noFill/>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Percentile taken</a:t>
            </a:r>
          </a:p>
        </p:txBody>
      </p:sp>
      <p:sp>
        <p:nvSpPr>
          <p:cNvPr id="41" name="TextBox 40">
            <a:extLst>
              <a:ext uri="{FF2B5EF4-FFF2-40B4-BE49-F238E27FC236}">
                <a16:creationId xmlns:a16="http://schemas.microsoft.com/office/drawing/2014/main" id="{D9553F8D-B3CC-4EAE-9626-091B6F5448CE}"/>
              </a:ext>
            </a:extLst>
          </p:cNvPr>
          <p:cNvSpPr txBox="1"/>
          <p:nvPr/>
        </p:nvSpPr>
        <p:spPr>
          <a:xfrm>
            <a:off x="2607927" y="5233285"/>
            <a:ext cx="8611343" cy="923330"/>
          </a:xfrm>
          <a:prstGeom prst="rect">
            <a:avLst/>
          </a:prstGeom>
          <a:noFill/>
          <a:ln>
            <a:solidFill>
              <a:schemeClr val="bg1"/>
            </a:solidFill>
            <a:prstDash val="dash"/>
          </a:ln>
        </p:spPr>
        <p:txBody>
          <a:bodyPr wrap="square">
            <a:spAutoFit/>
          </a:bodyPr>
          <a:lstStyle/>
          <a:p>
            <a:pPr marL="159780" lvl="0" algn="l" rtl="0">
              <a:spcBef>
                <a:spcPts val="0"/>
              </a:spcBef>
              <a:spcAft>
                <a:spcPts val="0"/>
              </a:spcAft>
              <a:buSzPts val="1084"/>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Maximum lengths were 81, 361 and 682. To reduce computational load, we took 99</a:t>
            </a:r>
            <a:r>
              <a:rPr lang="en-US"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percentile for ‘TITLE’ , and 90</a:t>
            </a:r>
            <a:r>
              <a:rPr lang="en-US"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percentile for ‘Description’ and ‘Bullet Points’ as maximum, giving us upper bounds as </a:t>
            </a:r>
            <a:r>
              <a:rPr lang="en-US"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25, 125 and 90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respectively.</a:t>
            </a:r>
          </a:p>
        </p:txBody>
      </p:sp>
      <p:sp>
        <p:nvSpPr>
          <p:cNvPr id="22" name="&quot;Not Allowed&quot; Symbol 21">
            <a:extLst>
              <a:ext uri="{FF2B5EF4-FFF2-40B4-BE49-F238E27FC236}">
                <a16:creationId xmlns:a16="http://schemas.microsoft.com/office/drawing/2014/main" id="{E91B6875-2C01-4247-A38A-73F1DA6331DE}"/>
              </a:ext>
            </a:extLst>
          </p:cNvPr>
          <p:cNvSpPr/>
          <p:nvPr/>
        </p:nvSpPr>
        <p:spPr>
          <a:xfrm>
            <a:off x="7009503" y="2896723"/>
            <a:ext cx="297620" cy="297620"/>
          </a:xfrm>
          <a:prstGeom prst="noSmoking">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itle 1">
            <a:extLst>
              <a:ext uri="{FF2B5EF4-FFF2-40B4-BE49-F238E27FC236}">
                <a16:creationId xmlns:a16="http://schemas.microsoft.com/office/drawing/2014/main" id="{22CC6372-A314-48B4-BD33-59DE98251B65}"/>
              </a:ext>
            </a:extLst>
          </p:cNvPr>
          <p:cNvSpPr txBox="1">
            <a:spLocks/>
          </p:cNvSpPr>
          <p:nvPr/>
        </p:nvSpPr>
        <p:spPr>
          <a:xfrm>
            <a:off x="557818" y="3559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a:lstStyle>
          <a:p>
            <a:r>
              <a:rPr lang="en-US">
                <a:latin typeface="Amazon Ember" panose="020B0603020204020204" pitchFamily="34" charset="0"/>
                <a:ea typeface="Amazon Ember" panose="020B0603020204020204" pitchFamily="34" charset="0"/>
                <a:cs typeface="Amazon Ember" panose="020B0603020204020204" pitchFamily="34" charset="0"/>
              </a:rPr>
              <a:t>Pre-processing</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TextBox 26">
            <a:extLst>
              <a:ext uri="{FF2B5EF4-FFF2-40B4-BE49-F238E27FC236}">
                <a16:creationId xmlns:a16="http://schemas.microsoft.com/office/drawing/2014/main" id="{20322336-56A3-4A34-82CD-2A919CB97722}"/>
              </a:ext>
            </a:extLst>
          </p:cNvPr>
          <p:cNvSpPr txBox="1"/>
          <p:nvPr/>
        </p:nvSpPr>
        <p:spPr>
          <a:xfrm>
            <a:off x="2953305" y="1033932"/>
            <a:ext cx="6285390" cy="369332"/>
          </a:xfrm>
          <a:prstGeom prst="rect">
            <a:avLst/>
          </a:prstGeom>
          <a:noFill/>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following steps were taken for cleaning data:</a:t>
            </a:r>
          </a:p>
        </p:txBody>
      </p:sp>
    </p:spTree>
    <p:extLst>
      <p:ext uri="{BB962C8B-B14F-4D97-AF65-F5344CB8AC3E}">
        <p14:creationId xmlns:p14="http://schemas.microsoft.com/office/powerpoint/2010/main" val="6366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3" grpId="0" animBg="1"/>
      <p:bldP spid="4" grpId="0" animBg="1"/>
      <p:bldP spid="7" grpId="0"/>
      <p:bldP spid="5" grpId="0"/>
      <p:bldP spid="8" grpId="0" animBg="1"/>
      <p:bldP spid="9" grpId="0"/>
      <p:bldP spid="10" grpId="0"/>
      <p:bldP spid="11" grpId="0"/>
      <p:bldP spid="15" grpId="0"/>
      <p:bldP spid="18" grpId="0"/>
      <p:bldP spid="20" grpId="0"/>
      <p:bldP spid="29" grpId="0" animBg="1"/>
      <p:bldP spid="30" grpId="0"/>
      <p:bldP spid="31" grpId="0"/>
      <p:bldP spid="34" grpId="0"/>
      <p:bldP spid="41" grpId="0" animBg="1"/>
      <p:bldP spid="22" grpId="0" animBg="1"/>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7EFF45F5-17C8-4163-8489-AAB599EA9CE0}"/>
              </a:ext>
            </a:extLst>
          </p:cNvPr>
          <p:cNvSpPr txBox="1"/>
          <p:nvPr/>
        </p:nvSpPr>
        <p:spPr>
          <a:xfrm>
            <a:off x="8747472" y="2273995"/>
            <a:ext cx="2482777" cy="2085047"/>
          </a:xfrm>
          <a:prstGeom prst="roundRect">
            <a:avLst/>
          </a:prstGeom>
          <a:noFill/>
          <a:ln w="19050">
            <a:solidFill>
              <a:schemeClr val="bg1"/>
            </a:solidFill>
            <a:prstDash val="solid"/>
          </a:ln>
        </p:spPr>
        <p:txBody>
          <a:bodyPr wrap="square" rtlCol="0" anchor="ctr" anchorCtr="0">
            <a:noAutofit/>
          </a:bodyPr>
          <a:lstStyle/>
          <a:p>
            <a:pPr algn="ctr"/>
            <a:endParaRPr lang="en-IN"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a:xfrm>
            <a:off x="557818" y="35196"/>
            <a:ext cx="10515600" cy="1325563"/>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Pre-processing (contd.)</a:t>
            </a:r>
          </a:p>
        </p:txBody>
      </p:sp>
      <p:sp>
        <p:nvSpPr>
          <p:cNvPr id="6" name="TextBox 5">
            <a:extLst>
              <a:ext uri="{FF2B5EF4-FFF2-40B4-BE49-F238E27FC236}">
                <a16:creationId xmlns:a16="http://schemas.microsoft.com/office/drawing/2014/main" id="{94EF45BF-9D31-421B-A46E-A3A84E3F0752}"/>
              </a:ext>
            </a:extLst>
          </p:cNvPr>
          <p:cNvSpPr txBox="1"/>
          <p:nvPr/>
        </p:nvSpPr>
        <p:spPr>
          <a:xfrm>
            <a:off x="2953305" y="1093916"/>
            <a:ext cx="6285390" cy="369332"/>
          </a:xfrm>
          <a:prstGeom prst="rect">
            <a:avLst/>
          </a:prstGeom>
          <a:noFill/>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following steps were taken for cleaning data:</a:t>
            </a:r>
          </a:p>
        </p:txBody>
      </p:sp>
      <p:sp>
        <p:nvSpPr>
          <p:cNvPr id="42" name="TextBox 41">
            <a:extLst>
              <a:ext uri="{FF2B5EF4-FFF2-40B4-BE49-F238E27FC236}">
                <a16:creationId xmlns:a16="http://schemas.microsoft.com/office/drawing/2014/main" id="{46741C3D-6523-451C-B057-C36181DAB2CD}"/>
              </a:ext>
            </a:extLst>
          </p:cNvPr>
          <p:cNvSpPr txBox="1"/>
          <p:nvPr/>
        </p:nvSpPr>
        <p:spPr>
          <a:xfrm>
            <a:off x="2679580" y="2275469"/>
            <a:ext cx="2246050" cy="2085047"/>
          </a:xfrm>
          <a:prstGeom prst="roundRect">
            <a:avLst/>
          </a:prstGeom>
          <a:noFill/>
          <a:ln w="19050">
            <a:solidFill>
              <a:schemeClr val="bg1"/>
            </a:solidFill>
            <a:prstDash val="solid"/>
          </a:ln>
        </p:spPr>
        <p:txBody>
          <a:bodyPr wrap="square" rtlCol="0" anchor="ctr" anchorCtr="0">
            <a:noAutofit/>
          </a:bodyPr>
          <a:lstStyle/>
          <a:p>
            <a:pPr algn="ctr"/>
            <a:endPar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TextBox 42">
            <a:extLst>
              <a:ext uri="{FF2B5EF4-FFF2-40B4-BE49-F238E27FC236}">
                <a16:creationId xmlns:a16="http://schemas.microsoft.com/office/drawing/2014/main" id="{81E1E6A0-82BB-4580-9985-7EDD29F5E7B7}"/>
              </a:ext>
            </a:extLst>
          </p:cNvPr>
          <p:cNvSpPr txBox="1"/>
          <p:nvPr/>
        </p:nvSpPr>
        <p:spPr>
          <a:xfrm>
            <a:off x="2364283" y="4385773"/>
            <a:ext cx="2768772" cy="889474"/>
          </a:xfrm>
          <a:prstGeom prst="rect">
            <a:avLst/>
          </a:prstGeom>
          <a:noFill/>
        </p:spPr>
        <p:txBody>
          <a:bodyPr wrap="square" rtlCol="0">
            <a:spAutoFit/>
          </a:bodyPr>
          <a:lstStyle/>
          <a:p>
            <a:pPr marL="159780" lvl="0" algn="l" rtl="0">
              <a:lnSpc>
                <a:spcPct val="90000"/>
              </a:lnSpc>
              <a:spcBef>
                <a:spcPts val="0"/>
              </a:spcBef>
              <a:spcAft>
                <a:spcPts val="0"/>
              </a:spcAft>
              <a:buSzPts val="1084"/>
            </a:pP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First occurring unique words equal to the upper bound of each column were extracted.</a:t>
            </a:r>
          </a:p>
          <a:p>
            <a:endPar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TextBox 43">
            <a:extLst>
              <a:ext uri="{FF2B5EF4-FFF2-40B4-BE49-F238E27FC236}">
                <a16:creationId xmlns:a16="http://schemas.microsoft.com/office/drawing/2014/main" id="{73203D78-729B-4D17-8B11-63AB077F8EE2}"/>
              </a:ext>
            </a:extLst>
          </p:cNvPr>
          <p:cNvSpPr txBox="1"/>
          <p:nvPr/>
        </p:nvSpPr>
        <p:spPr>
          <a:xfrm>
            <a:off x="3481527" y="1523386"/>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⑥</a:t>
            </a:r>
          </a:p>
        </p:txBody>
      </p:sp>
      <p:graphicFrame>
        <p:nvGraphicFramePr>
          <p:cNvPr id="47" name="Table 33">
            <a:extLst>
              <a:ext uri="{FF2B5EF4-FFF2-40B4-BE49-F238E27FC236}">
                <a16:creationId xmlns:a16="http://schemas.microsoft.com/office/drawing/2014/main" id="{B7781F4E-C30F-4FBC-A7FB-DD28F3B240C7}"/>
              </a:ext>
            </a:extLst>
          </p:cNvPr>
          <p:cNvGraphicFramePr>
            <a:graphicFrameLocks noGrp="1"/>
          </p:cNvGraphicFramePr>
          <p:nvPr>
            <p:extLst>
              <p:ext uri="{D42A27DB-BD31-4B8C-83A1-F6EECF244321}">
                <p14:modId xmlns:p14="http://schemas.microsoft.com/office/powerpoint/2010/main" val="39922940"/>
              </p:ext>
            </p:extLst>
          </p:nvPr>
        </p:nvGraphicFramePr>
        <p:xfrm>
          <a:off x="2741713" y="2889648"/>
          <a:ext cx="2141001" cy="1102682"/>
        </p:xfrm>
        <a:graphic>
          <a:graphicData uri="http://schemas.openxmlformats.org/drawingml/2006/table">
            <a:tbl>
              <a:tblPr firstRow="1" bandRow="1">
                <a:tableStyleId>{2D5ABB26-0587-4C30-8999-92F81FD0307C}</a:tableStyleId>
              </a:tblPr>
              <a:tblGrid>
                <a:gridCol w="713667">
                  <a:extLst>
                    <a:ext uri="{9D8B030D-6E8A-4147-A177-3AD203B41FA5}">
                      <a16:colId xmlns:a16="http://schemas.microsoft.com/office/drawing/2014/main" val="3091026884"/>
                    </a:ext>
                  </a:extLst>
                </a:gridCol>
                <a:gridCol w="713667">
                  <a:extLst>
                    <a:ext uri="{9D8B030D-6E8A-4147-A177-3AD203B41FA5}">
                      <a16:colId xmlns:a16="http://schemas.microsoft.com/office/drawing/2014/main" val="2982702740"/>
                    </a:ext>
                  </a:extLst>
                </a:gridCol>
                <a:gridCol w="713667">
                  <a:extLst>
                    <a:ext uri="{9D8B030D-6E8A-4147-A177-3AD203B41FA5}">
                      <a16:colId xmlns:a16="http://schemas.microsoft.com/office/drawing/2014/main" val="1057696976"/>
                    </a:ext>
                  </a:extLst>
                </a:gridCol>
              </a:tblGrid>
              <a:tr h="334743">
                <a:tc>
                  <a:txBody>
                    <a:bodyPr/>
                    <a:lstStyle/>
                    <a:p>
                      <a:pPr algn="ctr"/>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TITLE </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BRAND</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564113"/>
                  </a:ext>
                </a:extLst>
              </a:tr>
              <a:tr h="767939">
                <a:tc>
                  <a:txBody>
                    <a:bodyPr/>
                    <a:lstStyle/>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25</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125</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90</a:t>
                      </a:r>
                    </a:p>
                    <a:p>
                      <a:pPr algn="l"/>
                      <a:r>
                        <a:rPr lang="en-IN" sz="11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4359716"/>
                  </a:ext>
                </a:extLst>
              </a:tr>
            </a:tbl>
          </a:graphicData>
        </a:graphic>
      </p:graphicFrame>
      <p:sp>
        <p:nvSpPr>
          <p:cNvPr id="48" name="TextBox 47">
            <a:extLst>
              <a:ext uri="{FF2B5EF4-FFF2-40B4-BE49-F238E27FC236}">
                <a16:creationId xmlns:a16="http://schemas.microsoft.com/office/drawing/2014/main" id="{261EDBDB-8964-42F6-B0CD-9C3EF6561EEE}"/>
              </a:ext>
            </a:extLst>
          </p:cNvPr>
          <p:cNvSpPr txBox="1"/>
          <p:nvPr/>
        </p:nvSpPr>
        <p:spPr>
          <a:xfrm>
            <a:off x="2694711" y="2341526"/>
            <a:ext cx="2420587" cy="307777"/>
          </a:xfrm>
          <a:prstGeom prst="rect">
            <a:avLst/>
          </a:prstGeom>
          <a:noFill/>
        </p:spPr>
        <p:txBody>
          <a:bodyPr wrap="square" rtlCol="0">
            <a:spAutoFit/>
          </a:bodyPr>
          <a:lstStyle/>
          <a:p>
            <a:r>
              <a:rPr lang="en-IN"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Number of unique words</a:t>
            </a:r>
          </a:p>
        </p:txBody>
      </p:sp>
      <p:sp>
        <p:nvSpPr>
          <p:cNvPr id="49" name="Right Brace 48">
            <a:extLst>
              <a:ext uri="{FF2B5EF4-FFF2-40B4-BE49-F238E27FC236}">
                <a16:creationId xmlns:a16="http://schemas.microsoft.com/office/drawing/2014/main" id="{5E1DE232-5FDA-4FAD-A6CE-C8DCAE4B9F03}"/>
              </a:ext>
            </a:extLst>
          </p:cNvPr>
          <p:cNvSpPr/>
          <p:nvPr/>
        </p:nvSpPr>
        <p:spPr>
          <a:xfrm>
            <a:off x="3011526" y="3286450"/>
            <a:ext cx="77038" cy="616044"/>
          </a:xfrm>
          <a:prstGeom prst="rightBrace">
            <a:avLst/>
          </a:prstGeom>
          <a:ln w="31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800">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ight Brace 49">
            <a:extLst>
              <a:ext uri="{FF2B5EF4-FFF2-40B4-BE49-F238E27FC236}">
                <a16:creationId xmlns:a16="http://schemas.microsoft.com/office/drawing/2014/main" id="{9B22B346-732B-4A37-8312-6E257298B222}"/>
              </a:ext>
            </a:extLst>
          </p:cNvPr>
          <p:cNvSpPr/>
          <p:nvPr/>
        </p:nvSpPr>
        <p:spPr>
          <a:xfrm>
            <a:off x="3702950" y="3303604"/>
            <a:ext cx="45719" cy="598890"/>
          </a:xfrm>
          <a:prstGeom prst="rightBrace">
            <a:avLst/>
          </a:prstGeom>
          <a:ln w="31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800">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Right Brace 50">
            <a:extLst>
              <a:ext uri="{FF2B5EF4-FFF2-40B4-BE49-F238E27FC236}">
                <a16:creationId xmlns:a16="http://schemas.microsoft.com/office/drawing/2014/main" id="{700CBFE2-55E9-4FD6-9B0F-A965B380C6CC}"/>
              </a:ext>
            </a:extLst>
          </p:cNvPr>
          <p:cNvSpPr/>
          <p:nvPr/>
        </p:nvSpPr>
        <p:spPr>
          <a:xfrm>
            <a:off x="4442044" y="3320077"/>
            <a:ext cx="55309" cy="582417"/>
          </a:xfrm>
          <a:prstGeom prst="rightBrace">
            <a:avLst/>
          </a:prstGeom>
          <a:ln w="31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8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TextBox 35">
            <a:extLst>
              <a:ext uri="{FF2B5EF4-FFF2-40B4-BE49-F238E27FC236}">
                <a16:creationId xmlns:a16="http://schemas.microsoft.com/office/drawing/2014/main" id="{0608A7D1-52FB-4B97-A0CF-F353308391E0}"/>
              </a:ext>
            </a:extLst>
          </p:cNvPr>
          <p:cNvSpPr txBox="1"/>
          <p:nvPr/>
        </p:nvSpPr>
        <p:spPr>
          <a:xfrm>
            <a:off x="5674314" y="2276840"/>
            <a:ext cx="2281560" cy="2085047"/>
          </a:xfrm>
          <a:prstGeom prst="roundRect">
            <a:avLst/>
          </a:prstGeom>
          <a:noFill/>
          <a:ln w="19050">
            <a:solidFill>
              <a:schemeClr val="bg1"/>
            </a:solidFill>
            <a:prstDash val="solid"/>
          </a:ln>
        </p:spPr>
        <p:txBody>
          <a:bodyPr wrap="square" rtlCol="0" anchor="ctr" anchorCtr="0">
            <a:noAutofit/>
          </a:bodyPr>
          <a:lstStyle/>
          <a:p>
            <a:pPr algn="ctr"/>
            <a:r>
              <a:rPr lang="en-IN" sz="3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IN"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82105BA7-AC6C-4230-8497-C775973C36EB}"/>
              </a:ext>
            </a:extLst>
          </p:cNvPr>
          <p:cNvSpPr txBox="1"/>
          <p:nvPr/>
        </p:nvSpPr>
        <p:spPr>
          <a:xfrm>
            <a:off x="5656559" y="4387047"/>
            <a:ext cx="2281561" cy="523220"/>
          </a:xfrm>
          <a:prstGeom prst="rect">
            <a:avLst/>
          </a:prstGeom>
          <a:noFill/>
        </p:spPr>
        <p:txBody>
          <a:bodyPr wrap="square" rtlCol="0">
            <a:spAutoFit/>
          </a:bodyPr>
          <a:lstStyle/>
          <a:p>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Tokenizer was used on the corpus of 3 columns.</a:t>
            </a:r>
            <a:endPar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TextBox 38">
            <a:extLst>
              <a:ext uri="{FF2B5EF4-FFF2-40B4-BE49-F238E27FC236}">
                <a16:creationId xmlns:a16="http://schemas.microsoft.com/office/drawing/2014/main" id="{24DB6909-AB44-4060-A4DF-66105BE6B6A8}"/>
              </a:ext>
            </a:extLst>
          </p:cNvPr>
          <p:cNvSpPr txBox="1"/>
          <p:nvPr/>
        </p:nvSpPr>
        <p:spPr>
          <a:xfrm>
            <a:off x="6526573" y="1523386"/>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⑦</a:t>
            </a:r>
          </a:p>
        </p:txBody>
      </p:sp>
      <p:sp>
        <p:nvSpPr>
          <p:cNvPr id="40" name="TextBox 39">
            <a:extLst>
              <a:ext uri="{FF2B5EF4-FFF2-40B4-BE49-F238E27FC236}">
                <a16:creationId xmlns:a16="http://schemas.microsoft.com/office/drawing/2014/main" id="{9A1E0E1F-364C-4C29-AD8F-5966454AF236}"/>
              </a:ext>
            </a:extLst>
          </p:cNvPr>
          <p:cNvSpPr txBox="1"/>
          <p:nvPr/>
        </p:nvSpPr>
        <p:spPr>
          <a:xfrm>
            <a:off x="5825662" y="2329921"/>
            <a:ext cx="949576" cy="2031325"/>
          </a:xfrm>
          <a:prstGeom prst="rect">
            <a:avLst/>
          </a:prstGeom>
          <a:noFill/>
        </p:spPr>
        <p:txBody>
          <a:bodyPr wrap="square" rtlCol="0">
            <a:spAutoFit/>
          </a:bodyPr>
          <a:lstStyle/>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quick</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brown</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fox</a:t>
            </a:r>
          </a:p>
        </p:txBody>
      </p:sp>
      <p:sp>
        <p:nvSpPr>
          <p:cNvPr id="52" name="TextBox 51">
            <a:extLst>
              <a:ext uri="{FF2B5EF4-FFF2-40B4-BE49-F238E27FC236}">
                <a16:creationId xmlns:a16="http://schemas.microsoft.com/office/drawing/2014/main" id="{2F654EE3-22D2-4176-8006-BA31F9FD747D}"/>
              </a:ext>
            </a:extLst>
          </p:cNvPr>
          <p:cNvSpPr txBox="1"/>
          <p:nvPr/>
        </p:nvSpPr>
        <p:spPr>
          <a:xfrm>
            <a:off x="7048584" y="2331397"/>
            <a:ext cx="639480" cy="2031325"/>
          </a:xfrm>
          <a:prstGeom prst="rect">
            <a:avLst/>
          </a:prstGeom>
          <a:noFill/>
        </p:spPr>
        <p:txBody>
          <a:bodyPr wrap="square" rtlCol="0">
            <a:spAutoFit/>
          </a:bodyPr>
          <a:lstStyle/>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25</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123</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241</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621</a:t>
            </a:r>
          </a:p>
        </p:txBody>
      </p:sp>
      <p:sp>
        <p:nvSpPr>
          <p:cNvPr id="54" name="TextBox 53">
            <a:extLst>
              <a:ext uri="{FF2B5EF4-FFF2-40B4-BE49-F238E27FC236}">
                <a16:creationId xmlns:a16="http://schemas.microsoft.com/office/drawing/2014/main" id="{4131C9A7-4765-4140-BF06-4D2A5443CD12}"/>
              </a:ext>
            </a:extLst>
          </p:cNvPr>
          <p:cNvSpPr txBox="1"/>
          <p:nvPr/>
        </p:nvSpPr>
        <p:spPr>
          <a:xfrm>
            <a:off x="8685329" y="4372812"/>
            <a:ext cx="3024318" cy="738664"/>
          </a:xfrm>
          <a:prstGeom prst="rect">
            <a:avLst/>
          </a:prstGeom>
          <a:solidFill>
            <a:srgbClr val="01454F"/>
          </a:solidFill>
        </p:spPr>
        <p:txBody>
          <a:bodyPr wrap="square" rtlCol="0">
            <a:spAutoFit/>
          </a:bodyPr>
          <a:lstStyle/>
          <a:p>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Individual tokenizer fit was performed on columns and they were padded to upper bounds.</a:t>
            </a:r>
            <a:endPar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a:extLst>
              <a:ext uri="{FF2B5EF4-FFF2-40B4-BE49-F238E27FC236}">
                <a16:creationId xmlns:a16="http://schemas.microsoft.com/office/drawing/2014/main" id="{561BD172-D297-4BF9-87A0-02B303594CA3}"/>
              </a:ext>
            </a:extLst>
          </p:cNvPr>
          <p:cNvSpPr txBox="1"/>
          <p:nvPr/>
        </p:nvSpPr>
        <p:spPr>
          <a:xfrm>
            <a:off x="9599733" y="1523386"/>
            <a:ext cx="48827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⑧</a:t>
            </a:r>
          </a:p>
        </p:txBody>
      </p:sp>
      <p:sp>
        <p:nvSpPr>
          <p:cNvPr id="57" name="TextBox 56">
            <a:extLst>
              <a:ext uri="{FF2B5EF4-FFF2-40B4-BE49-F238E27FC236}">
                <a16:creationId xmlns:a16="http://schemas.microsoft.com/office/drawing/2014/main" id="{8A622F57-733A-400D-9F5F-58C43EE1CCD7}"/>
              </a:ext>
            </a:extLst>
          </p:cNvPr>
          <p:cNvSpPr txBox="1"/>
          <p:nvPr/>
        </p:nvSpPr>
        <p:spPr>
          <a:xfrm>
            <a:off x="8850369" y="2738119"/>
            <a:ext cx="2308862" cy="307777"/>
          </a:xfrm>
          <a:prstGeom prst="rect">
            <a:avLst/>
          </a:prstGeom>
          <a:noFill/>
          <a:ln>
            <a:solidFill>
              <a:schemeClr val="bg1"/>
            </a:solidFill>
          </a:ln>
        </p:spPr>
        <p:txBody>
          <a:bodyPr wrap="square" rtlCol="0">
            <a:spAutoFit/>
          </a:bodyPr>
          <a:lstStyle/>
          <a:p>
            <a:pPr algn="ctr"/>
            <a:r>
              <a:rPr lang="en-IN"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0 0 25 123 241 . . .   621</a:t>
            </a:r>
          </a:p>
        </p:txBody>
      </p:sp>
      <p:sp>
        <p:nvSpPr>
          <p:cNvPr id="12" name="Right Brace 11">
            <a:extLst>
              <a:ext uri="{FF2B5EF4-FFF2-40B4-BE49-F238E27FC236}">
                <a16:creationId xmlns:a16="http://schemas.microsoft.com/office/drawing/2014/main" id="{2595A94D-288C-41D1-B7A2-83E26F55674E}"/>
              </a:ext>
            </a:extLst>
          </p:cNvPr>
          <p:cNvSpPr/>
          <p:nvPr/>
        </p:nvSpPr>
        <p:spPr>
          <a:xfrm rot="5400000">
            <a:off x="9855589" y="2100603"/>
            <a:ext cx="307778" cy="2299504"/>
          </a:xfrm>
          <a:prstGeom prst="rightBrace">
            <a:avLst>
              <a:gd name="adj1" fmla="val 181844"/>
              <a:gd name="adj2" fmla="val 51322"/>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8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18">
            <a:extLst>
              <a:ext uri="{FF2B5EF4-FFF2-40B4-BE49-F238E27FC236}">
                <a16:creationId xmlns:a16="http://schemas.microsoft.com/office/drawing/2014/main" id="{D66C64A7-8F6E-4356-869F-5F1385CF1498}"/>
              </a:ext>
            </a:extLst>
          </p:cNvPr>
          <p:cNvSpPr txBox="1"/>
          <p:nvPr/>
        </p:nvSpPr>
        <p:spPr>
          <a:xfrm>
            <a:off x="9399209" y="3686600"/>
            <a:ext cx="1179305" cy="307777"/>
          </a:xfrm>
          <a:prstGeom prst="rect">
            <a:avLst/>
          </a:prstGeom>
          <a:noFill/>
        </p:spPr>
        <p:txBody>
          <a:bodyPr wrap="square" rtlCol="0">
            <a:spAutoFit/>
          </a:bodyPr>
          <a:lstStyle/>
          <a:p>
            <a:r>
              <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Fixed length</a:t>
            </a:r>
          </a:p>
        </p:txBody>
      </p:sp>
      <p:sp>
        <p:nvSpPr>
          <p:cNvPr id="21" name="TextBox 20">
            <a:extLst>
              <a:ext uri="{FF2B5EF4-FFF2-40B4-BE49-F238E27FC236}">
                <a16:creationId xmlns:a16="http://schemas.microsoft.com/office/drawing/2014/main" id="{2F68BBA1-3FB1-4634-A951-748EEED37432}"/>
              </a:ext>
            </a:extLst>
          </p:cNvPr>
          <p:cNvSpPr txBox="1"/>
          <p:nvPr/>
        </p:nvSpPr>
        <p:spPr>
          <a:xfrm>
            <a:off x="2593092" y="5615078"/>
            <a:ext cx="7889286" cy="400110"/>
          </a:xfrm>
          <a:prstGeom prst="rect">
            <a:avLst/>
          </a:prstGeom>
          <a:noFill/>
          <a:ln>
            <a:solidFill>
              <a:schemeClr val="bg1"/>
            </a:solidFill>
            <a:prstDash val="dash"/>
          </a:ln>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These columns were concatenated to 25+125+90 = 240 in length.</a:t>
            </a:r>
          </a:p>
        </p:txBody>
      </p:sp>
    </p:spTree>
    <p:extLst>
      <p:ext uri="{BB962C8B-B14F-4D97-AF65-F5344CB8AC3E}">
        <p14:creationId xmlns:p14="http://schemas.microsoft.com/office/powerpoint/2010/main" val="22122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42" grpId="0" animBg="1"/>
      <p:bldP spid="43" grpId="0"/>
      <p:bldP spid="44" grpId="0"/>
      <p:bldP spid="48" grpId="0"/>
      <p:bldP spid="49" grpId="0" animBg="1"/>
      <p:bldP spid="50" grpId="0" animBg="1"/>
      <p:bldP spid="51" grpId="0" animBg="1"/>
      <p:bldP spid="36" grpId="0" animBg="1"/>
      <p:bldP spid="38" grpId="0"/>
      <p:bldP spid="39" grpId="0"/>
      <p:bldP spid="40" grpId="0"/>
      <p:bldP spid="52" grpId="0"/>
      <p:bldP spid="54" grpId="0" animBg="1"/>
      <p:bldP spid="55" grpId="0"/>
      <p:bldP spid="57" grpId="0" animBg="1"/>
      <p:bldP spid="12" grpId="0" animBg="1"/>
      <p:bldP spid="19"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TextBox 3">
            <a:extLst>
              <a:ext uri="{FF2B5EF4-FFF2-40B4-BE49-F238E27FC236}">
                <a16:creationId xmlns:a16="http://schemas.microsoft.com/office/drawing/2014/main" id="{5B8FAE36-31BD-48C4-B04C-6B76A4E0B470}"/>
              </a:ext>
            </a:extLst>
          </p:cNvPr>
          <p:cNvSpPr txBox="1"/>
          <p:nvPr/>
        </p:nvSpPr>
        <p:spPr>
          <a:xfrm>
            <a:off x="346228" y="1127464"/>
            <a:ext cx="2148396" cy="1464231"/>
          </a:xfrm>
          <a:prstGeom prst="roundRect">
            <a:avLst/>
          </a:prstGeom>
          <a:noFill/>
          <a:ln>
            <a:solidFill>
              <a:schemeClr val="bg1"/>
            </a:solidFill>
          </a:ln>
        </p:spPr>
        <p:txBody>
          <a:bodyPr wrap="square" rtlCol="0">
            <a:sp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Train-validation split</a:t>
            </a:r>
          </a:p>
          <a:p>
            <a:pPr algn="ctr"/>
            <a:r>
              <a:rPr lang="en-IN" sz="4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80-20</a:t>
            </a:r>
            <a:endPar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itle 1">
            <a:extLst>
              <a:ext uri="{FF2B5EF4-FFF2-40B4-BE49-F238E27FC236}">
                <a16:creationId xmlns:a16="http://schemas.microsoft.com/office/drawing/2014/main" id="{F31298DB-DCCE-44DA-8741-87FDB58ECCF6}"/>
              </a:ext>
            </a:extLst>
          </p:cNvPr>
          <p:cNvSpPr txBox="1">
            <a:spLocks/>
          </p:cNvSpPr>
          <p:nvPr/>
        </p:nvSpPr>
        <p:spPr>
          <a:xfrm>
            <a:off x="557818" y="3519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Model architecture</a:t>
            </a:r>
          </a:p>
        </p:txBody>
      </p:sp>
      <p:sp>
        <p:nvSpPr>
          <p:cNvPr id="7" name="TextBox 6">
            <a:extLst>
              <a:ext uri="{FF2B5EF4-FFF2-40B4-BE49-F238E27FC236}">
                <a16:creationId xmlns:a16="http://schemas.microsoft.com/office/drawing/2014/main" id="{1217A0CE-45C0-437C-A0BF-4ACEA7263246}"/>
              </a:ext>
            </a:extLst>
          </p:cNvPr>
          <p:cNvSpPr txBox="1"/>
          <p:nvPr/>
        </p:nvSpPr>
        <p:spPr>
          <a:xfrm>
            <a:off x="221942" y="3204839"/>
            <a:ext cx="3036163" cy="584775"/>
          </a:xfrm>
          <a:prstGeom prst="rect">
            <a:avLst/>
          </a:prstGeom>
          <a:noFill/>
        </p:spPr>
        <p:txBody>
          <a:bodyPr wrap="square" rtlCol="0">
            <a:spAutoFit/>
          </a:bodyPr>
          <a:lstStyle/>
          <a:p>
            <a:r>
              <a:rPr lang="en-IN"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model,</a:t>
            </a:r>
          </a:p>
        </p:txBody>
      </p:sp>
      <p:sp>
        <p:nvSpPr>
          <p:cNvPr id="10" name="Rectangle 9">
            <a:extLst>
              <a:ext uri="{FF2B5EF4-FFF2-40B4-BE49-F238E27FC236}">
                <a16:creationId xmlns:a16="http://schemas.microsoft.com/office/drawing/2014/main" id="{2947527F-F0E8-48B9-8C7C-AF1016C9E19B}"/>
              </a:ext>
            </a:extLst>
          </p:cNvPr>
          <p:cNvSpPr/>
          <p:nvPr/>
        </p:nvSpPr>
        <p:spPr>
          <a:xfrm>
            <a:off x="2405846" y="3204839"/>
            <a:ext cx="1216241" cy="354219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Input layer</a:t>
            </a:r>
          </a:p>
          <a:p>
            <a:pPr algn="ctr"/>
            <a:endParaRPr lang="en-IN"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Used to take inputs</a:t>
            </a:r>
            <a:endParaRPr lang="en-IN"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2CFD42B6-4E5E-4E3A-974E-18AE7A42D2A6}"/>
              </a:ext>
            </a:extLst>
          </p:cNvPr>
          <p:cNvSpPr/>
          <p:nvPr/>
        </p:nvSpPr>
        <p:spPr>
          <a:xfrm>
            <a:off x="3767087" y="3215194"/>
            <a:ext cx="1373084" cy="354219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Embedding layer</a:t>
            </a:r>
          </a:p>
          <a:p>
            <a:pPr algn="ctr"/>
            <a:endParaRPr lang="en-IN" dirty="0">
              <a:latin typeface="Amazon Ember" panose="020B0603020204020204" pitchFamily="34" charset="0"/>
              <a:ea typeface="Amazon Ember" panose="020B0603020204020204" pitchFamily="34" charset="0"/>
              <a:cs typeface="Amazon Ember" panose="020B0603020204020204" pitchFamily="34" charset="0"/>
            </a:endParaRPr>
          </a:p>
          <a:p>
            <a:pPr rtl="0" fontAlgn="base">
              <a:spcBef>
                <a:spcPts val="0"/>
              </a:spcBef>
              <a:spcAft>
                <a:spcPts val="0"/>
              </a:spcAft>
            </a:pPr>
            <a:r>
              <a:rPr lang="en-US" sz="14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U</a:t>
            </a:r>
            <a:r>
              <a:rPr lang="en-US" sz="1400" b="0" i="0" u="none" strike="noStrike" dirty="0">
                <a:solidFill>
                  <a:srgbClr val="FFFFFF"/>
                </a:solidFill>
                <a:effectLst/>
                <a:latin typeface="Amazon Ember" panose="020B0603020204020204" pitchFamily="34" charset="0"/>
                <a:ea typeface="Amazon Ember" panose="020B0603020204020204" pitchFamily="34" charset="0"/>
                <a:cs typeface="Amazon Ember" panose="020B0603020204020204" pitchFamily="34" charset="0"/>
              </a:rPr>
              <a:t>sed to give us embedding corresponding to words. </a:t>
            </a:r>
          </a:p>
          <a:p>
            <a:pPr rtl="0" fontAlgn="base">
              <a:spcBef>
                <a:spcPts val="0"/>
              </a:spcBef>
              <a:spcAft>
                <a:spcPts val="0"/>
              </a:spcAft>
            </a:pPr>
            <a:endParaRPr lang="en-US" sz="1400" b="0" i="0" u="none" strike="noStrike" dirty="0">
              <a:solidFill>
                <a:srgbClr val="FFFFFF"/>
              </a:solidFill>
              <a:effectLst/>
              <a:latin typeface="Amazon Ember" panose="020B0603020204020204" pitchFamily="34" charset="0"/>
              <a:ea typeface="Amazon Ember" panose="020B0603020204020204" pitchFamily="34" charset="0"/>
              <a:cs typeface="Amazon Ember" panose="020B0603020204020204" pitchFamily="34" charset="0"/>
            </a:endParaRPr>
          </a:p>
          <a:p>
            <a:pPr rtl="0" fontAlgn="base">
              <a:spcBef>
                <a:spcPts val="0"/>
              </a:spcBef>
              <a:spcAft>
                <a:spcPts val="0"/>
              </a:spcAft>
            </a:pPr>
            <a:r>
              <a:rPr lang="en-US" sz="1400" b="0" i="0" u="none" strike="noStrike" dirty="0">
                <a:solidFill>
                  <a:srgbClr val="FFFFFF"/>
                </a:solidFill>
                <a:effectLst/>
                <a:latin typeface="Amazon Ember" panose="020B0603020204020204" pitchFamily="34" charset="0"/>
                <a:ea typeface="Amazon Ember" panose="020B0603020204020204" pitchFamily="34" charset="0"/>
                <a:cs typeface="Amazon Ember" panose="020B0603020204020204" pitchFamily="34" charset="0"/>
              </a:rPr>
              <a:t>This layer was frozen and not trained.</a:t>
            </a:r>
          </a:p>
        </p:txBody>
      </p:sp>
      <p:cxnSp>
        <p:nvCxnSpPr>
          <p:cNvPr id="3" name="Connector: Curved 2">
            <a:extLst>
              <a:ext uri="{FF2B5EF4-FFF2-40B4-BE49-F238E27FC236}">
                <a16:creationId xmlns:a16="http://schemas.microsoft.com/office/drawing/2014/main" id="{CD07E131-CACF-41A2-93C4-5CCDE40AC847}"/>
              </a:ext>
            </a:extLst>
          </p:cNvPr>
          <p:cNvCxnSpPr>
            <a:cxnSpLocks/>
          </p:cNvCxnSpPr>
          <p:nvPr/>
        </p:nvCxnSpPr>
        <p:spPr>
          <a:xfrm rot="16200000" flipH="1">
            <a:off x="3996154" y="2477238"/>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6C7807-EAF2-4C71-BA00-314FFF413230}"/>
              </a:ext>
            </a:extLst>
          </p:cNvPr>
          <p:cNvSpPr/>
          <p:nvPr/>
        </p:nvSpPr>
        <p:spPr>
          <a:xfrm>
            <a:off x="5285172" y="3215194"/>
            <a:ext cx="1557291" cy="354219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LSTM layer</a:t>
            </a:r>
          </a:p>
          <a:p>
            <a:pPr algn="ctr"/>
            <a:endParaRPr lang="en-IN" dirty="0">
              <a:latin typeface="Amazon Ember" panose="020B0603020204020204" pitchFamily="34" charset="0"/>
              <a:ea typeface="Amazon Ember" panose="020B0603020204020204" pitchFamily="34" charset="0"/>
              <a:cs typeface="Amazon Ember" panose="020B0603020204020204" pitchFamily="34" charset="0"/>
            </a:endParaRPr>
          </a:p>
          <a:p>
            <a:pPr algn="ctr" rtl="0" fontAlgn="base">
              <a:spcBef>
                <a:spcPts val="0"/>
              </a:spcBef>
              <a:spcAft>
                <a:spcPts val="0"/>
              </a:spcAft>
            </a:pPr>
            <a:r>
              <a:rPr lang="en-US" sz="14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Learns order dependence</a:t>
            </a:r>
          </a:p>
          <a:p>
            <a:pPr rtl="0" fontAlgn="base">
              <a:spcBef>
                <a:spcPts val="0"/>
              </a:spcBef>
              <a:spcAft>
                <a:spcPts val="0"/>
              </a:spcAft>
            </a:pPr>
            <a:endParaRPr lang="en-US" sz="1200" b="0" i="0" u="none" strike="noStrike" dirty="0">
              <a:solidFill>
                <a:srgbClr val="FFFFFF"/>
              </a:solidFill>
              <a:effectLst/>
              <a:latin typeface="Amazon Ember" panose="020B0603020204020204" pitchFamily="34" charset="0"/>
              <a:ea typeface="Amazon Ember" panose="020B0603020204020204" pitchFamily="34" charset="0"/>
              <a:cs typeface="Amazon Ember" panose="020B0603020204020204" pitchFamily="34" charset="0"/>
            </a:endParaRPr>
          </a:p>
          <a:p>
            <a:pPr rtl="0" fontAlgn="base">
              <a:spcBef>
                <a:spcPts val="0"/>
              </a:spcBef>
              <a:spcAft>
                <a:spcPts val="0"/>
              </a:spcAft>
            </a:pPr>
            <a:endParaRPr lang="en-US" sz="1200" b="0" i="0" u="none" strike="noStrike" dirty="0">
              <a:solidFill>
                <a:srgbClr val="FFFFFF"/>
              </a:solidFill>
              <a:effectLst/>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2" name="Connector: Curved 11">
            <a:extLst>
              <a:ext uri="{FF2B5EF4-FFF2-40B4-BE49-F238E27FC236}">
                <a16:creationId xmlns:a16="http://schemas.microsoft.com/office/drawing/2014/main" id="{E1EB899E-9F25-4AB6-AAA9-CE242BDFF92A}"/>
              </a:ext>
            </a:extLst>
          </p:cNvPr>
          <p:cNvCxnSpPr/>
          <p:nvPr/>
        </p:nvCxnSpPr>
        <p:spPr>
          <a:xfrm rot="16200000" flipH="1">
            <a:off x="5279994" y="2445424"/>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E9A69A-FF53-4EE0-B012-CA88F024329A}"/>
              </a:ext>
            </a:extLst>
          </p:cNvPr>
          <p:cNvSpPr txBox="1"/>
          <p:nvPr/>
        </p:nvSpPr>
        <p:spPr>
          <a:xfrm>
            <a:off x="2753557" y="1137820"/>
            <a:ext cx="2148396" cy="1464231"/>
          </a:xfrm>
          <a:prstGeom prst="roundRect">
            <a:avLst/>
          </a:prstGeom>
          <a:noFill/>
          <a:ln>
            <a:solidFill>
              <a:schemeClr val="bg1"/>
            </a:solidFill>
          </a:ln>
        </p:spPr>
        <p:txBody>
          <a:bodyPr wrap="square" rtlCol="0">
            <a:sp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Number of models used</a:t>
            </a:r>
          </a:p>
          <a:p>
            <a:pPr algn="ctr"/>
            <a:r>
              <a:rPr lang="en-IN" sz="4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endPar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9" name="Table 13">
            <a:extLst>
              <a:ext uri="{FF2B5EF4-FFF2-40B4-BE49-F238E27FC236}">
                <a16:creationId xmlns:a16="http://schemas.microsoft.com/office/drawing/2014/main" id="{B9D1768E-B2E1-487E-AB16-32A993CE759F}"/>
              </a:ext>
            </a:extLst>
          </p:cNvPr>
          <p:cNvGraphicFramePr>
            <a:graphicFrameLocks noGrp="1"/>
          </p:cNvGraphicFramePr>
          <p:nvPr>
            <p:extLst>
              <p:ext uri="{D42A27DB-BD31-4B8C-83A1-F6EECF244321}">
                <p14:modId xmlns:p14="http://schemas.microsoft.com/office/powerpoint/2010/main" val="3722346280"/>
              </p:ext>
            </p:extLst>
          </p:nvPr>
        </p:nvGraphicFramePr>
        <p:xfrm>
          <a:off x="5285173" y="4289397"/>
          <a:ext cx="1557291" cy="1478280"/>
        </p:xfrm>
        <a:graphic>
          <a:graphicData uri="http://schemas.openxmlformats.org/drawingml/2006/table">
            <a:tbl>
              <a:tblPr firstRow="1" bandRow="1">
                <a:tableStyleId>{2D5ABB26-0587-4C30-8999-92F81FD0307C}</a:tableStyleId>
              </a:tblPr>
              <a:tblGrid>
                <a:gridCol w="519097">
                  <a:extLst>
                    <a:ext uri="{9D8B030D-6E8A-4147-A177-3AD203B41FA5}">
                      <a16:colId xmlns:a16="http://schemas.microsoft.com/office/drawing/2014/main" val="4158245867"/>
                    </a:ext>
                  </a:extLst>
                </a:gridCol>
                <a:gridCol w="519097">
                  <a:extLst>
                    <a:ext uri="{9D8B030D-6E8A-4147-A177-3AD203B41FA5}">
                      <a16:colId xmlns:a16="http://schemas.microsoft.com/office/drawing/2014/main" val="3250597042"/>
                    </a:ext>
                  </a:extLst>
                </a:gridCol>
                <a:gridCol w="519097">
                  <a:extLst>
                    <a:ext uri="{9D8B030D-6E8A-4147-A177-3AD203B41FA5}">
                      <a16:colId xmlns:a16="http://schemas.microsoft.com/office/drawing/2014/main" val="797222252"/>
                    </a:ext>
                  </a:extLst>
                </a:gridCol>
              </a:tblGrid>
              <a:tr h="0">
                <a:tc>
                  <a:txBody>
                    <a:bodyPr/>
                    <a:lstStyle/>
                    <a:p>
                      <a:pPr algn="ctr"/>
                      <a:r>
                        <a:rPr lang="en-IN" sz="9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Model</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9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LSTM layers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9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Size</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43197620"/>
                  </a:ext>
                </a:extLst>
              </a:tr>
              <a:tr h="120199">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250</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1654409"/>
                  </a:ext>
                </a:extLst>
              </a:tr>
              <a:tr h="120199">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200</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0061428"/>
                  </a:ext>
                </a:extLst>
              </a:tr>
              <a:tr h="120199">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250</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72353365"/>
                  </a:ext>
                </a:extLst>
              </a:tr>
              <a:tr h="120199">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250</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48564179"/>
                  </a:ext>
                </a:extLst>
              </a:tr>
            </a:tbl>
          </a:graphicData>
        </a:graphic>
      </p:graphicFrame>
      <p:sp>
        <p:nvSpPr>
          <p:cNvPr id="14" name="Rectangle 13">
            <a:extLst>
              <a:ext uri="{FF2B5EF4-FFF2-40B4-BE49-F238E27FC236}">
                <a16:creationId xmlns:a16="http://schemas.microsoft.com/office/drawing/2014/main" id="{C306ECB9-360D-4CF5-B12C-670112EE6543}"/>
              </a:ext>
            </a:extLst>
          </p:cNvPr>
          <p:cNvSpPr/>
          <p:nvPr/>
        </p:nvSpPr>
        <p:spPr>
          <a:xfrm>
            <a:off x="6987464" y="3193830"/>
            <a:ext cx="1412288" cy="1587626"/>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Dropout layer</a:t>
            </a: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1200"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400" dirty="0">
                <a:latin typeface="Amazon Ember" panose="020B0603020204020204" pitchFamily="34" charset="0"/>
                <a:ea typeface="Amazon Ember" panose="020B0603020204020204" pitchFamily="34" charset="0"/>
                <a:cs typeface="Amazon Ember" panose="020B0603020204020204" pitchFamily="34" charset="0"/>
              </a:rPr>
              <a:t>10% dropout rate used</a:t>
            </a:r>
          </a:p>
        </p:txBody>
      </p:sp>
      <p:cxnSp>
        <p:nvCxnSpPr>
          <p:cNvPr id="15" name="Connector: Curved 14">
            <a:extLst>
              <a:ext uri="{FF2B5EF4-FFF2-40B4-BE49-F238E27FC236}">
                <a16:creationId xmlns:a16="http://schemas.microsoft.com/office/drawing/2014/main" id="{B23755A2-DE39-4CDE-A05D-54BFD9AFBF88}"/>
              </a:ext>
            </a:extLst>
          </p:cNvPr>
          <p:cNvCxnSpPr/>
          <p:nvPr/>
        </p:nvCxnSpPr>
        <p:spPr>
          <a:xfrm rot="16200000" flipH="1">
            <a:off x="6476167" y="2472152"/>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829FD983-8F85-48C2-89A0-43B87D30EEAF}"/>
              </a:ext>
            </a:extLst>
          </p:cNvPr>
          <p:cNvSpPr/>
          <p:nvPr/>
        </p:nvSpPr>
        <p:spPr>
          <a:xfrm>
            <a:off x="7676590" y="4846467"/>
            <a:ext cx="176815" cy="364726"/>
          </a:xfrm>
          <a:prstGeom prst="downArrow">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lowchart: Summing Junction 17">
            <a:extLst>
              <a:ext uri="{FF2B5EF4-FFF2-40B4-BE49-F238E27FC236}">
                <a16:creationId xmlns:a16="http://schemas.microsoft.com/office/drawing/2014/main" id="{4715DD5D-0214-4FB0-9A77-8C7EDB6E8CB4}"/>
              </a:ext>
            </a:extLst>
          </p:cNvPr>
          <p:cNvSpPr/>
          <p:nvPr/>
        </p:nvSpPr>
        <p:spPr>
          <a:xfrm>
            <a:off x="7490891" y="3542849"/>
            <a:ext cx="319596" cy="319596"/>
          </a:xfrm>
          <a:prstGeom prst="flowChartSummingJunction">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Amazon Ember" panose="020B0603020204020204" pitchFamily="34" charset="0"/>
              <a:ea typeface="Amazon Ember" panose="020B0603020204020204" pitchFamily="34" charset="0"/>
              <a:cs typeface="Amazon Ember" panose="020B0603020204020204" pitchFamily="34"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DDFE60B-3FA8-4CEB-9BE6-19B3E624E223}"/>
                  </a:ext>
                </a:extLst>
              </p:cNvPr>
              <p:cNvSpPr/>
              <p:nvPr/>
            </p:nvSpPr>
            <p:spPr>
              <a:xfrm>
                <a:off x="6987464" y="5299959"/>
                <a:ext cx="1419689" cy="144707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Batch Normalization layer</a:t>
                </a:r>
              </a:p>
              <a:p>
                <a:pPr algn="ctr"/>
                <a:endParaRPr lang="en-IN" sz="1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14:m>
                  <m:oMathPara xmlns:m="http://schemas.openxmlformats.org/officeDocument/2006/math">
                    <m:oMathParaPr>
                      <m:jc m:val="centerGroup"/>
                    </m:oMathParaPr>
                    <m:oMath xmlns:m="http://schemas.openxmlformats.org/officeDocument/2006/math">
                      <m:acc>
                        <m:accPr>
                          <m:chr m:val="̅"/>
                          <m:ctrlPr>
                            <a:rPr lang="en-IN" sz="1600" i="1" smtClean="0">
                              <a:solidFill>
                                <a:schemeClr val="bg1"/>
                              </a:solidFill>
                              <a:latin typeface="Cambria Math" panose="02040503050406030204" pitchFamily="18" charset="0"/>
                            </a:rPr>
                          </m:ctrlPr>
                        </m:accPr>
                        <m:e>
                          <m:r>
                            <a:rPr lang="en-IN" sz="1600" i="1" smtClean="0">
                              <a:solidFill>
                                <a:schemeClr val="bg1"/>
                              </a:solidFill>
                              <a:latin typeface="Cambria Math" panose="02040503050406030204" pitchFamily="18" charset="0"/>
                            </a:rPr>
                            <m:t>𝑥</m:t>
                          </m:r>
                        </m:e>
                      </m:acc>
                      <m:r>
                        <a:rPr lang="en-IN" sz="1600" i="1" smtClean="0">
                          <a:solidFill>
                            <a:schemeClr val="bg1"/>
                          </a:solidFill>
                          <a:latin typeface="Cambria Math" panose="02040503050406030204" pitchFamily="18" charset="0"/>
                        </a:rPr>
                        <m:t>=</m:t>
                      </m:r>
                      <m:f>
                        <m:fPr>
                          <m:ctrlPr>
                            <a:rPr lang="en-IN" sz="1600" i="1" smtClean="0">
                              <a:solidFill>
                                <a:schemeClr val="bg1"/>
                              </a:solidFill>
                              <a:latin typeface="Cambria Math" panose="02040503050406030204" pitchFamily="18" charset="0"/>
                            </a:rPr>
                          </m:ctrlPr>
                        </m:fPr>
                        <m:num>
                          <m:d>
                            <m:dPr>
                              <m:ctrlPr>
                                <a:rPr lang="en-IN" sz="1600" i="1" smtClean="0">
                                  <a:solidFill>
                                    <a:schemeClr val="bg1"/>
                                  </a:solidFill>
                                  <a:latin typeface="Cambria Math" panose="02040503050406030204" pitchFamily="18" charset="0"/>
                                </a:rPr>
                              </m:ctrlPr>
                            </m:dPr>
                            <m:e>
                              <m:r>
                                <a:rPr lang="en-IN" sz="1600" i="1" smtClean="0">
                                  <a:solidFill>
                                    <a:schemeClr val="bg1"/>
                                  </a:solidFill>
                                  <a:latin typeface="Cambria Math" panose="02040503050406030204" pitchFamily="18" charset="0"/>
                                </a:rPr>
                                <m:t>𝑥</m:t>
                              </m:r>
                              <m:r>
                                <a:rPr lang="en-IN" sz="1600" i="1" smtClean="0">
                                  <a:solidFill>
                                    <a:schemeClr val="bg1"/>
                                  </a:solidFill>
                                  <a:latin typeface="Cambria Math" panose="02040503050406030204" pitchFamily="18" charset="0"/>
                                </a:rPr>
                                <m:t>−</m:t>
                              </m:r>
                              <m:r>
                                <a:rPr lang="en-IN" sz="1600" i="1" smtClean="0">
                                  <a:solidFill>
                                    <a:schemeClr val="bg1"/>
                                  </a:solidFill>
                                  <a:latin typeface="Cambria Math" panose="02040503050406030204" pitchFamily="18" charset="0"/>
                                </a:rPr>
                                <m:t>𝜇</m:t>
                              </m:r>
                            </m:e>
                          </m:d>
                        </m:num>
                        <m:den>
                          <m:r>
                            <a:rPr lang="en-IN" sz="1600" b="0" i="1" smtClean="0">
                              <a:solidFill>
                                <a:schemeClr val="bg1"/>
                              </a:solidFill>
                              <a:latin typeface="Cambria Math" panose="02040503050406030204" pitchFamily="18" charset="0"/>
                            </a:rPr>
                            <m:t>(</m:t>
                          </m:r>
                          <m:r>
                            <a:rPr lang="en-IN" sz="1600" i="1" smtClean="0">
                              <a:solidFill>
                                <a:schemeClr val="bg1"/>
                              </a:solidFill>
                              <a:latin typeface="Cambria Math" panose="02040503050406030204" pitchFamily="18" charset="0"/>
                            </a:rPr>
                            <m:t>𝜎</m:t>
                          </m:r>
                          <m:r>
                            <a:rPr lang="en-IN" sz="1600" i="1" smtClean="0">
                              <a:solidFill>
                                <a:schemeClr val="bg1"/>
                              </a:solidFill>
                              <a:latin typeface="Cambria Math" panose="02040503050406030204" pitchFamily="18" charset="0"/>
                            </a:rPr>
                            <m:t>+</m:t>
                          </m:r>
                          <m:r>
                            <a:rPr lang="en-IN" sz="1600" i="1" smtClean="0">
                              <a:solidFill>
                                <a:schemeClr val="bg1"/>
                              </a:solidFill>
                              <a:latin typeface="Cambria Math" panose="02040503050406030204" pitchFamily="18" charset="0"/>
                            </a:rPr>
                            <m:t>𝜀</m:t>
                          </m:r>
                          <m:r>
                            <a:rPr lang="en-IN" sz="1600" b="0" i="1" smtClean="0">
                              <a:solidFill>
                                <a:schemeClr val="bg1"/>
                              </a:solidFill>
                              <a:latin typeface="Cambria Math" panose="02040503050406030204" pitchFamily="18" charset="0"/>
                            </a:rPr>
                            <m:t>)</m:t>
                          </m:r>
                        </m:den>
                      </m:f>
                    </m:oMath>
                  </m:oMathPara>
                </a14:m>
                <a:endPar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19" name="Rectangle 18">
                <a:extLst>
                  <a:ext uri="{FF2B5EF4-FFF2-40B4-BE49-F238E27FC236}">
                    <a16:creationId xmlns:a16="http://schemas.microsoft.com/office/drawing/2014/main" id="{EDDFE60B-3FA8-4CEB-9BE6-19B3E624E223}"/>
                  </a:ext>
                </a:extLst>
              </p:cNvPr>
              <p:cNvSpPr>
                <a:spLocks noRot="1" noChangeAspect="1" noMove="1" noResize="1" noEditPoints="1" noAdjustHandles="1" noChangeArrowheads="1" noChangeShapeType="1" noTextEdit="1"/>
              </p:cNvSpPr>
              <p:nvPr/>
            </p:nvSpPr>
            <p:spPr>
              <a:xfrm>
                <a:off x="6987464" y="5299959"/>
                <a:ext cx="1419689" cy="1447070"/>
              </a:xfrm>
              <a:prstGeom prst="rect">
                <a:avLst/>
              </a:prstGeom>
              <a:blipFill>
                <a:blip r:embed="rId3"/>
                <a:stretch>
                  <a:fillRect r="-2553"/>
                </a:stretch>
              </a:blipFill>
              <a:ln>
                <a:solidFill>
                  <a:schemeClr val="bg1"/>
                </a:solidFill>
                <a:prstDash val="lgDash"/>
              </a:ln>
            </p:spPr>
            <p:txBody>
              <a:bodyPr/>
              <a:lstStyle/>
              <a:p>
                <a:r>
                  <a:rPr lang="en-IN">
                    <a:noFill/>
                  </a:rPr>
                  <a:t> </a:t>
                </a:r>
              </a:p>
            </p:txBody>
          </p:sp>
        </mc:Fallback>
      </mc:AlternateContent>
      <p:cxnSp>
        <p:nvCxnSpPr>
          <p:cNvPr id="20" name="Connector: Curved 19">
            <a:extLst>
              <a:ext uri="{FF2B5EF4-FFF2-40B4-BE49-F238E27FC236}">
                <a16:creationId xmlns:a16="http://schemas.microsoft.com/office/drawing/2014/main" id="{07D6A10E-D84D-4545-863B-17A392E7B9CD}"/>
              </a:ext>
            </a:extLst>
          </p:cNvPr>
          <p:cNvCxnSpPr>
            <a:cxnSpLocks/>
          </p:cNvCxnSpPr>
          <p:nvPr/>
        </p:nvCxnSpPr>
        <p:spPr>
          <a:xfrm flipV="1">
            <a:off x="8436000" y="5459767"/>
            <a:ext cx="512691" cy="390617"/>
          </a:xfrm>
          <a:prstGeom prst="curvedConnector3">
            <a:avLst>
              <a:gd name="adj1" fmla="val 5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CE8B1E-E623-490E-8A6F-EE50D7108EC3}"/>
              </a:ext>
            </a:extLst>
          </p:cNvPr>
          <p:cNvSpPr/>
          <p:nvPr/>
        </p:nvSpPr>
        <p:spPr>
          <a:xfrm>
            <a:off x="8963853" y="3215194"/>
            <a:ext cx="1216241" cy="313234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Fully-connected dense layer</a:t>
            </a: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1600" b="1"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400" dirty="0" err="1">
                <a:latin typeface="Amazon Ember" panose="020B0603020204020204" pitchFamily="34" charset="0"/>
                <a:ea typeface="Amazon Ember" panose="020B0603020204020204" pitchFamily="34" charset="0"/>
                <a:cs typeface="Amazon Ember" panose="020B0603020204020204" pitchFamily="34" charset="0"/>
              </a:rPr>
              <a:t>ReLU</a:t>
            </a:r>
            <a:r>
              <a:rPr lang="en-IN" sz="1400" dirty="0">
                <a:latin typeface="Amazon Ember" panose="020B0603020204020204" pitchFamily="34" charset="0"/>
                <a:ea typeface="Amazon Ember" panose="020B0603020204020204" pitchFamily="34" charset="0"/>
                <a:cs typeface="Amazon Ember" panose="020B0603020204020204" pitchFamily="34" charset="0"/>
              </a:rPr>
              <a:t> activation function</a:t>
            </a:r>
          </a:p>
        </p:txBody>
      </p:sp>
      <p:cxnSp>
        <p:nvCxnSpPr>
          <p:cNvPr id="24" name="Connector: Curved 23">
            <a:extLst>
              <a:ext uri="{FF2B5EF4-FFF2-40B4-BE49-F238E27FC236}">
                <a16:creationId xmlns:a16="http://schemas.microsoft.com/office/drawing/2014/main" id="{9957BC70-8BC9-4449-BFE6-D38157AC43C1}"/>
              </a:ext>
            </a:extLst>
          </p:cNvPr>
          <p:cNvCxnSpPr/>
          <p:nvPr/>
        </p:nvCxnSpPr>
        <p:spPr>
          <a:xfrm rot="16200000" flipH="1">
            <a:off x="10064225" y="2450602"/>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3B14261-35A6-4823-AD89-B786BF07E316}"/>
              </a:ext>
            </a:extLst>
          </p:cNvPr>
          <p:cNvSpPr/>
          <p:nvPr/>
        </p:nvSpPr>
        <p:spPr>
          <a:xfrm>
            <a:off x="10375766" y="3204840"/>
            <a:ext cx="1594292" cy="131521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Another set of Dropout and Batch Normalization layers</a:t>
            </a:r>
            <a:endParaRPr lang="en-IN"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Arrow: Down 26">
            <a:extLst>
              <a:ext uri="{FF2B5EF4-FFF2-40B4-BE49-F238E27FC236}">
                <a16:creationId xmlns:a16="http://schemas.microsoft.com/office/drawing/2014/main" id="{0DE37B9A-32EB-4315-B75B-3CEC4147B6D7}"/>
              </a:ext>
            </a:extLst>
          </p:cNvPr>
          <p:cNvSpPr/>
          <p:nvPr/>
        </p:nvSpPr>
        <p:spPr>
          <a:xfrm>
            <a:off x="11084504" y="4593823"/>
            <a:ext cx="176815" cy="364726"/>
          </a:xfrm>
          <a:prstGeom prst="downArrow">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mazon Ember" panose="020B0603020204020204" pitchFamily="34" charset="0"/>
              <a:ea typeface="Amazon Ember" panose="020B0603020204020204" pitchFamily="34" charset="0"/>
              <a:cs typeface="Amazon Ember" panose="020B0603020204020204" pitchFamily="34" charset="0"/>
            </a:endParaRP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828BCC57-4010-4473-A3CB-B78A271681B5}"/>
                  </a:ext>
                </a:extLst>
              </p:cNvPr>
              <p:cNvSpPr/>
              <p:nvPr/>
            </p:nvSpPr>
            <p:spPr>
              <a:xfrm>
                <a:off x="10375766" y="5028537"/>
                <a:ext cx="1594292" cy="131521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b="1" dirty="0">
                    <a:latin typeface="Amazon Ember" panose="020B0603020204020204" pitchFamily="34" charset="0"/>
                    <a:ea typeface="Amazon Ember" panose="020B0603020204020204" pitchFamily="34" charset="0"/>
                    <a:cs typeface="Amazon Ember" panose="020B0603020204020204" pitchFamily="34" charset="0"/>
                  </a:rPr>
                  <a:t>Final layer</a:t>
                </a:r>
                <a:endParaRPr lang="en-IN" sz="1400"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500"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400" dirty="0">
                    <a:latin typeface="Amazon Ember" panose="020B0603020204020204" pitchFamily="34" charset="0"/>
                    <a:ea typeface="Amazon Ember" panose="020B0603020204020204" pitchFamily="34" charset="0"/>
                    <a:cs typeface="Amazon Ember" panose="020B0603020204020204" pitchFamily="34" charset="0"/>
                  </a:rPr>
                  <a:t>Node size = 9919</a:t>
                </a:r>
              </a:p>
              <a:p>
                <a:pPr algn="ctr"/>
                <a:endParaRPr lang="en-IN" sz="700" dirty="0">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Softmax</a:t>
                </a:r>
                <a:r>
                  <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14:m>
                  <m:oMath xmlns:m="http://schemas.openxmlformats.org/officeDocument/2006/math">
                    <m:f>
                      <m:fPr>
                        <m:ctrlPr>
                          <a:rPr lang="en-IN" sz="1400" i="1" smtClean="0">
                            <a:solidFill>
                              <a:schemeClr val="bg1"/>
                            </a:solidFill>
                            <a:latin typeface="Cambria Math" panose="02040503050406030204" pitchFamily="18" charset="0"/>
                          </a:rPr>
                        </m:ctrlPr>
                      </m:fPr>
                      <m:num>
                        <m:func>
                          <m:funcPr>
                            <m:ctrlPr>
                              <a:rPr lang="en-IN" sz="1400" i="1" smtClean="0">
                                <a:solidFill>
                                  <a:schemeClr val="bg1"/>
                                </a:solidFill>
                                <a:latin typeface="Cambria Math" panose="02040503050406030204" pitchFamily="18" charset="0"/>
                              </a:rPr>
                            </m:ctrlPr>
                          </m:funcPr>
                          <m:fName>
                            <m:r>
                              <m:rPr>
                                <m:sty m:val="p"/>
                              </m:rPr>
                              <a:rPr lang="en-IN" sz="1400" i="1" smtClean="0">
                                <a:solidFill>
                                  <a:schemeClr val="bg1"/>
                                </a:solidFill>
                                <a:latin typeface="Cambria Math" panose="02040503050406030204" pitchFamily="18" charset="0"/>
                              </a:rPr>
                              <m:t>exp</m:t>
                            </m:r>
                          </m:fName>
                          <m:e>
                            <m:d>
                              <m:dPr>
                                <m:ctrlPr>
                                  <a:rPr lang="en-IN" sz="1400" i="1" smtClean="0">
                                    <a:solidFill>
                                      <a:schemeClr val="bg1"/>
                                    </a:solidFill>
                                    <a:latin typeface="Cambria Math" panose="02040503050406030204" pitchFamily="18" charset="0"/>
                                  </a:rPr>
                                </m:ctrlPr>
                              </m:dPr>
                              <m:e>
                                <m:sSub>
                                  <m:sSubPr>
                                    <m:ctrlPr>
                                      <a:rPr lang="en-IN" sz="1400" i="1" smtClean="0">
                                        <a:solidFill>
                                          <a:schemeClr val="bg1"/>
                                        </a:solidFill>
                                        <a:latin typeface="Cambria Math" panose="02040503050406030204" pitchFamily="18" charset="0"/>
                                      </a:rPr>
                                    </m:ctrlPr>
                                  </m:sSubPr>
                                  <m:e>
                                    <m:r>
                                      <a:rPr lang="en-IN" sz="1400" i="1" smtClean="0">
                                        <a:solidFill>
                                          <a:schemeClr val="bg1"/>
                                        </a:solidFill>
                                        <a:latin typeface="Cambria Math" panose="02040503050406030204" pitchFamily="18" charset="0"/>
                                      </a:rPr>
                                      <m:t>𝑥</m:t>
                                    </m:r>
                                  </m:e>
                                  <m:sub>
                                    <m:r>
                                      <a:rPr lang="en-IN" sz="1400" i="1" smtClean="0">
                                        <a:solidFill>
                                          <a:schemeClr val="bg1"/>
                                        </a:solidFill>
                                        <a:latin typeface="Cambria Math" panose="02040503050406030204" pitchFamily="18" charset="0"/>
                                      </a:rPr>
                                      <m:t>𝑖</m:t>
                                    </m:r>
                                  </m:sub>
                                </m:sSub>
                              </m:e>
                            </m:d>
                          </m:e>
                        </m:func>
                      </m:num>
                      <m:den>
                        <m:sSub>
                          <m:sSubPr>
                            <m:ctrlPr>
                              <a:rPr lang="en-IN" sz="1400" i="1" smtClean="0">
                                <a:solidFill>
                                  <a:schemeClr val="bg1"/>
                                </a:solidFill>
                                <a:latin typeface="Cambria Math" panose="02040503050406030204" pitchFamily="18" charset="0"/>
                              </a:rPr>
                            </m:ctrlPr>
                          </m:sSubPr>
                          <m:e>
                            <m:r>
                              <a:rPr lang="en-IN" sz="1400" i="1" smtClean="0">
                                <a:solidFill>
                                  <a:schemeClr val="bg1"/>
                                </a:solidFill>
                                <a:latin typeface="Cambria Math" panose="02040503050406030204" pitchFamily="18" charset="0"/>
                              </a:rPr>
                              <m:t>𝛴</m:t>
                            </m:r>
                          </m:e>
                          <m:sub>
                            <m:r>
                              <a:rPr lang="en-IN" sz="1400" i="1" smtClean="0">
                                <a:solidFill>
                                  <a:schemeClr val="bg1"/>
                                </a:solidFill>
                                <a:latin typeface="Cambria Math" panose="02040503050406030204" pitchFamily="18" charset="0"/>
                              </a:rPr>
                              <m:t>𝑗</m:t>
                            </m:r>
                          </m:sub>
                        </m:sSub>
                        <m:func>
                          <m:funcPr>
                            <m:ctrlPr>
                              <a:rPr lang="en-IN" sz="1400" i="1" smtClean="0">
                                <a:solidFill>
                                  <a:schemeClr val="bg1"/>
                                </a:solidFill>
                                <a:latin typeface="Cambria Math" panose="02040503050406030204" pitchFamily="18" charset="0"/>
                              </a:rPr>
                            </m:ctrlPr>
                          </m:funcPr>
                          <m:fName>
                            <m:r>
                              <m:rPr>
                                <m:sty m:val="p"/>
                              </m:rPr>
                              <a:rPr lang="en-IN" sz="1400" i="1" smtClean="0">
                                <a:solidFill>
                                  <a:schemeClr val="bg1"/>
                                </a:solidFill>
                                <a:latin typeface="Cambria Math" panose="02040503050406030204" pitchFamily="18" charset="0"/>
                              </a:rPr>
                              <m:t>exp</m:t>
                            </m:r>
                          </m:fName>
                          <m:e>
                            <m:d>
                              <m:dPr>
                                <m:ctrlPr>
                                  <a:rPr lang="en-IN" sz="1400" i="1" smtClean="0">
                                    <a:solidFill>
                                      <a:schemeClr val="bg1"/>
                                    </a:solidFill>
                                    <a:latin typeface="Cambria Math" panose="02040503050406030204" pitchFamily="18" charset="0"/>
                                  </a:rPr>
                                </m:ctrlPr>
                              </m:dPr>
                              <m:e>
                                <m:sSub>
                                  <m:sSubPr>
                                    <m:ctrlPr>
                                      <a:rPr lang="en-IN" sz="1400" i="1" smtClean="0">
                                        <a:solidFill>
                                          <a:schemeClr val="bg1"/>
                                        </a:solidFill>
                                        <a:latin typeface="Cambria Math" panose="02040503050406030204" pitchFamily="18" charset="0"/>
                                      </a:rPr>
                                    </m:ctrlPr>
                                  </m:sSubPr>
                                  <m:e>
                                    <m:r>
                                      <a:rPr lang="en-IN" sz="1400" i="1" smtClean="0">
                                        <a:solidFill>
                                          <a:schemeClr val="bg1"/>
                                        </a:solidFill>
                                        <a:latin typeface="Cambria Math" panose="02040503050406030204" pitchFamily="18" charset="0"/>
                                      </a:rPr>
                                      <m:t>𝑥</m:t>
                                    </m:r>
                                  </m:e>
                                  <m:sub>
                                    <m:r>
                                      <a:rPr lang="en-IN" sz="1400" i="1" smtClean="0">
                                        <a:solidFill>
                                          <a:schemeClr val="bg1"/>
                                        </a:solidFill>
                                        <a:latin typeface="Cambria Math" panose="02040503050406030204" pitchFamily="18" charset="0"/>
                                      </a:rPr>
                                      <m:t>𝑗</m:t>
                                    </m:r>
                                  </m:sub>
                                </m:sSub>
                              </m:e>
                            </m:d>
                          </m:e>
                        </m:func>
                      </m:den>
                    </m:f>
                  </m:oMath>
                </a14:m>
                <a:endPar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xmlns="">
          <p:sp>
            <p:nvSpPr>
              <p:cNvPr id="28" name="Rectangle 27">
                <a:extLst>
                  <a:ext uri="{FF2B5EF4-FFF2-40B4-BE49-F238E27FC236}">
                    <a16:creationId xmlns:a16="http://schemas.microsoft.com/office/drawing/2014/main" id="{828BCC57-4010-4473-A3CB-B78A271681B5}"/>
                  </a:ext>
                </a:extLst>
              </p:cNvPr>
              <p:cNvSpPr>
                <a:spLocks noRot="1" noChangeAspect="1" noMove="1" noResize="1" noEditPoints="1" noAdjustHandles="1" noChangeArrowheads="1" noChangeShapeType="1" noTextEdit="1"/>
              </p:cNvSpPr>
              <p:nvPr/>
            </p:nvSpPr>
            <p:spPr>
              <a:xfrm>
                <a:off x="10375766" y="5028537"/>
                <a:ext cx="1594292" cy="1315210"/>
              </a:xfrm>
              <a:prstGeom prst="rect">
                <a:avLst/>
              </a:prstGeom>
              <a:blipFill>
                <a:blip r:embed="rId4"/>
                <a:stretch>
                  <a:fillRect t="-917"/>
                </a:stretch>
              </a:blipFill>
              <a:ln>
                <a:solidFill>
                  <a:schemeClr val="bg1"/>
                </a:solidFill>
                <a:prstDash val="lgDash"/>
              </a:ln>
            </p:spPr>
            <p:txBody>
              <a:bodyPr/>
              <a:lstStyle/>
              <a:p>
                <a:r>
                  <a:rPr lang="en-IN">
                    <a:noFill/>
                  </a:rPr>
                  <a:t> </a:t>
                </a:r>
              </a:p>
            </p:txBody>
          </p:sp>
        </mc:Fallback>
      </mc:AlternateContent>
      <p:sp>
        <p:nvSpPr>
          <p:cNvPr id="30" name="TextBox 29">
            <a:extLst>
              <a:ext uri="{FF2B5EF4-FFF2-40B4-BE49-F238E27FC236}">
                <a16:creationId xmlns:a16="http://schemas.microsoft.com/office/drawing/2014/main" id="{386B002E-D80C-4DDB-B9AA-53F32A486543}"/>
              </a:ext>
            </a:extLst>
          </p:cNvPr>
          <p:cNvSpPr txBox="1"/>
          <p:nvPr/>
        </p:nvSpPr>
        <p:spPr>
          <a:xfrm>
            <a:off x="5182342" y="1143229"/>
            <a:ext cx="2080334" cy="1469033"/>
          </a:xfrm>
          <a:prstGeom prst="roundRect">
            <a:avLst/>
          </a:prstGeom>
          <a:noFill/>
          <a:ln>
            <a:solidFill>
              <a:schemeClr val="bg1"/>
            </a:solidFill>
          </a:ln>
        </p:spPr>
        <p:txBody>
          <a:bodyPr wrap="square" rtlCol="0">
            <a:sp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Embedding matrix</a:t>
            </a:r>
          </a:p>
          <a:p>
            <a:pPr algn="ctr"/>
            <a:r>
              <a:rPr lang="en-IN"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gives mapping between tokens and embedding</a:t>
            </a:r>
            <a:endParaRPr lang="en-IN"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Oval 30">
            <a:extLst>
              <a:ext uri="{FF2B5EF4-FFF2-40B4-BE49-F238E27FC236}">
                <a16:creationId xmlns:a16="http://schemas.microsoft.com/office/drawing/2014/main" id="{6965F47E-1CAA-4551-8D9C-28ED4E96F3AF}"/>
              </a:ext>
            </a:extLst>
          </p:cNvPr>
          <p:cNvSpPr/>
          <p:nvPr/>
        </p:nvSpPr>
        <p:spPr>
          <a:xfrm>
            <a:off x="9319622" y="4733938"/>
            <a:ext cx="504702" cy="504702"/>
          </a:xfrm>
          <a:prstGeom prst="ellipse">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8" name="Straight Connector 37">
            <a:extLst>
              <a:ext uri="{FF2B5EF4-FFF2-40B4-BE49-F238E27FC236}">
                <a16:creationId xmlns:a16="http://schemas.microsoft.com/office/drawing/2014/main" id="{D3713EF9-A83A-46B2-BED6-DD8998B5F22F}"/>
              </a:ext>
            </a:extLst>
          </p:cNvPr>
          <p:cNvCxnSpPr>
            <a:cxnSpLocks/>
            <a:stCxn id="31" idx="2"/>
          </p:cNvCxnSpPr>
          <p:nvPr/>
        </p:nvCxnSpPr>
        <p:spPr>
          <a:xfrm>
            <a:off x="9319622" y="4986289"/>
            <a:ext cx="252351"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4467A46-6ABB-4B06-8FEC-80E97113B2BA}"/>
              </a:ext>
            </a:extLst>
          </p:cNvPr>
          <p:cNvCxnSpPr>
            <a:cxnSpLocks/>
            <a:endCxn id="31" idx="7"/>
          </p:cNvCxnSpPr>
          <p:nvPr/>
        </p:nvCxnSpPr>
        <p:spPr>
          <a:xfrm flipV="1">
            <a:off x="9571973" y="4807850"/>
            <a:ext cx="178439" cy="178439"/>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624302BD-596D-4B24-AA1E-2096D6BA5767}"/>
              </a:ext>
            </a:extLst>
          </p:cNvPr>
          <p:cNvSpPr txBox="1"/>
          <p:nvPr/>
        </p:nvSpPr>
        <p:spPr>
          <a:xfrm>
            <a:off x="7520118" y="1160648"/>
            <a:ext cx="4580144" cy="1451614"/>
          </a:xfrm>
          <a:prstGeom prst="roundRect">
            <a:avLst/>
          </a:prstGeom>
          <a:noFill/>
          <a:ln>
            <a:solidFill>
              <a:schemeClr val="bg1"/>
            </a:solidFill>
          </a:ln>
        </p:spPr>
        <p:txBody>
          <a:bodyPr wrap="square" rtlCol="0">
            <a:no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Flow</a:t>
            </a:r>
          </a:p>
          <a:p>
            <a:pPr algn="ctr"/>
            <a:endPar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Token</a:t>
            </a:r>
            <a:r>
              <a:rPr lang="en-IN"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word</a:t>
            </a:r>
            <a:r>
              <a:rPr lang="en-IN"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Google News</a:t>
            </a:r>
            <a:r>
              <a:rPr lang="en-IN"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 </a:t>
            </a: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Embedding</a:t>
            </a:r>
            <a:endParaRPr lang="en-IN"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animBg="1"/>
      <p:bldP spid="6" grpId="0" animBg="1"/>
      <p:bldP spid="11" grpId="0" animBg="1"/>
      <p:bldP spid="13" grpId="0" animBg="1"/>
      <p:bldP spid="14" grpId="0" animBg="1"/>
      <p:bldP spid="16" grpId="0" animBg="1"/>
      <p:bldP spid="18" grpId="0" animBg="1"/>
      <p:bldP spid="19" grpId="0" animBg="1"/>
      <p:bldP spid="23" grpId="0" animBg="1"/>
      <p:bldP spid="26" grpId="0" animBg="1"/>
      <p:bldP spid="27" grpId="0" animBg="1"/>
      <p:bldP spid="28" grpId="0" animBg="1"/>
      <p:bldP spid="30" grpId="0" animBg="1"/>
      <p:bldP spid="31"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1" name="Rectangle 1">
            <a:extLst>
              <a:ext uri="{FF2B5EF4-FFF2-40B4-BE49-F238E27FC236}">
                <a16:creationId xmlns:a16="http://schemas.microsoft.com/office/drawing/2014/main" id="{2E7A792A-3173-44FF-ACFD-C34D2087493E}"/>
              </a:ext>
            </a:extLst>
          </p:cNvPr>
          <p:cNvSpPr>
            <a:spLocks noChangeArrowheads="1"/>
          </p:cNvSpPr>
          <p:nvPr/>
        </p:nvSpPr>
        <p:spPr bwMode="auto">
          <a:xfrm>
            <a:off x="838200" y="24099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1">
            <a:extLst>
              <a:ext uri="{FF2B5EF4-FFF2-40B4-BE49-F238E27FC236}">
                <a16:creationId xmlns:a16="http://schemas.microsoft.com/office/drawing/2014/main" id="{CFFF4BD2-FCE3-4442-9502-F05140DEE659}"/>
              </a:ext>
            </a:extLst>
          </p:cNvPr>
          <p:cNvSpPr>
            <a:spLocks noChangeArrowheads="1"/>
          </p:cNvSpPr>
          <p:nvPr/>
        </p:nvSpPr>
        <p:spPr bwMode="auto">
          <a:xfrm>
            <a:off x="838200" y="245392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3FCA618A-7CBB-4066-99C4-2C86B9A4EA3F}"/>
              </a:ext>
            </a:extLst>
          </p:cNvPr>
          <p:cNvSpPr txBox="1">
            <a:spLocks/>
          </p:cNvSpPr>
          <p:nvPr/>
        </p:nvSpPr>
        <p:spPr>
          <a:xfrm>
            <a:off x="557818" y="3519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Training and Submissions</a:t>
            </a:r>
          </a:p>
        </p:txBody>
      </p:sp>
      <p:graphicFrame>
        <p:nvGraphicFramePr>
          <p:cNvPr id="7" name="Table 5">
            <a:extLst>
              <a:ext uri="{FF2B5EF4-FFF2-40B4-BE49-F238E27FC236}">
                <a16:creationId xmlns:a16="http://schemas.microsoft.com/office/drawing/2014/main" id="{318355EF-9BFC-4035-BEC5-64913DF80397}"/>
              </a:ext>
            </a:extLst>
          </p:cNvPr>
          <p:cNvGraphicFramePr>
            <a:graphicFrameLocks noGrp="1"/>
          </p:cNvGraphicFramePr>
          <p:nvPr>
            <p:extLst>
              <p:ext uri="{D42A27DB-BD31-4B8C-83A1-F6EECF244321}">
                <p14:modId xmlns:p14="http://schemas.microsoft.com/office/powerpoint/2010/main" val="2343206767"/>
              </p:ext>
            </p:extLst>
          </p:nvPr>
        </p:nvGraphicFramePr>
        <p:xfrm>
          <a:off x="2587110" y="1143697"/>
          <a:ext cx="9601939" cy="1483360"/>
        </p:xfrm>
        <a:graphic>
          <a:graphicData uri="http://schemas.openxmlformats.org/drawingml/2006/table">
            <a:tbl>
              <a:tblPr firstRow="1" bandRow="1">
                <a:tableStyleId>{2D5ABB26-0587-4C30-8999-92F81FD0307C}</a:tableStyleId>
              </a:tblPr>
              <a:tblGrid>
                <a:gridCol w="1719803">
                  <a:extLst>
                    <a:ext uri="{9D8B030D-6E8A-4147-A177-3AD203B41FA5}">
                      <a16:colId xmlns:a16="http://schemas.microsoft.com/office/drawing/2014/main" val="3219793329"/>
                    </a:ext>
                  </a:extLst>
                </a:gridCol>
                <a:gridCol w="1631930">
                  <a:extLst>
                    <a:ext uri="{9D8B030D-6E8A-4147-A177-3AD203B41FA5}">
                      <a16:colId xmlns:a16="http://schemas.microsoft.com/office/drawing/2014/main" val="2689966317"/>
                    </a:ext>
                  </a:extLst>
                </a:gridCol>
                <a:gridCol w="1958317">
                  <a:extLst>
                    <a:ext uri="{9D8B030D-6E8A-4147-A177-3AD203B41FA5}">
                      <a16:colId xmlns:a16="http://schemas.microsoft.com/office/drawing/2014/main" val="1291287467"/>
                    </a:ext>
                  </a:extLst>
                </a:gridCol>
                <a:gridCol w="2272149">
                  <a:extLst>
                    <a:ext uri="{9D8B030D-6E8A-4147-A177-3AD203B41FA5}">
                      <a16:colId xmlns:a16="http://schemas.microsoft.com/office/drawing/2014/main" val="257434150"/>
                    </a:ext>
                  </a:extLst>
                </a:gridCol>
                <a:gridCol w="2019740">
                  <a:extLst>
                    <a:ext uri="{9D8B030D-6E8A-4147-A177-3AD203B41FA5}">
                      <a16:colId xmlns:a16="http://schemas.microsoft.com/office/drawing/2014/main" val="843003124"/>
                    </a:ext>
                  </a:extLst>
                </a:gridCol>
              </a:tblGrid>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Model No</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Batch Size</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of epochs</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Validation Acc.</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Test Acc.</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43548649"/>
                  </a:ext>
                </a:extLst>
              </a:tr>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3500</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9</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75.4</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65.87</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6662941"/>
                  </a:ext>
                </a:extLst>
              </a:tr>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2048</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73.8</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65.73</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69958091"/>
                  </a:ext>
                </a:extLst>
              </a:tr>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1024</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75.0</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65.87</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10944059"/>
                  </a:ext>
                </a:extLst>
              </a:tr>
            </a:tbl>
          </a:graphicData>
        </a:graphic>
      </p:graphicFrame>
      <p:sp>
        <p:nvSpPr>
          <p:cNvPr id="8" name="TextBox 7">
            <a:extLst>
              <a:ext uri="{FF2B5EF4-FFF2-40B4-BE49-F238E27FC236}">
                <a16:creationId xmlns:a16="http://schemas.microsoft.com/office/drawing/2014/main" id="{F4A89B7A-D2F5-4414-BE2D-8DAAE94D7910}"/>
              </a:ext>
            </a:extLst>
          </p:cNvPr>
          <p:cNvSpPr txBox="1"/>
          <p:nvPr/>
        </p:nvSpPr>
        <p:spPr>
          <a:xfrm>
            <a:off x="142045" y="1028092"/>
            <a:ext cx="2636668" cy="3293209"/>
          </a:xfrm>
          <a:prstGeom prst="rect">
            <a:avLst/>
          </a:prstGeom>
          <a:noFill/>
          <a:ln>
            <a:solidFill>
              <a:schemeClr val="bg1"/>
            </a:solidFill>
            <a:prstDash val="lgDash"/>
          </a:ln>
        </p:spPr>
        <p:txBody>
          <a:bodyPr wrap="square">
            <a:spAutoFit/>
          </a:bodyPr>
          <a:lstStyle/>
          <a:p>
            <a:pPr algn="ctr"/>
            <a:r>
              <a:rPr lang="en-IN"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Model Training</a:t>
            </a:r>
            <a:endPar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endParaRPr lang="en-IN"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Given the huge dataset and limited resources we saved the results after every epoch.</a:t>
            </a:r>
          </a:p>
          <a:p>
            <a:pPr algn="ctr"/>
            <a:endPar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Model weights trained were saved for further training.</a:t>
            </a:r>
          </a:p>
          <a:p>
            <a:pPr algn="ctr"/>
            <a:endPar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The model with a better score was trained further.</a:t>
            </a:r>
          </a:p>
        </p:txBody>
      </p:sp>
      <p:sp>
        <p:nvSpPr>
          <p:cNvPr id="9" name="Rectangle: Rounded Corners 8">
            <a:extLst>
              <a:ext uri="{FF2B5EF4-FFF2-40B4-BE49-F238E27FC236}">
                <a16:creationId xmlns:a16="http://schemas.microsoft.com/office/drawing/2014/main" id="{B6438867-0BB8-4C64-8091-3461653F7B1C}"/>
              </a:ext>
            </a:extLst>
          </p:cNvPr>
          <p:cNvSpPr/>
          <p:nvPr/>
        </p:nvSpPr>
        <p:spPr>
          <a:xfrm>
            <a:off x="2926672" y="2745056"/>
            <a:ext cx="3169328" cy="178349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b="1" dirty="0">
                <a:latin typeface="Amazon Ember" panose="020B0603020204020204" pitchFamily="34" charset="0"/>
                <a:ea typeface="Amazon Ember" panose="020B0603020204020204" pitchFamily="34" charset="0"/>
                <a:cs typeface="Amazon Ember" panose="020B0603020204020204" pitchFamily="34" charset="0"/>
              </a:rPr>
              <a:t>ATTENTION!</a:t>
            </a:r>
          </a:p>
          <a:p>
            <a:pPr algn="ctr"/>
            <a:r>
              <a:rPr lang="en-IN" dirty="0">
                <a:latin typeface="Amazon Ember" panose="020B0603020204020204" pitchFamily="34" charset="0"/>
                <a:ea typeface="Amazon Ember" panose="020B0603020204020204" pitchFamily="34" charset="0"/>
                <a:cs typeface="Amazon Ember" panose="020B0603020204020204" pitchFamily="34" charset="0"/>
              </a:rPr>
              <a:t>Attention helps the LSTM model to better capture starting words and learn more effectively.</a:t>
            </a:r>
          </a:p>
        </p:txBody>
      </p:sp>
      <p:sp>
        <p:nvSpPr>
          <p:cNvPr id="10" name="Rectangle: Rounded Corners 9">
            <a:extLst>
              <a:ext uri="{FF2B5EF4-FFF2-40B4-BE49-F238E27FC236}">
                <a16:creationId xmlns:a16="http://schemas.microsoft.com/office/drawing/2014/main" id="{F1AA0BA5-9E00-4851-87D7-E4739CA5CE09}"/>
              </a:ext>
            </a:extLst>
          </p:cNvPr>
          <p:cNvSpPr/>
          <p:nvPr/>
        </p:nvSpPr>
        <p:spPr>
          <a:xfrm>
            <a:off x="6579846" y="2745056"/>
            <a:ext cx="5470109" cy="178349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Amazon Ember" panose="020B0603020204020204" pitchFamily="34" charset="0"/>
                <a:ea typeface="Amazon Ember" panose="020B0603020204020204" pitchFamily="34" charset="0"/>
                <a:cs typeface="Amazon Ember" panose="020B0603020204020204" pitchFamily="34" charset="0"/>
              </a:rPr>
              <a:t>And how does it help our model?</a:t>
            </a:r>
          </a:p>
          <a:p>
            <a:pPr algn="ctr"/>
            <a:r>
              <a:rPr lang="en-IN" dirty="0">
                <a:latin typeface="Amazon Ember" panose="020B0603020204020204" pitchFamily="34" charset="0"/>
                <a:ea typeface="Amazon Ember" panose="020B0603020204020204" pitchFamily="34" charset="0"/>
                <a:cs typeface="Amazon Ember" panose="020B0603020204020204" pitchFamily="34" charset="0"/>
              </a:rPr>
              <a:t>We are providing an input of size 240 to the LSTM network which makes it highly likely for LSTM to forget information from the start of the sequence. Attention helps overcome this and trains the model better.</a:t>
            </a:r>
          </a:p>
        </p:txBody>
      </p:sp>
      <p:sp>
        <p:nvSpPr>
          <p:cNvPr id="12" name="TextBox 11">
            <a:extLst>
              <a:ext uri="{FF2B5EF4-FFF2-40B4-BE49-F238E27FC236}">
                <a16:creationId xmlns:a16="http://schemas.microsoft.com/office/drawing/2014/main" id="{E1A30B0C-C9FB-482A-964B-81A4A1059C02}"/>
              </a:ext>
            </a:extLst>
          </p:cNvPr>
          <p:cNvSpPr txBox="1"/>
          <p:nvPr/>
        </p:nvSpPr>
        <p:spPr>
          <a:xfrm>
            <a:off x="6094529" y="3267470"/>
            <a:ext cx="485317" cy="523220"/>
          </a:xfrm>
          <a:prstGeom prst="rect">
            <a:avLst/>
          </a:prstGeom>
          <a:noFill/>
        </p:spPr>
        <p:txBody>
          <a:bodyPr wrap="square">
            <a:spAutoFit/>
          </a:bodyPr>
          <a:lstStyle/>
          <a:p>
            <a:r>
              <a:rPr lang="en-IN" sz="2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IN" sz="2800" dirty="0"/>
          </a:p>
        </p:txBody>
      </p:sp>
      <p:graphicFrame>
        <p:nvGraphicFramePr>
          <p:cNvPr id="13" name="Table 12">
            <a:extLst>
              <a:ext uri="{FF2B5EF4-FFF2-40B4-BE49-F238E27FC236}">
                <a16:creationId xmlns:a16="http://schemas.microsoft.com/office/drawing/2014/main" id="{8276BED2-19AC-40DA-8829-8805266A3B75}"/>
              </a:ext>
            </a:extLst>
          </p:cNvPr>
          <p:cNvGraphicFramePr>
            <a:graphicFrameLocks noGrp="1"/>
          </p:cNvGraphicFramePr>
          <p:nvPr>
            <p:extLst>
              <p:ext uri="{D42A27DB-BD31-4B8C-83A1-F6EECF244321}">
                <p14:modId xmlns:p14="http://schemas.microsoft.com/office/powerpoint/2010/main" val="3578389570"/>
              </p:ext>
            </p:extLst>
          </p:nvPr>
        </p:nvGraphicFramePr>
        <p:xfrm>
          <a:off x="2294138" y="4680123"/>
          <a:ext cx="9897860" cy="741680"/>
        </p:xfrm>
        <a:graphic>
          <a:graphicData uri="http://schemas.openxmlformats.org/drawingml/2006/table">
            <a:tbl>
              <a:tblPr firstRow="1" bandRow="1">
                <a:tableStyleId>{2D5ABB26-0587-4C30-8999-92F81FD0307C}</a:tableStyleId>
              </a:tblPr>
              <a:tblGrid>
                <a:gridCol w="1979572">
                  <a:extLst>
                    <a:ext uri="{9D8B030D-6E8A-4147-A177-3AD203B41FA5}">
                      <a16:colId xmlns:a16="http://schemas.microsoft.com/office/drawing/2014/main" val="1543137511"/>
                    </a:ext>
                  </a:extLst>
                </a:gridCol>
                <a:gridCol w="1979572">
                  <a:extLst>
                    <a:ext uri="{9D8B030D-6E8A-4147-A177-3AD203B41FA5}">
                      <a16:colId xmlns:a16="http://schemas.microsoft.com/office/drawing/2014/main" val="3364590208"/>
                    </a:ext>
                  </a:extLst>
                </a:gridCol>
                <a:gridCol w="1979572">
                  <a:extLst>
                    <a:ext uri="{9D8B030D-6E8A-4147-A177-3AD203B41FA5}">
                      <a16:colId xmlns:a16="http://schemas.microsoft.com/office/drawing/2014/main" val="954270342"/>
                    </a:ext>
                  </a:extLst>
                </a:gridCol>
                <a:gridCol w="1979572">
                  <a:extLst>
                    <a:ext uri="{9D8B030D-6E8A-4147-A177-3AD203B41FA5}">
                      <a16:colId xmlns:a16="http://schemas.microsoft.com/office/drawing/2014/main" val="1685629298"/>
                    </a:ext>
                  </a:extLst>
                </a:gridCol>
                <a:gridCol w="1979572">
                  <a:extLst>
                    <a:ext uri="{9D8B030D-6E8A-4147-A177-3AD203B41FA5}">
                      <a16:colId xmlns:a16="http://schemas.microsoft.com/office/drawing/2014/main" val="1836808055"/>
                    </a:ext>
                  </a:extLst>
                </a:gridCol>
              </a:tblGrid>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Model No</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Batch Size</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of epoch.</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Validation Acc.</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Test Acc.</a:t>
                      </a:r>
                    </a:p>
                  </a:txBody>
                  <a:tcPr/>
                </a:tc>
                <a:extLst>
                  <a:ext uri="{0D108BD9-81ED-4DB2-BD59-A6C34878D82A}">
                    <a16:rowId xmlns:a16="http://schemas.microsoft.com/office/drawing/2014/main" val="1936039593"/>
                  </a:ext>
                </a:extLst>
              </a:tr>
              <a:tr h="370840">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1024</a:t>
                      </a:r>
                    </a:p>
                  </a:txBody>
                  <a:tcPr/>
                </a:tc>
                <a:tc>
                  <a:txBody>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a:txBody>
                  <a:tcPr/>
                </a:tc>
                <a:tc>
                  <a:txBody>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76.4</a:t>
                      </a:r>
                    </a:p>
                  </a:txBody>
                  <a:tcPr/>
                </a:tc>
                <a:tc>
                  <a:txBody>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66.77</a:t>
                      </a:r>
                    </a:p>
                  </a:txBody>
                  <a:tcPr/>
                </a:tc>
                <a:extLst>
                  <a:ext uri="{0D108BD9-81ED-4DB2-BD59-A6C34878D82A}">
                    <a16:rowId xmlns:a16="http://schemas.microsoft.com/office/drawing/2014/main" val="3272018435"/>
                  </a:ext>
                </a:extLst>
              </a:tr>
            </a:tbl>
          </a:graphicData>
        </a:graphic>
      </p:graphicFrame>
      <p:cxnSp>
        <p:nvCxnSpPr>
          <p:cNvPr id="14" name="Connector: Curved 13">
            <a:extLst>
              <a:ext uri="{FF2B5EF4-FFF2-40B4-BE49-F238E27FC236}">
                <a16:creationId xmlns:a16="http://schemas.microsoft.com/office/drawing/2014/main" id="{1AACA573-C0A6-403E-A964-EBA144AF18CC}"/>
              </a:ext>
            </a:extLst>
          </p:cNvPr>
          <p:cNvCxnSpPr>
            <a:cxnSpLocks/>
          </p:cNvCxnSpPr>
          <p:nvPr/>
        </p:nvCxnSpPr>
        <p:spPr>
          <a:xfrm rot="16200000" flipH="1">
            <a:off x="4087801" y="5212465"/>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23476D3-793C-43EE-9DD9-5E42CF6C233B}"/>
              </a:ext>
            </a:extLst>
          </p:cNvPr>
          <p:cNvSpPr/>
          <p:nvPr/>
        </p:nvSpPr>
        <p:spPr>
          <a:xfrm>
            <a:off x="2778713" y="5923787"/>
            <a:ext cx="1216241" cy="363249"/>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LSTM layer</a:t>
            </a:r>
          </a:p>
        </p:txBody>
      </p:sp>
      <p:sp>
        <p:nvSpPr>
          <p:cNvPr id="16" name="Rectangle 15">
            <a:extLst>
              <a:ext uri="{FF2B5EF4-FFF2-40B4-BE49-F238E27FC236}">
                <a16:creationId xmlns:a16="http://schemas.microsoft.com/office/drawing/2014/main" id="{78E35F79-DD8B-4294-9134-999C280E5A67}"/>
              </a:ext>
            </a:extLst>
          </p:cNvPr>
          <p:cNvSpPr/>
          <p:nvPr/>
        </p:nvSpPr>
        <p:spPr>
          <a:xfrm>
            <a:off x="5905134" y="5927511"/>
            <a:ext cx="1577209" cy="363249"/>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Dropout layer</a:t>
            </a:r>
          </a:p>
        </p:txBody>
      </p:sp>
      <p:cxnSp>
        <p:nvCxnSpPr>
          <p:cNvPr id="17" name="Connector: Curved 16">
            <a:extLst>
              <a:ext uri="{FF2B5EF4-FFF2-40B4-BE49-F238E27FC236}">
                <a16:creationId xmlns:a16="http://schemas.microsoft.com/office/drawing/2014/main" id="{0BF42C79-3E05-4A69-8E38-6C6BF278B8E9}"/>
              </a:ext>
            </a:extLst>
          </p:cNvPr>
          <p:cNvCxnSpPr>
            <a:cxnSpLocks/>
          </p:cNvCxnSpPr>
          <p:nvPr/>
        </p:nvCxnSpPr>
        <p:spPr>
          <a:xfrm rot="16200000" flipH="1">
            <a:off x="7964445" y="5216189"/>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2F8D05D-0A36-4DAF-B3CE-67C35ECFA5E4}"/>
              </a:ext>
            </a:extLst>
          </p:cNvPr>
          <p:cNvSpPr/>
          <p:nvPr/>
        </p:nvSpPr>
        <p:spPr>
          <a:xfrm>
            <a:off x="7597819" y="5927511"/>
            <a:ext cx="2006352" cy="363249"/>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500" dirty="0">
                <a:latin typeface="Amazon Ember" panose="020B0603020204020204" pitchFamily="34" charset="0"/>
                <a:ea typeface="Amazon Ember" panose="020B0603020204020204" pitchFamily="34" charset="0"/>
                <a:cs typeface="Amazon Ember" panose="020B0603020204020204" pitchFamily="34" charset="0"/>
              </a:rPr>
              <a:t>Batch normalisation</a:t>
            </a:r>
          </a:p>
        </p:txBody>
      </p:sp>
      <p:cxnSp>
        <p:nvCxnSpPr>
          <p:cNvPr id="19" name="Connector: Curved 18">
            <a:extLst>
              <a:ext uri="{FF2B5EF4-FFF2-40B4-BE49-F238E27FC236}">
                <a16:creationId xmlns:a16="http://schemas.microsoft.com/office/drawing/2014/main" id="{DEFDB83E-686F-4EB4-A534-DA5CDADA4500}"/>
              </a:ext>
            </a:extLst>
          </p:cNvPr>
          <p:cNvCxnSpPr>
            <a:cxnSpLocks/>
          </p:cNvCxnSpPr>
          <p:nvPr/>
        </p:nvCxnSpPr>
        <p:spPr>
          <a:xfrm rot="16200000" flipH="1">
            <a:off x="6026123" y="5202109"/>
            <a:ext cx="10355" cy="1412289"/>
          </a:xfrm>
          <a:prstGeom prst="curvedConnector3">
            <a:avLst>
              <a:gd name="adj1" fmla="val -38365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AEDFD0-0B86-4B30-8CA1-889884B7A73A}"/>
              </a:ext>
            </a:extLst>
          </p:cNvPr>
          <p:cNvSpPr/>
          <p:nvPr/>
        </p:nvSpPr>
        <p:spPr>
          <a:xfrm>
            <a:off x="4168838" y="5923786"/>
            <a:ext cx="1577209" cy="363249"/>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Attention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5" grpId="0" animBg="1"/>
      <p:bldP spid="16" grpId="0" animBg="1"/>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3C422-81B7-4658-BA47-2355A334BA46}"/>
              </a:ext>
            </a:extLst>
          </p:cNvPr>
          <p:cNvSpPr txBox="1"/>
          <p:nvPr/>
        </p:nvSpPr>
        <p:spPr>
          <a:xfrm>
            <a:off x="5825234" y="1037644"/>
            <a:ext cx="2210519" cy="1021556"/>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Optimal Length of Padding for the three columns</a:t>
            </a:r>
            <a:endPar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TextBox 4">
            <a:extLst>
              <a:ext uri="{FF2B5EF4-FFF2-40B4-BE49-F238E27FC236}">
                <a16:creationId xmlns:a16="http://schemas.microsoft.com/office/drawing/2014/main" id="{170F52DB-9B59-4C3C-A644-52DDCF04BCFF}"/>
              </a:ext>
            </a:extLst>
          </p:cNvPr>
          <p:cNvSpPr txBox="1"/>
          <p:nvPr/>
        </p:nvSpPr>
        <p:spPr>
          <a:xfrm>
            <a:off x="8218487" y="1037644"/>
            <a:ext cx="2148396" cy="1021556"/>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Addition of attention layer in model 4.</a:t>
            </a:r>
            <a:endPar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6">
            <a:extLst>
              <a:ext uri="{FF2B5EF4-FFF2-40B4-BE49-F238E27FC236}">
                <a16:creationId xmlns:a16="http://schemas.microsoft.com/office/drawing/2014/main" id="{DDB783CA-46B7-4B60-BAAE-431CBE518D15}"/>
              </a:ext>
            </a:extLst>
          </p:cNvPr>
          <p:cNvSpPr txBox="1"/>
          <p:nvPr/>
        </p:nvSpPr>
        <p:spPr>
          <a:xfrm>
            <a:off x="7046646" y="125728"/>
            <a:ext cx="2148396" cy="715089"/>
          </a:xfrm>
          <a:prstGeom prst="roundRect">
            <a:avLst/>
          </a:prstGeom>
          <a:noFill/>
          <a:ln>
            <a:solidFill>
              <a:schemeClr val="bg1"/>
            </a:solidFill>
          </a:ln>
        </p:spPr>
        <p:txBody>
          <a:bodyPr wrap="square" rtlCol="0">
            <a:sp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KEY OBSERVATIONS </a:t>
            </a:r>
          </a:p>
        </p:txBody>
      </p:sp>
      <p:sp>
        <p:nvSpPr>
          <p:cNvPr id="10" name="TextBox 9">
            <a:extLst>
              <a:ext uri="{FF2B5EF4-FFF2-40B4-BE49-F238E27FC236}">
                <a16:creationId xmlns:a16="http://schemas.microsoft.com/office/drawing/2014/main" id="{CF03539D-474E-4888-B9C5-FF489BEE8768}"/>
              </a:ext>
            </a:extLst>
          </p:cNvPr>
          <p:cNvSpPr txBox="1"/>
          <p:nvPr/>
        </p:nvSpPr>
        <p:spPr>
          <a:xfrm>
            <a:off x="2115856" y="2860064"/>
            <a:ext cx="2148396" cy="1328023"/>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Used MODE of the values as the mechanism for </a:t>
            </a:r>
            <a:r>
              <a:rPr lang="en-IN"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ensembling</a:t>
            </a: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1" name="TextBox 10">
            <a:extLst>
              <a:ext uri="{FF2B5EF4-FFF2-40B4-BE49-F238E27FC236}">
                <a16:creationId xmlns:a16="http://schemas.microsoft.com/office/drawing/2014/main" id="{1AFDDB0C-392B-4474-9117-B0AF0BE84DC3}"/>
              </a:ext>
            </a:extLst>
          </p:cNvPr>
          <p:cNvSpPr txBox="1"/>
          <p:nvPr/>
        </p:nvSpPr>
        <p:spPr>
          <a:xfrm>
            <a:off x="2115856" y="822155"/>
            <a:ext cx="2148396" cy="1940957"/>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Selected submission with best accuracy from each model. Total of 4 submissions.</a:t>
            </a:r>
          </a:p>
        </p:txBody>
      </p:sp>
      <p:sp>
        <p:nvSpPr>
          <p:cNvPr id="12" name="TextBox 11">
            <a:extLst>
              <a:ext uri="{FF2B5EF4-FFF2-40B4-BE49-F238E27FC236}">
                <a16:creationId xmlns:a16="http://schemas.microsoft.com/office/drawing/2014/main" id="{B7781F5F-EF60-4C06-B8BD-01800B1A0868}"/>
              </a:ext>
            </a:extLst>
          </p:cNvPr>
          <p:cNvSpPr txBox="1"/>
          <p:nvPr/>
        </p:nvSpPr>
        <p:spPr>
          <a:xfrm>
            <a:off x="2115856" y="138324"/>
            <a:ext cx="2148396" cy="408623"/>
          </a:xfrm>
          <a:prstGeom prst="roundRect">
            <a:avLst/>
          </a:prstGeom>
          <a:noFill/>
          <a:ln>
            <a:solidFill>
              <a:schemeClr val="bg1"/>
            </a:solidFill>
          </a:ln>
        </p:spPr>
        <p:txBody>
          <a:bodyPr wrap="square" rtlCol="0">
            <a:spAutoFit/>
          </a:bodyPr>
          <a:lstStyle/>
          <a:p>
            <a:pPr algn="ctr"/>
            <a:r>
              <a:rPr lang="en-IN"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ENSEMBLING</a:t>
            </a:r>
          </a:p>
        </p:txBody>
      </p:sp>
      <p:sp>
        <p:nvSpPr>
          <p:cNvPr id="16" name="TextBox 15">
            <a:extLst>
              <a:ext uri="{FF2B5EF4-FFF2-40B4-BE49-F238E27FC236}">
                <a16:creationId xmlns:a16="http://schemas.microsoft.com/office/drawing/2014/main" id="{88D5A4AE-B4F7-4AF3-BAAF-A6D45D195CED}"/>
              </a:ext>
            </a:extLst>
          </p:cNvPr>
          <p:cNvSpPr txBox="1"/>
          <p:nvPr/>
        </p:nvSpPr>
        <p:spPr>
          <a:xfrm>
            <a:off x="2115856" y="4280793"/>
            <a:ext cx="2148396" cy="2227778"/>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case of all values being different, value of submission with best accuracy was used as the final value. </a:t>
            </a:r>
          </a:p>
        </p:txBody>
      </p:sp>
      <p:sp>
        <p:nvSpPr>
          <p:cNvPr id="30" name="Oval 29">
            <a:extLst>
              <a:ext uri="{FF2B5EF4-FFF2-40B4-BE49-F238E27FC236}">
                <a16:creationId xmlns:a16="http://schemas.microsoft.com/office/drawing/2014/main" id="{B8A61398-BC7C-4422-8969-9682D3083E1E}"/>
              </a:ext>
            </a:extLst>
          </p:cNvPr>
          <p:cNvSpPr/>
          <p:nvPr/>
        </p:nvSpPr>
        <p:spPr>
          <a:xfrm>
            <a:off x="7699900" y="3696065"/>
            <a:ext cx="1552110" cy="15521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More LSTM and attention layers</a:t>
            </a:r>
          </a:p>
        </p:txBody>
      </p:sp>
      <p:sp>
        <p:nvSpPr>
          <p:cNvPr id="31" name="Oval 30">
            <a:extLst>
              <a:ext uri="{FF2B5EF4-FFF2-40B4-BE49-F238E27FC236}">
                <a16:creationId xmlns:a16="http://schemas.microsoft.com/office/drawing/2014/main" id="{0CDF52E5-A960-41FF-A67B-018E66CAF2EC}"/>
              </a:ext>
            </a:extLst>
          </p:cNvPr>
          <p:cNvSpPr/>
          <p:nvPr/>
        </p:nvSpPr>
        <p:spPr>
          <a:xfrm>
            <a:off x="6155185" y="2151352"/>
            <a:ext cx="1552110" cy="15521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Train for more epochs</a:t>
            </a:r>
          </a:p>
        </p:txBody>
      </p:sp>
      <p:sp>
        <p:nvSpPr>
          <p:cNvPr id="32" name="Oval 31">
            <a:extLst>
              <a:ext uri="{FF2B5EF4-FFF2-40B4-BE49-F238E27FC236}">
                <a16:creationId xmlns:a16="http://schemas.microsoft.com/office/drawing/2014/main" id="{78EC6A4D-1D6C-490C-9BF4-A1028D87E13B}"/>
              </a:ext>
            </a:extLst>
          </p:cNvPr>
          <p:cNvSpPr/>
          <p:nvPr/>
        </p:nvSpPr>
        <p:spPr>
          <a:xfrm>
            <a:off x="6128552" y="5276302"/>
            <a:ext cx="1552110" cy="15521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Integrate Brand Values in model</a:t>
            </a:r>
          </a:p>
        </p:txBody>
      </p:sp>
      <p:sp>
        <p:nvSpPr>
          <p:cNvPr id="33" name="Oval 32">
            <a:extLst>
              <a:ext uri="{FF2B5EF4-FFF2-40B4-BE49-F238E27FC236}">
                <a16:creationId xmlns:a16="http://schemas.microsoft.com/office/drawing/2014/main" id="{D20078F7-0172-4AD8-9EE7-F4D9C7BF2F01}"/>
              </a:ext>
            </a:extLst>
          </p:cNvPr>
          <p:cNvSpPr/>
          <p:nvPr/>
        </p:nvSpPr>
        <p:spPr>
          <a:xfrm>
            <a:off x="4576442" y="3713827"/>
            <a:ext cx="1552110" cy="155211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mazon Ember" panose="020B0603020204020204" pitchFamily="34" charset="0"/>
                <a:ea typeface="Amazon Ember" panose="020B0603020204020204" pitchFamily="34" charset="0"/>
                <a:cs typeface="Amazon Ember" panose="020B0603020204020204" pitchFamily="34" charset="0"/>
              </a:rPr>
              <a:t>Train Multiple Models &amp; Ensemble</a:t>
            </a:r>
          </a:p>
        </p:txBody>
      </p:sp>
      <p:sp>
        <p:nvSpPr>
          <p:cNvPr id="2" name="TextBox 1">
            <a:extLst>
              <a:ext uri="{FF2B5EF4-FFF2-40B4-BE49-F238E27FC236}">
                <a16:creationId xmlns:a16="http://schemas.microsoft.com/office/drawing/2014/main" id="{9E081693-8AE3-4F3A-8981-E88C2337EE8F}"/>
              </a:ext>
            </a:extLst>
          </p:cNvPr>
          <p:cNvSpPr txBox="1"/>
          <p:nvPr/>
        </p:nvSpPr>
        <p:spPr>
          <a:xfrm>
            <a:off x="9988867" y="2921231"/>
            <a:ext cx="1669002" cy="1634490"/>
          </a:xfrm>
          <a:prstGeom prst="roundRect">
            <a:avLst/>
          </a:prstGeom>
          <a:noFill/>
          <a:ln>
            <a:solidFill>
              <a:schemeClr val="bg1"/>
            </a:solidFill>
          </a:ln>
        </p:spPr>
        <p:txBody>
          <a:bodyPr wrap="square" rtlCol="0">
            <a:spAutoFit/>
          </a:bodyPr>
          <a:lstStyle/>
          <a:p>
            <a:pPr algn="ct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Final </a:t>
            </a:r>
            <a:r>
              <a:rPr lang="en-IN"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leaderboard</a:t>
            </a:r>
            <a:r>
              <a:rPr lang="en-IN"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score: </a:t>
            </a:r>
          </a:p>
          <a:p>
            <a:pPr algn="ctr"/>
            <a:r>
              <a:rPr lang="en-IN"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69.09</a:t>
            </a:r>
          </a:p>
        </p:txBody>
      </p:sp>
      <p:sp>
        <p:nvSpPr>
          <p:cNvPr id="3" name="TextBox 2">
            <a:extLst>
              <a:ext uri="{FF2B5EF4-FFF2-40B4-BE49-F238E27FC236}">
                <a16:creationId xmlns:a16="http://schemas.microsoft.com/office/drawing/2014/main" id="{D48E3DA4-5B40-43B3-8C38-C8BCDD759E41}"/>
              </a:ext>
            </a:extLst>
          </p:cNvPr>
          <p:cNvSpPr txBox="1"/>
          <p:nvPr/>
        </p:nvSpPr>
        <p:spPr>
          <a:xfrm>
            <a:off x="12579658" y="2763112"/>
            <a:ext cx="184731" cy="369332"/>
          </a:xfrm>
          <a:prstGeom prst="rect">
            <a:avLst/>
          </a:prstGeom>
          <a:noFill/>
        </p:spPr>
        <p:txBody>
          <a:bodyPr wrap="none" rtlCol="0">
            <a:spAutoFit/>
          </a:bodyPr>
          <a:lstStyle/>
          <a:p>
            <a:endParaRPr lang="en-IN"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16">
            <a:extLst>
              <a:ext uri="{FF2B5EF4-FFF2-40B4-BE49-F238E27FC236}">
                <a16:creationId xmlns:a16="http://schemas.microsoft.com/office/drawing/2014/main" id="{60CC5074-975B-4EE4-B86E-660FF4062DA8}"/>
              </a:ext>
            </a:extLst>
          </p:cNvPr>
          <p:cNvSpPr txBox="1"/>
          <p:nvPr/>
        </p:nvSpPr>
        <p:spPr>
          <a:xfrm>
            <a:off x="1780353" y="666286"/>
            <a:ext cx="488273" cy="400110"/>
          </a:xfrm>
          <a:prstGeom prst="rect">
            <a:avLst/>
          </a:prstGeom>
          <a:noFill/>
        </p:spPr>
        <p:txBody>
          <a:bodyPr wrap="square" rtlCol="0">
            <a:spAutoFit/>
          </a:bodyPr>
          <a:lstStyle/>
          <a:p>
            <a:r>
              <a:rPr lang="en-IN"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①</a:t>
            </a:r>
          </a:p>
        </p:txBody>
      </p:sp>
      <p:sp>
        <p:nvSpPr>
          <p:cNvPr id="18" name="TextBox 17">
            <a:extLst>
              <a:ext uri="{FF2B5EF4-FFF2-40B4-BE49-F238E27FC236}">
                <a16:creationId xmlns:a16="http://schemas.microsoft.com/office/drawing/2014/main" id="{3E8C2F14-F8E7-4BB2-A741-B98DE9C4F567}"/>
              </a:ext>
            </a:extLst>
          </p:cNvPr>
          <p:cNvSpPr txBox="1"/>
          <p:nvPr/>
        </p:nvSpPr>
        <p:spPr>
          <a:xfrm>
            <a:off x="1761474" y="2658245"/>
            <a:ext cx="488273" cy="400110"/>
          </a:xfrm>
          <a:prstGeom prst="rect">
            <a:avLst/>
          </a:prstGeom>
          <a:noFill/>
        </p:spPr>
        <p:txBody>
          <a:bodyPr wrap="square" rtlCol="0">
            <a:spAutoFit/>
          </a:bodyPr>
          <a:lstStyle/>
          <a:p>
            <a:r>
              <a:rPr lang="en-IN"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②</a:t>
            </a:r>
          </a:p>
        </p:txBody>
      </p:sp>
      <p:sp>
        <p:nvSpPr>
          <p:cNvPr id="19" name="TextBox 18">
            <a:extLst>
              <a:ext uri="{FF2B5EF4-FFF2-40B4-BE49-F238E27FC236}">
                <a16:creationId xmlns:a16="http://schemas.microsoft.com/office/drawing/2014/main" id="{1F4B8F45-5519-4FF8-8B33-942AB65F9CE2}"/>
              </a:ext>
            </a:extLst>
          </p:cNvPr>
          <p:cNvSpPr txBox="1"/>
          <p:nvPr/>
        </p:nvSpPr>
        <p:spPr>
          <a:xfrm>
            <a:off x="1773022" y="4162436"/>
            <a:ext cx="488273" cy="400110"/>
          </a:xfrm>
          <a:prstGeom prst="rect">
            <a:avLst/>
          </a:prstGeom>
          <a:noFill/>
        </p:spPr>
        <p:txBody>
          <a:bodyPr wrap="square" rtlCol="0">
            <a:spAutoFit/>
          </a:bodyPr>
          <a:lstStyle/>
          <a:p>
            <a:r>
              <a:rPr lang="en-IN"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③</a:t>
            </a:r>
          </a:p>
        </p:txBody>
      </p:sp>
      <p:sp>
        <p:nvSpPr>
          <p:cNvPr id="6" name="TextBox 5">
            <a:extLst>
              <a:ext uri="{FF2B5EF4-FFF2-40B4-BE49-F238E27FC236}">
                <a16:creationId xmlns:a16="http://schemas.microsoft.com/office/drawing/2014/main" id="{B5F92788-EF69-45BF-A5D0-5C8130C13ADC}"/>
              </a:ext>
            </a:extLst>
          </p:cNvPr>
          <p:cNvSpPr txBox="1"/>
          <p:nvPr/>
        </p:nvSpPr>
        <p:spPr>
          <a:xfrm>
            <a:off x="8797771" y="5513034"/>
            <a:ext cx="3258105" cy="584775"/>
          </a:xfrm>
          <a:prstGeom prst="rect">
            <a:avLst/>
          </a:prstGeom>
          <a:noFill/>
          <a:ln>
            <a:solidFill>
              <a:schemeClr val="bg1"/>
            </a:solidFill>
            <a:prstDash val="lgDash"/>
          </a:ln>
        </p:spPr>
        <p:txBody>
          <a:bodyPr wrap="square" rtlCol="0">
            <a:spAutoFit/>
          </a:bodyPr>
          <a:lstStyle/>
          <a:p>
            <a:r>
              <a:rPr lang="en-IN" sz="3200" b="1" i="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That’s all, folks!</a:t>
            </a:r>
          </a:p>
        </p:txBody>
      </p:sp>
      <p:sp>
        <p:nvSpPr>
          <p:cNvPr id="26" name="Oval 25">
            <a:extLst>
              <a:ext uri="{FF2B5EF4-FFF2-40B4-BE49-F238E27FC236}">
                <a16:creationId xmlns:a16="http://schemas.microsoft.com/office/drawing/2014/main" id="{340C2466-2024-489C-89F3-2194C8C6DB00}"/>
              </a:ext>
            </a:extLst>
          </p:cNvPr>
          <p:cNvSpPr/>
          <p:nvPr/>
        </p:nvSpPr>
        <p:spPr>
          <a:xfrm>
            <a:off x="5985024" y="3561413"/>
            <a:ext cx="1853966" cy="18539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mazon Ember" panose="020B0603020204020204" pitchFamily="34" charset="0"/>
                <a:ea typeface="Amazon Ember" panose="020B0603020204020204" pitchFamily="34" charset="0"/>
                <a:cs typeface="Amazon Ember" panose="020B0603020204020204" pitchFamily="34" charset="0"/>
              </a:rPr>
              <a:t>FUTURE SCOPE</a:t>
            </a:r>
          </a:p>
        </p:txBody>
      </p:sp>
    </p:spTree>
    <p:extLst>
      <p:ext uri="{BB962C8B-B14F-4D97-AF65-F5344CB8AC3E}">
        <p14:creationId xmlns:p14="http://schemas.microsoft.com/office/powerpoint/2010/main" val="158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animBg="1"/>
      <p:bldP spid="11" grpId="0" animBg="1"/>
      <p:bldP spid="12" grpId="0" animBg="1"/>
      <p:bldP spid="16" grpId="0" animBg="1"/>
      <p:bldP spid="30" grpId="0" animBg="1"/>
      <p:bldP spid="31" grpId="0" animBg="1"/>
      <p:bldP spid="32" grpId="0" animBg="1"/>
      <p:bldP spid="33" grpId="0" animBg="1"/>
      <p:bldP spid="2" grpId="0" animBg="1"/>
      <p:bldP spid="17" grpId="0"/>
      <p:bldP spid="18" grpId="0"/>
      <p:bldP spid="19" grpId="0"/>
      <p:bldP spid="6"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679</Words>
  <Application>Microsoft Office PowerPoint</Application>
  <PresentationFormat>Widescreen</PresentationFormat>
  <Paragraphs>205</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Amazon Ember</vt:lpstr>
      <vt:lpstr>Arial</vt:lpstr>
      <vt:lpstr>Calibri</vt:lpstr>
      <vt:lpstr>Cambria Math</vt:lpstr>
      <vt:lpstr>Office Theme</vt:lpstr>
      <vt:lpstr>Amazon ML Challenge Finale PERO_CODERS</vt:lpstr>
      <vt:lpstr>Pre-processing</vt:lpstr>
      <vt:lpstr>Pre-processing (contd.)</vt:lpstr>
      <vt:lpstr>PowerPoint Presentation</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Ketaki</dc:creator>
  <cp:lastModifiedBy>xzeronfs@gmail.com</cp:lastModifiedBy>
  <cp:revision>70</cp:revision>
  <dcterms:created xsi:type="dcterms:W3CDTF">2021-07-20T09:44:52Z</dcterms:created>
  <dcterms:modified xsi:type="dcterms:W3CDTF">2021-08-03T18:14:15Z</dcterms:modified>
</cp:coreProperties>
</file>