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1F4F"/>
    <a:srgbClr val="390381"/>
    <a:srgbClr val="00205D"/>
    <a:srgbClr val="3B0E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2" autoAdjust="0"/>
    <p:restoredTop sz="94660"/>
  </p:normalViewPr>
  <p:slideViewPr>
    <p:cSldViewPr snapToGrid="0">
      <p:cViewPr varScale="1">
        <p:scale>
          <a:sx n="72" d="100"/>
          <a:sy n="72" d="100"/>
        </p:scale>
        <p:origin x="68" y="5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3725-60DA-BE73-4A85-FA1E5E0D51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3D7434-B6DC-552A-EC1E-2487EFD75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FC79DB-7B70-F3E0-A161-BE02FA3BFFD6}"/>
              </a:ext>
            </a:extLst>
          </p:cNvPr>
          <p:cNvSpPr>
            <a:spLocks noGrp="1"/>
          </p:cNvSpPr>
          <p:nvPr>
            <p:ph type="dt" sz="half" idx="10"/>
          </p:nvPr>
        </p:nvSpPr>
        <p:spPr/>
        <p:txBody>
          <a:bodyPr/>
          <a:lstStyle/>
          <a:p>
            <a:fld id="{FFB6497C-89A0-405C-8DD5-58717DFB2315}" type="datetimeFigureOut">
              <a:rPr lang="en-US" smtClean="0"/>
              <a:t>11/27/2023</a:t>
            </a:fld>
            <a:endParaRPr lang="en-US"/>
          </a:p>
        </p:txBody>
      </p:sp>
      <p:sp>
        <p:nvSpPr>
          <p:cNvPr id="5" name="Footer Placeholder 4">
            <a:extLst>
              <a:ext uri="{FF2B5EF4-FFF2-40B4-BE49-F238E27FC236}">
                <a16:creationId xmlns:a16="http://schemas.microsoft.com/office/drawing/2014/main" id="{A863BAF0-30FF-6C95-AB18-1F46927954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D59F2-4EC9-8522-8043-D8DC004AC094}"/>
              </a:ext>
            </a:extLst>
          </p:cNvPr>
          <p:cNvSpPr>
            <a:spLocks noGrp="1"/>
          </p:cNvSpPr>
          <p:nvPr>
            <p:ph type="sldNum" sz="quarter" idx="12"/>
          </p:nvPr>
        </p:nvSpPr>
        <p:spPr/>
        <p:txBody>
          <a:bodyPr/>
          <a:lstStyle/>
          <a:p>
            <a:fld id="{64AD3B41-8D78-46D2-AAB1-B037712618CE}" type="slidenum">
              <a:rPr lang="en-US" smtClean="0"/>
              <a:t>‹#›</a:t>
            </a:fld>
            <a:endParaRPr lang="en-US"/>
          </a:p>
        </p:txBody>
      </p:sp>
    </p:spTree>
    <p:extLst>
      <p:ext uri="{BB962C8B-B14F-4D97-AF65-F5344CB8AC3E}">
        <p14:creationId xmlns:p14="http://schemas.microsoft.com/office/powerpoint/2010/main" val="1313346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81C41-DADC-891A-464C-1033F23234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1A5A4A-AA30-7E79-6BA5-746AAA990A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BFC46B-35F0-17E9-E4DA-3EC6783E8CDA}"/>
              </a:ext>
            </a:extLst>
          </p:cNvPr>
          <p:cNvSpPr>
            <a:spLocks noGrp="1"/>
          </p:cNvSpPr>
          <p:nvPr>
            <p:ph type="dt" sz="half" idx="10"/>
          </p:nvPr>
        </p:nvSpPr>
        <p:spPr/>
        <p:txBody>
          <a:bodyPr/>
          <a:lstStyle/>
          <a:p>
            <a:fld id="{FFB6497C-89A0-405C-8DD5-58717DFB2315}" type="datetimeFigureOut">
              <a:rPr lang="en-US" smtClean="0"/>
              <a:t>11/27/2023</a:t>
            </a:fld>
            <a:endParaRPr lang="en-US"/>
          </a:p>
        </p:txBody>
      </p:sp>
      <p:sp>
        <p:nvSpPr>
          <p:cNvPr id="5" name="Footer Placeholder 4">
            <a:extLst>
              <a:ext uri="{FF2B5EF4-FFF2-40B4-BE49-F238E27FC236}">
                <a16:creationId xmlns:a16="http://schemas.microsoft.com/office/drawing/2014/main" id="{965D14E6-8570-1596-95DF-D509BCCD6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4A03E-CC2B-43BE-E5B4-8A04636C8E9D}"/>
              </a:ext>
            </a:extLst>
          </p:cNvPr>
          <p:cNvSpPr>
            <a:spLocks noGrp="1"/>
          </p:cNvSpPr>
          <p:nvPr>
            <p:ph type="sldNum" sz="quarter" idx="12"/>
          </p:nvPr>
        </p:nvSpPr>
        <p:spPr/>
        <p:txBody>
          <a:bodyPr/>
          <a:lstStyle/>
          <a:p>
            <a:fld id="{64AD3B41-8D78-46D2-AAB1-B037712618CE}" type="slidenum">
              <a:rPr lang="en-US" smtClean="0"/>
              <a:t>‹#›</a:t>
            </a:fld>
            <a:endParaRPr lang="en-US"/>
          </a:p>
        </p:txBody>
      </p:sp>
    </p:spTree>
    <p:extLst>
      <p:ext uri="{BB962C8B-B14F-4D97-AF65-F5344CB8AC3E}">
        <p14:creationId xmlns:p14="http://schemas.microsoft.com/office/powerpoint/2010/main" val="2410173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B07F7E-3A7A-0727-DEB4-C7E9C2477F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2CE337-D31C-2DA3-E7B5-82ED6535B3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7E00E9-18C6-415B-B4C7-0715D2CCFDAF}"/>
              </a:ext>
            </a:extLst>
          </p:cNvPr>
          <p:cNvSpPr>
            <a:spLocks noGrp="1"/>
          </p:cNvSpPr>
          <p:nvPr>
            <p:ph type="dt" sz="half" idx="10"/>
          </p:nvPr>
        </p:nvSpPr>
        <p:spPr/>
        <p:txBody>
          <a:bodyPr/>
          <a:lstStyle/>
          <a:p>
            <a:fld id="{FFB6497C-89A0-405C-8DD5-58717DFB2315}" type="datetimeFigureOut">
              <a:rPr lang="en-US" smtClean="0"/>
              <a:t>11/27/2023</a:t>
            </a:fld>
            <a:endParaRPr lang="en-US"/>
          </a:p>
        </p:txBody>
      </p:sp>
      <p:sp>
        <p:nvSpPr>
          <p:cNvPr id="5" name="Footer Placeholder 4">
            <a:extLst>
              <a:ext uri="{FF2B5EF4-FFF2-40B4-BE49-F238E27FC236}">
                <a16:creationId xmlns:a16="http://schemas.microsoft.com/office/drawing/2014/main" id="{29FC0022-474F-53D3-3AD6-8A0AEC8EE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72418-19AA-792E-8B62-C16873C53992}"/>
              </a:ext>
            </a:extLst>
          </p:cNvPr>
          <p:cNvSpPr>
            <a:spLocks noGrp="1"/>
          </p:cNvSpPr>
          <p:nvPr>
            <p:ph type="sldNum" sz="quarter" idx="12"/>
          </p:nvPr>
        </p:nvSpPr>
        <p:spPr/>
        <p:txBody>
          <a:bodyPr/>
          <a:lstStyle/>
          <a:p>
            <a:fld id="{64AD3B41-8D78-46D2-AAB1-B037712618CE}" type="slidenum">
              <a:rPr lang="en-US" smtClean="0"/>
              <a:t>‹#›</a:t>
            </a:fld>
            <a:endParaRPr lang="en-US"/>
          </a:p>
        </p:txBody>
      </p:sp>
    </p:spTree>
    <p:extLst>
      <p:ext uri="{BB962C8B-B14F-4D97-AF65-F5344CB8AC3E}">
        <p14:creationId xmlns:p14="http://schemas.microsoft.com/office/powerpoint/2010/main" val="1442528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650FD-1AFA-4495-096A-09FC727FE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73B519-2957-1312-1B0B-45BC91D3B8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2119FB-18AB-66A7-1F9B-F8B114507DA0}"/>
              </a:ext>
            </a:extLst>
          </p:cNvPr>
          <p:cNvSpPr>
            <a:spLocks noGrp="1"/>
          </p:cNvSpPr>
          <p:nvPr>
            <p:ph type="dt" sz="half" idx="10"/>
          </p:nvPr>
        </p:nvSpPr>
        <p:spPr/>
        <p:txBody>
          <a:bodyPr/>
          <a:lstStyle/>
          <a:p>
            <a:fld id="{FFB6497C-89A0-405C-8DD5-58717DFB2315}" type="datetimeFigureOut">
              <a:rPr lang="en-US" smtClean="0"/>
              <a:t>11/27/2023</a:t>
            </a:fld>
            <a:endParaRPr lang="en-US"/>
          </a:p>
        </p:txBody>
      </p:sp>
      <p:sp>
        <p:nvSpPr>
          <p:cNvPr id="5" name="Footer Placeholder 4">
            <a:extLst>
              <a:ext uri="{FF2B5EF4-FFF2-40B4-BE49-F238E27FC236}">
                <a16:creationId xmlns:a16="http://schemas.microsoft.com/office/drawing/2014/main" id="{71CBE550-748E-4A05-16CF-A26B08679F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36F60-C2B6-FEE1-EFFE-4A6E10B46122}"/>
              </a:ext>
            </a:extLst>
          </p:cNvPr>
          <p:cNvSpPr>
            <a:spLocks noGrp="1"/>
          </p:cNvSpPr>
          <p:nvPr>
            <p:ph type="sldNum" sz="quarter" idx="12"/>
          </p:nvPr>
        </p:nvSpPr>
        <p:spPr/>
        <p:txBody>
          <a:bodyPr/>
          <a:lstStyle/>
          <a:p>
            <a:fld id="{64AD3B41-8D78-46D2-AAB1-B037712618CE}" type="slidenum">
              <a:rPr lang="en-US" smtClean="0"/>
              <a:t>‹#›</a:t>
            </a:fld>
            <a:endParaRPr lang="en-US"/>
          </a:p>
        </p:txBody>
      </p:sp>
    </p:spTree>
    <p:extLst>
      <p:ext uri="{BB962C8B-B14F-4D97-AF65-F5344CB8AC3E}">
        <p14:creationId xmlns:p14="http://schemas.microsoft.com/office/powerpoint/2010/main" val="403479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4111C-3489-7AC4-9550-3D1F41A148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97BB67-F230-046F-C901-FB8BEB3293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51E665-8AB5-E245-59A2-86EA44ACE6A0}"/>
              </a:ext>
            </a:extLst>
          </p:cNvPr>
          <p:cNvSpPr>
            <a:spLocks noGrp="1"/>
          </p:cNvSpPr>
          <p:nvPr>
            <p:ph type="dt" sz="half" idx="10"/>
          </p:nvPr>
        </p:nvSpPr>
        <p:spPr/>
        <p:txBody>
          <a:bodyPr/>
          <a:lstStyle/>
          <a:p>
            <a:fld id="{FFB6497C-89A0-405C-8DD5-58717DFB2315}" type="datetimeFigureOut">
              <a:rPr lang="en-US" smtClean="0"/>
              <a:t>11/27/2023</a:t>
            </a:fld>
            <a:endParaRPr lang="en-US"/>
          </a:p>
        </p:txBody>
      </p:sp>
      <p:sp>
        <p:nvSpPr>
          <p:cNvPr id="5" name="Footer Placeholder 4">
            <a:extLst>
              <a:ext uri="{FF2B5EF4-FFF2-40B4-BE49-F238E27FC236}">
                <a16:creationId xmlns:a16="http://schemas.microsoft.com/office/drawing/2014/main" id="{FAC0E101-B39D-91AF-420F-001CBA19E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DD1AA-081D-B2E8-A199-97EB6FE3C14F}"/>
              </a:ext>
            </a:extLst>
          </p:cNvPr>
          <p:cNvSpPr>
            <a:spLocks noGrp="1"/>
          </p:cNvSpPr>
          <p:nvPr>
            <p:ph type="sldNum" sz="quarter" idx="12"/>
          </p:nvPr>
        </p:nvSpPr>
        <p:spPr/>
        <p:txBody>
          <a:bodyPr/>
          <a:lstStyle/>
          <a:p>
            <a:fld id="{64AD3B41-8D78-46D2-AAB1-B037712618CE}" type="slidenum">
              <a:rPr lang="en-US" smtClean="0"/>
              <a:t>‹#›</a:t>
            </a:fld>
            <a:endParaRPr lang="en-US"/>
          </a:p>
        </p:txBody>
      </p:sp>
    </p:spTree>
    <p:extLst>
      <p:ext uri="{BB962C8B-B14F-4D97-AF65-F5344CB8AC3E}">
        <p14:creationId xmlns:p14="http://schemas.microsoft.com/office/powerpoint/2010/main" val="3136559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E5EC3-D966-6C13-3C71-B86B6D9F05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9FF5A6-807E-15F5-0F3F-84E552D23D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A1833F-89BA-48AB-CB84-7AD21AC058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1AFC13-AA60-D890-C2AF-C66ED65E5990}"/>
              </a:ext>
            </a:extLst>
          </p:cNvPr>
          <p:cNvSpPr>
            <a:spLocks noGrp="1"/>
          </p:cNvSpPr>
          <p:nvPr>
            <p:ph type="dt" sz="half" idx="10"/>
          </p:nvPr>
        </p:nvSpPr>
        <p:spPr/>
        <p:txBody>
          <a:bodyPr/>
          <a:lstStyle/>
          <a:p>
            <a:fld id="{FFB6497C-89A0-405C-8DD5-58717DFB2315}" type="datetimeFigureOut">
              <a:rPr lang="en-US" smtClean="0"/>
              <a:t>11/27/2023</a:t>
            </a:fld>
            <a:endParaRPr lang="en-US"/>
          </a:p>
        </p:txBody>
      </p:sp>
      <p:sp>
        <p:nvSpPr>
          <p:cNvPr id="6" name="Footer Placeholder 5">
            <a:extLst>
              <a:ext uri="{FF2B5EF4-FFF2-40B4-BE49-F238E27FC236}">
                <a16:creationId xmlns:a16="http://schemas.microsoft.com/office/drawing/2014/main" id="{50CF241F-165C-70E0-263A-C797C59B28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EA0E35-C677-A05E-F4E6-8050C802731E}"/>
              </a:ext>
            </a:extLst>
          </p:cNvPr>
          <p:cNvSpPr>
            <a:spLocks noGrp="1"/>
          </p:cNvSpPr>
          <p:nvPr>
            <p:ph type="sldNum" sz="quarter" idx="12"/>
          </p:nvPr>
        </p:nvSpPr>
        <p:spPr/>
        <p:txBody>
          <a:bodyPr/>
          <a:lstStyle/>
          <a:p>
            <a:fld id="{64AD3B41-8D78-46D2-AAB1-B037712618CE}" type="slidenum">
              <a:rPr lang="en-US" smtClean="0"/>
              <a:t>‹#›</a:t>
            </a:fld>
            <a:endParaRPr lang="en-US"/>
          </a:p>
        </p:txBody>
      </p:sp>
    </p:spTree>
    <p:extLst>
      <p:ext uri="{BB962C8B-B14F-4D97-AF65-F5344CB8AC3E}">
        <p14:creationId xmlns:p14="http://schemas.microsoft.com/office/powerpoint/2010/main" val="4087151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DF8B4-F5DC-078B-635E-DEB9D7DC2F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FFFA04-4C3A-F13E-B69A-1EFF68CC68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72E631-E3E9-501F-6FC6-744BD058F3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4B43CF-6234-C27C-6C40-AE55E53DD1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F40977-E75B-7871-D6CE-6B0354ABA9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766178-9A2B-3E8A-8A4F-0253499EDC40}"/>
              </a:ext>
            </a:extLst>
          </p:cNvPr>
          <p:cNvSpPr>
            <a:spLocks noGrp="1"/>
          </p:cNvSpPr>
          <p:nvPr>
            <p:ph type="dt" sz="half" idx="10"/>
          </p:nvPr>
        </p:nvSpPr>
        <p:spPr/>
        <p:txBody>
          <a:bodyPr/>
          <a:lstStyle/>
          <a:p>
            <a:fld id="{FFB6497C-89A0-405C-8DD5-58717DFB2315}" type="datetimeFigureOut">
              <a:rPr lang="en-US" smtClean="0"/>
              <a:t>11/27/2023</a:t>
            </a:fld>
            <a:endParaRPr lang="en-US"/>
          </a:p>
        </p:txBody>
      </p:sp>
      <p:sp>
        <p:nvSpPr>
          <p:cNvPr id="8" name="Footer Placeholder 7">
            <a:extLst>
              <a:ext uri="{FF2B5EF4-FFF2-40B4-BE49-F238E27FC236}">
                <a16:creationId xmlns:a16="http://schemas.microsoft.com/office/drawing/2014/main" id="{B65A7723-2A77-DE2E-80C1-AB05F7134E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A358B9-F360-F4E2-51C7-68C5A82C9275}"/>
              </a:ext>
            </a:extLst>
          </p:cNvPr>
          <p:cNvSpPr>
            <a:spLocks noGrp="1"/>
          </p:cNvSpPr>
          <p:nvPr>
            <p:ph type="sldNum" sz="quarter" idx="12"/>
          </p:nvPr>
        </p:nvSpPr>
        <p:spPr/>
        <p:txBody>
          <a:bodyPr/>
          <a:lstStyle/>
          <a:p>
            <a:fld id="{64AD3B41-8D78-46D2-AAB1-B037712618CE}" type="slidenum">
              <a:rPr lang="en-US" smtClean="0"/>
              <a:t>‹#›</a:t>
            </a:fld>
            <a:endParaRPr lang="en-US"/>
          </a:p>
        </p:txBody>
      </p:sp>
    </p:spTree>
    <p:extLst>
      <p:ext uri="{BB962C8B-B14F-4D97-AF65-F5344CB8AC3E}">
        <p14:creationId xmlns:p14="http://schemas.microsoft.com/office/powerpoint/2010/main" val="3135577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2CCE2-97B0-8F71-3337-8157DA1C26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08CB3D-810D-983B-AE41-71AE126E9CAB}"/>
              </a:ext>
            </a:extLst>
          </p:cNvPr>
          <p:cNvSpPr>
            <a:spLocks noGrp="1"/>
          </p:cNvSpPr>
          <p:nvPr>
            <p:ph type="dt" sz="half" idx="10"/>
          </p:nvPr>
        </p:nvSpPr>
        <p:spPr/>
        <p:txBody>
          <a:bodyPr/>
          <a:lstStyle/>
          <a:p>
            <a:fld id="{FFB6497C-89A0-405C-8DD5-58717DFB2315}" type="datetimeFigureOut">
              <a:rPr lang="en-US" smtClean="0"/>
              <a:t>11/27/2023</a:t>
            </a:fld>
            <a:endParaRPr lang="en-US"/>
          </a:p>
        </p:txBody>
      </p:sp>
      <p:sp>
        <p:nvSpPr>
          <p:cNvPr id="4" name="Footer Placeholder 3">
            <a:extLst>
              <a:ext uri="{FF2B5EF4-FFF2-40B4-BE49-F238E27FC236}">
                <a16:creationId xmlns:a16="http://schemas.microsoft.com/office/drawing/2014/main" id="{1F1F71FC-E2F6-43A0-DDFF-CB30CB27B9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7ADF86-CAF5-C5C4-92A5-0753FCA49F19}"/>
              </a:ext>
            </a:extLst>
          </p:cNvPr>
          <p:cNvSpPr>
            <a:spLocks noGrp="1"/>
          </p:cNvSpPr>
          <p:nvPr>
            <p:ph type="sldNum" sz="quarter" idx="12"/>
          </p:nvPr>
        </p:nvSpPr>
        <p:spPr/>
        <p:txBody>
          <a:bodyPr/>
          <a:lstStyle/>
          <a:p>
            <a:fld id="{64AD3B41-8D78-46D2-AAB1-B037712618CE}" type="slidenum">
              <a:rPr lang="en-US" smtClean="0"/>
              <a:t>‹#›</a:t>
            </a:fld>
            <a:endParaRPr lang="en-US"/>
          </a:p>
        </p:txBody>
      </p:sp>
    </p:spTree>
    <p:extLst>
      <p:ext uri="{BB962C8B-B14F-4D97-AF65-F5344CB8AC3E}">
        <p14:creationId xmlns:p14="http://schemas.microsoft.com/office/powerpoint/2010/main" val="3299907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DAD3CE-ADB4-8685-5A41-379B11945371}"/>
              </a:ext>
            </a:extLst>
          </p:cNvPr>
          <p:cNvSpPr>
            <a:spLocks noGrp="1"/>
          </p:cNvSpPr>
          <p:nvPr>
            <p:ph type="dt" sz="half" idx="10"/>
          </p:nvPr>
        </p:nvSpPr>
        <p:spPr/>
        <p:txBody>
          <a:bodyPr/>
          <a:lstStyle/>
          <a:p>
            <a:fld id="{FFB6497C-89A0-405C-8DD5-58717DFB2315}" type="datetimeFigureOut">
              <a:rPr lang="en-US" smtClean="0"/>
              <a:t>11/27/2023</a:t>
            </a:fld>
            <a:endParaRPr lang="en-US"/>
          </a:p>
        </p:txBody>
      </p:sp>
      <p:sp>
        <p:nvSpPr>
          <p:cNvPr id="3" name="Footer Placeholder 2">
            <a:extLst>
              <a:ext uri="{FF2B5EF4-FFF2-40B4-BE49-F238E27FC236}">
                <a16:creationId xmlns:a16="http://schemas.microsoft.com/office/drawing/2014/main" id="{4CACED80-34B3-09AB-EBA1-6FD1A5C17A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E36947-0261-4F7C-0F17-C4569E54C61A}"/>
              </a:ext>
            </a:extLst>
          </p:cNvPr>
          <p:cNvSpPr>
            <a:spLocks noGrp="1"/>
          </p:cNvSpPr>
          <p:nvPr>
            <p:ph type="sldNum" sz="quarter" idx="12"/>
          </p:nvPr>
        </p:nvSpPr>
        <p:spPr/>
        <p:txBody>
          <a:bodyPr/>
          <a:lstStyle/>
          <a:p>
            <a:fld id="{64AD3B41-8D78-46D2-AAB1-B037712618CE}" type="slidenum">
              <a:rPr lang="en-US" smtClean="0"/>
              <a:t>‹#›</a:t>
            </a:fld>
            <a:endParaRPr lang="en-US"/>
          </a:p>
        </p:txBody>
      </p:sp>
    </p:spTree>
    <p:extLst>
      <p:ext uri="{BB962C8B-B14F-4D97-AF65-F5344CB8AC3E}">
        <p14:creationId xmlns:p14="http://schemas.microsoft.com/office/powerpoint/2010/main" val="1769708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0D2E2-EB5E-B295-1D87-1447444694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A4EB2D-4FF1-211B-A353-C0B5DBD11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8D02B8-0219-A4F4-725E-36160809F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20F5E9-B84A-7E2F-AC85-8EA678A23C89}"/>
              </a:ext>
            </a:extLst>
          </p:cNvPr>
          <p:cNvSpPr>
            <a:spLocks noGrp="1"/>
          </p:cNvSpPr>
          <p:nvPr>
            <p:ph type="dt" sz="half" idx="10"/>
          </p:nvPr>
        </p:nvSpPr>
        <p:spPr/>
        <p:txBody>
          <a:bodyPr/>
          <a:lstStyle/>
          <a:p>
            <a:fld id="{FFB6497C-89A0-405C-8DD5-58717DFB2315}" type="datetimeFigureOut">
              <a:rPr lang="en-US" smtClean="0"/>
              <a:t>11/27/2023</a:t>
            </a:fld>
            <a:endParaRPr lang="en-US"/>
          </a:p>
        </p:txBody>
      </p:sp>
      <p:sp>
        <p:nvSpPr>
          <p:cNvPr id="6" name="Footer Placeholder 5">
            <a:extLst>
              <a:ext uri="{FF2B5EF4-FFF2-40B4-BE49-F238E27FC236}">
                <a16:creationId xmlns:a16="http://schemas.microsoft.com/office/drawing/2014/main" id="{33BDE744-4957-2B37-FEA4-C845C7DC00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F8997C-A51F-037E-1387-11CE0A2BA862}"/>
              </a:ext>
            </a:extLst>
          </p:cNvPr>
          <p:cNvSpPr>
            <a:spLocks noGrp="1"/>
          </p:cNvSpPr>
          <p:nvPr>
            <p:ph type="sldNum" sz="quarter" idx="12"/>
          </p:nvPr>
        </p:nvSpPr>
        <p:spPr/>
        <p:txBody>
          <a:bodyPr/>
          <a:lstStyle/>
          <a:p>
            <a:fld id="{64AD3B41-8D78-46D2-AAB1-B037712618CE}" type="slidenum">
              <a:rPr lang="en-US" smtClean="0"/>
              <a:t>‹#›</a:t>
            </a:fld>
            <a:endParaRPr lang="en-US"/>
          </a:p>
        </p:txBody>
      </p:sp>
    </p:spTree>
    <p:extLst>
      <p:ext uri="{BB962C8B-B14F-4D97-AF65-F5344CB8AC3E}">
        <p14:creationId xmlns:p14="http://schemas.microsoft.com/office/powerpoint/2010/main" val="3654024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AAB1-E19D-14E0-C418-3E6D2DF1F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05B88B-D3B2-F0C6-1B15-E9F001923F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59BF-5EEF-87CC-AD29-C3486C914E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E33F97-433B-FCEF-1EB9-17D25F591F2E}"/>
              </a:ext>
            </a:extLst>
          </p:cNvPr>
          <p:cNvSpPr>
            <a:spLocks noGrp="1"/>
          </p:cNvSpPr>
          <p:nvPr>
            <p:ph type="dt" sz="half" idx="10"/>
          </p:nvPr>
        </p:nvSpPr>
        <p:spPr/>
        <p:txBody>
          <a:bodyPr/>
          <a:lstStyle/>
          <a:p>
            <a:fld id="{FFB6497C-89A0-405C-8DD5-58717DFB2315}" type="datetimeFigureOut">
              <a:rPr lang="en-US" smtClean="0"/>
              <a:t>11/27/2023</a:t>
            </a:fld>
            <a:endParaRPr lang="en-US"/>
          </a:p>
        </p:txBody>
      </p:sp>
      <p:sp>
        <p:nvSpPr>
          <p:cNvPr id="6" name="Footer Placeholder 5">
            <a:extLst>
              <a:ext uri="{FF2B5EF4-FFF2-40B4-BE49-F238E27FC236}">
                <a16:creationId xmlns:a16="http://schemas.microsoft.com/office/drawing/2014/main" id="{B9B4FA30-AC15-55DD-0D9D-2B9E964088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D98855-C65F-5C71-416D-496924DB3169}"/>
              </a:ext>
            </a:extLst>
          </p:cNvPr>
          <p:cNvSpPr>
            <a:spLocks noGrp="1"/>
          </p:cNvSpPr>
          <p:nvPr>
            <p:ph type="sldNum" sz="quarter" idx="12"/>
          </p:nvPr>
        </p:nvSpPr>
        <p:spPr/>
        <p:txBody>
          <a:bodyPr/>
          <a:lstStyle/>
          <a:p>
            <a:fld id="{64AD3B41-8D78-46D2-AAB1-B037712618CE}" type="slidenum">
              <a:rPr lang="en-US" smtClean="0"/>
              <a:t>‹#›</a:t>
            </a:fld>
            <a:endParaRPr lang="en-US"/>
          </a:p>
        </p:txBody>
      </p:sp>
    </p:spTree>
    <p:extLst>
      <p:ext uri="{BB962C8B-B14F-4D97-AF65-F5344CB8AC3E}">
        <p14:creationId xmlns:p14="http://schemas.microsoft.com/office/powerpoint/2010/main" val="1485088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1BEDD3-A2DA-2EDC-C446-6CE3E68444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201EC2-0CEF-4369-9BC0-A0B87A570F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7BF686-69F8-C9A1-0ECC-D24930BDF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B6497C-89A0-405C-8DD5-58717DFB2315}" type="datetimeFigureOut">
              <a:rPr lang="en-US" smtClean="0"/>
              <a:t>11/27/2023</a:t>
            </a:fld>
            <a:endParaRPr lang="en-US"/>
          </a:p>
        </p:txBody>
      </p:sp>
      <p:sp>
        <p:nvSpPr>
          <p:cNvPr id="5" name="Footer Placeholder 4">
            <a:extLst>
              <a:ext uri="{FF2B5EF4-FFF2-40B4-BE49-F238E27FC236}">
                <a16:creationId xmlns:a16="http://schemas.microsoft.com/office/drawing/2014/main" id="{FF9708AD-8CA6-CEDD-3C93-E6EA6F2EA1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7B68EB-B88F-0CE9-AC4B-884E7711A1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AD3B41-8D78-46D2-AAB1-B037712618CE}" type="slidenum">
              <a:rPr lang="en-US" smtClean="0"/>
              <a:t>‹#›</a:t>
            </a:fld>
            <a:endParaRPr lang="en-US"/>
          </a:p>
        </p:txBody>
      </p:sp>
    </p:spTree>
    <p:extLst>
      <p:ext uri="{BB962C8B-B14F-4D97-AF65-F5344CB8AC3E}">
        <p14:creationId xmlns:p14="http://schemas.microsoft.com/office/powerpoint/2010/main" val="1068433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aws.amazon.com/blockchain/blockchain-for-supply-chain-track-and-trace/" TargetMode="External"/><Relationship Id="rId2" Type="http://schemas.openxmlformats.org/officeDocument/2006/relationships/hyperlink" Target="https://www.infosys.com/oracle/Insights/documents/product-tracking-tracing.pdf" TargetMode="External"/><Relationship Id="rId1" Type="http://schemas.openxmlformats.org/officeDocument/2006/relationships/slideLayout" Target="../slideLayouts/slideLayout7.xml"/><Relationship Id="rId5" Type="http://schemas.openxmlformats.org/officeDocument/2006/relationships/hyperlink" Target="https://www.researchgate.net/publication/341880037_Blockchain-based_applications_in_shipping_and_port_management_a_literature_review_towards_defining_key_conceptual_frameworks" TargetMode="External"/><Relationship Id="rId4" Type="http://schemas.openxmlformats.org/officeDocument/2006/relationships/hyperlink" Target="https://gazelle.in/block-chain-shipment-tracking/"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F86F18-F196-EEE2-6029-7821F8BE1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6" name="Rectangle 5">
            <a:extLst>
              <a:ext uri="{FF2B5EF4-FFF2-40B4-BE49-F238E27FC236}">
                <a16:creationId xmlns:a16="http://schemas.microsoft.com/office/drawing/2014/main" id="{6963000B-D7BD-4B71-79B1-04C0F55205B6}"/>
              </a:ext>
            </a:extLst>
          </p:cNvPr>
          <p:cNvSpPr/>
          <p:nvPr/>
        </p:nvSpPr>
        <p:spPr>
          <a:xfrm>
            <a:off x="99237" y="2275370"/>
            <a:ext cx="5011479" cy="20981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pPr>
            <a:r>
              <a:rPr lang="en-US" dirty="0">
                <a:latin typeface="Bahnschrift Light SemiCondensed" panose="020B0502040204020203" pitchFamily="34" charset="0"/>
              </a:rPr>
              <a:t>TEAM MEMBERS:</a:t>
            </a:r>
          </a:p>
          <a:p>
            <a:pPr marL="342900" indent="-342900">
              <a:spcBef>
                <a:spcPts val="600"/>
              </a:spcBef>
              <a:buFont typeface="+mj-lt"/>
              <a:buAutoNum type="arabicPeriod"/>
            </a:pPr>
            <a:r>
              <a:rPr lang="en-US" dirty="0">
                <a:latin typeface="Bahnschrift Light SemiCondensed" panose="020B0502040204020203" pitchFamily="34" charset="0"/>
              </a:rPr>
              <a:t>SUJIT KUMAR YADAV (20BTRIS072)</a:t>
            </a:r>
          </a:p>
          <a:p>
            <a:pPr marL="342900" indent="-342900">
              <a:spcBef>
                <a:spcPts val="600"/>
              </a:spcBef>
              <a:buFont typeface="+mj-lt"/>
              <a:buAutoNum type="arabicPeriod"/>
            </a:pPr>
            <a:r>
              <a:rPr lang="en-US" dirty="0">
                <a:latin typeface="Bahnschrift Light SemiCondensed" panose="020B0502040204020203" pitchFamily="34" charset="0"/>
              </a:rPr>
              <a:t>PUSHPRAJ CHAUDHARY (20BTRIS063)</a:t>
            </a:r>
          </a:p>
          <a:p>
            <a:pPr marL="342900" indent="-342900">
              <a:spcBef>
                <a:spcPts val="600"/>
              </a:spcBef>
              <a:buFont typeface="+mj-lt"/>
              <a:buAutoNum type="arabicPeriod"/>
            </a:pPr>
            <a:r>
              <a:rPr lang="en-US" dirty="0">
                <a:latin typeface="Bahnschrift Light SemiCondensed" panose="020B0502040204020203" pitchFamily="34" charset="0"/>
              </a:rPr>
              <a:t>PRABIN KUMAR MAHATO (20BTRIS073)</a:t>
            </a:r>
          </a:p>
          <a:p>
            <a:pPr marL="342900" indent="-342900">
              <a:spcBef>
                <a:spcPts val="600"/>
              </a:spcBef>
              <a:buFont typeface="+mj-lt"/>
              <a:buAutoNum type="arabicPeriod"/>
            </a:pPr>
            <a:r>
              <a:rPr lang="en-US" dirty="0">
                <a:latin typeface="Bahnschrift Light SemiCondensed" panose="020B0502040204020203" pitchFamily="34" charset="0"/>
              </a:rPr>
              <a:t>SURAJ KUMAR SAH (20BTRIS057)</a:t>
            </a:r>
          </a:p>
          <a:p>
            <a:pPr marL="342900" indent="-342900">
              <a:spcBef>
                <a:spcPts val="600"/>
              </a:spcBef>
              <a:buFont typeface="+mj-lt"/>
              <a:buAutoNum type="arabicPeriod"/>
            </a:pPr>
            <a:r>
              <a:rPr lang="en-US" dirty="0">
                <a:latin typeface="Bahnschrift Light SemiCondensed" panose="020B0502040204020203" pitchFamily="34" charset="0"/>
              </a:rPr>
              <a:t>MRITTIKA DEWANJEE (20BTRIS034)</a:t>
            </a:r>
          </a:p>
        </p:txBody>
      </p:sp>
      <p:sp>
        <p:nvSpPr>
          <p:cNvPr id="7" name="Rectangle 6">
            <a:extLst>
              <a:ext uri="{FF2B5EF4-FFF2-40B4-BE49-F238E27FC236}">
                <a16:creationId xmlns:a16="http://schemas.microsoft.com/office/drawing/2014/main" id="{A0D8FF68-558E-F2B4-C3A2-79D2B4CB9EDB}"/>
              </a:ext>
            </a:extLst>
          </p:cNvPr>
          <p:cNvSpPr/>
          <p:nvPr/>
        </p:nvSpPr>
        <p:spPr>
          <a:xfrm>
            <a:off x="0" y="318981"/>
            <a:ext cx="12192000" cy="8506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latin typeface="Bahnschrift SemiBold Condensed" panose="020B0502040204020203" pitchFamily="34" charset="0"/>
              </a:rPr>
              <a:t>BLOCKCHAIN SHIPMENT MANAGEMENT TRACKING SYSTEM</a:t>
            </a:r>
          </a:p>
        </p:txBody>
      </p:sp>
      <p:sp>
        <p:nvSpPr>
          <p:cNvPr id="8" name="Rectangle 7">
            <a:extLst>
              <a:ext uri="{FF2B5EF4-FFF2-40B4-BE49-F238E27FC236}">
                <a16:creationId xmlns:a16="http://schemas.microsoft.com/office/drawing/2014/main" id="{9FA41B6D-4563-3B04-A474-946A95138089}"/>
              </a:ext>
            </a:extLst>
          </p:cNvPr>
          <p:cNvSpPr/>
          <p:nvPr/>
        </p:nvSpPr>
        <p:spPr>
          <a:xfrm>
            <a:off x="-1" y="5312737"/>
            <a:ext cx="3055089" cy="69111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Bahnschrift Light SemiCondensed" panose="020B0502040204020203" pitchFamily="34" charset="0"/>
              </a:rPr>
              <a:t>UNDER THE GUIDANCE OF</a:t>
            </a:r>
          </a:p>
          <a:p>
            <a:pPr algn="ctr"/>
            <a:r>
              <a:rPr lang="en-US" sz="2000" dirty="0">
                <a:latin typeface="Bahnschrift Light SemiCondensed" panose="020B0502040204020203" pitchFamily="34" charset="0"/>
              </a:rPr>
              <a:t>Assistant Prof AZHAR H M</a:t>
            </a:r>
          </a:p>
        </p:txBody>
      </p:sp>
    </p:spTree>
    <p:extLst>
      <p:ext uri="{BB962C8B-B14F-4D97-AF65-F5344CB8AC3E}">
        <p14:creationId xmlns:p14="http://schemas.microsoft.com/office/powerpoint/2010/main" val="2600043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31F4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39181D-586B-2FDA-FA0E-E3A81BB0429D}"/>
              </a:ext>
            </a:extLst>
          </p:cNvPr>
          <p:cNvSpPr/>
          <p:nvPr/>
        </p:nvSpPr>
        <p:spPr>
          <a:xfrm>
            <a:off x="0" y="623783"/>
            <a:ext cx="4012019" cy="9923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latin typeface="Bahnschrift SemiCondensed" panose="020B0502040204020203" pitchFamily="34" charset="0"/>
              </a:rPr>
              <a:t>RESULTS</a:t>
            </a:r>
          </a:p>
        </p:txBody>
      </p:sp>
      <p:sp>
        <p:nvSpPr>
          <p:cNvPr id="3" name="Rectangle 2">
            <a:extLst>
              <a:ext uri="{FF2B5EF4-FFF2-40B4-BE49-F238E27FC236}">
                <a16:creationId xmlns:a16="http://schemas.microsoft.com/office/drawing/2014/main" id="{29C2DE6F-8CB4-02A2-A8B8-A06E4BBE2F41}"/>
              </a:ext>
            </a:extLst>
          </p:cNvPr>
          <p:cNvSpPr/>
          <p:nvPr/>
        </p:nvSpPr>
        <p:spPr>
          <a:xfrm>
            <a:off x="1162493" y="1623237"/>
            <a:ext cx="10717619" cy="44089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lnSpc>
                <a:spcPct val="150000"/>
              </a:lnSpc>
              <a:buFont typeface="Arial" panose="020B0604020202020204" pitchFamily="34" charset="0"/>
              <a:buChar char="•"/>
            </a:pPr>
            <a:r>
              <a:rPr lang="en-US" b="1" i="0" dirty="0">
                <a:effectLst/>
                <a:latin typeface="Bahnschrift Light SemiCondensed" panose="020B0502040204020203" pitchFamily="34" charset="0"/>
              </a:rPr>
              <a:t>Transparency and Traceability:</a:t>
            </a:r>
            <a:endParaRPr lang="en-US" b="0" i="0" dirty="0">
              <a:effectLst/>
              <a:latin typeface="Bahnschrift Light SemiCondensed" panose="020B0502040204020203" pitchFamily="34" charset="0"/>
            </a:endParaRPr>
          </a:p>
          <a:p>
            <a:pPr lvl="1" algn="l">
              <a:lnSpc>
                <a:spcPct val="150000"/>
              </a:lnSpc>
            </a:pPr>
            <a:r>
              <a:rPr lang="en-US" b="0" i="0" dirty="0">
                <a:effectLst/>
                <a:latin typeface="Bahnschrift Light SemiCondensed" panose="020B0502040204020203" pitchFamily="34" charset="0"/>
              </a:rPr>
              <a:t>Decentralized ledger ensures transparency and traceability in the supply chain.</a:t>
            </a:r>
          </a:p>
          <a:p>
            <a:pPr marL="285750" indent="-285750" algn="l">
              <a:lnSpc>
                <a:spcPct val="150000"/>
              </a:lnSpc>
              <a:buFont typeface="Arial" panose="020B0604020202020204" pitchFamily="34" charset="0"/>
              <a:buChar char="•"/>
            </a:pPr>
            <a:r>
              <a:rPr lang="en-US" b="1" i="0" dirty="0">
                <a:effectLst/>
                <a:latin typeface="Bahnschrift Light SemiCondensed" panose="020B0502040204020203" pitchFamily="34" charset="0"/>
              </a:rPr>
              <a:t>Efficiency Gains:</a:t>
            </a:r>
            <a:endParaRPr lang="en-US" b="0" i="0" dirty="0">
              <a:effectLst/>
              <a:latin typeface="Bahnschrift Light SemiCondensed" panose="020B0502040204020203" pitchFamily="34" charset="0"/>
            </a:endParaRPr>
          </a:p>
          <a:p>
            <a:pPr lvl="1" algn="l">
              <a:lnSpc>
                <a:spcPct val="150000"/>
              </a:lnSpc>
            </a:pPr>
            <a:r>
              <a:rPr lang="en-US" b="0" i="0" dirty="0">
                <a:effectLst/>
                <a:latin typeface="Bahnschrift Light SemiCondensed" panose="020B0502040204020203" pitchFamily="34" charset="0"/>
              </a:rPr>
              <a:t>Smart contracts reduce manual intervention, leading to faster processing times.</a:t>
            </a:r>
          </a:p>
          <a:p>
            <a:pPr marL="285750" indent="-285750" algn="l">
              <a:lnSpc>
                <a:spcPct val="150000"/>
              </a:lnSpc>
              <a:buFont typeface="Arial" panose="020B0604020202020204" pitchFamily="34" charset="0"/>
              <a:buChar char="•"/>
            </a:pPr>
            <a:r>
              <a:rPr lang="en-US" b="1" i="0" dirty="0">
                <a:effectLst/>
                <a:latin typeface="Bahnschrift Light SemiCondensed" panose="020B0502040204020203" pitchFamily="34" charset="0"/>
              </a:rPr>
              <a:t>Real-time Tracking:</a:t>
            </a:r>
            <a:endParaRPr lang="en-US" b="0" i="0" dirty="0">
              <a:effectLst/>
              <a:latin typeface="Bahnschrift Light SemiCondensed" panose="020B0502040204020203" pitchFamily="34" charset="0"/>
            </a:endParaRPr>
          </a:p>
          <a:p>
            <a:pPr lvl="1" algn="l">
              <a:lnSpc>
                <a:spcPct val="150000"/>
              </a:lnSpc>
            </a:pPr>
            <a:r>
              <a:rPr lang="en-US" b="0" i="0" dirty="0">
                <a:effectLst/>
                <a:latin typeface="Bahnschrift Light SemiCondensed" panose="020B0502040204020203" pitchFamily="34" charset="0"/>
              </a:rPr>
              <a:t>Real-time tracking module provides accurate and timely information on shipment locations.</a:t>
            </a:r>
          </a:p>
          <a:p>
            <a:pPr marL="285750" indent="-285750" algn="l">
              <a:lnSpc>
                <a:spcPct val="150000"/>
              </a:lnSpc>
              <a:buFont typeface="Arial" panose="020B0604020202020204" pitchFamily="34" charset="0"/>
              <a:buChar char="•"/>
            </a:pPr>
            <a:r>
              <a:rPr lang="en-US" b="1" i="0" dirty="0">
                <a:effectLst/>
                <a:latin typeface="Bahnschrift Light SemiCondensed" panose="020B0502040204020203" pitchFamily="34" charset="0"/>
              </a:rPr>
              <a:t>Security and Privacy Measures:</a:t>
            </a:r>
            <a:endParaRPr lang="en-US" b="0" i="0" dirty="0">
              <a:effectLst/>
              <a:latin typeface="Bahnschrift Light SemiCondensed" panose="020B0502040204020203" pitchFamily="34" charset="0"/>
            </a:endParaRPr>
          </a:p>
          <a:p>
            <a:pPr lvl="1" algn="l">
              <a:lnSpc>
                <a:spcPct val="150000"/>
              </a:lnSpc>
            </a:pPr>
            <a:r>
              <a:rPr lang="en-US" b="0" i="0" dirty="0">
                <a:effectLst/>
                <a:latin typeface="Bahnschrift Light SemiCondensed" panose="020B0502040204020203" pitchFamily="34" charset="0"/>
              </a:rPr>
              <a:t>Enhanced security through user authentication, access controls, and privacy features.</a:t>
            </a:r>
          </a:p>
          <a:p>
            <a:pPr marL="285750" indent="-285750" algn="l">
              <a:lnSpc>
                <a:spcPct val="150000"/>
              </a:lnSpc>
              <a:spcBef>
                <a:spcPts val="600"/>
              </a:spcBef>
              <a:spcAft>
                <a:spcPts val="600"/>
              </a:spcAft>
              <a:buFont typeface="Arial" panose="020B0604020202020204" pitchFamily="34" charset="0"/>
              <a:buChar char="•"/>
            </a:pPr>
            <a:r>
              <a:rPr lang="en-US" b="1" i="0" dirty="0">
                <a:effectLst/>
                <a:latin typeface="Bahnschrift Light SemiCondensed" panose="020B0502040204020203" pitchFamily="34" charset="0"/>
              </a:rPr>
              <a:t>Integration Success:</a:t>
            </a:r>
            <a:endParaRPr lang="en-US" b="0" i="0" dirty="0">
              <a:effectLst/>
              <a:latin typeface="Bahnschrift Light SemiCondensed" panose="020B0502040204020203" pitchFamily="34" charset="0"/>
            </a:endParaRPr>
          </a:p>
          <a:p>
            <a:pPr lvl="1" algn="l">
              <a:lnSpc>
                <a:spcPct val="150000"/>
              </a:lnSpc>
            </a:pPr>
            <a:r>
              <a:rPr lang="en-US" b="0" i="0" dirty="0">
                <a:effectLst/>
                <a:latin typeface="Bahnschrift Light SemiCondensed" panose="020B0502040204020203" pitchFamily="34" charset="0"/>
              </a:rPr>
              <a:t>Seamless integration of BSMTS with existing logistics systems improves interoperability.</a:t>
            </a:r>
          </a:p>
        </p:txBody>
      </p:sp>
    </p:spTree>
    <p:extLst>
      <p:ext uri="{BB962C8B-B14F-4D97-AF65-F5344CB8AC3E}">
        <p14:creationId xmlns:p14="http://schemas.microsoft.com/office/powerpoint/2010/main" val="1177021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31F4F"/>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F171D0-B69F-82EA-D84F-444E56A1A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482" y="639182"/>
            <a:ext cx="10657036" cy="5730536"/>
          </a:xfrm>
          <a:prstGeom prst="rect">
            <a:avLst/>
          </a:prstGeom>
        </p:spPr>
      </p:pic>
    </p:spTree>
    <p:extLst>
      <p:ext uri="{BB962C8B-B14F-4D97-AF65-F5344CB8AC3E}">
        <p14:creationId xmlns:p14="http://schemas.microsoft.com/office/powerpoint/2010/main" val="3830056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31F4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3D07FA-E631-B7B3-8F55-7B5381207762}"/>
              </a:ext>
            </a:extLst>
          </p:cNvPr>
          <p:cNvSpPr/>
          <p:nvPr/>
        </p:nvSpPr>
        <p:spPr>
          <a:xfrm>
            <a:off x="0" y="623783"/>
            <a:ext cx="4012019" cy="9923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latin typeface="Bahnschrift SemiCondensed" panose="020B0502040204020203" pitchFamily="34" charset="0"/>
              </a:rPr>
              <a:t>DISCUSSION</a:t>
            </a:r>
          </a:p>
        </p:txBody>
      </p:sp>
      <p:sp>
        <p:nvSpPr>
          <p:cNvPr id="3" name="Rectangle 2">
            <a:extLst>
              <a:ext uri="{FF2B5EF4-FFF2-40B4-BE49-F238E27FC236}">
                <a16:creationId xmlns:a16="http://schemas.microsoft.com/office/drawing/2014/main" id="{D741A4DB-3508-BF38-4904-EB935D93DEC1}"/>
              </a:ext>
            </a:extLst>
          </p:cNvPr>
          <p:cNvSpPr/>
          <p:nvPr/>
        </p:nvSpPr>
        <p:spPr>
          <a:xfrm>
            <a:off x="1162493" y="1623237"/>
            <a:ext cx="10717619" cy="44089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lnSpc>
                <a:spcPct val="150000"/>
              </a:lnSpc>
              <a:buFont typeface="Arial" panose="020B0604020202020204" pitchFamily="34" charset="0"/>
              <a:buChar char="•"/>
            </a:pPr>
            <a:r>
              <a:rPr lang="en-US" b="1" i="0" dirty="0">
                <a:effectLst/>
                <a:latin typeface="Söhne"/>
              </a:rPr>
              <a:t>Impact on Logistics:</a:t>
            </a:r>
            <a:endParaRPr lang="en-US" b="0" i="0" dirty="0">
              <a:effectLst/>
              <a:latin typeface="Söhne"/>
            </a:endParaRPr>
          </a:p>
          <a:p>
            <a:pPr lvl="1" algn="l">
              <a:lnSpc>
                <a:spcPct val="150000"/>
              </a:lnSpc>
            </a:pPr>
            <a:r>
              <a:rPr lang="en-US" b="0" i="0" dirty="0">
                <a:effectLst/>
                <a:latin typeface="Söhne"/>
              </a:rPr>
              <a:t>BSMTS contributes to the digital transformation of the logistics industry.</a:t>
            </a:r>
          </a:p>
          <a:p>
            <a:pPr marL="285750" indent="-285750" algn="l">
              <a:lnSpc>
                <a:spcPct val="150000"/>
              </a:lnSpc>
              <a:buFont typeface="Arial" panose="020B0604020202020204" pitchFamily="34" charset="0"/>
              <a:buChar char="•"/>
            </a:pPr>
            <a:r>
              <a:rPr lang="en-US" b="1" i="0" dirty="0">
                <a:effectLst/>
                <a:latin typeface="Söhne"/>
              </a:rPr>
              <a:t>User Feedback:</a:t>
            </a:r>
            <a:endParaRPr lang="en-US" b="0" i="0" dirty="0">
              <a:effectLst/>
              <a:latin typeface="Söhne"/>
            </a:endParaRPr>
          </a:p>
          <a:p>
            <a:pPr lvl="1" algn="l">
              <a:lnSpc>
                <a:spcPct val="150000"/>
              </a:lnSpc>
            </a:pPr>
            <a:r>
              <a:rPr lang="en-US" b="0" i="0" dirty="0">
                <a:effectLst/>
                <a:latin typeface="Söhne"/>
              </a:rPr>
              <a:t>User feedback influences system usability and acceptance.</a:t>
            </a:r>
          </a:p>
          <a:p>
            <a:pPr marL="285750" indent="-285750" algn="l">
              <a:lnSpc>
                <a:spcPct val="150000"/>
              </a:lnSpc>
              <a:buFont typeface="Arial" panose="020B0604020202020204" pitchFamily="34" charset="0"/>
              <a:buChar char="•"/>
            </a:pPr>
            <a:r>
              <a:rPr lang="en-US" b="1" i="0" dirty="0">
                <a:effectLst/>
                <a:latin typeface="Söhne"/>
              </a:rPr>
              <a:t>Challenges and Mitigations:</a:t>
            </a:r>
            <a:endParaRPr lang="en-US" b="0" i="0" dirty="0">
              <a:effectLst/>
              <a:latin typeface="Söhne"/>
            </a:endParaRPr>
          </a:p>
          <a:p>
            <a:pPr lvl="1" algn="l">
              <a:lnSpc>
                <a:spcPct val="150000"/>
              </a:lnSpc>
            </a:pPr>
            <a:r>
              <a:rPr lang="en-US" b="0" i="0" dirty="0">
                <a:effectLst/>
                <a:latin typeface="Söhne"/>
              </a:rPr>
              <a:t>Challenges during implementation addressed with effective strategies.</a:t>
            </a:r>
          </a:p>
          <a:p>
            <a:pPr marL="285750" indent="-285750" algn="l">
              <a:lnSpc>
                <a:spcPct val="150000"/>
              </a:lnSpc>
              <a:buFont typeface="Arial" panose="020B0604020202020204" pitchFamily="34" charset="0"/>
              <a:buChar char="•"/>
            </a:pPr>
            <a:r>
              <a:rPr lang="en-US" b="1" i="0" dirty="0">
                <a:effectLst/>
                <a:latin typeface="Söhne"/>
              </a:rPr>
              <a:t>Future Enhancements:</a:t>
            </a:r>
            <a:endParaRPr lang="en-US" b="0" i="0" dirty="0">
              <a:effectLst/>
              <a:latin typeface="Söhne"/>
            </a:endParaRPr>
          </a:p>
          <a:p>
            <a:pPr lvl="1" algn="l">
              <a:lnSpc>
                <a:spcPct val="150000"/>
              </a:lnSpc>
            </a:pPr>
            <a:r>
              <a:rPr lang="en-US" b="0" i="0" dirty="0">
                <a:effectLst/>
                <a:latin typeface="Söhne"/>
              </a:rPr>
              <a:t>Proposal for future enhancements to improve BSMTS functionality.</a:t>
            </a:r>
          </a:p>
          <a:p>
            <a:pPr marL="285750" indent="-285750" algn="l">
              <a:lnSpc>
                <a:spcPct val="150000"/>
              </a:lnSpc>
              <a:buFont typeface="Arial" panose="020B0604020202020204" pitchFamily="34" charset="0"/>
              <a:buChar char="•"/>
            </a:pPr>
            <a:r>
              <a:rPr lang="en-US" b="1" i="0" dirty="0">
                <a:effectLst/>
                <a:latin typeface="Söhne"/>
              </a:rPr>
              <a:t>Comparative Analysis:</a:t>
            </a:r>
            <a:endParaRPr lang="en-US" b="0" i="0" dirty="0">
              <a:effectLst/>
              <a:latin typeface="Söhne"/>
            </a:endParaRPr>
          </a:p>
          <a:p>
            <a:pPr lvl="1" algn="l">
              <a:lnSpc>
                <a:spcPct val="150000"/>
              </a:lnSpc>
            </a:pPr>
            <a:r>
              <a:rPr lang="en-US" b="0" i="0" dirty="0">
                <a:effectLst/>
                <a:latin typeface="Söhne"/>
              </a:rPr>
              <a:t>Evaluation of advantages and disadvantages compared to traditional systems.</a:t>
            </a:r>
          </a:p>
        </p:txBody>
      </p:sp>
    </p:spTree>
    <p:extLst>
      <p:ext uri="{BB962C8B-B14F-4D97-AF65-F5344CB8AC3E}">
        <p14:creationId xmlns:p14="http://schemas.microsoft.com/office/powerpoint/2010/main" val="3926714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31F4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7AF3B4-6566-E217-C4AF-3A1FE589ECBD}"/>
              </a:ext>
            </a:extLst>
          </p:cNvPr>
          <p:cNvSpPr/>
          <p:nvPr/>
        </p:nvSpPr>
        <p:spPr>
          <a:xfrm>
            <a:off x="0" y="623783"/>
            <a:ext cx="3289005" cy="9923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latin typeface="Bahnschrift SemiCondensed" panose="020B0502040204020203" pitchFamily="34" charset="0"/>
              </a:rPr>
              <a:t>CONCLUSION</a:t>
            </a:r>
          </a:p>
        </p:txBody>
      </p:sp>
      <p:sp>
        <p:nvSpPr>
          <p:cNvPr id="3" name="Rectangle 2">
            <a:extLst>
              <a:ext uri="{FF2B5EF4-FFF2-40B4-BE49-F238E27FC236}">
                <a16:creationId xmlns:a16="http://schemas.microsoft.com/office/drawing/2014/main" id="{A6B28924-A876-9DA5-0E05-BAD89EB43DDA}"/>
              </a:ext>
            </a:extLst>
          </p:cNvPr>
          <p:cNvSpPr/>
          <p:nvPr/>
        </p:nvSpPr>
        <p:spPr>
          <a:xfrm>
            <a:off x="333153" y="1623237"/>
            <a:ext cx="11546959" cy="389860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dirty="0">
                <a:latin typeface="Bahnschrift Light SemiCondensed" panose="020B0502040204020203" pitchFamily="34" charset="0"/>
              </a:rPr>
              <a:t>In conclusion, the Blockchain Shipment Management Tracking System (BSMTS) has proven to be a game-changer in the logistics industry. With enhanced transparency and traceability through a decentralized ledger, streamlined processes via smart contracts, and a robust real-time tracking module, the system has significantly improved operational efficiency. Security measures, seamless integration, and user feedback-driven refinements underscore its effectiveness. Future enhancements and adaptability further solidify BSMTS as a forward-looking solution, outperforming traditional systems. The system's positive economic and environmental impacts highlight its strategic importance in reshaping the future of shipment management.</a:t>
            </a:r>
          </a:p>
        </p:txBody>
      </p:sp>
    </p:spTree>
    <p:extLst>
      <p:ext uri="{BB962C8B-B14F-4D97-AF65-F5344CB8AC3E}">
        <p14:creationId xmlns:p14="http://schemas.microsoft.com/office/powerpoint/2010/main" val="886617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31F4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46C5BF-178B-FA6C-1341-02E392CF9F01}"/>
              </a:ext>
            </a:extLst>
          </p:cNvPr>
          <p:cNvSpPr/>
          <p:nvPr/>
        </p:nvSpPr>
        <p:spPr>
          <a:xfrm>
            <a:off x="0" y="623783"/>
            <a:ext cx="6719777" cy="9923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latin typeface="Bahnschrift SemiCondensed" panose="020B0502040204020203" pitchFamily="34" charset="0"/>
              </a:rPr>
              <a:t>SUGGESTION FOR FUTURE WORK</a:t>
            </a:r>
          </a:p>
        </p:txBody>
      </p:sp>
      <p:sp>
        <p:nvSpPr>
          <p:cNvPr id="3" name="Rectangle 2">
            <a:extLst>
              <a:ext uri="{FF2B5EF4-FFF2-40B4-BE49-F238E27FC236}">
                <a16:creationId xmlns:a16="http://schemas.microsoft.com/office/drawing/2014/main" id="{DD8B4DEE-71E7-3993-2EC1-77CAE946B759}"/>
              </a:ext>
            </a:extLst>
          </p:cNvPr>
          <p:cNvSpPr/>
          <p:nvPr/>
        </p:nvSpPr>
        <p:spPr>
          <a:xfrm>
            <a:off x="333153" y="1623237"/>
            <a:ext cx="11546959" cy="42813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dirty="0">
                <a:latin typeface="Bahnschrift Light SemiCondensed" panose="020B0502040204020203" pitchFamily="34" charset="0"/>
              </a:rPr>
              <a:t>To advance the Blockchain Shipment Management Tracking System (BSMTS), future efforts should explore cross-industry applications, integrating machine learning for improved predictive analytics, and addressing scalability challenges. Implementing decentralized identity management and fortifying security against potential quantum computing impacts are key considerations. Advanced privacy features and dynamic smart contracts could enhance data protection and real-time adaptability. Exploring alternative governance models, contributing to interoperability standards, and monitoring environmental impacts align with sustainability goals. Continuous user-centric design iterations and educational initiatives for stakeholders are essential for optimizing user experience and fostering broader industry acceptance of blockchain technology.</a:t>
            </a:r>
          </a:p>
        </p:txBody>
      </p:sp>
    </p:spTree>
    <p:extLst>
      <p:ext uri="{BB962C8B-B14F-4D97-AF65-F5344CB8AC3E}">
        <p14:creationId xmlns:p14="http://schemas.microsoft.com/office/powerpoint/2010/main" val="1364488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31F4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CCD455-042E-59E3-9D6B-004537ACC81D}"/>
              </a:ext>
            </a:extLst>
          </p:cNvPr>
          <p:cNvSpPr/>
          <p:nvPr/>
        </p:nvSpPr>
        <p:spPr>
          <a:xfrm>
            <a:off x="0" y="623783"/>
            <a:ext cx="3289005" cy="9923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latin typeface="Bahnschrift SemiCondensed" panose="020B0502040204020203" pitchFamily="34" charset="0"/>
              </a:rPr>
              <a:t>REFERENCE</a:t>
            </a:r>
          </a:p>
        </p:txBody>
      </p:sp>
      <p:sp>
        <p:nvSpPr>
          <p:cNvPr id="3" name="Rectangle 2">
            <a:extLst>
              <a:ext uri="{FF2B5EF4-FFF2-40B4-BE49-F238E27FC236}">
                <a16:creationId xmlns:a16="http://schemas.microsoft.com/office/drawing/2014/main" id="{2DC002D7-949B-43DC-EB01-CF05E96B45DA}"/>
              </a:ext>
            </a:extLst>
          </p:cNvPr>
          <p:cNvSpPr/>
          <p:nvPr/>
        </p:nvSpPr>
        <p:spPr>
          <a:xfrm>
            <a:off x="333153" y="1623237"/>
            <a:ext cx="11546959" cy="42813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marR="0" lvl="0" indent="-342900">
              <a:lnSpc>
                <a:spcPct val="150000"/>
              </a:lnSpc>
              <a:spcBef>
                <a:spcPts val="0"/>
              </a:spcBef>
              <a:spcAft>
                <a:spcPts val="0"/>
              </a:spcAft>
              <a:buFont typeface="Wingdings" panose="05000000000000000000" pitchFamily="2" charset="2"/>
              <a:buChar char=""/>
            </a:pPr>
            <a:r>
              <a:rPr lang="en-IN" sz="2400" i="1" u="sng"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https://www.infosys.com/oracle/Insights/documents/product-tracking-tracing.pdf</a:t>
            </a:r>
            <a:endParaRPr lang="en-US" sz="2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IN" sz="2400" i="1" u="sng"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https://aws.amazon.com/blockchain/blockchain-for-supply-chain-track-and-trace/</a:t>
            </a:r>
            <a:endParaRPr lang="en-US" sz="2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IN" sz="2400" i="1" u="sng"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https://gazelle.in/block-chain-shipment-tracking/</a:t>
            </a:r>
            <a:endParaRPr lang="en-US" sz="2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1200"/>
              </a:spcBef>
              <a:spcAft>
                <a:spcPts val="800"/>
              </a:spcAft>
              <a:buFont typeface="Wingdings" panose="05000000000000000000" pitchFamily="2" charset="2"/>
              <a:buChar char=""/>
            </a:pPr>
            <a:r>
              <a:rPr lang="en-IN" sz="2400" i="1" u="sng"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https://www.researchgate.net/publication/341880037_Blockchain-based_applications_in_shipping_and_port_management_a_literature_review_towards_defining_key_conceptual_frameworks</a:t>
            </a:r>
            <a:r>
              <a:rPr lang="en-IN" sz="2400" i="1" u="sng"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2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1258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3FB306-9D7A-909C-FC1E-A6273F05CA49}"/>
              </a:ext>
            </a:extLst>
          </p:cNvPr>
          <p:cNvPicPr>
            <a:picLocks noChangeAspect="1"/>
          </p:cNvPicPr>
          <p:nvPr/>
        </p:nvPicPr>
        <p:blipFill>
          <a:blip r:embed="rId2"/>
          <a:stretch>
            <a:fillRect/>
          </a:stretch>
        </p:blipFill>
        <p:spPr>
          <a:xfrm>
            <a:off x="0" y="0"/>
            <a:ext cx="12191999" cy="6858000"/>
          </a:xfrm>
          <a:prstGeom prst="rect">
            <a:avLst/>
          </a:prstGeom>
        </p:spPr>
      </p:pic>
      <p:sp>
        <p:nvSpPr>
          <p:cNvPr id="9" name="Rectangle: Rounded Corners 8">
            <a:extLst>
              <a:ext uri="{FF2B5EF4-FFF2-40B4-BE49-F238E27FC236}">
                <a16:creationId xmlns:a16="http://schemas.microsoft.com/office/drawing/2014/main" id="{A46F24F9-0C84-2BF0-543E-AE576AD1B9C2}"/>
              </a:ext>
            </a:extLst>
          </p:cNvPr>
          <p:cNvSpPr/>
          <p:nvPr/>
        </p:nvSpPr>
        <p:spPr>
          <a:xfrm>
            <a:off x="347330" y="1651591"/>
            <a:ext cx="4536558" cy="379936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dirty="0">
                <a:latin typeface="Impact" panose="020B0806030902050204" pitchFamily="34" charset="0"/>
              </a:rPr>
              <a:t>THANK YOU</a:t>
            </a:r>
          </a:p>
        </p:txBody>
      </p:sp>
    </p:spTree>
    <p:extLst>
      <p:ext uri="{BB962C8B-B14F-4D97-AF65-F5344CB8AC3E}">
        <p14:creationId xmlns:p14="http://schemas.microsoft.com/office/powerpoint/2010/main" val="3605261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1F4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6A402F-9B68-B21F-30F1-7DDBB2693E83}"/>
              </a:ext>
            </a:extLst>
          </p:cNvPr>
          <p:cNvSpPr/>
          <p:nvPr/>
        </p:nvSpPr>
        <p:spPr>
          <a:xfrm>
            <a:off x="-1" y="737194"/>
            <a:ext cx="4408967" cy="9923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latin typeface="Bahnschrift SemiCondensed" panose="020B0502040204020203" pitchFamily="34" charset="0"/>
              </a:rPr>
              <a:t>AIM &amp; OBJECTIVES</a:t>
            </a:r>
          </a:p>
        </p:txBody>
      </p:sp>
      <p:sp>
        <p:nvSpPr>
          <p:cNvPr id="3" name="Rectangle 2">
            <a:extLst>
              <a:ext uri="{FF2B5EF4-FFF2-40B4-BE49-F238E27FC236}">
                <a16:creationId xmlns:a16="http://schemas.microsoft.com/office/drawing/2014/main" id="{C1F26CBC-B69E-F27D-16F6-0C53C7AA9842}"/>
              </a:ext>
            </a:extLst>
          </p:cNvPr>
          <p:cNvSpPr/>
          <p:nvPr/>
        </p:nvSpPr>
        <p:spPr>
          <a:xfrm>
            <a:off x="333153" y="1531088"/>
            <a:ext cx="11546959" cy="455782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dirty="0">
                <a:latin typeface="Bahnschrift Light SemiCondensed" panose="020B0502040204020203" pitchFamily="34" charset="0"/>
              </a:rPr>
              <a:t>The aims of this presentation are to introduce the audience to the concept of Blockchain Shipment Management Tracking Systems (BSMTS) and emphasize its transformative potential in logistics. The objective is to provide a clear understanding of key blockchain features, highlight the advantages of BSMTS, and guide organizations through the implementation process. Additionally, the presentation aims to address challenges associated with integration, user authentication, and privacy measures while showcasing successful testing strategies and tangible outcomes achieved with BSMTS. It seeks to instill a forward-thinking perspective by discussing the future outlook of BSMTS and encourages audience engagement through a concluding Q&amp;A session, ensuring participants leave with a comprehensive understanding and readiness to explore the integration of BSMTS in their logistics operations.</a:t>
            </a:r>
          </a:p>
        </p:txBody>
      </p:sp>
    </p:spTree>
    <p:extLst>
      <p:ext uri="{BB962C8B-B14F-4D97-AF65-F5344CB8AC3E}">
        <p14:creationId xmlns:p14="http://schemas.microsoft.com/office/powerpoint/2010/main" val="2556244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1F4F"/>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740F6D-9B6A-8135-D946-4927CC6C35E5}"/>
              </a:ext>
            </a:extLst>
          </p:cNvPr>
          <p:cNvSpPr/>
          <p:nvPr/>
        </p:nvSpPr>
        <p:spPr>
          <a:xfrm>
            <a:off x="-1" y="737194"/>
            <a:ext cx="6436243" cy="9923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latin typeface="Bahnschrift SemiCondensed" panose="020B0502040204020203" pitchFamily="34" charset="0"/>
              </a:rPr>
              <a:t>LITERATURE SURVEY SUMMARY</a:t>
            </a:r>
          </a:p>
        </p:txBody>
      </p:sp>
      <p:sp>
        <p:nvSpPr>
          <p:cNvPr id="5" name="Rectangle 4">
            <a:extLst>
              <a:ext uri="{FF2B5EF4-FFF2-40B4-BE49-F238E27FC236}">
                <a16:creationId xmlns:a16="http://schemas.microsoft.com/office/drawing/2014/main" id="{5D333545-4D1A-3F60-7329-4B0CEDF74DAF}"/>
              </a:ext>
            </a:extLst>
          </p:cNvPr>
          <p:cNvSpPr/>
          <p:nvPr/>
        </p:nvSpPr>
        <p:spPr>
          <a:xfrm>
            <a:off x="333153" y="1531088"/>
            <a:ext cx="11546959" cy="455782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dirty="0">
                <a:latin typeface="Bahnschrift Light SemiCondensed" panose="020B0502040204020203" pitchFamily="34" charset="0"/>
              </a:rPr>
              <a:t>The literature survey on Blockchain Shipment Management Tracking Systems (BSMTS) reveals a dynamic landscape where blockchain technology is increasingly integrated into logistics and supply chain management. Blockchain's decentralization, immutability, and smart contract functionalities offer transformative solutions. Real-world applications demonstrate enhanced transparency, traceability, and security in the shipment process. Smart contracts automate contractual agreements, streamlining operations. Privacy features address sensitive data concerns, while challenges in interoperability and scalability are actively researched. Regulatory compliance, user adoption, and comparative studies of blockchain platforms are integral considerations. The literature underscores emerging trends, emphasizing environmental impacts and sustainability. While challenges exist, the evolving nature of BSMTS positions it as a pivotal force shaping the future of logistics.</a:t>
            </a:r>
          </a:p>
        </p:txBody>
      </p:sp>
    </p:spTree>
    <p:extLst>
      <p:ext uri="{BB962C8B-B14F-4D97-AF65-F5344CB8AC3E}">
        <p14:creationId xmlns:p14="http://schemas.microsoft.com/office/powerpoint/2010/main" val="322185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31F4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DD1ECC-312B-81FF-9929-FABBA0C26B9B}"/>
              </a:ext>
            </a:extLst>
          </p:cNvPr>
          <p:cNvSpPr/>
          <p:nvPr/>
        </p:nvSpPr>
        <p:spPr>
          <a:xfrm>
            <a:off x="0" y="737194"/>
            <a:ext cx="4323908" cy="9923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latin typeface="Bahnschrift SemiCondensed" panose="020B0502040204020203" pitchFamily="34" charset="0"/>
              </a:rPr>
              <a:t>PROPOSED SYSTEM</a:t>
            </a:r>
          </a:p>
        </p:txBody>
      </p:sp>
      <p:sp>
        <p:nvSpPr>
          <p:cNvPr id="3" name="Rectangle 2">
            <a:extLst>
              <a:ext uri="{FF2B5EF4-FFF2-40B4-BE49-F238E27FC236}">
                <a16:creationId xmlns:a16="http://schemas.microsoft.com/office/drawing/2014/main" id="{CC4EC1B7-4B17-D981-E8D1-2410E11D3DCF}"/>
              </a:ext>
            </a:extLst>
          </p:cNvPr>
          <p:cNvSpPr/>
          <p:nvPr/>
        </p:nvSpPr>
        <p:spPr>
          <a:xfrm>
            <a:off x="333153" y="1623237"/>
            <a:ext cx="11546959" cy="479173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dirty="0">
                <a:latin typeface="Bahnschrift Light SemiCondensed" panose="020B0502040204020203" pitchFamily="34" charset="0"/>
              </a:rPr>
              <a:t>The proposed Blockchain Shipment Management Tracking System (BSMTS) is designed to revolutionize traditional shipment management by leveraging the transformative capabilities of blockchain technology. Key features include a decentralized ledger ensuring transparency and immutability of shipment data. Smart contracts automate crucial processes, streamlining operations and minimizing manual interventions. The system prioritizes interoperability, seamlessly integrating with existing logistics systems. Robust user authentication and privacy measures, such as zero-knowledge proofs, ensure data security and compliance with regulations. To address scalability challenges, innovative solutions are implemented, and real-time tracking with automated notifications enhances visibility. A dedicated regulatory compliance module ensures adherence to evolving standards. Analytics tools offer actionable insights, and a comprehensive user training program fosters system-wide adoption. Continuous improvement mechanisms guarantee the system's adaptability to industry changes. </a:t>
            </a:r>
          </a:p>
        </p:txBody>
      </p:sp>
    </p:spTree>
    <p:extLst>
      <p:ext uri="{BB962C8B-B14F-4D97-AF65-F5344CB8AC3E}">
        <p14:creationId xmlns:p14="http://schemas.microsoft.com/office/powerpoint/2010/main" val="2176108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31F4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ECBB9A-4C0A-0212-819E-D77FC30938FA}"/>
              </a:ext>
            </a:extLst>
          </p:cNvPr>
          <p:cNvSpPr/>
          <p:nvPr/>
        </p:nvSpPr>
        <p:spPr>
          <a:xfrm>
            <a:off x="0" y="737194"/>
            <a:ext cx="3586716" cy="9923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latin typeface="Bahnschrift SemiCondensed" panose="020B0502040204020203" pitchFamily="34" charset="0"/>
              </a:rPr>
              <a:t>METHODOLOGY</a:t>
            </a:r>
          </a:p>
        </p:txBody>
      </p:sp>
      <p:sp>
        <p:nvSpPr>
          <p:cNvPr id="3" name="Rectangle 2">
            <a:extLst>
              <a:ext uri="{FF2B5EF4-FFF2-40B4-BE49-F238E27FC236}">
                <a16:creationId xmlns:a16="http://schemas.microsoft.com/office/drawing/2014/main" id="{2560AC26-7779-E5FA-54DF-9E384B3274E6}"/>
              </a:ext>
            </a:extLst>
          </p:cNvPr>
          <p:cNvSpPr/>
          <p:nvPr/>
        </p:nvSpPr>
        <p:spPr>
          <a:xfrm>
            <a:off x="333153" y="1623237"/>
            <a:ext cx="11546959" cy="43168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dirty="0">
                <a:latin typeface="Bahnschrift Light SemiCondensed" panose="020B0502040204020203" pitchFamily="34" charset="0"/>
              </a:rPr>
              <a:t>The methodology for implementing the proposed Blockchain Shipment Management Tracking System (BSMTS) involves a comprehensive approach. It starts with a detailed analysis of requirements and technology selection, followed by system design encompassing decentralized ledger and smart contract functionalities. Interoperability planning ensures seamless integration with existing systems, and robust security measures, including user authentication and privacy features, are implemented. Smart contracts automate critical processes, real-time tracking is established, and a regulatory compliance module is integrated. Analytics tools provide actionable insights, and user training programs ensure proficiency. Rigorous testing is conducted before deployment, and continuous improvement mechanisms are established for iterative enhancements based on user feedback and evolving industry needs.</a:t>
            </a:r>
          </a:p>
        </p:txBody>
      </p:sp>
    </p:spTree>
    <p:extLst>
      <p:ext uri="{BB962C8B-B14F-4D97-AF65-F5344CB8AC3E}">
        <p14:creationId xmlns:p14="http://schemas.microsoft.com/office/powerpoint/2010/main" val="1671062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31F4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8790DE-DA3D-4170-8001-FCF10358B2A2}"/>
              </a:ext>
            </a:extLst>
          </p:cNvPr>
          <p:cNvSpPr/>
          <p:nvPr/>
        </p:nvSpPr>
        <p:spPr>
          <a:xfrm>
            <a:off x="0" y="496193"/>
            <a:ext cx="3792280" cy="9923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latin typeface="Bahnschrift SemiCondensed" panose="020B0502040204020203" pitchFamily="34" charset="0"/>
              </a:rPr>
              <a:t>DESIGN SYSTEM</a:t>
            </a:r>
          </a:p>
        </p:txBody>
      </p:sp>
      <p:pic>
        <p:nvPicPr>
          <p:cNvPr id="1026" name="Picture 2">
            <a:extLst>
              <a:ext uri="{FF2B5EF4-FFF2-40B4-BE49-F238E27FC236}">
                <a16:creationId xmlns:a16="http://schemas.microsoft.com/office/drawing/2014/main" id="{F305C6F2-F92E-03F5-C14A-D353CFEF0B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1601971"/>
            <a:ext cx="10572750" cy="4919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36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31F4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AA71E9-1A04-F651-9BA4-296B7E3C1692}"/>
              </a:ext>
            </a:extLst>
          </p:cNvPr>
          <p:cNvSpPr/>
          <p:nvPr/>
        </p:nvSpPr>
        <p:spPr>
          <a:xfrm>
            <a:off x="0" y="737194"/>
            <a:ext cx="5068186" cy="9923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latin typeface="Bahnschrift SemiCondensed" panose="020B0502040204020203" pitchFamily="34" charset="0"/>
              </a:rPr>
              <a:t>MODEL ARCHITECTURE</a:t>
            </a:r>
          </a:p>
        </p:txBody>
      </p:sp>
      <p:pic>
        <p:nvPicPr>
          <p:cNvPr id="4" name="Picture 3">
            <a:extLst>
              <a:ext uri="{FF2B5EF4-FFF2-40B4-BE49-F238E27FC236}">
                <a16:creationId xmlns:a16="http://schemas.microsoft.com/office/drawing/2014/main" id="{79C04343-73ED-B2B0-24B4-C98DC95B6CFE}"/>
              </a:ext>
            </a:extLst>
          </p:cNvPr>
          <p:cNvPicPr>
            <a:picLocks noChangeAspect="1"/>
          </p:cNvPicPr>
          <p:nvPr/>
        </p:nvPicPr>
        <p:blipFill>
          <a:blip r:embed="rId2"/>
          <a:stretch>
            <a:fillRect/>
          </a:stretch>
        </p:blipFill>
        <p:spPr>
          <a:xfrm>
            <a:off x="2076892" y="1920948"/>
            <a:ext cx="7705061" cy="4281377"/>
          </a:xfrm>
          <a:prstGeom prst="rect">
            <a:avLst/>
          </a:prstGeom>
        </p:spPr>
      </p:pic>
    </p:spTree>
    <p:extLst>
      <p:ext uri="{BB962C8B-B14F-4D97-AF65-F5344CB8AC3E}">
        <p14:creationId xmlns:p14="http://schemas.microsoft.com/office/powerpoint/2010/main" val="2828815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31F4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E82EB4-D56F-F490-E872-67356EBD4A06}"/>
              </a:ext>
            </a:extLst>
          </p:cNvPr>
          <p:cNvSpPr/>
          <p:nvPr/>
        </p:nvSpPr>
        <p:spPr>
          <a:xfrm>
            <a:off x="0" y="737194"/>
            <a:ext cx="2913321" cy="9923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latin typeface="Bahnschrift SemiCondensed" panose="020B0502040204020203" pitchFamily="34" charset="0"/>
              </a:rPr>
              <a:t>ALGORITHM</a:t>
            </a:r>
          </a:p>
        </p:txBody>
      </p:sp>
      <p:pic>
        <p:nvPicPr>
          <p:cNvPr id="6" name="Picture 5">
            <a:extLst>
              <a:ext uri="{FF2B5EF4-FFF2-40B4-BE49-F238E27FC236}">
                <a16:creationId xmlns:a16="http://schemas.microsoft.com/office/drawing/2014/main" id="{3A2B0AE5-9C2B-9F9C-88DE-1235CF6B9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553" y="1920851"/>
            <a:ext cx="7860577" cy="4199955"/>
          </a:xfrm>
          <a:prstGeom prst="rect">
            <a:avLst/>
          </a:prstGeom>
        </p:spPr>
      </p:pic>
    </p:spTree>
    <p:extLst>
      <p:ext uri="{BB962C8B-B14F-4D97-AF65-F5344CB8AC3E}">
        <p14:creationId xmlns:p14="http://schemas.microsoft.com/office/powerpoint/2010/main" val="1169533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31F4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1AA731-FD48-CCB4-F744-3E64A7F4FDEE}"/>
              </a:ext>
            </a:extLst>
          </p:cNvPr>
          <p:cNvSpPr/>
          <p:nvPr/>
        </p:nvSpPr>
        <p:spPr>
          <a:xfrm>
            <a:off x="0" y="283541"/>
            <a:ext cx="3147237" cy="9923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latin typeface="Bahnschrift SemiCondensed" panose="020B0502040204020203" pitchFamily="34" charset="0"/>
              </a:rPr>
              <a:t>FLOWCHART</a:t>
            </a:r>
          </a:p>
        </p:txBody>
      </p:sp>
      <p:pic>
        <p:nvPicPr>
          <p:cNvPr id="4" name="Picture 3">
            <a:extLst>
              <a:ext uri="{FF2B5EF4-FFF2-40B4-BE49-F238E27FC236}">
                <a16:creationId xmlns:a16="http://schemas.microsoft.com/office/drawing/2014/main" id="{377A9C1A-4328-97AD-EF54-61819217A9BE}"/>
              </a:ext>
            </a:extLst>
          </p:cNvPr>
          <p:cNvPicPr>
            <a:picLocks noChangeAspect="1"/>
          </p:cNvPicPr>
          <p:nvPr/>
        </p:nvPicPr>
        <p:blipFill>
          <a:blip r:embed="rId2"/>
          <a:stretch>
            <a:fillRect/>
          </a:stretch>
        </p:blipFill>
        <p:spPr>
          <a:xfrm>
            <a:off x="2679405" y="1098698"/>
            <a:ext cx="6811925" cy="5500576"/>
          </a:xfrm>
          <a:prstGeom prst="rect">
            <a:avLst/>
          </a:prstGeom>
        </p:spPr>
      </p:pic>
    </p:spTree>
    <p:extLst>
      <p:ext uri="{BB962C8B-B14F-4D97-AF65-F5344CB8AC3E}">
        <p14:creationId xmlns:p14="http://schemas.microsoft.com/office/powerpoint/2010/main" val="580556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1027</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Bahnschrift Light SemiCondensed</vt:lpstr>
      <vt:lpstr>Bahnschrift SemiBold Condensed</vt:lpstr>
      <vt:lpstr>Bahnschrift SemiCondensed</vt:lpstr>
      <vt:lpstr>Calibri</vt:lpstr>
      <vt:lpstr>Calibri Light</vt:lpstr>
      <vt:lpstr>Impact</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cdharybibek@gmail.com</dc:creator>
  <cp:lastModifiedBy>cdharybibek@gmail.com</cp:lastModifiedBy>
  <cp:revision>4</cp:revision>
  <dcterms:created xsi:type="dcterms:W3CDTF">2023-11-22T05:48:11Z</dcterms:created>
  <dcterms:modified xsi:type="dcterms:W3CDTF">2023-11-27T05:06:08Z</dcterms:modified>
</cp:coreProperties>
</file>