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uro_sig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6833" y="2047742"/>
            <a:ext cx="2627291" cy="1262130"/>
          </a:xfrm>
        </p:spPr>
        <p:txBody>
          <a:bodyPr/>
          <a:lstStyle/>
          <a:p>
            <a:r>
              <a:rPr lang="en-US" dirty="0" smtClean="0"/>
              <a:t>SPAIN</a:t>
            </a:r>
            <a:endParaRPr lang="en-IN" dirty="0"/>
          </a:p>
        </p:txBody>
      </p:sp>
      <p:pic>
        <p:nvPicPr>
          <p:cNvPr id="1030" name="Picture 6" descr="Image result for sp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24" y="2047742"/>
            <a:ext cx="4888585" cy="275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2" descr="Image result for flamenco d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575775" y="3670479"/>
            <a:ext cx="224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Pushpraj</a:t>
            </a:r>
            <a:r>
              <a:rPr lang="en-US" dirty="0" smtClean="0"/>
              <a:t> &amp; Abhishek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86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1831" y="1687133"/>
            <a:ext cx="7933386" cy="1249250"/>
          </a:xfrm>
        </p:spPr>
        <p:txBody>
          <a:bodyPr/>
          <a:lstStyle/>
          <a:p>
            <a:r>
              <a:rPr lang="en-US" sz="4000" dirty="0" smtClean="0"/>
              <a:t>FAMILY &amp; ROLE TOWARDS FAMILY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9865" y="2936383"/>
            <a:ext cx="7276563" cy="211213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/>
              <a:t>The family is the centre of </a:t>
            </a:r>
            <a:r>
              <a:rPr lang="en-IN" sz="2000" dirty="0" smtClean="0"/>
              <a:t>Spanish </a:t>
            </a:r>
            <a:r>
              <a:rPr lang="en-IN" sz="2000" dirty="0"/>
              <a:t>life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/>
              <a:t>Strong ties with extended family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/>
              <a:t>Christmas and birthdays are celebrated with large gatherings of family </a:t>
            </a:r>
            <a:r>
              <a:rPr lang="en-IN" sz="2000" dirty="0" smtClean="0"/>
              <a:t>members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IN" sz="20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59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RAISING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Spanish education system is compulsory and free for all children aged between 6 and 16 years.</a:t>
            </a:r>
          </a:p>
          <a:p>
            <a:r>
              <a:rPr lang="en-US" dirty="0" smtClean="0"/>
              <a:t>It is supported by national government .</a:t>
            </a:r>
            <a:endParaRPr lang="en-US" dirty="0"/>
          </a:p>
          <a:p>
            <a:r>
              <a:rPr lang="en-US" dirty="0" smtClean="0"/>
              <a:t>Children in </a:t>
            </a:r>
            <a:r>
              <a:rPr lang="en-US" dirty="0" err="1" smtClean="0"/>
              <a:t>spain</a:t>
            </a:r>
            <a:r>
              <a:rPr lang="en-US" dirty="0" smtClean="0"/>
              <a:t> have free healthcare coverage under their parent or guardian´s insurance till the age 15.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0074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b="1" dirty="0"/>
              <a:t>SPAIN</a:t>
            </a:r>
            <a:endParaRPr lang="en-IN" sz="8000" b="1" dirty="0"/>
          </a:p>
        </p:txBody>
      </p:sp>
      <p:pic>
        <p:nvPicPr>
          <p:cNvPr id="8194" name="Picture 2" descr="Flag of Spa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766" y="2505948"/>
            <a:ext cx="4974383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06828" y="2678806"/>
            <a:ext cx="3644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Capital</a:t>
            </a:r>
            <a:r>
              <a:rPr lang="en-US" dirty="0" smtClean="0"/>
              <a:t>: Madrid</a:t>
            </a:r>
          </a:p>
          <a:p>
            <a:r>
              <a:rPr lang="en-US" b="1" dirty="0" smtClean="0"/>
              <a:t>Official Language</a:t>
            </a:r>
            <a:r>
              <a:rPr lang="en-US" dirty="0" smtClean="0"/>
              <a:t>: Spanish</a:t>
            </a:r>
          </a:p>
          <a:p>
            <a:r>
              <a:rPr lang="en-US" b="1" dirty="0" smtClean="0"/>
              <a:t>Religion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Catholicism-67%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– 3.1%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Religion-27.2%</a:t>
            </a:r>
          </a:p>
          <a:p>
            <a:r>
              <a:rPr lang="en-US" b="1" dirty="0" smtClean="0"/>
              <a:t>Currency</a:t>
            </a:r>
            <a:r>
              <a:rPr lang="en-US" dirty="0" smtClean="0"/>
              <a:t>: Euro(</a:t>
            </a:r>
            <a:r>
              <a:rPr lang="en-IN" dirty="0">
                <a:solidFill>
                  <a:srgbClr val="FF0000"/>
                </a:solidFill>
                <a:hlinkClick r:id="rId3" tooltip="Euro sign"/>
              </a:rPr>
              <a:t>€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Area</a:t>
            </a:r>
            <a:r>
              <a:rPr lang="en-US" dirty="0" smtClean="0"/>
              <a:t>:550,990 sq.km</a:t>
            </a:r>
          </a:p>
          <a:p>
            <a:r>
              <a:rPr lang="en-US" b="1" dirty="0" smtClean="0"/>
              <a:t>Population</a:t>
            </a:r>
            <a:r>
              <a:rPr lang="en-US" dirty="0" smtClean="0"/>
              <a:t>:46,733,038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59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ecent spain football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1" y="2550017"/>
            <a:ext cx="3154680" cy="258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57451" y="1640929"/>
            <a:ext cx="315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SPORTS</a:t>
            </a:r>
            <a:endParaRPr lang="en-IN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42548" y="1859870"/>
            <a:ext cx="3394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Sport</a:t>
            </a:r>
            <a:r>
              <a:rPr lang="en-US" dirty="0"/>
              <a:t> in </a:t>
            </a:r>
            <a:r>
              <a:rPr lang="en-US" b="1" dirty="0"/>
              <a:t>Spain</a:t>
            </a:r>
            <a:r>
              <a:rPr lang="en-US" dirty="0"/>
              <a:t> in the second half of the 20th century has always been dominated by football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 Madrid and Barcelona are famous clubs of Spain.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Other popular </a:t>
            </a:r>
            <a:r>
              <a:rPr lang="en-US" b="1" dirty="0"/>
              <a:t>sport</a:t>
            </a:r>
            <a:r>
              <a:rPr lang="en-US" dirty="0"/>
              <a:t> activities include basketball, tennis, cycling, handball, motorcycling, Formula One, water </a:t>
            </a:r>
            <a:r>
              <a:rPr lang="en-US" b="1" dirty="0"/>
              <a:t>sports</a:t>
            </a:r>
            <a:r>
              <a:rPr lang="en-US" dirty="0"/>
              <a:t>, rhythmic gymnastics, golf, bullfighting and skiing.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4788" y="1523165"/>
            <a:ext cx="362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GOVERNMENT</a:t>
            </a:r>
            <a:endParaRPr lang="en-IN" sz="3200" b="1" dirty="0"/>
          </a:p>
        </p:txBody>
      </p:sp>
      <p:pic>
        <p:nvPicPr>
          <p:cNvPr id="3074" name="Picture 2" descr="https://upload.wikimedia.org/wikipedia/commons/thumb/3/34/Presidente_del_Gobierno%2C_Pedro_S%C3%A1nchez.jpg/1024px-Presidente_del_Gobierno%2C_Pedro_S%C3%A1nche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01" y="2107940"/>
            <a:ext cx="2680570" cy="285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55102" y="4963305"/>
            <a:ext cx="268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Pedro  Sanchez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75121" y="1665962"/>
            <a:ext cx="35824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Head of </a:t>
            </a:r>
            <a:r>
              <a:rPr lang="en-US" sz="2400" b="1" dirty="0" smtClean="0"/>
              <a:t>State</a:t>
            </a:r>
            <a:endParaRPr lang="en-US" sz="2400" dirty="0"/>
          </a:p>
          <a:p>
            <a:r>
              <a:rPr lang="en-US" dirty="0" smtClean="0"/>
              <a:t>King Felipe VI </a:t>
            </a:r>
            <a:r>
              <a:rPr lang="en-US" dirty="0"/>
              <a:t>since 19 June </a:t>
            </a:r>
            <a:r>
              <a:rPr lang="en-US" dirty="0" smtClean="0"/>
              <a:t>2014</a:t>
            </a:r>
          </a:p>
          <a:p>
            <a:endParaRPr lang="en-US" dirty="0"/>
          </a:p>
          <a:p>
            <a:r>
              <a:rPr lang="en-US" sz="2400" b="1" dirty="0"/>
              <a:t>Head of </a:t>
            </a:r>
            <a:r>
              <a:rPr lang="en-US" sz="2400" b="1" dirty="0" smtClean="0"/>
              <a:t>Government</a:t>
            </a:r>
            <a:endParaRPr lang="en-US" sz="2400" dirty="0"/>
          </a:p>
          <a:p>
            <a:r>
              <a:rPr lang="en-US" dirty="0" smtClean="0"/>
              <a:t>Prime Minister of Spain elected </a:t>
            </a:r>
            <a:r>
              <a:rPr lang="en-US" dirty="0"/>
              <a:t>1 June 2018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400" b="1" dirty="0" smtClean="0"/>
              <a:t>Cabinet</a:t>
            </a:r>
            <a:endParaRPr lang="en-US" sz="2400" dirty="0"/>
          </a:p>
          <a:p>
            <a:r>
              <a:rPr lang="en-US" dirty="0" smtClean="0"/>
              <a:t>Council of Minister designated </a:t>
            </a:r>
            <a:r>
              <a:rPr lang="en-US" dirty="0"/>
              <a:t>by the Prime Minister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71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way of greeting in sp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754" y="1575529"/>
            <a:ext cx="2636604" cy="198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Image result for way of greeting in sp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31621"/>
            <a:ext cx="2114550" cy="198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85357" y="2415943"/>
            <a:ext cx="2787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</a:t>
            </a:r>
            <a:r>
              <a:rPr lang="en-US" sz="3200" b="1" dirty="0" smtClean="0"/>
              <a:t>REETINGS</a:t>
            </a:r>
            <a:endParaRPr lang="en-IN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2567836" y="4424168"/>
            <a:ext cx="3340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Buenos </a:t>
            </a:r>
            <a:r>
              <a:rPr lang="en-US" dirty="0" err="1" smtClean="0"/>
              <a:t>dias</a:t>
            </a:r>
            <a:r>
              <a:rPr lang="en-US" dirty="0" smtClean="0"/>
              <a:t> – good morning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Adios-Goodbye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7836" y="3782860"/>
            <a:ext cx="692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 who are friends will frequently hug, while women will give a slight embrace and kiss on each cheek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15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Image result for tomatina sp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158" y="3575870"/>
            <a:ext cx="3338982" cy="169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57450" y="1771650"/>
            <a:ext cx="704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CELEBRATIONS AND FESTIVALS</a:t>
            </a:r>
            <a:endParaRPr lang="en-IN" sz="3200" dirty="0"/>
          </a:p>
        </p:txBody>
      </p:sp>
      <p:pic>
        <p:nvPicPr>
          <p:cNvPr id="7" name="Picture 2" descr="Image result for bull run images in sp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82" y="3575870"/>
            <a:ext cx="3456538" cy="172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20340" y="2642982"/>
            <a:ext cx="4446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TOMATINA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BULL RUN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98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Image result for flamenco dance in znm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418" y="1789145"/>
            <a:ext cx="3280254" cy="33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4610" y="1543049"/>
            <a:ext cx="20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DANCE</a:t>
            </a:r>
            <a:endParaRPr lang="en-IN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55103" y="3955970"/>
            <a:ext cx="344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Flamenco </a:t>
            </a:r>
            <a:r>
              <a:rPr lang="en-US" dirty="0" smtClean="0"/>
              <a:t>performed </a:t>
            </a:r>
            <a:r>
              <a:rPr lang="en-US" dirty="0"/>
              <a:t>by a mixture of singing, guitar playing, dancing, finger snapping and hand clapping.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594610" y="2096005"/>
            <a:ext cx="2555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Flamenco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Jota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Sardana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041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Image result for music sp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178" y="1943100"/>
            <a:ext cx="3081021" cy="311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80154" y="1463897"/>
            <a:ext cx="301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MUSIC</a:t>
            </a:r>
            <a:endParaRPr lang="en-IN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80154" y="2171783"/>
            <a:ext cx="36575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Music</a:t>
            </a:r>
            <a:r>
              <a:rPr lang="en-US" dirty="0"/>
              <a:t> of all kinds, from flamenco to rock, jazz to classical, is extremely popular in </a:t>
            </a:r>
            <a:r>
              <a:rPr lang="en-US" b="1" dirty="0"/>
              <a:t>Spain</a:t>
            </a:r>
            <a:r>
              <a:rPr lang="en-US" dirty="0"/>
              <a:t> and an essential ingredient of any festival or fiesta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b="1" dirty="0"/>
              <a:t>Spain</a:t>
            </a:r>
            <a:r>
              <a:rPr lang="en-US" dirty="0"/>
              <a:t> has a wealth of traditional folk </a:t>
            </a:r>
            <a:r>
              <a:rPr lang="en-US" b="1" dirty="0"/>
              <a:t>music</a:t>
            </a:r>
            <a:r>
              <a:rPr lang="en-US" dirty="0"/>
              <a:t> and dance, particularly flamenco and classical guitar, which are popular throughout the country.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81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</a:t>
            </a:r>
            <a:endParaRPr lang="en-IN" dirty="0"/>
          </a:p>
        </p:txBody>
      </p:sp>
      <p:pic>
        <p:nvPicPr>
          <p:cNvPr id="7" name="Picture 2" descr="Image result for national food in sp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59" y="2556931"/>
            <a:ext cx="4610098" cy="285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 noGrp="1"/>
          </p:cNvSpPr>
          <p:nvPr>
            <p:ph idx="1"/>
          </p:nvPr>
        </p:nvSpPr>
        <p:spPr>
          <a:xfrm>
            <a:off x="1295401" y="2556932"/>
            <a:ext cx="456448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Paella </a:t>
            </a:r>
            <a:r>
              <a:rPr lang="en-IN" dirty="0" err="1" smtClean="0"/>
              <a:t>Valenciana</a:t>
            </a:r>
            <a:r>
              <a:rPr lang="en-IN" dirty="0" smtClean="0"/>
              <a:t> originated in the fields of Valencia, where country folk mixed rice with rabbit, snails, and vegetables and cooked it over an open fire. </a:t>
            </a:r>
          </a:p>
          <a:p>
            <a:r>
              <a:rPr lang="en-IN" dirty="0" smtClean="0"/>
              <a:t>It has evolved into </a:t>
            </a:r>
            <a:r>
              <a:rPr lang="en-IN" b="1" dirty="0" smtClean="0"/>
              <a:t>Spain's</a:t>
            </a:r>
            <a:r>
              <a:rPr lang="en-IN" dirty="0" smtClean="0"/>
              <a:t> most well-known </a:t>
            </a:r>
            <a:r>
              <a:rPr lang="en-IN" b="1" dirty="0" smtClean="0"/>
              <a:t>dish</a:t>
            </a:r>
            <a:r>
              <a:rPr lang="en-IN" dirty="0" smtClean="0"/>
              <a:t>, in which fish, shellfish, meat, pork, and chicken might be variously used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817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174</TotalTime>
  <Words>238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</vt:lpstr>
      <vt:lpstr>Garamond</vt:lpstr>
      <vt:lpstr>Wingdings</vt:lpstr>
      <vt:lpstr>Organic</vt:lpstr>
      <vt:lpstr>SPAIN</vt:lpstr>
      <vt:lpstr>SPAIN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FOOD</vt:lpstr>
      <vt:lpstr>FAMILY &amp; ROLE TOWARDS FAMILY</vt:lpstr>
      <vt:lpstr>CHILD RAISING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SPAIN</dc:title>
  <dc:creator>KAUSHIK, PUSHPRAJ</dc:creator>
  <cp:lastModifiedBy>KAUSHIK, PUSHPRAJ</cp:lastModifiedBy>
  <cp:revision>16</cp:revision>
  <dcterms:created xsi:type="dcterms:W3CDTF">2019-11-05T09:29:17Z</dcterms:created>
  <dcterms:modified xsi:type="dcterms:W3CDTF">2019-11-06T08:54:53Z</dcterms:modified>
</cp:coreProperties>
</file>