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16EAA-6BDA-B4F8-D0F6-3FA2EEE41023}" v="209" dt="2025-02-14T05:25:57.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140F1-3F35-4305-80CE-2A4FC8B93916}" type="datetimeFigureOut">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0709-9FE3-41C7-8B3F-9A968F5DF65B}" type="slidenum">
              <a:t>‹#›</a:t>
            </a:fld>
            <a:endParaRPr lang="en-US"/>
          </a:p>
        </p:txBody>
      </p:sp>
    </p:spTree>
    <p:extLst>
      <p:ext uri="{BB962C8B-B14F-4D97-AF65-F5344CB8AC3E}">
        <p14:creationId xmlns:p14="http://schemas.microsoft.com/office/powerpoint/2010/main" val="288295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E30709-9FE3-41C7-8B3F-9A968F5DF65B}" type="slidenum">
              <a:rPr lang="en-US"/>
              <a:t>1</a:t>
            </a:fld>
            <a:endParaRPr lang="en-US"/>
          </a:p>
        </p:txBody>
      </p:sp>
    </p:spTree>
    <p:extLst>
      <p:ext uri="{BB962C8B-B14F-4D97-AF65-F5344CB8AC3E}">
        <p14:creationId xmlns:p14="http://schemas.microsoft.com/office/powerpoint/2010/main" val="16306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MapReduce was a breakthrough, but technology has moved on. Frameworks like Spark offer in-memory processing and other advantages.</a:t>
            </a:r>
          </a:p>
          <a:p>
            <a:r>
              <a:rPr lang="en-US"/>
              <a:t> </a:t>
            </a:r>
          </a:p>
          <a:p>
            <a:r>
              <a:rPr lang="en-US"/>
              <a:t>However, understanding MapReduce is still valuable. It provides a solid foundation for learning other big data technologies, and its core concepts remain relevant.</a:t>
            </a:r>
          </a:p>
        </p:txBody>
      </p:sp>
      <p:sp>
        <p:nvSpPr>
          <p:cNvPr id="4" name="Slide Number Placeholder 3"/>
          <p:cNvSpPr>
            <a:spLocks noGrp="1"/>
          </p:cNvSpPr>
          <p:nvPr>
            <p:ph type="sldNum" sz="quarter" idx="5"/>
          </p:nvPr>
        </p:nvSpPr>
        <p:spPr/>
        <p:txBody>
          <a:bodyPr/>
          <a:lstStyle/>
          <a:p>
            <a:fld id="{FBE30709-9FE3-41C7-8B3F-9A968F5DF65B}" type="slidenum">
              <a:t>10</a:t>
            </a:fld>
            <a:endParaRPr lang="en-US"/>
          </a:p>
        </p:txBody>
      </p:sp>
    </p:spTree>
    <p:extLst>
      <p:ext uri="{BB962C8B-B14F-4D97-AF65-F5344CB8AC3E}">
        <p14:creationId xmlns:p14="http://schemas.microsoft.com/office/powerpoint/2010/main" val="203416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Google in the early 2000s, grappling with an explosion of data—billions of web pages, countless user queries, and a growing wave of digital information. To refine their search engine, target ads effectively, and enhance their services, they needed a way to process vast amounts of data efficiently.</a:t>
            </a:r>
          </a:p>
          <a:p>
            <a:r>
              <a:rPr lang="en-US"/>
              <a:t>However, existing tools and techniques fell short. Handling such massive datasets was slow, cumbersome, and required extensive infrastructure management. The challenge wasn't just the computations themselves—many were conceptually simple—but rather the complexity of parallel processing, data distribution, and fault tolerance.</a:t>
            </a:r>
          </a:p>
          <a:p>
            <a:r>
              <a:rPr lang="en-US"/>
              <a:t>This is where MapReduce came in. It streamlined these intricate tasks, allowing Google to process data at an unprecedented scale while abstracting away the messiness of distributed computing</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2</a:t>
            </a:fld>
            <a:endParaRPr lang="en-US"/>
          </a:p>
        </p:txBody>
      </p:sp>
    </p:spTree>
    <p:extLst>
      <p:ext uri="{BB962C8B-B14F-4D97-AF65-F5344CB8AC3E}">
        <p14:creationId xmlns:p14="http://schemas.microsoft.com/office/powerpoint/2010/main" val="86113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tackle this complexity, Google developed MapReduce, an abstraction inspired by the 'map' and 'reduce' functions in Lisp and other functional languages. </a:t>
            </a:r>
          </a:p>
          <a:p>
            <a:endParaRPr lang="en-US" dirty="0"/>
          </a:p>
          <a:p>
            <a:r>
              <a:rPr lang="en-US" dirty="0"/>
              <a:t>The key idea was to provide a simple programming model that hides all the messy details of parallelization, fault tolerance, data distribution, and load balancing. This allowed programmers to focus on what they wanted to compute, rather than how to compute it on a massive scale.</a:t>
            </a:r>
            <a:endParaRPr lang="en-US" dirty="0">
              <a:ea typeface="Calibri" panose="020F0502020204030204"/>
              <a:cs typeface="Calibri" panose="020F0502020204030204"/>
            </a:endParaRPr>
          </a:p>
          <a:p>
            <a:endParaRPr lang="en-US" dirty="0"/>
          </a:p>
          <a:p>
            <a:r>
              <a:rPr lang="en-US" dirty="0"/>
              <a:t>The paper highlights that MapReduce enables automatic parallelization and distribution of large-scale computations.</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BE30709-9FE3-41C7-8B3F-9A968F5DF65B}" type="slidenum">
              <a:t>3</a:t>
            </a:fld>
            <a:endParaRPr lang="en-US"/>
          </a:p>
        </p:txBody>
      </p:sp>
    </p:spTree>
    <p:extLst>
      <p:ext uri="{BB962C8B-B14F-4D97-AF65-F5344CB8AC3E}">
        <p14:creationId xmlns:p14="http://schemas.microsoft.com/office/powerpoint/2010/main" val="613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phase is where the transformation begins. The user provides a Map function that takes an input key-value pair (k1, v1) and produces a list of intermediate key-value pairs (k2, v2).</a:t>
            </a:r>
          </a:p>
          <a:p>
            <a:r>
              <a:rPr lang="en-US" dirty="0"/>
              <a:t> </a:t>
            </a:r>
            <a:endParaRPr lang="en-US" dirty="0">
              <a:ea typeface="Calibri"/>
              <a:cs typeface="Calibri"/>
            </a:endParaRPr>
          </a:p>
          <a:p>
            <a:r>
              <a:rPr lang="en-US" dirty="0"/>
              <a:t>Think of the input as the raw data and the output as processed, structured data, ready for aggregation.</a:t>
            </a:r>
            <a:endParaRPr lang="en-US" dirty="0">
              <a:ea typeface="Calibri"/>
              <a:cs typeface="Calibri"/>
            </a:endParaRPr>
          </a:p>
          <a:p>
            <a:r>
              <a:rPr lang="en-US" dirty="0"/>
              <a:t> </a:t>
            </a:r>
            <a:endParaRPr lang="en-US" dirty="0">
              <a:ea typeface="Calibri"/>
              <a:cs typeface="Calibri"/>
            </a:endParaRPr>
          </a:p>
          <a:p>
            <a:r>
              <a:rPr lang="en-US" dirty="0"/>
              <a:t>The word count example in the paper is perfect here. Given a document, the map function extracts each word and emits a (word, "1") pair.</a:t>
            </a:r>
            <a:endParaRPr lang="en-US" dirty="0">
              <a:ea typeface="Calibri"/>
              <a:cs typeface="Calibri"/>
            </a:endParaRPr>
          </a:p>
          <a:p>
            <a:r>
              <a:rPr lang="en-US" dirty="0"/>
              <a:t> </a:t>
            </a:r>
            <a:endParaRPr lang="en-US" dirty="0">
              <a:ea typeface="Calibri"/>
              <a:cs typeface="Calibri"/>
            </a:endParaRPr>
          </a:p>
          <a:p>
            <a:r>
              <a:rPr lang="en-US" dirty="0"/>
              <a:t>The paper mentions that strings are passed to and from the user-defined functions, so users must convert between strings and appropriate types. This offers flexibility.</a:t>
            </a:r>
          </a:p>
          <a:p>
            <a:r>
              <a:rPr lang="en-US" dirty="0"/>
              <a:t>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4</a:t>
            </a:fld>
            <a:endParaRPr lang="en-US"/>
          </a:p>
        </p:txBody>
      </p:sp>
    </p:spTree>
    <p:extLst>
      <p:ext uri="{BB962C8B-B14F-4D97-AF65-F5344CB8AC3E}">
        <p14:creationId xmlns:p14="http://schemas.microsoft.com/office/powerpoint/2010/main" val="394188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Reduce phase takes the intermediate key-value pairs produced by the Map phase and combines the values associated with the same key.</a:t>
            </a:r>
          </a:p>
          <a:p>
            <a:r>
              <a:rPr lang="en-US" dirty="0"/>
              <a:t> </a:t>
            </a:r>
            <a:endParaRPr lang="en-US" dirty="0">
              <a:ea typeface="Calibri"/>
              <a:cs typeface="Calibri"/>
            </a:endParaRPr>
          </a:p>
          <a:p>
            <a:r>
              <a:rPr lang="en-US" dirty="0"/>
              <a:t>The Reduce function takes an intermediate key (k2) and a list of values (list(v2)) and produces a list of output values (list(v3)).</a:t>
            </a:r>
            <a:endParaRPr lang="en-US" dirty="0">
              <a:ea typeface="Calibri"/>
              <a:cs typeface="Calibri"/>
            </a:endParaRPr>
          </a:p>
          <a:p>
            <a:r>
              <a:rPr lang="en-US" dirty="0"/>
              <a:t> </a:t>
            </a:r>
            <a:endParaRPr lang="en-US" dirty="0">
              <a:ea typeface="Calibri"/>
              <a:cs typeface="Calibri"/>
            </a:endParaRPr>
          </a:p>
          <a:p>
            <a:r>
              <a:rPr lang="en-US" dirty="0"/>
              <a:t>In the word count example, the Reduce function sums up all the "1"s for each word, giving the total count for that word.</a:t>
            </a:r>
            <a:endParaRPr lang="en-US" dirty="0">
              <a:ea typeface="Calibri"/>
              <a:cs typeface="Calibri"/>
            </a:endParaRPr>
          </a:p>
          <a:p>
            <a:r>
              <a:rPr lang="en-US" dirty="0"/>
              <a:t> </a:t>
            </a:r>
            <a:endParaRPr lang="en-US" dirty="0">
              <a:ea typeface="Calibri"/>
              <a:cs typeface="Calibri"/>
            </a:endParaRPr>
          </a:p>
          <a:p>
            <a:r>
              <a:rPr lang="en-US" dirty="0"/>
              <a:t>The paper specifies that the reduce function receives the intermediate values via an iterator, which allows the system to handle very large lists of values that do not fit in memory.</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5</a:t>
            </a:fld>
            <a:endParaRPr lang="en-US"/>
          </a:p>
        </p:txBody>
      </p:sp>
    </p:spTree>
    <p:extLst>
      <p:ext uri="{BB962C8B-B14F-4D97-AF65-F5344CB8AC3E}">
        <p14:creationId xmlns:p14="http://schemas.microsoft.com/office/powerpoint/2010/main" val="40027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the word count example to solidify our understanding. The Map function tokenizes each document and emits (word, "1"). The MapReduce framework groups these pairs by word, and the Reduce function sums the counts for each word.</a:t>
            </a:r>
          </a:p>
          <a:p>
            <a:r>
              <a:rPr lang="en-US" dirty="0"/>
              <a:t> </a:t>
            </a:r>
            <a:endParaRPr lang="en-US" dirty="0">
              <a:ea typeface="Calibri"/>
              <a:cs typeface="Calibri"/>
            </a:endParaRPr>
          </a:p>
          <a:p>
            <a:r>
              <a:rPr lang="en-US" dirty="0"/>
              <a:t>The result is a list of (word, count) pairs, providing the frequency of each word in the entire document collection.</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6</a:t>
            </a:fld>
            <a:endParaRPr lang="en-US"/>
          </a:p>
        </p:txBody>
      </p:sp>
    </p:spTree>
    <p:extLst>
      <p:ext uri="{BB962C8B-B14F-4D97-AF65-F5344CB8AC3E}">
        <p14:creationId xmlns:p14="http://schemas.microsoft.com/office/powerpoint/2010/main" val="68000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describes Google's specific implementation of MapReduce, designed for their cluster environment.</a:t>
            </a:r>
          </a:p>
          <a:p>
            <a:r>
              <a:rPr lang="en-US" dirty="0"/>
              <a:t> </a:t>
            </a:r>
            <a:endParaRPr lang="en-US" dirty="0">
              <a:ea typeface="Calibri"/>
              <a:cs typeface="Calibri"/>
            </a:endParaRPr>
          </a:p>
          <a:p>
            <a:r>
              <a:rPr lang="en-US" dirty="0"/>
              <a:t>They used commodity PCs connected by Ethernet, with a distributed file system for storage and replication. The system automatically partitions the input data into M splits and distributes the computation across the cluster.</a:t>
            </a:r>
            <a:endParaRPr lang="en-US" dirty="0">
              <a:ea typeface="Calibri"/>
              <a:cs typeface="Calibri"/>
            </a:endParaRPr>
          </a:p>
          <a:p>
            <a:r>
              <a:rPr lang="en-US" dirty="0"/>
              <a:t> </a:t>
            </a:r>
            <a:endParaRPr lang="en-US" dirty="0">
              <a:ea typeface="Calibri"/>
              <a:cs typeface="Calibri"/>
            </a:endParaRPr>
          </a:p>
          <a:p>
            <a:r>
              <a:rPr lang="en-US" dirty="0"/>
              <a:t>Fault tolerance is a key feature. If a worker fails, the master re-executes the task on another worker. Completed map tasks are re-executed since the output is stored on the local disk of the failed machine.</a:t>
            </a:r>
            <a:endParaRPr lang="en-US" dirty="0">
              <a:ea typeface="Calibri"/>
              <a:cs typeface="Calibri"/>
            </a:endParaRPr>
          </a:p>
          <a:p>
            <a:r>
              <a:rPr lang="en-US" dirty="0"/>
              <a:t> </a:t>
            </a:r>
            <a:endParaRPr lang="en-US" dirty="0">
              <a:ea typeface="Calibri"/>
              <a:cs typeface="Calibri"/>
            </a:endParaRPr>
          </a:p>
          <a:p>
            <a:r>
              <a:rPr lang="en-US" dirty="0"/>
              <a:t>The paper mentions that the master pings every worker periodically, and if there is no response, the worker is marked as failed.</a:t>
            </a:r>
          </a:p>
        </p:txBody>
      </p:sp>
      <p:sp>
        <p:nvSpPr>
          <p:cNvPr id="4" name="Slide Number Placeholder 3"/>
          <p:cNvSpPr>
            <a:spLocks noGrp="1"/>
          </p:cNvSpPr>
          <p:nvPr>
            <p:ph type="sldNum" sz="quarter" idx="5"/>
          </p:nvPr>
        </p:nvSpPr>
        <p:spPr/>
        <p:txBody>
          <a:bodyPr/>
          <a:lstStyle/>
          <a:p>
            <a:fld id="{FBE30709-9FE3-41C7-8B3F-9A968F5DF65B}" type="slidenum">
              <a:t>7</a:t>
            </a:fld>
            <a:endParaRPr lang="en-US"/>
          </a:p>
        </p:txBody>
      </p:sp>
    </p:spTree>
    <p:extLst>
      <p:ext uri="{BB962C8B-B14F-4D97-AF65-F5344CB8AC3E}">
        <p14:creationId xmlns:p14="http://schemas.microsoft.com/office/powerpoint/2010/main" val="158997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MapReduce is designed to run on a large number of machines, machine failures are inevitable. The system is designed to tolerate these failures gracefully.</a:t>
            </a:r>
          </a:p>
          <a:p>
            <a:r>
              <a:rPr lang="en-US" dirty="0"/>
              <a:t> </a:t>
            </a:r>
            <a:endParaRPr lang="en-US" dirty="0">
              <a:ea typeface="Calibri"/>
              <a:cs typeface="Calibri"/>
            </a:endParaRPr>
          </a:p>
          <a:p>
            <a:r>
              <a:rPr lang="en-US" dirty="0"/>
              <a:t>The master node is responsible for monitoring the health of the worker nodes. If a worker node fails, the master node will re-assign any tasks that were running on that worker node to another worker node.</a:t>
            </a:r>
            <a:endParaRPr lang="en-US" dirty="0">
              <a:ea typeface="Calibri"/>
              <a:cs typeface="Calibri"/>
            </a:endParaRPr>
          </a:p>
          <a:p>
            <a:r>
              <a:rPr lang="en-US" dirty="0"/>
              <a:t> </a:t>
            </a:r>
            <a:endParaRPr lang="en-US" dirty="0">
              <a:ea typeface="Calibri"/>
              <a:cs typeface="Calibri"/>
            </a:endParaRPr>
          </a:p>
          <a:p>
            <a:r>
              <a:rPr lang="en-US" dirty="0"/>
              <a:t>Completed map tasks are re-executed on a failure because their output is stored on the local disk(s) of the failed machine and is therefore inaccessible.</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8</a:t>
            </a:fld>
            <a:endParaRPr lang="en-US"/>
          </a:p>
        </p:txBody>
      </p:sp>
    </p:spTree>
    <p:extLst>
      <p:ext uri="{BB962C8B-B14F-4D97-AF65-F5344CB8AC3E}">
        <p14:creationId xmlns:p14="http://schemas.microsoft.com/office/powerpoint/2010/main" val="374634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MapReduce had a profound impact on the field of data processing. It simplified the development of large-scale data processing applications and enabled new applications at Google.</a:t>
            </a:r>
          </a:p>
          <a:p>
            <a:r>
              <a:rPr lang="en-US" dirty="0"/>
              <a:t> </a:t>
            </a:r>
            <a:endParaRPr lang="en-US" dirty="0">
              <a:ea typeface="Calibri"/>
              <a:cs typeface="Calibri"/>
            </a:endParaRPr>
          </a:p>
          <a:p>
            <a:r>
              <a:rPr lang="en-US" dirty="0"/>
              <a:t>It also inspired the development of other frameworks, such as Hadoop and Spark, which are widely used today.</a:t>
            </a:r>
            <a:endParaRPr lang="en-US" dirty="0">
              <a:ea typeface="Calibri"/>
              <a:cs typeface="Calibri"/>
            </a:endParaRPr>
          </a:p>
          <a:p>
            <a:r>
              <a:rPr lang="en-US" dirty="0"/>
              <a:t> </a:t>
            </a:r>
            <a:endParaRPr lang="en-US" dirty="0">
              <a:ea typeface="Calibri"/>
              <a:cs typeface="Calibri"/>
            </a:endParaRPr>
          </a:p>
          <a:p>
            <a:r>
              <a:rPr lang="en-US" dirty="0"/>
              <a:t>While MapReduce may not be the best choice for every application today, its legacy is undeniable. It demonstrated the power of a simple, scalable, and fault-tolerant programming model for big data processing.</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BE30709-9FE3-41C7-8B3F-9A968F5DF65B}" type="slidenum">
              <a:t>9</a:t>
            </a:fld>
            <a:endParaRPr lang="en-US"/>
          </a:p>
        </p:txBody>
      </p:sp>
    </p:spTree>
    <p:extLst>
      <p:ext uri="{BB962C8B-B14F-4D97-AF65-F5344CB8AC3E}">
        <p14:creationId xmlns:p14="http://schemas.microsoft.com/office/powerpoint/2010/main" val="15751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2/13/2025</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82723017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2/13/2025</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6545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2/13/2025</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27228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2/13/2025</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600266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2/13/2025</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7644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2/13/2025</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58984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2/13/2025</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3730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2/13/2025</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2387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2/13/2025</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04181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2/13/2025</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69755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2/13/2025</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72626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2/13/2025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346560007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MapReduce </a:t>
            </a:r>
            <a:br>
              <a:rPr lang="en-US" dirty="0">
                <a:ea typeface="+mj-lt"/>
                <a:cs typeface="+mj-lt"/>
              </a:rPr>
            </a:br>
            <a:r>
              <a:rPr lang="en-US" dirty="0">
                <a:ea typeface="+mj-lt"/>
                <a:cs typeface="+mj-lt"/>
              </a:rPr>
              <a:t>Breakthrough Big Data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Author : Jeffrey Dean and Sanjay Ghemawat</a:t>
            </a:r>
          </a:p>
        </p:txBody>
      </p:sp>
      <p:sp>
        <p:nvSpPr>
          <p:cNvPr id="4" name="TextBox 3">
            <a:extLst>
              <a:ext uri="{FF2B5EF4-FFF2-40B4-BE49-F238E27FC236}">
                <a16:creationId xmlns:a16="http://schemas.microsoft.com/office/drawing/2014/main" id="{75688FB2-6D2A-411D-5248-EE084D514477}"/>
              </a:ext>
            </a:extLst>
          </p:cNvPr>
          <p:cNvSpPr txBox="1"/>
          <p:nvPr/>
        </p:nvSpPr>
        <p:spPr>
          <a:xfrm>
            <a:off x="7482590" y="4684426"/>
            <a:ext cx="46844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Presentation Prepared by:</a:t>
            </a:r>
          </a:p>
          <a:p>
            <a:r>
              <a:rPr lang="en-US" dirty="0"/>
              <a:t>Name : Mukesh Ravichandran</a:t>
            </a:r>
          </a:p>
          <a:p>
            <a:r>
              <a:rPr lang="en-US" dirty="0"/>
              <a:t>CWID : 50380788</a:t>
            </a:r>
          </a:p>
        </p:txBody>
      </p:sp>
      <p:pic>
        <p:nvPicPr>
          <p:cNvPr id="5" name="Picture 4">
            <a:extLst>
              <a:ext uri="{FF2B5EF4-FFF2-40B4-BE49-F238E27FC236}">
                <a16:creationId xmlns:a16="http://schemas.microsoft.com/office/drawing/2014/main" id="{848BBF25-CFF9-DCBF-D172-4C14CCCFDBB2}"/>
              </a:ext>
            </a:extLst>
          </p:cNvPr>
          <p:cNvPicPr>
            <a:picLocks noChangeAspect="1"/>
          </p:cNvPicPr>
          <p:nvPr/>
        </p:nvPicPr>
        <p:blipFill>
          <a:blip r:embed="rId3"/>
          <a:stretch>
            <a:fillRect/>
          </a:stretch>
        </p:blipFill>
        <p:spPr>
          <a:xfrm>
            <a:off x="9147766" y="171486"/>
            <a:ext cx="2686050" cy="22383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B54C-204F-93B8-BA6E-2F5F4D9D379C}"/>
              </a:ext>
            </a:extLst>
          </p:cNvPr>
          <p:cNvSpPr>
            <a:spLocks noGrp="1"/>
          </p:cNvSpPr>
          <p:nvPr>
            <p:ph type="title"/>
          </p:nvPr>
        </p:nvSpPr>
        <p:spPr/>
        <p:txBody>
          <a:bodyPr/>
          <a:lstStyle/>
          <a:p>
            <a:r>
              <a:rPr lang="en-US" dirty="0">
                <a:ea typeface="+mj-lt"/>
                <a:cs typeface="+mj-lt"/>
              </a:rPr>
              <a:t>MapReduce: A Foundation for Future Innovation</a:t>
            </a:r>
            <a:endParaRPr lang="en-US" dirty="0"/>
          </a:p>
        </p:txBody>
      </p:sp>
      <p:sp>
        <p:nvSpPr>
          <p:cNvPr id="3" name="Content Placeholder 2">
            <a:extLst>
              <a:ext uri="{FF2B5EF4-FFF2-40B4-BE49-F238E27FC236}">
                <a16:creationId xmlns:a16="http://schemas.microsoft.com/office/drawing/2014/main" id="{9404E63D-24CB-992C-4397-FA4840DCF844}"/>
              </a:ext>
            </a:extLst>
          </p:cNvPr>
          <p:cNvSpPr>
            <a:spLocks noGrp="1"/>
          </p:cNvSpPr>
          <p:nvPr>
            <p:ph idx="1"/>
          </p:nvPr>
        </p:nvSpPr>
        <p:spPr/>
        <p:txBody>
          <a:bodyPr vert="horz" lIns="91440" tIns="45720" rIns="91440" bIns="45720" rtlCol="0" anchor="t">
            <a:normAutofit/>
          </a:bodyPr>
          <a:lstStyle/>
          <a:p>
            <a:r>
              <a:rPr lang="en-US" dirty="0">
                <a:ea typeface="+mn-lt"/>
                <a:cs typeface="+mn-lt"/>
              </a:rPr>
              <a:t>Core concepts remain relevant.</a:t>
            </a:r>
          </a:p>
          <a:p>
            <a:endParaRPr lang="en-US"/>
          </a:p>
          <a:p>
            <a:r>
              <a:rPr lang="en-US" dirty="0">
                <a:ea typeface="+mn-lt"/>
                <a:cs typeface="+mn-lt"/>
              </a:rPr>
              <a:t>Alternatives offer improvements (Spark's in-memory processing).</a:t>
            </a:r>
            <a:endParaRPr lang="en-US">
              <a:ea typeface="+mn-lt"/>
              <a:cs typeface="+mn-lt"/>
            </a:endParaRPr>
          </a:p>
          <a:p>
            <a:endParaRPr lang="en-US"/>
          </a:p>
          <a:p>
            <a:r>
              <a:rPr lang="en-US" dirty="0">
                <a:ea typeface="+mn-lt"/>
                <a:cs typeface="+mn-lt"/>
              </a:rPr>
              <a:t>Understanding MapReduce is still valuable.</a:t>
            </a:r>
            <a:endParaRPr lang="en-US" dirty="0"/>
          </a:p>
        </p:txBody>
      </p:sp>
    </p:spTree>
    <p:extLst>
      <p:ext uri="{BB962C8B-B14F-4D97-AF65-F5344CB8AC3E}">
        <p14:creationId xmlns:p14="http://schemas.microsoft.com/office/powerpoint/2010/main" val="269350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1A1-D9D5-DEB4-7F45-3BC2454BA23C}"/>
              </a:ext>
            </a:extLst>
          </p:cNvPr>
          <p:cNvSpPr>
            <a:spLocks noGrp="1"/>
          </p:cNvSpPr>
          <p:nvPr>
            <p:ph type="title"/>
          </p:nvPr>
        </p:nvSpPr>
        <p:spPr>
          <a:xfrm>
            <a:off x="339279" y="867337"/>
            <a:ext cx="9956747" cy="1438780"/>
          </a:xfrm>
        </p:spPr>
        <p:txBody>
          <a:bodyPr>
            <a:normAutofit/>
          </a:bodyPr>
          <a:lstStyle/>
          <a:p>
            <a:r>
              <a:rPr lang="en-US" dirty="0">
                <a:ea typeface="+mj-lt"/>
                <a:cs typeface="+mj-lt"/>
              </a:rPr>
              <a:t>Mountains of Data: Challenge Google Faced</a:t>
            </a:r>
          </a:p>
          <a:p>
            <a:endParaRPr lang="en-US" dirty="0"/>
          </a:p>
        </p:txBody>
      </p:sp>
      <p:sp>
        <p:nvSpPr>
          <p:cNvPr id="3" name="Content Placeholder 2">
            <a:extLst>
              <a:ext uri="{FF2B5EF4-FFF2-40B4-BE49-F238E27FC236}">
                <a16:creationId xmlns:a16="http://schemas.microsoft.com/office/drawing/2014/main" id="{64348D76-C57D-1343-995E-2700BBC260F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Problem: </a:t>
            </a:r>
          </a:p>
          <a:p>
            <a:endParaRPr lang="en-US" dirty="0">
              <a:ea typeface="+mn-lt"/>
              <a:cs typeface="+mn-lt"/>
            </a:endParaRPr>
          </a:p>
          <a:p>
            <a:r>
              <a:rPr lang="en-US" dirty="0">
                <a:ea typeface="+mn-lt"/>
                <a:cs typeface="+mn-lt"/>
              </a:rPr>
              <a:t>Crawled documents, web request logs, etc.</a:t>
            </a:r>
            <a:endParaRPr lang="en-US" dirty="0"/>
          </a:p>
          <a:p>
            <a:r>
              <a:rPr lang="en-US" dirty="0">
                <a:ea typeface="+mn-lt"/>
                <a:cs typeface="+mn-lt"/>
              </a:rPr>
              <a:t>Need to compute derived data (inverted indices, etc.).</a:t>
            </a:r>
            <a:endParaRPr lang="en-US" dirty="0"/>
          </a:p>
          <a:p>
            <a:r>
              <a:rPr lang="en-US" dirty="0">
                <a:ea typeface="+mn-lt"/>
                <a:cs typeface="+mn-lt"/>
              </a:rPr>
              <a:t>Traditional methods: Slow, complex, and hard to scale.</a:t>
            </a:r>
            <a:endParaRPr lang="en-US" dirty="0"/>
          </a:p>
        </p:txBody>
      </p:sp>
      <p:pic>
        <p:nvPicPr>
          <p:cNvPr id="5" name="Picture 4">
            <a:extLst>
              <a:ext uri="{FF2B5EF4-FFF2-40B4-BE49-F238E27FC236}">
                <a16:creationId xmlns:a16="http://schemas.microsoft.com/office/drawing/2014/main" id="{83C8125B-DE89-0677-89C0-3FD16428041B}"/>
              </a:ext>
            </a:extLst>
          </p:cNvPr>
          <p:cNvPicPr>
            <a:picLocks noChangeAspect="1"/>
          </p:cNvPicPr>
          <p:nvPr/>
        </p:nvPicPr>
        <p:blipFill>
          <a:blip r:embed="rId3"/>
          <a:stretch>
            <a:fillRect/>
          </a:stretch>
        </p:blipFill>
        <p:spPr>
          <a:xfrm>
            <a:off x="7344912" y="1717158"/>
            <a:ext cx="4094362" cy="4114800"/>
          </a:xfrm>
          <a:prstGeom prst="rect">
            <a:avLst/>
          </a:prstGeom>
        </p:spPr>
      </p:pic>
    </p:spTree>
    <p:extLst>
      <p:ext uri="{BB962C8B-B14F-4D97-AF65-F5344CB8AC3E}">
        <p14:creationId xmlns:p14="http://schemas.microsoft.com/office/powerpoint/2010/main" val="139695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FCD9-6DD6-81D3-8F82-43AAA9569C82}"/>
              </a:ext>
            </a:extLst>
          </p:cNvPr>
          <p:cNvSpPr>
            <a:spLocks noGrp="1"/>
          </p:cNvSpPr>
          <p:nvPr>
            <p:ph type="title"/>
          </p:nvPr>
        </p:nvSpPr>
        <p:spPr>
          <a:xfrm>
            <a:off x="838200" y="1549314"/>
            <a:ext cx="10515600" cy="1325563"/>
          </a:xfrm>
        </p:spPr>
        <p:txBody>
          <a:bodyPr>
            <a:normAutofit/>
          </a:bodyPr>
          <a:lstStyle/>
          <a:p>
            <a:r>
              <a:rPr lang="en-US" dirty="0">
                <a:ea typeface="+mj-lt"/>
                <a:cs typeface="+mj-lt"/>
              </a:rPr>
              <a:t>MapReduce: Abstraction to the Rescue</a:t>
            </a:r>
          </a:p>
          <a:p>
            <a:endParaRPr lang="en-US"/>
          </a:p>
          <a:p>
            <a:endParaRPr lang="en-US" dirty="0"/>
          </a:p>
        </p:txBody>
      </p:sp>
      <p:sp>
        <p:nvSpPr>
          <p:cNvPr id="3" name="Content Placeholder 2">
            <a:extLst>
              <a:ext uri="{FF2B5EF4-FFF2-40B4-BE49-F238E27FC236}">
                <a16:creationId xmlns:a16="http://schemas.microsoft.com/office/drawing/2014/main" id="{E47A4FEE-B12C-39A4-EEC1-AADC70E7FBAF}"/>
              </a:ext>
            </a:extLst>
          </p:cNvPr>
          <p:cNvSpPr>
            <a:spLocks noGrp="1"/>
          </p:cNvSpPr>
          <p:nvPr>
            <p:ph idx="1"/>
          </p:nvPr>
        </p:nvSpPr>
        <p:spPr>
          <a:xfrm>
            <a:off x="838200" y="1032733"/>
            <a:ext cx="10515600" cy="4351338"/>
          </a:xfrm>
        </p:spPr>
        <p:txBody>
          <a:bodyPr vert="horz" lIns="91440" tIns="45720" rIns="91440" bIns="45720" rtlCol="0" anchor="t">
            <a:normAutofit/>
          </a:bodyPr>
          <a:lstStyle/>
          <a:p>
            <a:endParaRPr lang="en-US"/>
          </a:p>
          <a:p>
            <a:endParaRPr lang="en-US" dirty="0"/>
          </a:p>
          <a:p>
            <a:r>
              <a:rPr lang="en-US" dirty="0">
                <a:ea typeface="+mn-lt"/>
                <a:cs typeface="+mn-lt"/>
              </a:rPr>
              <a:t>Inspired by Lisp's 'map' and 'reduce' primitives.</a:t>
            </a:r>
          </a:p>
          <a:p>
            <a:endParaRPr lang="en-US"/>
          </a:p>
          <a:p>
            <a:r>
              <a:rPr lang="en-US" dirty="0">
                <a:ea typeface="+mn-lt"/>
                <a:cs typeface="+mn-lt"/>
              </a:rPr>
              <a:t>Hides complexities of parallelization, fault tolerance, etc.</a:t>
            </a:r>
          </a:p>
          <a:p>
            <a:endParaRPr lang="en-US"/>
          </a:p>
          <a:p>
            <a:r>
              <a:rPr lang="en-US" dirty="0">
                <a:ea typeface="+mn-lt"/>
                <a:cs typeface="+mn-lt"/>
              </a:rPr>
              <a:t>Focus on what to compute, not how.</a:t>
            </a:r>
          </a:p>
        </p:txBody>
      </p:sp>
    </p:spTree>
    <p:extLst>
      <p:ext uri="{BB962C8B-B14F-4D97-AF65-F5344CB8AC3E}">
        <p14:creationId xmlns:p14="http://schemas.microsoft.com/office/powerpoint/2010/main" val="263699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1F2D-4ECF-30F7-7E43-DD97D2A1383F}"/>
              </a:ext>
            </a:extLst>
          </p:cNvPr>
          <p:cNvSpPr>
            <a:spLocks noGrp="1"/>
          </p:cNvSpPr>
          <p:nvPr>
            <p:ph type="title"/>
          </p:nvPr>
        </p:nvSpPr>
        <p:spPr/>
        <p:txBody>
          <a:bodyPr/>
          <a:lstStyle/>
          <a:p>
            <a:r>
              <a:rPr lang="en-US" dirty="0">
                <a:ea typeface="+mj-lt"/>
                <a:cs typeface="+mj-lt"/>
              </a:rPr>
              <a:t>The Map Phase: Key-Value Pair Transformation</a:t>
            </a:r>
            <a:endParaRPr lang="en-US" dirty="0"/>
          </a:p>
        </p:txBody>
      </p:sp>
      <p:sp>
        <p:nvSpPr>
          <p:cNvPr id="3" name="Content Placeholder 2">
            <a:extLst>
              <a:ext uri="{FF2B5EF4-FFF2-40B4-BE49-F238E27FC236}">
                <a16:creationId xmlns:a16="http://schemas.microsoft.com/office/drawing/2014/main" id="{70D1427D-E4BE-3954-963E-3629067E5CC3}"/>
              </a:ext>
            </a:extLst>
          </p:cNvPr>
          <p:cNvSpPr>
            <a:spLocks noGrp="1"/>
          </p:cNvSpPr>
          <p:nvPr>
            <p:ph idx="1"/>
          </p:nvPr>
        </p:nvSpPr>
        <p:spPr/>
        <p:txBody>
          <a:bodyPr vert="horz" lIns="91440" tIns="45720" rIns="91440" bIns="45720" rtlCol="0" anchor="t">
            <a:normAutofit/>
          </a:bodyPr>
          <a:lstStyle/>
          <a:p>
            <a:r>
              <a:rPr lang="en-US" dirty="0">
                <a:ea typeface="+mn-lt"/>
                <a:cs typeface="+mn-lt"/>
              </a:rPr>
              <a:t>Map: Transforming Data into Usable Chunks</a:t>
            </a:r>
          </a:p>
          <a:p>
            <a:endParaRPr lang="en-US" dirty="0"/>
          </a:p>
          <a:p>
            <a:r>
              <a:rPr lang="en-US" dirty="0">
                <a:ea typeface="+mn-lt"/>
                <a:cs typeface="+mn-lt"/>
              </a:rPr>
              <a:t>Input: (k1, v1) – Input key-value pair</a:t>
            </a:r>
            <a:endParaRPr lang="en-US" dirty="0"/>
          </a:p>
          <a:p>
            <a:endParaRPr lang="en-US"/>
          </a:p>
          <a:p>
            <a:r>
              <a:rPr lang="en-US" dirty="0">
                <a:ea typeface="+mn-lt"/>
                <a:cs typeface="+mn-lt"/>
              </a:rPr>
              <a:t>Output: list(k2, v2) – List of intermediate key-value pairs</a:t>
            </a:r>
            <a:endParaRPr lang="en-US" dirty="0"/>
          </a:p>
          <a:p>
            <a:endParaRPr lang="en-US"/>
          </a:p>
          <a:p>
            <a:r>
              <a:rPr lang="en-US" dirty="0">
                <a:ea typeface="+mn-lt"/>
                <a:cs typeface="+mn-lt"/>
              </a:rPr>
              <a:t>Purpose: Process each input record to generate intermediate data.</a:t>
            </a:r>
            <a:endParaRPr lang="en-US" dirty="0"/>
          </a:p>
        </p:txBody>
      </p:sp>
    </p:spTree>
    <p:extLst>
      <p:ext uri="{BB962C8B-B14F-4D97-AF65-F5344CB8AC3E}">
        <p14:creationId xmlns:p14="http://schemas.microsoft.com/office/powerpoint/2010/main" val="152062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87B8-FE46-6864-4A50-CC88099D9474}"/>
              </a:ext>
            </a:extLst>
          </p:cNvPr>
          <p:cNvSpPr>
            <a:spLocks noGrp="1"/>
          </p:cNvSpPr>
          <p:nvPr>
            <p:ph type="title"/>
          </p:nvPr>
        </p:nvSpPr>
        <p:spPr>
          <a:xfrm>
            <a:off x="333632" y="1714071"/>
            <a:ext cx="10515600" cy="1325563"/>
          </a:xfrm>
        </p:spPr>
        <p:txBody>
          <a:bodyPr/>
          <a:lstStyle/>
          <a:p>
            <a:r>
              <a:rPr lang="en-US" dirty="0">
                <a:ea typeface="+mj-lt"/>
                <a:cs typeface="+mj-lt"/>
              </a:rPr>
              <a:t>The Reduce Phase: Aggregation and Summarization</a:t>
            </a:r>
            <a:endParaRPr lang="en-US" dirty="0"/>
          </a:p>
          <a:p>
            <a:endParaRPr lang="en-US"/>
          </a:p>
          <a:p>
            <a:endParaRPr lang="en-US" dirty="0"/>
          </a:p>
        </p:txBody>
      </p:sp>
      <p:sp>
        <p:nvSpPr>
          <p:cNvPr id="3" name="Content Placeholder 2">
            <a:extLst>
              <a:ext uri="{FF2B5EF4-FFF2-40B4-BE49-F238E27FC236}">
                <a16:creationId xmlns:a16="http://schemas.microsoft.com/office/drawing/2014/main" id="{101268EA-916D-0364-95B2-7E2BDA365116}"/>
              </a:ext>
            </a:extLst>
          </p:cNvPr>
          <p:cNvSpPr>
            <a:spLocks noGrp="1"/>
          </p:cNvSpPr>
          <p:nvPr>
            <p:ph idx="1"/>
          </p:nvPr>
        </p:nvSpPr>
        <p:spPr/>
        <p:txBody>
          <a:bodyPr vert="horz" lIns="91440" tIns="45720" rIns="91440" bIns="45720" rtlCol="0" anchor="t">
            <a:normAutofit/>
          </a:bodyPr>
          <a:lstStyle/>
          <a:p>
            <a:r>
              <a:rPr lang="en-US" dirty="0">
                <a:ea typeface="+mn-lt"/>
                <a:cs typeface="+mn-lt"/>
              </a:rPr>
              <a:t>Reduce: Combining and Refining the Results</a:t>
            </a:r>
          </a:p>
          <a:p>
            <a:endParaRPr lang="en-US" dirty="0"/>
          </a:p>
          <a:p>
            <a:r>
              <a:rPr lang="en-US" dirty="0">
                <a:ea typeface="+mn-lt"/>
                <a:cs typeface="+mn-lt"/>
              </a:rPr>
              <a:t>Input: (k2, list(v2)) – Intermediate key and list of values</a:t>
            </a:r>
            <a:endParaRPr lang="en-US" dirty="0"/>
          </a:p>
          <a:p>
            <a:endParaRPr lang="en-US"/>
          </a:p>
          <a:p>
            <a:r>
              <a:rPr lang="en-US" dirty="0">
                <a:ea typeface="+mn-lt"/>
                <a:cs typeface="+mn-lt"/>
              </a:rPr>
              <a:t>Output: list(v3) – List of output values (often a single value)</a:t>
            </a:r>
            <a:endParaRPr lang="en-US" dirty="0"/>
          </a:p>
          <a:p>
            <a:endParaRPr lang="en-US"/>
          </a:p>
          <a:p>
            <a:r>
              <a:rPr lang="en-US" dirty="0">
                <a:ea typeface="+mn-lt"/>
                <a:cs typeface="+mn-lt"/>
              </a:rPr>
              <a:t>Purpose: Merge, aggregate, and summarize intermediate data.</a:t>
            </a:r>
            <a:endParaRPr lang="en-US" dirty="0"/>
          </a:p>
        </p:txBody>
      </p:sp>
    </p:spTree>
    <p:extLst>
      <p:ext uri="{BB962C8B-B14F-4D97-AF65-F5344CB8AC3E}">
        <p14:creationId xmlns:p14="http://schemas.microsoft.com/office/powerpoint/2010/main" val="412253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27D0-ADA7-1070-FEB9-84A3B1763C81}"/>
              </a:ext>
            </a:extLst>
          </p:cNvPr>
          <p:cNvSpPr>
            <a:spLocks noGrp="1"/>
          </p:cNvSpPr>
          <p:nvPr>
            <p:ph type="title"/>
          </p:nvPr>
        </p:nvSpPr>
        <p:spPr/>
        <p:txBody>
          <a:bodyPr/>
          <a:lstStyle/>
          <a:p>
            <a:r>
              <a:rPr lang="en-US" dirty="0">
                <a:ea typeface="+mj-lt"/>
                <a:cs typeface="+mj-lt"/>
              </a:rPr>
              <a:t>Putting It Together: The Word Count Example</a:t>
            </a:r>
            <a:endParaRPr lang="en-US" dirty="0"/>
          </a:p>
        </p:txBody>
      </p:sp>
      <p:sp>
        <p:nvSpPr>
          <p:cNvPr id="3" name="Content Placeholder 2">
            <a:extLst>
              <a:ext uri="{FF2B5EF4-FFF2-40B4-BE49-F238E27FC236}">
                <a16:creationId xmlns:a16="http://schemas.microsoft.com/office/drawing/2014/main" id="{D9120F29-4847-B98A-535D-B48FFDD59174}"/>
              </a:ext>
            </a:extLst>
          </p:cNvPr>
          <p:cNvSpPr>
            <a:spLocks noGrp="1"/>
          </p:cNvSpPr>
          <p:nvPr>
            <p:ph idx="1"/>
          </p:nvPr>
        </p:nvSpPr>
        <p:spPr/>
        <p:txBody>
          <a:bodyPr vert="horz" lIns="91440" tIns="45720" rIns="91440" bIns="45720" rtlCol="0" anchor="t">
            <a:normAutofit/>
          </a:bodyPr>
          <a:lstStyle/>
          <a:p>
            <a:r>
              <a:rPr lang="en-US" dirty="0">
                <a:ea typeface="+mn-lt"/>
                <a:cs typeface="+mn-lt"/>
              </a:rPr>
              <a:t>Title: Word Count: A Concrete Illustration</a:t>
            </a:r>
            <a:endParaRPr lang="en-US" dirty="0"/>
          </a:p>
          <a:p>
            <a:endParaRPr lang="en-US"/>
          </a:p>
          <a:p>
            <a:r>
              <a:rPr lang="en-US" dirty="0">
                <a:ea typeface="+mn-lt"/>
                <a:cs typeface="+mn-lt"/>
              </a:rPr>
              <a:t>Image: A diagram visually representing the MapReduce process for word count, showing the input, Map phase, intermediate data, Reduce phase, and final output.</a:t>
            </a:r>
            <a:endParaRPr lang="en-US" dirty="0"/>
          </a:p>
        </p:txBody>
      </p:sp>
    </p:spTree>
    <p:extLst>
      <p:ext uri="{BB962C8B-B14F-4D97-AF65-F5344CB8AC3E}">
        <p14:creationId xmlns:p14="http://schemas.microsoft.com/office/powerpoint/2010/main" val="70054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8429-F966-D60A-6487-3D13B7FD688A}"/>
              </a:ext>
            </a:extLst>
          </p:cNvPr>
          <p:cNvSpPr>
            <a:spLocks noGrp="1"/>
          </p:cNvSpPr>
          <p:nvPr>
            <p:ph type="title"/>
          </p:nvPr>
        </p:nvSpPr>
        <p:spPr/>
        <p:txBody>
          <a:bodyPr>
            <a:normAutofit/>
          </a:bodyPr>
          <a:lstStyle/>
          <a:p>
            <a:r>
              <a:rPr lang="en-US" dirty="0">
                <a:ea typeface="+mj-lt"/>
                <a:cs typeface="+mj-lt"/>
              </a:rPr>
              <a:t>Implementation Details: Under the Hood at Google</a:t>
            </a:r>
          </a:p>
        </p:txBody>
      </p:sp>
      <p:sp>
        <p:nvSpPr>
          <p:cNvPr id="3" name="Content Placeholder 2">
            <a:extLst>
              <a:ext uri="{FF2B5EF4-FFF2-40B4-BE49-F238E27FC236}">
                <a16:creationId xmlns:a16="http://schemas.microsoft.com/office/drawing/2014/main" id="{8C517388-E388-F695-3BF3-3789CC41DE82}"/>
              </a:ext>
            </a:extLst>
          </p:cNvPr>
          <p:cNvSpPr>
            <a:spLocks noGrp="1"/>
          </p:cNvSpPr>
          <p:nvPr>
            <p:ph idx="1"/>
          </p:nvPr>
        </p:nvSpPr>
        <p:spPr/>
        <p:txBody>
          <a:bodyPr vert="horz" lIns="91440" tIns="45720" rIns="91440" bIns="45720" rtlCol="0" anchor="t">
            <a:normAutofit/>
          </a:bodyPr>
          <a:lstStyle/>
          <a:p>
            <a:r>
              <a:rPr lang="en-US" dirty="0">
                <a:ea typeface="+mn-lt"/>
                <a:cs typeface="+mn-lt"/>
              </a:rPr>
              <a:t>Commodity PCs connected by Ethernet.</a:t>
            </a:r>
            <a:endParaRPr lang="en-US" dirty="0"/>
          </a:p>
          <a:p>
            <a:endParaRPr lang="en-US"/>
          </a:p>
          <a:p>
            <a:r>
              <a:rPr lang="en-US" dirty="0">
                <a:ea typeface="+mn-lt"/>
                <a:cs typeface="+mn-lt"/>
              </a:rPr>
              <a:t>Distributed file system for storage and replication.</a:t>
            </a:r>
            <a:endParaRPr lang="en-US" dirty="0"/>
          </a:p>
          <a:p>
            <a:endParaRPr lang="en-US"/>
          </a:p>
          <a:p>
            <a:r>
              <a:rPr lang="en-US" dirty="0">
                <a:ea typeface="+mn-lt"/>
                <a:cs typeface="+mn-lt"/>
              </a:rPr>
              <a:t>Automatic partitioning of input data.</a:t>
            </a:r>
            <a:endParaRPr lang="en-US" dirty="0"/>
          </a:p>
          <a:p>
            <a:endParaRPr lang="en-US"/>
          </a:p>
          <a:p>
            <a:r>
              <a:rPr lang="en-US" dirty="0">
                <a:ea typeface="+mn-lt"/>
                <a:cs typeface="+mn-lt"/>
              </a:rPr>
              <a:t>Fault tolerance via re-execution.</a:t>
            </a:r>
            <a:endParaRPr lang="en-US" dirty="0"/>
          </a:p>
          <a:p>
            <a:endParaRPr lang="en-US"/>
          </a:p>
          <a:p>
            <a:endParaRPr lang="en-US" dirty="0"/>
          </a:p>
        </p:txBody>
      </p:sp>
    </p:spTree>
    <p:extLst>
      <p:ext uri="{BB962C8B-B14F-4D97-AF65-F5344CB8AC3E}">
        <p14:creationId xmlns:p14="http://schemas.microsoft.com/office/powerpoint/2010/main" val="371816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6826-FA9C-B418-8894-F23575E06109}"/>
              </a:ext>
            </a:extLst>
          </p:cNvPr>
          <p:cNvSpPr>
            <a:spLocks noGrp="1"/>
          </p:cNvSpPr>
          <p:nvPr>
            <p:ph type="title"/>
          </p:nvPr>
        </p:nvSpPr>
        <p:spPr/>
        <p:txBody>
          <a:bodyPr/>
          <a:lstStyle/>
          <a:p>
            <a:r>
              <a:rPr lang="en-US" dirty="0">
                <a:ea typeface="+mj-lt"/>
                <a:cs typeface="+mj-lt"/>
              </a:rPr>
              <a:t>Fault Tolerance: Handling the Inevitable</a:t>
            </a:r>
            <a:endParaRPr lang="en-US" dirty="0"/>
          </a:p>
        </p:txBody>
      </p:sp>
      <p:sp>
        <p:nvSpPr>
          <p:cNvPr id="3" name="Content Placeholder 2">
            <a:extLst>
              <a:ext uri="{FF2B5EF4-FFF2-40B4-BE49-F238E27FC236}">
                <a16:creationId xmlns:a16="http://schemas.microsoft.com/office/drawing/2014/main" id="{E57351CB-5218-7DF3-B83C-59064D1DDE74}"/>
              </a:ext>
            </a:extLst>
          </p:cNvPr>
          <p:cNvSpPr>
            <a:spLocks noGrp="1"/>
          </p:cNvSpPr>
          <p:nvPr>
            <p:ph idx="1"/>
          </p:nvPr>
        </p:nvSpPr>
        <p:spPr/>
        <p:txBody>
          <a:bodyPr vert="horz" lIns="91440" tIns="45720" rIns="91440" bIns="45720" rtlCol="0" anchor="t">
            <a:normAutofit/>
          </a:bodyPr>
          <a:lstStyle/>
          <a:p>
            <a:r>
              <a:rPr lang="en-US" dirty="0">
                <a:ea typeface="+mn-lt"/>
                <a:cs typeface="+mn-lt"/>
              </a:rPr>
              <a:t>Master pings workers for health checks.</a:t>
            </a:r>
            <a:endParaRPr lang="en-US" dirty="0"/>
          </a:p>
          <a:p>
            <a:endParaRPr lang="en-US"/>
          </a:p>
          <a:p>
            <a:r>
              <a:rPr lang="en-US" dirty="0">
                <a:ea typeface="+mn-lt"/>
                <a:cs typeface="+mn-lt"/>
              </a:rPr>
              <a:t>Failed map tasks are re-executed.</a:t>
            </a:r>
            <a:endParaRPr lang="en-US" dirty="0"/>
          </a:p>
          <a:p>
            <a:endParaRPr lang="en-US"/>
          </a:p>
          <a:p>
            <a:r>
              <a:rPr lang="en-US" dirty="0">
                <a:ea typeface="+mn-lt"/>
                <a:cs typeface="+mn-lt"/>
              </a:rPr>
              <a:t>Reduce tasks don't need re-execution (output in global FS).</a:t>
            </a:r>
            <a:endParaRPr lang="en-US" dirty="0"/>
          </a:p>
          <a:p>
            <a:endParaRPr lang="en-US"/>
          </a:p>
          <a:p>
            <a:r>
              <a:rPr lang="en-US" dirty="0">
                <a:ea typeface="+mn-lt"/>
                <a:cs typeface="+mn-lt"/>
              </a:rPr>
              <a:t>Handles large-scale failures gracefully.</a:t>
            </a:r>
            <a:endParaRPr lang="en-US" dirty="0"/>
          </a:p>
          <a:p>
            <a:pPr marL="0" indent="0">
              <a:buNone/>
            </a:pPr>
            <a:endParaRPr lang="en-US" dirty="0"/>
          </a:p>
        </p:txBody>
      </p:sp>
    </p:spTree>
    <p:extLst>
      <p:ext uri="{BB962C8B-B14F-4D97-AF65-F5344CB8AC3E}">
        <p14:creationId xmlns:p14="http://schemas.microsoft.com/office/powerpoint/2010/main" val="28029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13C1-6852-4B96-679B-C10FEA7CACD9}"/>
              </a:ext>
            </a:extLst>
          </p:cNvPr>
          <p:cNvSpPr>
            <a:spLocks noGrp="1"/>
          </p:cNvSpPr>
          <p:nvPr>
            <p:ph type="title"/>
          </p:nvPr>
        </p:nvSpPr>
        <p:spPr/>
        <p:txBody>
          <a:bodyPr>
            <a:normAutofit/>
          </a:bodyPr>
          <a:lstStyle/>
          <a:p>
            <a:r>
              <a:rPr lang="en-US" dirty="0">
                <a:ea typeface="+mj-lt"/>
                <a:cs typeface="+mj-lt"/>
              </a:rPr>
              <a:t>Impact: Revolutionizing Data Processing</a:t>
            </a:r>
          </a:p>
        </p:txBody>
      </p:sp>
      <p:sp>
        <p:nvSpPr>
          <p:cNvPr id="3" name="Content Placeholder 2">
            <a:extLst>
              <a:ext uri="{FF2B5EF4-FFF2-40B4-BE49-F238E27FC236}">
                <a16:creationId xmlns:a16="http://schemas.microsoft.com/office/drawing/2014/main" id="{2F45F079-0694-1492-22D3-A981AA886297}"/>
              </a:ext>
            </a:extLst>
          </p:cNvPr>
          <p:cNvSpPr>
            <a:spLocks noGrp="1"/>
          </p:cNvSpPr>
          <p:nvPr>
            <p:ph idx="1"/>
          </p:nvPr>
        </p:nvSpPr>
        <p:spPr/>
        <p:txBody>
          <a:bodyPr vert="horz" lIns="91440" tIns="45720" rIns="91440" bIns="45720" rtlCol="0" anchor="t">
            <a:normAutofit/>
          </a:bodyPr>
          <a:lstStyle/>
          <a:p>
            <a:r>
              <a:rPr lang="en-US" dirty="0">
                <a:ea typeface="+mn-lt"/>
                <a:cs typeface="+mn-lt"/>
              </a:rPr>
              <a:t>Simplified large-scale data processing.</a:t>
            </a:r>
            <a:endParaRPr lang="en-US" dirty="0"/>
          </a:p>
          <a:p>
            <a:endParaRPr lang="en-US"/>
          </a:p>
          <a:p>
            <a:r>
              <a:rPr lang="en-US" dirty="0">
                <a:ea typeface="+mn-lt"/>
                <a:cs typeface="+mn-lt"/>
              </a:rPr>
              <a:t>Enabled new applications at Google (indexing, etc.).</a:t>
            </a:r>
            <a:endParaRPr lang="en-US" dirty="0"/>
          </a:p>
          <a:p>
            <a:endParaRPr lang="en-US"/>
          </a:p>
          <a:p>
            <a:r>
              <a:rPr lang="en-US" dirty="0">
                <a:ea typeface="+mn-lt"/>
                <a:cs typeface="+mn-lt"/>
              </a:rPr>
              <a:t>Inspired other frameworks (Hadoop, Spark).</a:t>
            </a:r>
            <a:endParaRPr lang="en-US" dirty="0"/>
          </a:p>
        </p:txBody>
      </p:sp>
    </p:spTree>
    <p:extLst>
      <p:ext uri="{BB962C8B-B14F-4D97-AF65-F5344CB8AC3E}">
        <p14:creationId xmlns:p14="http://schemas.microsoft.com/office/powerpoint/2010/main" val="1386685387"/>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DylanVTI</vt:lpstr>
      <vt:lpstr>MapReduce  Breakthrough Big Data </vt:lpstr>
      <vt:lpstr>Mountains of Data: Challenge Google Faced </vt:lpstr>
      <vt:lpstr>MapReduce: Abstraction to the Rescue  </vt:lpstr>
      <vt:lpstr>The Map Phase: Key-Value Pair Transformation</vt:lpstr>
      <vt:lpstr>The Reduce Phase: Aggregation and Summarization  </vt:lpstr>
      <vt:lpstr>Putting It Together: The Word Count Example</vt:lpstr>
      <vt:lpstr>Implementation Details: Under the Hood at Google</vt:lpstr>
      <vt:lpstr>Fault Tolerance: Handling the Inevitable</vt:lpstr>
      <vt:lpstr>Impact: Revolutionizing Data Processing</vt:lpstr>
      <vt:lpstr>MapReduce: A Foundation for Future 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111</cp:revision>
  <dcterms:created xsi:type="dcterms:W3CDTF">2025-02-14T02:18:13Z</dcterms:created>
  <dcterms:modified xsi:type="dcterms:W3CDTF">2025-02-14T05:28:34Z</dcterms:modified>
</cp:coreProperties>
</file>