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493201" y="5061853"/>
            <a:ext cx="9250567" cy="1361911"/>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                                            Presented By:</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SHAH PUSHYA GAURANGBHAI</a:t>
            </a:r>
            <a:endParaRPr lang="en-US" sz="2000" b="1" dirty="0">
              <a:solidFill>
                <a:schemeClr val="accent1">
                  <a:lumMod val="75000"/>
                </a:schemeClr>
              </a:solidFill>
              <a:latin typeface="Arial"/>
              <a:cs typeface="Arial"/>
            </a:endParaRPr>
          </a:p>
          <a:p>
            <a:pPr algn="l">
              <a:lnSpc>
                <a:spcPts val="2700"/>
              </a:lnSpc>
            </a:pPr>
            <a:r>
              <a:rPr lang="en-US" sz="2000" b="1" dirty="0">
                <a:solidFill>
                  <a:schemeClr val="accent1">
                    <a:lumMod val="75000"/>
                  </a:schemeClr>
                </a:solidFill>
                <a:latin typeface="Arial"/>
                <a:cs typeface="Arial"/>
              </a:rPr>
              <a:t>College Name &amp; Department : </a:t>
            </a:r>
            <a:r>
              <a:rPr lang="en-IN" sz="2000" dirty="0">
                <a:solidFill>
                  <a:srgbClr val="E8E8E8"/>
                </a:solidFill>
                <a:latin typeface="Google Sans"/>
                <a:cs typeface="Arial"/>
              </a:rPr>
              <a:t>LDRP </a:t>
            </a:r>
            <a:r>
              <a:rPr lang="en-US" sz="2000" dirty="0">
                <a:solidFill>
                  <a:srgbClr val="E8E8E8"/>
                </a:solidFill>
                <a:latin typeface="Google Sans"/>
                <a:cs typeface="Arial"/>
              </a:rPr>
              <a:t>INSTITUTE OF TECHNOLOGY AND RESEARCH </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122CA789-6685-2789-FC69-AF3525815786}"/>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Advanced Algorithms</a:t>
            </a:r>
            <a:r>
              <a:rPr kumimoji="0" lang="en-US" altLang="en-US" sz="1800" b="0" i="0" u="none" strike="noStrike" cap="none" normalizeH="0" baseline="0">
                <a:ln>
                  <a:noFill/>
                </a:ln>
                <a:solidFill>
                  <a:schemeClr val="tx1"/>
                </a:solidFill>
                <a:effectLst/>
                <a:latin typeface="Arial" panose="020B0604020202020204" pitchFamily="34" charset="0"/>
              </a:rPr>
              <a:t>: Develop more sophisticated steganographic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Blockchain Integration</a:t>
            </a:r>
            <a:r>
              <a:rPr kumimoji="0" lang="en-US" altLang="en-US" sz="1800" b="0" i="0" u="none" strike="noStrike" cap="none" normalizeH="0" baseline="0">
                <a:ln>
                  <a:noFill/>
                </a:ln>
                <a:solidFill>
                  <a:schemeClr val="tx1"/>
                </a:solidFill>
                <a:effectLst/>
                <a:latin typeface="Arial" panose="020B0604020202020204" pitchFamily="34" charset="0"/>
              </a:rPr>
              <a:t>: Combine with blockchain for enhanced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AI Utilization</a:t>
            </a:r>
            <a:r>
              <a:rPr kumimoji="0" lang="en-US" altLang="en-US" sz="1800" b="0" i="0" u="none" strike="noStrike" cap="none" normalizeH="0" baseline="0">
                <a:ln>
                  <a:noFill/>
                </a:ln>
                <a:solidFill>
                  <a:schemeClr val="tx1"/>
                </a:solidFill>
                <a:effectLst/>
                <a:latin typeface="Arial" panose="020B0604020202020204" pitchFamily="34" charset="0"/>
              </a:rPr>
              <a:t>: Use AI to improve and counteract steganalysis.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Real-time Use</a:t>
            </a:r>
            <a:r>
              <a:rPr kumimoji="0" lang="en-US" altLang="en-US" sz="1800" b="0" i="0" u="none" strike="noStrike" cap="none" normalizeH="0" baseline="0">
                <a:ln>
                  <a:noFill/>
                </a:ln>
                <a:solidFill>
                  <a:schemeClr val="tx1"/>
                </a:solidFill>
                <a:effectLst/>
                <a:latin typeface="Arial" panose="020B0604020202020204" pitchFamily="34" charset="0"/>
              </a:rPr>
              <a:t>: Apply in real-time communication like video streaming.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Commercial Applications</a:t>
            </a:r>
            <a:r>
              <a:rPr kumimoji="0" lang="en-US" altLang="en-US" sz="1800" b="0" i="0" u="none" strike="noStrike" cap="none" normalizeH="0" baseline="0">
                <a:ln>
                  <a:noFill/>
                </a:ln>
                <a:solidFill>
                  <a:schemeClr val="tx1"/>
                </a:solidFill>
                <a:effectLst/>
                <a:latin typeface="Arial" panose="020B0604020202020204" pitchFamily="34" charset="0"/>
              </a:rPr>
              <a:t>: Expand use in cybersecurity, digital watermarking, and copyright protection.</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With the increasing need for secure communication in today's digital age, traditional encryption methods alone may not suffice to protect sensitive information from unauthorized access and interception. Steganography, the practice of hiding messages within other non-secret texts or data, provides an additional layer of security by concealing the existence of the communication itself. This project aims to explore and implement steganographic techniques to embed secret messages within digital images, ensuring secure and undetectable transmission of sensitive data.</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Platform:</a:t>
            </a:r>
          </a:p>
          <a:p>
            <a:pPr>
              <a:buFont typeface="Arial" panose="020B0604020202020204" pitchFamily="34" charset="0"/>
              <a:buChar char="•"/>
            </a:pPr>
            <a:r>
              <a:rPr lang="en-US" b="1" dirty="0"/>
              <a:t>Python IDLE</a:t>
            </a:r>
            <a:endParaRPr lang="en-US" dirty="0"/>
          </a:p>
          <a:p>
            <a:r>
              <a:rPr lang="en-US" b="1" dirty="0"/>
              <a:t>Libraries:</a:t>
            </a:r>
          </a:p>
          <a:p>
            <a:pPr>
              <a:buFont typeface="+mj-lt"/>
              <a:buAutoNum type="arabicPeriod"/>
            </a:pPr>
            <a:r>
              <a:rPr lang="en-US" b="1" dirty="0"/>
              <a:t>OpenCV</a:t>
            </a:r>
            <a:r>
              <a:rPr lang="en-US" dirty="0"/>
              <a:t>: For image processing and manipulation.</a:t>
            </a:r>
          </a:p>
          <a:p>
            <a:pPr>
              <a:buFont typeface="+mj-lt"/>
              <a:buAutoNum type="arabicPeriod"/>
            </a:pPr>
            <a:r>
              <a:rPr lang="en-US" b="1" dirty="0"/>
              <a:t>NumPy</a:t>
            </a:r>
            <a:r>
              <a:rPr lang="en-US" dirty="0"/>
              <a:t>: For handling and manipulating image arrays.</a:t>
            </a:r>
          </a:p>
          <a:p>
            <a:pPr>
              <a:buFont typeface="+mj-lt"/>
              <a:buAutoNum type="arabicPeriod"/>
            </a:pPr>
            <a:r>
              <a:rPr lang="en-US" b="1" dirty="0"/>
              <a:t>PIL (Pillow)</a:t>
            </a:r>
            <a:r>
              <a:rPr lang="en-US" dirty="0"/>
              <a:t>: For image handling and operations.</a:t>
            </a:r>
          </a:p>
          <a:p>
            <a:pPr>
              <a:buFont typeface="+mj-lt"/>
              <a:buAutoNum type="arabicPeriod"/>
            </a:pPr>
            <a:r>
              <a:rPr lang="en-US" b="1" dirty="0"/>
              <a:t>Cryptography</a:t>
            </a:r>
            <a:r>
              <a:rPr lang="en-US" dirty="0"/>
              <a:t>: For encrypting and securing the hidden messages.</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4F5D4E75-0DC4-34AA-F4AE-A447E3110FC6}"/>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Dual-layer Security</a:t>
            </a:r>
            <a:r>
              <a:rPr kumimoji="0" lang="en-US" altLang="en-US" sz="1800" b="0" i="0" u="none" strike="noStrike" cap="none" normalizeH="0" baseline="0">
                <a:ln>
                  <a:noFill/>
                </a:ln>
                <a:solidFill>
                  <a:schemeClr val="tx1"/>
                </a:solidFill>
                <a:effectLst/>
                <a:latin typeface="Arial" panose="020B0604020202020204" pitchFamily="34" charset="0"/>
              </a:rPr>
              <a:t>: Combines encryption with hidden messages for extra protection.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Historical Use</a:t>
            </a:r>
            <a:r>
              <a:rPr kumimoji="0" lang="en-US" altLang="en-US" sz="1800" b="0" i="0" u="none" strike="noStrike" cap="none" normalizeH="0" baseline="0">
                <a:ln>
                  <a:noFill/>
                </a:ln>
                <a:solidFill>
                  <a:schemeClr val="tx1"/>
                </a:solidFill>
                <a:effectLst/>
                <a:latin typeface="Arial" panose="020B0604020202020204" pitchFamily="34" charset="0"/>
              </a:rPr>
              <a:t>: Steganography dates back to ancient times, including use in wartime espionage.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Modern Applications</a:t>
            </a:r>
            <a:r>
              <a:rPr kumimoji="0" lang="en-US" altLang="en-US" sz="1800" b="0" i="0" u="none" strike="noStrike" cap="none" normalizeH="0" baseline="0">
                <a:ln>
                  <a:noFill/>
                </a:ln>
                <a:solidFill>
                  <a:schemeClr val="tx1"/>
                </a:solidFill>
                <a:effectLst/>
                <a:latin typeface="Arial" panose="020B0604020202020204" pitchFamily="34" charset="0"/>
              </a:rPr>
              <a:t>: Used in digital forensics, copyright protection, and more.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Invisibility</a:t>
            </a:r>
            <a:r>
              <a:rPr kumimoji="0" lang="en-US" altLang="en-US" sz="1800" b="0" i="0" u="none" strike="noStrike" cap="none" normalizeH="0" baseline="0">
                <a:ln>
                  <a:noFill/>
                </a:ln>
                <a:solidFill>
                  <a:schemeClr val="tx1"/>
                </a:solidFill>
                <a:effectLst/>
                <a:latin typeface="Arial" panose="020B0604020202020204" pitchFamily="34" charset="0"/>
              </a:rPr>
              <a:t>: Messages can be hidden within images without visible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Open Source Power</a:t>
            </a:r>
            <a:r>
              <a:rPr kumimoji="0" lang="en-US" altLang="en-US" sz="1800" b="0" i="0" u="none" strike="noStrike" cap="none" normalizeH="0" baseline="0">
                <a:ln>
                  <a:noFill/>
                </a:ln>
                <a:solidFill>
                  <a:schemeClr val="tx1"/>
                </a:solidFill>
                <a:effectLst/>
                <a:latin typeface="Arial" panose="020B0604020202020204" pitchFamily="34" charset="0"/>
              </a:rPr>
              <a:t>: Libraries like OpenCV make image processing accessible and powerful.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999D0E5C-9238-AF8C-102A-3611DCCC0147}"/>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Individuals</a:t>
            </a:r>
            <a:r>
              <a:rPr kumimoji="0" lang="en-US" altLang="en-US" sz="1800" b="0" i="0" u="none" strike="noStrike" cap="none" normalizeH="0" baseline="0">
                <a:ln>
                  <a:noFill/>
                </a:ln>
                <a:solidFill>
                  <a:schemeClr val="tx1"/>
                </a:solidFill>
                <a:effectLst/>
                <a:latin typeface="Arial" panose="020B0604020202020204" pitchFamily="34" charset="0"/>
              </a:rPr>
              <a:t>: Seeking privacy for personal communications.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Journalists and Whistleblowers</a:t>
            </a:r>
            <a:r>
              <a:rPr kumimoji="0" lang="en-US" altLang="en-US" sz="1800" b="0" i="0" u="none" strike="noStrike" cap="none" normalizeH="0" baseline="0">
                <a:ln>
                  <a:noFill/>
                </a:ln>
                <a:solidFill>
                  <a:schemeClr val="tx1"/>
                </a:solidFill>
                <a:effectLst/>
                <a:latin typeface="Arial" panose="020B0604020202020204" pitchFamily="34" charset="0"/>
              </a:rPr>
              <a:t>: Sharing sensitive information securely.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Corporations</a:t>
            </a:r>
            <a:r>
              <a:rPr kumimoji="0" lang="en-US" altLang="en-US" sz="1800" b="0" i="0" u="none" strike="noStrike" cap="none" normalizeH="0" baseline="0">
                <a:ln>
                  <a:noFill/>
                </a:ln>
                <a:solidFill>
                  <a:schemeClr val="tx1"/>
                </a:solidFill>
                <a:effectLst/>
                <a:latin typeface="Arial" panose="020B0604020202020204" pitchFamily="34" charset="0"/>
              </a:rPr>
              <a:t>: Protecting confidential data and intellectual property.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Government Agencies</a:t>
            </a:r>
            <a:r>
              <a:rPr kumimoji="0" lang="en-US" altLang="en-US" sz="1800" b="0" i="0" u="none" strike="noStrike" cap="none" normalizeH="0" baseline="0">
                <a:ln>
                  <a:noFill/>
                </a:ln>
                <a:solidFill>
                  <a:schemeClr val="tx1"/>
                </a:solidFill>
                <a:effectLst/>
                <a:latin typeface="Arial" panose="020B0604020202020204" pitchFamily="34" charset="0"/>
              </a:rPr>
              <a:t>: Ensuring secure communication and protecting national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Digital Forensics Experts</a:t>
            </a:r>
            <a:r>
              <a:rPr kumimoji="0" lang="en-US" altLang="en-US" sz="1800" b="0" i="0" u="none" strike="noStrike" cap="none" normalizeH="0" baseline="0">
                <a:ln>
                  <a:noFill/>
                </a:ln>
                <a:solidFill>
                  <a:schemeClr val="tx1"/>
                </a:solidFill>
                <a:effectLst/>
                <a:latin typeface="Arial" panose="020B0604020202020204" pitchFamily="34" charset="0"/>
              </a:rPr>
              <a:t>: Investigating cybercrimes and safeguarding digital evidence.</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72517D1D-2B64-D646-A05C-C4E195FB7189}"/>
              </a:ext>
            </a:extLst>
          </p:cNvPr>
          <p:cNvPicPr>
            <a:picLocks noGrp="1" noChangeAspect="1"/>
          </p:cNvPicPr>
          <p:nvPr>
            <p:ph idx="1"/>
          </p:nvPr>
        </p:nvPicPr>
        <p:blipFill>
          <a:blip r:embed="rId2"/>
          <a:stretch>
            <a:fillRect/>
          </a:stretch>
        </p:blipFill>
        <p:spPr>
          <a:xfrm>
            <a:off x="5921827" y="1682620"/>
            <a:ext cx="5551715" cy="1485900"/>
          </a:xfrm>
        </p:spPr>
      </p:pic>
      <p:pic>
        <p:nvPicPr>
          <p:cNvPr id="5" name="Picture 4">
            <a:extLst>
              <a:ext uri="{FF2B5EF4-FFF2-40B4-BE49-F238E27FC236}">
                <a16:creationId xmlns:a16="http://schemas.microsoft.com/office/drawing/2014/main" id="{1CBF519E-B857-6505-46EC-D35CB92B5EF9}"/>
              </a:ext>
            </a:extLst>
          </p:cNvPr>
          <p:cNvPicPr>
            <a:picLocks noChangeAspect="1"/>
          </p:cNvPicPr>
          <p:nvPr/>
        </p:nvPicPr>
        <p:blipFill>
          <a:blip r:embed="rId3"/>
          <a:stretch>
            <a:fillRect/>
          </a:stretch>
        </p:blipFill>
        <p:spPr>
          <a:xfrm>
            <a:off x="718458" y="1371599"/>
            <a:ext cx="4870580" cy="2407298"/>
          </a:xfrm>
          <a:prstGeom prst="rect">
            <a:avLst/>
          </a:prstGeom>
        </p:spPr>
      </p:pic>
      <p:pic>
        <p:nvPicPr>
          <p:cNvPr id="9" name="Picture 8">
            <a:extLst>
              <a:ext uri="{FF2B5EF4-FFF2-40B4-BE49-F238E27FC236}">
                <a16:creationId xmlns:a16="http://schemas.microsoft.com/office/drawing/2014/main" id="{DC90AC71-536F-CB62-8FB5-43CC80E5ADFD}"/>
              </a:ext>
            </a:extLst>
          </p:cNvPr>
          <p:cNvPicPr>
            <a:picLocks noChangeAspect="1"/>
          </p:cNvPicPr>
          <p:nvPr/>
        </p:nvPicPr>
        <p:blipFill>
          <a:blip r:embed="rId4"/>
          <a:stretch>
            <a:fillRect/>
          </a:stretch>
        </p:blipFill>
        <p:spPr>
          <a:xfrm>
            <a:off x="3620275" y="3811321"/>
            <a:ext cx="5468861" cy="286006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demonstrates the effective use of steganography to securely hide and retrieve messages within digital images. By utilizing Python and libraries like OpenCV, NumPy, and PIL, we ensure that sensitive information can be transmitted without detection. This method enhances data privacy and security, making it valuable for personal, corporate, and governmental communications.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US" sz="1700" b="0" strike="noStrike" spc="-1" dirty="0">
                <a:solidFill>
                  <a:srgbClr val="404040"/>
                </a:solidFill>
                <a:latin typeface="Franklin Gothic Book"/>
              </a:rPr>
              <a:t>https://github.com/pushya1565/stegnography.git</a:t>
            </a:r>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59</TotalTime>
  <Words>438</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Google Sans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Pushya Shah</cp:lastModifiedBy>
  <cp:revision>30</cp:revision>
  <dcterms:created xsi:type="dcterms:W3CDTF">2021-05-26T16:50:10Z</dcterms:created>
  <dcterms:modified xsi:type="dcterms:W3CDTF">2025-02-23T09:57:10Z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