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9a7586c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9a7586c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6000"/>
              </a:lnSpc>
              <a:spcBef>
                <a:spcPts val="1200"/>
              </a:spcBef>
              <a:spcAft>
                <a:spcPts val="0"/>
              </a:spcAft>
              <a:buClr>
                <a:schemeClr val="dk1"/>
              </a:buClr>
              <a:buSzPts val="1100"/>
              <a:buFont typeface="Arial"/>
              <a:buNone/>
            </a:pPr>
            <a:r>
              <a:rPr lang="en" sz="1200">
                <a:solidFill>
                  <a:srgbClr val="212121"/>
                </a:solidFill>
              </a:rPr>
              <a:t>Facial expressions are an essential factor in understanding the emotion of a person. These days emotions are required to study many things, including anger, love, hatred, etc. Sometimes facial expressions are the key to communicate few things, including agreement and disagreement. In this project, I am trying to implement a model that would understand facial expressions. Emotions are a powerful tool in communication and one way that humans show their emotions is through their facial expressions. One of the challenging and powerful tasks in social communications is facial expression recognition, as in non-verbal communication, facial expressions are key. </a:t>
            </a:r>
            <a:endParaRPr sz="1200">
              <a:solidFill>
                <a:srgbClr val="212121"/>
              </a:solidFill>
            </a:endParaRPr>
          </a:p>
          <a:p>
            <a:pPr indent="0" lvl="0" marL="0" rtl="0" algn="l">
              <a:lnSpc>
                <a:spcPct val="156000"/>
              </a:lnSpc>
              <a:spcBef>
                <a:spcPts val="1200"/>
              </a:spcBef>
              <a:spcAft>
                <a:spcPts val="0"/>
              </a:spcAft>
              <a:buClr>
                <a:schemeClr val="dk1"/>
              </a:buClr>
              <a:buSzPts val="1100"/>
              <a:buFont typeface="Arial"/>
              <a:buNone/>
            </a:pPr>
            <a:r>
              <a:rPr lang="en" sz="1200">
                <a:solidFill>
                  <a:srgbClr val="212121"/>
                </a:solidFill>
              </a:rPr>
              <a:t>The automated analysis of facial expressions has been widely used in different research areas, such as biometrics or emotional analysis. Special importance is attached to facial expressions in sign language, since they help to form the grammatical structure of the language and allow for the creation of language disambiguation, and thus are called Grammatical Facial Expressions. </a:t>
            </a:r>
            <a:endParaRPr sz="1200">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9a7586c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9a7586c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9a7586c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9a7586c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f03143e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f03143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9a7586c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9a7586c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9a7586c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a7586c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chive.ics.uci.edu/ml/datasets/Grammatical+Facial+Expressions" TargetMode="External"/><Relationship Id="rId4" Type="http://schemas.openxmlformats.org/officeDocument/2006/relationships/hyperlink" Target="https://archive.ics.uci.edu/ml/datasets/Grammatical+Facial+Expressions" TargetMode="External"/><Relationship Id="rId5" Type="http://schemas.openxmlformats.org/officeDocument/2006/relationships/hyperlink" Target="https://www.kaggle.com/jonathanoheix/face-expression-recognition-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chive.ics.uci.edu/ml/datasets/Grammatical+Facial+Expressions" TargetMode="External"/><Relationship Id="rId4" Type="http://schemas.openxmlformats.org/officeDocument/2006/relationships/hyperlink" Target="https://bmcbioinformatics.biomedcentral.com/articles/10.1186/s12859-019-3153-2" TargetMode="External"/><Relationship Id="rId5" Type="http://schemas.openxmlformats.org/officeDocument/2006/relationships/hyperlink" Target="https://bmcbioinformatics.biomedcentral.com/articles/10.1186/s12859-019-3153-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0" y="744575"/>
            <a:ext cx="8520600" cy="113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Facial Expression Recognition </a:t>
            </a:r>
            <a:r>
              <a:rPr lang="en" sz="3500"/>
              <a:t>using </a:t>
            </a:r>
            <a:r>
              <a:rPr lang="en" sz="3500"/>
              <a:t>CNN</a:t>
            </a:r>
            <a:endParaRPr sz="3500"/>
          </a:p>
        </p:txBody>
      </p:sp>
      <p:sp>
        <p:nvSpPr>
          <p:cNvPr id="58" name="Google Shape;58;p13"/>
          <p:cNvSpPr txBox="1"/>
          <p:nvPr>
            <p:ph idx="1" type="subTitle"/>
          </p:nvPr>
        </p:nvSpPr>
        <p:spPr>
          <a:xfrm>
            <a:off x="311700" y="18752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rPr>
              <a:t>Data 606 Capstone Project - Spring 2021</a:t>
            </a:r>
            <a:endParaRPr sz="3000">
              <a:solidFill>
                <a:srgbClr val="000000"/>
              </a:solidFill>
            </a:endParaRPr>
          </a:p>
        </p:txBody>
      </p:sp>
      <p:pic>
        <p:nvPicPr>
          <p:cNvPr id="59" name="Google Shape;59;p13"/>
          <p:cNvPicPr preferRelativeResize="0"/>
          <p:nvPr/>
        </p:nvPicPr>
        <p:blipFill>
          <a:blip r:embed="rId3">
            <a:alphaModFix/>
          </a:blip>
          <a:stretch>
            <a:fillRect/>
          </a:stretch>
        </p:blipFill>
        <p:spPr>
          <a:xfrm>
            <a:off x="3007988" y="2380925"/>
            <a:ext cx="3128026" cy="264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a:t>
            </a:r>
            <a:endParaRPr/>
          </a:p>
        </p:txBody>
      </p:sp>
      <p:sp>
        <p:nvSpPr>
          <p:cNvPr id="65" name="Google Shape;65;p1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en" sz="1900">
                <a:solidFill>
                  <a:srgbClr val="000000"/>
                </a:solidFill>
              </a:rPr>
              <a:t>Importance of Facial expression recognition.</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chemeClr val="accent2"/>
                </a:solidFill>
              </a:rPr>
              <a:t>Emotions are a powerful tool in communication and one way that humans show their emotions is through their facial expressions.</a:t>
            </a:r>
            <a:endParaRPr sz="1900">
              <a:solidFill>
                <a:schemeClr val="accent2"/>
              </a:solidFill>
            </a:endParaRPr>
          </a:p>
          <a:p>
            <a:pPr indent="-349250" lvl="0" marL="457200" rtl="0" algn="l">
              <a:spcBef>
                <a:spcPts val="0"/>
              </a:spcBef>
              <a:spcAft>
                <a:spcPts val="0"/>
              </a:spcAft>
              <a:buClr>
                <a:schemeClr val="accent2"/>
              </a:buClr>
              <a:buSzPts val="1900"/>
              <a:buChar char="-"/>
            </a:pPr>
            <a:r>
              <a:rPr lang="en" sz="1900">
                <a:solidFill>
                  <a:schemeClr val="accent2"/>
                </a:solidFill>
              </a:rPr>
              <a:t>Facial recognition, the challenge.</a:t>
            </a:r>
            <a:endParaRPr sz="1900">
              <a:solidFill>
                <a:schemeClr val="accent2"/>
              </a:solidFill>
            </a:endParaRPr>
          </a:p>
          <a:p>
            <a:pPr indent="-349250" lvl="0" marL="457200" rtl="0" algn="l">
              <a:spcBef>
                <a:spcPts val="0"/>
              </a:spcBef>
              <a:spcAft>
                <a:spcPts val="0"/>
              </a:spcAft>
              <a:buClr>
                <a:schemeClr val="accent2"/>
              </a:buClr>
              <a:buSzPts val="1900"/>
              <a:buChar char="-"/>
            </a:pPr>
            <a:r>
              <a:rPr lang="en" sz="1900">
                <a:solidFill>
                  <a:schemeClr val="accent2"/>
                </a:solidFill>
              </a:rPr>
              <a:t>Uses of Facial Recognition.</a:t>
            </a:r>
            <a:endParaRPr sz="19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 of the project : </a:t>
            </a:r>
            <a:endParaRPr/>
          </a:p>
        </p:txBody>
      </p:sp>
      <p:sp>
        <p:nvSpPr>
          <p:cNvPr id="71" name="Google Shape;71;p1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1900">
                <a:solidFill>
                  <a:schemeClr val="accent2"/>
                </a:solidFill>
              </a:rPr>
              <a:t>Recognize the facial expressions of a human face</a:t>
            </a:r>
            <a:endParaRPr sz="1900">
              <a:solidFill>
                <a:schemeClr val="accent2"/>
              </a:solidFill>
            </a:endParaRPr>
          </a:p>
          <a:p>
            <a:pPr indent="-349250" lvl="0" marL="457200" rtl="0" algn="l">
              <a:spcBef>
                <a:spcPts val="0"/>
              </a:spcBef>
              <a:spcAft>
                <a:spcPts val="0"/>
              </a:spcAft>
              <a:buClr>
                <a:schemeClr val="accent2"/>
              </a:buClr>
              <a:buSzPts val="1900"/>
              <a:buChar char="-"/>
            </a:pPr>
            <a:r>
              <a:rPr lang="en" sz="1900">
                <a:solidFill>
                  <a:schemeClr val="accent2"/>
                </a:solidFill>
              </a:rPr>
              <a:t>Model that would understand facial expressions</a:t>
            </a:r>
            <a:endParaRPr sz="1900">
              <a:solidFill>
                <a:schemeClr val="accent2"/>
              </a:solidFill>
            </a:endParaRPr>
          </a:p>
          <a:p>
            <a:pPr indent="-349250" lvl="0" marL="457200" rtl="0" algn="l">
              <a:spcBef>
                <a:spcPts val="0"/>
              </a:spcBef>
              <a:spcAft>
                <a:spcPts val="0"/>
              </a:spcAft>
              <a:buClr>
                <a:schemeClr val="accent2"/>
              </a:buClr>
              <a:buSzPts val="1900"/>
              <a:buChar char="-"/>
            </a:pPr>
            <a:r>
              <a:rPr lang="en" sz="1900">
                <a:solidFill>
                  <a:schemeClr val="accent2"/>
                </a:solidFill>
              </a:rPr>
              <a:t>Convolutional Neural Network (CNN), is used to determine the output accurately</a:t>
            </a:r>
            <a:endParaRPr sz="1900">
              <a:solidFill>
                <a:schemeClr val="accent2"/>
              </a:solidFill>
            </a:endParaRPr>
          </a:p>
          <a:p>
            <a:pPr indent="-349250" lvl="0" marL="457200" rtl="0" algn="l">
              <a:spcBef>
                <a:spcPts val="0"/>
              </a:spcBef>
              <a:spcAft>
                <a:spcPts val="0"/>
              </a:spcAft>
              <a:buClr>
                <a:schemeClr val="accent2"/>
              </a:buClr>
              <a:buSzPts val="1900"/>
              <a:buChar char="-"/>
            </a:pPr>
            <a:r>
              <a:rPr lang="en" sz="1900">
                <a:solidFill>
                  <a:schemeClr val="accent2"/>
                </a:solidFill>
              </a:rPr>
              <a:t>Translated into a set of features</a:t>
            </a:r>
            <a:endParaRPr sz="1900">
              <a:solidFill>
                <a:schemeClr val="accent2"/>
              </a:solidFill>
            </a:endParaRPr>
          </a:p>
          <a:p>
            <a:pPr indent="-349250" lvl="0" marL="457200" rtl="0" algn="l">
              <a:spcBef>
                <a:spcPts val="0"/>
              </a:spcBef>
              <a:spcAft>
                <a:spcPts val="0"/>
              </a:spcAft>
              <a:buClr>
                <a:schemeClr val="accent2"/>
              </a:buClr>
              <a:buSzPts val="1900"/>
              <a:buChar char="-"/>
            </a:pPr>
            <a:r>
              <a:rPr lang="en" sz="1900">
                <a:solidFill>
                  <a:schemeClr val="accent2"/>
                </a:solidFill>
              </a:rPr>
              <a:t>The large volumes of data can be segregated into relevant groups.</a:t>
            </a:r>
            <a:endParaRPr sz="19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Extraction: </a:t>
            </a:r>
            <a:endParaRPr/>
          </a:p>
        </p:txBody>
      </p:sp>
      <p:sp>
        <p:nvSpPr>
          <p:cNvPr id="77" name="Google Shape;77;p1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lnSpc>
                <a:spcPct val="156000"/>
              </a:lnSpc>
              <a:spcBef>
                <a:spcPts val="1200"/>
              </a:spcBef>
              <a:spcAft>
                <a:spcPts val="0"/>
              </a:spcAft>
              <a:buNone/>
            </a:pPr>
            <a:r>
              <a:rPr lang="en">
                <a:solidFill>
                  <a:schemeClr val="accent2"/>
                </a:solidFill>
              </a:rPr>
              <a:t>The</a:t>
            </a:r>
            <a:r>
              <a:rPr b="1" lang="en">
                <a:solidFill>
                  <a:schemeClr val="accent2"/>
                </a:solidFill>
              </a:rPr>
              <a:t> </a:t>
            </a:r>
            <a:r>
              <a:rPr lang="en">
                <a:solidFill>
                  <a:schemeClr val="accent2"/>
                </a:solidFill>
              </a:rPr>
              <a:t>data is extracted from</a:t>
            </a:r>
            <a:r>
              <a:rPr lang="en">
                <a:solidFill>
                  <a:schemeClr val="accent2"/>
                </a:solidFill>
                <a:uFill>
                  <a:noFill/>
                </a:uFill>
                <a:hlinkClick r:id="rId3">
                  <a:extLst>
                    <a:ext uri="{A12FA001-AC4F-418D-AE19-62706E023703}">
                      <ahyp:hlinkClr val="tx"/>
                    </a:ext>
                  </a:extLst>
                </a:hlinkClick>
              </a:rPr>
              <a:t> </a:t>
            </a:r>
            <a:r>
              <a:rPr lang="en" u="sng">
                <a:solidFill>
                  <a:schemeClr val="accent2"/>
                </a:solidFill>
                <a:hlinkClick r:id="rId4">
                  <a:extLst>
                    <a:ext uri="{A12FA001-AC4F-418D-AE19-62706E023703}">
                      <ahyp:hlinkClr val="tx"/>
                    </a:ext>
                  </a:extLst>
                </a:hlinkClick>
              </a:rPr>
              <a:t>https://archive.ics.uci.edu/ml/datasets/Grammatical+Facial+Expressions</a:t>
            </a:r>
            <a:r>
              <a:rPr lang="en">
                <a:solidFill>
                  <a:schemeClr val="accent2"/>
                </a:solidFill>
              </a:rPr>
              <a:t> </a:t>
            </a:r>
            <a:r>
              <a:rPr lang="en" u="sng">
                <a:solidFill>
                  <a:schemeClr val="accent2"/>
                </a:solidFill>
                <a:hlinkClick r:id="rId5">
                  <a:extLst>
                    <a:ext uri="{A12FA001-AC4F-418D-AE19-62706E023703}">
                      <ahyp:hlinkClr val="tx"/>
                    </a:ext>
                  </a:extLst>
                </a:hlinkClick>
              </a:rPr>
              <a:t>https://www.kaggle.com/jonathanoheix/face-expression-recognition-dataset</a:t>
            </a:r>
            <a:r>
              <a:rPr lang="en">
                <a:solidFill>
                  <a:schemeClr val="accent2"/>
                </a:solidFill>
              </a:rPr>
              <a:t> </a:t>
            </a:r>
            <a:endParaRPr>
              <a:solidFill>
                <a:schemeClr val="accent2"/>
              </a:solidFill>
            </a:endParaRPr>
          </a:p>
          <a:p>
            <a:pPr indent="0" lvl="0" marL="0" rtl="0" algn="l">
              <a:lnSpc>
                <a:spcPct val="156000"/>
              </a:lnSpc>
              <a:spcBef>
                <a:spcPts val="1200"/>
              </a:spcBef>
              <a:spcAft>
                <a:spcPts val="0"/>
              </a:spcAft>
              <a:buNone/>
            </a:pPr>
            <a:r>
              <a:rPr lang="en">
                <a:solidFill>
                  <a:schemeClr val="accent2"/>
                </a:solidFill>
              </a:rPr>
              <a:t>These datasets consist of images with datapoint files and also the images with different facial expressions.</a:t>
            </a:r>
            <a:endParaRPr>
              <a:solidFill>
                <a:schemeClr val="accent2"/>
              </a:solidFill>
            </a:endParaRPr>
          </a:p>
          <a:p>
            <a:pPr indent="0" lvl="0" marL="0" rtl="0" algn="l">
              <a:lnSpc>
                <a:spcPct val="138000"/>
              </a:lnSpc>
              <a:spcBef>
                <a:spcPts val="0"/>
              </a:spcBef>
              <a:spcAft>
                <a:spcPts val="0"/>
              </a:spcAft>
              <a:buNone/>
            </a:pPr>
            <a:r>
              <a:rPr lang="en">
                <a:solidFill>
                  <a:schemeClr val="accent2"/>
                </a:solidFill>
              </a:rPr>
              <a:t>The data is divided into training and validation with 7 groups each with more than 3000 images in each group with less than 2KB of image size.</a:t>
            </a:r>
            <a:endParaRPr>
              <a:solidFill>
                <a:schemeClr val="accent2"/>
              </a:solidFill>
            </a:endParaRPr>
          </a:p>
          <a:p>
            <a:pPr indent="0" lvl="0" marL="0" rtl="0" algn="l">
              <a:lnSpc>
                <a:spcPct val="156000"/>
              </a:lnSpc>
              <a:spcBef>
                <a:spcPts val="1200"/>
              </a:spcBef>
              <a:spcAft>
                <a:spcPts val="0"/>
              </a:spcAft>
              <a:buClr>
                <a:schemeClr val="dk1"/>
              </a:buClr>
              <a:buSzPts val="1100"/>
              <a:buFont typeface="Arial"/>
              <a:buNone/>
            </a:pPr>
            <a:r>
              <a:t/>
            </a:r>
            <a:endParaRPr>
              <a:solidFill>
                <a:schemeClr val="accent2"/>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1628775" y="771525"/>
            <a:ext cx="5657849" cy="3986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r>
              <a:rPr lang="en"/>
              <a:t> </a:t>
            </a:r>
            <a:endParaRPr/>
          </a:p>
        </p:txBody>
      </p:sp>
      <p:sp>
        <p:nvSpPr>
          <p:cNvPr id="90" name="Google Shape;90;p18"/>
          <p:cNvSpPr txBox="1"/>
          <p:nvPr>
            <p:ph idx="1" type="body"/>
          </p:nvPr>
        </p:nvSpPr>
        <p:spPr>
          <a:xfrm>
            <a:off x="246450" y="1222450"/>
            <a:ext cx="8274000" cy="3652200"/>
          </a:xfrm>
          <a:prstGeom prst="rect">
            <a:avLst/>
          </a:prstGeom>
        </p:spPr>
        <p:txBody>
          <a:bodyPr anchorCtr="0" anchor="t" bIns="91425" lIns="91425" spcFirstLastPara="1" rIns="91425" wrap="square" tIns="91425">
            <a:noAutofit/>
          </a:bodyPr>
          <a:lstStyle/>
          <a:p>
            <a:pPr indent="0" lvl="0" marL="0" rtl="0" algn="l">
              <a:lnSpc>
                <a:spcPct val="156000"/>
              </a:lnSpc>
              <a:spcBef>
                <a:spcPts val="0"/>
              </a:spcBef>
              <a:spcAft>
                <a:spcPts val="0"/>
              </a:spcAft>
              <a:buClr>
                <a:schemeClr val="dk1"/>
              </a:buClr>
              <a:buSzPts val="1100"/>
              <a:buFont typeface="Arial"/>
              <a:buNone/>
            </a:pPr>
            <a:r>
              <a:t/>
            </a:r>
            <a:endParaRPr b="1" sz="1400">
              <a:solidFill>
                <a:schemeClr val="accent2"/>
              </a:solidFill>
            </a:endParaRPr>
          </a:p>
          <a:p>
            <a:pPr indent="-298450" lvl="0" marL="558800" rtl="0" algn="l">
              <a:spcBef>
                <a:spcPts val="0"/>
              </a:spcBef>
              <a:spcAft>
                <a:spcPts val="0"/>
              </a:spcAft>
              <a:buClr>
                <a:schemeClr val="dk1"/>
              </a:buClr>
              <a:buSzPts val="1100"/>
              <a:buAutoNum type="arabicPeriod"/>
            </a:pPr>
            <a:r>
              <a:rPr lang="en" sz="1200">
                <a:solidFill>
                  <a:schemeClr val="accent2"/>
                </a:solidFill>
              </a:rPr>
              <a:t>Facial expression recognition with convolutional neural networks. (n.d.). Retrieved February 16, 2021, from https://ieeexplore.ieee.org/abstract/document/9031283</a:t>
            </a:r>
            <a:endParaRPr sz="1200">
              <a:solidFill>
                <a:schemeClr val="accent2"/>
              </a:solidFill>
            </a:endParaRPr>
          </a:p>
          <a:p>
            <a:pPr indent="-298450" lvl="0" marL="558800" rtl="0" algn="l">
              <a:spcBef>
                <a:spcPts val="0"/>
              </a:spcBef>
              <a:spcAft>
                <a:spcPts val="0"/>
              </a:spcAft>
              <a:buClr>
                <a:schemeClr val="dk1"/>
              </a:buClr>
              <a:buSzPts val="1100"/>
              <a:buAutoNum type="arabicPeriod"/>
            </a:pPr>
            <a:r>
              <a:rPr lang="en" sz="1200">
                <a:solidFill>
                  <a:schemeClr val="accent2"/>
                </a:solidFill>
              </a:rPr>
              <a:t>Dhami, D. (2018, December 21). Face Recognition/Special applications of CNN. Retrieved February 16, 2021, from https://medium.com/@dhartidhami/face-recognition-special-applications-of-cnn-51b928a3cd40</a:t>
            </a:r>
            <a:endParaRPr sz="1200">
              <a:solidFill>
                <a:schemeClr val="accent2"/>
              </a:solidFill>
            </a:endParaRPr>
          </a:p>
          <a:p>
            <a:pPr indent="-298450" lvl="0" marL="558800" rtl="0" algn="l">
              <a:spcBef>
                <a:spcPts val="0"/>
              </a:spcBef>
              <a:spcAft>
                <a:spcPts val="0"/>
              </a:spcAft>
              <a:buClr>
                <a:schemeClr val="dk1"/>
              </a:buClr>
              <a:buSzPts val="1100"/>
              <a:buAutoNum type="arabicPeriod"/>
            </a:pPr>
            <a:r>
              <a:rPr lang="en" sz="1200">
                <a:solidFill>
                  <a:schemeClr val="accent2"/>
                </a:solidFill>
              </a:rPr>
              <a:t>UCI machine Learning Repository: Grammatical facial Expressions data set. (n.d.). Retrieved February 18, 2021, from </a:t>
            </a:r>
            <a:r>
              <a:rPr lang="en" sz="1200" u="sng">
                <a:solidFill>
                  <a:schemeClr val="hlink"/>
                </a:solidFill>
                <a:hlinkClick r:id="rId3"/>
              </a:rPr>
              <a:t>https://archive.ics.uci.edu/ml/datasets/Grammatical+Facial+Expressions</a:t>
            </a:r>
            <a:endParaRPr sz="1200">
              <a:solidFill>
                <a:schemeClr val="accent2"/>
              </a:solidFill>
            </a:endParaRPr>
          </a:p>
          <a:p>
            <a:pPr indent="-298450" lvl="0" marL="558800" rtl="0" algn="l">
              <a:spcBef>
                <a:spcPts val="0"/>
              </a:spcBef>
              <a:spcAft>
                <a:spcPts val="0"/>
              </a:spcAft>
              <a:buClr>
                <a:schemeClr val="dk1"/>
              </a:buClr>
              <a:buSzPts val="1100"/>
              <a:buAutoNum type="arabicPeriod"/>
            </a:pPr>
            <a:r>
              <a:rPr lang="en" sz="1200">
                <a:solidFill>
                  <a:schemeClr val="accent2"/>
                </a:solidFill>
              </a:rPr>
              <a:t>S. Peng, J., OS. Anies, M., Dean, D., A. Savran, B., Bookstein, F., A. Colombo, C., . . . LE. Peterson, M. (1970, January 01). 3-Dimensional facial expression recognition in human using multi-points warping. Retrieved February 18, 2021, from</a:t>
            </a:r>
            <a:r>
              <a:rPr lang="en" sz="1200">
                <a:solidFill>
                  <a:schemeClr val="accent2"/>
                </a:solidFill>
                <a:uFill>
                  <a:noFill/>
                </a:uFill>
                <a:hlinkClick r:id="rId4">
                  <a:extLst>
                    <a:ext uri="{A12FA001-AC4F-418D-AE19-62706E023703}">
                      <ahyp:hlinkClr val="tx"/>
                    </a:ext>
                  </a:extLst>
                </a:hlinkClick>
              </a:rPr>
              <a:t> </a:t>
            </a:r>
            <a:r>
              <a:rPr lang="en" sz="1200" u="sng">
                <a:solidFill>
                  <a:schemeClr val="accent2"/>
                </a:solidFill>
                <a:hlinkClick r:id="rId5">
                  <a:extLst>
                    <a:ext uri="{A12FA001-AC4F-418D-AE19-62706E023703}">
                      <ahyp:hlinkClr val="tx"/>
                    </a:ext>
                  </a:extLst>
                </a:hlinkClick>
              </a:rPr>
              <a:t>https://bmcbioinformatics.biomedcentral.com/articles/10.1186/s12859-019-3153-2</a:t>
            </a:r>
            <a:r>
              <a:rPr lang="en" sz="1200">
                <a:solidFill>
                  <a:schemeClr val="accent2"/>
                </a:solidFil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2653150" y="767288"/>
            <a:ext cx="3737050" cy="4326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