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8ba6492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8ba6492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8ba6492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8ba6492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8ba6492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8ba6492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8ba6492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8ba6492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ba64925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8ba64925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ba6492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ba6492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8ba64925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8ba64925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8ba64925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8ba64925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edium.com/analytics-vidhya/facial-expression-detection-using-machine-learning-in-python-c6a188ac765f" TargetMode="External"/><Relationship Id="rId4" Type="http://schemas.openxmlformats.org/officeDocument/2006/relationships/hyperlink" Target="https://towardsdatascience.com/building-a-convolutional-neural-network-male-vs-female-50347e2fa88b" TargetMode="External"/><Relationship Id="rId5" Type="http://schemas.openxmlformats.org/officeDocument/2006/relationships/hyperlink" Target="https://medium.com/@ksusorokina/image-classification-with-convolutional-neural-networks-496815db12a8#:~:text=Convolutional%20neural%20networks%20(CNN)%20is,this%20architecture%20is%20image%20classification.&amp;text=Instead%20of%20the%20image%2C%20the%20computer%20sees%20an%20array%20of%20pixels" TargetMode="External"/><Relationship Id="rId6" Type="http://schemas.openxmlformats.org/officeDocument/2006/relationships/hyperlink" Target="https://realpython.com/python-pyqt-gui-calcul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Facial Expression Recognition using CNN</a:t>
            </a:r>
            <a:endParaRPr sz="4400"/>
          </a:p>
        </p:txBody>
      </p:sp>
      <p:sp>
        <p:nvSpPr>
          <p:cNvPr id="58" name="Google Shape;58;p13"/>
          <p:cNvSpPr txBox="1"/>
          <p:nvPr>
            <p:ph idx="1" type="subTitle"/>
          </p:nvPr>
        </p:nvSpPr>
        <p:spPr>
          <a:xfrm>
            <a:off x="311700" y="283412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(Capstone project 606)</a:t>
            </a:r>
            <a:endParaRPr/>
          </a:p>
          <a:p>
            <a:pPr indent="0" lvl="0" marL="0" rtl="0" algn="ctr">
              <a:spcBef>
                <a:spcPts val="0"/>
              </a:spcBef>
              <a:spcAft>
                <a:spcPts val="0"/>
              </a:spcAft>
              <a:buNone/>
            </a:pPr>
            <a:r>
              <a:rPr lang="en"/>
              <a:t>Pushyami Reddy Ginnavaram</a:t>
            </a:r>
            <a:endParaRPr/>
          </a:p>
          <a:p>
            <a:pPr indent="0" lvl="0" marL="0" rtl="0" algn="ctr">
              <a:spcBef>
                <a:spcPts val="0"/>
              </a:spcBef>
              <a:spcAft>
                <a:spcPts val="0"/>
              </a:spcAft>
              <a:buNone/>
            </a:pPr>
            <a:r>
              <a:rPr lang="en"/>
              <a:t>(HZ98176)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rPr>
              <a:t>Build a CNN Architecture:</a:t>
            </a:r>
            <a:endParaRPr/>
          </a:p>
        </p:txBody>
      </p:sp>
      <p:sp>
        <p:nvSpPr>
          <p:cNvPr id="64" name="Google Shape;64;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23850" lvl="0" marL="647700" rtl="0" algn="l">
              <a:spcBef>
                <a:spcPts val="1000"/>
              </a:spcBef>
              <a:spcAft>
                <a:spcPts val="0"/>
              </a:spcAft>
              <a:buClr>
                <a:schemeClr val="accent2"/>
              </a:buClr>
              <a:buSzPts val="1500"/>
              <a:buChar char="■"/>
            </a:pPr>
            <a:r>
              <a:rPr lang="en" sz="1500">
                <a:solidFill>
                  <a:schemeClr val="accent2"/>
                </a:solidFill>
              </a:rPr>
              <a:t>The initial step involved in setting up the model is to initialize the training and validation generators.</a:t>
            </a:r>
            <a:endParaRPr sz="1500">
              <a:solidFill>
                <a:schemeClr val="accent2"/>
              </a:solidFill>
            </a:endParaRPr>
          </a:p>
          <a:p>
            <a:pPr indent="-323850" lvl="0" marL="647700" rtl="0" algn="l">
              <a:spcBef>
                <a:spcPts val="0"/>
              </a:spcBef>
              <a:spcAft>
                <a:spcPts val="0"/>
              </a:spcAft>
              <a:buClr>
                <a:schemeClr val="accent2"/>
              </a:buClr>
              <a:buSzPts val="1500"/>
              <a:buChar char="■"/>
            </a:pPr>
            <a:r>
              <a:rPr lang="en" sz="1500">
                <a:solidFill>
                  <a:schemeClr val="accent2"/>
                </a:solidFill>
              </a:rPr>
              <a:t>The generator used for this data is ImageDataGenerator, and then the images are rescaled to </a:t>
            </a:r>
            <a:r>
              <a:rPr lang="en" sz="1500">
                <a:solidFill>
                  <a:srgbClr val="202124"/>
                </a:solidFill>
                <a:latin typeface="Roboto"/>
                <a:ea typeface="Roboto"/>
                <a:cs typeface="Roboto"/>
                <a:sym typeface="Roboto"/>
              </a:rPr>
              <a:t>1./255 is to transform every pixel value from range [0,255] -&gt; [0,1]. Scaling every image to the same range [0,1] will make images contribute more evenly to the total loss.</a:t>
            </a:r>
            <a:endParaRPr sz="1500">
              <a:solidFill>
                <a:srgbClr val="202124"/>
              </a:solidFill>
              <a:latin typeface="Roboto"/>
              <a:ea typeface="Roboto"/>
              <a:cs typeface="Roboto"/>
              <a:sym typeface="Roboto"/>
            </a:endParaRPr>
          </a:p>
          <a:p>
            <a:pPr indent="-323850" lvl="0" marL="647700" rtl="0" algn="l">
              <a:spcBef>
                <a:spcPts val="0"/>
              </a:spcBef>
              <a:spcAft>
                <a:spcPts val="0"/>
              </a:spcAft>
              <a:buClr>
                <a:schemeClr val="accent2"/>
              </a:buClr>
              <a:buSzPts val="1500"/>
              <a:buChar char="■"/>
            </a:pPr>
            <a:r>
              <a:rPr lang="en" sz="1400">
                <a:solidFill>
                  <a:schemeClr val="accent2"/>
                </a:solidFill>
              </a:rPr>
              <a:t>Building a model (emotion model) using Convolutional Neural Networks, the architecture includes input and output layers with many hidden computational layers.</a:t>
            </a:r>
            <a:endParaRPr sz="1400">
              <a:solidFill>
                <a:schemeClr val="accent2"/>
              </a:solidFill>
            </a:endParaRPr>
          </a:p>
          <a:p>
            <a:pPr indent="-323850" lvl="0" marL="647700" rtl="0" algn="l">
              <a:spcBef>
                <a:spcPts val="0"/>
              </a:spcBef>
              <a:spcAft>
                <a:spcPts val="0"/>
              </a:spcAft>
              <a:buClr>
                <a:schemeClr val="accent2"/>
              </a:buClr>
              <a:buSzPts val="1500"/>
              <a:buChar char="■"/>
            </a:pPr>
            <a:r>
              <a:rPr lang="en" sz="1400">
                <a:solidFill>
                  <a:schemeClr val="accent2"/>
                </a:solidFill>
              </a:rPr>
              <a:t>The 2D convolutional layer with kernel size (3,3), and an activation layer ReLU (Rectified Linear Unit) is added</a:t>
            </a:r>
            <a:endParaRPr sz="1400">
              <a:solidFill>
                <a:schemeClr val="accent2"/>
              </a:solidFill>
            </a:endParaRPr>
          </a:p>
          <a:p>
            <a:pPr indent="0" lvl="0" marL="0" rtl="0" algn="l">
              <a:spcBef>
                <a:spcPts val="1500"/>
              </a:spcBef>
              <a:spcAft>
                <a:spcPts val="0"/>
              </a:spcAft>
              <a:buNone/>
            </a:pPr>
            <a:r>
              <a:t/>
            </a:r>
            <a:endParaRPr sz="1500">
              <a:solidFill>
                <a:srgbClr val="202124"/>
              </a:solidFill>
              <a:latin typeface="Roboto"/>
              <a:ea typeface="Roboto"/>
              <a:cs typeface="Roboto"/>
              <a:sym typeface="Roboto"/>
            </a:endParaRPr>
          </a:p>
          <a:p>
            <a:pPr indent="0" lvl="0" marL="0" rtl="0" algn="l">
              <a:spcBef>
                <a:spcPts val="1500"/>
              </a:spcBef>
              <a:spcAft>
                <a:spcPts val="0"/>
              </a:spcAft>
              <a:buNone/>
            </a:pPr>
            <a:r>
              <a:t/>
            </a:r>
            <a:endParaRPr sz="1500">
              <a:solidFill>
                <a:srgbClr val="202124"/>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a:t>
            </a:r>
            <a:endParaRPr/>
          </a:p>
        </p:txBody>
      </p:sp>
      <p:sp>
        <p:nvSpPr>
          <p:cNvPr id="70" name="Google Shape;70;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1150" lvl="0" marL="647700" rtl="0" algn="l">
              <a:spcBef>
                <a:spcPts val="0"/>
              </a:spcBef>
              <a:spcAft>
                <a:spcPts val="0"/>
              </a:spcAft>
              <a:buClr>
                <a:schemeClr val="accent2"/>
              </a:buClr>
              <a:buSzPts val="1300"/>
              <a:buChar char="■"/>
            </a:pPr>
            <a:r>
              <a:rPr lang="en" sz="1300">
                <a:solidFill>
                  <a:schemeClr val="accent2"/>
                </a:solidFill>
              </a:rPr>
              <a:t>The Model for the built CNN model is summarized</a:t>
            </a:r>
            <a:endParaRPr sz="1300">
              <a:solidFill>
                <a:schemeClr val="accent2"/>
              </a:solidFill>
            </a:endParaRPr>
          </a:p>
          <a:p>
            <a:pPr indent="-311150" lvl="0" marL="647700" rtl="0" algn="l">
              <a:spcBef>
                <a:spcPts val="0"/>
              </a:spcBef>
              <a:spcAft>
                <a:spcPts val="0"/>
              </a:spcAft>
              <a:buClr>
                <a:schemeClr val="accent2"/>
              </a:buClr>
              <a:buSzPts val="1300"/>
              <a:buChar char="■"/>
            </a:pPr>
            <a:r>
              <a:rPr lang="en" sz="1300">
                <a:solidFill>
                  <a:schemeClr val="accent2"/>
                </a:solidFill>
              </a:rPr>
              <a:t>The total number of parameters is 4,967,623</a:t>
            </a:r>
            <a:endParaRPr sz="1300">
              <a:solidFill>
                <a:schemeClr val="accent2"/>
              </a:solidFill>
            </a:endParaRPr>
          </a:p>
          <a:p>
            <a:pPr indent="-311150" lvl="0" marL="647700" rtl="0" algn="l">
              <a:spcBef>
                <a:spcPts val="0"/>
              </a:spcBef>
              <a:spcAft>
                <a:spcPts val="0"/>
              </a:spcAft>
              <a:buClr>
                <a:schemeClr val="accent2"/>
              </a:buClr>
              <a:buSzPts val="1300"/>
              <a:buChar char="■"/>
            </a:pPr>
            <a:r>
              <a:rPr lang="en" sz="1300">
                <a:solidFill>
                  <a:schemeClr val="accent2"/>
                </a:solidFill>
              </a:rPr>
              <a:t>Because </a:t>
            </a:r>
            <a:r>
              <a:rPr lang="en" sz="1300">
                <a:solidFill>
                  <a:srgbClr val="242729"/>
                </a:solidFill>
              </a:rPr>
              <a:t>every hidden unit I have 896 input weights </a:t>
            </a:r>
            <a:endParaRPr sz="1300">
              <a:solidFill>
                <a:srgbClr val="242729"/>
              </a:solidFill>
            </a:endParaRPr>
          </a:p>
          <a:p>
            <a:pPr indent="-311150" lvl="0" marL="647700" rtl="0" algn="l">
              <a:spcBef>
                <a:spcPts val="0"/>
              </a:spcBef>
              <a:spcAft>
                <a:spcPts val="0"/>
              </a:spcAft>
              <a:buClr>
                <a:schemeClr val="accent2"/>
              </a:buClr>
              <a:buSzPts val="1300"/>
              <a:buChar char="■"/>
            </a:pPr>
            <a:r>
              <a:rPr lang="en" sz="1300">
                <a:solidFill>
                  <a:srgbClr val="242729"/>
                </a:solidFill>
              </a:rPr>
              <a:t>one weight is a bias with the connection</a:t>
            </a:r>
            <a:endParaRPr sz="1300">
              <a:solidFill>
                <a:srgbClr val="242729"/>
              </a:solidFill>
            </a:endParaRPr>
          </a:p>
          <a:p>
            <a:pPr indent="-311150" lvl="0" marL="647700" rtl="0" algn="l">
              <a:spcBef>
                <a:spcPts val="0"/>
              </a:spcBef>
              <a:spcAft>
                <a:spcPts val="0"/>
              </a:spcAft>
              <a:buClr>
                <a:schemeClr val="accent2"/>
              </a:buClr>
              <a:buSzPts val="1300"/>
              <a:buChar char="■"/>
            </a:pPr>
            <a:r>
              <a:rPr lang="en" sz="1300">
                <a:solidFill>
                  <a:srgbClr val="242729"/>
                </a:solidFill>
              </a:rPr>
              <a:t>This means that every hidden unit gives back 896 parameters.</a:t>
            </a:r>
            <a:endParaRPr sz="1300">
              <a:solidFill>
                <a:srgbClr val="242729"/>
              </a:solidFill>
            </a:endParaRPr>
          </a:p>
          <a:p>
            <a:pPr indent="-311150" lvl="0" marL="647700" rtl="0" algn="l">
              <a:spcBef>
                <a:spcPts val="0"/>
              </a:spcBef>
              <a:spcAft>
                <a:spcPts val="0"/>
              </a:spcAft>
              <a:buClr>
                <a:schemeClr val="accent2"/>
              </a:buClr>
              <a:buSzPts val="1300"/>
              <a:buChar char="■"/>
            </a:pPr>
            <a:r>
              <a:rPr lang="en" sz="1300">
                <a:solidFill>
                  <a:srgbClr val="242729"/>
                </a:solidFill>
              </a:rPr>
              <a:t>Hidden layers and bias important to produce significant results.</a:t>
            </a:r>
            <a:endParaRPr sz="1300">
              <a:solidFill>
                <a:srgbClr val="242729"/>
              </a:solidFill>
            </a:endParaRPr>
          </a:p>
          <a:p>
            <a:pPr indent="0" lvl="0" marL="0" rtl="0" algn="l">
              <a:spcBef>
                <a:spcPts val="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5848200" y="1115300"/>
            <a:ext cx="3049362" cy="3352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2"/>
                </a:solidFill>
              </a:rPr>
              <a:t>Model Performance:</a:t>
            </a:r>
            <a:endParaRPr sz="3100"/>
          </a:p>
        </p:txBody>
      </p:sp>
      <p:sp>
        <p:nvSpPr>
          <p:cNvPr id="77" name="Google Shape;77;p1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accent2"/>
                </a:solidFill>
              </a:rPr>
              <a:t>Flatten performs the input role. Next is Dense — densely connected layer with the value of the output space (64) and ReLU activation function. It follows Dropout, which is preventing overfitting. Overfitting is the phenomenon when the constructed model recognizes the examples from the training sample, but works relatively poorly on the examples of the test sample. Dropout takes values between 0 and 1. Тhe last fully connected layer has 1 output and a Sigmoid activation function.</a:t>
            </a:r>
            <a:endParaRPr sz="2000"/>
          </a:p>
        </p:txBody>
      </p:sp>
      <p:pic>
        <p:nvPicPr>
          <p:cNvPr id="78" name="Google Shape;78;p16"/>
          <p:cNvPicPr preferRelativeResize="0"/>
          <p:nvPr/>
        </p:nvPicPr>
        <p:blipFill>
          <a:blip r:embed="rId3">
            <a:alphaModFix/>
          </a:blip>
          <a:stretch>
            <a:fillRect/>
          </a:stretch>
        </p:blipFill>
        <p:spPr>
          <a:xfrm>
            <a:off x="1994038" y="2624325"/>
            <a:ext cx="4752975"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84" name="Google Shape;84;p1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1150" lvl="0" marL="647700" rtl="0" algn="l">
              <a:spcBef>
                <a:spcPts val="1500"/>
              </a:spcBef>
              <a:spcAft>
                <a:spcPts val="0"/>
              </a:spcAft>
              <a:buClr>
                <a:schemeClr val="accent2"/>
              </a:buClr>
              <a:buSzPts val="1300"/>
              <a:buChar char="■"/>
            </a:pPr>
            <a:r>
              <a:rPr lang="en" sz="1300">
                <a:solidFill>
                  <a:schemeClr val="accent2"/>
                </a:solidFill>
              </a:rPr>
              <a:t>The model is being trained with the given training dataset </a:t>
            </a:r>
            <a:endParaRPr sz="1300">
              <a:solidFill>
                <a:schemeClr val="accent2"/>
              </a:solidFill>
            </a:endParaRPr>
          </a:p>
          <a:p>
            <a:pPr indent="-311150" lvl="0" marL="647700" rtl="0" algn="l">
              <a:spcBef>
                <a:spcPts val="0"/>
              </a:spcBef>
              <a:spcAft>
                <a:spcPts val="0"/>
              </a:spcAft>
              <a:buClr>
                <a:schemeClr val="accent2"/>
              </a:buClr>
              <a:buSzPts val="1300"/>
              <a:buChar char="■"/>
            </a:pPr>
            <a:r>
              <a:rPr lang="en" sz="1300">
                <a:solidFill>
                  <a:schemeClr val="accent2"/>
                </a:solidFill>
              </a:rPr>
              <a:t>Learning rate of 0.01 and the number of epochs given is 50.</a:t>
            </a:r>
            <a:endParaRPr sz="1300">
              <a:solidFill>
                <a:schemeClr val="accent2"/>
              </a:solidFill>
            </a:endParaRPr>
          </a:p>
          <a:p>
            <a:pPr indent="-311150" lvl="0" marL="647700" rtl="0" algn="l">
              <a:spcBef>
                <a:spcPts val="0"/>
              </a:spcBef>
              <a:spcAft>
                <a:spcPts val="0"/>
              </a:spcAft>
              <a:buClr>
                <a:schemeClr val="accent2"/>
              </a:buClr>
              <a:buSzPts val="1300"/>
              <a:buChar char="■"/>
            </a:pPr>
            <a:r>
              <a:rPr lang="en" sz="1300">
                <a:solidFill>
                  <a:schemeClr val="accent2"/>
                </a:solidFill>
              </a:rPr>
              <a:t>Using Python GUI, the evaluation metrics are being visualized. </a:t>
            </a:r>
            <a:endParaRPr sz="1300">
              <a:solidFill>
                <a:schemeClr val="accent2"/>
              </a:solidFill>
            </a:endParaRPr>
          </a:p>
          <a:p>
            <a:pPr indent="-311150" lvl="0" marL="647700" rtl="0" algn="l">
              <a:spcBef>
                <a:spcPts val="0"/>
              </a:spcBef>
              <a:spcAft>
                <a:spcPts val="0"/>
              </a:spcAft>
              <a:buClr>
                <a:schemeClr val="accent2"/>
              </a:buClr>
              <a:buSzPts val="1300"/>
              <a:buChar char="■"/>
            </a:pPr>
            <a:r>
              <a:rPr lang="en" sz="1300">
                <a:solidFill>
                  <a:schemeClr val="accent2"/>
                </a:solidFill>
              </a:rPr>
              <a:t>The accuracy, Precision score, Recall score, F1 score.</a:t>
            </a:r>
            <a:endParaRPr sz="1300">
              <a:solidFill>
                <a:schemeClr val="accent2"/>
              </a:solidFill>
            </a:endParaRPr>
          </a:p>
          <a:p>
            <a:pPr indent="-311150" lvl="0" marL="647700" rtl="0" algn="l">
              <a:spcBef>
                <a:spcPts val="0"/>
              </a:spcBef>
              <a:spcAft>
                <a:spcPts val="0"/>
              </a:spcAft>
              <a:buClr>
                <a:schemeClr val="accent2"/>
              </a:buClr>
              <a:buSzPts val="1300"/>
              <a:buChar char="■"/>
            </a:pPr>
            <a:r>
              <a:rPr lang="en" sz="1300">
                <a:solidFill>
                  <a:schemeClr val="accent2"/>
                </a:solidFill>
              </a:rPr>
              <a:t>The model is performing with an accuracy of 93.5%</a:t>
            </a:r>
            <a:endParaRPr sz="1300">
              <a:solidFill>
                <a:schemeClr val="accent2"/>
              </a:solidFill>
            </a:endParaRPr>
          </a:p>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5795925" y="1222450"/>
            <a:ext cx="334807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accent2"/>
                </a:solidFill>
              </a:rPr>
              <a:t>Graphical User Interface using Python </a:t>
            </a:r>
            <a:endParaRPr/>
          </a:p>
        </p:txBody>
      </p:sp>
      <p:sp>
        <p:nvSpPr>
          <p:cNvPr id="91" name="Google Shape;91;p18"/>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647700" rtl="0" algn="l">
              <a:spcBef>
                <a:spcPts val="1000"/>
              </a:spcBef>
              <a:spcAft>
                <a:spcPts val="0"/>
              </a:spcAft>
              <a:buClr>
                <a:schemeClr val="accent2"/>
              </a:buClr>
              <a:buSzPts val="1400"/>
              <a:buChar char="■"/>
            </a:pPr>
            <a:r>
              <a:rPr lang="en" sz="1400">
                <a:solidFill>
                  <a:schemeClr val="accent2"/>
                </a:solidFill>
              </a:rPr>
              <a:t>PyQt5 is a python library used for building the graphical user interface, it is a set of Python bindings for Qt v5, which is a set of C++ libraries to implement APIs at a high level for mobile and desktop applications. </a:t>
            </a:r>
            <a:endParaRPr sz="1400">
              <a:solidFill>
                <a:schemeClr val="accent2"/>
              </a:solidFill>
            </a:endParaRPr>
          </a:p>
          <a:p>
            <a:pPr indent="-317500" lvl="0" marL="647700" rtl="0" algn="l">
              <a:spcBef>
                <a:spcPts val="0"/>
              </a:spcBef>
              <a:spcAft>
                <a:spcPts val="0"/>
              </a:spcAft>
              <a:buClr>
                <a:schemeClr val="accent2"/>
              </a:buClr>
              <a:buSzPts val="1400"/>
              <a:buChar char="■"/>
            </a:pPr>
            <a:r>
              <a:rPr lang="en" sz="1400">
                <a:solidFill>
                  <a:schemeClr val="accent2"/>
                </a:solidFill>
              </a:rPr>
              <a:t>PyQt5 is based on Qt v5 and includes classes that cover Graphical User Interfaces as well as XML handling, network communication, regular expressions, threads, SQL databases, multimedia, web browsing, and other technologies available in Qt. PyQt5 implements over one thousand of these Qt classes in a set of Python modules, all of which are contained within a top-level Python package called PyQt5.</a:t>
            </a:r>
            <a:endParaRPr sz="1400">
              <a:solidFill>
                <a:schemeClr val="accent2"/>
              </a:solidFill>
            </a:endParaRPr>
          </a:p>
          <a:p>
            <a:pPr indent="-317500" lvl="0" marL="647700" rtl="0" algn="l">
              <a:spcBef>
                <a:spcPts val="0"/>
              </a:spcBef>
              <a:spcAft>
                <a:spcPts val="0"/>
              </a:spcAft>
              <a:buClr>
                <a:schemeClr val="accent2"/>
              </a:buClr>
              <a:buSzPts val="1400"/>
              <a:buChar char="■"/>
            </a:pPr>
            <a:r>
              <a:rPr lang="en" sz="1400">
                <a:solidFill>
                  <a:schemeClr val="accent2"/>
                </a:solidFill>
              </a:rPr>
              <a:t>PyQt5 is compatible with Windows, Unix, Linux, macOS, iOS, and Android. This can be an attractive feature if you’re looking for a library or framework to develop multi-platform applications with a native look and feel on each platform.</a:t>
            </a:r>
            <a:endParaRPr sz="1400">
              <a:solidFill>
                <a:schemeClr val="accent2"/>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by uploading an image:</a:t>
            </a:r>
            <a:endParaRPr/>
          </a:p>
        </p:txBody>
      </p:sp>
      <p:sp>
        <p:nvSpPr>
          <p:cNvPr id="97" name="Google Shape;97;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1915050" y="1222450"/>
            <a:ext cx="5085664" cy="3921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using webcam:</a:t>
            </a:r>
            <a:endParaRPr/>
          </a:p>
        </p:txBody>
      </p:sp>
      <p:sp>
        <p:nvSpPr>
          <p:cNvPr id="104" name="Google Shape;104;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66700" y="1222450"/>
            <a:ext cx="4946552" cy="3337200"/>
          </a:xfrm>
          <a:prstGeom prst="rect">
            <a:avLst/>
          </a:prstGeom>
          <a:noFill/>
          <a:ln>
            <a:noFill/>
          </a:ln>
        </p:spPr>
      </p:pic>
      <p:pic>
        <p:nvPicPr>
          <p:cNvPr id="106" name="Google Shape;106;p20"/>
          <p:cNvPicPr preferRelativeResize="0"/>
          <p:nvPr/>
        </p:nvPicPr>
        <p:blipFill>
          <a:blip r:embed="rId4">
            <a:alphaModFix/>
          </a:blip>
          <a:stretch>
            <a:fillRect/>
          </a:stretch>
        </p:blipFill>
        <p:spPr>
          <a:xfrm>
            <a:off x="4525800" y="1143250"/>
            <a:ext cx="4208927"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2" name="Google Shape;112;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accent2"/>
              </a:buClr>
              <a:buSzPts val="1200"/>
              <a:buChar char="-"/>
            </a:pPr>
            <a:r>
              <a:rPr lang="en" sz="1200" u="sng">
                <a:solidFill>
                  <a:schemeClr val="hlink"/>
                </a:solidFill>
                <a:hlinkClick r:id="rId3"/>
              </a:rPr>
              <a:t>https://medium.com/analytics-vidhya/facial-expression-detection-using-machine-learning-in-python-c6a188ac765f</a:t>
            </a:r>
            <a:endParaRPr sz="1200">
              <a:solidFill>
                <a:schemeClr val="accent2"/>
              </a:solidFill>
            </a:endParaRPr>
          </a:p>
          <a:p>
            <a:pPr indent="-304800" lvl="0" marL="457200" rtl="0" algn="l">
              <a:spcBef>
                <a:spcPts val="0"/>
              </a:spcBef>
              <a:spcAft>
                <a:spcPts val="0"/>
              </a:spcAft>
              <a:buClr>
                <a:schemeClr val="accent2"/>
              </a:buClr>
              <a:buSzPts val="1200"/>
              <a:buChar char="-"/>
            </a:pPr>
            <a:r>
              <a:rPr lang="en" sz="1200">
                <a:solidFill>
                  <a:schemeClr val="hlink"/>
                </a:solidFill>
                <a:uFill>
                  <a:noFill/>
                </a:uFill>
                <a:hlinkClick r:id="rId4"/>
              </a:rPr>
              <a:t>https://towardsdatascience.com/building-a-convolutional-neural-network-male-vs-female-50347e2fa88b</a:t>
            </a:r>
            <a:endParaRPr/>
          </a:p>
          <a:p>
            <a:pPr indent="-304800" lvl="0" marL="457200" rtl="0" algn="l">
              <a:spcBef>
                <a:spcPts val="0"/>
              </a:spcBef>
              <a:spcAft>
                <a:spcPts val="0"/>
              </a:spcAft>
              <a:buClr>
                <a:schemeClr val="accent2"/>
              </a:buClr>
              <a:buSzPts val="1200"/>
              <a:buChar char="-"/>
            </a:pPr>
            <a:r>
              <a:rPr lang="en" sz="1200">
                <a:solidFill>
                  <a:schemeClr val="hlink"/>
                </a:solidFill>
                <a:uFill>
                  <a:noFill/>
                </a:uFill>
                <a:hlinkClick r:id="rId5"/>
              </a:rPr>
              <a:t>https://medium.com/@ksusorokina/image-classification-with-convolutional-neural-networks-496815db12a8#:~:text=Convolutional%20neural%20networks%20(CNN)%20is,this%20architecture%20is%20image%20classification.&amp;text=Instead%20of%20the%20image%2C%20the%20computer%20sees%20an%20array%20of%20pixels</a:t>
            </a:r>
            <a:r>
              <a:rPr lang="en" sz="1200">
                <a:solidFill>
                  <a:schemeClr val="accent2"/>
                </a:solidFill>
              </a:rPr>
              <a:t>.</a:t>
            </a:r>
            <a:endParaRPr sz="1200">
              <a:solidFill>
                <a:schemeClr val="accent2"/>
              </a:solidFill>
            </a:endParaRPr>
          </a:p>
          <a:p>
            <a:pPr indent="-304800" lvl="0" marL="457200" rtl="0" algn="l">
              <a:spcBef>
                <a:spcPts val="0"/>
              </a:spcBef>
              <a:spcAft>
                <a:spcPts val="0"/>
              </a:spcAft>
              <a:buClr>
                <a:schemeClr val="accent2"/>
              </a:buClr>
              <a:buSzPts val="1200"/>
              <a:buChar char="-"/>
            </a:pPr>
            <a:r>
              <a:rPr lang="en" sz="1200">
                <a:solidFill>
                  <a:schemeClr val="hlink"/>
                </a:solidFill>
                <a:uFill>
                  <a:noFill/>
                </a:uFill>
                <a:hlinkClick r:id="rId6"/>
              </a:rPr>
              <a:t>https://realpython.com/python-pyqt-gui-calculator/</a:t>
            </a:r>
            <a:endParaRPr sz="1200">
              <a:solidFill>
                <a:schemeClr val="hlink"/>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