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86" r:id="rId4"/>
    <p:sldId id="260" r:id="rId5"/>
    <p:sldId id="288" r:id="rId6"/>
    <p:sldId id="261" r:id="rId7"/>
    <p:sldId id="262" r:id="rId8"/>
    <p:sldId id="289" r:id="rId9"/>
    <p:sldId id="290" r:id="rId10"/>
    <p:sldId id="291"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0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10B84-53D6-42AD-8859-085CAF2766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3258EC6D-5922-4C51-892C-1A6678A27B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D01B177B-61F9-4386-A6BF-32C078C6E7CA}"/>
              </a:ext>
            </a:extLst>
          </p:cNvPr>
          <p:cNvSpPr>
            <a:spLocks noGrp="1"/>
          </p:cNvSpPr>
          <p:nvPr>
            <p:ph type="dt" sz="half" idx="10"/>
          </p:nvPr>
        </p:nvSpPr>
        <p:spPr/>
        <p:txBody>
          <a:bodyPr/>
          <a:lstStyle/>
          <a:p>
            <a:fld id="{0481E1E2-0ABD-4F9A-BA87-9B9687A0ED8C}" type="datetimeFigureOut">
              <a:rPr lang="en-SG" smtClean="0"/>
              <a:t>10/12/2020</a:t>
            </a:fld>
            <a:endParaRPr lang="en-SG"/>
          </a:p>
        </p:txBody>
      </p:sp>
      <p:sp>
        <p:nvSpPr>
          <p:cNvPr id="5" name="Footer Placeholder 4">
            <a:extLst>
              <a:ext uri="{FF2B5EF4-FFF2-40B4-BE49-F238E27FC236}">
                <a16:creationId xmlns:a16="http://schemas.microsoft.com/office/drawing/2014/main" id="{E6B31AD6-9330-4B95-BF69-C6F9CB5384F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5B8D457-442D-43CD-BD03-42AEA5258F3F}"/>
              </a:ext>
            </a:extLst>
          </p:cNvPr>
          <p:cNvSpPr>
            <a:spLocks noGrp="1"/>
          </p:cNvSpPr>
          <p:nvPr>
            <p:ph type="sldNum" sz="quarter" idx="12"/>
          </p:nvPr>
        </p:nvSpPr>
        <p:spPr/>
        <p:txBody>
          <a:bodyPr/>
          <a:lstStyle/>
          <a:p>
            <a:fld id="{22084E21-3C27-4DA2-98BC-64E8A06FE315}" type="slidenum">
              <a:rPr lang="en-SG" smtClean="0"/>
              <a:t>‹#›</a:t>
            </a:fld>
            <a:endParaRPr lang="en-SG"/>
          </a:p>
        </p:txBody>
      </p:sp>
    </p:spTree>
    <p:extLst>
      <p:ext uri="{BB962C8B-B14F-4D97-AF65-F5344CB8AC3E}">
        <p14:creationId xmlns:p14="http://schemas.microsoft.com/office/powerpoint/2010/main" val="2728506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41F85-0472-4811-80D7-4E947EBA9FB4}"/>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1C5F8CFE-ED85-4F1F-AA24-115611E40B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F129B69-55FA-4666-9200-7A574FBEADB7}"/>
              </a:ext>
            </a:extLst>
          </p:cNvPr>
          <p:cNvSpPr>
            <a:spLocks noGrp="1"/>
          </p:cNvSpPr>
          <p:nvPr>
            <p:ph type="dt" sz="half" idx="10"/>
          </p:nvPr>
        </p:nvSpPr>
        <p:spPr/>
        <p:txBody>
          <a:bodyPr/>
          <a:lstStyle/>
          <a:p>
            <a:fld id="{0481E1E2-0ABD-4F9A-BA87-9B9687A0ED8C}" type="datetimeFigureOut">
              <a:rPr lang="en-SG" smtClean="0"/>
              <a:t>10/12/2020</a:t>
            </a:fld>
            <a:endParaRPr lang="en-SG"/>
          </a:p>
        </p:txBody>
      </p:sp>
      <p:sp>
        <p:nvSpPr>
          <p:cNvPr id="5" name="Footer Placeholder 4">
            <a:extLst>
              <a:ext uri="{FF2B5EF4-FFF2-40B4-BE49-F238E27FC236}">
                <a16:creationId xmlns:a16="http://schemas.microsoft.com/office/drawing/2014/main" id="{CEF5237E-B99F-429B-AA9C-18724C71979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538B115-8D11-4902-8CA0-E3F799DCA14C}"/>
              </a:ext>
            </a:extLst>
          </p:cNvPr>
          <p:cNvSpPr>
            <a:spLocks noGrp="1"/>
          </p:cNvSpPr>
          <p:nvPr>
            <p:ph type="sldNum" sz="quarter" idx="12"/>
          </p:nvPr>
        </p:nvSpPr>
        <p:spPr/>
        <p:txBody>
          <a:bodyPr/>
          <a:lstStyle/>
          <a:p>
            <a:fld id="{22084E21-3C27-4DA2-98BC-64E8A06FE315}" type="slidenum">
              <a:rPr lang="en-SG" smtClean="0"/>
              <a:t>‹#›</a:t>
            </a:fld>
            <a:endParaRPr lang="en-SG"/>
          </a:p>
        </p:txBody>
      </p:sp>
    </p:spTree>
    <p:extLst>
      <p:ext uri="{BB962C8B-B14F-4D97-AF65-F5344CB8AC3E}">
        <p14:creationId xmlns:p14="http://schemas.microsoft.com/office/powerpoint/2010/main" val="1122489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BE88D7-DEE6-4061-BBAB-B34DF387D82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C735EDE-7BE2-40B4-A517-96E4B1301A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FA81C7B-0629-43C4-B209-28702C60531A}"/>
              </a:ext>
            </a:extLst>
          </p:cNvPr>
          <p:cNvSpPr>
            <a:spLocks noGrp="1"/>
          </p:cNvSpPr>
          <p:nvPr>
            <p:ph type="dt" sz="half" idx="10"/>
          </p:nvPr>
        </p:nvSpPr>
        <p:spPr/>
        <p:txBody>
          <a:bodyPr/>
          <a:lstStyle/>
          <a:p>
            <a:fld id="{0481E1E2-0ABD-4F9A-BA87-9B9687A0ED8C}" type="datetimeFigureOut">
              <a:rPr lang="en-SG" smtClean="0"/>
              <a:t>10/12/2020</a:t>
            </a:fld>
            <a:endParaRPr lang="en-SG"/>
          </a:p>
        </p:txBody>
      </p:sp>
      <p:sp>
        <p:nvSpPr>
          <p:cNvPr id="5" name="Footer Placeholder 4">
            <a:extLst>
              <a:ext uri="{FF2B5EF4-FFF2-40B4-BE49-F238E27FC236}">
                <a16:creationId xmlns:a16="http://schemas.microsoft.com/office/drawing/2014/main" id="{37FAFA68-81B8-48F1-AF8E-2F55574CD76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D59930F-E5E9-495C-B2DB-C1D089385657}"/>
              </a:ext>
            </a:extLst>
          </p:cNvPr>
          <p:cNvSpPr>
            <a:spLocks noGrp="1"/>
          </p:cNvSpPr>
          <p:nvPr>
            <p:ph type="sldNum" sz="quarter" idx="12"/>
          </p:nvPr>
        </p:nvSpPr>
        <p:spPr/>
        <p:txBody>
          <a:bodyPr/>
          <a:lstStyle/>
          <a:p>
            <a:fld id="{22084E21-3C27-4DA2-98BC-64E8A06FE315}" type="slidenum">
              <a:rPr lang="en-SG" smtClean="0"/>
              <a:t>‹#›</a:t>
            </a:fld>
            <a:endParaRPr lang="en-SG"/>
          </a:p>
        </p:txBody>
      </p:sp>
    </p:spTree>
    <p:extLst>
      <p:ext uri="{BB962C8B-B14F-4D97-AF65-F5344CB8AC3E}">
        <p14:creationId xmlns:p14="http://schemas.microsoft.com/office/powerpoint/2010/main" val="46701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1146526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2532642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244595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374532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4836258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9505313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12838212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74967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F3611-0FC5-461B-B055-427E33D8FC53}"/>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23409FD6-5A2E-46F1-8EC7-B8D46E9B5E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FD91C57-F8AC-44A8-A46F-E0DA284691EF}"/>
              </a:ext>
            </a:extLst>
          </p:cNvPr>
          <p:cNvSpPr>
            <a:spLocks noGrp="1"/>
          </p:cNvSpPr>
          <p:nvPr>
            <p:ph type="dt" sz="half" idx="10"/>
          </p:nvPr>
        </p:nvSpPr>
        <p:spPr/>
        <p:txBody>
          <a:bodyPr/>
          <a:lstStyle/>
          <a:p>
            <a:fld id="{0481E1E2-0ABD-4F9A-BA87-9B9687A0ED8C}" type="datetimeFigureOut">
              <a:rPr lang="en-SG" smtClean="0"/>
              <a:t>10/12/2020</a:t>
            </a:fld>
            <a:endParaRPr lang="en-SG"/>
          </a:p>
        </p:txBody>
      </p:sp>
      <p:sp>
        <p:nvSpPr>
          <p:cNvPr id="5" name="Footer Placeholder 4">
            <a:extLst>
              <a:ext uri="{FF2B5EF4-FFF2-40B4-BE49-F238E27FC236}">
                <a16:creationId xmlns:a16="http://schemas.microsoft.com/office/drawing/2014/main" id="{FE0E8085-AABB-4049-9F45-24B45FFC6B6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7FB27C5-19F5-45E6-94B9-25B98AB2F177}"/>
              </a:ext>
            </a:extLst>
          </p:cNvPr>
          <p:cNvSpPr>
            <a:spLocks noGrp="1"/>
          </p:cNvSpPr>
          <p:nvPr>
            <p:ph type="sldNum" sz="quarter" idx="12"/>
          </p:nvPr>
        </p:nvSpPr>
        <p:spPr/>
        <p:txBody>
          <a:bodyPr/>
          <a:lstStyle/>
          <a:p>
            <a:fld id="{22084E21-3C27-4DA2-98BC-64E8A06FE315}" type="slidenum">
              <a:rPr lang="en-SG" smtClean="0"/>
              <a:t>‹#›</a:t>
            </a:fld>
            <a:endParaRPr lang="en-SG"/>
          </a:p>
        </p:txBody>
      </p:sp>
    </p:spTree>
    <p:extLst>
      <p:ext uri="{BB962C8B-B14F-4D97-AF65-F5344CB8AC3E}">
        <p14:creationId xmlns:p14="http://schemas.microsoft.com/office/powerpoint/2010/main" val="30053882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907756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018824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 Categor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5411373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 3 Sec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20937474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162283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8339733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365135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4281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34180381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56519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27FA7-A28F-4785-99D1-6E8AC937AD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DC97200B-48D3-4E9E-823C-E503E48A35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E19717-6828-44FE-9FDC-53703BB2AE03}"/>
              </a:ext>
            </a:extLst>
          </p:cNvPr>
          <p:cNvSpPr>
            <a:spLocks noGrp="1"/>
          </p:cNvSpPr>
          <p:nvPr>
            <p:ph type="dt" sz="half" idx="10"/>
          </p:nvPr>
        </p:nvSpPr>
        <p:spPr/>
        <p:txBody>
          <a:bodyPr/>
          <a:lstStyle/>
          <a:p>
            <a:fld id="{0481E1E2-0ABD-4F9A-BA87-9B9687A0ED8C}" type="datetimeFigureOut">
              <a:rPr lang="en-SG" smtClean="0"/>
              <a:t>10/12/2020</a:t>
            </a:fld>
            <a:endParaRPr lang="en-SG"/>
          </a:p>
        </p:txBody>
      </p:sp>
      <p:sp>
        <p:nvSpPr>
          <p:cNvPr id="5" name="Footer Placeholder 4">
            <a:extLst>
              <a:ext uri="{FF2B5EF4-FFF2-40B4-BE49-F238E27FC236}">
                <a16:creationId xmlns:a16="http://schemas.microsoft.com/office/drawing/2014/main" id="{76A0C736-B93F-489C-9E56-5E702AFDBF7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33DD132-1559-4DB7-BD5D-FC9010D2FD38}"/>
              </a:ext>
            </a:extLst>
          </p:cNvPr>
          <p:cNvSpPr>
            <a:spLocks noGrp="1"/>
          </p:cNvSpPr>
          <p:nvPr>
            <p:ph type="sldNum" sz="quarter" idx="12"/>
          </p:nvPr>
        </p:nvSpPr>
        <p:spPr/>
        <p:txBody>
          <a:bodyPr/>
          <a:lstStyle/>
          <a:p>
            <a:fld id="{22084E21-3C27-4DA2-98BC-64E8A06FE315}" type="slidenum">
              <a:rPr lang="en-SG" smtClean="0"/>
              <a:t>‹#›</a:t>
            </a:fld>
            <a:endParaRPr lang="en-SG"/>
          </a:p>
        </p:txBody>
      </p:sp>
    </p:spTree>
    <p:extLst>
      <p:ext uri="{BB962C8B-B14F-4D97-AF65-F5344CB8AC3E}">
        <p14:creationId xmlns:p14="http://schemas.microsoft.com/office/powerpoint/2010/main" val="2937604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656B4-5ADB-44E0-8F74-2778D808EF84}"/>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07C0FC1-29D0-4EE6-B293-BF1A4C8815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8692D7B7-A50D-4063-867F-8C32D76620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4648BBFE-9A11-41A0-A189-401BBB6E3A06}"/>
              </a:ext>
            </a:extLst>
          </p:cNvPr>
          <p:cNvSpPr>
            <a:spLocks noGrp="1"/>
          </p:cNvSpPr>
          <p:nvPr>
            <p:ph type="dt" sz="half" idx="10"/>
          </p:nvPr>
        </p:nvSpPr>
        <p:spPr/>
        <p:txBody>
          <a:bodyPr/>
          <a:lstStyle/>
          <a:p>
            <a:fld id="{0481E1E2-0ABD-4F9A-BA87-9B9687A0ED8C}" type="datetimeFigureOut">
              <a:rPr lang="en-SG" smtClean="0"/>
              <a:t>10/12/2020</a:t>
            </a:fld>
            <a:endParaRPr lang="en-SG"/>
          </a:p>
        </p:txBody>
      </p:sp>
      <p:sp>
        <p:nvSpPr>
          <p:cNvPr id="6" name="Footer Placeholder 5">
            <a:extLst>
              <a:ext uri="{FF2B5EF4-FFF2-40B4-BE49-F238E27FC236}">
                <a16:creationId xmlns:a16="http://schemas.microsoft.com/office/drawing/2014/main" id="{CE0555FD-8602-44F2-BBB3-249A5A1314DB}"/>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0401D87-F99A-4F64-B329-CDE15F99052C}"/>
              </a:ext>
            </a:extLst>
          </p:cNvPr>
          <p:cNvSpPr>
            <a:spLocks noGrp="1"/>
          </p:cNvSpPr>
          <p:nvPr>
            <p:ph type="sldNum" sz="quarter" idx="12"/>
          </p:nvPr>
        </p:nvSpPr>
        <p:spPr/>
        <p:txBody>
          <a:bodyPr/>
          <a:lstStyle/>
          <a:p>
            <a:fld id="{22084E21-3C27-4DA2-98BC-64E8A06FE315}" type="slidenum">
              <a:rPr lang="en-SG" smtClean="0"/>
              <a:t>‹#›</a:t>
            </a:fld>
            <a:endParaRPr lang="en-SG"/>
          </a:p>
        </p:txBody>
      </p:sp>
    </p:spTree>
    <p:extLst>
      <p:ext uri="{BB962C8B-B14F-4D97-AF65-F5344CB8AC3E}">
        <p14:creationId xmlns:p14="http://schemas.microsoft.com/office/powerpoint/2010/main" val="1866067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73B7A-7692-4285-A8A5-CE8E5F7E4450}"/>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E6CADFD-593C-408C-ABE7-5A15C17432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D52069-C8FA-416F-AFBB-E3377C4316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34B362E7-4549-4E9A-8F71-80606FB2BB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85E99B-A819-4B19-97F5-B39C923052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B37975F6-114F-4586-846D-1B4E41907022}"/>
              </a:ext>
            </a:extLst>
          </p:cNvPr>
          <p:cNvSpPr>
            <a:spLocks noGrp="1"/>
          </p:cNvSpPr>
          <p:nvPr>
            <p:ph type="dt" sz="half" idx="10"/>
          </p:nvPr>
        </p:nvSpPr>
        <p:spPr/>
        <p:txBody>
          <a:bodyPr/>
          <a:lstStyle/>
          <a:p>
            <a:fld id="{0481E1E2-0ABD-4F9A-BA87-9B9687A0ED8C}" type="datetimeFigureOut">
              <a:rPr lang="en-SG" smtClean="0"/>
              <a:t>10/12/2020</a:t>
            </a:fld>
            <a:endParaRPr lang="en-SG"/>
          </a:p>
        </p:txBody>
      </p:sp>
      <p:sp>
        <p:nvSpPr>
          <p:cNvPr id="8" name="Footer Placeholder 7">
            <a:extLst>
              <a:ext uri="{FF2B5EF4-FFF2-40B4-BE49-F238E27FC236}">
                <a16:creationId xmlns:a16="http://schemas.microsoft.com/office/drawing/2014/main" id="{8000FA7D-6A94-4939-A66F-33593FB39A12}"/>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632086ED-45D8-4458-8E8F-761C14439A05}"/>
              </a:ext>
            </a:extLst>
          </p:cNvPr>
          <p:cNvSpPr>
            <a:spLocks noGrp="1"/>
          </p:cNvSpPr>
          <p:nvPr>
            <p:ph type="sldNum" sz="quarter" idx="12"/>
          </p:nvPr>
        </p:nvSpPr>
        <p:spPr/>
        <p:txBody>
          <a:bodyPr/>
          <a:lstStyle/>
          <a:p>
            <a:fld id="{22084E21-3C27-4DA2-98BC-64E8A06FE315}" type="slidenum">
              <a:rPr lang="en-SG" smtClean="0"/>
              <a:t>‹#›</a:t>
            </a:fld>
            <a:endParaRPr lang="en-SG"/>
          </a:p>
        </p:txBody>
      </p:sp>
    </p:spTree>
    <p:extLst>
      <p:ext uri="{BB962C8B-B14F-4D97-AF65-F5344CB8AC3E}">
        <p14:creationId xmlns:p14="http://schemas.microsoft.com/office/powerpoint/2010/main" val="2482685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6CDE-2D33-41EE-BF97-F44E2EE769B2}"/>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3C20A5E7-41D4-49B9-B3F6-D6EDE7383557}"/>
              </a:ext>
            </a:extLst>
          </p:cNvPr>
          <p:cNvSpPr>
            <a:spLocks noGrp="1"/>
          </p:cNvSpPr>
          <p:nvPr>
            <p:ph type="dt" sz="half" idx="10"/>
          </p:nvPr>
        </p:nvSpPr>
        <p:spPr/>
        <p:txBody>
          <a:bodyPr/>
          <a:lstStyle/>
          <a:p>
            <a:fld id="{0481E1E2-0ABD-4F9A-BA87-9B9687A0ED8C}" type="datetimeFigureOut">
              <a:rPr lang="en-SG" smtClean="0"/>
              <a:t>10/12/2020</a:t>
            </a:fld>
            <a:endParaRPr lang="en-SG"/>
          </a:p>
        </p:txBody>
      </p:sp>
      <p:sp>
        <p:nvSpPr>
          <p:cNvPr id="4" name="Footer Placeholder 3">
            <a:extLst>
              <a:ext uri="{FF2B5EF4-FFF2-40B4-BE49-F238E27FC236}">
                <a16:creationId xmlns:a16="http://schemas.microsoft.com/office/drawing/2014/main" id="{F46BB296-9A19-42E3-A95E-A75D835C281B}"/>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81B173B6-DCDF-43B8-A999-BAD5FB9A3913}"/>
              </a:ext>
            </a:extLst>
          </p:cNvPr>
          <p:cNvSpPr>
            <a:spLocks noGrp="1"/>
          </p:cNvSpPr>
          <p:nvPr>
            <p:ph type="sldNum" sz="quarter" idx="12"/>
          </p:nvPr>
        </p:nvSpPr>
        <p:spPr/>
        <p:txBody>
          <a:bodyPr/>
          <a:lstStyle/>
          <a:p>
            <a:fld id="{22084E21-3C27-4DA2-98BC-64E8A06FE315}" type="slidenum">
              <a:rPr lang="en-SG" smtClean="0"/>
              <a:t>‹#›</a:t>
            </a:fld>
            <a:endParaRPr lang="en-SG"/>
          </a:p>
        </p:txBody>
      </p:sp>
    </p:spTree>
    <p:extLst>
      <p:ext uri="{BB962C8B-B14F-4D97-AF65-F5344CB8AC3E}">
        <p14:creationId xmlns:p14="http://schemas.microsoft.com/office/powerpoint/2010/main" val="1345722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5C0BB5-3329-4897-B46C-EACBC8B04941}"/>
              </a:ext>
            </a:extLst>
          </p:cNvPr>
          <p:cNvSpPr>
            <a:spLocks noGrp="1"/>
          </p:cNvSpPr>
          <p:nvPr>
            <p:ph type="dt" sz="half" idx="10"/>
          </p:nvPr>
        </p:nvSpPr>
        <p:spPr/>
        <p:txBody>
          <a:bodyPr/>
          <a:lstStyle/>
          <a:p>
            <a:fld id="{0481E1E2-0ABD-4F9A-BA87-9B9687A0ED8C}" type="datetimeFigureOut">
              <a:rPr lang="en-SG" smtClean="0"/>
              <a:t>10/12/2020</a:t>
            </a:fld>
            <a:endParaRPr lang="en-SG"/>
          </a:p>
        </p:txBody>
      </p:sp>
      <p:sp>
        <p:nvSpPr>
          <p:cNvPr id="3" name="Footer Placeholder 2">
            <a:extLst>
              <a:ext uri="{FF2B5EF4-FFF2-40B4-BE49-F238E27FC236}">
                <a16:creationId xmlns:a16="http://schemas.microsoft.com/office/drawing/2014/main" id="{B5185CF3-DCD4-424D-8B4C-508DBF00E9B0}"/>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60B723E9-3D4D-459F-A061-76BFB68F9A3C}"/>
              </a:ext>
            </a:extLst>
          </p:cNvPr>
          <p:cNvSpPr>
            <a:spLocks noGrp="1"/>
          </p:cNvSpPr>
          <p:nvPr>
            <p:ph type="sldNum" sz="quarter" idx="12"/>
          </p:nvPr>
        </p:nvSpPr>
        <p:spPr/>
        <p:txBody>
          <a:bodyPr/>
          <a:lstStyle/>
          <a:p>
            <a:fld id="{22084E21-3C27-4DA2-98BC-64E8A06FE315}" type="slidenum">
              <a:rPr lang="en-SG" smtClean="0"/>
              <a:t>‹#›</a:t>
            </a:fld>
            <a:endParaRPr lang="en-SG"/>
          </a:p>
        </p:txBody>
      </p:sp>
    </p:spTree>
    <p:extLst>
      <p:ext uri="{BB962C8B-B14F-4D97-AF65-F5344CB8AC3E}">
        <p14:creationId xmlns:p14="http://schemas.microsoft.com/office/powerpoint/2010/main" val="1558900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2A09-6451-4320-9F26-B147747ED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A3929F00-C06D-4701-8925-8152BF9B5B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68BEDA81-4EA1-4683-8BEF-4B425CF369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D2E123-8BC5-4EF0-82FF-088F74EB1641}"/>
              </a:ext>
            </a:extLst>
          </p:cNvPr>
          <p:cNvSpPr>
            <a:spLocks noGrp="1"/>
          </p:cNvSpPr>
          <p:nvPr>
            <p:ph type="dt" sz="half" idx="10"/>
          </p:nvPr>
        </p:nvSpPr>
        <p:spPr/>
        <p:txBody>
          <a:bodyPr/>
          <a:lstStyle/>
          <a:p>
            <a:fld id="{0481E1E2-0ABD-4F9A-BA87-9B9687A0ED8C}" type="datetimeFigureOut">
              <a:rPr lang="en-SG" smtClean="0"/>
              <a:t>10/12/2020</a:t>
            </a:fld>
            <a:endParaRPr lang="en-SG"/>
          </a:p>
        </p:txBody>
      </p:sp>
      <p:sp>
        <p:nvSpPr>
          <p:cNvPr id="6" name="Footer Placeholder 5">
            <a:extLst>
              <a:ext uri="{FF2B5EF4-FFF2-40B4-BE49-F238E27FC236}">
                <a16:creationId xmlns:a16="http://schemas.microsoft.com/office/drawing/2014/main" id="{5895A3A4-0E32-45F9-9057-19BB5252ACCB}"/>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E7F5C76-8E65-40A2-B968-04F1518A12BA}"/>
              </a:ext>
            </a:extLst>
          </p:cNvPr>
          <p:cNvSpPr>
            <a:spLocks noGrp="1"/>
          </p:cNvSpPr>
          <p:nvPr>
            <p:ph type="sldNum" sz="quarter" idx="12"/>
          </p:nvPr>
        </p:nvSpPr>
        <p:spPr/>
        <p:txBody>
          <a:bodyPr/>
          <a:lstStyle/>
          <a:p>
            <a:fld id="{22084E21-3C27-4DA2-98BC-64E8A06FE315}" type="slidenum">
              <a:rPr lang="en-SG" smtClean="0"/>
              <a:t>‹#›</a:t>
            </a:fld>
            <a:endParaRPr lang="en-SG"/>
          </a:p>
        </p:txBody>
      </p:sp>
    </p:spTree>
    <p:extLst>
      <p:ext uri="{BB962C8B-B14F-4D97-AF65-F5344CB8AC3E}">
        <p14:creationId xmlns:p14="http://schemas.microsoft.com/office/powerpoint/2010/main" val="3373059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01F17-B35B-4765-9398-B073D7E940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880385A3-6EBE-413A-882C-588A60BDC3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125D19BC-33D0-463D-9B09-5324433C77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9C4816-95B7-4CEE-BCAA-A2C2C1177597}"/>
              </a:ext>
            </a:extLst>
          </p:cNvPr>
          <p:cNvSpPr>
            <a:spLocks noGrp="1"/>
          </p:cNvSpPr>
          <p:nvPr>
            <p:ph type="dt" sz="half" idx="10"/>
          </p:nvPr>
        </p:nvSpPr>
        <p:spPr/>
        <p:txBody>
          <a:bodyPr/>
          <a:lstStyle/>
          <a:p>
            <a:fld id="{0481E1E2-0ABD-4F9A-BA87-9B9687A0ED8C}" type="datetimeFigureOut">
              <a:rPr lang="en-SG" smtClean="0"/>
              <a:t>10/12/2020</a:t>
            </a:fld>
            <a:endParaRPr lang="en-SG"/>
          </a:p>
        </p:txBody>
      </p:sp>
      <p:sp>
        <p:nvSpPr>
          <p:cNvPr id="6" name="Footer Placeholder 5">
            <a:extLst>
              <a:ext uri="{FF2B5EF4-FFF2-40B4-BE49-F238E27FC236}">
                <a16:creationId xmlns:a16="http://schemas.microsoft.com/office/drawing/2014/main" id="{10E44422-10E9-4F78-A946-D98D72DFFA3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D005CBE-240D-4515-A447-FAD259B68E09}"/>
              </a:ext>
            </a:extLst>
          </p:cNvPr>
          <p:cNvSpPr>
            <a:spLocks noGrp="1"/>
          </p:cNvSpPr>
          <p:nvPr>
            <p:ph type="sldNum" sz="quarter" idx="12"/>
          </p:nvPr>
        </p:nvSpPr>
        <p:spPr/>
        <p:txBody>
          <a:bodyPr/>
          <a:lstStyle/>
          <a:p>
            <a:fld id="{22084E21-3C27-4DA2-98BC-64E8A06FE315}" type="slidenum">
              <a:rPr lang="en-SG" smtClean="0"/>
              <a:t>‹#›</a:t>
            </a:fld>
            <a:endParaRPr lang="en-SG"/>
          </a:p>
        </p:txBody>
      </p:sp>
    </p:spTree>
    <p:extLst>
      <p:ext uri="{BB962C8B-B14F-4D97-AF65-F5344CB8AC3E}">
        <p14:creationId xmlns:p14="http://schemas.microsoft.com/office/powerpoint/2010/main" val="3301973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5EDA35-3B68-497C-8352-695E7E95C8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0362A38-8EE6-4C4C-B7D8-3824B8AAB2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312F627-E8E0-46F7-AB8D-301347FC68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81E1E2-0ABD-4F9A-BA87-9B9687A0ED8C}" type="datetimeFigureOut">
              <a:rPr lang="en-SG" smtClean="0"/>
              <a:t>10/12/2020</a:t>
            </a:fld>
            <a:endParaRPr lang="en-SG"/>
          </a:p>
        </p:txBody>
      </p:sp>
      <p:sp>
        <p:nvSpPr>
          <p:cNvPr id="5" name="Footer Placeholder 4">
            <a:extLst>
              <a:ext uri="{FF2B5EF4-FFF2-40B4-BE49-F238E27FC236}">
                <a16:creationId xmlns:a16="http://schemas.microsoft.com/office/drawing/2014/main" id="{71CBFA7F-0F17-470E-BED8-A372DD8887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6278802C-3653-470B-B324-48FC3FF3D5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084E21-3C27-4DA2-98BC-64E8A06FE315}" type="slidenum">
              <a:rPr lang="en-SG" smtClean="0"/>
              <a:t>‹#›</a:t>
            </a:fld>
            <a:endParaRPr lang="en-SG"/>
          </a:p>
        </p:txBody>
      </p:sp>
    </p:spTree>
    <p:extLst>
      <p:ext uri="{BB962C8B-B14F-4D97-AF65-F5344CB8AC3E}">
        <p14:creationId xmlns:p14="http://schemas.microsoft.com/office/powerpoint/2010/main" val="35937438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382123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36">
          <p15:clr>
            <a:srgbClr val="F26B43"/>
          </p15:clr>
        </p15:guide>
        <p15:guide id="4" orient="horz" pos="336">
          <p15:clr>
            <a:srgbClr val="F26B43"/>
          </p15:clr>
        </p15:guide>
        <p15:guide id="5" pos="7344">
          <p15:clr>
            <a:srgbClr val="F26B43"/>
          </p15:clr>
        </p15:guide>
        <p15:guide id="6" orient="horz" pos="39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1574800" y="2395728"/>
            <a:ext cx="9906000" cy="1454912"/>
          </a:xfrm>
        </p:spPr>
        <p:txBody>
          <a:bodyPr/>
          <a:lstStyle/>
          <a:p>
            <a:r>
              <a:rPr lang="en-US" dirty="0"/>
              <a:t>ANZ – Virtual Internship</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r>
              <a:rPr lang="en-US" dirty="0"/>
              <a:t>Task-1: </a:t>
            </a:r>
            <a:r>
              <a:rPr lang="en-SG" b="1" i="0" dirty="0">
                <a:solidFill>
                  <a:srgbClr val="FFFFFF"/>
                </a:solidFill>
                <a:effectLst/>
                <a:latin typeface="Open Sans" panose="020B0606030504020204" pitchFamily="34" charset="0"/>
              </a:rPr>
              <a:t>Exploratory Data Analysis</a:t>
            </a:r>
          </a:p>
          <a:p>
            <a:r>
              <a:rPr lang="en-SG" b="1" dirty="0">
                <a:solidFill>
                  <a:srgbClr val="FFFFFF"/>
                </a:solidFill>
                <a:latin typeface="Open Sans" panose="020B0606030504020204" pitchFamily="34" charset="0"/>
              </a:rPr>
              <a:t>-By Pushyami Keerthi</a:t>
            </a:r>
            <a:endParaRPr lang="en-SG" b="1" i="0" dirty="0">
              <a:solidFill>
                <a:srgbClr val="FFFFFF"/>
              </a:solidFill>
              <a:effectLst/>
              <a:latin typeface="Open Sans" panose="020B0606030504020204" pitchFamily="34" charset="0"/>
            </a:endParaRPr>
          </a:p>
          <a:p>
            <a:pPr marL="0" indent="0">
              <a:buNone/>
            </a:pP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63D6C4-4840-40CC-AC84-17E24B3B7BDE}" type="slidenum">
              <a:rPr kumimoji="0" lang="en-US" sz="1000" b="0" i="0" u="none" strike="noStrike" kern="1200" cap="none" spc="0" normalizeH="0" baseline="0" noProof="0" smtClean="0">
                <a:ln>
                  <a:noFill/>
                </a:ln>
                <a:solidFill>
                  <a:srgbClr val="FFFFFF"/>
                </a:solidFill>
                <a:effectLst/>
                <a:uLnTx/>
                <a:uFillTx/>
                <a:latin typeface="Trade Gothic LT Pro" panose="020B05030403030200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000" b="0" i="0" u="none" strike="noStrike" kern="1200" cap="none" spc="0" normalizeH="0" baseline="0" noProof="0" dirty="0">
              <a:ln>
                <a:noFill/>
              </a:ln>
              <a:solidFill>
                <a:srgbClr val="FFFFFF"/>
              </a:solidFill>
              <a:effectLst/>
              <a:uLnTx/>
              <a:uFillTx/>
              <a:latin typeface="Trade Gothic LT Pro" panose="020B0503040303020004" pitchFamily="34" charset="0"/>
              <a:ea typeface="+mn-ea"/>
              <a:cs typeface="+mn-cs"/>
            </a:endParaRPr>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p:txBody>
          <a:bodyPr/>
          <a:lstStyle/>
          <a:p>
            <a:r>
              <a:rPr lang="en-US" u="sng" dirty="0"/>
              <a:t>Thank you !</a:t>
            </a:r>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73">
            <a:extLst>
              <a:ext uri="{FF2B5EF4-FFF2-40B4-BE49-F238E27FC236}">
                <a16:creationId xmlns:a16="http://schemas.microsoft.com/office/drawing/2014/main" id="{FFB4E5BE-34DC-40E8-8755-5353359AE181}"/>
              </a:ext>
            </a:extLst>
          </p:cNvPr>
          <p:cNvSpPr/>
          <p:nvPr/>
        </p:nvSpPr>
        <p:spPr>
          <a:xfrm>
            <a:off x="132882" y="500514"/>
            <a:ext cx="11714480" cy="642397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lgn="l">
              <a:lnSpc>
                <a:spcPct val="150000"/>
              </a:lnSpc>
              <a:buFont typeface="Wingdings" panose="05000000000000000000" pitchFamily="2" charset="2"/>
              <a:buChar char="§"/>
            </a:pPr>
            <a:r>
              <a:rPr lang="en-US" sz="1600" b="1" i="0" u="sng" strike="noStrike" baseline="0" dirty="0">
                <a:latin typeface="Open Sans" panose="020B0606030504020204" pitchFamily="34" charset="0"/>
                <a:ea typeface="Open Sans" panose="020B0606030504020204" pitchFamily="34" charset="0"/>
                <a:cs typeface="Open Sans" panose="020B0606030504020204" pitchFamily="34" charset="0"/>
              </a:rPr>
              <a:t>Business Context :</a:t>
            </a:r>
          </a:p>
          <a:p>
            <a:pPr algn="l">
              <a:lnSpc>
                <a:spcPct val="150000"/>
              </a:lnSpc>
            </a:pPr>
            <a:r>
              <a:rPr lang="en-US" sz="1600" i="0" strike="noStrike" baseline="0" dirty="0">
                <a:latin typeface="Open Sans" panose="020B0606030504020204" pitchFamily="34" charset="0"/>
                <a:ea typeface="Open Sans" panose="020B0606030504020204" pitchFamily="34" charset="0"/>
                <a:cs typeface="Open Sans" panose="020B0606030504020204" pitchFamily="34" charset="0"/>
              </a:rPr>
              <a:t>            	Based on a synthesized transaction dataset containing 3 months’ worth of transactions for 100 hypothetical           	customers. It contains purchases, recurring transactions, and salary transactions.</a:t>
            </a:r>
          </a:p>
          <a:p>
            <a:pPr marL="285750" indent="-285750" algn="l">
              <a:lnSpc>
                <a:spcPct val="150000"/>
              </a:lnSpc>
              <a:buFont typeface="Wingdings" panose="05000000000000000000" pitchFamily="2" charset="2"/>
              <a:buChar char="§"/>
            </a:pPr>
            <a:r>
              <a:rPr lang="en-US" sz="1600" b="1" i="0" u="sng" strike="noStrike" baseline="0" dirty="0">
                <a:latin typeface="Open Sans" panose="020B0606030504020204" pitchFamily="34" charset="0"/>
                <a:ea typeface="Open Sans" panose="020B0606030504020204" pitchFamily="34" charset="0"/>
                <a:cs typeface="Open Sans" panose="020B0606030504020204" pitchFamily="34" charset="0"/>
              </a:rPr>
              <a:t>Business Problem:</a:t>
            </a:r>
          </a:p>
          <a:p>
            <a:pPr algn="l">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 	To p</a:t>
            </a:r>
            <a:r>
              <a:rPr lang="en-US" sz="1600" i="0" u="none" strike="noStrike" baseline="0" dirty="0">
                <a:latin typeface="Open Sans" panose="020B0606030504020204" pitchFamily="34" charset="0"/>
                <a:ea typeface="Open Sans" panose="020B0606030504020204" pitchFamily="34" charset="0"/>
                <a:cs typeface="Open Sans" panose="020B0606030504020204" pitchFamily="34" charset="0"/>
              </a:rPr>
              <a:t>redict the annual salary for each customer using the attributes provided.</a:t>
            </a:r>
          </a:p>
          <a:p>
            <a:pPr marL="285750" indent="-285750">
              <a:lnSpc>
                <a:spcPct val="150000"/>
              </a:lnSpc>
              <a:buFont typeface="Wingdings" panose="05000000000000000000" pitchFamily="2" charset="2"/>
              <a:buChar char="§"/>
            </a:pPr>
            <a:r>
              <a:rPr lang="en-US" sz="1600" b="1" u="sng" dirty="0">
                <a:latin typeface="Open Sans" panose="020B0606030504020204" pitchFamily="34" charset="0"/>
                <a:ea typeface="Open Sans" panose="020B0606030504020204" pitchFamily="34" charset="0"/>
                <a:cs typeface="Open Sans" panose="020B0606030504020204" pitchFamily="34" charset="0"/>
              </a:rPr>
              <a:t>Data Introduction:</a:t>
            </a:r>
          </a:p>
          <a:p>
            <a:pPr algn="l">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            	</a:t>
            </a:r>
            <a:r>
              <a:rPr lang="en-US" sz="1600" i="0" u="none" strike="noStrike" baseline="0" dirty="0">
                <a:latin typeface="Open Sans" panose="020B0606030504020204" pitchFamily="34" charset="0"/>
                <a:ea typeface="Open Sans" panose="020B0606030504020204" pitchFamily="34" charset="0"/>
                <a:cs typeface="Open Sans" panose="020B0606030504020204" pitchFamily="34" charset="0"/>
              </a:rPr>
              <a:t>Data used for  Exploration 	 : DSynth_Output_100c_3m_v3</a:t>
            </a:r>
          </a:p>
          <a:p>
            <a:pPr algn="l">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            	Scope of Data		 : Aug 2018- Oct 2018</a:t>
            </a:r>
          </a:p>
          <a:p>
            <a:pPr algn="l">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            	Data Summary 	 	 : 12043 observations ad 23 variables</a:t>
            </a:r>
          </a:p>
          <a:p>
            <a:pPr lvl="2">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Pay/Salary 		 : 1676576.85AUD</a:t>
            </a:r>
          </a:p>
          <a:p>
            <a:pPr lvl="2">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Payment 			 :201794.00</a:t>
            </a:r>
          </a:p>
          <a:p>
            <a:pPr marL="285750" indent="-285750" algn="l">
              <a:lnSpc>
                <a:spcPct val="150000"/>
              </a:lnSpc>
              <a:buFont typeface="Wingdings" panose="05000000000000000000" pitchFamily="2" charset="2"/>
              <a:buChar char="§"/>
            </a:pPr>
            <a:r>
              <a:rPr lang="en-US" sz="1600" b="1" u="sng" dirty="0">
                <a:latin typeface="Open Sans" panose="020B0606030504020204" pitchFamily="34" charset="0"/>
                <a:ea typeface="Open Sans" panose="020B0606030504020204" pitchFamily="34" charset="0"/>
                <a:cs typeface="Open Sans" panose="020B0606030504020204" pitchFamily="34" charset="0"/>
              </a:rPr>
              <a:t>Data Preparation:</a:t>
            </a:r>
          </a:p>
          <a:p>
            <a:pPr marL="3028950" lvl="6" indent="-285750">
              <a:lnSpc>
                <a:spcPct val="150000"/>
              </a:lnSpc>
              <a:buFont typeface="Arial" panose="020B0604020202020204" pitchFamily="34" charset="0"/>
              <a:buChar char="•"/>
            </a:pPr>
            <a:r>
              <a:rPr lang="en-US" sz="1600" dirty="0">
                <a:latin typeface="Open Sans" panose="020B0606030504020204" pitchFamily="34" charset="0"/>
                <a:ea typeface="Open Sans" panose="020B0606030504020204" pitchFamily="34" charset="0"/>
                <a:cs typeface="Open Sans" panose="020B0606030504020204" pitchFamily="34" charset="0"/>
              </a:rPr>
              <a:t>Dropped some of the columns like card_player_flag.</a:t>
            </a:r>
          </a:p>
          <a:p>
            <a:pPr marL="3028950" lvl="6" indent="-285750">
              <a:lnSpc>
                <a:spcPct val="150000"/>
              </a:lnSpc>
              <a:buFont typeface="Arial" panose="020B0604020202020204" pitchFamily="34" charset="0"/>
              <a:buChar char="•"/>
            </a:pPr>
            <a:r>
              <a:rPr lang="en-US" sz="1600" dirty="0">
                <a:latin typeface="Open Sans" panose="020B0606030504020204" pitchFamily="34" charset="0"/>
                <a:ea typeface="Open Sans" panose="020B0606030504020204" pitchFamily="34" charset="0"/>
                <a:cs typeface="Open Sans" panose="020B0606030504020204" pitchFamily="34" charset="0"/>
              </a:rPr>
              <a:t>Imputed missing values with 0 and other categories.</a:t>
            </a:r>
          </a:p>
          <a:p>
            <a:pPr marL="3028950" lvl="6" indent="-285750">
              <a:lnSpc>
                <a:spcPct val="150000"/>
              </a:lnSpc>
              <a:buFont typeface="Arial" panose="020B0604020202020204" pitchFamily="34" charset="0"/>
              <a:buChar char="•"/>
            </a:pPr>
            <a:r>
              <a:rPr lang="en-US" sz="1600" dirty="0">
                <a:latin typeface="Open Sans" panose="020B0606030504020204" pitchFamily="34" charset="0"/>
                <a:ea typeface="Open Sans" panose="020B0606030504020204" pitchFamily="34" charset="0"/>
                <a:cs typeface="Open Sans" panose="020B0606030504020204" pitchFamily="34" charset="0"/>
              </a:rPr>
              <a:t>Dropped columns with high number of missing percentage and low variance. (merchant_code)</a:t>
            </a:r>
          </a:p>
          <a:p>
            <a:pPr marL="3028950" lvl="6" indent="-285750">
              <a:lnSpc>
                <a:spcPct val="150000"/>
              </a:lnSpc>
              <a:buFont typeface="Arial" panose="020B0604020202020204" pitchFamily="34" charset="0"/>
              <a:buChar char="•"/>
            </a:pPr>
            <a:r>
              <a:rPr lang="en-US" sz="1600" dirty="0">
                <a:latin typeface="Open Sans" panose="020B0606030504020204" pitchFamily="34" charset="0"/>
                <a:ea typeface="Open Sans" panose="020B0606030504020204" pitchFamily="34" charset="0"/>
                <a:cs typeface="Open Sans" panose="020B0606030504020204" pitchFamily="34" charset="0"/>
              </a:rPr>
              <a:t>91 unique dates in the dataset, (missing date: 2018-08-16)</a:t>
            </a:r>
          </a:p>
        </p:txBody>
      </p:sp>
      <p:sp>
        <p:nvSpPr>
          <p:cNvPr id="7" name="Title 1">
            <a:extLst>
              <a:ext uri="{FF2B5EF4-FFF2-40B4-BE49-F238E27FC236}">
                <a16:creationId xmlns:a16="http://schemas.microsoft.com/office/drawing/2014/main" id="{9CDD8453-84C3-4215-B488-DD3773B5CBAD}"/>
              </a:ext>
            </a:extLst>
          </p:cNvPr>
          <p:cNvSpPr>
            <a:spLocks noGrp="1"/>
          </p:cNvSpPr>
          <p:nvPr>
            <p:ph type="title"/>
          </p:nvPr>
        </p:nvSpPr>
        <p:spPr>
          <a:xfrm>
            <a:off x="238760" y="201274"/>
            <a:ext cx="10515600" cy="433993"/>
          </a:xfrm>
        </p:spPr>
        <p:txBody>
          <a:bodyPr>
            <a:normAutofit fontScale="90000"/>
          </a:bodyPr>
          <a:lstStyle/>
          <a:p>
            <a:r>
              <a:rPr lang="en-SG" b="1" dirty="0"/>
              <a:t>Data Introduction</a:t>
            </a:r>
          </a:p>
        </p:txBody>
      </p:sp>
    </p:spTree>
    <p:extLst>
      <p:ext uri="{BB962C8B-B14F-4D97-AF65-F5344CB8AC3E}">
        <p14:creationId xmlns:p14="http://schemas.microsoft.com/office/powerpoint/2010/main" val="1386793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639" y="569110"/>
            <a:ext cx="6080528" cy="336535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5457" y="566146"/>
            <a:ext cx="6166543" cy="3368675"/>
          </a:xfrm>
          <a:prstGeom prst="rect">
            <a:avLst/>
          </a:prstGeom>
        </p:spPr>
      </p:pic>
      <p:sp>
        <p:nvSpPr>
          <p:cNvPr id="10" name="TextBox 9"/>
          <p:cNvSpPr txBox="1"/>
          <p:nvPr/>
        </p:nvSpPr>
        <p:spPr>
          <a:xfrm>
            <a:off x="233548" y="3934822"/>
            <a:ext cx="5784147" cy="2862322"/>
          </a:xfrm>
          <a:prstGeom prst="rect">
            <a:avLst/>
          </a:prstGeom>
          <a:noFill/>
        </p:spPr>
        <p:txBody>
          <a:bodyPr wrap="square" rtlCol="0">
            <a:spAutoFit/>
          </a:bodyPr>
          <a:lstStyle/>
          <a:p>
            <a:pPr marL="285750" indent="-285750">
              <a:buFont typeface="Wingdings" charset="2"/>
              <a:buChar char="v"/>
            </a:pPr>
            <a:r>
              <a:rPr lang="en-US" dirty="0"/>
              <a:t>These charts show aggregated transaction volume (left) and amount (right) for each day for the period combined.</a:t>
            </a:r>
          </a:p>
          <a:p>
            <a:pPr marL="285750" indent="-285750">
              <a:buFont typeface="Wingdings" charset="2"/>
              <a:buChar char="v"/>
            </a:pPr>
            <a:r>
              <a:rPr lang="en-US" dirty="0"/>
              <a:t>During the analysis, I found that the amount spending and transaction volume was very low compared on the 16</a:t>
            </a:r>
            <a:r>
              <a:rPr lang="en-US" baseline="30000" dirty="0"/>
              <a:t>th</a:t>
            </a:r>
            <a:r>
              <a:rPr lang="en-US" dirty="0"/>
              <a:t> day in the data set. </a:t>
            </a:r>
          </a:p>
          <a:p>
            <a:pPr marL="285750" indent="-285750">
              <a:buFont typeface="Wingdings" charset="2"/>
              <a:buChar char="v"/>
            </a:pPr>
            <a:r>
              <a:rPr lang="en-US" dirty="0"/>
              <a:t>After performing further analysis, I found that 16</a:t>
            </a:r>
            <a:r>
              <a:rPr lang="en-US" baseline="30000" dirty="0"/>
              <a:t>th</a:t>
            </a:r>
            <a:r>
              <a:rPr lang="en-US" dirty="0"/>
              <a:t> August is missing completely from the data set hence the reason why we see the drop in the volume and amount in the charts.</a:t>
            </a:r>
          </a:p>
        </p:txBody>
      </p:sp>
      <p:sp>
        <p:nvSpPr>
          <p:cNvPr id="11" name="TextBox 10"/>
          <p:cNvSpPr txBox="1"/>
          <p:nvPr/>
        </p:nvSpPr>
        <p:spPr>
          <a:xfrm>
            <a:off x="6456680" y="3937785"/>
            <a:ext cx="5501773" cy="2862322"/>
          </a:xfrm>
          <a:prstGeom prst="rect">
            <a:avLst/>
          </a:prstGeom>
          <a:noFill/>
        </p:spPr>
        <p:txBody>
          <a:bodyPr wrap="square" rtlCol="0">
            <a:spAutoFit/>
          </a:bodyPr>
          <a:lstStyle/>
          <a:p>
            <a:pPr marL="285750" indent="-285750">
              <a:buFont typeface="Wingdings" charset="2"/>
              <a:buChar char="v"/>
            </a:pPr>
            <a:r>
              <a:rPr lang="en-US" dirty="0"/>
              <a:t>These charts show aggregated transaction volume (top) and amount (bottom) for each weekday for the period combined.</a:t>
            </a:r>
          </a:p>
          <a:p>
            <a:pPr marL="285750" indent="-285750">
              <a:buFont typeface="Wingdings" charset="2"/>
              <a:buChar char="v"/>
            </a:pPr>
            <a:r>
              <a:rPr lang="en-US" dirty="0"/>
              <a:t>It was surprising to see that the transaction volume and amount spent on weekends (Sat-Sun) was less than weekdays (Mon-Fri).</a:t>
            </a:r>
          </a:p>
          <a:p>
            <a:pPr marL="285750" indent="-285750">
              <a:buFont typeface="Wingdings" charset="2"/>
              <a:buChar char="v"/>
            </a:pPr>
            <a:r>
              <a:rPr lang="en-US" dirty="0"/>
              <a:t>My previous assumption was that people on average spend more money during weekends as most people do not work on weekends giving them more opportunity to spend due to the time off.</a:t>
            </a:r>
          </a:p>
        </p:txBody>
      </p:sp>
      <p:sp>
        <p:nvSpPr>
          <p:cNvPr id="8" name="TextBox 7">
            <a:extLst>
              <a:ext uri="{FF2B5EF4-FFF2-40B4-BE49-F238E27FC236}">
                <a16:creationId xmlns:a16="http://schemas.microsoft.com/office/drawing/2014/main" id="{EDFF0AC6-8C26-4141-A656-F693D01101CD}"/>
              </a:ext>
            </a:extLst>
          </p:cNvPr>
          <p:cNvSpPr txBox="1"/>
          <p:nvPr/>
        </p:nvSpPr>
        <p:spPr>
          <a:xfrm>
            <a:off x="309880" y="57893"/>
            <a:ext cx="6146800" cy="369332"/>
          </a:xfrm>
          <a:prstGeom prst="rect">
            <a:avLst/>
          </a:prstGeom>
          <a:noFill/>
        </p:spPr>
        <p:txBody>
          <a:bodyPr wrap="square">
            <a:spAutoFit/>
          </a:bodyPr>
          <a:lstStyle/>
          <a:p>
            <a:pPr algn="l"/>
            <a:r>
              <a:rPr lang="en-SG" b="1" i="0" dirty="0">
                <a:solidFill>
                  <a:srgbClr val="000000"/>
                </a:solidFill>
                <a:effectLst/>
                <a:latin typeface="Helvetica Neue"/>
              </a:rPr>
              <a:t> Timeseries analysis</a:t>
            </a:r>
          </a:p>
        </p:txBody>
      </p:sp>
    </p:spTree>
    <p:extLst>
      <p:ext uri="{BB962C8B-B14F-4D97-AF65-F5344CB8AC3E}">
        <p14:creationId xmlns:p14="http://schemas.microsoft.com/office/powerpoint/2010/main" val="1980819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97675" y="599834"/>
            <a:ext cx="9697792" cy="3401737"/>
          </a:xfrm>
          <a:prstGeom prst="rect">
            <a:avLst/>
          </a:prstGeom>
        </p:spPr>
      </p:pic>
      <p:sp>
        <p:nvSpPr>
          <p:cNvPr id="18" name="TextBox 17"/>
          <p:cNvSpPr txBox="1"/>
          <p:nvPr/>
        </p:nvSpPr>
        <p:spPr>
          <a:xfrm>
            <a:off x="343747" y="4174180"/>
            <a:ext cx="11262218"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a:t>These charts show aggregated amount spent (top) and balance (bottom) of customers by age.</a:t>
            </a:r>
          </a:p>
          <a:p>
            <a:pPr marL="285750" indent="-285750">
              <a:buFont typeface="Wingdings" panose="05000000000000000000" pitchFamily="2" charset="2"/>
              <a:buChar char="§"/>
            </a:pPr>
            <a:r>
              <a:rPr lang="en-US" dirty="0"/>
              <a:t>Customers with the age 40 spent most amount as well as have most balance compared to customers with other ages.</a:t>
            </a:r>
          </a:p>
          <a:p>
            <a:pPr marL="285750" indent="-285750">
              <a:buFont typeface="Wingdings" panose="05000000000000000000" pitchFamily="2" charset="2"/>
              <a:buChar char="§"/>
            </a:pPr>
            <a:r>
              <a:rPr lang="en-US" dirty="0"/>
              <a:t>Below analysis shows top 10 customers with highest balance at the end of the period (31/10/2018); top 10 customers with highest pay/salaries and top 10 age group with most pay/salaries paid for the whole period.</a:t>
            </a:r>
          </a:p>
          <a:p>
            <a:pPr marL="285750" indent="-285750">
              <a:buFont typeface="Wingdings" panose="05000000000000000000" pitchFamily="2" charset="2"/>
              <a:buChar char="§"/>
            </a:pPr>
            <a:r>
              <a:rPr lang="en-US" dirty="0"/>
              <a:t>We can see that the pay is directly related to the balance amount.</a:t>
            </a:r>
          </a:p>
        </p:txBody>
      </p:sp>
      <p:sp>
        <p:nvSpPr>
          <p:cNvPr id="13" name="TextBox 12">
            <a:extLst>
              <a:ext uri="{FF2B5EF4-FFF2-40B4-BE49-F238E27FC236}">
                <a16:creationId xmlns:a16="http://schemas.microsoft.com/office/drawing/2014/main" id="{8EAB75C0-92F0-4C85-89AC-20B5ADFF4597}"/>
              </a:ext>
            </a:extLst>
          </p:cNvPr>
          <p:cNvSpPr txBox="1"/>
          <p:nvPr/>
        </p:nvSpPr>
        <p:spPr>
          <a:xfrm>
            <a:off x="309880" y="57893"/>
            <a:ext cx="6146800" cy="369332"/>
          </a:xfrm>
          <a:prstGeom prst="rect">
            <a:avLst/>
          </a:prstGeom>
          <a:noFill/>
        </p:spPr>
        <p:txBody>
          <a:bodyPr wrap="square">
            <a:spAutoFit/>
          </a:bodyPr>
          <a:lstStyle/>
          <a:p>
            <a:pPr algn="l"/>
            <a:r>
              <a:rPr lang="en-SG" b="1" i="0" dirty="0">
                <a:solidFill>
                  <a:srgbClr val="000000"/>
                </a:solidFill>
                <a:effectLst/>
                <a:latin typeface="Helvetica Neue"/>
              </a:rPr>
              <a:t> Timeseries analysis</a:t>
            </a:r>
          </a:p>
        </p:txBody>
      </p:sp>
    </p:spTree>
    <p:extLst>
      <p:ext uri="{BB962C8B-B14F-4D97-AF65-F5344CB8AC3E}">
        <p14:creationId xmlns:p14="http://schemas.microsoft.com/office/powerpoint/2010/main" val="347795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531669" y="3025880"/>
            <a:ext cx="5544323" cy="2463800"/>
          </a:xfrm>
          <a:prstGeom prst="rect">
            <a:avLst/>
          </a:prstGeom>
        </p:spPr>
      </p:pic>
      <p:sp>
        <p:nvSpPr>
          <p:cNvPr id="19" name="TextBox 18"/>
          <p:cNvSpPr txBox="1"/>
          <p:nvPr/>
        </p:nvSpPr>
        <p:spPr>
          <a:xfrm>
            <a:off x="451669" y="3025880"/>
            <a:ext cx="4580228" cy="338554"/>
          </a:xfrm>
          <a:prstGeom prst="rect">
            <a:avLst/>
          </a:prstGeom>
          <a:noFill/>
        </p:spPr>
        <p:txBody>
          <a:bodyPr wrap="none" rtlCol="0">
            <a:spAutoFit/>
          </a:bodyPr>
          <a:lstStyle/>
          <a:p>
            <a:pPr marL="285750" indent="-285750">
              <a:buFont typeface="Wingdings" panose="05000000000000000000" pitchFamily="2" charset="2"/>
              <a:buChar char="§"/>
            </a:pPr>
            <a:r>
              <a:rPr lang="en-US" sz="1600" dirty="0">
                <a:latin typeface="Open Sans" panose="020B0606030504020204" pitchFamily="34" charset="0"/>
                <a:ea typeface="Open Sans" panose="020B0606030504020204" pitchFamily="34" charset="0"/>
                <a:cs typeface="Open Sans" panose="020B0606030504020204" pitchFamily="34" charset="0"/>
              </a:rPr>
              <a:t>Top 10 customers with highest pay/salaries</a:t>
            </a:r>
          </a:p>
        </p:txBody>
      </p:sp>
      <p:sp>
        <p:nvSpPr>
          <p:cNvPr id="20" name="Rectangle 19"/>
          <p:cNvSpPr/>
          <p:nvPr/>
        </p:nvSpPr>
        <p:spPr>
          <a:xfrm>
            <a:off x="309880" y="667745"/>
            <a:ext cx="4357411" cy="338554"/>
          </a:xfrm>
          <a:prstGeom prst="rect">
            <a:avLst/>
          </a:prstGeom>
        </p:spPr>
        <p:txBody>
          <a:bodyPr wrap="none">
            <a:spAutoFit/>
          </a:bodyPr>
          <a:lstStyle/>
          <a:p>
            <a:pPr marL="285750" indent="-285750">
              <a:buFont typeface="Wingdings" panose="05000000000000000000" pitchFamily="2" charset="2"/>
              <a:buChar char="§"/>
            </a:pPr>
            <a:r>
              <a:rPr lang="en-US" sz="1600" dirty="0">
                <a:latin typeface="Open Sans" panose="020B0606030504020204" pitchFamily="34" charset="0"/>
                <a:ea typeface="Open Sans" panose="020B0606030504020204" pitchFamily="34" charset="0"/>
                <a:cs typeface="Open Sans" panose="020B0606030504020204" pitchFamily="34" charset="0"/>
              </a:rPr>
              <a:t>Top 10 customers with highest balance </a:t>
            </a:r>
          </a:p>
        </p:txBody>
      </p:sp>
      <p:sp>
        <p:nvSpPr>
          <p:cNvPr id="13" name="TextBox 12">
            <a:extLst>
              <a:ext uri="{FF2B5EF4-FFF2-40B4-BE49-F238E27FC236}">
                <a16:creationId xmlns:a16="http://schemas.microsoft.com/office/drawing/2014/main" id="{8EAB75C0-92F0-4C85-89AC-20B5ADFF4597}"/>
              </a:ext>
            </a:extLst>
          </p:cNvPr>
          <p:cNvSpPr txBox="1"/>
          <p:nvPr/>
        </p:nvSpPr>
        <p:spPr>
          <a:xfrm>
            <a:off x="309880" y="57893"/>
            <a:ext cx="6146800" cy="369332"/>
          </a:xfrm>
          <a:prstGeom prst="rect">
            <a:avLst/>
          </a:prstGeom>
          <a:noFill/>
        </p:spPr>
        <p:txBody>
          <a:bodyPr wrap="square">
            <a:spAutoFit/>
          </a:bodyPr>
          <a:lstStyle/>
          <a:p>
            <a:pPr algn="l"/>
            <a:r>
              <a:rPr lang="en-SG" b="1" i="0" dirty="0">
                <a:solidFill>
                  <a:srgbClr val="000000"/>
                </a:solidFill>
                <a:effectLst/>
                <a:latin typeface="Helvetica Neue"/>
              </a:rPr>
              <a:t>Customer analysis</a:t>
            </a:r>
          </a:p>
        </p:txBody>
      </p:sp>
      <p:pic>
        <p:nvPicPr>
          <p:cNvPr id="3" name="Picture 2">
            <a:extLst>
              <a:ext uri="{FF2B5EF4-FFF2-40B4-BE49-F238E27FC236}">
                <a16:creationId xmlns:a16="http://schemas.microsoft.com/office/drawing/2014/main" id="{5C7288C4-857B-4C1A-91FF-DD537C517A38}"/>
              </a:ext>
            </a:extLst>
          </p:cNvPr>
          <p:cNvPicPr>
            <a:picLocks noChangeAspect="1"/>
          </p:cNvPicPr>
          <p:nvPr/>
        </p:nvPicPr>
        <p:blipFill>
          <a:blip r:embed="rId3"/>
          <a:stretch>
            <a:fillRect/>
          </a:stretch>
        </p:blipFill>
        <p:spPr>
          <a:xfrm>
            <a:off x="5531670" y="220439"/>
            <a:ext cx="5544324" cy="2619741"/>
          </a:xfrm>
          <a:prstGeom prst="rect">
            <a:avLst/>
          </a:prstGeom>
        </p:spPr>
      </p:pic>
    </p:spTree>
    <p:extLst>
      <p:ext uri="{BB962C8B-B14F-4D97-AF65-F5344CB8AC3E}">
        <p14:creationId xmlns:p14="http://schemas.microsoft.com/office/powerpoint/2010/main" val="205056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6534394" y="2836869"/>
            <a:ext cx="5581403" cy="3270106"/>
            <a:chOff x="2342243" y="0"/>
            <a:chExt cx="6041857" cy="4527138"/>
          </a:xfrm>
        </p:grpSpPr>
        <p:grpSp>
          <p:nvGrpSpPr>
            <p:cNvPr id="7" name="Group 6"/>
            <p:cNvGrpSpPr/>
            <p:nvPr/>
          </p:nvGrpSpPr>
          <p:grpSpPr>
            <a:xfrm>
              <a:off x="2342243" y="0"/>
              <a:ext cx="6041857" cy="4527138"/>
              <a:chOff x="4562642" y="2330862"/>
              <a:chExt cx="6041857" cy="4527138"/>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2642" y="2330862"/>
                <a:ext cx="6041857" cy="4527138"/>
              </a:xfrm>
              <a:prstGeom prst="rect">
                <a:avLst/>
              </a:prstGeom>
            </p:spPr>
          </p:pic>
          <p:pic>
            <p:nvPicPr>
              <p:cNvPr id="5" name="Picture 4"/>
              <p:cNvPicPr>
                <a:picLocks noChangeAspect="1"/>
              </p:cNvPicPr>
              <p:nvPr/>
            </p:nvPicPr>
            <p:blipFill>
              <a:blip r:embed="rId3"/>
              <a:stretch>
                <a:fillRect/>
              </a:stretch>
            </p:blipFill>
            <p:spPr>
              <a:xfrm>
                <a:off x="6324223" y="5712030"/>
                <a:ext cx="2089773" cy="283359"/>
              </a:xfrm>
              <a:prstGeom prst="rect">
                <a:avLst/>
              </a:prstGeom>
            </p:spPr>
          </p:pic>
        </p:grpSp>
        <p:pic>
          <p:nvPicPr>
            <p:cNvPr id="8" name="Picture 7"/>
            <p:cNvPicPr>
              <a:picLocks noChangeAspect="1"/>
            </p:cNvPicPr>
            <p:nvPr/>
          </p:nvPicPr>
          <p:blipFill>
            <a:blip r:embed="rId4"/>
            <a:stretch>
              <a:fillRect/>
            </a:stretch>
          </p:blipFill>
          <p:spPr>
            <a:xfrm>
              <a:off x="7469579" y="694627"/>
              <a:ext cx="486064" cy="359265"/>
            </a:xfrm>
            <a:prstGeom prst="rect">
              <a:avLst/>
            </a:prstGeom>
          </p:spPr>
        </p:pic>
      </p:grpSp>
      <p:grpSp>
        <p:nvGrpSpPr>
          <p:cNvPr id="2" name="Group 1">
            <a:extLst>
              <a:ext uri="{FF2B5EF4-FFF2-40B4-BE49-F238E27FC236}">
                <a16:creationId xmlns:a16="http://schemas.microsoft.com/office/drawing/2014/main" id="{269D8362-6AA8-4A53-8E21-F7CE567FC5C3}"/>
              </a:ext>
            </a:extLst>
          </p:cNvPr>
          <p:cNvGrpSpPr/>
          <p:nvPr/>
        </p:nvGrpSpPr>
        <p:grpSpPr>
          <a:xfrm>
            <a:off x="0" y="705555"/>
            <a:ext cx="12039934" cy="2115898"/>
            <a:chOff x="46918" y="0"/>
            <a:chExt cx="12039934" cy="2115898"/>
          </a:xfrm>
        </p:grpSpPr>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18" y="16820"/>
              <a:ext cx="2310959" cy="2079636"/>
            </a:xfrm>
            <a:prstGeom prst="rect">
              <a:avLst/>
            </a:prstGeom>
          </p:spPr>
        </p:pic>
        <p:pic>
          <p:nvPicPr>
            <p:cNvPr id="10" name="Picture 9"/>
            <p:cNvPicPr>
              <a:picLocks noChangeAspect="1"/>
            </p:cNvPicPr>
            <p:nvPr/>
          </p:nvPicPr>
          <p:blipFill>
            <a:blip r:embed="rId6"/>
            <a:stretch>
              <a:fillRect/>
            </a:stretch>
          </p:blipFill>
          <p:spPr>
            <a:xfrm>
              <a:off x="2485413" y="0"/>
              <a:ext cx="2292629" cy="2085066"/>
            </a:xfrm>
            <a:prstGeom prst="rect">
              <a:avLst/>
            </a:prstGeom>
          </p:spPr>
        </p:pic>
        <p:pic>
          <p:nvPicPr>
            <p:cNvPr id="11" name="Picture 10"/>
            <p:cNvPicPr>
              <a:picLocks noChangeAspect="1"/>
            </p:cNvPicPr>
            <p:nvPr/>
          </p:nvPicPr>
          <p:blipFill>
            <a:blip r:embed="rId7"/>
            <a:stretch>
              <a:fillRect/>
            </a:stretch>
          </p:blipFill>
          <p:spPr>
            <a:xfrm>
              <a:off x="4904497" y="8110"/>
              <a:ext cx="2297827" cy="2085065"/>
            </a:xfrm>
            <a:prstGeom prst="rect">
              <a:avLst/>
            </a:prstGeom>
          </p:spPr>
        </p:pic>
        <p:pic>
          <p:nvPicPr>
            <p:cNvPr id="12" name="Picture 11"/>
            <p:cNvPicPr>
              <a:picLocks noChangeAspect="1"/>
            </p:cNvPicPr>
            <p:nvPr/>
          </p:nvPicPr>
          <p:blipFill>
            <a:blip r:embed="rId8"/>
            <a:stretch>
              <a:fillRect/>
            </a:stretch>
          </p:blipFill>
          <p:spPr>
            <a:xfrm>
              <a:off x="7302501" y="8110"/>
              <a:ext cx="2359961" cy="2107788"/>
            </a:xfrm>
            <a:prstGeom prst="rect">
              <a:avLst/>
            </a:prstGeom>
          </p:spPr>
        </p:pic>
        <p:pic>
          <p:nvPicPr>
            <p:cNvPr id="13" name="Picture 12"/>
            <p:cNvPicPr>
              <a:picLocks noChangeAspect="1"/>
            </p:cNvPicPr>
            <p:nvPr/>
          </p:nvPicPr>
          <p:blipFill>
            <a:blip r:embed="rId9"/>
            <a:stretch>
              <a:fillRect/>
            </a:stretch>
          </p:blipFill>
          <p:spPr>
            <a:xfrm>
              <a:off x="9788917" y="1609"/>
              <a:ext cx="2297935" cy="2114289"/>
            </a:xfrm>
            <a:prstGeom prst="rect">
              <a:avLst/>
            </a:prstGeom>
          </p:spPr>
        </p:pic>
      </p:grpSp>
      <p:sp>
        <p:nvSpPr>
          <p:cNvPr id="15" name="TextBox 14"/>
          <p:cNvSpPr txBox="1"/>
          <p:nvPr/>
        </p:nvSpPr>
        <p:spPr>
          <a:xfrm>
            <a:off x="0" y="2806037"/>
            <a:ext cx="6610597" cy="3139321"/>
          </a:xfrm>
          <a:prstGeom prst="rect">
            <a:avLst/>
          </a:prstGeom>
          <a:noFill/>
        </p:spPr>
        <p:txBody>
          <a:bodyPr wrap="square" rtlCol="0">
            <a:spAutoFit/>
          </a:bodyPr>
          <a:lstStyle/>
          <a:p>
            <a:pPr marL="285750" indent="-285750">
              <a:buFont typeface="Wingdings" charset="2"/>
              <a:buChar char="v"/>
            </a:pPr>
            <a:r>
              <a:rPr lang="en-US" dirty="0"/>
              <a:t>These maps show top 5 customers with most ‘POS/POS SALE’ transaction by volume (above).</a:t>
            </a:r>
          </a:p>
          <a:p>
            <a:pPr marL="285750" indent="-285750">
              <a:buFont typeface="Wingdings" charset="2"/>
              <a:buChar char="v"/>
            </a:pPr>
            <a:r>
              <a:rPr lang="en-US" dirty="0"/>
              <a:t>We can see that the customers with most POS SALE transactions are travelling customers as we can see their footprint of transactions all over Australia.</a:t>
            </a:r>
          </a:p>
          <a:p>
            <a:pPr marL="285750" indent="-285750">
              <a:buFont typeface="Wingdings" charset="2"/>
              <a:buChar char="v"/>
            </a:pPr>
            <a:r>
              <a:rPr lang="en-US" dirty="0"/>
              <a:t>The map on the right shows POS SALE transactions of Diana, as highlighted on the map we can see that Diana has a transaction stamp at Sydney at 12:38 PM and then at Geelong at 2:42 PM on the same day. From this we can conclude that Diana travelled from Sydney to Geelong.</a:t>
            </a:r>
          </a:p>
          <a:p>
            <a:pPr marL="285750" indent="-285750">
              <a:buFont typeface="Wingdings" charset="2"/>
              <a:buChar char="v"/>
            </a:pPr>
            <a:r>
              <a:rPr lang="en-US" dirty="0"/>
              <a:t>This type of analysis can be useful to investigate fraud complaints.</a:t>
            </a:r>
          </a:p>
        </p:txBody>
      </p:sp>
      <p:sp>
        <p:nvSpPr>
          <p:cNvPr id="16" name="TextBox 15">
            <a:extLst>
              <a:ext uri="{FF2B5EF4-FFF2-40B4-BE49-F238E27FC236}">
                <a16:creationId xmlns:a16="http://schemas.microsoft.com/office/drawing/2014/main" id="{FD011BE7-0371-4726-A945-289810834E22}"/>
              </a:ext>
            </a:extLst>
          </p:cNvPr>
          <p:cNvSpPr txBox="1"/>
          <p:nvPr/>
        </p:nvSpPr>
        <p:spPr>
          <a:xfrm>
            <a:off x="0" y="71291"/>
            <a:ext cx="6096000" cy="369332"/>
          </a:xfrm>
          <a:prstGeom prst="rect">
            <a:avLst/>
          </a:prstGeom>
          <a:noFill/>
        </p:spPr>
        <p:txBody>
          <a:bodyPr wrap="square">
            <a:spAutoFit/>
          </a:bodyPr>
          <a:lstStyle/>
          <a:p>
            <a:pPr algn="l"/>
            <a:r>
              <a:rPr lang="en-SG" b="1" i="0" dirty="0">
                <a:solidFill>
                  <a:srgbClr val="000000"/>
                </a:solidFill>
                <a:effectLst/>
                <a:latin typeface="Helvetica Neue"/>
              </a:rPr>
              <a:t> Location analysis </a:t>
            </a:r>
          </a:p>
        </p:txBody>
      </p:sp>
    </p:spTree>
    <p:extLst>
      <p:ext uri="{BB962C8B-B14F-4D97-AF65-F5344CB8AC3E}">
        <p14:creationId xmlns:p14="http://schemas.microsoft.com/office/powerpoint/2010/main" val="1761403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D0D45-727B-4A78-8A92-3FF909F6F1B7}"/>
              </a:ext>
            </a:extLst>
          </p:cNvPr>
          <p:cNvSpPr>
            <a:spLocks noGrp="1"/>
          </p:cNvSpPr>
          <p:nvPr>
            <p:ph type="title"/>
          </p:nvPr>
        </p:nvSpPr>
        <p:spPr>
          <a:xfrm>
            <a:off x="135467" y="195791"/>
            <a:ext cx="4165600" cy="464609"/>
          </a:xfrm>
        </p:spPr>
        <p:txBody>
          <a:bodyPr>
            <a:normAutofit/>
          </a:bodyPr>
          <a:lstStyle/>
          <a:p>
            <a:r>
              <a:rPr lang="en-SG" sz="1800" b="1" dirty="0">
                <a:latin typeface="Open Sans" panose="020B0606030504020204" pitchFamily="34" charset="0"/>
                <a:ea typeface="Open Sans" panose="020B0606030504020204" pitchFamily="34" charset="0"/>
                <a:cs typeface="Open Sans" panose="020B0606030504020204" pitchFamily="34" charset="0"/>
              </a:rPr>
              <a:t>Monthly Average Transaction Volume</a:t>
            </a:r>
          </a:p>
        </p:txBody>
      </p:sp>
      <p:pic>
        <p:nvPicPr>
          <p:cNvPr id="5" name="Content Placeholder 4">
            <a:extLst>
              <a:ext uri="{FF2B5EF4-FFF2-40B4-BE49-F238E27FC236}">
                <a16:creationId xmlns:a16="http://schemas.microsoft.com/office/drawing/2014/main" id="{8A78D132-0986-4E65-A74B-BADF889B0750}"/>
              </a:ext>
            </a:extLst>
          </p:cNvPr>
          <p:cNvPicPr>
            <a:picLocks noGrp="1" noChangeAspect="1"/>
          </p:cNvPicPr>
          <p:nvPr>
            <p:ph idx="1"/>
          </p:nvPr>
        </p:nvPicPr>
        <p:blipFill>
          <a:blip r:embed="rId2"/>
          <a:stretch>
            <a:fillRect/>
          </a:stretch>
        </p:blipFill>
        <p:spPr>
          <a:xfrm>
            <a:off x="369223" y="554579"/>
            <a:ext cx="5385283" cy="3686002"/>
          </a:xfrm>
        </p:spPr>
      </p:pic>
      <p:pic>
        <p:nvPicPr>
          <p:cNvPr id="7" name="Picture 6">
            <a:extLst>
              <a:ext uri="{FF2B5EF4-FFF2-40B4-BE49-F238E27FC236}">
                <a16:creationId xmlns:a16="http://schemas.microsoft.com/office/drawing/2014/main" id="{D07F5585-E2CF-490B-BCCE-FCE88E495E71}"/>
              </a:ext>
            </a:extLst>
          </p:cNvPr>
          <p:cNvPicPr>
            <a:picLocks noChangeAspect="1"/>
          </p:cNvPicPr>
          <p:nvPr/>
        </p:nvPicPr>
        <p:blipFill>
          <a:blip r:embed="rId3"/>
          <a:stretch>
            <a:fillRect/>
          </a:stretch>
        </p:blipFill>
        <p:spPr>
          <a:xfrm>
            <a:off x="6362428" y="666956"/>
            <a:ext cx="5343013" cy="3580326"/>
          </a:xfrm>
          <a:prstGeom prst="rect">
            <a:avLst/>
          </a:prstGeom>
        </p:spPr>
      </p:pic>
      <p:sp>
        <p:nvSpPr>
          <p:cNvPr id="8" name="Title 1">
            <a:extLst>
              <a:ext uri="{FF2B5EF4-FFF2-40B4-BE49-F238E27FC236}">
                <a16:creationId xmlns:a16="http://schemas.microsoft.com/office/drawing/2014/main" id="{B4463778-5700-4269-8C4A-FA509B3EC73B}"/>
              </a:ext>
            </a:extLst>
          </p:cNvPr>
          <p:cNvSpPr txBox="1">
            <a:spLocks/>
          </p:cNvSpPr>
          <p:nvPr/>
        </p:nvSpPr>
        <p:spPr>
          <a:xfrm>
            <a:off x="6375400" y="195790"/>
            <a:ext cx="4165600" cy="464609"/>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sz="1800" b="1" dirty="0">
                <a:latin typeface="Open Sans" panose="020B0606030504020204" pitchFamily="34" charset="0"/>
                <a:ea typeface="Open Sans" panose="020B0606030504020204" pitchFamily="34" charset="0"/>
                <a:cs typeface="Open Sans" panose="020B0606030504020204" pitchFamily="34" charset="0"/>
              </a:rPr>
              <a:t>Monthly Average Transaction Amount</a:t>
            </a:r>
          </a:p>
        </p:txBody>
      </p:sp>
      <p:pic>
        <p:nvPicPr>
          <p:cNvPr id="10" name="Picture 9">
            <a:extLst>
              <a:ext uri="{FF2B5EF4-FFF2-40B4-BE49-F238E27FC236}">
                <a16:creationId xmlns:a16="http://schemas.microsoft.com/office/drawing/2014/main" id="{E31559C0-2A20-4252-8934-1048EA8232AA}"/>
              </a:ext>
            </a:extLst>
          </p:cNvPr>
          <p:cNvPicPr>
            <a:picLocks noChangeAspect="1"/>
          </p:cNvPicPr>
          <p:nvPr/>
        </p:nvPicPr>
        <p:blipFill>
          <a:blip r:embed="rId4"/>
          <a:stretch>
            <a:fillRect/>
          </a:stretch>
        </p:blipFill>
        <p:spPr>
          <a:xfrm>
            <a:off x="302425" y="4330588"/>
            <a:ext cx="11403016" cy="1600423"/>
          </a:xfrm>
          <a:prstGeom prst="rect">
            <a:avLst/>
          </a:prstGeom>
        </p:spPr>
      </p:pic>
    </p:spTree>
    <p:extLst>
      <p:ext uri="{BB962C8B-B14F-4D97-AF65-F5344CB8AC3E}">
        <p14:creationId xmlns:p14="http://schemas.microsoft.com/office/powerpoint/2010/main" val="1323087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2F4B1-F62C-4C09-A248-826D87154703}"/>
              </a:ext>
            </a:extLst>
          </p:cNvPr>
          <p:cNvSpPr>
            <a:spLocks noGrp="1"/>
          </p:cNvSpPr>
          <p:nvPr>
            <p:ph type="title"/>
          </p:nvPr>
        </p:nvSpPr>
        <p:spPr>
          <a:xfrm>
            <a:off x="245533" y="204260"/>
            <a:ext cx="10515600" cy="315912"/>
          </a:xfrm>
        </p:spPr>
        <p:txBody>
          <a:bodyPr>
            <a:normAutofit fontScale="90000"/>
          </a:bodyPr>
          <a:lstStyle/>
          <a:p>
            <a:r>
              <a:rPr lang="en-SG" sz="2000" b="1" u="sng" dirty="0">
                <a:latin typeface="Open Sans" panose="020B0606030504020204" pitchFamily="34" charset="0"/>
                <a:ea typeface="Open Sans" panose="020B0606030504020204" pitchFamily="34" charset="0"/>
                <a:cs typeface="Open Sans" panose="020B0606030504020204" pitchFamily="34" charset="0"/>
              </a:rPr>
              <a:t>Insights</a:t>
            </a:r>
            <a:r>
              <a:rPr lang="en-SG" sz="2000" dirty="0">
                <a:latin typeface="Open Sans" panose="020B0606030504020204" pitchFamily="34" charset="0"/>
                <a:ea typeface="Open Sans" panose="020B0606030504020204" pitchFamily="34" charset="0"/>
                <a:cs typeface="Open Sans" panose="020B0606030504020204" pitchFamily="34" charset="0"/>
              </a:rPr>
              <a:t> :</a:t>
            </a:r>
          </a:p>
        </p:txBody>
      </p:sp>
      <p:sp>
        <p:nvSpPr>
          <p:cNvPr id="3" name="Content Placeholder 2">
            <a:extLst>
              <a:ext uri="{FF2B5EF4-FFF2-40B4-BE49-F238E27FC236}">
                <a16:creationId xmlns:a16="http://schemas.microsoft.com/office/drawing/2014/main" id="{654E81E8-9E33-48D1-B33B-7CE75350F054}"/>
              </a:ext>
            </a:extLst>
          </p:cNvPr>
          <p:cNvSpPr>
            <a:spLocks noGrp="1"/>
          </p:cNvSpPr>
          <p:nvPr>
            <p:ph idx="1"/>
          </p:nvPr>
        </p:nvSpPr>
        <p:spPr>
          <a:xfrm>
            <a:off x="245533" y="503765"/>
            <a:ext cx="11480800" cy="6149975"/>
          </a:xfrm>
        </p:spPr>
        <p:txBody>
          <a:bodyPr>
            <a:noAutofit/>
          </a:bodyPr>
          <a:lstStyle/>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The mean and usual account balance of the customers has varied from 10,000 to 20,000 AUD over the times. This does suggest that customers have been saving money, and their assets have grown.</a:t>
            </a:r>
          </a:p>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The mean transaction bar plot shows that the value has remained fairly uniform over the ages, the total transaction has high rises for 22 and 34.</a:t>
            </a:r>
          </a:p>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Pay/ salary has most of the transactions.</a:t>
            </a:r>
          </a:p>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Males have done more transactions than females.</a:t>
            </a:r>
          </a:p>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New South Wales and Victoria has most of the transactions and Queensland has few transactions amounts.</a:t>
            </a:r>
          </a:p>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Victoria state has most of the balance maintained.</a:t>
            </a:r>
          </a:p>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The Transactions amounts are higher in the month of September.</a:t>
            </a:r>
          </a:p>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With respect to weekdays, Monday and Friday customers do most of the transactions.</a:t>
            </a:r>
          </a:p>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 With respect to months, On October we have maximum numbers of transactions done. </a:t>
            </a:r>
          </a:p>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On 19th day of each month(</a:t>
            </a:r>
            <a:r>
              <a:rPr lang="en-US" sz="1600" dirty="0" err="1">
                <a:latin typeface="Open Sans" panose="020B0606030504020204" pitchFamily="34" charset="0"/>
                <a:ea typeface="Open Sans" panose="020B0606030504020204" pitchFamily="34" charset="0"/>
                <a:cs typeface="Open Sans" panose="020B0606030504020204" pitchFamily="34" charset="0"/>
              </a:rPr>
              <a:t>aug</a:t>
            </a:r>
            <a:r>
              <a:rPr lang="en-US" sz="1600" dirty="0">
                <a:latin typeface="Open Sans" panose="020B0606030504020204" pitchFamily="34" charset="0"/>
                <a:ea typeface="Open Sans" panose="020B0606030504020204" pitchFamily="34" charset="0"/>
                <a:cs typeface="Open Sans" panose="020B0606030504020204" pitchFamily="34" charset="0"/>
              </a:rPr>
              <a:t>, sept, oct) we have maximum number of transactions.</a:t>
            </a:r>
          </a:p>
          <a:p>
            <a:pPr>
              <a:lnSpc>
                <a:spcPct val="150000"/>
              </a:lnSpc>
            </a:pP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SG" sz="16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38013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2F4B1-F62C-4C09-A248-826D87154703}"/>
              </a:ext>
            </a:extLst>
          </p:cNvPr>
          <p:cNvSpPr>
            <a:spLocks noGrp="1"/>
          </p:cNvSpPr>
          <p:nvPr>
            <p:ph type="title"/>
          </p:nvPr>
        </p:nvSpPr>
        <p:spPr>
          <a:xfrm>
            <a:off x="245533" y="204260"/>
            <a:ext cx="10515600" cy="315912"/>
          </a:xfrm>
        </p:spPr>
        <p:txBody>
          <a:bodyPr>
            <a:normAutofit fontScale="90000"/>
          </a:bodyPr>
          <a:lstStyle/>
          <a:p>
            <a:r>
              <a:rPr lang="en-SG" sz="2000" b="1" u="sng" dirty="0">
                <a:latin typeface="Open Sans" panose="020B0606030504020204" pitchFamily="34" charset="0"/>
                <a:ea typeface="Open Sans" panose="020B0606030504020204" pitchFamily="34" charset="0"/>
                <a:cs typeface="Open Sans" panose="020B0606030504020204" pitchFamily="34" charset="0"/>
              </a:rPr>
              <a:t>Insights</a:t>
            </a:r>
            <a:r>
              <a:rPr lang="en-SG" sz="2000" dirty="0">
                <a:latin typeface="Open Sans" panose="020B0606030504020204" pitchFamily="34" charset="0"/>
                <a:ea typeface="Open Sans" panose="020B0606030504020204" pitchFamily="34" charset="0"/>
                <a:cs typeface="Open Sans" panose="020B0606030504020204" pitchFamily="34" charset="0"/>
              </a:rPr>
              <a:t> :</a:t>
            </a:r>
          </a:p>
        </p:txBody>
      </p:sp>
      <p:sp>
        <p:nvSpPr>
          <p:cNvPr id="3" name="Content Placeholder 2">
            <a:extLst>
              <a:ext uri="{FF2B5EF4-FFF2-40B4-BE49-F238E27FC236}">
                <a16:creationId xmlns:a16="http://schemas.microsoft.com/office/drawing/2014/main" id="{654E81E8-9E33-48D1-B33B-7CE75350F054}"/>
              </a:ext>
            </a:extLst>
          </p:cNvPr>
          <p:cNvSpPr>
            <a:spLocks noGrp="1"/>
          </p:cNvSpPr>
          <p:nvPr>
            <p:ph idx="1"/>
          </p:nvPr>
        </p:nvSpPr>
        <p:spPr>
          <a:xfrm>
            <a:off x="245533" y="503765"/>
            <a:ext cx="11480800" cy="6149975"/>
          </a:xfrm>
        </p:spPr>
        <p:txBody>
          <a:bodyPr>
            <a:noAutofit/>
          </a:bodyPr>
          <a:lstStyle/>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With respect to card payments, Around 80% of the users pay via credit card/ Debit card .</a:t>
            </a:r>
          </a:p>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Inside that 80% customers who uses card for payment, Around 90% of customers uses debit card.</a:t>
            </a:r>
          </a:p>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In city wise, maximum transactions are from Sydney, Melbourne and Brisbane. These are the largest cities in Australia, and it is logical that largest transactions come from there.</a:t>
            </a:r>
          </a:p>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Most spending is coming from the large cities of Australia and from some key states. The bank should look to expand its operations in these areas.</a:t>
            </a:r>
          </a:p>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Most of the customers of the bank have made more credit transactions, as compared to debit transactions.</a:t>
            </a:r>
          </a:p>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Some customers also have tendency to spend more than others, the average bank balance of the customers have increased. It indicates that the bank customers are getting well financially.</a:t>
            </a:r>
          </a:p>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Highest Number of transactions made by Senior Citizen customers are 65 transactions and the transaction type is Sales-Pos</a:t>
            </a:r>
          </a:p>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Highest Number of transactions made by customers below the age of 60 are 3869 transactions and the transaction type is Sales-Pos</a:t>
            </a:r>
          </a:p>
          <a:p>
            <a:pPr>
              <a:lnSpc>
                <a:spcPct val="150000"/>
              </a:lnSpc>
            </a:pP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SG" sz="16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73936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docProps/app.xml><?xml version="1.0" encoding="utf-8"?>
<Properties xmlns="http://schemas.openxmlformats.org/officeDocument/2006/extended-properties" xmlns:vt="http://schemas.openxmlformats.org/officeDocument/2006/docPropsVTypes">
  <TotalTime>104</TotalTime>
  <Words>957</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Arial</vt:lpstr>
      <vt:lpstr>Calibri</vt:lpstr>
      <vt:lpstr>Calibri Light</vt:lpstr>
      <vt:lpstr>Helvetica Neue</vt:lpstr>
      <vt:lpstr>Open Sans</vt:lpstr>
      <vt:lpstr>Trade Gothic LT Pro</vt:lpstr>
      <vt:lpstr>Trebuchet MS</vt:lpstr>
      <vt:lpstr>Wingdings</vt:lpstr>
      <vt:lpstr>Office Theme</vt:lpstr>
      <vt:lpstr>1_Office Theme</vt:lpstr>
      <vt:lpstr>ANZ – Virtual Internship</vt:lpstr>
      <vt:lpstr>Data Introduction</vt:lpstr>
      <vt:lpstr>PowerPoint Presentation</vt:lpstr>
      <vt:lpstr>PowerPoint Presentation</vt:lpstr>
      <vt:lpstr>PowerPoint Presentation</vt:lpstr>
      <vt:lpstr>PowerPoint Presentation</vt:lpstr>
      <vt:lpstr>Monthly Average Transaction Volume</vt:lpstr>
      <vt:lpstr>Insights :</vt:lpstr>
      <vt:lpstr>Insights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ANZ – Virtual Internship</dc:title>
  <dc:creator>Pushyami Keerthi</dc:creator>
  <cp:lastModifiedBy>Pushyami Keerthi</cp:lastModifiedBy>
  <cp:revision>35</cp:revision>
  <dcterms:created xsi:type="dcterms:W3CDTF">2020-12-10T12:45:01Z</dcterms:created>
  <dcterms:modified xsi:type="dcterms:W3CDTF">2020-12-10T14:29:34Z</dcterms:modified>
</cp:coreProperties>
</file>