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03" r:id="rId5"/>
    <p:sldId id="301" r:id="rId6"/>
    <p:sldId id="266" r:id="rId7"/>
    <p:sldId id="307" r:id="rId8"/>
    <p:sldId id="308" r:id="rId9"/>
    <p:sldId id="313" r:id="rId10"/>
    <p:sldId id="309" r:id="rId11"/>
    <p:sldId id="310" r:id="rId12"/>
    <p:sldId id="297" r:id="rId13"/>
    <p:sldId id="311" r:id="rId14"/>
    <p:sldId id="296" r:id="rId15"/>
    <p:sldId id="290" r:id="rId16"/>
    <p:sldId id="298" r:id="rId17"/>
    <p:sldId id="300" r:id="rId18"/>
    <p:sldId id="299" r:id="rId19"/>
    <p:sldId id="314" r:id="rId20"/>
    <p:sldId id="293" r:id="rId21"/>
    <p:sldId id="294" r:id="rId22"/>
    <p:sldId id="302" r:id="rId23"/>
    <p:sldId id="280"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6F83"/>
    <a:srgbClr val="32A1A6"/>
    <a:srgbClr val="7A0000"/>
    <a:srgbClr val="AF6666"/>
    <a:srgbClr val="3D8C41"/>
    <a:srgbClr val="EBEBDD"/>
    <a:srgbClr val="4D4D4D"/>
    <a:srgbClr val="DED8A4"/>
    <a:srgbClr val="969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5" autoAdjust="0"/>
  </p:normalViewPr>
  <p:slideViewPr>
    <p:cSldViewPr snapToGrid="0" showGuides="1">
      <p:cViewPr varScale="1">
        <p:scale>
          <a:sx n="62" d="100"/>
          <a:sy n="62" d="100"/>
        </p:scale>
        <p:origin x="68" y="84"/>
      </p:cViewPr>
      <p:guideLst>
        <p:guide orient="horz" pos="2160"/>
        <p:guide pos="3840"/>
        <p:guide pos="801"/>
      </p:guideLst>
    </p:cSldViewPr>
  </p:slideViewPr>
  <p:outlineViewPr>
    <p:cViewPr>
      <p:scale>
        <a:sx n="33" d="100"/>
        <a:sy n="33" d="100"/>
      </p:scale>
      <p:origin x="0" y="-23036"/>
    </p:cViewPr>
  </p:outlineViewPr>
  <p:notesTextViewPr>
    <p:cViewPr>
      <p:scale>
        <a:sx n="1" d="1"/>
        <a:sy n="1" d="1"/>
      </p:scale>
      <p:origin x="0" y="0"/>
    </p:cViewPr>
  </p:notesTextViewPr>
  <p:sorterViewPr>
    <p:cViewPr>
      <p:scale>
        <a:sx n="100" d="100"/>
        <a:sy n="100" d="100"/>
      </p:scale>
      <p:origin x="0" y="-5520"/>
    </p:cViewPr>
  </p:sorterViewPr>
  <p:notesViewPr>
    <p:cSldViewPr snapToGrid="0" showGuides="1">
      <p:cViewPr varScale="1">
        <p:scale>
          <a:sx n="48" d="100"/>
          <a:sy n="48" d="100"/>
        </p:scale>
        <p:origin x="268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4.xml"/><Relationship Id="rId12" Type="http://schemas.openxmlformats.org/officeDocument/2006/relationships/slide" Target="../slides/slide17.xml"/><Relationship Id="rId2" Type="http://schemas.openxmlformats.org/officeDocument/2006/relationships/slide" Target="../slides/slide13.xml"/><Relationship Id="rId1" Type="http://schemas.openxmlformats.org/officeDocument/2006/relationships/slide" Target="../slides/slide11.xml"/><Relationship Id="rId6" Type="http://schemas.openxmlformats.org/officeDocument/2006/relationships/slide" Target="../slides/slide5.xml"/><Relationship Id="rId11" Type="http://schemas.openxmlformats.org/officeDocument/2006/relationships/slide" Target="../slides/slide16.xml"/><Relationship Id="rId5" Type="http://schemas.openxmlformats.org/officeDocument/2006/relationships/slide" Target="../slides/slide12.xml"/><Relationship Id="rId10" Type="http://schemas.openxmlformats.org/officeDocument/2006/relationships/slide" Target="../slides/slide7.xml"/><Relationship Id="rId4" Type="http://schemas.openxmlformats.org/officeDocument/2006/relationships/slide" Target="../slides/slide15.xml"/><Relationship Id="rId9" Type="http://schemas.openxmlformats.org/officeDocument/2006/relationships/slide" Target="../slides/slide9.xml"/><Relationship Id="rId14" Type="http://schemas.openxmlformats.org/officeDocument/2006/relationships/slide" Target="../slides/slide19.xml"/></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2.png"/><Relationship Id="rId7" Type="http://schemas.openxmlformats.org/officeDocument/2006/relationships/image" Target="../media/image1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2.png"/><Relationship Id="rId7" Type="http://schemas.openxmlformats.org/officeDocument/2006/relationships/image" Target="../media/image1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ABA06-F798-4470-99E2-FB249A1FB61C}" type="doc">
      <dgm:prSet loTypeId="urn:microsoft.com/office/officeart/2005/8/layout/list1" loCatId="list" qsTypeId="urn:microsoft.com/office/officeart/2005/8/quickstyle/simple4" qsCatId="simple" csTypeId="urn:microsoft.com/office/officeart/2005/8/colors/accent4_1" csCatId="accent4" phldr="1"/>
      <dgm:spPr/>
      <dgm:t>
        <a:bodyPr/>
        <a:lstStyle/>
        <a:p>
          <a:endParaRPr lang="en-US"/>
        </a:p>
      </dgm:t>
    </dgm:pt>
    <dgm:pt modelId="{458984A9-9F84-46A6-8C5F-760AA92CEA68}">
      <dgm:prSet phldrT="[Text]" custT="1"/>
      <dgm:spPr/>
      <dgm:t>
        <a:bodyPr/>
        <a:lstStyle/>
        <a:p>
          <a:r>
            <a:rPr lang="en-US" sz="1600" b="1" dirty="0">
              <a:hlinkClick xmlns:r="http://schemas.openxmlformats.org/officeDocument/2006/relationships" r:id="rId1" action="ppaction://hlinksldjump"/>
            </a:rPr>
            <a:t>Fintech Credit – Trend </a:t>
          </a:r>
          <a:endParaRPr lang="en-US" sz="1600" b="1" dirty="0">
            <a:latin typeface="Comic Sans MS" panose="030F0702030302020204" pitchFamily="66" charset="0"/>
            <a:ea typeface="Verdana" pitchFamily="34" charset="0"/>
            <a:cs typeface="Verdana" pitchFamily="34" charset="0"/>
          </a:endParaRPr>
        </a:p>
      </dgm:t>
    </dgm:pt>
    <dgm:pt modelId="{ECD84E5E-3C46-46F1-B3BF-6BCF45DE79E4}" type="parTrans" cxnId="{D5DF2554-AE8D-4855-BA0A-B4BF21B35F32}">
      <dgm:prSet/>
      <dgm:spPr/>
      <dgm:t>
        <a:bodyPr/>
        <a:lstStyle/>
        <a:p>
          <a:endParaRPr lang="en-US" sz="1200">
            <a:latin typeface="Comic Sans MS" panose="030F0702030302020204" pitchFamily="66" charset="0"/>
          </a:endParaRPr>
        </a:p>
      </dgm:t>
    </dgm:pt>
    <dgm:pt modelId="{D4B85F00-BD99-407D-9745-FA83EB2B028E}" type="sibTrans" cxnId="{D5DF2554-AE8D-4855-BA0A-B4BF21B35F32}">
      <dgm:prSet/>
      <dgm:spPr/>
      <dgm:t>
        <a:bodyPr/>
        <a:lstStyle/>
        <a:p>
          <a:endParaRPr lang="en-US" sz="1200">
            <a:latin typeface="Comic Sans MS" panose="030F0702030302020204" pitchFamily="66" charset="0"/>
          </a:endParaRPr>
        </a:p>
      </dgm:t>
    </dgm:pt>
    <dgm:pt modelId="{3F0A994D-8DB8-4128-929D-DD4D74B167F7}">
      <dgm:prSet custT="1"/>
      <dgm:spPr/>
      <dgm:t>
        <a:bodyPr/>
        <a:lstStyle/>
        <a:p>
          <a:r>
            <a:rPr lang="en-US" sz="1600" b="1" dirty="0">
              <a:hlinkClick xmlns:r="http://schemas.openxmlformats.org/officeDocument/2006/relationships" r:id="rId2" action="ppaction://hlinksldjump"/>
            </a:rPr>
            <a:t>Current Analytics Capabilities</a:t>
          </a:r>
          <a:endParaRPr lang="en-US" sz="1600" b="1" dirty="0">
            <a:latin typeface="Comic Sans MS" panose="030F0702030302020204" pitchFamily="66" charset="0"/>
            <a:ea typeface="Verdana" pitchFamily="34" charset="0"/>
            <a:cs typeface="Verdana" pitchFamily="34" charset="0"/>
          </a:endParaRPr>
        </a:p>
      </dgm:t>
    </dgm:pt>
    <dgm:pt modelId="{4F7813D3-054B-46B0-BDEE-C3B205D5B088}" type="parTrans" cxnId="{858834F0-01E5-4BD3-85A4-FEAF480CE090}">
      <dgm:prSet/>
      <dgm:spPr/>
      <dgm:t>
        <a:bodyPr/>
        <a:lstStyle/>
        <a:p>
          <a:endParaRPr lang="en-US" sz="1200">
            <a:latin typeface="Comic Sans MS" panose="030F0702030302020204" pitchFamily="66" charset="0"/>
          </a:endParaRPr>
        </a:p>
      </dgm:t>
    </dgm:pt>
    <dgm:pt modelId="{1AADA6D4-5751-4BA5-8E1B-656230EC3FF5}" type="sibTrans" cxnId="{858834F0-01E5-4BD3-85A4-FEAF480CE090}">
      <dgm:prSet/>
      <dgm:spPr/>
      <dgm:t>
        <a:bodyPr/>
        <a:lstStyle/>
        <a:p>
          <a:endParaRPr lang="en-US" sz="1200">
            <a:latin typeface="Comic Sans MS" panose="030F0702030302020204" pitchFamily="66" charset="0"/>
          </a:endParaRPr>
        </a:p>
      </dgm:t>
    </dgm:pt>
    <dgm:pt modelId="{86BAC9B2-42B1-4F1A-A452-70785E17A547}">
      <dgm:prSet custT="1"/>
      <dgm:spPr/>
      <dgm:t>
        <a:bodyPr/>
        <a:lstStyle/>
        <a:p>
          <a:r>
            <a:rPr lang="en-US" sz="1600" b="1" u="sng" dirty="0">
              <a:hlinkClick xmlns:r="http://schemas.openxmlformats.org/officeDocument/2006/relationships" r:id="rId3" action="ppaction://hlinksldjump"/>
            </a:rPr>
            <a:t>Background - Fintech credit</a:t>
          </a:r>
          <a:endParaRPr lang="en-US" sz="1600" b="1" u="sng" dirty="0">
            <a:latin typeface="Comic Sans MS" panose="030F0702030302020204" pitchFamily="66" charset="0"/>
            <a:ea typeface="Verdana" pitchFamily="34" charset="0"/>
            <a:cs typeface="Verdana" pitchFamily="34" charset="0"/>
          </a:endParaRPr>
        </a:p>
      </dgm:t>
    </dgm:pt>
    <dgm:pt modelId="{042AFF1E-04F7-4D77-B3CC-D4CA1905A0D0}" type="sibTrans" cxnId="{48FEBC33-6861-46AF-AC1B-39A6D8CE5A4B}">
      <dgm:prSet/>
      <dgm:spPr/>
      <dgm:t>
        <a:bodyPr/>
        <a:lstStyle/>
        <a:p>
          <a:endParaRPr lang="en-US" sz="1200">
            <a:latin typeface="Comic Sans MS" panose="030F0702030302020204" pitchFamily="66" charset="0"/>
          </a:endParaRPr>
        </a:p>
      </dgm:t>
    </dgm:pt>
    <dgm:pt modelId="{F859FFA6-8F18-4609-8016-3398DD317408}" type="parTrans" cxnId="{48FEBC33-6861-46AF-AC1B-39A6D8CE5A4B}">
      <dgm:prSet/>
      <dgm:spPr/>
      <dgm:t>
        <a:bodyPr/>
        <a:lstStyle/>
        <a:p>
          <a:endParaRPr lang="en-US" sz="1200">
            <a:latin typeface="Comic Sans MS" panose="030F0702030302020204" pitchFamily="66" charset="0"/>
          </a:endParaRPr>
        </a:p>
      </dgm:t>
    </dgm:pt>
    <dgm:pt modelId="{BCCA4C1D-A663-44D0-9047-B480D740810E}">
      <dgm:prSet custT="1"/>
      <dgm:spPr/>
      <dgm:t>
        <a:bodyPr/>
        <a:lstStyle/>
        <a:p>
          <a:r>
            <a:rPr lang="en-SG" sz="1600" b="1" dirty="0">
              <a:hlinkClick xmlns:r="http://schemas.openxmlformats.org/officeDocument/2006/relationships" r:id="rId4" action="ppaction://hlinksldjump"/>
            </a:rPr>
            <a:t>Focus Areas For Improvement - Future</a:t>
          </a:r>
          <a:endParaRPr lang="en-US" sz="1200" b="1" dirty="0">
            <a:latin typeface="+mn-lt"/>
            <a:ea typeface="Verdana" pitchFamily="34" charset="0"/>
            <a:cs typeface="Verdana" pitchFamily="34" charset="0"/>
          </a:endParaRPr>
        </a:p>
      </dgm:t>
    </dgm:pt>
    <dgm:pt modelId="{B963AB0D-D8EC-4828-A76E-D0081A6CE9B3}" type="parTrans" cxnId="{EF735AB1-A7C5-4BC1-BDDB-1E08F5A9CD5F}">
      <dgm:prSet/>
      <dgm:spPr/>
      <dgm:t>
        <a:bodyPr/>
        <a:lstStyle/>
        <a:p>
          <a:endParaRPr lang="en-US" sz="1200">
            <a:latin typeface="Comic Sans MS" panose="030F0702030302020204" pitchFamily="66" charset="0"/>
          </a:endParaRPr>
        </a:p>
      </dgm:t>
    </dgm:pt>
    <dgm:pt modelId="{52C107B3-03B7-4A32-A3DF-516E92CE6094}" type="sibTrans" cxnId="{EF735AB1-A7C5-4BC1-BDDB-1E08F5A9CD5F}">
      <dgm:prSet/>
      <dgm:spPr/>
      <dgm:t>
        <a:bodyPr/>
        <a:lstStyle/>
        <a:p>
          <a:endParaRPr lang="en-US" sz="1200">
            <a:latin typeface="Comic Sans MS" panose="030F0702030302020204" pitchFamily="66" charset="0"/>
          </a:endParaRPr>
        </a:p>
      </dgm:t>
    </dgm:pt>
    <dgm:pt modelId="{77EB9343-17F9-428E-A4E4-8AD0970E30E9}">
      <dgm:prSet custT="1"/>
      <dgm:spPr/>
      <dgm:t>
        <a:bodyPr/>
        <a:lstStyle/>
        <a:p>
          <a:r>
            <a:rPr lang="en-US" sz="1600" b="1" dirty="0">
              <a:hlinkClick xmlns:r="http://schemas.openxmlformats.org/officeDocument/2006/relationships" r:id="rId5" action="ppaction://hlinksldjump"/>
            </a:rPr>
            <a:t>Business Goals</a:t>
          </a:r>
          <a:endParaRPr lang="en-US" sz="1600" b="1" dirty="0">
            <a:latin typeface="Comic Sans MS" panose="030F0702030302020204" pitchFamily="66" charset="0"/>
            <a:ea typeface="Verdana" pitchFamily="34" charset="0"/>
            <a:cs typeface="Verdana" pitchFamily="34" charset="0"/>
          </a:endParaRPr>
        </a:p>
      </dgm:t>
    </dgm:pt>
    <dgm:pt modelId="{02E85714-04DB-4DED-AE79-F811A82E2C0E}" type="sibTrans" cxnId="{8C67ABAD-0ED1-481D-83B0-F9D99E36492D}">
      <dgm:prSet/>
      <dgm:spPr/>
      <dgm:t>
        <a:bodyPr/>
        <a:lstStyle/>
        <a:p>
          <a:endParaRPr lang="en-US" sz="1200">
            <a:latin typeface="Comic Sans MS" panose="030F0702030302020204" pitchFamily="66" charset="0"/>
          </a:endParaRPr>
        </a:p>
      </dgm:t>
    </dgm:pt>
    <dgm:pt modelId="{E904175D-ABD4-4160-BB3C-544A2BBBFB2F}" type="parTrans" cxnId="{8C67ABAD-0ED1-481D-83B0-F9D99E36492D}">
      <dgm:prSet/>
      <dgm:spPr/>
      <dgm:t>
        <a:bodyPr/>
        <a:lstStyle/>
        <a:p>
          <a:endParaRPr lang="en-US" sz="1200">
            <a:latin typeface="Comic Sans MS" panose="030F0702030302020204" pitchFamily="66" charset="0"/>
          </a:endParaRPr>
        </a:p>
      </dgm:t>
    </dgm:pt>
    <dgm:pt modelId="{3A9F75DA-A20E-4522-9D3B-800D7CEB36B1}">
      <dgm:prSet custT="1"/>
      <dgm:spPr/>
      <dgm:t>
        <a:bodyPr/>
        <a:lstStyle/>
        <a:p>
          <a:r>
            <a:rPr lang="en-US" sz="1600" b="1" dirty="0">
              <a:hlinkClick xmlns:r="http://schemas.openxmlformats.org/officeDocument/2006/relationships" r:id="rId6" action="ppaction://hlinksldjump"/>
            </a:rPr>
            <a:t>Fintech Credit – Process flow</a:t>
          </a:r>
          <a:endParaRPr lang="en-US" sz="1600" b="1" dirty="0">
            <a:latin typeface="Comic Sans MS" panose="030F0702030302020204" pitchFamily="66" charset="0"/>
            <a:ea typeface="Verdana" pitchFamily="34" charset="0"/>
            <a:cs typeface="Verdana" pitchFamily="34" charset="0"/>
          </a:endParaRPr>
        </a:p>
      </dgm:t>
    </dgm:pt>
    <dgm:pt modelId="{1FECBA7E-F617-4374-ABE9-EA5EBEE266EE}" type="parTrans" cxnId="{2DF41CCC-529E-4734-9059-9D44F76BFEE0}">
      <dgm:prSet/>
      <dgm:spPr/>
      <dgm:t>
        <a:bodyPr/>
        <a:lstStyle/>
        <a:p>
          <a:endParaRPr lang="en-US">
            <a:latin typeface="Comic Sans MS" panose="030F0702030302020204" pitchFamily="66" charset="0"/>
          </a:endParaRPr>
        </a:p>
      </dgm:t>
    </dgm:pt>
    <dgm:pt modelId="{CC53FB40-C0E7-4BFE-BF06-E798AD4C7331}" type="sibTrans" cxnId="{2DF41CCC-529E-4734-9059-9D44F76BFEE0}">
      <dgm:prSet/>
      <dgm:spPr/>
      <dgm:t>
        <a:bodyPr/>
        <a:lstStyle/>
        <a:p>
          <a:endParaRPr lang="en-US">
            <a:latin typeface="Comic Sans MS" panose="030F0702030302020204" pitchFamily="66" charset="0"/>
          </a:endParaRPr>
        </a:p>
      </dgm:t>
    </dgm:pt>
    <dgm:pt modelId="{8ECF0AC3-CC54-4021-97E7-3841641063D8}">
      <dgm:prSet custT="1"/>
      <dgm:spPr/>
      <dgm:t>
        <a:bodyPr/>
        <a:lstStyle/>
        <a:p>
          <a:r>
            <a:rPr lang="en-US" sz="1600" b="1" dirty="0">
              <a:hlinkClick xmlns:r="http://schemas.openxmlformats.org/officeDocument/2006/relationships" r:id="rId7" action="ppaction://hlinksldjump"/>
            </a:rPr>
            <a:t>P2P Lending –Transaction flow</a:t>
          </a:r>
          <a:endParaRPr lang="en-US" sz="1600" b="1" dirty="0">
            <a:latin typeface="Comic Sans MS" panose="030F0702030302020204" pitchFamily="66" charset="0"/>
            <a:ea typeface="Verdana" pitchFamily="34" charset="0"/>
            <a:cs typeface="Verdana" pitchFamily="34" charset="0"/>
          </a:endParaRPr>
        </a:p>
      </dgm:t>
    </dgm:pt>
    <dgm:pt modelId="{041EE402-C875-44BC-AE8E-3FFA3AD089A2}" type="sibTrans" cxnId="{1214A8A1-585D-4090-825D-ADC53CF6A984}">
      <dgm:prSet/>
      <dgm:spPr/>
      <dgm:t>
        <a:bodyPr/>
        <a:lstStyle/>
        <a:p>
          <a:endParaRPr lang="en-US">
            <a:latin typeface="Comic Sans MS" panose="030F0702030302020204" pitchFamily="66" charset="0"/>
          </a:endParaRPr>
        </a:p>
      </dgm:t>
    </dgm:pt>
    <dgm:pt modelId="{82114FC4-D087-4011-B7CE-B3A2858E75FC}" type="parTrans" cxnId="{1214A8A1-585D-4090-825D-ADC53CF6A984}">
      <dgm:prSet/>
      <dgm:spPr/>
      <dgm:t>
        <a:bodyPr/>
        <a:lstStyle/>
        <a:p>
          <a:endParaRPr lang="en-US">
            <a:latin typeface="Comic Sans MS" panose="030F0702030302020204" pitchFamily="66" charset="0"/>
          </a:endParaRPr>
        </a:p>
      </dgm:t>
    </dgm:pt>
    <dgm:pt modelId="{8EB1A70F-10D0-4AD9-8B68-27284BD22DA2}">
      <dgm:prSet custT="1"/>
      <dgm:spPr/>
      <dgm:t>
        <a:bodyPr/>
        <a:lstStyle/>
        <a:p>
          <a:r>
            <a:rPr lang="en-US" sz="1600" b="1" dirty="0">
              <a:hlinkClick xmlns:r="http://schemas.openxmlformats.org/officeDocument/2006/relationships" r:id="rId8" action="ppaction://hlinksldjump"/>
            </a:rPr>
            <a:t>Analytics –Peer Comparison</a:t>
          </a:r>
          <a:endParaRPr lang="en-US" sz="1600" b="1" dirty="0">
            <a:latin typeface="Comic Sans MS" panose="030F0702030302020204" pitchFamily="66" charset="0"/>
            <a:ea typeface="Verdana" pitchFamily="34" charset="0"/>
            <a:cs typeface="Verdana" pitchFamily="34" charset="0"/>
          </a:endParaRPr>
        </a:p>
      </dgm:t>
    </dgm:pt>
    <dgm:pt modelId="{4248BE3E-FF8F-4BD1-AD40-7DA832C44B9A}" type="parTrans" cxnId="{59246185-C1C4-49C6-86F7-4F5F8990622E}">
      <dgm:prSet/>
      <dgm:spPr/>
      <dgm:t>
        <a:bodyPr/>
        <a:lstStyle/>
        <a:p>
          <a:endParaRPr lang="en-US">
            <a:latin typeface="Comic Sans MS" panose="030F0702030302020204" pitchFamily="66" charset="0"/>
          </a:endParaRPr>
        </a:p>
      </dgm:t>
    </dgm:pt>
    <dgm:pt modelId="{720CFA0B-D20C-4779-9AAD-19E4509BB0C9}" type="sibTrans" cxnId="{59246185-C1C4-49C6-86F7-4F5F8990622E}">
      <dgm:prSet/>
      <dgm:spPr/>
      <dgm:t>
        <a:bodyPr/>
        <a:lstStyle/>
        <a:p>
          <a:endParaRPr lang="en-US">
            <a:latin typeface="Comic Sans MS" panose="030F0702030302020204" pitchFamily="66" charset="0"/>
          </a:endParaRPr>
        </a:p>
      </dgm:t>
    </dgm:pt>
    <dgm:pt modelId="{38F19A91-0449-4846-A099-160135BE7E94}">
      <dgm:prSet custT="1"/>
      <dgm:spPr/>
      <dgm:t>
        <a:bodyPr/>
        <a:lstStyle/>
        <a:p>
          <a:r>
            <a:rPr lang="en-US" sz="1600" b="1" dirty="0">
              <a:hlinkClick xmlns:r="http://schemas.openxmlformats.org/officeDocument/2006/relationships" r:id="rId9" action="ppaction://hlinksldjump"/>
            </a:rPr>
            <a:t>Industry Growth – Key drivers</a:t>
          </a:r>
          <a:endParaRPr lang="en-US" sz="1600" b="1" dirty="0">
            <a:latin typeface="Comic Sans MS" panose="030F0702030302020204" pitchFamily="66" charset="0"/>
            <a:ea typeface="Verdana" pitchFamily="34" charset="0"/>
            <a:cs typeface="Verdana" pitchFamily="34" charset="0"/>
          </a:endParaRPr>
        </a:p>
      </dgm:t>
    </dgm:pt>
    <dgm:pt modelId="{566A9827-5FE5-42C6-A1D2-18985517AA69}" type="parTrans" cxnId="{E4E08277-5175-4956-9FA7-0C1FBE5BB671}">
      <dgm:prSet/>
      <dgm:spPr/>
      <dgm:t>
        <a:bodyPr/>
        <a:lstStyle/>
        <a:p>
          <a:endParaRPr lang="en-US">
            <a:latin typeface="Comic Sans MS" panose="030F0702030302020204" pitchFamily="66" charset="0"/>
          </a:endParaRPr>
        </a:p>
      </dgm:t>
    </dgm:pt>
    <dgm:pt modelId="{24A50032-0E1B-473E-8D13-4D7C7049D67B}" type="sibTrans" cxnId="{E4E08277-5175-4956-9FA7-0C1FBE5BB671}">
      <dgm:prSet/>
      <dgm:spPr/>
      <dgm:t>
        <a:bodyPr/>
        <a:lstStyle/>
        <a:p>
          <a:endParaRPr lang="en-US">
            <a:latin typeface="Comic Sans MS" panose="030F0702030302020204" pitchFamily="66" charset="0"/>
          </a:endParaRPr>
        </a:p>
      </dgm:t>
    </dgm:pt>
    <dgm:pt modelId="{4F5B1F1F-5D89-4503-8B14-0C2F240274AF}">
      <dgm:prSet custT="1"/>
      <dgm:spPr/>
      <dgm:t>
        <a:bodyPr/>
        <a:lstStyle/>
        <a:p>
          <a:r>
            <a:rPr lang="en-US" sz="1600" b="1" dirty="0">
              <a:hlinkClick xmlns:r="http://schemas.openxmlformats.org/officeDocument/2006/relationships" r:id="rId10" action="ppaction://hlinksldjump"/>
            </a:rPr>
            <a:t>Industry – Fintech Credit Context </a:t>
          </a:r>
          <a:endParaRPr lang="en-US" sz="1600" b="1" dirty="0">
            <a:latin typeface="Comic Sans MS" panose="030F0702030302020204" pitchFamily="66" charset="0"/>
            <a:ea typeface="Verdana" pitchFamily="34" charset="0"/>
            <a:cs typeface="Verdana" pitchFamily="34" charset="0"/>
          </a:endParaRPr>
        </a:p>
      </dgm:t>
    </dgm:pt>
    <dgm:pt modelId="{6A7517A7-AFB4-4894-9B5E-92BD276986D2}" type="parTrans" cxnId="{8514A154-6E27-4460-8CD2-19BA56F8E85F}">
      <dgm:prSet/>
      <dgm:spPr/>
      <dgm:t>
        <a:bodyPr/>
        <a:lstStyle/>
        <a:p>
          <a:endParaRPr lang="en-US"/>
        </a:p>
      </dgm:t>
    </dgm:pt>
    <dgm:pt modelId="{496AA74E-E682-4E3B-9214-138E7F18889F}" type="sibTrans" cxnId="{8514A154-6E27-4460-8CD2-19BA56F8E85F}">
      <dgm:prSet/>
      <dgm:spPr/>
      <dgm:t>
        <a:bodyPr/>
        <a:lstStyle/>
        <a:p>
          <a:endParaRPr lang="en-US"/>
        </a:p>
      </dgm:t>
    </dgm:pt>
    <dgm:pt modelId="{5CB1FA9A-F8AB-4EFA-A835-EFC92B252A3B}">
      <dgm:prSet custT="1"/>
      <dgm:spPr/>
      <dgm:t>
        <a:bodyPr/>
        <a:lstStyle/>
        <a:p>
          <a:r>
            <a:rPr lang="en-US" sz="1600" b="1" dirty="0">
              <a:hlinkClick xmlns:r="http://schemas.openxmlformats.org/officeDocument/2006/relationships" r:id="rId11" action="ppaction://hlinksldjump"/>
            </a:rPr>
            <a:t>Fintech Credit- Culture</a:t>
          </a:r>
          <a:endParaRPr lang="en-US" sz="1600" b="1" dirty="0">
            <a:latin typeface="+mn-lt"/>
            <a:ea typeface="Verdana" pitchFamily="34" charset="0"/>
            <a:cs typeface="Verdana" pitchFamily="34" charset="0"/>
          </a:endParaRPr>
        </a:p>
      </dgm:t>
    </dgm:pt>
    <dgm:pt modelId="{CB823107-CB74-4A55-8E0C-F5E164874FFA}" type="parTrans" cxnId="{2EC5110F-F495-4411-B866-2ABA10B6D519}">
      <dgm:prSet/>
      <dgm:spPr/>
      <dgm:t>
        <a:bodyPr/>
        <a:lstStyle/>
        <a:p>
          <a:endParaRPr lang="en-SG"/>
        </a:p>
      </dgm:t>
    </dgm:pt>
    <dgm:pt modelId="{98CAE7AF-E883-4BF8-BC5D-0E9231DF5BE2}" type="sibTrans" cxnId="{2EC5110F-F495-4411-B866-2ABA10B6D519}">
      <dgm:prSet/>
      <dgm:spPr/>
      <dgm:t>
        <a:bodyPr/>
        <a:lstStyle/>
        <a:p>
          <a:endParaRPr lang="en-SG"/>
        </a:p>
      </dgm:t>
    </dgm:pt>
    <dgm:pt modelId="{43839592-7B7E-4C40-9BB9-B6E39EBF6B71}">
      <dgm:prSet custT="1"/>
      <dgm:spPr/>
      <dgm:t>
        <a:bodyPr/>
        <a:lstStyle/>
        <a:p>
          <a:r>
            <a:rPr lang="en-US" sz="1600" b="1" dirty="0">
              <a:hlinkClick xmlns:r="http://schemas.openxmlformats.org/officeDocument/2006/relationships" r:id="rId12" action="ppaction://hlinksldjump"/>
            </a:rPr>
            <a:t>Company Culture</a:t>
          </a:r>
          <a:endParaRPr lang="en-US" sz="1600" b="1" dirty="0">
            <a:latin typeface="+mn-lt"/>
            <a:ea typeface="Verdana" pitchFamily="34" charset="0"/>
            <a:cs typeface="Verdana" pitchFamily="34" charset="0"/>
          </a:endParaRPr>
        </a:p>
      </dgm:t>
    </dgm:pt>
    <dgm:pt modelId="{3924CB43-8702-4A56-9EAB-8B27B8D796C9}" type="parTrans" cxnId="{38773F83-5D90-4C4C-9CA6-3DDB784B4CD3}">
      <dgm:prSet/>
      <dgm:spPr/>
      <dgm:t>
        <a:bodyPr/>
        <a:lstStyle/>
        <a:p>
          <a:endParaRPr lang="en-SG"/>
        </a:p>
      </dgm:t>
    </dgm:pt>
    <dgm:pt modelId="{7576849D-411B-466D-9922-0024790EC2C0}" type="sibTrans" cxnId="{38773F83-5D90-4C4C-9CA6-3DDB784B4CD3}">
      <dgm:prSet/>
      <dgm:spPr/>
      <dgm:t>
        <a:bodyPr/>
        <a:lstStyle/>
        <a:p>
          <a:endParaRPr lang="en-SG"/>
        </a:p>
      </dgm:t>
    </dgm:pt>
    <dgm:pt modelId="{92F24E95-CC85-4F10-B0A9-E3898D828516}">
      <dgm:prSet custT="1"/>
      <dgm:spPr/>
      <dgm:t>
        <a:bodyPr/>
        <a:lstStyle/>
        <a:p>
          <a:r>
            <a:rPr lang="en-US" sz="1600" b="1" dirty="0">
              <a:hlinkClick xmlns:r="http://schemas.openxmlformats.org/officeDocument/2006/relationships" r:id="rId13" action="ppaction://hlinksldjump"/>
            </a:rPr>
            <a:t>Control Culture –Challenges </a:t>
          </a:r>
          <a:endParaRPr lang="en-US" sz="1600" b="1" dirty="0">
            <a:latin typeface="+mn-lt"/>
            <a:ea typeface="Verdana" pitchFamily="34" charset="0"/>
            <a:cs typeface="Verdana" pitchFamily="34" charset="0"/>
          </a:endParaRPr>
        </a:p>
      </dgm:t>
    </dgm:pt>
    <dgm:pt modelId="{1A0E7A04-FEA0-4D27-83B2-25B68856AFDF}" type="parTrans" cxnId="{E9776CFA-2FAE-4A48-B232-FA6ED21E9489}">
      <dgm:prSet/>
      <dgm:spPr/>
      <dgm:t>
        <a:bodyPr/>
        <a:lstStyle/>
        <a:p>
          <a:endParaRPr lang="en-SG"/>
        </a:p>
      </dgm:t>
    </dgm:pt>
    <dgm:pt modelId="{AA7FDE94-D907-4A31-8971-E5D894FF169A}" type="sibTrans" cxnId="{E9776CFA-2FAE-4A48-B232-FA6ED21E9489}">
      <dgm:prSet/>
      <dgm:spPr/>
      <dgm:t>
        <a:bodyPr/>
        <a:lstStyle/>
        <a:p>
          <a:endParaRPr lang="en-SG"/>
        </a:p>
      </dgm:t>
    </dgm:pt>
    <dgm:pt modelId="{95CA451A-7424-41E6-A8B9-36FE0D43B369}">
      <dgm:prSet custT="1"/>
      <dgm:spPr/>
      <dgm:t>
        <a:bodyPr/>
        <a:lstStyle/>
        <a:p>
          <a:r>
            <a:rPr lang="en-US" sz="1600" b="1" dirty="0">
              <a:solidFill>
                <a:srgbClr val="006F83"/>
              </a:solidFill>
              <a:hlinkClick xmlns:r="http://schemas.openxmlformats.org/officeDocument/2006/relationships" r:id="rId14" action="ppaction://hlinksldjump"/>
            </a:rPr>
            <a:t>References</a:t>
          </a:r>
          <a:r>
            <a:rPr lang="en-US" sz="1800" b="1" dirty="0">
              <a:solidFill>
                <a:srgbClr val="006F83"/>
              </a:solidFill>
              <a:hlinkClick xmlns:r="http://schemas.openxmlformats.org/officeDocument/2006/relationships" r:id="rId14" action="ppaction://hlinksldjump"/>
            </a:rPr>
            <a:t> </a:t>
          </a:r>
          <a:endParaRPr lang="en-US" sz="1800" b="1" dirty="0">
            <a:solidFill>
              <a:srgbClr val="006F83"/>
            </a:solidFill>
            <a:latin typeface="+mn-lt"/>
            <a:ea typeface="Verdana" pitchFamily="34" charset="0"/>
            <a:cs typeface="Verdana" pitchFamily="34" charset="0"/>
          </a:endParaRPr>
        </a:p>
      </dgm:t>
    </dgm:pt>
    <dgm:pt modelId="{302D192C-9899-4B1D-86E0-5891427308F5}" type="parTrans" cxnId="{00318653-BB55-4685-B813-809F684C7FA6}">
      <dgm:prSet/>
      <dgm:spPr/>
      <dgm:t>
        <a:bodyPr/>
        <a:lstStyle/>
        <a:p>
          <a:endParaRPr lang="en-SG"/>
        </a:p>
      </dgm:t>
    </dgm:pt>
    <dgm:pt modelId="{31022329-1A79-431A-9757-705A360DB337}" type="sibTrans" cxnId="{00318653-BB55-4685-B813-809F684C7FA6}">
      <dgm:prSet/>
      <dgm:spPr/>
      <dgm:t>
        <a:bodyPr/>
        <a:lstStyle/>
        <a:p>
          <a:endParaRPr lang="en-SG"/>
        </a:p>
      </dgm:t>
    </dgm:pt>
    <dgm:pt modelId="{83F64A23-525E-43EE-97A7-324D5131FCAE}" type="pres">
      <dgm:prSet presAssocID="{72AABA06-F798-4470-99E2-FB249A1FB61C}" presName="linear" presStyleCnt="0">
        <dgm:presLayoutVars>
          <dgm:dir/>
          <dgm:animLvl val="lvl"/>
          <dgm:resizeHandles val="exact"/>
        </dgm:presLayoutVars>
      </dgm:prSet>
      <dgm:spPr/>
    </dgm:pt>
    <dgm:pt modelId="{74E22056-91C0-4816-8C8A-DE4521B7B57C}" type="pres">
      <dgm:prSet presAssocID="{86BAC9B2-42B1-4F1A-A452-70785E17A547}" presName="parentLin" presStyleCnt="0"/>
      <dgm:spPr/>
    </dgm:pt>
    <dgm:pt modelId="{1698C708-245B-46F8-AECE-B7E4A012E1EF}" type="pres">
      <dgm:prSet presAssocID="{86BAC9B2-42B1-4F1A-A452-70785E17A547}" presName="parentLeftMargin" presStyleLbl="node1" presStyleIdx="0" presStyleCnt="14"/>
      <dgm:spPr/>
    </dgm:pt>
    <dgm:pt modelId="{43DCE5A5-EC2B-4BAB-A169-25400003B26C}" type="pres">
      <dgm:prSet presAssocID="{86BAC9B2-42B1-4F1A-A452-70785E17A547}" presName="parentText" presStyleLbl="node1" presStyleIdx="0" presStyleCnt="14">
        <dgm:presLayoutVars>
          <dgm:chMax val="0"/>
          <dgm:bulletEnabled val="1"/>
        </dgm:presLayoutVars>
      </dgm:prSet>
      <dgm:spPr/>
    </dgm:pt>
    <dgm:pt modelId="{AA2C3711-D230-4F3B-B2AD-7C3311F533BA}" type="pres">
      <dgm:prSet presAssocID="{86BAC9B2-42B1-4F1A-A452-70785E17A547}" presName="negativeSpace" presStyleCnt="0"/>
      <dgm:spPr/>
    </dgm:pt>
    <dgm:pt modelId="{BA146D08-B9F8-43D3-AC77-9F1D866EEE85}" type="pres">
      <dgm:prSet presAssocID="{86BAC9B2-42B1-4F1A-A452-70785E17A547}" presName="childText" presStyleLbl="conFgAcc1" presStyleIdx="0" presStyleCnt="14">
        <dgm:presLayoutVars>
          <dgm:bulletEnabled val="1"/>
        </dgm:presLayoutVars>
      </dgm:prSet>
      <dgm:spPr/>
    </dgm:pt>
    <dgm:pt modelId="{7D45AE37-D448-4688-9343-CE11D60E4304}" type="pres">
      <dgm:prSet presAssocID="{042AFF1E-04F7-4D77-B3CC-D4CA1905A0D0}" presName="spaceBetweenRectangles" presStyleCnt="0"/>
      <dgm:spPr/>
    </dgm:pt>
    <dgm:pt modelId="{E9D238D2-4193-4724-9D56-CCEDAE073E5C}" type="pres">
      <dgm:prSet presAssocID="{8ECF0AC3-CC54-4021-97E7-3841641063D8}" presName="parentLin" presStyleCnt="0"/>
      <dgm:spPr/>
    </dgm:pt>
    <dgm:pt modelId="{BE86C9E1-E9A6-445E-8886-B3E55D9A56E9}" type="pres">
      <dgm:prSet presAssocID="{8ECF0AC3-CC54-4021-97E7-3841641063D8}" presName="parentLeftMargin" presStyleLbl="node1" presStyleIdx="0" presStyleCnt="14"/>
      <dgm:spPr/>
    </dgm:pt>
    <dgm:pt modelId="{2C9C9296-BDA0-44FF-95B7-76FAFB6C613C}" type="pres">
      <dgm:prSet presAssocID="{8ECF0AC3-CC54-4021-97E7-3841641063D8}" presName="parentText" presStyleLbl="node1" presStyleIdx="1" presStyleCnt="14">
        <dgm:presLayoutVars>
          <dgm:chMax val="0"/>
          <dgm:bulletEnabled val="1"/>
        </dgm:presLayoutVars>
      </dgm:prSet>
      <dgm:spPr/>
    </dgm:pt>
    <dgm:pt modelId="{5FEFF28B-2B9A-41D5-B1BA-BCD67B5B3246}" type="pres">
      <dgm:prSet presAssocID="{8ECF0AC3-CC54-4021-97E7-3841641063D8}" presName="negativeSpace" presStyleCnt="0"/>
      <dgm:spPr/>
    </dgm:pt>
    <dgm:pt modelId="{460F8C05-BC5D-41B6-BC6B-5EB981F76C40}" type="pres">
      <dgm:prSet presAssocID="{8ECF0AC3-CC54-4021-97E7-3841641063D8}" presName="childText" presStyleLbl="conFgAcc1" presStyleIdx="1" presStyleCnt="14">
        <dgm:presLayoutVars>
          <dgm:bulletEnabled val="1"/>
        </dgm:presLayoutVars>
      </dgm:prSet>
      <dgm:spPr/>
    </dgm:pt>
    <dgm:pt modelId="{F93E620C-B8BE-4A3F-A14C-4B0B10FC4A22}" type="pres">
      <dgm:prSet presAssocID="{041EE402-C875-44BC-AE8E-3FFA3AD089A2}" presName="spaceBetweenRectangles" presStyleCnt="0"/>
      <dgm:spPr/>
    </dgm:pt>
    <dgm:pt modelId="{2B6A72F7-CD32-4FD7-90A6-B378F8EA430B}" type="pres">
      <dgm:prSet presAssocID="{3A9F75DA-A20E-4522-9D3B-800D7CEB36B1}" presName="parentLin" presStyleCnt="0"/>
      <dgm:spPr/>
    </dgm:pt>
    <dgm:pt modelId="{B65B0B20-DC6F-4EEE-9A3E-69930BAC1E41}" type="pres">
      <dgm:prSet presAssocID="{3A9F75DA-A20E-4522-9D3B-800D7CEB36B1}" presName="parentLeftMargin" presStyleLbl="node1" presStyleIdx="1" presStyleCnt="14"/>
      <dgm:spPr/>
    </dgm:pt>
    <dgm:pt modelId="{4C9DC53E-6627-4D5A-BAC6-D4FF76FE19EA}" type="pres">
      <dgm:prSet presAssocID="{3A9F75DA-A20E-4522-9D3B-800D7CEB36B1}" presName="parentText" presStyleLbl="node1" presStyleIdx="2" presStyleCnt="14">
        <dgm:presLayoutVars>
          <dgm:chMax val="0"/>
          <dgm:bulletEnabled val="1"/>
        </dgm:presLayoutVars>
      </dgm:prSet>
      <dgm:spPr/>
    </dgm:pt>
    <dgm:pt modelId="{515B6917-D15E-4A4D-AB2D-E1711846934C}" type="pres">
      <dgm:prSet presAssocID="{3A9F75DA-A20E-4522-9D3B-800D7CEB36B1}" presName="negativeSpace" presStyleCnt="0"/>
      <dgm:spPr/>
    </dgm:pt>
    <dgm:pt modelId="{BD1BAD7A-DC75-4D54-9B74-ADBFEE641DF0}" type="pres">
      <dgm:prSet presAssocID="{3A9F75DA-A20E-4522-9D3B-800D7CEB36B1}" presName="childText" presStyleLbl="conFgAcc1" presStyleIdx="2" presStyleCnt="14">
        <dgm:presLayoutVars>
          <dgm:bulletEnabled val="1"/>
        </dgm:presLayoutVars>
      </dgm:prSet>
      <dgm:spPr/>
    </dgm:pt>
    <dgm:pt modelId="{8DD56649-B93A-4CB3-BD51-0615D3029FD5}" type="pres">
      <dgm:prSet presAssocID="{CC53FB40-C0E7-4BFE-BF06-E798AD4C7331}" presName="spaceBetweenRectangles" presStyleCnt="0"/>
      <dgm:spPr/>
    </dgm:pt>
    <dgm:pt modelId="{2684E022-B8CD-4B34-8FCD-BFE8F2C0D7FC}" type="pres">
      <dgm:prSet presAssocID="{4F5B1F1F-5D89-4503-8B14-0C2F240274AF}" presName="parentLin" presStyleCnt="0"/>
      <dgm:spPr/>
    </dgm:pt>
    <dgm:pt modelId="{8B24BB85-F473-4D97-984C-B90ED09BA3B6}" type="pres">
      <dgm:prSet presAssocID="{4F5B1F1F-5D89-4503-8B14-0C2F240274AF}" presName="parentLeftMargin" presStyleLbl="node1" presStyleIdx="2" presStyleCnt="14"/>
      <dgm:spPr/>
    </dgm:pt>
    <dgm:pt modelId="{9E4105C9-A58E-40C1-81EA-4F85508AAAC9}" type="pres">
      <dgm:prSet presAssocID="{4F5B1F1F-5D89-4503-8B14-0C2F240274AF}" presName="parentText" presStyleLbl="node1" presStyleIdx="3" presStyleCnt="14">
        <dgm:presLayoutVars>
          <dgm:chMax val="0"/>
          <dgm:bulletEnabled val="1"/>
        </dgm:presLayoutVars>
      </dgm:prSet>
      <dgm:spPr/>
    </dgm:pt>
    <dgm:pt modelId="{54ECDA3E-BBCA-4F42-BF5A-02E10A67193E}" type="pres">
      <dgm:prSet presAssocID="{4F5B1F1F-5D89-4503-8B14-0C2F240274AF}" presName="negativeSpace" presStyleCnt="0"/>
      <dgm:spPr/>
    </dgm:pt>
    <dgm:pt modelId="{18F4578E-B83D-4FA9-8B74-9E77651F718A}" type="pres">
      <dgm:prSet presAssocID="{4F5B1F1F-5D89-4503-8B14-0C2F240274AF}" presName="childText" presStyleLbl="conFgAcc1" presStyleIdx="3" presStyleCnt="14">
        <dgm:presLayoutVars>
          <dgm:bulletEnabled val="1"/>
        </dgm:presLayoutVars>
      </dgm:prSet>
      <dgm:spPr/>
    </dgm:pt>
    <dgm:pt modelId="{47AEC3AE-0AF7-46A0-8CF0-FCFA93928803}" type="pres">
      <dgm:prSet presAssocID="{496AA74E-E682-4E3B-9214-138E7F18889F}" presName="spaceBetweenRectangles" presStyleCnt="0"/>
      <dgm:spPr/>
    </dgm:pt>
    <dgm:pt modelId="{B3E3C2F5-CF3E-4AA6-869E-2B674E2191DF}" type="pres">
      <dgm:prSet presAssocID="{38F19A91-0449-4846-A099-160135BE7E94}" presName="parentLin" presStyleCnt="0"/>
      <dgm:spPr/>
    </dgm:pt>
    <dgm:pt modelId="{8C7C5C5F-C747-4696-9F42-33EBC5EF3B13}" type="pres">
      <dgm:prSet presAssocID="{38F19A91-0449-4846-A099-160135BE7E94}" presName="parentLeftMargin" presStyleLbl="node1" presStyleIdx="3" presStyleCnt="14"/>
      <dgm:spPr/>
    </dgm:pt>
    <dgm:pt modelId="{9AD47A75-6561-416A-8B82-C6993C88F969}" type="pres">
      <dgm:prSet presAssocID="{38F19A91-0449-4846-A099-160135BE7E94}" presName="parentText" presStyleLbl="node1" presStyleIdx="4" presStyleCnt="14">
        <dgm:presLayoutVars>
          <dgm:chMax val="0"/>
          <dgm:bulletEnabled val="1"/>
        </dgm:presLayoutVars>
      </dgm:prSet>
      <dgm:spPr/>
    </dgm:pt>
    <dgm:pt modelId="{95630910-C2B2-44D1-8702-CC0EF8AF17CE}" type="pres">
      <dgm:prSet presAssocID="{38F19A91-0449-4846-A099-160135BE7E94}" presName="negativeSpace" presStyleCnt="0"/>
      <dgm:spPr/>
    </dgm:pt>
    <dgm:pt modelId="{361C2EBD-8C42-42FD-BF1A-DAD701316BAF}" type="pres">
      <dgm:prSet presAssocID="{38F19A91-0449-4846-A099-160135BE7E94}" presName="childText" presStyleLbl="conFgAcc1" presStyleIdx="4" presStyleCnt="14">
        <dgm:presLayoutVars>
          <dgm:bulletEnabled val="1"/>
        </dgm:presLayoutVars>
      </dgm:prSet>
      <dgm:spPr/>
    </dgm:pt>
    <dgm:pt modelId="{0A20EEB6-3171-46D2-9317-F2821388CAA7}" type="pres">
      <dgm:prSet presAssocID="{24A50032-0E1B-473E-8D13-4D7C7049D67B}" presName="spaceBetweenRectangles" presStyleCnt="0"/>
      <dgm:spPr/>
    </dgm:pt>
    <dgm:pt modelId="{703F27E7-9408-43F4-A1D0-8D7560D6AA2E}" type="pres">
      <dgm:prSet presAssocID="{458984A9-9F84-46A6-8C5F-760AA92CEA68}" presName="parentLin" presStyleCnt="0"/>
      <dgm:spPr/>
    </dgm:pt>
    <dgm:pt modelId="{F6749824-4BED-41FB-B197-662CC33D5FEF}" type="pres">
      <dgm:prSet presAssocID="{458984A9-9F84-46A6-8C5F-760AA92CEA68}" presName="parentLeftMargin" presStyleLbl="node1" presStyleIdx="4" presStyleCnt="14"/>
      <dgm:spPr/>
    </dgm:pt>
    <dgm:pt modelId="{5A091243-4924-4D11-A16D-C0AFF01CDD23}" type="pres">
      <dgm:prSet presAssocID="{458984A9-9F84-46A6-8C5F-760AA92CEA68}" presName="parentText" presStyleLbl="node1" presStyleIdx="5" presStyleCnt="14">
        <dgm:presLayoutVars>
          <dgm:chMax val="0"/>
          <dgm:bulletEnabled val="1"/>
        </dgm:presLayoutVars>
      </dgm:prSet>
      <dgm:spPr/>
    </dgm:pt>
    <dgm:pt modelId="{7ED3D7C2-70C9-4420-A0EF-134FFC12A0B2}" type="pres">
      <dgm:prSet presAssocID="{458984A9-9F84-46A6-8C5F-760AA92CEA68}" presName="negativeSpace" presStyleCnt="0"/>
      <dgm:spPr/>
    </dgm:pt>
    <dgm:pt modelId="{B171538E-CABA-41D4-99EB-1B85FEA663A6}" type="pres">
      <dgm:prSet presAssocID="{458984A9-9F84-46A6-8C5F-760AA92CEA68}" presName="childText" presStyleLbl="conFgAcc1" presStyleIdx="5" presStyleCnt="14">
        <dgm:presLayoutVars>
          <dgm:bulletEnabled val="1"/>
        </dgm:presLayoutVars>
      </dgm:prSet>
      <dgm:spPr/>
    </dgm:pt>
    <dgm:pt modelId="{583F9F17-8ED7-4957-8529-E07488558F47}" type="pres">
      <dgm:prSet presAssocID="{D4B85F00-BD99-407D-9745-FA83EB2B028E}" presName="spaceBetweenRectangles" presStyleCnt="0"/>
      <dgm:spPr/>
    </dgm:pt>
    <dgm:pt modelId="{D5B6E05C-5EE3-47B1-BDF9-2D38D46C87E6}" type="pres">
      <dgm:prSet presAssocID="{77EB9343-17F9-428E-A4E4-8AD0970E30E9}" presName="parentLin" presStyleCnt="0"/>
      <dgm:spPr/>
    </dgm:pt>
    <dgm:pt modelId="{61BA39AD-9524-4E95-8D95-2ADE472189F5}" type="pres">
      <dgm:prSet presAssocID="{77EB9343-17F9-428E-A4E4-8AD0970E30E9}" presName="parentLeftMargin" presStyleLbl="node1" presStyleIdx="5" presStyleCnt="14"/>
      <dgm:spPr/>
    </dgm:pt>
    <dgm:pt modelId="{CFA8E7CD-3822-4DCD-9713-140DAAFAC6D2}" type="pres">
      <dgm:prSet presAssocID="{77EB9343-17F9-428E-A4E4-8AD0970E30E9}" presName="parentText" presStyleLbl="node1" presStyleIdx="6" presStyleCnt="14">
        <dgm:presLayoutVars>
          <dgm:chMax val="0"/>
          <dgm:bulletEnabled val="1"/>
        </dgm:presLayoutVars>
      </dgm:prSet>
      <dgm:spPr/>
    </dgm:pt>
    <dgm:pt modelId="{748EA482-1B54-49A5-82B7-5FA58F75490B}" type="pres">
      <dgm:prSet presAssocID="{77EB9343-17F9-428E-A4E4-8AD0970E30E9}" presName="negativeSpace" presStyleCnt="0"/>
      <dgm:spPr/>
    </dgm:pt>
    <dgm:pt modelId="{93ED1673-F9C6-4D6A-8833-AAC4521C4527}" type="pres">
      <dgm:prSet presAssocID="{77EB9343-17F9-428E-A4E4-8AD0970E30E9}" presName="childText" presStyleLbl="conFgAcc1" presStyleIdx="6" presStyleCnt="14">
        <dgm:presLayoutVars>
          <dgm:bulletEnabled val="1"/>
        </dgm:presLayoutVars>
      </dgm:prSet>
      <dgm:spPr/>
    </dgm:pt>
    <dgm:pt modelId="{14B927B4-5551-4CCF-9301-F307A36406B2}" type="pres">
      <dgm:prSet presAssocID="{02E85714-04DB-4DED-AE79-F811A82E2C0E}" presName="spaceBetweenRectangles" presStyleCnt="0"/>
      <dgm:spPr/>
    </dgm:pt>
    <dgm:pt modelId="{ABB88D4C-0A29-48C3-AB45-0140F1E5F1A4}" type="pres">
      <dgm:prSet presAssocID="{3F0A994D-8DB8-4128-929D-DD4D74B167F7}" presName="parentLin" presStyleCnt="0"/>
      <dgm:spPr/>
    </dgm:pt>
    <dgm:pt modelId="{DCF08FEA-3BC2-4322-9346-5FDA8B8CE4DA}" type="pres">
      <dgm:prSet presAssocID="{3F0A994D-8DB8-4128-929D-DD4D74B167F7}" presName="parentLeftMargin" presStyleLbl="node1" presStyleIdx="6" presStyleCnt="14"/>
      <dgm:spPr/>
    </dgm:pt>
    <dgm:pt modelId="{CD8AD600-49B3-4DF4-BC97-FA2D23A565AA}" type="pres">
      <dgm:prSet presAssocID="{3F0A994D-8DB8-4128-929D-DD4D74B167F7}" presName="parentText" presStyleLbl="node1" presStyleIdx="7" presStyleCnt="14">
        <dgm:presLayoutVars>
          <dgm:chMax val="0"/>
          <dgm:bulletEnabled val="1"/>
        </dgm:presLayoutVars>
      </dgm:prSet>
      <dgm:spPr/>
    </dgm:pt>
    <dgm:pt modelId="{99819BA2-9991-4AEE-BB1D-2B6C330F780E}" type="pres">
      <dgm:prSet presAssocID="{3F0A994D-8DB8-4128-929D-DD4D74B167F7}" presName="negativeSpace" presStyleCnt="0"/>
      <dgm:spPr/>
    </dgm:pt>
    <dgm:pt modelId="{7AD7EC7D-DACA-4B8A-AA5A-D26EC504634C}" type="pres">
      <dgm:prSet presAssocID="{3F0A994D-8DB8-4128-929D-DD4D74B167F7}" presName="childText" presStyleLbl="conFgAcc1" presStyleIdx="7" presStyleCnt="14">
        <dgm:presLayoutVars>
          <dgm:bulletEnabled val="1"/>
        </dgm:presLayoutVars>
      </dgm:prSet>
      <dgm:spPr/>
    </dgm:pt>
    <dgm:pt modelId="{7ED9CA4E-D657-4425-B1C5-95596319E387}" type="pres">
      <dgm:prSet presAssocID="{1AADA6D4-5751-4BA5-8E1B-656230EC3FF5}" presName="spaceBetweenRectangles" presStyleCnt="0"/>
      <dgm:spPr/>
    </dgm:pt>
    <dgm:pt modelId="{87983EB3-9950-4F7C-9B96-A00CC5289BC3}" type="pres">
      <dgm:prSet presAssocID="{8EB1A70F-10D0-4AD9-8B68-27284BD22DA2}" presName="parentLin" presStyleCnt="0"/>
      <dgm:spPr/>
    </dgm:pt>
    <dgm:pt modelId="{C9A4D31B-F6D4-4B7D-B4C7-E9CE62CE200A}" type="pres">
      <dgm:prSet presAssocID="{8EB1A70F-10D0-4AD9-8B68-27284BD22DA2}" presName="parentLeftMargin" presStyleLbl="node1" presStyleIdx="7" presStyleCnt="14"/>
      <dgm:spPr/>
    </dgm:pt>
    <dgm:pt modelId="{3694AC85-11B3-42EE-80DE-CBB67888366B}" type="pres">
      <dgm:prSet presAssocID="{8EB1A70F-10D0-4AD9-8B68-27284BD22DA2}" presName="parentText" presStyleLbl="node1" presStyleIdx="8" presStyleCnt="14">
        <dgm:presLayoutVars>
          <dgm:chMax val="0"/>
          <dgm:bulletEnabled val="1"/>
        </dgm:presLayoutVars>
      </dgm:prSet>
      <dgm:spPr/>
    </dgm:pt>
    <dgm:pt modelId="{03215105-642A-4425-91DD-07E6C8B4713C}" type="pres">
      <dgm:prSet presAssocID="{8EB1A70F-10D0-4AD9-8B68-27284BD22DA2}" presName="negativeSpace" presStyleCnt="0"/>
      <dgm:spPr/>
    </dgm:pt>
    <dgm:pt modelId="{007C1CE6-77EA-4E34-A51A-214F5DD7BA6E}" type="pres">
      <dgm:prSet presAssocID="{8EB1A70F-10D0-4AD9-8B68-27284BD22DA2}" presName="childText" presStyleLbl="conFgAcc1" presStyleIdx="8" presStyleCnt="14">
        <dgm:presLayoutVars>
          <dgm:bulletEnabled val="1"/>
        </dgm:presLayoutVars>
      </dgm:prSet>
      <dgm:spPr/>
    </dgm:pt>
    <dgm:pt modelId="{F2114310-0786-4B73-9B55-A73963CB991D}" type="pres">
      <dgm:prSet presAssocID="{720CFA0B-D20C-4779-9AAD-19E4509BB0C9}" presName="spaceBetweenRectangles" presStyleCnt="0"/>
      <dgm:spPr/>
    </dgm:pt>
    <dgm:pt modelId="{AD64F36E-4F7B-4361-863E-7DD24876FDC0}" type="pres">
      <dgm:prSet presAssocID="{BCCA4C1D-A663-44D0-9047-B480D740810E}" presName="parentLin" presStyleCnt="0"/>
      <dgm:spPr/>
    </dgm:pt>
    <dgm:pt modelId="{39D4C46D-82F6-4966-9355-A06BF16E7B2A}" type="pres">
      <dgm:prSet presAssocID="{BCCA4C1D-A663-44D0-9047-B480D740810E}" presName="parentLeftMargin" presStyleLbl="node1" presStyleIdx="8" presStyleCnt="14"/>
      <dgm:spPr/>
    </dgm:pt>
    <dgm:pt modelId="{E071FF94-65FF-4BCB-B90A-83091B9983B3}" type="pres">
      <dgm:prSet presAssocID="{BCCA4C1D-A663-44D0-9047-B480D740810E}" presName="parentText" presStyleLbl="node1" presStyleIdx="9" presStyleCnt="14">
        <dgm:presLayoutVars>
          <dgm:chMax val="0"/>
          <dgm:bulletEnabled val="1"/>
        </dgm:presLayoutVars>
      </dgm:prSet>
      <dgm:spPr/>
    </dgm:pt>
    <dgm:pt modelId="{E5E9FEEE-8778-4B99-886E-7EC42C1EAEA9}" type="pres">
      <dgm:prSet presAssocID="{BCCA4C1D-A663-44D0-9047-B480D740810E}" presName="negativeSpace" presStyleCnt="0"/>
      <dgm:spPr/>
    </dgm:pt>
    <dgm:pt modelId="{90D633F0-CD78-47BD-9B8F-8DBFFEC2E371}" type="pres">
      <dgm:prSet presAssocID="{BCCA4C1D-A663-44D0-9047-B480D740810E}" presName="childText" presStyleLbl="conFgAcc1" presStyleIdx="9" presStyleCnt="14">
        <dgm:presLayoutVars>
          <dgm:bulletEnabled val="1"/>
        </dgm:presLayoutVars>
      </dgm:prSet>
      <dgm:spPr/>
    </dgm:pt>
    <dgm:pt modelId="{A50D1BA9-D7C1-43E8-B3DC-BCA455D5A250}" type="pres">
      <dgm:prSet presAssocID="{52C107B3-03B7-4A32-A3DF-516E92CE6094}" presName="spaceBetweenRectangles" presStyleCnt="0"/>
      <dgm:spPr/>
    </dgm:pt>
    <dgm:pt modelId="{DE9D3162-531B-483B-8454-AC9261FE1308}" type="pres">
      <dgm:prSet presAssocID="{5CB1FA9A-F8AB-4EFA-A835-EFC92B252A3B}" presName="parentLin" presStyleCnt="0"/>
      <dgm:spPr/>
    </dgm:pt>
    <dgm:pt modelId="{32C7E1D4-7499-438B-81DA-DAC2CCAA545B}" type="pres">
      <dgm:prSet presAssocID="{5CB1FA9A-F8AB-4EFA-A835-EFC92B252A3B}" presName="parentLeftMargin" presStyleLbl="node1" presStyleIdx="9" presStyleCnt="14"/>
      <dgm:spPr/>
    </dgm:pt>
    <dgm:pt modelId="{5670BF6C-9BEE-4EAA-9125-F05AD27A895D}" type="pres">
      <dgm:prSet presAssocID="{5CB1FA9A-F8AB-4EFA-A835-EFC92B252A3B}" presName="parentText" presStyleLbl="node1" presStyleIdx="10" presStyleCnt="14">
        <dgm:presLayoutVars>
          <dgm:chMax val="0"/>
          <dgm:bulletEnabled val="1"/>
        </dgm:presLayoutVars>
      </dgm:prSet>
      <dgm:spPr/>
    </dgm:pt>
    <dgm:pt modelId="{4F6B147A-D471-4580-9347-043A57045E21}" type="pres">
      <dgm:prSet presAssocID="{5CB1FA9A-F8AB-4EFA-A835-EFC92B252A3B}" presName="negativeSpace" presStyleCnt="0"/>
      <dgm:spPr/>
    </dgm:pt>
    <dgm:pt modelId="{5AFA2290-CF26-48F1-8FA3-9F0D5AC37379}" type="pres">
      <dgm:prSet presAssocID="{5CB1FA9A-F8AB-4EFA-A835-EFC92B252A3B}" presName="childText" presStyleLbl="conFgAcc1" presStyleIdx="10" presStyleCnt="14">
        <dgm:presLayoutVars>
          <dgm:bulletEnabled val="1"/>
        </dgm:presLayoutVars>
      </dgm:prSet>
      <dgm:spPr/>
    </dgm:pt>
    <dgm:pt modelId="{1A6FEC16-04B7-4FE5-83FC-801899E92F4E}" type="pres">
      <dgm:prSet presAssocID="{98CAE7AF-E883-4BF8-BC5D-0E9231DF5BE2}" presName="spaceBetweenRectangles" presStyleCnt="0"/>
      <dgm:spPr/>
    </dgm:pt>
    <dgm:pt modelId="{439B6E0F-C23D-4EF1-A6A0-FED4CDC28C04}" type="pres">
      <dgm:prSet presAssocID="{43839592-7B7E-4C40-9BB9-B6E39EBF6B71}" presName="parentLin" presStyleCnt="0"/>
      <dgm:spPr/>
    </dgm:pt>
    <dgm:pt modelId="{050030FB-AD51-4919-9C44-E1F83B293CF1}" type="pres">
      <dgm:prSet presAssocID="{43839592-7B7E-4C40-9BB9-B6E39EBF6B71}" presName="parentLeftMargin" presStyleLbl="node1" presStyleIdx="10" presStyleCnt="14"/>
      <dgm:spPr/>
    </dgm:pt>
    <dgm:pt modelId="{23015992-C03A-4658-8B5C-EEB460B72CEE}" type="pres">
      <dgm:prSet presAssocID="{43839592-7B7E-4C40-9BB9-B6E39EBF6B71}" presName="parentText" presStyleLbl="node1" presStyleIdx="11" presStyleCnt="14">
        <dgm:presLayoutVars>
          <dgm:chMax val="0"/>
          <dgm:bulletEnabled val="1"/>
        </dgm:presLayoutVars>
      </dgm:prSet>
      <dgm:spPr/>
    </dgm:pt>
    <dgm:pt modelId="{A5D3CC41-7139-4F94-A4B0-D8CAB47463B6}" type="pres">
      <dgm:prSet presAssocID="{43839592-7B7E-4C40-9BB9-B6E39EBF6B71}" presName="negativeSpace" presStyleCnt="0"/>
      <dgm:spPr/>
    </dgm:pt>
    <dgm:pt modelId="{86B10CD3-3EBC-4D88-8AE0-7C00453D415D}" type="pres">
      <dgm:prSet presAssocID="{43839592-7B7E-4C40-9BB9-B6E39EBF6B71}" presName="childText" presStyleLbl="conFgAcc1" presStyleIdx="11" presStyleCnt="14">
        <dgm:presLayoutVars>
          <dgm:bulletEnabled val="1"/>
        </dgm:presLayoutVars>
      </dgm:prSet>
      <dgm:spPr/>
    </dgm:pt>
    <dgm:pt modelId="{99BC5999-5B88-40A9-B8BC-F15CC3018ADC}" type="pres">
      <dgm:prSet presAssocID="{7576849D-411B-466D-9922-0024790EC2C0}" presName="spaceBetweenRectangles" presStyleCnt="0"/>
      <dgm:spPr/>
    </dgm:pt>
    <dgm:pt modelId="{E3CE9D58-1F99-4748-9D19-236ABB907A0B}" type="pres">
      <dgm:prSet presAssocID="{92F24E95-CC85-4F10-B0A9-E3898D828516}" presName="parentLin" presStyleCnt="0"/>
      <dgm:spPr/>
    </dgm:pt>
    <dgm:pt modelId="{A1ECDAB5-6D55-4FDB-A500-91FF86B0CD80}" type="pres">
      <dgm:prSet presAssocID="{92F24E95-CC85-4F10-B0A9-E3898D828516}" presName="parentLeftMargin" presStyleLbl="node1" presStyleIdx="11" presStyleCnt="14"/>
      <dgm:spPr/>
    </dgm:pt>
    <dgm:pt modelId="{EECA4A75-B119-455D-A504-7608B3797314}" type="pres">
      <dgm:prSet presAssocID="{92F24E95-CC85-4F10-B0A9-E3898D828516}" presName="parentText" presStyleLbl="node1" presStyleIdx="12" presStyleCnt="14">
        <dgm:presLayoutVars>
          <dgm:chMax val="0"/>
          <dgm:bulletEnabled val="1"/>
        </dgm:presLayoutVars>
      </dgm:prSet>
      <dgm:spPr/>
    </dgm:pt>
    <dgm:pt modelId="{674C3F5E-ADF7-4562-B5FB-7966D2BB0A2A}" type="pres">
      <dgm:prSet presAssocID="{92F24E95-CC85-4F10-B0A9-E3898D828516}" presName="negativeSpace" presStyleCnt="0"/>
      <dgm:spPr/>
    </dgm:pt>
    <dgm:pt modelId="{28B17A6E-B573-4B06-89E6-8D175862FE1C}" type="pres">
      <dgm:prSet presAssocID="{92F24E95-CC85-4F10-B0A9-E3898D828516}" presName="childText" presStyleLbl="conFgAcc1" presStyleIdx="12" presStyleCnt="14">
        <dgm:presLayoutVars>
          <dgm:bulletEnabled val="1"/>
        </dgm:presLayoutVars>
      </dgm:prSet>
      <dgm:spPr/>
    </dgm:pt>
    <dgm:pt modelId="{DFF194D8-0C1E-4600-80C3-88F09DCDE79C}" type="pres">
      <dgm:prSet presAssocID="{AA7FDE94-D907-4A31-8971-E5D894FF169A}" presName="spaceBetweenRectangles" presStyleCnt="0"/>
      <dgm:spPr/>
    </dgm:pt>
    <dgm:pt modelId="{BB1E8F62-AEBF-4CFF-8BF7-EAA3952F23C9}" type="pres">
      <dgm:prSet presAssocID="{95CA451A-7424-41E6-A8B9-36FE0D43B369}" presName="parentLin" presStyleCnt="0"/>
      <dgm:spPr/>
    </dgm:pt>
    <dgm:pt modelId="{88C590B0-4573-44D1-87B8-11BC4EC47B69}" type="pres">
      <dgm:prSet presAssocID="{95CA451A-7424-41E6-A8B9-36FE0D43B369}" presName="parentLeftMargin" presStyleLbl="node1" presStyleIdx="12" presStyleCnt="14"/>
      <dgm:spPr/>
    </dgm:pt>
    <dgm:pt modelId="{561A2470-ABE6-4107-99B5-CA5CD08D5424}" type="pres">
      <dgm:prSet presAssocID="{95CA451A-7424-41E6-A8B9-36FE0D43B369}" presName="parentText" presStyleLbl="node1" presStyleIdx="13" presStyleCnt="14">
        <dgm:presLayoutVars>
          <dgm:chMax val="0"/>
          <dgm:bulletEnabled val="1"/>
        </dgm:presLayoutVars>
      </dgm:prSet>
      <dgm:spPr/>
    </dgm:pt>
    <dgm:pt modelId="{BD60CDD8-158E-459E-9274-4333D30A3ADF}" type="pres">
      <dgm:prSet presAssocID="{95CA451A-7424-41E6-A8B9-36FE0D43B369}" presName="negativeSpace" presStyleCnt="0"/>
      <dgm:spPr/>
    </dgm:pt>
    <dgm:pt modelId="{9A7E00A0-4C35-46F5-B90D-8DCB32C70A5E}" type="pres">
      <dgm:prSet presAssocID="{95CA451A-7424-41E6-A8B9-36FE0D43B369}" presName="childText" presStyleLbl="conFgAcc1" presStyleIdx="13" presStyleCnt="14">
        <dgm:presLayoutVars>
          <dgm:bulletEnabled val="1"/>
        </dgm:presLayoutVars>
      </dgm:prSet>
      <dgm:spPr/>
    </dgm:pt>
  </dgm:ptLst>
  <dgm:cxnLst>
    <dgm:cxn modelId="{15ECD003-6AB7-42B2-89FB-681E5CE87AA6}" type="presOf" srcId="{95CA451A-7424-41E6-A8B9-36FE0D43B369}" destId="{88C590B0-4573-44D1-87B8-11BC4EC47B69}" srcOrd="0" destOrd="0" presId="urn:microsoft.com/office/officeart/2005/8/layout/list1"/>
    <dgm:cxn modelId="{FAB2520E-5AD5-4387-928D-4D221C2BD943}" type="presOf" srcId="{4F5B1F1F-5D89-4503-8B14-0C2F240274AF}" destId="{9E4105C9-A58E-40C1-81EA-4F85508AAAC9}" srcOrd="1" destOrd="0" presId="urn:microsoft.com/office/officeart/2005/8/layout/list1"/>
    <dgm:cxn modelId="{2EC5110F-F495-4411-B866-2ABA10B6D519}" srcId="{72AABA06-F798-4470-99E2-FB249A1FB61C}" destId="{5CB1FA9A-F8AB-4EFA-A835-EFC92B252A3B}" srcOrd="10" destOrd="0" parTransId="{CB823107-CB74-4A55-8E0C-F5E164874FFA}" sibTransId="{98CAE7AF-E883-4BF8-BC5D-0E9231DF5BE2}"/>
    <dgm:cxn modelId="{62877511-AE91-46F1-AB26-8E2E7AC0EA45}" type="presOf" srcId="{458984A9-9F84-46A6-8C5F-760AA92CEA68}" destId="{F6749824-4BED-41FB-B197-662CC33D5FEF}" srcOrd="0" destOrd="0" presId="urn:microsoft.com/office/officeart/2005/8/layout/list1"/>
    <dgm:cxn modelId="{D9DFD018-B003-425D-B27D-B27E10948A3B}" type="presOf" srcId="{4F5B1F1F-5D89-4503-8B14-0C2F240274AF}" destId="{8B24BB85-F473-4D97-984C-B90ED09BA3B6}" srcOrd="0" destOrd="0" presId="urn:microsoft.com/office/officeart/2005/8/layout/list1"/>
    <dgm:cxn modelId="{4CE7EA19-B117-4369-BE8E-81D633397FDE}" type="presOf" srcId="{3F0A994D-8DB8-4128-929D-DD4D74B167F7}" destId="{DCF08FEA-3BC2-4322-9346-5FDA8B8CE4DA}" srcOrd="0" destOrd="0" presId="urn:microsoft.com/office/officeart/2005/8/layout/list1"/>
    <dgm:cxn modelId="{1BCABA1C-D5F1-41F9-9430-5D77D66EBB8E}" type="presOf" srcId="{92F24E95-CC85-4F10-B0A9-E3898D828516}" destId="{EECA4A75-B119-455D-A504-7608B3797314}" srcOrd="1" destOrd="0" presId="urn:microsoft.com/office/officeart/2005/8/layout/list1"/>
    <dgm:cxn modelId="{1FB3D81C-2E8C-4306-9431-334FB8242F05}" type="presOf" srcId="{3A9F75DA-A20E-4522-9D3B-800D7CEB36B1}" destId="{B65B0B20-DC6F-4EEE-9A3E-69930BAC1E41}" srcOrd="0" destOrd="0" presId="urn:microsoft.com/office/officeart/2005/8/layout/list1"/>
    <dgm:cxn modelId="{69B4572E-2BA5-48A4-B53E-F8891F507E03}" type="presOf" srcId="{3A9F75DA-A20E-4522-9D3B-800D7CEB36B1}" destId="{4C9DC53E-6627-4D5A-BAC6-D4FF76FE19EA}" srcOrd="1" destOrd="0" presId="urn:microsoft.com/office/officeart/2005/8/layout/list1"/>
    <dgm:cxn modelId="{C09A8F33-C205-4ADD-998D-1E1EF6B37E14}" type="presOf" srcId="{5CB1FA9A-F8AB-4EFA-A835-EFC92B252A3B}" destId="{32C7E1D4-7499-438B-81DA-DAC2CCAA545B}" srcOrd="0" destOrd="0" presId="urn:microsoft.com/office/officeart/2005/8/layout/list1"/>
    <dgm:cxn modelId="{CE73AF33-C5F2-475E-B3E2-88FFAADCE3BD}" type="presOf" srcId="{8EB1A70F-10D0-4AD9-8B68-27284BD22DA2}" destId="{C9A4D31B-F6D4-4B7D-B4C7-E9CE62CE200A}" srcOrd="0" destOrd="0" presId="urn:microsoft.com/office/officeart/2005/8/layout/list1"/>
    <dgm:cxn modelId="{48FEBC33-6861-46AF-AC1B-39A6D8CE5A4B}" srcId="{72AABA06-F798-4470-99E2-FB249A1FB61C}" destId="{86BAC9B2-42B1-4F1A-A452-70785E17A547}" srcOrd="0" destOrd="0" parTransId="{F859FFA6-8F18-4609-8016-3398DD317408}" sibTransId="{042AFF1E-04F7-4D77-B3CC-D4CA1905A0D0}"/>
    <dgm:cxn modelId="{0FC3B161-F263-49AE-8505-036BD4D8D193}" type="presOf" srcId="{43839592-7B7E-4C40-9BB9-B6E39EBF6B71}" destId="{050030FB-AD51-4919-9C44-E1F83B293CF1}" srcOrd="0" destOrd="0" presId="urn:microsoft.com/office/officeart/2005/8/layout/list1"/>
    <dgm:cxn modelId="{56E62A47-8C4E-4776-A6DD-6417CFF61E2C}" type="presOf" srcId="{3F0A994D-8DB8-4128-929D-DD4D74B167F7}" destId="{CD8AD600-49B3-4DF4-BC97-FA2D23A565AA}" srcOrd="1" destOrd="0" presId="urn:microsoft.com/office/officeart/2005/8/layout/list1"/>
    <dgm:cxn modelId="{EDED8047-FFCC-49A8-BDE6-9C9E4090DD9A}" type="presOf" srcId="{86BAC9B2-42B1-4F1A-A452-70785E17A547}" destId="{1698C708-245B-46F8-AECE-B7E4A012E1EF}" srcOrd="0" destOrd="0" presId="urn:microsoft.com/office/officeart/2005/8/layout/list1"/>
    <dgm:cxn modelId="{A7205B6B-2AFB-49B4-BDB8-8B45F2A700FD}" type="presOf" srcId="{72AABA06-F798-4470-99E2-FB249A1FB61C}" destId="{83F64A23-525E-43EE-97A7-324D5131FCAE}" srcOrd="0" destOrd="0" presId="urn:microsoft.com/office/officeart/2005/8/layout/list1"/>
    <dgm:cxn modelId="{00318653-BB55-4685-B813-809F684C7FA6}" srcId="{72AABA06-F798-4470-99E2-FB249A1FB61C}" destId="{95CA451A-7424-41E6-A8B9-36FE0D43B369}" srcOrd="13" destOrd="0" parTransId="{302D192C-9899-4B1D-86E0-5891427308F5}" sibTransId="{31022329-1A79-431A-9757-705A360DB337}"/>
    <dgm:cxn modelId="{D5DF2554-AE8D-4855-BA0A-B4BF21B35F32}" srcId="{72AABA06-F798-4470-99E2-FB249A1FB61C}" destId="{458984A9-9F84-46A6-8C5F-760AA92CEA68}" srcOrd="5" destOrd="0" parTransId="{ECD84E5E-3C46-46F1-B3BF-6BCF45DE79E4}" sibTransId="{D4B85F00-BD99-407D-9745-FA83EB2B028E}"/>
    <dgm:cxn modelId="{8514A154-6E27-4460-8CD2-19BA56F8E85F}" srcId="{72AABA06-F798-4470-99E2-FB249A1FB61C}" destId="{4F5B1F1F-5D89-4503-8B14-0C2F240274AF}" srcOrd="3" destOrd="0" parTransId="{6A7517A7-AFB4-4894-9B5E-92BD276986D2}" sibTransId="{496AA74E-E682-4E3B-9214-138E7F18889F}"/>
    <dgm:cxn modelId="{E4E08277-5175-4956-9FA7-0C1FBE5BB671}" srcId="{72AABA06-F798-4470-99E2-FB249A1FB61C}" destId="{38F19A91-0449-4846-A099-160135BE7E94}" srcOrd="4" destOrd="0" parTransId="{566A9827-5FE5-42C6-A1D2-18985517AA69}" sibTransId="{24A50032-0E1B-473E-8D13-4D7C7049D67B}"/>
    <dgm:cxn modelId="{C212F581-BDFD-40E9-996B-88EB9BB80895}" type="presOf" srcId="{43839592-7B7E-4C40-9BB9-B6E39EBF6B71}" destId="{23015992-C03A-4658-8B5C-EEB460B72CEE}" srcOrd="1" destOrd="0" presId="urn:microsoft.com/office/officeart/2005/8/layout/list1"/>
    <dgm:cxn modelId="{38773F83-5D90-4C4C-9CA6-3DDB784B4CD3}" srcId="{72AABA06-F798-4470-99E2-FB249A1FB61C}" destId="{43839592-7B7E-4C40-9BB9-B6E39EBF6B71}" srcOrd="11" destOrd="0" parTransId="{3924CB43-8702-4A56-9EAB-8B27B8D796C9}" sibTransId="{7576849D-411B-466D-9922-0024790EC2C0}"/>
    <dgm:cxn modelId="{59246185-C1C4-49C6-86F7-4F5F8990622E}" srcId="{72AABA06-F798-4470-99E2-FB249A1FB61C}" destId="{8EB1A70F-10D0-4AD9-8B68-27284BD22DA2}" srcOrd="8" destOrd="0" parTransId="{4248BE3E-FF8F-4BD1-AD40-7DA832C44B9A}" sibTransId="{720CFA0B-D20C-4779-9AAD-19E4509BB0C9}"/>
    <dgm:cxn modelId="{03C0DE8D-4A74-4E6F-93EF-13D103B1902D}" type="presOf" srcId="{458984A9-9F84-46A6-8C5F-760AA92CEA68}" destId="{5A091243-4924-4D11-A16D-C0AFF01CDD23}" srcOrd="1" destOrd="0" presId="urn:microsoft.com/office/officeart/2005/8/layout/list1"/>
    <dgm:cxn modelId="{7AFCF598-04FD-4F87-BD0E-CC2BA581EC6B}" type="presOf" srcId="{8ECF0AC3-CC54-4021-97E7-3841641063D8}" destId="{2C9C9296-BDA0-44FF-95B7-76FAFB6C613C}" srcOrd="1" destOrd="0" presId="urn:microsoft.com/office/officeart/2005/8/layout/list1"/>
    <dgm:cxn modelId="{0E170DA1-3B81-4A71-8925-6424748BAD55}" type="presOf" srcId="{BCCA4C1D-A663-44D0-9047-B480D740810E}" destId="{39D4C46D-82F6-4966-9355-A06BF16E7B2A}" srcOrd="0" destOrd="0" presId="urn:microsoft.com/office/officeart/2005/8/layout/list1"/>
    <dgm:cxn modelId="{1214A8A1-585D-4090-825D-ADC53CF6A984}" srcId="{72AABA06-F798-4470-99E2-FB249A1FB61C}" destId="{8ECF0AC3-CC54-4021-97E7-3841641063D8}" srcOrd="1" destOrd="0" parTransId="{82114FC4-D087-4011-B7CE-B3A2858E75FC}" sibTransId="{041EE402-C875-44BC-AE8E-3FFA3AD089A2}"/>
    <dgm:cxn modelId="{36B0C7A2-3087-477B-86AC-83400768AE49}" type="presOf" srcId="{38F19A91-0449-4846-A099-160135BE7E94}" destId="{9AD47A75-6561-416A-8B82-C6993C88F969}" srcOrd="1" destOrd="0" presId="urn:microsoft.com/office/officeart/2005/8/layout/list1"/>
    <dgm:cxn modelId="{B7824DA6-7E48-4BEE-A425-257F2049F212}" type="presOf" srcId="{95CA451A-7424-41E6-A8B9-36FE0D43B369}" destId="{561A2470-ABE6-4107-99B5-CA5CD08D5424}" srcOrd="1" destOrd="0" presId="urn:microsoft.com/office/officeart/2005/8/layout/list1"/>
    <dgm:cxn modelId="{8C67ABAD-0ED1-481D-83B0-F9D99E36492D}" srcId="{72AABA06-F798-4470-99E2-FB249A1FB61C}" destId="{77EB9343-17F9-428E-A4E4-8AD0970E30E9}" srcOrd="6" destOrd="0" parTransId="{E904175D-ABD4-4160-BB3C-544A2BBBFB2F}" sibTransId="{02E85714-04DB-4DED-AE79-F811A82E2C0E}"/>
    <dgm:cxn modelId="{EF735AB1-A7C5-4BC1-BDDB-1E08F5A9CD5F}" srcId="{72AABA06-F798-4470-99E2-FB249A1FB61C}" destId="{BCCA4C1D-A663-44D0-9047-B480D740810E}" srcOrd="9" destOrd="0" parTransId="{B963AB0D-D8EC-4828-A76E-D0081A6CE9B3}" sibTransId="{52C107B3-03B7-4A32-A3DF-516E92CE6094}"/>
    <dgm:cxn modelId="{0BB7AFB8-5930-4BAE-8352-9E5FD5EA34C8}" type="presOf" srcId="{8EB1A70F-10D0-4AD9-8B68-27284BD22DA2}" destId="{3694AC85-11B3-42EE-80DE-CBB67888366B}" srcOrd="1" destOrd="0" presId="urn:microsoft.com/office/officeart/2005/8/layout/list1"/>
    <dgm:cxn modelId="{D68E3BBA-A572-48A9-A6A5-682DC4799946}" type="presOf" srcId="{92F24E95-CC85-4F10-B0A9-E3898D828516}" destId="{A1ECDAB5-6D55-4FDB-A500-91FF86B0CD80}" srcOrd="0" destOrd="0" presId="urn:microsoft.com/office/officeart/2005/8/layout/list1"/>
    <dgm:cxn modelId="{A3D75ABB-9500-4905-A8BC-63DD0EF025E9}" type="presOf" srcId="{5CB1FA9A-F8AB-4EFA-A835-EFC92B252A3B}" destId="{5670BF6C-9BEE-4EAA-9125-F05AD27A895D}" srcOrd="1" destOrd="0" presId="urn:microsoft.com/office/officeart/2005/8/layout/list1"/>
    <dgm:cxn modelId="{2DF41CCC-529E-4734-9059-9D44F76BFEE0}" srcId="{72AABA06-F798-4470-99E2-FB249A1FB61C}" destId="{3A9F75DA-A20E-4522-9D3B-800D7CEB36B1}" srcOrd="2" destOrd="0" parTransId="{1FECBA7E-F617-4374-ABE9-EA5EBEE266EE}" sibTransId="{CC53FB40-C0E7-4BFE-BF06-E798AD4C7331}"/>
    <dgm:cxn modelId="{4CE370CE-4D22-47AF-A30F-165671B1A434}" type="presOf" srcId="{8ECF0AC3-CC54-4021-97E7-3841641063D8}" destId="{BE86C9E1-E9A6-445E-8886-B3E55D9A56E9}" srcOrd="0" destOrd="0" presId="urn:microsoft.com/office/officeart/2005/8/layout/list1"/>
    <dgm:cxn modelId="{8E9953DB-B1CB-4739-BCD4-743C5C459700}" type="presOf" srcId="{77EB9343-17F9-428E-A4E4-8AD0970E30E9}" destId="{61BA39AD-9524-4E95-8D95-2ADE472189F5}" srcOrd="0" destOrd="0" presId="urn:microsoft.com/office/officeart/2005/8/layout/list1"/>
    <dgm:cxn modelId="{8DC722DF-25DA-4B30-A7C9-F33AAB41D044}" type="presOf" srcId="{77EB9343-17F9-428E-A4E4-8AD0970E30E9}" destId="{CFA8E7CD-3822-4DCD-9713-140DAAFAC6D2}" srcOrd="1" destOrd="0" presId="urn:microsoft.com/office/officeart/2005/8/layout/list1"/>
    <dgm:cxn modelId="{E91E96E5-AB4C-4485-AF57-95DB5EFF27C7}" type="presOf" srcId="{38F19A91-0449-4846-A099-160135BE7E94}" destId="{8C7C5C5F-C747-4696-9F42-33EBC5EF3B13}" srcOrd="0" destOrd="0" presId="urn:microsoft.com/office/officeart/2005/8/layout/list1"/>
    <dgm:cxn modelId="{21C33EEB-8588-4B68-9F7C-D5373E791FF3}" type="presOf" srcId="{BCCA4C1D-A663-44D0-9047-B480D740810E}" destId="{E071FF94-65FF-4BCB-B90A-83091B9983B3}" srcOrd="1" destOrd="0" presId="urn:microsoft.com/office/officeart/2005/8/layout/list1"/>
    <dgm:cxn modelId="{858834F0-01E5-4BD3-85A4-FEAF480CE090}" srcId="{72AABA06-F798-4470-99E2-FB249A1FB61C}" destId="{3F0A994D-8DB8-4128-929D-DD4D74B167F7}" srcOrd="7" destOrd="0" parTransId="{4F7813D3-054B-46B0-BDEE-C3B205D5B088}" sibTransId="{1AADA6D4-5751-4BA5-8E1B-656230EC3FF5}"/>
    <dgm:cxn modelId="{E9776CFA-2FAE-4A48-B232-FA6ED21E9489}" srcId="{72AABA06-F798-4470-99E2-FB249A1FB61C}" destId="{92F24E95-CC85-4F10-B0A9-E3898D828516}" srcOrd="12" destOrd="0" parTransId="{1A0E7A04-FEA0-4D27-83B2-25B68856AFDF}" sibTransId="{AA7FDE94-D907-4A31-8971-E5D894FF169A}"/>
    <dgm:cxn modelId="{0C8832FF-EA6B-4F81-8B69-A2A8E21D7CED}" type="presOf" srcId="{86BAC9B2-42B1-4F1A-A452-70785E17A547}" destId="{43DCE5A5-EC2B-4BAB-A169-25400003B26C}" srcOrd="1" destOrd="0" presId="urn:microsoft.com/office/officeart/2005/8/layout/list1"/>
    <dgm:cxn modelId="{732DFA9F-C8BC-4849-A052-43F71705AB55}" type="presParOf" srcId="{83F64A23-525E-43EE-97A7-324D5131FCAE}" destId="{74E22056-91C0-4816-8C8A-DE4521B7B57C}" srcOrd="0" destOrd="0" presId="urn:microsoft.com/office/officeart/2005/8/layout/list1"/>
    <dgm:cxn modelId="{6DCDA3BB-4DBE-42F0-93EC-4EBE34AB6BE4}" type="presParOf" srcId="{74E22056-91C0-4816-8C8A-DE4521B7B57C}" destId="{1698C708-245B-46F8-AECE-B7E4A012E1EF}" srcOrd="0" destOrd="0" presId="urn:microsoft.com/office/officeart/2005/8/layout/list1"/>
    <dgm:cxn modelId="{45B3E42F-80B7-4273-A19F-7C75B366D888}" type="presParOf" srcId="{74E22056-91C0-4816-8C8A-DE4521B7B57C}" destId="{43DCE5A5-EC2B-4BAB-A169-25400003B26C}" srcOrd="1" destOrd="0" presId="urn:microsoft.com/office/officeart/2005/8/layout/list1"/>
    <dgm:cxn modelId="{EFAD8002-4FC6-4867-B77E-2DF359998D50}" type="presParOf" srcId="{83F64A23-525E-43EE-97A7-324D5131FCAE}" destId="{AA2C3711-D230-4F3B-B2AD-7C3311F533BA}" srcOrd="1" destOrd="0" presId="urn:microsoft.com/office/officeart/2005/8/layout/list1"/>
    <dgm:cxn modelId="{EBDFD3DA-2F65-45A9-A9BA-160261FC5956}" type="presParOf" srcId="{83F64A23-525E-43EE-97A7-324D5131FCAE}" destId="{BA146D08-B9F8-43D3-AC77-9F1D866EEE85}" srcOrd="2" destOrd="0" presId="urn:microsoft.com/office/officeart/2005/8/layout/list1"/>
    <dgm:cxn modelId="{EE223328-5350-4FF7-8341-480E6939A60E}" type="presParOf" srcId="{83F64A23-525E-43EE-97A7-324D5131FCAE}" destId="{7D45AE37-D448-4688-9343-CE11D60E4304}" srcOrd="3" destOrd="0" presId="urn:microsoft.com/office/officeart/2005/8/layout/list1"/>
    <dgm:cxn modelId="{87FD77EE-5B89-4B0E-9374-0F86E12D6B4D}" type="presParOf" srcId="{83F64A23-525E-43EE-97A7-324D5131FCAE}" destId="{E9D238D2-4193-4724-9D56-CCEDAE073E5C}" srcOrd="4" destOrd="0" presId="urn:microsoft.com/office/officeart/2005/8/layout/list1"/>
    <dgm:cxn modelId="{22F73CA7-A397-4295-A714-3F36B313CEAD}" type="presParOf" srcId="{E9D238D2-4193-4724-9D56-CCEDAE073E5C}" destId="{BE86C9E1-E9A6-445E-8886-B3E55D9A56E9}" srcOrd="0" destOrd="0" presId="urn:microsoft.com/office/officeart/2005/8/layout/list1"/>
    <dgm:cxn modelId="{C3452797-7436-49B4-AD32-C12F08F43FA9}" type="presParOf" srcId="{E9D238D2-4193-4724-9D56-CCEDAE073E5C}" destId="{2C9C9296-BDA0-44FF-95B7-76FAFB6C613C}" srcOrd="1" destOrd="0" presId="urn:microsoft.com/office/officeart/2005/8/layout/list1"/>
    <dgm:cxn modelId="{713EC5D5-08E3-4E12-B5EC-3B7877AF1211}" type="presParOf" srcId="{83F64A23-525E-43EE-97A7-324D5131FCAE}" destId="{5FEFF28B-2B9A-41D5-B1BA-BCD67B5B3246}" srcOrd="5" destOrd="0" presId="urn:microsoft.com/office/officeart/2005/8/layout/list1"/>
    <dgm:cxn modelId="{7F14906A-E728-491C-89B0-0B717ED5CB38}" type="presParOf" srcId="{83F64A23-525E-43EE-97A7-324D5131FCAE}" destId="{460F8C05-BC5D-41B6-BC6B-5EB981F76C40}" srcOrd="6" destOrd="0" presId="urn:microsoft.com/office/officeart/2005/8/layout/list1"/>
    <dgm:cxn modelId="{8862C6DB-5BB0-4351-8439-D4AD0726DDCA}" type="presParOf" srcId="{83F64A23-525E-43EE-97A7-324D5131FCAE}" destId="{F93E620C-B8BE-4A3F-A14C-4B0B10FC4A22}" srcOrd="7" destOrd="0" presId="urn:microsoft.com/office/officeart/2005/8/layout/list1"/>
    <dgm:cxn modelId="{229D2F5B-3B70-4C91-878B-51A70D4D4189}" type="presParOf" srcId="{83F64A23-525E-43EE-97A7-324D5131FCAE}" destId="{2B6A72F7-CD32-4FD7-90A6-B378F8EA430B}" srcOrd="8" destOrd="0" presId="urn:microsoft.com/office/officeart/2005/8/layout/list1"/>
    <dgm:cxn modelId="{61E10CD7-20A2-4C91-AAE7-48EEBF255FC3}" type="presParOf" srcId="{2B6A72F7-CD32-4FD7-90A6-B378F8EA430B}" destId="{B65B0B20-DC6F-4EEE-9A3E-69930BAC1E41}" srcOrd="0" destOrd="0" presId="urn:microsoft.com/office/officeart/2005/8/layout/list1"/>
    <dgm:cxn modelId="{823414E9-46C4-4F72-B8B8-4505F20143EC}" type="presParOf" srcId="{2B6A72F7-CD32-4FD7-90A6-B378F8EA430B}" destId="{4C9DC53E-6627-4D5A-BAC6-D4FF76FE19EA}" srcOrd="1" destOrd="0" presId="urn:microsoft.com/office/officeart/2005/8/layout/list1"/>
    <dgm:cxn modelId="{E1A5FBA3-8995-4287-A6A2-87A5653353C1}" type="presParOf" srcId="{83F64A23-525E-43EE-97A7-324D5131FCAE}" destId="{515B6917-D15E-4A4D-AB2D-E1711846934C}" srcOrd="9" destOrd="0" presId="urn:microsoft.com/office/officeart/2005/8/layout/list1"/>
    <dgm:cxn modelId="{0A082CE1-88A5-4E13-8BFE-827EFF3E628B}" type="presParOf" srcId="{83F64A23-525E-43EE-97A7-324D5131FCAE}" destId="{BD1BAD7A-DC75-4D54-9B74-ADBFEE641DF0}" srcOrd="10" destOrd="0" presId="urn:microsoft.com/office/officeart/2005/8/layout/list1"/>
    <dgm:cxn modelId="{01651113-30CE-4C16-BAF0-09A0032AC90A}" type="presParOf" srcId="{83F64A23-525E-43EE-97A7-324D5131FCAE}" destId="{8DD56649-B93A-4CB3-BD51-0615D3029FD5}" srcOrd="11" destOrd="0" presId="urn:microsoft.com/office/officeart/2005/8/layout/list1"/>
    <dgm:cxn modelId="{3453191D-9704-4586-892D-8D0D60DBDBDF}" type="presParOf" srcId="{83F64A23-525E-43EE-97A7-324D5131FCAE}" destId="{2684E022-B8CD-4B34-8FCD-BFE8F2C0D7FC}" srcOrd="12" destOrd="0" presId="urn:microsoft.com/office/officeart/2005/8/layout/list1"/>
    <dgm:cxn modelId="{9EBE0C28-A9E1-42B2-9239-CECD57A1C8F0}" type="presParOf" srcId="{2684E022-B8CD-4B34-8FCD-BFE8F2C0D7FC}" destId="{8B24BB85-F473-4D97-984C-B90ED09BA3B6}" srcOrd="0" destOrd="0" presId="urn:microsoft.com/office/officeart/2005/8/layout/list1"/>
    <dgm:cxn modelId="{F1834C71-573F-40D0-900E-4021A38CED98}" type="presParOf" srcId="{2684E022-B8CD-4B34-8FCD-BFE8F2C0D7FC}" destId="{9E4105C9-A58E-40C1-81EA-4F85508AAAC9}" srcOrd="1" destOrd="0" presId="urn:microsoft.com/office/officeart/2005/8/layout/list1"/>
    <dgm:cxn modelId="{2405795D-78B1-4E4F-8A7B-E15BB3EA8AF4}" type="presParOf" srcId="{83F64A23-525E-43EE-97A7-324D5131FCAE}" destId="{54ECDA3E-BBCA-4F42-BF5A-02E10A67193E}" srcOrd="13" destOrd="0" presId="urn:microsoft.com/office/officeart/2005/8/layout/list1"/>
    <dgm:cxn modelId="{833CCFCA-B9D1-4C94-86D9-ABAD867E6422}" type="presParOf" srcId="{83F64A23-525E-43EE-97A7-324D5131FCAE}" destId="{18F4578E-B83D-4FA9-8B74-9E77651F718A}" srcOrd="14" destOrd="0" presId="urn:microsoft.com/office/officeart/2005/8/layout/list1"/>
    <dgm:cxn modelId="{2D4929F9-A941-4B29-8BB9-6AC15C86ACDA}" type="presParOf" srcId="{83F64A23-525E-43EE-97A7-324D5131FCAE}" destId="{47AEC3AE-0AF7-46A0-8CF0-FCFA93928803}" srcOrd="15" destOrd="0" presId="urn:microsoft.com/office/officeart/2005/8/layout/list1"/>
    <dgm:cxn modelId="{08E762B8-9CA2-4BF6-9290-98BDC9644E7D}" type="presParOf" srcId="{83F64A23-525E-43EE-97A7-324D5131FCAE}" destId="{B3E3C2F5-CF3E-4AA6-869E-2B674E2191DF}" srcOrd="16" destOrd="0" presId="urn:microsoft.com/office/officeart/2005/8/layout/list1"/>
    <dgm:cxn modelId="{B107A7F9-2030-4ED2-83B5-F56614E89B02}" type="presParOf" srcId="{B3E3C2F5-CF3E-4AA6-869E-2B674E2191DF}" destId="{8C7C5C5F-C747-4696-9F42-33EBC5EF3B13}" srcOrd="0" destOrd="0" presId="urn:microsoft.com/office/officeart/2005/8/layout/list1"/>
    <dgm:cxn modelId="{19363FA3-C470-44ED-B885-6846060256CF}" type="presParOf" srcId="{B3E3C2F5-CF3E-4AA6-869E-2B674E2191DF}" destId="{9AD47A75-6561-416A-8B82-C6993C88F969}" srcOrd="1" destOrd="0" presId="urn:microsoft.com/office/officeart/2005/8/layout/list1"/>
    <dgm:cxn modelId="{6743D33C-5342-4E40-9C50-F30714D45B65}" type="presParOf" srcId="{83F64A23-525E-43EE-97A7-324D5131FCAE}" destId="{95630910-C2B2-44D1-8702-CC0EF8AF17CE}" srcOrd="17" destOrd="0" presId="urn:microsoft.com/office/officeart/2005/8/layout/list1"/>
    <dgm:cxn modelId="{97A21F49-5E2B-4ED4-BB99-4C5A68DE96A7}" type="presParOf" srcId="{83F64A23-525E-43EE-97A7-324D5131FCAE}" destId="{361C2EBD-8C42-42FD-BF1A-DAD701316BAF}" srcOrd="18" destOrd="0" presId="urn:microsoft.com/office/officeart/2005/8/layout/list1"/>
    <dgm:cxn modelId="{FB2548FA-8ED5-4D68-9A14-80B67B1A5347}" type="presParOf" srcId="{83F64A23-525E-43EE-97A7-324D5131FCAE}" destId="{0A20EEB6-3171-46D2-9317-F2821388CAA7}" srcOrd="19" destOrd="0" presId="urn:microsoft.com/office/officeart/2005/8/layout/list1"/>
    <dgm:cxn modelId="{4032CC4F-0BF7-4A4C-8652-B95626A72050}" type="presParOf" srcId="{83F64A23-525E-43EE-97A7-324D5131FCAE}" destId="{703F27E7-9408-43F4-A1D0-8D7560D6AA2E}" srcOrd="20" destOrd="0" presId="urn:microsoft.com/office/officeart/2005/8/layout/list1"/>
    <dgm:cxn modelId="{88CC0477-9396-4C65-A2C6-BD3C4DD2A27B}" type="presParOf" srcId="{703F27E7-9408-43F4-A1D0-8D7560D6AA2E}" destId="{F6749824-4BED-41FB-B197-662CC33D5FEF}" srcOrd="0" destOrd="0" presId="urn:microsoft.com/office/officeart/2005/8/layout/list1"/>
    <dgm:cxn modelId="{AE93422B-C16B-4D25-819F-DAA1DB4CC3E1}" type="presParOf" srcId="{703F27E7-9408-43F4-A1D0-8D7560D6AA2E}" destId="{5A091243-4924-4D11-A16D-C0AFF01CDD23}" srcOrd="1" destOrd="0" presId="urn:microsoft.com/office/officeart/2005/8/layout/list1"/>
    <dgm:cxn modelId="{C9CF2C88-9D16-47CB-B72A-8344A8601E9F}" type="presParOf" srcId="{83F64A23-525E-43EE-97A7-324D5131FCAE}" destId="{7ED3D7C2-70C9-4420-A0EF-134FFC12A0B2}" srcOrd="21" destOrd="0" presId="urn:microsoft.com/office/officeart/2005/8/layout/list1"/>
    <dgm:cxn modelId="{A40AB7BE-00CD-4B7E-956B-D97B90039C6C}" type="presParOf" srcId="{83F64A23-525E-43EE-97A7-324D5131FCAE}" destId="{B171538E-CABA-41D4-99EB-1B85FEA663A6}" srcOrd="22" destOrd="0" presId="urn:microsoft.com/office/officeart/2005/8/layout/list1"/>
    <dgm:cxn modelId="{2A85D0A4-36AE-4A87-A645-DD3FB4AE96B5}" type="presParOf" srcId="{83F64A23-525E-43EE-97A7-324D5131FCAE}" destId="{583F9F17-8ED7-4957-8529-E07488558F47}" srcOrd="23" destOrd="0" presId="urn:microsoft.com/office/officeart/2005/8/layout/list1"/>
    <dgm:cxn modelId="{58CEF6C4-6A79-45A5-9AE9-33C9436BC7CE}" type="presParOf" srcId="{83F64A23-525E-43EE-97A7-324D5131FCAE}" destId="{D5B6E05C-5EE3-47B1-BDF9-2D38D46C87E6}" srcOrd="24" destOrd="0" presId="urn:microsoft.com/office/officeart/2005/8/layout/list1"/>
    <dgm:cxn modelId="{F0542D1F-BBC0-4B65-9DC5-A03E6353613C}" type="presParOf" srcId="{D5B6E05C-5EE3-47B1-BDF9-2D38D46C87E6}" destId="{61BA39AD-9524-4E95-8D95-2ADE472189F5}" srcOrd="0" destOrd="0" presId="urn:microsoft.com/office/officeart/2005/8/layout/list1"/>
    <dgm:cxn modelId="{F46116F3-D44E-416A-A24D-75FD2AB57B39}" type="presParOf" srcId="{D5B6E05C-5EE3-47B1-BDF9-2D38D46C87E6}" destId="{CFA8E7CD-3822-4DCD-9713-140DAAFAC6D2}" srcOrd="1" destOrd="0" presId="urn:microsoft.com/office/officeart/2005/8/layout/list1"/>
    <dgm:cxn modelId="{76ABFD2F-83AC-4A9F-ADFE-B357D67D1547}" type="presParOf" srcId="{83F64A23-525E-43EE-97A7-324D5131FCAE}" destId="{748EA482-1B54-49A5-82B7-5FA58F75490B}" srcOrd="25" destOrd="0" presId="urn:microsoft.com/office/officeart/2005/8/layout/list1"/>
    <dgm:cxn modelId="{0BB0CAE5-25F5-445E-9584-4101D3EA470E}" type="presParOf" srcId="{83F64A23-525E-43EE-97A7-324D5131FCAE}" destId="{93ED1673-F9C6-4D6A-8833-AAC4521C4527}" srcOrd="26" destOrd="0" presId="urn:microsoft.com/office/officeart/2005/8/layout/list1"/>
    <dgm:cxn modelId="{D6C4A300-DD21-43C7-B2C1-0D7E056E34D1}" type="presParOf" srcId="{83F64A23-525E-43EE-97A7-324D5131FCAE}" destId="{14B927B4-5551-4CCF-9301-F307A36406B2}" srcOrd="27" destOrd="0" presId="urn:microsoft.com/office/officeart/2005/8/layout/list1"/>
    <dgm:cxn modelId="{0304065B-B0DB-4304-BD54-205394FC4D4D}" type="presParOf" srcId="{83F64A23-525E-43EE-97A7-324D5131FCAE}" destId="{ABB88D4C-0A29-48C3-AB45-0140F1E5F1A4}" srcOrd="28" destOrd="0" presId="urn:microsoft.com/office/officeart/2005/8/layout/list1"/>
    <dgm:cxn modelId="{4B2E88B3-F8A9-4831-9D7E-36CCC530A1AB}" type="presParOf" srcId="{ABB88D4C-0A29-48C3-AB45-0140F1E5F1A4}" destId="{DCF08FEA-3BC2-4322-9346-5FDA8B8CE4DA}" srcOrd="0" destOrd="0" presId="urn:microsoft.com/office/officeart/2005/8/layout/list1"/>
    <dgm:cxn modelId="{3764441B-05F6-47BA-8254-456A70545C2E}" type="presParOf" srcId="{ABB88D4C-0A29-48C3-AB45-0140F1E5F1A4}" destId="{CD8AD600-49B3-4DF4-BC97-FA2D23A565AA}" srcOrd="1" destOrd="0" presId="urn:microsoft.com/office/officeart/2005/8/layout/list1"/>
    <dgm:cxn modelId="{6B6947AE-96E3-4F67-8683-1BAC53720BB4}" type="presParOf" srcId="{83F64A23-525E-43EE-97A7-324D5131FCAE}" destId="{99819BA2-9991-4AEE-BB1D-2B6C330F780E}" srcOrd="29" destOrd="0" presId="urn:microsoft.com/office/officeart/2005/8/layout/list1"/>
    <dgm:cxn modelId="{3EC73335-8869-428E-8DB1-071F4C649EE4}" type="presParOf" srcId="{83F64A23-525E-43EE-97A7-324D5131FCAE}" destId="{7AD7EC7D-DACA-4B8A-AA5A-D26EC504634C}" srcOrd="30" destOrd="0" presId="urn:microsoft.com/office/officeart/2005/8/layout/list1"/>
    <dgm:cxn modelId="{0D2EF0F8-2054-455C-A294-F109F654540D}" type="presParOf" srcId="{83F64A23-525E-43EE-97A7-324D5131FCAE}" destId="{7ED9CA4E-D657-4425-B1C5-95596319E387}" srcOrd="31" destOrd="0" presId="urn:microsoft.com/office/officeart/2005/8/layout/list1"/>
    <dgm:cxn modelId="{97206502-E52F-4CB0-B5A1-6712C434992A}" type="presParOf" srcId="{83F64A23-525E-43EE-97A7-324D5131FCAE}" destId="{87983EB3-9950-4F7C-9B96-A00CC5289BC3}" srcOrd="32" destOrd="0" presId="urn:microsoft.com/office/officeart/2005/8/layout/list1"/>
    <dgm:cxn modelId="{6165CB7A-E55D-494A-95CE-9106AA33B6F8}" type="presParOf" srcId="{87983EB3-9950-4F7C-9B96-A00CC5289BC3}" destId="{C9A4D31B-F6D4-4B7D-B4C7-E9CE62CE200A}" srcOrd="0" destOrd="0" presId="urn:microsoft.com/office/officeart/2005/8/layout/list1"/>
    <dgm:cxn modelId="{1FFA62DD-9FDE-49D2-8788-4D4EFBE5E20D}" type="presParOf" srcId="{87983EB3-9950-4F7C-9B96-A00CC5289BC3}" destId="{3694AC85-11B3-42EE-80DE-CBB67888366B}" srcOrd="1" destOrd="0" presId="urn:microsoft.com/office/officeart/2005/8/layout/list1"/>
    <dgm:cxn modelId="{CF9244CE-5C88-47BE-AB99-32F48B3FBB99}" type="presParOf" srcId="{83F64A23-525E-43EE-97A7-324D5131FCAE}" destId="{03215105-642A-4425-91DD-07E6C8B4713C}" srcOrd="33" destOrd="0" presId="urn:microsoft.com/office/officeart/2005/8/layout/list1"/>
    <dgm:cxn modelId="{097617C1-5B2C-4235-A470-4D72BAAA9548}" type="presParOf" srcId="{83F64A23-525E-43EE-97A7-324D5131FCAE}" destId="{007C1CE6-77EA-4E34-A51A-214F5DD7BA6E}" srcOrd="34" destOrd="0" presId="urn:microsoft.com/office/officeart/2005/8/layout/list1"/>
    <dgm:cxn modelId="{AF41659B-C3B2-4579-8B88-7B5590FA85C5}" type="presParOf" srcId="{83F64A23-525E-43EE-97A7-324D5131FCAE}" destId="{F2114310-0786-4B73-9B55-A73963CB991D}" srcOrd="35" destOrd="0" presId="urn:microsoft.com/office/officeart/2005/8/layout/list1"/>
    <dgm:cxn modelId="{8CD8F641-DEFE-40B1-8ACA-AD17F224825A}" type="presParOf" srcId="{83F64A23-525E-43EE-97A7-324D5131FCAE}" destId="{AD64F36E-4F7B-4361-863E-7DD24876FDC0}" srcOrd="36" destOrd="0" presId="urn:microsoft.com/office/officeart/2005/8/layout/list1"/>
    <dgm:cxn modelId="{AEC88209-3866-41BE-A9D1-34BD42D275D9}" type="presParOf" srcId="{AD64F36E-4F7B-4361-863E-7DD24876FDC0}" destId="{39D4C46D-82F6-4966-9355-A06BF16E7B2A}" srcOrd="0" destOrd="0" presId="urn:microsoft.com/office/officeart/2005/8/layout/list1"/>
    <dgm:cxn modelId="{17BB425B-7F6F-4FF5-B729-4EC9FBE876C5}" type="presParOf" srcId="{AD64F36E-4F7B-4361-863E-7DD24876FDC0}" destId="{E071FF94-65FF-4BCB-B90A-83091B9983B3}" srcOrd="1" destOrd="0" presId="urn:microsoft.com/office/officeart/2005/8/layout/list1"/>
    <dgm:cxn modelId="{E338AE1D-6AF1-4BC9-BE45-26A9EE4AF11C}" type="presParOf" srcId="{83F64A23-525E-43EE-97A7-324D5131FCAE}" destId="{E5E9FEEE-8778-4B99-886E-7EC42C1EAEA9}" srcOrd="37" destOrd="0" presId="urn:microsoft.com/office/officeart/2005/8/layout/list1"/>
    <dgm:cxn modelId="{FB14C04A-079A-416D-B58D-E8F9BBEDBAD6}" type="presParOf" srcId="{83F64A23-525E-43EE-97A7-324D5131FCAE}" destId="{90D633F0-CD78-47BD-9B8F-8DBFFEC2E371}" srcOrd="38" destOrd="0" presId="urn:microsoft.com/office/officeart/2005/8/layout/list1"/>
    <dgm:cxn modelId="{03891629-2B1E-485D-BD3E-850E221565A3}" type="presParOf" srcId="{83F64A23-525E-43EE-97A7-324D5131FCAE}" destId="{A50D1BA9-D7C1-43E8-B3DC-BCA455D5A250}" srcOrd="39" destOrd="0" presId="urn:microsoft.com/office/officeart/2005/8/layout/list1"/>
    <dgm:cxn modelId="{172A0EB6-8746-4C23-A038-7369E42BB4B4}" type="presParOf" srcId="{83F64A23-525E-43EE-97A7-324D5131FCAE}" destId="{DE9D3162-531B-483B-8454-AC9261FE1308}" srcOrd="40" destOrd="0" presId="urn:microsoft.com/office/officeart/2005/8/layout/list1"/>
    <dgm:cxn modelId="{D6E8B4EC-0960-48A2-8915-436758D56F2D}" type="presParOf" srcId="{DE9D3162-531B-483B-8454-AC9261FE1308}" destId="{32C7E1D4-7499-438B-81DA-DAC2CCAA545B}" srcOrd="0" destOrd="0" presId="urn:microsoft.com/office/officeart/2005/8/layout/list1"/>
    <dgm:cxn modelId="{01EE03F4-8C9C-4C36-8762-61B3ABA3C729}" type="presParOf" srcId="{DE9D3162-531B-483B-8454-AC9261FE1308}" destId="{5670BF6C-9BEE-4EAA-9125-F05AD27A895D}" srcOrd="1" destOrd="0" presId="urn:microsoft.com/office/officeart/2005/8/layout/list1"/>
    <dgm:cxn modelId="{FE848BFE-9884-4DBA-B0FE-F40233ADA11D}" type="presParOf" srcId="{83F64A23-525E-43EE-97A7-324D5131FCAE}" destId="{4F6B147A-D471-4580-9347-043A57045E21}" srcOrd="41" destOrd="0" presId="urn:microsoft.com/office/officeart/2005/8/layout/list1"/>
    <dgm:cxn modelId="{B8A1609C-E5BF-4EAB-B066-48EE207EF4CE}" type="presParOf" srcId="{83F64A23-525E-43EE-97A7-324D5131FCAE}" destId="{5AFA2290-CF26-48F1-8FA3-9F0D5AC37379}" srcOrd="42" destOrd="0" presId="urn:microsoft.com/office/officeart/2005/8/layout/list1"/>
    <dgm:cxn modelId="{4727758B-C167-4551-9C16-F8ADA4700496}" type="presParOf" srcId="{83F64A23-525E-43EE-97A7-324D5131FCAE}" destId="{1A6FEC16-04B7-4FE5-83FC-801899E92F4E}" srcOrd="43" destOrd="0" presId="urn:microsoft.com/office/officeart/2005/8/layout/list1"/>
    <dgm:cxn modelId="{F56B9458-CC7F-47AA-B063-C2513D652C97}" type="presParOf" srcId="{83F64A23-525E-43EE-97A7-324D5131FCAE}" destId="{439B6E0F-C23D-4EF1-A6A0-FED4CDC28C04}" srcOrd="44" destOrd="0" presId="urn:microsoft.com/office/officeart/2005/8/layout/list1"/>
    <dgm:cxn modelId="{E3A20151-CF99-464C-A121-39193E663E81}" type="presParOf" srcId="{439B6E0F-C23D-4EF1-A6A0-FED4CDC28C04}" destId="{050030FB-AD51-4919-9C44-E1F83B293CF1}" srcOrd="0" destOrd="0" presId="urn:microsoft.com/office/officeart/2005/8/layout/list1"/>
    <dgm:cxn modelId="{AEFF0AB0-55B7-4271-8940-770ED7638B76}" type="presParOf" srcId="{439B6E0F-C23D-4EF1-A6A0-FED4CDC28C04}" destId="{23015992-C03A-4658-8B5C-EEB460B72CEE}" srcOrd="1" destOrd="0" presId="urn:microsoft.com/office/officeart/2005/8/layout/list1"/>
    <dgm:cxn modelId="{30368402-CD5B-4239-B185-E22D234B812E}" type="presParOf" srcId="{83F64A23-525E-43EE-97A7-324D5131FCAE}" destId="{A5D3CC41-7139-4F94-A4B0-D8CAB47463B6}" srcOrd="45" destOrd="0" presId="urn:microsoft.com/office/officeart/2005/8/layout/list1"/>
    <dgm:cxn modelId="{92CEAA01-C5CE-42F7-A0D1-AD6B8D1DCE19}" type="presParOf" srcId="{83F64A23-525E-43EE-97A7-324D5131FCAE}" destId="{86B10CD3-3EBC-4D88-8AE0-7C00453D415D}" srcOrd="46" destOrd="0" presId="urn:microsoft.com/office/officeart/2005/8/layout/list1"/>
    <dgm:cxn modelId="{3E5831B8-B0C3-4723-AFD0-10DC8122769E}" type="presParOf" srcId="{83F64A23-525E-43EE-97A7-324D5131FCAE}" destId="{99BC5999-5B88-40A9-B8BC-F15CC3018ADC}" srcOrd="47" destOrd="0" presId="urn:microsoft.com/office/officeart/2005/8/layout/list1"/>
    <dgm:cxn modelId="{12E2E241-F65A-4C93-A947-5B625E92A593}" type="presParOf" srcId="{83F64A23-525E-43EE-97A7-324D5131FCAE}" destId="{E3CE9D58-1F99-4748-9D19-236ABB907A0B}" srcOrd="48" destOrd="0" presId="urn:microsoft.com/office/officeart/2005/8/layout/list1"/>
    <dgm:cxn modelId="{36CCFCD0-B645-4599-B238-ACEF5E39A6F5}" type="presParOf" srcId="{E3CE9D58-1F99-4748-9D19-236ABB907A0B}" destId="{A1ECDAB5-6D55-4FDB-A500-91FF86B0CD80}" srcOrd="0" destOrd="0" presId="urn:microsoft.com/office/officeart/2005/8/layout/list1"/>
    <dgm:cxn modelId="{A083D4C3-D573-488D-AA7B-D82F1C12BA5D}" type="presParOf" srcId="{E3CE9D58-1F99-4748-9D19-236ABB907A0B}" destId="{EECA4A75-B119-455D-A504-7608B3797314}" srcOrd="1" destOrd="0" presId="urn:microsoft.com/office/officeart/2005/8/layout/list1"/>
    <dgm:cxn modelId="{034F9676-CF4D-456D-80FD-E1BB8638452D}" type="presParOf" srcId="{83F64A23-525E-43EE-97A7-324D5131FCAE}" destId="{674C3F5E-ADF7-4562-B5FB-7966D2BB0A2A}" srcOrd="49" destOrd="0" presId="urn:microsoft.com/office/officeart/2005/8/layout/list1"/>
    <dgm:cxn modelId="{6A484A03-A7B1-4C85-B6BE-62F1C84FB703}" type="presParOf" srcId="{83F64A23-525E-43EE-97A7-324D5131FCAE}" destId="{28B17A6E-B573-4B06-89E6-8D175862FE1C}" srcOrd="50" destOrd="0" presId="urn:microsoft.com/office/officeart/2005/8/layout/list1"/>
    <dgm:cxn modelId="{9E17C7FE-4234-4AA5-B644-9C3FD02544BB}" type="presParOf" srcId="{83F64A23-525E-43EE-97A7-324D5131FCAE}" destId="{DFF194D8-0C1E-4600-80C3-88F09DCDE79C}" srcOrd="51" destOrd="0" presId="urn:microsoft.com/office/officeart/2005/8/layout/list1"/>
    <dgm:cxn modelId="{46F542D7-BB37-447D-B44A-9D29DD7684FE}" type="presParOf" srcId="{83F64A23-525E-43EE-97A7-324D5131FCAE}" destId="{BB1E8F62-AEBF-4CFF-8BF7-EAA3952F23C9}" srcOrd="52" destOrd="0" presId="urn:microsoft.com/office/officeart/2005/8/layout/list1"/>
    <dgm:cxn modelId="{038E7DDB-C3ED-4EE8-87CE-74213F51E347}" type="presParOf" srcId="{BB1E8F62-AEBF-4CFF-8BF7-EAA3952F23C9}" destId="{88C590B0-4573-44D1-87B8-11BC4EC47B69}" srcOrd="0" destOrd="0" presId="urn:microsoft.com/office/officeart/2005/8/layout/list1"/>
    <dgm:cxn modelId="{041B76D2-D1CC-490E-AEA8-A51608D61D03}" type="presParOf" srcId="{BB1E8F62-AEBF-4CFF-8BF7-EAA3952F23C9}" destId="{561A2470-ABE6-4107-99B5-CA5CD08D5424}" srcOrd="1" destOrd="0" presId="urn:microsoft.com/office/officeart/2005/8/layout/list1"/>
    <dgm:cxn modelId="{94E6498C-CCD5-4FF1-9D99-D6AABC6B51D9}" type="presParOf" srcId="{83F64A23-525E-43EE-97A7-324D5131FCAE}" destId="{BD60CDD8-158E-459E-9274-4333D30A3ADF}" srcOrd="53" destOrd="0" presId="urn:microsoft.com/office/officeart/2005/8/layout/list1"/>
    <dgm:cxn modelId="{332A4AA2-166E-460C-A6B7-4E2529BB3B58}" type="presParOf" srcId="{83F64A23-525E-43EE-97A7-324D5131FCAE}" destId="{9A7E00A0-4C35-46F5-B90D-8DCB32C70A5E}" srcOrd="5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7D75299-53C4-4FE6-B00E-3505E128A651}" type="doc">
      <dgm:prSet loTypeId="urn:microsoft.com/office/officeart/2005/8/layout/hierarchy4" loCatId="list" qsTypeId="urn:microsoft.com/office/officeart/2005/8/quickstyle/simple1" qsCatId="simple" csTypeId="urn:microsoft.com/office/officeart/2005/8/colors/accent0_1" csCatId="mainScheme" phldr="1"/>
      <dgm:spPr/>
      <dgm:t>
        <a:bodyPr/>
        <a:lstStyle/>
        <a:p>
          <a:endParaRPr lang="en-SG"/>
        </a:p>
      </dgm:t>
    </dgm:pt>
    <dgm:pt modelId="{4CA6FB4D-8570-482C-8B6D-6C9AC72EC882}">
      <dgm:prSet/>
      <dgm:spPr/>
      <dgm:t>
        <a:bodyPr/>
        <a:lstStyle/>
        <a:p>
          <a:pPr algn="just"/>
          <a:r>
            <a:rPr lang="en-US" b="1" dirty="0">
              <a:solidFill>
                <a:srgbClr val="080808"/>
              </a:solidFill>
            </a:rPr>
            <a:t>Fintech credit</a:t>
          </a:r>
          <a:r>
            <a:rPr lang="en-US" dirty="0">
              <a:solidFill>
                <a:srgbClr val="080808"/>
              </a:solidFill>
            </a:rPr>
            <a:t> is a peer to peer lending company operates in Aus and NZ. It provides an online platform on which an investor lends to potential borrower considering borrower’s credit score grade.  </a:t>
          </a:r>
          <a:r>
            <a:rPr lang="en-US" b="0" dirty="0">
              <a:solidFill>
                <a:srgbClr val="080808"/>
              </a:solidFill>
            </a:rPr>
            <a:t>Fintech credit </a:t>
          </a:r>
          <a:r>
            <a:rPr lang="en-US" dirty="0">
              <a:solidFill>
                <a:srgbClr val="080808"/>
              </a:solidFill>
            </a:rPr>
            <a:t>earns transaction fee from both investor and borrower on each successful new loan. </a:t>
          </a:r>
          <a:endParaRPr lang="en-SG" dirty="0">
            <a:solidFill>
              <a:srgbClr val="080808"/>
            </a:solidFill>
          </a:endParaRPr>
        </a:p>
      </dgm:t>
    </dgm:pt>
    <dgm:pt modelId="{9D0A79B2-8140-4A73-AA8A-2CE6DE748B23}" type="parTrans" cxnId="{8EE66274-F38B-46AC-9C8B-CB9D535FB785}">
      <dgm:prSet/>
      <dgm:spPr/>
      <dgm:t>
        <a:bodyPr/>
        <a:lstStyle/>
        <a:p>
          <a:endParaRPr lang="en-SG"/>
        </a:p>
      </dgm:t>
    </dgm:pt>
    <dgm:pt modelId="{46DD62CA-2328-4A04-A788-DB0F709CF973}" type="sibTrans" cxnId="{8EE66274-F38B-46AC-9C8B-CB9D535FB785}">
      <dgm:prSet/>
      <dgm:spPr/>
      <dgm:t>
        <a:bodyPr/>
        <a:lstStyle/>
        <a:p>
          <a:endParaRPr lang="en-SG"/>
        </a:p>
      </dgm:t>
    </dgm:pt>
    <dgm:pt modelId="{4E1D57FA-3A66-434E-A891-22639BB4448B}">
      <dgm:prSet/>
      <dgm:spPr/>
      <dgm:t>
        <a:bodyPr/>
        <a:lstStyle/>
        <a:p>
          <a:pPr algn="just"/>
          <a:r>
            <a:rPr lang="en-US" dirty="0">
              <a:solidFill>
                <a:srgbClr val="080808"/>
              </a:solidFill>
            </a:rPr>
            <a:t>Investors earns profit (interest amount) from borrowers with risk weighted interest rates on lending amounts. </a:t>
          </a:r>
          <a:endParaRPr lang="en-SG" dirty="0">
            <a:solidFill>
              <a:srgbClr val="080808"/>
            </a:solidFill>
          </a:endParaRPr>
        </a:p>
      </dgm:t>
    </dgm:pt>
    <dgm:pt modelId="{77AD2382-B53E-407E-AFBB-4F8607359293}" type="parTrans" cxnId="{32C1E51F-4408-4392-8CB7-4542C87742B7}">
      <dgm:prSet/>
      <dgm:spPr/>
      <dgm:t>
        <a:bodyPr/>
        <a:lstStyle/>
        <a:p>
          <a:endParaRPr lang="en-SG"/>
        </a:p>
      </dgm:t>
    </dgm:pt>
    <dgm:pt modelId="{B623AA6B-F3DE-4CB9-BE8F-1864395EA3C3}" type="sibTrans" cxnId="{32C1E51F-4408-4392-8CB7-4542C87742B7}">
      <dgm:prSet/>
      <dgm:spPr/>
      <dgm:t>
        <a:bodyPr/>
        <a:lstStyle/>
        <a:p>
          <a:endParaRPr lang="en-SG"/>
        </a:p>
      </dgm:t>
    </dgm:pt>
    <dgm:pt modelId="{2782A397-2005-4F39-A7CD-88306FC57A20}">
      <dgm:prSet/>
      <dgm:spPr/>
      <dgm:t>
        <a:bodyPr/>
        <a:lstStyle/>
        <a:p>
          <a:pPr algn="just"/>
          <a:r>
            <a:rPr lang="en-US" dirty="0">
              <a:solidFill>
                <a:srgbClr val="080808"/>
              </a:solidFill>
            </a:rPr>
            <a:t>Borrowers with low</a:t>
          </a:r>
          <a:r>
            <a:rPr lang="en-US" b="1" dirty="0">
              <a:solidFill>
                <a:srgbClr val="080808"/>
              </a:solidFill>
            </a:rPr>
            <a:t>/</a:t>
          </a:r>
          <a:r>
            <a:rPr lang="en-US" dirty="0">
              <a:solidFill>
                <a:srgbClr val="080808"/>
              </a:solidFill>
            </a:rPr>
            <a:t>no credit history have better chances of getting credit from investors in Fintech credit compared to Consumer/Commercial Banks.</a:t>
          </a:r>
          <a:endParaRPr lang="en-SG" dirty="0">
            <a:solidFill>
              <a:srgbClr val="080808"/>
            </a:solidFill>
          </a:endParaRPr>
        </a:p>
      </dgm:t>
    </dgm:pt>
    <dgm:pt modelId="{56F3B7B4-E8ED-4A28-93E1-0EF9FFC71738}" type="parTrans" cxnId="{A02F10B4-68A3-46AE-B3D9-54F8D0A51CD8}">
      <dgm:prSet/>
      <dgm:spPr/>
      <dgm:t>
        <a:bodyPr/>
        <a:lstStyle/>
        <a:p>
          <a:endParaRPr lang="en-SG"/>
        </a:p>
      </dgm:t>
    </dgm:pt>
    <dgm:pt modelId="{6C1986D4-64BA-4716-81B3-2FF8E74B0EAF}" type="sibTrans" cxnId="{A02F10B4-68A3-46AE-B3D9-54F8D0A51CD8}">
      <dgm:prSet/>
      <dgm:spPr/>
      <dgm:t>
        <a:bodyPr/>
        <a:lstStyle/>
        <a:p>
          <a:endParaRPr lang="en-SG"/>
        </a:p>
      </dgm:t>
    </dgm:pt>
    <dgm:pt modelId="{CB6EB215-ABE5-42BC-B74F-204E2638F491}" type="pres">
      <dgm:prSet presAssocID="{47D75299-53C4-4FE6-B00E-3505E128A651}" presName="Name0" presStyleCnt="0">
        <dgm:presLayoutVars>
          <dgm:chPref val="1"/>
          <dgm:dir/>
          <dgm:animOne val="branch"/>
          <dgm:animLvl val="lvl"/>
          <dgm:resizeHandles/>
        </dgm:presLayoutVars>
      </dgm:prSet>
      <dgm:spPr/>
    </dgm:pt>
    <dgm:pt modelId="{8A4BC76E-A279-451C-99FB-F05B2ED0F187}" type="pres">
      <dgm:prSet presAssocID="{4CA6FB4D-8570-482C-8B6D-6C9AC72EC882}" presName="vertOne" presStyleCnt="0"/>
      <dgm:spPr/>
    </dgm:pt>
    <dgm:pt modelId="{A98DD929-D7D4-4354-8FFC-A8E810733468}" type="pres">
      <dgm:prSet presAssocID="{4CA6FB4D-8570-482C-8B6D-6C9AC72EC882}" presName="txOne" presStyleLbl="node0" presStyleIdx="0" presStyleCnt="3">
        <dgm:presLayoutVars>
          <dgm:chPref val="3"/>
        </dgm:presLayoutVars>
      </dgm:prSet>
      <dgm:spPr/>
    </dgm:pt>
    <dgm:pt modelId="{2145A201-8EE1-4160-AE1E-8847029380DD}" type="pres">
      <dgm:prSet presAssocID="{4CA6FB4D-8570-482C-8B6D-6C9AC72EC882}" presName="horzOne" presStyleCnt="0"/>
      <dgm:spPr/>
    </dgm:pt>
    <dgm:pt modelId="{254E0018-D5DE-431E-A548-70B706649E08}" type="pres">
      <dgm:prSet presAssocID="{46DD62CA-2328-4A04-A788-DB0F709CF973}" presName="sibSpaceOne" presStyleCnt="0"/>
      <dgm:spPr/>
    </dgm:pt>
    <dgm:pt modelId="{8E7DDC7C-EDA3-4299-8E17-CC5C2E40D207}" type="pres">
      <dgm:prSet presAssocID="{4E1D57FA-3A66-434E-A891-22639BB4448B}" presName="vertOne" presStyleCnt="0"/>
      <dgm:spPr/>
    </dgm:pt>
    <dgm:pt modelId="{60D77045-B8B3-43D3-8FAF-1460EBA7CA28}" type="pres">
      <dgm:prSet presAssocID="{4E1D57FA-3A66-434E-A891-22639BB4448B}" presName="txOne" presStyleLbl="node0" presStyleIdx="1" presStyleCnt="3">
        <dgm:presLayoutVars>
          <dgm:chPref val="3"/>
        </dgm:presLayoutVars>
      </dgm:prSet>
      <dgm:spPr/>
    </dgm:pt>
    <dgm:pt modelId="{44568C34-C1A0-47D4-A194-B219556638EE}" type="pres">
      <dgm:prSet presAssocID="{4E1D57FA-3A66-434E-A891-22639BB4448B}" presName="horzOne" presStyleCnt="0"/>
      <dgm:spPr/>
    </dgm:pt>
    <dgm:pt modelId="{B8E1465D-1B54-462F-8DD8-D640BEA1BFD1}" type="pres">
      <dgm:prSet presAssocID="{B623AA6B-F3DE-4CB9-BE8F-1864395EA3C3}" presName="sibSpaceOne" presStyleCnt="0"/>
      <dgm:spPr/>
    </dgm:pt>
    <dgm:pt modelId="{93A92207-8D38-4A9B-8EA6-566CEE52398F}" type="pres">
      <dgm:prSet presAssocID="{2782A397-2005-4F39-A7CD-88306FC57A20}" presName="vertOne" presStyleCnt="0"/>
      <dgm:spPr/>
    </dgm:pt>
    <dgm:pt modelId="{3906E578-A6A9-4F9F-A2BB-A01597000A52}" type="pres">
      <dgm:prSet presAssocID="{2782A397-2005-4F39-A7CD-88306FC57A20}" presName="txOne" presStyleLbl="node0" presStyleIdx="2" presStyleCnt="3">
        <dgm:presLayoutVars>
          <dgm:chPref val="3"/>
        </dgm:presLayoutVars>
      </dgm:prSet>
      <dgm:spPr/>
    </dgm:pt>
    <dgm:pt modelId="{65B09AC8-2674-416D-9652-9F71BAACA7A7}" type="pres">
      <dgm:prSet presAssocID="{2782A397-2005-4F39-A7CD-88306FC57A20}" presName="horzOne" presStyleCnt="0"/>
      <dgm:spPr/>
    </dgm:pt>
  </dgm:ptLst>
  <dgm:cxnLst>
    <dgm:cxn modelId="{32C1E51F-4408-4392-8CB7-4542C87742B7}" srcId="{47D75299-53C4-4FE6-B00E-3505E128A651}" destId="{4E1D57FA-3A66-434E-A891-22639BB4448B}" srcOrd="1" destOrd="0" parTransId="{77AD2382-B53E-407E-AFBB-4F8607359293}" sibTransId="{B623AA6B-F3DE-4CB9-BE8F-1864395EA3C3}"/>
    <dgm:cxn modelId="{4509DF65-6317-4F9C-BC3F-E6941AF2988B}" type="presOf" srcId="{47D75299-53C4-4FE6-B00E-3505E128A651}" destId="{CB6EB215-ABE5-42BC-B74F-204E2638F491}" srcOrd="0" destOrd="0" presId="urn:microsoft.com/office/officeart/2005/8/layout/hierarchy4"/>
    <dgm:cxn modelId="{5F23C066-C6E9-4EEF-8325-2E448C16EE29}" type="presOf" srcId="{4CA6FB4D-8570-482C-8B6D-6C9AC72EC882}" destId="{A98DD929-D7D4-4354-8FFC-A8E810733468}" srcOrd="0" destOrd="0" presId="urn:microsoft.com/office/officeart/2005/8/layout/hierarchy4"/>
    <dgm:cxn modelId="{8EE66274-F38B-46AC-9C8B-CB9D535FB785}" srcId="{47D75299-53C4-4FE6-B00E-3505E128A651}" destId="{4CA6FB4D-8570-482C-8B6D-6C9AC72EC882}" srcOrd="0" destOrd="0" parTransId="{9D0A79B2-8140-4A73-AA8A-2CE6DE748B23}" sibTransId="{46DD62CA-2328-4A04-A788-DB0F709CF973}"/>
    <dgm:cxn modelId="{76D8A27C-6C63-4ABB-8697-633F27C746EC}" type="presOf" srcId="{4E1D57FA-3A66-434E-A891-22639BB4448B}" destId="{60D77045-B8B3-43D3-8FAF-1460EBA7CA28}" srcOrd="0" destOrd="0" presId="urn:microsoft.com/office/officeart/2005/8/layout/hierarchy4"/>
    <dgm:cxn modelId="{A02F10B4-68A3-46AE-B3D9-54F8D0A51CD8}" srcId="{47D75299-53C4-4FE6-B00E-3505E128A651}" destId="{2782A397-2005-4F39-A7CD-88306FC57A20}" srcOrd="2" destOrd="0" parTransId="{56F3B7B4-E8ED-4A28-93E1-0EF9FFC71738}" sibTransId="{6C1986D4-64BA-4716-81B3-2FF8E74B0EAF}"/>
    <dgm:cxn modelId="{FEB22ED4-ED2B-4DFF-A7E7-E1E8EB794FC2}" type="presOf" srcId="{2782A397-2005-4F39-A7CD-88306FC57A20}" destId="{3906E578-A6A9-4F9F-A2BB-A01597000A52}" srcOrd="0" destOrd="0" presId="urn:microsoft.com/office/officeart/2005/8/layout/hierarchy4"/>
    <dgm:cxn modelId="{67E64C5F-56D9-462A-8DA6-419A2B2A3E92}" type="presParOf" srcId="{CB6EB215-ABE5-42BC-B74F-204E2638F491}" destId="{8A4BC76E-A279-451C-99FB-F05B2ED0F187}" srcOrd="0" destOrd="0" presId="urn:microsoft.com/office/officeart/2005/8/layout/hierarchy4"/>
    <dgm:cxn modelId="{23FA5B35-C842-490C-A124-678D781066A2}" type="presParOf" srcId="{8A4BC76E-A279-451C-99FB-F05B2ED0F187}" destId="{A98DD929-D7D4-4354-8FFC-A8E810733468}" srcOrd="0" destOrd="0" presId="urn:microsoft.com/office/officeart/2005/8/layout/hierarchy4"/>
    <dgm:cxn modelId="{50730959-1F46-40DF-9BA8-E016AF24BDB4}" type="presParOf" srcId="{8A4BC76E-A279-451C-99FB-F05B2ED0F187}" destId="{2145A201-8EE1-4160-AE1E-8847029380DD}" srcOrd="1" destOrd="0" presId="urn:microsoft.com/office/officeart/2005/8/layout/hierarchy4"/>
    <dgm:cxn modelId="{D60D933E-CF0C-4D8B-958F-10CFE49A45CC}" type="presParOf" srcId="{CB6EB215-ABE5-42BC-B74F-204E2638F491}" destId="{254E0018-D5DE-431E-A548-70B706649E08}" srcOrd="1" destOrd="0" presId="urn:microsoft.com/office/officeart/2005/8/layout/hierarchy4"/>
    <dgm:cxn modelId="{FA20FA5B-BC76-4770-B764-2BE3321FA710}" type="presParOf" srcId="{CB6EB215-ABE5-42BC-B74F-204E2638F491}" destId="{8E7DDC7C-EDA3-4299-8E17-CC5C2E40D207}" srcOrd="2" destOrd="0" presId="urn:microsoft.com/office/officeart/2005/8/layout/hierarchy4"/>
    <dgm:cxn modelId="{A2B94BEE-3A09-4233-8B7E-A5B37E944F55}" type="presParOf" srcId="{8E7DDC7C-EDA3-4299-8E17-CC5C2E40D207}" destId="{60D77045-B8B3-43D3-8FAF-1460EBA7CA28}" srcOrd="0" destOrd="0" presId="urn:microsoft.com/office/officeart/2005/8/layout/hierarchy4"/>
    <dgm:cxn modelId="{B74BD7F5-3977-456F-BFFB-0DE88396D783}" type="presParOf" srcId="{8E7DDC7C-EDA3-4299-8E17-CC5C2E40D207}" destId="{44568C34-C1A0-47D4-A194-B219556638EE}" srcOrd="1" destOrd="0" presId="urn:microsoft.com/office/officeart/2005/8/layout/hierarchy4"/>
    <dgm:cxn modelId="{DD415052-1759-42CC-AEF4-BE49F6BD3C8F}" type="presParOf" srcId="{CB6EB215-ABE5-42BC-B74F-204E2638F491}" destId="{B8E1465D-1B54-462F-8DD8-D640BEA1BFD1}" srcOrd="3" destOrd="0" presId="urn:microsoft.com/office/officeart/2005/8/layout/hierarchy4"/>
    <dgm:cxn modelId="{1F2AB88A-D487-4FAE-A7DA-E0B756A4E244}" type="presParOf" srcId="{CB6EB215-ABE5-42BC-B74F-204E2638F491}" destId="{93A92207-8D38-4A9B-8EA6-566CEE52398F}" srcOrd="4" destOrd="0" presId="urn:microsoft.com/office/officeart/2005/8/layout/hierarchy4"/>
    <dgm:cxn modelId="{FA3A57B5-7A8C-495F-A5FC-ABF8E77C8F6F}" type="presParOf" srcId="{93A92207-8D38-4A9B-8EA6-566CEE52398F}" destId="{3906E578-A6A9-4F9F-A2BB-A01597000A52}" srcOrd="0" destOrd="0" presId="urn:microsoft.com/office/officeart/2005/8/layout/hierarchy4"/>
    <dgm:cxn modelId="{79DC3B46-FF12-4A8A-9611-A06A93DBA1AB}" type="presParOf" srcId="{93A92207-8D38-4A9B-8EA6-566CEE52398F}" destId="{65B09AC8-2674-416D-9652-9F71BAACA7A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7D5BD1-C22F-4E22-9B34-ED1D4C5D0C3F}" type="doc">
      <dgm:prSet loTypeId="urn:microsoft.com/office/officeart/2005/8/layout/vList4" loCatId="picture" qsTypeId="urn:microsoft.com/office/officeart/2005/8/quickstyle/simple5" qsCatId="simple" csTypeId="urn:microsoft.com/office/officeart/2005/8/colors/accent4_1" csCatId="accent4" phldr="1"/>
      <dgm:spPr/>
      <dgm:t>
        <a:bodyPr/>
        <a:lstStyle/>
        <a:p>
          <a:endParaRPr lang="en-SG"/>
        </a:p>
      </dgm:t>
    </dgm:pt>
    <dgm:pt modelId="{F1551A69-00AC-4F97-806F-402FC86226E6}">
      <dgm:prSet phldrT="[Text]" custT="1"/>
      <dgm:spPr/>
      <dgm:t>
        <a:bodyPr/>
        <a:lstStyle/>
        <a:p>
          <a:pPr algn="l">
            <a:lnSpc>
              <a:spcPct val="100000"/>
            </a:lnSpc>
          </a:pPr>
          <a:r>
            <a:rPr lang="en-US" sz="1800" b="1" dirty="0">
              <a:solidFill>
                <a:schemeClr val="tx2"/>
              </a:solidFill>
              <a:latin typeface="+mn-lt"/>
              <a:cs typeface="Arial" panose="020B0604020202020204" pitchFamily="34" charset="0"/>
            </a:rPr>
            <a:t>Diversified Market Leader in Online Loan Shopping</a:t>
          </a:r>
          <a:endParaRPr lang="en-SG" sz="1800" b="1" dirty="0">
            <a:solidFill>
              <a:schemeClr val="tx2"/>
            </a:solidFill>
            <a:latin typeface="+mn-lt"/>
            <a:cs typeface="Arial" panose="020B0604020202020204" pitchFamily="34" charset="0"/>
          </a:endParaRPr>
        </a:p>
        <a:p>
          <a:pPr algn="l">
            <a:lnSpc>
              <a:spcPct val="100000"/>
            </a:lnSpc>
          </a:pPr>
          <a:r>
            <a:rPr lang="en-US" sz="1400" b="0" dirty="0">
              <a:solidFill>
                <a:schemeClr val="tx2"/>
              </a:solidFill>
              <a:latin typeface="+mn-lt"/>
              <a:cs typeface="Arial" panose="020B0604020202020204" pitchFamily="34" charset="0"/>
            </a:rPr>
            <a:t>Dominant share in Business, Consumer and Invoice lending.</a:t>
          </a:r>
          <a:endParaRPr lang="en-SG" sz="1100" b="0" dirty="0">
            <a:solidFill>
              <a:schemeClr val="tx2"/>
            </a:solidFill>
            <a:latin typeface="+mn-lt"/>
            <a:cs typeface="Arial" panose="020B0604020202020204" pitchFamily="34" charset="0"/>
          </a:endParaRPr>
        </a:p>
      </dgm:t>
    </dgm:pt>
    <dgm:pt modelId="{4D654F8D-7722-4A26-A09E-859A997BE843}" type="parTrans" cxnId="{377A9768-076D-4232-B1FE-3ABD8433176E}">
      <dgm:prSet/>
      <dgm:spPr/>
      <dgm:t>
        <a:bodyPr/>
        <a:lstStyle/>
        <a:p>
          <a:endParaRPr lang="en-SG"/>
        </a:p>
      </dgm:t>
    </dgm:pt>
    <dgm:pt modelId="{A116AEAF-3E9E-41C6-BBC8-C0E171A7DE30}" type="sibTrans" cxnId="{377A9768-076D-4232-B1FE-3ABD8433176E}">
      <dgm:prSet/>
      <dgm:spPr/>
      <dgm:t>
        <a:bodyPr/>
        <a:lstStyle/>
        <a:p>
          <a:endParaRPr lang="en-SG"/>
        </a:p>
      </dgm:t>
    </dgm:pt>
    <dgm:pt modelId="{8628E7B2-13FD-4529-A442-B801D801F6A6}">
      <dgm:prSet phldrT="[Text]" custT="1"/>
      <dgm:spPr/>
      <dgm:t>
        <a:bodyPr/>
        <a:lstStyle/>
        <a:p>
          <a:pPr algn="l"/>
          <a:r>
            <a:rPr lang="en-SG" sz="1700" b="1" dirty="0">
              <a:solidFill>
                <a:schemeClr val="tx2"/>
              </a:solidFill>
              <a:latin typeface="+mn-lt"/>
              <a:cs typeface="Arial" panose="020B0604020202020204" pitchFamily="34" charset="0"/>
            </a:rPr>
            <a:t>Unparalleled Scale in $ loan disbursements and Brand</a:t>
          </a:r>
        </a:p>
      </dgm:t>
    </dgm:pt>
    <dgm:pt modelId="{054341F5-69CB-45E9-9367-094D6022F0C3}" type="parTrans" cxnId="{F5B71010-805A-4CB3-A170-8FA9453ADFD7}">
      <dgm:prSet/>
      <dgm:spPr/>
      <dgm:t>
        <a:bodyPr/>
        <a:lstStyle/>
        <a:p>
          <a:endParaRPr lang="en-SG"/>
        </a:p>
      </dgm:t>
    </dgm:pt>
    <dgm:pt modelId="{A2754915-20D6-4C85-AF31-BC623AD07E5D}" type="sibTrans" cxnId="{F5B71010-805A-4CB3-A170-8FA9453ADFD7}">
      <dgm:prSet/>
      <dgm:spPr/>
      <dgm:t>
        <a:bodyPr/>
        <a:lstStyle/>
        <a:p>
          <a:endParaRPr lang="en-SG"/>
        </a:p>
      </dgm:t>
    </dgm:pt>
    <dgm:pt modelId="{3B547110-FBE0-4F37-A9AB-DE864735D44D}">
      <dgm:prSet phldrT="[Text]" custT="1"/>
      <dgm:spPr/>
      <dgm:t>
        <a:bodyPr/>
        <a:lstStyle/>
        <a:p>
          <a:r>
            <a:rPr lang="en-US" sz="1600" b="1" dirty="0">
              <a:solidFill>
                <a:schemeClr val="tx2"/>
              </a:solidFill>
              <a:latin typeface="+mn-lt"/>
              <a:cs typeface="Arial" panose="020B0604020202020204" pitchFamily="34" charset="0"/>
            </a:rPr>
            <a:t>Massive Industry shift from conventional banking to  Online peer-to-peer loans. </a:t>
          </a:r>
          <a:endParaRPr lang="en-SG" sz="1600" b="1" dirty="0">
            <a:solidFill>
              <a:schemeClr val="tx2"/>
            </a:solidFill>
            <a:latin typeface="+mn-lt"/>
            <a:cs typeface="Arial" panose="020B0604020202020204" pitchFamily="34" charset="0"/>
          </a:endParaRPr>
        </a:p>
      </dgm:t>
    </dgm:pt>
    <dgm:pt modelId="{AFA5831E-C42A-4241-98E2-4E52EF5C0895}" type="parTrans" cxnId="{34D445C1-99C8-4CD3-8F48-10B60B97CE4C}">
      <dgm:prSet/>
      <dgm:spPr/>
      <dgm:t>
        <a:bodyPr/>
        <a:lstStyle/>
        <a:p>
          <a:endParaRPr lang="en-SG"/>
        </a:p>
      </dgm:t>
    </dgm:pt>
    <dgm:pt modelId="{D52ADC6B-83AD-4348-AAB1-FBF1EB9E8AC4}" type="sibTrans" cxnId="{34D445C1-99C8-4CD3-8F48-10B60B97CE4C}">
      <dgm:prSet/>
      <dgm:spPr/>
      <dgm:t>
        <a:bodyPr/>
        <a:lstStyle/>
        <a:p>
          <a:endParaRPr lang="en-SG"/>
        </a:p>
      </dgm:t>
    </dgm:pt>
    <dgm:pt modelId="{1CFCE8DB-5507-4494-98B9-7712AEA5ED46}">
      <dgm:prSet phldrT="[Text]" custT="1"/>
      <dgm:spPr/>
      <dgm:t>
        <a:bodyPr/>
        <a:lstStyle/>
        <a:p>
          <a:r>
            <a:rPr lang="en-SG" sz="1600" b="1" dirty="0">
              <a:solidFill>
                <a:schemeClr val="tx2"/>
              </a:solidFill>
              <a:latin typeface="+mn-lt"/>
              <a:cs typeface="Arial" panose="020B0604020202020204" pitchFamily="34" charset="0"/>
            </a:rPr>
            <a:t>Robust growth along with profitability due to large number of disbursements. Also, benefits both investors and borrowers. </a:t>
          </a:r>
        </a:p>
      </dgm:t>
    </dgm:pt>
    <dgm:pt modelId="{696AA8C1-72B8-4D80-A227-E2F9916EFECC}" type="parTrans" cxnId="{367D7CA9-A2FC-45C0-A3F5-18DCF90C376B}">
      <dgm:prSet/>
      <dgm:spPr/>
      <dgm:t>
        <a:bodyPr/>
        <a:lstStyle/>
        <a:p>
          <a:endParaRPr lang="en-SG"/>
        </a:p>
      </dgm:t>
    </dgm:pt>
    <dgm:pt modelId="{2EA15C73-F2E9-4FA7-A6C2-4455641B5146}" type="sibTrans" cxnId="{367D7CA9-A2FC-45C0-A3F5-18DCF90C376B}">
      <dgm:prSet/>
      <dgm:spPr/>
      <dgm:t>
        <a:bodyPr/>
        <a:lstStyle/>
        <a:p>
          <a:endParaRPr lang="en-SG"/>
        </a:p>
      </dgm:t>
    </dgm:pt>
    <dgm:pt modelId="{37D82285-F45E-4D12-819E-96D07DC26EDA}" type="pres">
      <dgm:prSet presAssocID="{D87D5BD1-C22F-4E22-9B34-ED1D4C5D0C3F}" presName="linear" presStyleCnt="0">
        <dgm:presLayoutVars>
          <dgm:dir/>
          <dgm:resizeHandles val="exact"/>
        </dgm:presLayoutVars>
      </dgm:prSet>
      <dgm:spPr/>
    </dgm:pt>
    <dgm:pt modelId="{26E5B23C-820A-4E34-BBCF-BE49AFA8FD7B}" type="pres">
      <dgm:prSet presAssocID="{F1551A69-00AC-4F97-806F-402FC86226E6}" presName="comp" presStyleCnt="0"/>
      <dgm:spPr/>
    </dgm:pt>
    <dgm:pt modelId="{7920D999-167B-4AF3-9353-81421140BF3A}" type="pres">
      <dgm:prSet presAssocID="{F1551A69-00AC-4F97-806F-402FC86226E6}" presName="box" presStyleLbl="node1" presStyleIdx="0" presStyleCnt="4"/>
      <dgm:spPr/>
    </dgm:pt>
    <dgm:pt modelId="{04F5F9B9-652F-4A34-8346-A9DE768ADF76}" type="pres">
      <dgm:prSet presAssocID="{F1551A69-00AC-4F97-806F-402FC86226E6}" presName="img" presStyleLbl="fgImgPlace1" presStyleIdx="0" presStyleCnt="4" custScaleX="57103" custScaleY="1166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ibbon"/>
        </a:ext>
      </dgm:extLst>
    </dgm:pt>
    <dgm:pt modelId="{B4990A22-F45E-4547-A2C5-72050F758480}" type="pres">
      <dgm:prSet presAssocID="{F1551A69-00AC-4F97-806F-402FC86226E6}" presName="text" presStyleLbl="node1" presStyleIdx="0" presStyleCnt="4">
        <dgm:presLayoutVars>
          <dgm:bulletEnabled val="1"/>
        </dgm:presLayoutVars>
      </dgm:prSet>
      <dgm:spPr/>
    </dgm:pt>
    <dgm:pt modelId="{E6B12161-6EE1-4864-B273-72955CF5294F}" type="pres">
      <dgm:prSet presAssocID="{A116AEAF-3E9E-41C6-BBC8-C0E171A7DE30}" presName="spacer" presStyleCnt="0"/>
      <dgm:spPr/>
    </dgm:pt>
    <dgm:pt modelId="{86D807E8-6272-41C4-B3B9-D9F12AE12F30}" type="pres">
      <dgm:prSet presAssocID="{8628E7B2-13FD-4529-A442-B801D801F6A6}" presName="comp" presStyleCnt="0"/>
      <dgm:spPr/>
    </dgm:pt>
    <dgm:pt modelId="{4C826FC1-43DF-48E9-A8F9-25B174A34EB3}" type="pres">
      <dgm:prSet presAssocID="{8628E7B2-13FD-4529-A442-B801D801F6A6}" presName="box" presStyleLbl="node1" presStyleIdx="1" presStyleCnt="4"/>
      <dgm:spPr/>
    </dgm:pt>
    <dgm:pt modelId="{9978191C-5F3D-408E-9BB7-589814A456E5}" type="pres">
      <dgm:prSet presAssocID="{8628E7B2-13FD-4529-A442-B801D801F6A6}" presName="img" presStyleLbl="fgImgPlace1" presStyleIdx="1" presStyleCnt="4" custScaleX="57103" custScaleY="1166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Venn diagram"/>
        </a:ext>
      </dgm:extLst>
    </dgm:pt>
    <dgm:pt modelId="{48FEC5FB-306F-4442-93E1-D5FC26315609}" type="pres">
      <dgm:prSet presAssocID="{8628E7B2-13FD-4529-A442-B801D801F6A6}" presName="text" presStyleLbl="node1" presStyleIdx="1" presStyleCnt="4">
        <dgm:presLayoutVars>
          <dgm:bulletEnabled val="1"/>
        </dgm:presLayoutVars>
      </dgm:prSet>
      <dgm:spPr/>
    </dgm:pt>
    <dgm:pt modelId="{A99A2F28-2421-480A-9B8E-8B2FA84246EC}" type="pres">
      <dgm:prSet presAssocID="{A2754915-20D6-4C85-AF31-BC623AD07E5D}" presName="spacer" presStyleCnt="0"/>
      <dgm:spPr/>
    </dgm:pt>
    <dgm:pt modelId="{77A344D1-BD20-49B4-BE77-5D009F6D9657}" type="pres">
      <dgm:prSet presAssocID="{3B547110-FBE0-4F37-A9AB-DE864735D44D}" presName="comp" presStyleCnt="0"/>
      <dgm:spPr/>
    </dgm:pt>
    <dgm:pt modelId="{50EE8CC9-662B-4AFE-878C-13FA1FEB3545}" type="pres">
      <dgm:prSet presAssocID="{3B547110-FBE0-4F37-A9AB-DE864735D44D}" presName="box" presStyleLbl="node1" presStyleIdx="2" presStyleCnt="4"/>
      <dgm:spPr/>
    </dgm:pt>
    <dgm:pt modelId="{E3CBA3BF-5E32-49A5-BF29-45CF25FCFA74}" type="pres">
      <dgm:prSet presAssocID="{3B547110-FBE0-4F37-A9AB-DE864735D44D}" presName="img" presStyleLbl="fgImgPlace1" presStyleIdx="2" presStyleCnt="4" custScaleX="57103" custScaleY="11664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pward trend"/>
        </a:ext>
      </dgm:extLst>
    </dgm:pt>
    <dgm:pt modelId="{EC171929-5661-4098-BEE9-093E984CDF29}" type="pres">
      <dgm:prSet presAssocID="{3B547110-FBE0-4F37-A9AB-DE864735D44D}" presName="text" presStyleLbl="node1" presStyleIdx="2" presStyleCnt="4">
        <dgm:presLayoutVars>
          <dgm:bulletEnabled val="1"/>
        </dgm:presLayoutVars>
      </dgm:prSet>
      <dgm:spPr/>
    </dgm:pt>
    <dgm:pt modelId="{5DAA2B74-375D-4AF4-8DC0-AAD6512F8175}" type="pres">
      <dgm:prSet presAssocID="{D52ADC6B-83AD-4348-AAB1-FBF1EB9E8AC4}" presName="spacer" presStyleCnt="0"/>
      <dgm:spPr/>
    </dgm:pt>
    <dgm:pt modelId="{4B009E12-79E6-4F96-A7F2-6D5EE8049BF9}" type="pres">
      <dgm:prSet presAssocID="{1CFCE8DB-5507-4494-98B9-7712AEA5ED46}" presName="comp" presStyleCnt="0"/>
      <dgm:spPr/>
    </dgm:pt>
    <dgm:pt modelId="{C8A33D7E-A214-4565-8F6C-2970AE14F8B9}" type="pres">
      <dgm:prSet presAssocID="{1CFCE8DB-5507-4494-98B9-7712AEA5ED46}" presName="box" presStyleLbl="node1" presStyleIdx="3" presStyleCnt="4"/>
      <dgm:spPr/>
    </dgm:pt>
    <dgm:pt modelId="{59023245-713F-4DBE-9382-6419D80C5472}" type="pres">
      <dgm:prSet presAssocID="{1CFCE8DB-5507-4494-98B9-7712AEA5ED46}" presName="img" presStyleLbl="fgImgPlace1" presStyleIdx="3" presStyleCnt="4" custScaleX="57103" custScaleY="11664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oins"/>
        </a:ext>
      </dgm:extLst>
    </dgm:pt>
    <dgm:pt modelId="{C01C4D0B-4942-40A6-AFAC-8DA683B2DAF0}" type="pres">
      <dgm:prSet presAssocID="{1CFCE8DB-5507-4494-98B9-7712AEA5ED46}" presName="text" presStyleLbl="node1" presStyleIdx="3" presStyleCnt="4">
        <dgm:presLayoutVars>
          <dgm:bulletEnabled val="1"/>
        </dgm:presLayoutVars>
      </dgm:prSet>
      <dgm:spPr/>
    </dgm:pt>
  </dgm:ptLst>
  <dgm:cxnLst>
    <dgm:cxn modelId="{F5B71010-805A-4CB3-A170-8FA9453ADFD7}" srcId="{D87D5BD1-C22F-4E22-9B34-ED1D4C5D0C3F}" destId="{8628E7B2-13FD-4529-A442-B801D801F6A6}" srcOrd="1" destOrd="0" parTransId="{054341F5-69CB-45E9-9367-094D6022F0C3}" sibTransId="{A2754915-20D6-4C85-AF31-BC623AD07E5D}"/>
    <dgm:cxn modelId="{377A9768-076D-4232-B1FE-3ABD8433176E}" srcId="{D87D5BD1-C22F-4E22-9B34-ED1D4C5D0C3F}" destId="{F1551A69-00AC-4F97-806F-402FC86226E6}" srcOrd="0" destOrd="0" parTransId="{4D654F8D-7722-4A26-A09E-859A997BE843}" sibTransId="{A116AEAF-3E9E-41C6-BBC8-C0E171A7DE30}"/>
    <dgm:cxn modelId="{5F5F056F-109F-4670-8586-16128D774EE1}" type="presOf" srcId="{3B547110-FBE0-4F37-A9AB-DE864735D44D}" destId="{EC171929-5661-4098-BEE9-093E984CDF29}" srcOrd="1" destOrd="0" presId="urn:microsoft.com/office/officeart/2005/8/layout/vList4"/>
    <dgm:cxn modelId="{6F83FE7E-BFC0-46CD-B70B-AD335CB9FDF6}" type="presOf" srcId="{8628E7B2-13FD-4529-A442-B801D801F6A6}" destId="{48FEC5FB-306F-4442-93E1-D5FC26315609}" srcOrd="1" destOrd="0" presId="urn:microsoft.com/office/officeart/2005/8/layout/vList4"/>
    <dgm:cxn modelId="{17BCAE82-D131-4803-A782-048F7EB9B2C9}" type="presOf" srcId="{8628E7B2-13FD-4529-A442-B801D801F6A6}" destId="{4C826FC1-43DF-48E9-A8F9-25B174A34EB3}" srcOrd="0" destOrd="0" presId="urn:microsoft.com/office/officeart/2005/8/layout/vList4"/>
    <dgm:cxn modelId="{86899A93-4FCC-4E37-890B-91225865DBE8}" type="presOf" srcId="{D87D5BD1-C22F-4E22-9B34-ED1D4C5D0C3F}" destId="{37D82285-F45E-4D12-819E-96D07DC26EDA}" srcOrd="0" destOrd="0" presId="urn:microsoft.com/office/officeart/2005/8/layout/vList4"/>
    <dgm:cxn modelId="{367D7CA9-A2FC-45C0-A3F5-18DCF90C376B}" srcId="{D87D5BD1-C22F-4E22-9B34-ED1D4C5D0C3F}" destId="{1CFCE8DB-5507-4494-98B9-7712AEA5ED46}" srcOrd="3" destOrd="0" parTransId="{696AA8C1-72B8-4D80-A227-E2F9916EFECC}" sibTransId="{2EA15C73-F2E9-4FA7-A6C2-4455641B5146}"/>
    <dgm:cxn modelId="{A9E4D8BA-DBB6-4E4B-9E65-1B16AB36BA87}" type="presOf" srcId="{1CFCE8DB-5507-4494-98B9-7712AEA5ED46}" destId="{C8A33D7E-A214-4565-8F6C-2970AE14F8B9}" srcOrd="0" destOrd="0" presId="urn:microsoft.com/office/officeart/2005/8/layout/vList4"/>
    <dgm:cxn modelId="{BCF8DDBE-210D-4EE7-AABF-F9E522CB960D}" type="presOf" srcId="{1CFCE8DB-5507-4494-98B9-7712AEA5ED46}" destId="{C01C4D0B-4942-40A6-AFAC-8DA683B2DAF0}" srcOrd="1" destOrd="0" presId="urn:microsoft.com/office/officeart/2005/8/layout/vList4"/>
    <dgm:cxn modelId="{34D445C1-99C8-4CD3-8F48-10B60B97CE4C}" srcId="{D87D5BD1-C22F-4E22-9B34-ED1D4C5D0C3F}" destId="{3B547110-FBE0-4F37-A9AB-DE864735D44D}" srcOrd="2" destOrd="0" parTransId="{AFA5831E-C42A-4241-98E2-4E52EF5C0895}" sibTransId="{D52ADC6B-83AD-4348-AAB1-FBF1EB9E8AC4}"/>
    <dgm:cxn modelId="{D14519D7-050B-4705-8CDB-687DC421FD96}" type="presOf" srcId="{F1551A69-00AC-4F97-806F-402FC86226E6}" destId="{7920D999-167B-4AF3-9353-81421140BF3A}" srcOrd="0" destOrd="0" presId="urn:microsoft.com/office/officeart/2005/8/layout/vList4"/>
    <dgm:cxn modelId="{8F6A9EFD-7093-4F85-B315-D86858C0E4A1}" type="presOf" srcId="{F1551A69-00AC-4F97-806F-402FC86226E6}" destId="{B4990A22-F45E-4547-A2C5-72050F758480}" srcOrd="1" destOrd="0" presId="urn:microsoft.com/office/officeart/2005/8/layout/vList4"/>
    <dgm:cxn modelId="{DE0554FE-269B-43BD-968B-091029BB3422}" type="presOf" srcId="{3B547110-FBE0-4F37-A9AB-DE864735D44D}" destId="{50EE8CC9-662B-4AFE-878C-13FA1FEB3545}" srcOrd="0" destOrd="0" presId="urn:microsoft.com/office/officeart/2005/8/layout/vList4"/>
    <dgm:cxn modelId="{CCE45856-F02C-4BF2-BDC5-40D2B199987D}" type="presParOf" srcId="{37D82285-F45E-4D12-819E-96D07DC26EDA}" destId="{26E5B23C-820A-4E34-BBCF-BE49AFA8FD7B}" srcOrd="0" destOrd="0" presId="urn:microsoft.com/office/officeart/2005/8/layout/vList4"/>
    <dgm:cxn modelId="{EDE952F5-7282-4E07-B473-81860CAA11D1}" type="presParOf" srcId="{26E5B23C-820A-4E34-BBCF-BE49AFA8FD7B}" destId="{7920D999-167B-4AF3-9353-81421140BF3A}" srcOrd="0" destOrd="0" presId="urn:microsoft.com/office/officeart/2005/8/layout/vList4"/>
    <dgm:cxn modelId="{7764B36C-9876-4A36-BFB1-5B3AE417463D}" type="presParOf" srcId="{26E5B23C-820A-4E34-BBCF-BE49AFA8FD7B}" destId="{04F5F9B9-652F-4A34-8346-A9DE768ADF76}" srcOrd="1" destOrd="0" presId="urn:microsoft.com/office/officeart/2005/8/layout/vList4"/>
    <dgm:cxn modelId="{9B2A966D-FB59-4692-B9EF-4809A2384DCE}" type="presParOf" srcId="{26E5B23C-820A-4E34-BBCF-BE49AFA8FD7B}" destId="{B4990A22-F45E-4547-A2C5-72050F758480}" srcOrd="2" destOrd="0" presId="urn:microsoft.com/office/officeart/2005/8/layout/vList4"/>
    <dgm:cxn modelId="{CEBBD01E-9E84-47CB-A876-B6063A3DB5F8}" type="presParOf" srcId="{37D82285-F45E-4D12-819E-96D07DC26EDA}" destId="{E6B12161-6EE1-4864-B273-72955CF5294F}" srcOrd="1" destOrd="0" presId="urn:microsoft.com/office/officeart/2005/8/layout/vList4"/>
    <dgm:cxn modelId="{4B368222-8D81-4A20-A435-EB5B46BD0EFC}" type="presParOf" srcId="{37D82285-F45E-4D12-819E-96D07DC26EDA}" destId="{86D807E8-6272-41C4-B3B9-D9F12AE12F30}" srcOrd="2" destOrd="0" presId="urn:microsoft.com/office/officeart/2005/8/layout/vList4"/>
    <dgm:cxn modelId="{763FA629-B8B7-4B81-91F6-1CEC0F447EF4}" type="presParOf" srcId="{86D807E8-6272-41C4-B3B9-D9F12AE12F30}" destId="{4C826FC1-43DF-48E9-A8F9-25B174A34EB3}" srcOrd="0" destOrd="0" presId="urn:microsoft.com/office/officeart/2005/8/layout/vList4"/>
    <dgm:cxn modelId="{C5D5F3B8-729C-4629-B7A1-2614A31D865F}" type="presParOf" srcId="{86D807E8-6272-41C4-B3B9-D9F12AE12F30}" destId="{9978191C-5F3D-408E-9BB7-589814A456E5}" srcOrd="1" destOrd="0" presId="urn:microsoft.com/office/officeart/2005/8/layout/vList4"/>
    <dgm:cxn modelId="{AD07BF41-15AD-47EC-8745-B38AA4AD5B10}" type="presParOf" srcId="{86D807E8-6272-41C4-B3B9-D9F12AE12F30}" destId="{48FEC5FB-306F-4442-93E1-D5FC26315609}" srcOrd="2" destOrd="0" presId="urn:microsoft.com/office/officeart/2005/8/layout/vList4"/>
    <dgm:cxn modelId="{E4D4CBCE-7CAC-423C-B6AE-2C9B6589B1DE}" type="presParOf" srcId="{37D82285-F45E-4D12-819E-96D07DC26EDA}" destId="{A99A2F28-2421-480A-9B8E-8B2FA84246EC}" srcOrd="3" destOrd="0" presId="urn:microsoft.com/office/officeart/2005/8/layout/vList4"/>
    <dgm:cxn modelId="{9AA0F10C-27CE-427C-9030-49E1EC2CC4CC}" type="presParOf" srcId="{37D82285-F45E-4D12-819E-96D07DC26EDA}" destId="{77A344D1-BD20-49B4-BE77-5D009F6D9657}" srcOrd="4" destOrd="0" presId="urn:microsoft.com/office/officeart/2005/8/layout/vList4"/>
    <dgm:cxn modelId="{AAA40BD2-9CCE-4BFC-B6A4-B9C50C7354C4}" type="presParOf" srcId="{77A344D1-BD20-49B4-BE77-5D009F6D9657}" destId="{50EE8CC9-662B-4AFE-878C-13FA1FEB3545}" srcOrd="0" destOrd="0" presId="urn:microsoft.com/office/officeart/2005/8/layout/vList4"/>
    <dgm:cxn modelId="{9B3E979B-3E56-4AA1-9511-4BB31F10EAC4}" type="presParOf" srcId="{77A344D1-BD20-49B4-BE77-5D009F6D9657}" destId="{E3CBA3BF-5E32-49A5-BF29-45CF25FCFA74}" srcOrd="1" destOrd="0" presId="urn:microsoft.com/office/officeart/2005/8/layout/vList4"/>
    <dgm:cxn modelId="{A66CA6E4-6CC7-4D1C-8633-E4AF49EB42A8}" type="presParOf" srcId="{77A344D1-BD20-49B4-BE77-5D009F6D9657}" destId="{EC171929-5661-4098-BEE9-093E984CDF29}" srcOrd="2" destOrd="0" presId="urn:microsoft.com/office/officeart/2005/8/layout/vList4"/>
    <dgm:cxn modelId="{FA54D7D6-6539-4957-9F50-5D1403F14DEA}" type="presParOf" srcId="{37D82285-F45E-4D12-819E-96D07DC26EDA}" destId="{5DAA2B74-375D-4AF4-8DC0-AAD6512F8175}" srcOrd="5" destOrd="0" presId="urn:microsoft.com/office/officeart/2005/8/layout/vList4"/>
    <dgm:cxn modelId="{C9CC779E-4F95-40D3-8B2A-D32FC18AB407}" type="presParOf" srcId="{37D82285-F45E-4D12-819E-96D07DC26EDA}" destId="{4B009E12-79E6-4F96-A7F2-6D5EE8049BF9}" srcOrd="6" destOrd="0" presId="urn:microsoft.com/office/officeart/2005/8/layout/vList4"/>
    <dgm:cxn modelId="{C1A2A66F-2E9D-44C2-B45F-5532A0A0BFF7}" type="presParOf" srcId="{4B009E12-79E6-4F96-A7F2-6D5EE8049BF9}" destId="{C8A33D7E-A214-4565-8F6C-2970AE14F8B9}" srcOrd="0" destOrd="0" presId="urn:microsoft.com/office/officeart/2005/8/layout/vList4"/>
    <dgm:cxn modelId="{C04621CA-6C75-46E8-9B55-F0831DF7FA7A}" type="presParOf" srcId="{4B009E12-79E6-4F96-A7F2-6D5EE8049BF9}" destId="{59023245-713F-4DBE-9382-6419D80C5472}" srcOrd="1" destOrd="0" presId="urn:microsoft.com/office/officeart/2005/8/layout/vList4"/>
    <dgm:cxn modelId="{C7EDFAB9-050C-402D-A056-BF2F9DA50502}" type="presParOf" srcId="{4B009E12-79E6-4F96-A7F2-6D5EE8049BF9}" destId="{C01C4D0B-4942-40A6-AFAC-8DA683B2DAF0}"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7D5BD1-C22F-4E22-9B34-ED1D4C5D0C3F}" type="doc">
      <dgm:prSet loTypeId="urn:microsoft.com/office/officeart/2005/8/layout/vList4" loCatId="picture" qsTypeId="urn:microsoft.com/office/officeart/2005/8/quickstyle/simple5" qsCatId="simple" csTypeId="urn:microsoft.com/office/officeart/2005/8/colors/accent4_1" csCatId="accent4" phldr="1"/>
      <dgm:spPr/>
      <dgm:t>
        <a:bodyPr/>
        <a:lstStyle/>
        <a:p>
          <a:endParaRPr lang="en-SG"/>
        </a:p>
      </dgm:t>
    </dgm:pt>
    <dgm:pt modelId="{F1551A69-00AC-4F97-806F-402FC86226E6}">
      <dgm:prSet phldrT="[Text]" custT="1"/>
      <dgm:spPr/>
      <dgm:t>
        <a:bodyPr lIns="0" tIns="0" rIns="0" bIns="0"/>
        <a:lstStyle/>
        <a:p>
          <a:pPr algn="l">
            <a:lnSpc>
              <a:spcPct val="100000"/>
            </a:lnSpc>
          </a:pPr>
          <a:r>
            <a:rPr lang="en-SG" sz="1850" b="1" dirty="0"/>
            <a:t>Machine learning and AI algorithms for Credit Approval processes </a:t>
          </a:r>
          <a:r>
            <a:rPr lang="en-SG" sz="1850" dirty="0">
              <a:solidFill>
                <a:srgbClr val="080808"/>
              </a:solidFill>
            </a:rPr>
            <a:t> </a:t>
          </a:r>
        </a:p>
        <a:p>
          <a:pPr algn="l">
            <a:lnSpc>
              <a:spcPct val="100000"/>
            </a:lnSpc>
          </a:pPr>
          <a:r>
            <a:rPr lang="en-SG" sz="1700" dirty="0">
              <a:solidFill>
                <a:srgbClr val="080808"/>
              </a:solidFill>
            </a:rPr>
            <a:t>By entering the necessary policies and having it recognize the platform’s borrower assessment patterns, machine learning can transform and refine the entire credit approval process</a:t>
          </a:r>
          <a:r>
            <a:rPr lang="en-SG" sz="1800" dirty="0">
              <a:solidFill>
                <a:srgbClr val="080808"/>
              </a:solidFill>
            </a:rPr>
            <a:t>.</a:t>
          </a:r>
          <a:endParaRPr lang="en-SG" sz="1800" b="0" dirty="0">
            <a:solidFill>
              <a:srgbClr val="080808"/>
            </a:solidFill>
            <a:latin typeface="+mn-lt"/>
            <a:cs typeface="Arial" panose="020B0604020202020204" pitchFamily="34" charset="0"/>
          </a:endParaRPr>
        </a:p>
      </dgm:t>
    </dgm:pt>
    <dgm:pt modelId="{4D654F8D-7722-4A26-A09E-859A997BE843}" type="parTrans" cxnId="{377A9768-076D-4232-B1FE-3ABD8433176E}">
      <dgm:prSet/>
      <dgm:spPr/>
      <dgm:t>
        <a:bodyPr/>
        <a:lstStyle/>
        <a:p>
          <a:endParaRPr lang="en-SG"/>
        </a:p>
      </dgm:t>
    </dgm:pt>
    <dgm:pt modelId="{A116AEAF-3E9E-41C6-BBC8-C0E171A7DE30}" type="sibTrans" cxnId="{377A9768-076D-4232-B1FE-3ABD8433176E}">
      <dgm:prSet/>
      <dgm:spPr/>
      <dgm:t>
        <a:bodyPr/>
        <a:lstStyle/>
        <a:p>
          <a:endParaRPr lang="en-SG"/>
        </a:p>
      </dgm:t>
    </dgm:pt>
    <dgm:pt modelId="{8628E7B2-13FD-4529-A442-B801D801F6A6}">
      <dgm:prSet phldrT="[Text]" custT="1"/>
      <dgm:spPr/>
      <dgm:t>
        <a:bodyPr/>
        <a:lstStyle/>
        <a:p>
          <a:pPr algn="l"/>
          <a:r>
            <a:rPr lang="en-SG" sz="1850" b="1" dirty="0"/>
            <a:t>Predictive Analytics for Default Prediction</a:t>
          </a:r>
          <a:endParaRPr lang="en-SG" sz="1800" dirty="0">
            <a:solidFill>
              <a:srgbClr val="080808"/>
            </a:solidFill>
          </a:endParaRPr>
        </a:p>
        <a:p>
          <a:pPr algn="l"/>
          <a:r>
            <a:rPr lang="en-SG" sz="1700" dirty="0">
              <a:solidFill>
                <a:srgbClr val="080808"/>
              </a:solidFill>
            </a:rPr>
            <a:t> To find patterns in previous non-performing loans and default rates to identify possible future issues</a:t>
          </a:r>
          <a:endParaRPr lang="en-SG" sz="1700" b="1" dirty="0">
            <a:solidFill>
              <a:srgbClr val="080808"/>
            </a:solidFill>
            <a:latin typeface="+mn-lt"/>
            <a:cs typeface="Arial" panose="020B0604020202020204" pitchFamily="34" charset="0"/>
          </a:endParaRPr>
        </a:p>
      </dgm:t>
    </dgm:pt>
    <dgm:pt modelId="{054341F5-69CB-45E9-9367-094D6022F0C3}" type="parTrans" cxnId="{F5B71010-805A-4CB3-A170-8FA9453ADFD7}">
      <dgm:prSet/>
      <dgm:spPr/>
      <dgm:t>
        <a:bodyPr/>
        <a:lstStyle/>
        <a:p>
          <a:endParaRPr lang="en-SG"/>
        </a:p>
      </dgm:t>
    </dgm:pt>
    <dgm:pt modelId="{A2754915-20D6-4C85-AF31-BC623AD07E5D}" type="sibTrans" cxnId="{F5B71010-805A-4CB3-A170-8FA9453ADFD7}">
      <dgm:prSet/>
      <dgm:spPr/>
      <dgm:t>
        <a:bodyPr/>
        <a:lstStyle/>
        <a:p>
          <a:endParaRPr lang="en-SG"/>
        </a:p>
      </dgm:t>
    </dgm:pt>
    <dgm:pt modelId="{3B547110-FBE0-4F37-A9AB-DE864735D44D}">
      <dgm:prSet phldrT="[Text]" custT="1"/>
      <dgm:spPr/>
      <dgm:t>
        <a:bodyPr vert="horz" anchor="t" anchorCtr="0"/>
        <a:lstStyle/>
        <a:p>
          <a:r>
            <a:rPr lang="en-US" sz="1850" b="1" u="none" dirty="0">
              <a:solidFill>
                <a:schemeClr val="accent4">
                  <a:lumMod val="75000"/>
                </a:schemeClr>
              </a:solidFill>
              <a:cs typeface="Arial" panose="020B0604020202020204" pitchFamily="34" charset="0"/>
            </a:rPr>
            <a:t>Improved Accuracy </a:t>
          </a:r>
          <a:endParaRPr lang="en-SG" sz="1850" b="1" dirty="0">
            <a:solidFill>
              <a:schemeClr val="accent4">
                <a:lumMod val="75000"/>
              </a:schemeClr>
            </a:solidFill>
          </a:endParaRPr>
        </a:p>
        <a:p>
          <a:r>
            <a:rPr lang="en-US" sz="1800" dirty="0">
              <a:solidFill>
                <a:srgbClr val="080808"/>
              </a:solidFill>
              <a:cs typeface="Arial" panose="020B0604020202020204" pitchFamily="34" charset="0"/>
            </a:rPr>
            <a:t>The increasing scale of data availability and storage combined with better computational capacity has the potential to improve the accuracy of the underwriting process.</a:t>
          </a:r>
          <a:r>
            <a:rPr lang="en-SG" sz="1800" dirty="0">
              <a:solidFill>
                <a:srgbClr val="080808"/>
              </a:solidFill>
            </a:rPr>
            <a:t>.</a:t>
          </a:r>
          <a:endParaRPr lang="en-SG" sz="1800" b="1" dirty="0">
            <a:solidFill>
              <a:srgbClr val="080808"/>
            </a:solidFill>
            <a:latin typeface="+mn-lt"/>
            <a:cs typeface="Arial" panose="020B0604020202020204" pitchFamily="34" charset="0"/>
          </a:endParaRPr>
        </a:p>
      </dgm:t>
    </dgm:pt>
    <dgm:pt modelId="{AFA5831E-C42A-4241-98E2-4E52EF5C0895}" type="parTrans" cxnId="{34D445C1-99C8-4CD3-8F48-10B60B97CE4C}">
      <dgm:prSet/>
      <dgm:spPr/>
      <dgm:t>
        <a:bodyPr/>
        <a:lstStyle/>
        <a:p>
          <a:endParaRPr lang="en-SG"/>
        </a:p>
      </dgm:t>
    </dgm:pt>
    <dgm:pt modelId="{D52ADC6B-83AD-4348-AAB1-FBF1EB9E8AC4}" type="sibTrans" cxnId="{34D445C1-99C8-4CD3-8F48-10B60B97CE4C}">
      <dgm:prSet/>
      <dgm:spPr/>
      <dgm:t>
        <a:bodyPr/>
        <a:lstStyle/>
        <a:p>
          <a:endParaRPr lang="en-SG"/>
        </a:p>
      </dgm:t>
    </dgm:pt>
    <dgm:pt modelId="{1CFCE8DB-5507-4494-98B9-7712AEA5ED46}">
      <dgm:prSet phldrT="[Text]" custT="1"/>
      <dgm:spPr/>
      <dgm:t>
        <a:bodyPr/>
        <a:lstStyle/>
        <a:p>
          <a:r>
            <a:rPr lang="en-US" sz="1850" b="1" u="none" dirty="0">
              <a:solidFill>
                <a:srgbClr val="006F83"/>
              </a:solidFill>
              <a:cs typeface="Arial" panose="020B0604020202020204" pitchFamily="34" charset="0"/>
            </a:rPr>
            <a:t>Detecting Frauds </a:t>
          </a:r>
        </a:p>
        <a:p>
          <a:r>
            <a:rPr lang="en-US" sz="1750" dirty="0">
              <a:solidFill>
                <a:srgbClr val="080808"/>
              </a:solidFill>
              <a:cs typeface="Arial" panose="020B0604020202020204" pitchFamily="34" charset="0"/>
            </a:rPr>
            <a:t>Machine learning Algorithms to detect </a:t>
          </a:r>
          <a:r>
            <a:rPr lang="en-SG" sz="1750" dirty="0">
              <a:solidFill>
                <a:srgbClr val="080808"/>
              </a:solidFill>
            </a:rPr>
            <a:t>fraudulent transactions with increased accuracy</a:t>
          </a:r>
          <a:r>
            <a:rPr lang="en-US" sz="1750" dirty="0">
              <a:solidFill>
                <a:srgbClr val="080808"/>
              </a:solidFill>
              <a:cs typeface="Arial" panose="020B0604020202020204" pitchFamily="34" charset="0"/>
            </a:rPr>
            <a:t> by comparing customer behavior with the baseline data of normal customers</a:t>
          </a:r>
          <a:endParaRPr lang="en-SG" sz="1750" b="1" dirty="0">
            <a:solidFill>
              <a:srgbClr val="080808"/>
            </a:solidFill>
            <a:latin typeface="+mn-lt"/>
            <a:cs typeface="Arial" panose="020B0604020202020204" pitchFamily="34" charset="0"/>
          </a:endParaRPr>
        </a:p>
      </dgm:t>
    </dgm:pt>
    <dgm:pt modelId="{696AA8C1-72B8-4D80-A227-E2F9916EFECC}" type="parTrans" cxnId="{367D7CA9-A2FC-45C0-A3F5-18DCF90C376B}">
      <dgm:prSet/>
      <dgm:spPr/>
      <dgm:t>
        <a:bodyPr/>
        <a:lstStyle/>
        <a:p>
          <a:endParaRPr lang="en-SG"/>
        </a:p>
      </dgm:t>
    </dgm:pt>
    <dgm:pt modelId="{2EA15C73-F2E9-4FA7-A6C2-4455641B5146}" type="sibTrans" cxnId="{367D7CA9-A2FC-45C0-A3F5-18DCF90C376B}">
      <dgm:prSet/>
      <dgm:spPr/>
      <dgm:t>
        <a:bodyPr/>
        <a:lstStyle/>
        <a:p>
          <a:endParaRPr lang="en-SG"/>
        </a:p>
      </dgm:t>
    </dgm:pt>
    <dgm:pt modelId="{830DB957-72BE-4CA5-9245-1ECA59349309}">
      <dgm:prSet/>
      <dgm:spPr/>
      <dgm:t>
        <a:bodyPr/>
        <a:lstStyle/>
        <a:p>
          <a:endParaRPr lang="en-SG" dirty="0"/>
        </a:p>
      </dgm:t>
    </dgm:pt>
    <dgm:pt modelId="{D5E17951-32BE-4725-8BD8-2AA99BCBD1DE}" type="parTrans" cxnId="{E624EB17-8A8B-4E6F-8AC3-20B7E3BA22C0}">
      <dgm:prSet/>
      <dgm:spPr/>
      <dgm:t>
        <a:bodyPr/>
        <a:lstStyle/>
        <a:p>
          <a:endParaRPr lang="en-SG"/>
        </a:p>
      </dgm:t>
    </dgm:pt>
    <dgm:pt modelId="{68431527-E013-413D-8E69-C3A55C58F13E}" type="sibTrans" cxnId="{E624EB17-8A8B-4E6F-8AC3-20B7E3BA22C0}">
      <dgm:prSet/>
      <dgm:spPr/>
      <dgm:t>
        <a:bodyPr/>
        <a:lstStyle/>
        <a:p>
          <a:endParaRPr lang="en-SG"/>
        </a:p>
      </dgm:t>
    </dgm:pt>
    <dgm:pt modelId="{065A1C49-791C-42F4-B315-7EA7D359F376}">
      <dgm:prSet/>
      <dgm:spPr/>
      <dgm:t>
        <a:bodyPr/>
        <a:lstStyle/>
        <a:p>
          <a:endParaRPr lang="en-SG"/>
        </a:p>
      </dgm:t>
    </dgm:pt>
    <dgm:pt modelId="{21DB57CB-EFBF-4A85-AF7D-B87BB072A119}" type="parTrans" cxnId="{C9102F51-879B-440D-95E3-A6BA413C748D}">
      <dgm:prSet/>
      <dgm:spPr/>
      <dgm:t>
        <a:bodyPr/>
        <a:lstStyle/>
        <a:p>
          <a:endParaRPr lang="en-SG"/>
        </a:p>
      </dgm:t>
    </dgm:pt>
    <dgm:pt modelId="{6308758F-1ADB-40E4-B81E-691C108A70E6}" type="sibTrans" cxnId="{C9102F51-879B-440D-95E3-A6BA413C748D}">
      <dgm:prSet/>
      <dgm:spPr/>
      <dgm:t>
        <a:bodyPr/>
        <a:lstStyle/>
        <a:p>
          <a:endParaRPr lang="en-SG"/>
        </a:p>
      </dgm:t>
    </dgm:pt>
    <dgm:pt modelId="{5D1BFB6E-4BEF-43F0-ACFC-D92E4F351674}" type="pres">
      <dgm:prSet presAssocID="{D87D5BD1-C22F-4E22-9B34-ED1D4C5D0C3F}" presName="linear" presStyleCnt="0">
        <dgm:presLayoutVars>
          <dgm:dir/>
          <dgm:resizeHandles val="exact"/>
        </dgm:presLayoutVars>
      </dgm:prSet>
      <dgm:spPr/>
    </dgm:pt>
    <dgm:pt modelId="{2A2DBBBF-4206-4811-94E7-247D4E2B743B}" type="pres">
      <dgm:prSet presAssocID="{F1551A69-00AC-4F97-806F-402FC86226E6}" presName="comp" presStyleCnt="0"/>
      <dgm:spPr/>
    </dgm:pt>
    <dgm:pt modelId="{55538B06-49D7-408B-BFDA-2946EC8EBAB2}" type="pres">
      <dgm:prSet presAssocID="{F1551A69-00AC-4F97-806F-402FC86226E6}" presName="box" presStyleLbl="node1" presStyleIdx="0" presStyleCnt="4"/>
      <dgm:spPr/>
    </dgm:pt>
    <dgm:pt modelId="{9721559B-3871-4184-AF5D-92DB76AE0E41}" type="pres">
      <dgm:prSet presAssocID="{F1551A69-00AC-4F97-806F-402FC86226E6}" presName="img" presStyleLbl="fgImgPlace1" presStyleIdx="0" presStyleCnt="4" custScaleX="50663" custScaleY="109368" custLinFactNeighborX="-23122" custLinFactNeighborY="-69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2000" b="-12000"/>
          </a:stretch>
        </a:blipFill>
      </dgm:spPr>
      <dgm:extLst>
        <a:ext uri="{E40237B7-FDA0-4F09-8148-C483321AD2D9}">
          <dgm14:cNvPr xmlns:dgm14="http://schemas.microsoft.com/office/drawing/2010/diagram" id="0" name="" descr="Checklist"/>
        </a:ext>
      </dgm:extLst>
    </dgm:pt>
    <dgm:pt modelId="{1B2A56A9-CDCB-4CD8-978B-4D4E21975A20}" type="pres">
      <dgm:prSet presAssocID="{F1551A69-00AC-4F97-806F-402FC86226E6}" presName="text" presStyleLbl="node1" presStyleIdx="0" presStyleCnt="4">
        <dgm:presLayoutVars>
          <dgm:bulletEnabled val="1"/>
        </dgm:presLayoutVars>
      </dgm:prSet>
      <dgm:spPr/>
    </dgm:pt>
    <dgm:pt modelId="{13DAD04D-7735-4239-8559-F2AA746ADDCD}" type="pres">
      <dgm:prSet presAssocID="{A116AEAF-3E9E-41C6-BBC8-C0E171A7DE30}" presName="spacer" presStyleCnt="0"/>
      <dgm:spPr/>
    </dgm:pt>
    <dgm:pt modelId="{71ABB12A-36A2-4825-B7A9-28656E2D1AB0}" type="pres">
      <dgm:prSet presAssocID="{8628E7B2-13FD-4529-A442-B801D801F6A6}" presName="comp" presStyleCnt="0"/>
      <dgm:spPr/>
    </dgm:pt>
    <dgm:pt modelId="{334C8D8E-147D-42F7-A360-7B8439F0C814}" type="pres">
      <dgm:prSet presAssocID="{8628E7B2-13FD-4529-A442-B801D801F6A6}" presName="box" presStyleLbl="node1" presStyleIdx="1" presStyleCnt="4"/>
      <dgm:spPr/>
    </dgm:pt>
    <dgm:pt modelId="{413BDE50-A13D-4B42-A95C-FA1B28D85B8B}" type="pres">
      <dgm:prSet presAssocID="{8628E7B2-13FD-4529-A442-B801D801F6A6}" presName="img" presStyleLbl="fgImgPlace1" presStyleIdx="1" presStyleCnt="4" custScaleX="50663" custScaleY="109368" custLinFactNeighborX="-23122" custLinFactNeighborY="-698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book"/>
        </a:ext>
      </dgm:extLst>
    </dgm:pt>
    <dgm:pt modelId="{087772CB-372A-4BBC-A6FB-451B032547D5}" type="pres">
      <dgm:prSet presAssocID="{8628E7B2-13FD-4529-A442-B801D801F6A6}" presName="text" presStyleLbl="node1" presStyleIdx="1" presStyleCnt="4">
        <dgm:presLayoutVars>
          <dgm:bulletEnabled val="1"/>
        </dgm:presLayoutVars>
      </dgm:prSet>
      <dgm:spPr/>
    </dgm:pt>
    <dgm:pt modelId="{1C995BC4-A597-4764-A29B-2E0F65ED0A90}" type="pres">
      <dgm:prSet presAssocID="{A2754915-20D6-4C85-AF31-BC623AD07E5D}" presName="spacer" presStyleCnt="0"/>
      <dgm:spPr/>
    </dgm:pt>
    <dgm:pt modelId="{7DEC8E3A-5963-4821-B774-E6E41FF580EB}" type="pres">
      <dgm:prSet presAssocID="{3B547110-FBE0-4F37-A9AB-DE864735D44D}" presName="comp" presStyleCnt="0"/>
      <dgm:spPr/>
    </dgm:pt>
    <dgm:pt modelId="{2B278153-A2A0-4126-B4A4-036E3617BA37}" type="pres">
      <dgm:prSet presAssocID="{3B547110-FBE0-4F37-A9AB-DE864735D44D}" presName="box" presStyleLbl="node1" presStyleIdx="2" presStyleCnt="4" custScaleX="100000"/>
      <dgm:spPr/>
    </dgm:pt>
    <dgm:pt modelId="{404EDC9C-AB24-4BB8-AED4-A30D70990DB9}" type="pres">
      <dgm:prSet presAssocID="{3B547110-FBE0-4F37-A9AB-DE864735D44D}" presName="img" presStyleLbl="fgImgPlace1" presStyleIdx="2" presStyleCnt="4" custScaleX="50663" custScaleY="109368" custLinFactNeighborX="-23122" custLinFactNeighborY="-698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pward trend"/>
        </a:ext>
      </dgm:extLst>
    </dgm:pt>
    <dgm:pt modelId="{FE29497E-B240-4109-94AD-452E76633D6E}" type="pres">
      <dgm:prSet presAssocID="{3B547110-FBE0-4F37-A9AB-DE864735D44D}" presName="text" presStyleLbl="node1" presStyleIdx="2" presStyleCnt="4">
        <dgm:presLayoutVars>
          <dgm:bulletEnabled val="1"/>
        </dgm:presLayoutVars>
      </dgm:prSet>
      <dgm:spPr/>
    </dgm:pt>
    <dgm:pt modelId="{2B19D8EE-EDCB-4EA3-85CB-A0D04F92068E}" type="pres">
      <dgm:prSet presAssocID="{D52ADC6B-83AD-4348-AAB1-FBF1EB9E8AC4}" presName="spacer" presStyleCnt="0"/>
      <dgm:spPr/>
    </dgm:pt>
    <dgm:pt modelId="{620D99B7-A176-4226-9200-B9B24004EE15}" type="pres">
      <dgm:prSet presAssocID="{1CFCE8DB-5507-4494-98B9-7712AEA5ED46}" presName="comp" presStyleCnt="0"/>
      <dgm:spPr/>
    </dgm:pt>
    <dgm:pt modelId="{ED0F60A1-C5D8-43AC-AFCE-510F5D6F8C97}" type="pres">
      <dgm:prSet presAssocID="{1CFCE8DB-5507-4494-98B9-7712AEA5ED46}" presName="box" presStyleLbl="node1" presStyleIdx="3" presStyleCnt="4" custLinFactNeighborX="-1668" custLinFactNeighborY="-1522"/>
      <dgm:spPr/>
    </dgm:pt>
    <dgm:pt modelId="{D028838D-53FC-4123-A3E1-F4ADC8289EB9}" type="pres">
      <dgm:prSet presAssocID="{1CFCE8DB-5507-4494-98B9-7712AEA5ED46}" presName="img" presStyleLbl="fgImgPlace1" presStyleIdx="3" presStyleCnt="4" custScaleX="50663" custScaleY="109368" custLinFactNeighborX="-23122" custLinFactNeighborY="-6983"/>
      <dgm:spPr>
        <a:blipFill>
          <a:blip xmlns:r="http://schemas.openxmlformats.org/officeDocument/2006/relationships" r:embed="rId7">
            <a:extLst>
              <a:ext uri="{96DAC541-7B7A-43D3-8B79-37D633B846F1}">
                <asvg:svgBlip xmlns:asvg="http://schemas.microsoft.com/office/drawing/2016/SVG/main" r:embed="rId8"/>
              </a:ext>
            </a:extLst>
          </a:blip>
          <a:srcRect/>
          <a:stretch>
            <a:fillRect t="-12000" b="-12000"/>
          </a:stretch>
        </a:blipFill>
      </dgm:spPr>
      <dgm:extLst>
        <a:ext uri="{E40237B7-FDA0-4F09-8148-C483321AD2D9}">
          <dgm14:cNvPr xmlns:dgm14="http://schemas.microsoft.com/office/drawing/2010/diagram" id="0" name="" descr="Target Audience"/>
        </a:ext>
      </dgm:extLst>
    </dgm:pt>
    <dgm:pt modelId="{B4D547C4-2E46-4AA7-A47D-09022F53A8C6}" type="pres">
      <dgm:prSet presAssocID="{1CFCE8DB-5507-4494-98B9-7712AEA5ED46}" presName="text" presStyleLbl="node1" presStyleIdx="3" presStyleCnt="4">
        <dgm:presLayoutVars>
          <dgm:bulletEnabled val="1"/>
        </dgm:presLayoutVars>
      </dgm:prSet>
      <dgm:spPr/>
    </dgm:pt>
  </dgm:ptLst>
  <dgm:cxnLst>
    <dgm:cxn modelId="{F94E6D0A-EF55-40EE-B1A1-3F346551B2CC}" type="presOf" srcId="{1CFCE8DB-5507-4494-98B9-7712AEA5ED46}" destId="{ED0F60A1-C5D8-43AC-AFCE-510F5D6F8C97}" srcOrd="0" destOrd="0" presId="urn:microsoft.com/office/officeart/2005/8/layout/vList4"/>
    <dgm:cxn modelId="{F5B71010-805A-4CB3-A170-8FA9453ADFD7}" srcId="{D87D5BD1-C22F-4E22-9B34-ED1D4C5D0C3F}" destId="{8628E7B2-13FD-4529-A442-B801D801F6A6}" srcOrd="1" destOrd="0" parTransId="{054341F5-69CB-45E9-9367-094D6022F0C3}" sibTransId="{A2754915-20D6-4C85-AF31-BC623AD07E5D}"/>
    <dgm:cxn modelId="{E624EB17-8A8B-4E6F-8AC3-20B7E3BA22C0}" srcId="{F1551A69-00AC-4F97-806F-402FC86226E6}" destId="{830DB957-72BE-4CA5-9245-1ECA59349309}" srcOrd="1" destOrd="0" parTransId="{D5E17951-32BE-4725-8BD8-2AA99BCBD1DE}" sibTransId="{68431527-E013-413D-8E69-C3A55C58F13E}"/>
    <dgm:cxn modelId="{F862A919-FD06-4661-97A2-290DA77D80C8}" type="presOf" srcId="{3B547110-FBE0-4F37-A9AB-DE864735D44D}" destId="{2B278153-A2A0-4126-B4A4-036E3617BA37}" srcOrd="0" destOrd="0" presId="urn:microsoft.com/office/officeart/2005/8/layout/vList4"/>
    <dgm:cxn modelId="{53BC231A-C4DA-4619-8154-9E0E233B6744}" type="presOf" srcId="{D87D5BD1-C22F-4E22-9B34-ED1D4C5D0C3F}" destId="{5D1BFB6E-4BEF-43F0-ACFC-D92E4F351674}" srcOrd="0" destOrd="0" presId="urn:microsoft.com/office/officeart/2005/8/layout/vList4"/>
    <dgm:cxn modelId="{2AB27A23-9F96-417F-A491-BB9625046C79}" type="presOf" srcId="{065A1C49-791C-42F4-B315-7EA7D359F376}" destId="{55538B06-49D7-408B-BFDA-2946EC8EBAB2}" srcOrd="0" destOrd="1" presId="urn:microsoft.com/office/officeart/2005/8/layout/vList4"/>
    <dgm:cxn modelId="{566C7833-0EAB-44DD-97FB-A948C4DE376C}" type="presOf" srcId="{065A1C49-791C-42F4-B315-7EA7D359F376}" destId="{1B2A56A9-CDCB-4CD8-978B-4D4E21975A20}" srcOrd="1" destOrd="1" presId="urn:microsoft.com/office/officeart/2005/8/layout/vList4"/>
    <dgm:cxn modelId="{377A9768-076D-4232-B1FE-3ABD8433176E}" srcId="{D87D5BD1-C22F-4E22-9B34-ED1D4C5D0C3F}" destId="{F1551A69-00AC-4F97-806F-402FC86226E6}" srcOrd="0" destOrd="0" parTransId="{4D654F8D-7722-4A26-A09E-859A997BE843}" sibTransId="{A116AEAF-3E9E-41C6-BBC8-C0E171A7DE30}"/>
    <dgm:cxn modelId="{41CEAC6D-1098-43FB-AA24-15CC130DD2B2}" type="presOf" srcId="{F1551A69-00AC-4F97-806F-402FC86226E6}" destId="{1B2A56A9-CDCB-4CD8-978B-4D4E21975A20}" srcOrd="1" destOrd="0" presId="urn:microsoft.com/office/officeart/2005/8/layout/vList4"/>
    <dgm:cxn modelId="{B4BA8870-B137-4797-963D-9D41676B21D0}" type="presOf" srcId="{830DB957-72BE-4CA5-9245-1ECA59349309}" destId="{1B2A56A9-CDCB-4CD8-978B-4D4E21975A20}" srcOrd="1" destOrd="2" presId="urn:microsoft.com/office/officeart/2005/8/layout/vList4"/>
    <dgm:cxn modelId="{C9102F51-879B-440D-95E3-A6BA413C748D}" srcId="{F1551A69-00AC-4F97-806F-402FC86226E6}" destId="{065A1C49-791C-42F4-B315-7EA7D359F376}" srcOrd="0" destOrd="0" parTransId="{21DB57CB-EFBF-4A85-AF7D-B87BB072A119}" sibTransId="{6308758F-1ADB-40E4-B81E-691C108A70E6}"/>
    <dgm:cxn modelId="{7FF57851-15A7-48D4-AA5D-1E96255EA75D}" type="presOf" srcId="{8628E7B2-13FD-4529-A442-B801D801F6A6}" destId="{334C8D8E-147D-42F7-A360-7B8439F0C814}" srcOrd="0" destOrd="0" presId="urn:microsoft.com/office/officeart/2005/8/layout/vList4"/>
    <dgm:cxn modelId="{9BCDFF9A-C5EE-42AA-B503-229569D54E48}" type="presOf" srcId="{3B547110-FBE0-4F37-A9AB-DE864735D44D}" destId="{FE29497E-B240-4109-94AD-452E76633D6E}" srcOrd="1" destOrd="0" presId="urn:microsoft.com/office/officeart/2005/8/layout/vList4"/>
    <dgm:cxn modelId="{367D7CA9-A2FC-45C0-A3F5-18DCF90C376B}" srcId="{D87D5BD1-C22F-4E22-9B34-ED1D4C5D0C3F}" destId="{1CFCE8DB-5507-4494-98B9-7712AEA5ED46}" srcOrd="3" destOrd="0" parTransId="{696AA8C1-72B8-4D80-A227-E2F9916EFECC}" sibTransId="{2EA15C73-F2E9-4FA7-A6C2-4455641B5146}"/>
    <dgm:cxn modelId="{6682CDBE-E848-4292-A74D-1725133CE7AC}" type="presOf" srcId="{F1551A69-00AC-4F97-806F-402FC86226E6}" destId="{55538B06-49D7-408B-BFDA-2946EC8EBAB2}" srcOrd="0" destOrd="0" presId="urn:microsoft.com/office/officeart/2005/8/layout/vList4"/>
    <dgm:cxn modelId="{34D445C1-99C8-4CD3-8F48-10B60B97CE4C}" srcId="{D87D5BD1-C22F-4E22-9B34-ED1D4C5D0C3F}" destId="{3B547110-FBE0-4F37-A9AB-DE864735D44D}" srcOrd="2" destOrd="0" parTransId="{AFA5831E-C42A-4241-98E2-4E52EF5C0895}" sibTransId="{D52ADC6B-83AD-4348-AAB1-FBF1EB9E8AC4}"/>
    <dgm:cxn modelId="{200753CA-635B-4C7F-BAB1-4D446343BFD2}" type="presOf" srcId="{830DB957-72BE-4CA5-9245-1ECA59349309}" destId="{55538B06-49D7-408B-BFDA-2946EC8EBAB2}" srcOrd="0" destOrd="2" presId="urn:microsoft.com/office/officeart/2005/8/layout/vList4"/>
    <dgm:cxn modelId="{20CA25CE-5DB0-433C-8AC2-8A081042C036}" type="presOf" srcId="{1CFCE8DB-5507-4494-98B9-7712AEA5ED46}" destId="{B4D547C4-2E46-4AA7-A47D-09022F53A8C6}" srcOrd="1" destOrd="0" presId="urn:microsoft.com/office/officeart/2005/8/layout/vList4"/>
    <dgm:cxn modelId="{2F6CDCF3-0D65-4677-AC6F-827F98E4A834}" type="presOf" srcId="{8628E7B2-13FD-4529-A442-B801D801F6A6}" destId="{087772CB-372A-4BBC-A6FB-451B032547D5}" srcOrd="1" destOrd="0" presId="urn:microsoft.com/office/officeart/2005/8/layout/vList4"/>
    <dgm:cxn modelId="{DA19F5E8-8E77-46CD-81C3-35CE9A1D8AE8}" type="presParOf" srcId="{5D1BFB6E-4BEF-43F0-ACFC-D92E4F351674}" destId="{2A2DBBBF-4206-4811-94E7-247D4E2B743B}" srcOrd="0" destOrd="0" presId="urn:microsoft.com/office/officeart/2005/8/layout/vList4"/>
    <dgm:cxn modelId="{CB2D759A-EC32-430F-B146-7D114CE866AC}" type="presParOf" srcId="{2A2DBBBF-4206-4811-94E7-247D4E2B743B}" destId="{55538B06-49D7-408B-BFDA-2946EC8EBAB2}" srcOrd="0" destOrd="0" presId="urn:microsoft.com/office/officeart/2005/8/layout/vList4"/>
    <dgm:cxn modelId="{4A991F87-5735-496D-878A-2318E86D930E}" type="presParOf" srcId="{2A2DBBBF-4206-4811-94E7-247D4E2B743B}" destId="{9721559B-3871-4184-AF5D-92DB76AE0E41}" srcOrd="1" destOrd="0" presId="urn:microsoft.com/office/officeart/2005/8/layout/vList4"/>
    <dgm:cxn modelId="{1ACCCB96-EB82-4863-B0EA-FACFDB2B1142}" type="presParOf" srcId="{2A2DBBBF-4206-4811-94E7-247D4E2B743B}" destId="{1B2A56A9-CDCB-4CD8-978B-4D4E21975A20}" srcOrd="2" destOrd="0" presId="urn:microsoft.com/office/officeart/2005/8/layout/vList4"/>
    <dgm:cxn modelId="{E8B1D98C-9B46-43C7-A697-4E08EB487479}" type="presParOf" srcId="{5D1BFB6E-4BEF-43F0-ACFC-D92E4F351674}" destId="{13DAD04D-7735-4239-8559-F2AA746ADDCD}" srcOrd="1" destOrd="0" presId="urn:microsoft.com/office/officeart/2005/8/layout/vList4"/>
    <dgm:cxn modelId="{5C2339A7-AE35-4D9D-8955-5E963D2BCE8E}" type="presParOf" srcId="{5D1BFB6E-4BEF-43F0-ACFC-D92E4F351674}" destId="{71ABB12A-36A2-4825-B7A9-28656E2D1AB0}" srcOrd="2" destOrd="0" presId="urn:microsoft.com/office/officeart/2005/8/layout/vList4"/>
    <dgm:cxn modelId="{066E3745-BFD8-4CD1-B53E-011470A98672}" type="presParOf" srcId="{71ABB12A-36A2-4825-B7A9-28656E2D1AB0}" destId="{334C8D8E-147D-42F7-A360-7B8439F0C814}" srcOrd="0" destOrd="0" presId="urn:microsoft.com/office/officeart/2005/8/layout/vList4"/>
    <dgm:cxn modelId="{3500AE7F-2ABA-4D88-BAA3-53A3123B308A}" type="presParOf" srcId="{71ABB12A-36A2-4825-B7A9-28656E2D1AB0}" destId="{413BDE50-A13D-4B42-A95C-FA1B28D85B8B}" srcOrd="1" destOrd="0" presId="urn:microsoft.com/office/officeart/2005/8/layout/vList4"/>
    <dgm:cxn modelId="{03BF010C-EE80-4D23-86F6-68E36F260035}" type="presParOf" srcId="{71ABB12A-36A2-4825-B7A9-28656E2D1AB0}" destId="{087772CB-372A-4BBC-A6FB-451B032547D5}" srcOrd="2" destOrd="0" presId="urn:microsoft.com/office/officeart/2005/8/layout/vList4"/>
    <dgm:cxn modelId="{EC7C68B0-944F-4C0E-8ABC-E741C88DECC2}" type="presParOf" srcId="{5D1BFB6E-4BEF-43F0-ACFC-D92E4F351674}" destId="{1C995BC4-A597-4764-A29B-2E0F65ED0A90}" srcOrd="3" destOrd="0" presId="urn:microsoft.com/office/officeart/2005/8/layout/vList4"/>
    <dgm:cxn modelId="{E25703D8-019E-4019-ADA1-46406C089BEE}" type="presParOf" srcId="{5D1BFB6E-4BEF-43F0-ACFC-D92E4F351674}" destId="{7DEC8E3A-5963-4821-B774-E6E41FF580EB}" srcOrd="4" destOrd="0" presId="urn:microsoft.com/office/officeart/2005/8/layout/vList4"/>
    <dgm:cxn modelId="{64878C4B-E67B-4E10-86CB-E5024D48CD40}" type="presParOf" srcId="{7DEC8E3A-5963-4821-B774-E6E41FF580EB}" destId="{2B278153-A2A0-4126-B4A4-036E3617BA37}" srcOrd="0" destOrd="0" presId="urn:microsoft.com/office/officeart/2005/8/layout/vList4"/>
    <dgm:cxn modelId="{F242BC58-751C-4B98-859E-D33671B3D73F}" type="presParOf" srcId="{7DEC8E3A-5963-4821-B774-E6E41FF580EB}" destId="{404EDC9C-AB24-4BB8-AED4-A30D70990DB9}" srcOrd="1" destOrd="0" presId="urn:microsoft.com/office/officeart/2005/8/layout/vList4"/>
    <dgm:cxn modelId="{6C247E3A-87A7-4759-BC07-4B4E9D825F5D}" type="presParOf" srcId="{7DEC8E3A-5963-4821-B774-E6E41FF580EB}" destId="{FE29497E-B240-4109-94AD-452E76633D6E}" srcOrd="2" destOrd="0" presId="urn:microsoft.com/office/officeart/2005/8/layout/vList4"/>
    <dgm:cxn modelId="{531D1325-D363-41FC-9C93-53F510A70168}" type="presParOf" srcId="{5D1BFB6E-4BEF-43F0-ACFC-D92E4F351674}" destId="{2B19D8EE-EDCB-4EA3-85CB-A0D04F92068E}" srcOrd="5" destOrd="0" presId="urn:microsoft.com/office/officeart/2005/8/layout/vList4"/>
    <dgm:cxn modelId="{312206DA-AC1B-4D34-8A4A-599F4C586757}" type="presParOf" srcId="{5D1BFB6E-4BEF-43F0-ACFC-D92E4F351674}" destId="{620D99B7-A176-4226-9200-B9B24004EE15}" srcOrd="6" destOrd="0" presId="urn:microsoft.com/office/officeart/2005/8/layout/vList4"/>
    <dgm:cxn modelId="{0CFD4AB3-18C4-407E-A746-D1F51EB27607}" type="presParOf" srcId="{620D99B7-A176-4226-9200-B9B24004EE15}" destId="{ED0F60A1-C5D8-43AC-AFCE-510F5D6F8C97}" srcOrd="0" destOrd="0" presId="urn:microsoft.com/office/officeart/2005/8/layout/vList4"/>
    <dgm:cxn modelId="{B30191E3-5129-4758-B361-9432A415F3DD}" type="presParOf" srcId="{620D99B7-A176-4226-9200-B9B24004EE15}" destId="{D028838D-53FC-4123-A3E1-F4ADC8289EB9}" srcOrd="1" destOrd="0" presId="urn:microsoft.com/office/officeart/2005/8/layout/vList4"/>
    <dgm:cxn modelId="{02FFA057-4477-45F1-A249-31585972A545}" type="presParOf" srcId="{620D99B7-A176-4226-9200-B9B24004EE15}" destId="{B4D547C4-2E46-4AA7-A47D-09022F53A8C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7D5BD1-C22F-4E22-9B34-ED1D4C5D0C3F}" type="doc">
      <dgm:prSet loTypeId="urn:microsoft.com/office/officeart/2005/8/layout/vList4" loCatId="picture" qsTypeId="urn:microsoft.com/office/officeart/2005/8/quickstyle/simple5" qsCatId="simple" csTypeId="urn:microsoft.com/office/officeart/2005/8/colors/accent4_1" csCatId="accent4" phldr="1"/>
      <dgm:spPr/>
      <dgm:t>
        <a:bodyPr/>
        <a:lstStyle/>
        <a:p>
          <a:endParaRPr lang="en-SG"/>
        </a:p>
      </dgm:t>
    </dgm:pt>
    <dgm:pt modelId="{F1551A69-00AC-4F97-806F-402FC86226E6}">
      <dgm:prSet phldrT="[Text]" custT="1"/>
      <dgm:spPr/>
      <dgm:t>
        <a:bodyPr/>
        <a:lstStyle/>
        <a:p>
          <a:pPr algn="l">
            <a:lnSpc>
              <a:spcPct val="100000"/>
            </a:lnSpc>
          </a:pPr>
          <a:r>
            <a:rPr lang="en-SG" sz="1850" b="1" i="0" dirty="0"/>
            <a:t>Intuitive Mobile Experience</a:t>
          </a:r>
        </a:p>
        <a:p>
          <a:pPr algn="l">
            <a:lnSpc>
              <a:spcPct val="100000"/>
            </a:lnSpc>
          </a:pPr>
          <a:r>
            <a:rPr lang="en-SG" sz="1650" dirty="0">
              <a:solidFill>
                <a:srgbClr val="080808"/>
              </a:solidFill>
            </a:rPr>
            <a:t>To attain </a:t>
          </a:r>
          <a:r>
            <a:rPr lang="en-US" sz="1650" dirty="0">
              <a:solidFill>
                <a:srgbClr val="080808"/>
              </a:solidFill>
            </a:rPr>
            <a:t>superior product satisfaction and expanded lender capacity and borrower </a:t>
          </a:r>
          <a:r>
            <a:rPr lang="en-SG" sz="1650" dirty="0">
              <a:solidFill>
                <a:srgbClr val="080808"/>
              </a:solidFill>
            </a:rPr>
            <a:t>experience. </a:t>
          </a:r>
        </a:p>
        <a:p>
          <a:pPr algn="l">
            <a:lnSpc>
              <a:spcPct val="100000"/>
            </a:lnSpc>
          </a:pPr>
          <a:r>
            <a:rPr lang="en-SG" sz="1650" dirty="0">
              <a:solidFill>
                <a:srgbClr val="080808"/>
              </a:solidFill>
            </a:rPr>
            <a:t>To run the strategic market campaigns to attract potential investors and appropriate borrowers.</a:t>
          </a:r>
          <a:endParaRPr lang="en-SG" sz="1650" b="0" dirty="0">
            <a:solidFill>
              <a:srgbClr val="080808"/>
            </a:solidFill>
            <a:latin typeface="+mn-lt"/>
            <a:cs typeface="Arial" panose="020B0604020202020204" pitchFamily="34" charset="0"/>
          </a:endParaRPr>
        </a:p>
      </dgm:t>
    </dgm:pt>
    <dgm:pt modelId="{4D654F8D-7722-4A26-A09E-859A997BE843}" type="parTrans" cxnId="{377A9768-076D-4232-B1FE-3ABD8433176E}">
      <dgm:prSet/>
      <dgm:spPr/>
      <dgm:t>
        <a:bodyPr/>
        <a:lstStyle/>
        <a:p>
          <a:endParaRPr lang="en-SG"/>
        </a:p>
      </dgm:t>
    </dgm:pt>
    <dgm:pt modelId="{A116AEAF-3E9E-41C6-BBC8-C0E171A7DE30}" type="sibTrans" cxnId="{377A9768-076D-4232-B1FE-3ABD8433176E}">
      <dgm:prSet/>
      <dgm:spPr/>
      <dgm:t>
        <a:bodyPr/>
        <a:lstStyle/>
        <a:p>
          <a:endParaRPr lang="en-SG"/>
        </a:p>
      </dgm:t>
    </dgm:pt>
    <dgm:pt modelId="{8628E7B2-13FD-4529-A442-B801D801F6A6}">
      <dgm:prSet phldrT="[Text]" custT="1"/>
      <dgm:spPr/>
      <dgm:t>
        <a:bodyPr/>
        <a:lstStyle/>
        <a:p>
          <a:pPr algn="l"/>
          <a:r>
            <a:rPr lang="en-SG" sz="1700" b="1" dirty="0"/>
            <a:t>Technology –Big Data</a:t>
          </a:r>
          <a:r>
            <a:rPr lang="en-SG" sz="1700" dirty="0"/>
            <a:t>  </a:t>
          </a:r>
        </a:p>
        <a:p>
          <a:pPr algn="l"/>
          <a:r>
            <a:rPr lang="en-SG" sz="1650" dirty="0">
              <a:solidFill>
                <a:srgbClr val="080808"/>
              </a:solidFill>
            </a:rPr>
            <a:t>Big-Data components like </a:t>
          </a:r>
          <a:r>
            <a:rPr lang="en-US" sz="1650" dirty="0">
              <a:solidFill>
                <a:srgbClr val="080808"/>
              </a:solidFill>
            </a:rPr>
            <a:t>Cloud-computing , Hadoop, Spark meets the requirements of  frequently interacting with diverse platforms for collecting large volumes of diverse data.</a:t>
          </a:r>
          <a:endParaRPr lang="en-SG" sz="1650" b="1" dirty="0">
            <a:solidFill>
              <a:srgbClr val="080808"/>
            </a:solidFill>
            <a:latin typeface="+mn-lt"/>
            <a:cs typeface="Arial" panose="020B0604020202020204" pitchFamily="34" charset="0"/>
          </a:endParaRPr>
        </a:p>
      </dgm:t>
    </dgm:pt>
    <dgm:pt modelId="{054341F5-69CB-45E9-9367-094D6022F0C3}" type="parTrans" cxnId="{F5B71010-805A-4CB3-A170-8FA9453ADFD7}">
      <dgm:prSet/>
      <dgm:spPr/>
      <dgm:t>
        <a:bodyPr/>
        <a:lstStyle/>
        <a:p>
          <a:endParaRPr lang="en-SG"/>
        </a:p>
      </dgm:t>
    </dgm:pt>
    <dgm:pt modelId="{A2754915-20D6-4C85-AF31-BC623AD07E5D}" type="sibTrans" cxnId="{F5B71010-805A-4CB3-A170-8FA9453ADFD7}">
      <dgm:prSet/>
      <dgm:spPr/>
      <dgm:t>
        <a:bodyPr/>
        <a:lstStyle/>
        <a:p>
          <a:endParaRPr lang="en-SG"/>
        </a:p>
      </dgm:t>
    </dgm:pt>
    <dgm:pt modelId="{3B547110-FBE0-4F37-A9AB-DE864735D44D}">
      <dgm:prSet phldrT="[Text]" custT="1"/>
      <dgm:spPr/>
      <dgm:t>
        <a:bodyPr/>
        <a:lstStyle/>
        <a:p>
          <a:r>
            <a:rPr lang="en-SG" sz="1700" b="1" dirty="0"/>
            <a:t>Advanced Machine Learning Algorithms</a:t>
          </a:r>
        </a:p>
        <a:p>
          <a:r>
            <a:rPr lang="en-SG" sz="1600" dirty="0">
              <a:solidFill>
                <a:srgbClr val="080808"/>
              </a:solidFill>
            </a:rPr>
            <a:t> </a:t>
          </a:r>
          <a:r>
            <a:rPr lang="en-SG" sz="1650" dirty="0">
              <a:solidFill>
                <a:srgbClr val="080808"/>
              </a:solidFill>
            </a:rPr>
            <a:t>To </a:t>
          </a:r>
          <a:r>
            <a:rPr lang="en-US" sz="1650" b="0" i="0" dirty="0">
              <a:solidFill>
                <a:srgbClr val="080808"/>
              </a:solidFill>
            </a:rPr>
            <a:t>define the complex and dynamic relationships to predict default. Optimizing the risk &amp; profits not only for fintech credit but also for all investors</a:t>
          </a:r>
          <a:r>
            <a:rPr lang="en-US" sz="1600" b="0" i="0" dirty="0">
              <a:solidFill>
                <a:srgbClr val="080808"/>
              </a:solidFill>
            </a:rPr>
            <a:t>.</a:t>
          </a:r>
          <a:endParaRPr lang="en-SG" sz="1600" b="1" dirty="0">
            <a:solidFill>
              <a:srgbClr val="080808"/>
            </a:solidFill>
            <a:latin typeface="+mn-lt"/>
            <a:cs typeface="Arial" panose="020B0604020202020204" pitchFamily="34" charset="0"/>
          </a:endParaRPr>
        </a:p>
      </dgm:t>
    </dgm:pt>
    <dgm:pt modelId="{AFA5831E-C42A-4241-98E2-4E52EF5C0895}" type="parTrans" cxnId="{34D445C1-99C8-4CD3-8F48-10B60B97CE4C}">
      <dgm:prSet/>
      <dgm:spPr/>
      <dgm:t>
        <a:bodyPr/>
        <a:lstStyle/>
        <a:p>
          <a:endParaRPr lang="en-SG"/>
        </a:p>
      </dgm:t>
    </dgm:pt>
    <dgm:pt modelId="{D52ADC6B-83AD-4348-AAB1-FBF1EB9E8AC4}" type="sibTrans" cxnId="{34D445C1-99C8-4CD3-8F48-10B60B97CE4C}">
      <dgm:prSet/>
      <dgm:spPr/>
      <dgm:t>
        <a:bodyPr/>
        <a:lstStyle/>
        <a:p>
          <a:endParaRPr lang="en-SG"/>
        </a:p>
      </dgm:t>
    </dgm:pt>
    <dgm:pt modelId="{1CFCE8DB-5507-4494-98B9-7712AEA5ED46}">
      <dgm:prSet phldrT="[Text]" custT="1"/>
      <dgm:spPr/>
      <dgm:t>
        <a:bodyPr/>
        <a:lstStyle/>
        <a:p>
          <a:r>
            <a:rPr lang="en-SG" sz="1850" b="1" dirty="0"/>
            <a:t>Chat bots </a:t>
          </a:r>
        </a:p>
        <a:p>
          <a:r>
            <a:rPr lang="en-SG" sz="1650" dirty="0">
              <a:solidFill>
                <a:srgbClr val="080808"/>
              </a:solidFill>
            </a:rPr>
            <a:t>to improve overall customer experience and platform loyalty by taking in the questions and feedback from customers and generate appropriate answers / best practices.</a:t>
          </a:r>
          <a:endParaRPr lang="en-SG" sz="1650" b="1" dirty="0">
            <a:solidFill>
              <a:srgbClr val="080808"/>
            </a:solidFill>
            <a:latin typeface="+mn-lt"/>
            <a:cs typeface="Arial" panose="020B0604020202020204" pitchFamily="34" charset="0"/>
          </a:endParaRPr>
        </a:p>
      </dgm:t>
    </dgm:pt>
    <dgm:pt modelId="{696AA8C1-72B8-4D80-A227-E2F9916EFECC}" type="parTrans" cxnId="{367D7CA9-A2FC-45C0-A3F5-18DCF90C376B}">
      <dgm:prSet/>
      <dgm:spPr/>
      <dgm:t>
        <a:bodyPr/>
        <a:lstStyle/>
        <a:p>
          <a:endParaRPr lang="en-SG"/>
        </a:p>
      </dgm:t>
    </dgm:pt>
    <dgm:pt modelId="{2EA15C73-F2E9-4FA7-A6C2-4455641B5146}" type="sibTrans" cxnId="{367D7CA9-A2FC-45C0-A3F5-18DCF90C376B}">
      <dgm:prSet/>
      <dgm:spPr/>
      <dgm:t>
        <a:bodyPr/>
        <a:lstStyle/>
        <a:p>
          <a:endParaRPr lang="en-SG"/>
        </a:p>
      </dgm:t>
    </dgm:pt>
    <dgm:pt modelId="{06124535-1109-43DF-B74E-6F2319480746}">
      <dgm:prSet phldrT="[Text]" custT="1"/>
      <dgm:spPr/>
      <dgm:t>
        <a:bodyPr/>
        <a:lstStyle/>
        <a:p>
          <a:pPr algn="l"/>
          <a:r>
            <a:rPr lang="en-SG" sz="1650" b="1" i="0" dirty="0"/>
            <a:t>Social Media, Tax data, Investment data, Travel expenses,   Purchasing patterns, Inventory analysis for business </a:t>
          </a:r>
          <a:endParaRPr lang="en-SG" sz="1650" dirty="0"/>
        </a:p>
        <a:p>
          <a:pPr algn="l"/>
          <a:r>
            <a:rPr lang="en-SG" sz="1600" dirty="0">
              <a:solidFill>
                <a:srgbClr val="080808"/>
              </a:solidFill>
            </a:rPr>
            <a:t>Enhance the quality of data systems and Machine learning &amp; AI  algorithms to process credit behaviour of the investor and borrower. </a:t>
          </a:r>
          <a:endParaRPr lang="en-SG" sz="1600" b="0" dirty="0">
            <a:solidFill>
              <a:srgbClr val="080808"/>
            </a:solidFill>
            <a:latin typeface="+mn-lt"/>
            <a:cs typeface="Arial" panose="020B0604020202020204" pitchFamily="34" charset="0"/>
          </a:endParaRPr>
        </a:p>
      </dgm:t>
    </dgm:pt>
    <dgm:pt modelId="{173454F2-31A0-4A5A-A03E-726256F83BCE}" type="parTrans" cxnId="{51B57F33-03A9-4646-AA66-4E25390877B6}">
      <dgm:prSet/>
      <dgm:spPr/>
      <dgm:t>
        <a:bodyPr/>
        <a:lstStyle/>
        <a:p>
          <a:endParaRPr lang="en-SG"/>
        </a:p>
      </dgm:t>
    </dgm:pt>
    <dgm:pt modelId="{C462A441-B0DC-4697-ACB3-7263A08ECA6E}" type="sibTrans" cxnId="{51B57F33-03A9-4646-AA66-4E25390877B6}">
      <dgm:prSet/>
      <dgm:spPr/>
      <dgm:t>
        <a:bodyPr/>
        <a:lstStyle/>
        <a:p>
          <a:endParaRPr lang="en-SG"/>
        </a:p>
      </dgm:t>
    </dgm:pt>
    <dgm:pt modelId="{37D82285-F45E-4D12-819E-96D07DC26EDA}" type="pres">
      <dgm:prSet presAssocID="{D87D5BD1-C22F-4E22-9B34-ED1D4C5D0C3F}" presName="linear" presStyleCnt="0">
        <dgm:presLayoutVars>
          <dgm:dir/>
          <dgm:resizeHandles val="exact"/>
        </dgm:presLayoutVars>
      </dgm:prSet>
      <dgm:spPr/>
    </dgm:pt>
    <dgm:pt modelId="{26E5B23C-820A-4E34-BBCF-BE49AFA8FD7B}" type="pres">
      <dgm:prSet presAssocID="{F1551A69-00AC-4F97-806F-402FC86226E6}" presName="comp" presStyleCnt="0"/>
      <dgm:spPr/>
    </dgm:pt>
    <dgm:pt modelId="{7920D999-167B-4AF3-9353-81421140BF3A}" type="pres">
      <dgm:prSet presAssocID="{F1551A69-00AC-4F97-806F-402FC86226E6}" presName="box" presStyleLbl="node1" presStyleIdx="0" presStyleCnt="5"/>
      <dgm:spPr/>
    </dgm:pt>
    <dgm:pt modelId="{04F5F9B9-652F-4A34-8346-A9DE768ADF76}" type="pres">
      <dgm:prSet presAssocID="{F1551A69-00AC-4F97-806F-402FC86226E6}" presName="img" presStyleLbl="fgImgPlace1" presStyleIdx="0" presStyleCnt="5" custScaleX="41109" custScaleY="113248" custLinFactNeighborX="-19412" custLinFactNeighborY="-527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Smart Phone"/>
        </a:ext>
      </dgm:extLst>
    </dgm:pt>
    <dgm:pt modelId="{B4990A22-F45E-4547-A2C5-72050F758480}" type="pres">
      <dgm:prSet presAssocID="{F1551A69-00AC-4F97-806F-402FC86226E6}" presName="text" presStyleLbl="node1" presStyleIdx="0" presStyleCnt="5">
        <dgm:presLayoutVars>
          <dgm:bulletEnabled val="1"/>
        </dgm:presLayoutVars>
      </dgm:prSet>
      <dgm:spPr/>
    </dgm:pt>
    <dgm:pt modelId="{E6B12161-6EE1-4864-B273-72955CF5294F}" type="pres">
      <dgm:prSet presAssocID="{A116AEAF-3E9E-41C6-BBC8-C0E171A7DE30}" presName="spacer" presStyleCnt="0"/>
      <dgm:spPr/>
    </dgm:pt>
    <dgm:pt modelId="{062A93A2-4393-41DA-8806-C3041E5681FF}" type="pres">
      <dgm:prSet presAssocID="{06124535-1109-43DF-B74E-6F2319480746}" presName="comp" presStyleCnt="0"/>
      <dgm:spPr/>
    </dgm:pt>
    <dgm:pt modelId="{B7752599-F624-4DB4-9DB9-4569052E524B}" type="pres">
      <dgm:prSet presAssocID="{06124535-1109-43DF-B74E-6F2319480746}" presName="box" presStyleLbl="node1" presStyleIdx="1" presStyleCnt="5"/>
      <dgm:spPr/>
    </dgm:pt>
    <dgm:pt modelId="{1614919E-F8C2-4D74-AA92-9B04372C99F0}" type="pres">
      <dgm:prSet presAssocID="{06124535-1109-43DF-B74E-6F2319480746}" presName="img" presStyleLbl="fgImgPlace1" presStyleIdx="1" presStyleCnt="5" custScaleX="47278" custScaleY="98943" custLinFactNeighborX="-19614" custLinFactNeighborY="-82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8000" b="-28000"/>
          </a:stretch>
        </a:blipFill>
      </dgm:spPr>
      <dgm:extLst>
        <a:ext uri="{E40237B7-FDA0-4F09-8148-C483321AD2D9}">
          <dgm14:cNvPr xmlns:dgm14="http://schemas.microsoft.com/office/drawing/2010/diagram" id="0" name="" descr="Share"/>
        </a:ext>
      </dgm:extLst>
    </dgm:pt>
    <dgm:pt modelId="{4015DC43-A587-41B0-83E8-29EB33CF8DFA}" type="pres">
      <dgm:prSet presAssocID="{06124535-1109-43DF-B74E-6F2319480746}" presName="text" presStyleLbl="node1" presStyleIdx="1" presStyleCnt="5">
        <dgm:presLayoutVars>
          <dgm:bulletEnabled val="1"/>
        </dgm:presLayoutVars>
      </dgm:prSet>
      <dgm:spPr/>
    </dgm:pt>
    <dgm:pt modelId="{A9946EFC-F499-49D6-8BE4-43940444E12F}" type="pres">
      <dgm:prSet presAssocID="{C462A441-B0DC-4697-ACB3-7263A08ECA6E}" presName="spacer" presStyleCnt="0"/>
      <dgm:spPr/>
    </dgm:pt>
    <dgm:pt modelId="{86D807E8-6272-41C4-B3B9-D9F12AE12F30}" type="pres">
      <dgm:prSet presAssocID="{8628E7B2-13FD-4529-A442-B801D801F6A6}" presName="comp" presStyleCnt="0"/>
      <dgm:spPr/>
    </dgm:pt>
    <dgm:pt modelId="{4C826FC1-43DF-48E9-A8F9-25B174A34EB3}" type="pres">
      <dgm:prSet presAssocID="{8628E7B2-13FD-4529-A442-B801D801F6A6}" presName="box" presStyleLbl="node1" presStyleIdx="2" presStyleCnt="5"/>
      <dgm:spPr/>
    </dgm:pt>
    <dgm:pt modelId="{9978191C-5F3D-408E-9BB7-589814A456E5}" type="pres">
      <dgm:prSet presAssocID="{8628E7B2-13FD-4529-A442-B801D801F6A6}" presName="img" presStyleLbl="fgImgPlace1" presStyleIdx="2" presStyleCnt="5" custScaleX="51606" custScaleY="98943" custLinFactNeighborX="-19412" custLinFactNeighborY="-527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48FEC5FB-306F-4442-93E1-D5FC26315609}" type="pres">
      <dgm:prSet presAssocID="{8628E7B2-13FD-4529-A442-B801D801F6A6}" presName="text" presStyleLbl="node1" presStyleIdx="2" presStyleCnt="5">
        <dgm:presLayoutVars>
          <dgm:bulletEnabled val="1"/>
        </dgm:presLayoutVars>
      </dgm:prSet>
      <dgm:spPr/>
    </dgm:pt>
    <dgm:pt modelId="{A99A2F28-2421-480A-9B8E-8B2FA84246EC}" type="pres">
      <dgm:prSet presAssocID="{A2754915-20D6-4C85-AF31-BC623AD07E5D}" presName="spacer" presStyleCnt="0"/>
      <dgm:spPr/>
    </dgm:pt>
    <dgm:pt modelId="{77A344D1-BD20-49B4-BE77-5D009F6D9657}" type="pres">
      <dgm:prSet presAssocID="{3B547110-FBE0-4F37-A9AB-DE864735D44D}" presName="comp" presStyleCnt="0"/>
      <dgm:spPr/>
    </dgm:pt>
    <dgm:pt modelId="{50EE8CC9-662B-4AFE-878C-13FA1FEB3545}" type="pres">
      <dgm:prSet presAssocID="{3B547110-FBE0-4F37-A9AB-DE864735D44D}" presName="box" presStyleLbl="node1" presStyleIdx="3" presStyleCnt="5"/>
      <dgm:spPr/>
    </dgm:pt>
    <dgm:pt modelId="{E3CBA3BF-5E32-49A5-BF29-45CF25FCFA74}" type="pres">
      <dgm:prSet presAssocID="{3B547110-FBE0-4F37-A9AB-DE864735D44D}" presName="img" presStyleLbl="fgImgPlace1" presStyleIdx="3" presStyleCnt="5" custScaleX="51606" custScaleY="98943" custLinFactNeighborX="-19412" custLinFactNeighborY="-527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Upward trend"/>
        </a:ext>
      </dgm:extLst>
    </dgm:pt>
    <dgm:pt modelId="{EC171929-5661-4098-BEE9-093E984CDF29}" type="pres">
      <dgm:prSet presAssocID="{3B547110-FBE0-4F37-A9AB-DE864735D44D}" presName="text" presStyleLbl="node1" presStyleIdx="3" presStyleCnt="5">
        <dgm:presLayoutVars>
          <dgm:bulletEnabled val="1"/>
        </dgm:presLayoutVars>
      </dgm:prSet>
      <dgm:spPr/>
    </dgm:pt>
    <dgm:pt modelId="{5DAA2B74-375D-4AF4-8DC0-AAD6512F8175}" type="pres">
      <dgm:prSet presAssocID="{D52ADC6B-83AD-4348-AAB1-FBF1EB9E8AC4}" presName="spacer" presStyleCnt="0"/>
      <dgm:spPr/>
    </dgm:pt>
    <dgm:pt modelId="{4B009E12-79E6-4F96-A7F2-6D5EE8049BF9}" type="pres">
      <dgm:prSet presAssocID="{1CFCE8DB-5507-4494-98B9-7712AEA5ED46}" presName="comp" presStyleCnt="0"/>
      <dgm:spPr/>
    </dgm:pt>
    <dgm:pt modelId="{C8A33D7E-A214-4565-8F6C-2970AE14F8B9}" type="pres">
      <dgm:prSet presAssocID="{1CFCE8DB-5507-4494-98B9-7712AEA5ED46}" presName="box" presStyleLbl="node1" presStyleIdx="4" presStyleCnt="5"/>
      <dgm:spPr/>
    </dgm:pt>
    <dgm:pt modelId="{59023245-713F-4DBE-9382-6419D80C5472}" type="pres">
      <dgm:prSet presAssocID="{1CFCE8DB-5507-4494-98B9-7712AEA5ED46}" presName="img" presStyleLbl="fgImgPlace1" presStyleIdx="4" presStyleCnt="5" custScaleX="44312" custScaleY="96580" custLinFactNeighborX="-19412" custLinFactNeighborY="-5271"/>
      <dgm:spPr>
        <a:blipFill>
          <a:blip xmlns:r="http://schemas.openxmlformats.org/officeDocument/2006/relationships" r:embed="rId9">
            <a:extLst>
              <a:ext uri="{96DAC541-7B7A-43D3-8B79-37D633B846F1}">
                <asvg:svgBlip xmlns:asvg="http://schemas.microsoft.com/office/drawing/2016/SVG/main" r:embed="rId10"/>
              </a:ext>
            </a:extLst>
          </a:blip>
          <a:srcRect/>
          <a:stretch>
            <a:fillRect t="-10000" b="-10000"/>
          </a:stretch>
        </a:blipFill>
      </dgm:spPr>
      <dgm:extLst>
        <a:ext uri="{E40237B7-FDA0-4F09-8148-C483321AD2D9}">
          <dgm14:cNvPr xmlns:dgm14="http://schemas.microsoft.com/office/drawing/2010/diagram" id="0" name="" descr="Robot"/>
        </a:ext>
      </dgm:extLst>
    </dgm:pt>
    <dgm:pt modelId="{C01C4D0B-4942-40A6-AFAC-8DA683B2DAF0}" type="pres">
      <dgm:prSet presAssocID="{1CFCE8DB-5507-4494-98B9-7712AEA5ED46}" presName="text" presStyleLbl="node1" presStyleIdx="4" presStyleCnt="5">
        <dgm:presLayoutVars>
          <dgm:bulletEnabled val="1"/>
        </dgm:presLayoutVars>
      </dgm:prSet>
      <dgm:spPr/>
    </dgm:pt>
  </dgm:ptLst>
  <dgm:cxnLst>
    <dgm:cxn modelId="{8ABF6C06-9A52-48BF-8744-EABD9873E853}" type="presOf" srcId="{F1551A69-00AC-4F97-806F-402FC86226E6}" destId="{7920D999-167B-4AF3-9353-81421140BF3A}" srcOrd="0" destOrd="0" presId="urn:microsoft.com/office/officeart/2005/8/layout/vList4"/>
    <dgm:cxn modelId="{F5B71010-805A-4CB3-A170-8FA9453ADFD7}" srcId="{D87D5BD1-C22F-4E22-9B34-ED1D4C5D0C3F}" destId="{8628E7B2-13FD-4529-A442-B801D801F6A6}" srcOrd="2" destOrd="0" parTransId="{054341F5-69CB-45E9-9367-094D6022F0C3}" sibTransId="{A2754915-20D6-4C85-AF31-BC623AD07E5D}"/>
    <dgm:cxn modelId="{61F1491A-3CC4-4944-8136-2D00BC59EC7D}" type="presOf" srcId="{1CFCE8DB-5507-4494-98B9-7712AEA5ED46}" destId="{C01C4D0B-4942-40A6-AFAC-8DA683B2DAF0}" srcOrd="1" destOrd="0" presId="urn:microsoft.com/office/officeart/2005/8/layout/vList4"/>
    <dgm:cxn modelId="{51B57F33-03A9-4646-AA66-4E25390877B6}" srcId="{D87D5BD1-C22F-4E22-9B34-ED1D4C5D0C3F}" destId="{06124535-1109-43DF-B74E-6F2319480746}" srcOrd="1" destOrd="0" parTransId="{173454F2-31A0-4A5A-A03E-726256F83BCE}" sibTransId="{C462A441-B0DC-4697-ACB3-7263A08ECA6E}"/>
    <dgm:cxn modelId="{83C42E40-8BC4-4FA9-A039-59CB4231AC02}" type="presOf" srcId="{06124535-1109-43DF-B74E-6F2319480746}" destId="{B7752599-F624-4DB4-9DB9-4569052E524B}" srcOrd="0" destOrd="0" presId="urn:microsoft.com/office/officeart/2005/8/layout/vList4"/>
    <dgm:cxn modelId="{377A9768-076D-4232-B1FE-3ABD8433176E}" srcId="{D87D5BD1-C22F-4E22-9B34-ED1D4C5D0C3F}" destId="{F1551A69-00AC-4F97-806F-402FC86226E6}" srcOrd="0" destOrd="0" parTransId="{4D654F8D-7722-4A26-A09E-859A997BE843}" sibTransId="{A116AEAF-3E9E-41C6-BBC8-C0E171A7DE30}"/>
    <dgm:cxn modelId="{7F4E2792-0F1D-464F-A749-1B149F55B7DD}" type="presOf" srcId="{3B547110-FBE0-4F37-A9AB-DE864735D44D}" destId="{EC171929-5661-4098-BEE9-093E984CDF29}" srcOrd="1" destOrd="0" presId="urn:microsoft.com/office/officeart/2005/8/layout/vList4"/>
    <dgm:cxn modelId="{86899A93-4FCC-4E37-890B-91225865DBE8}" type="presOf" srcId="{D87D5BD1-C22F-4E22-9B34-ED1D4C5D0C3F}" destId="{37D82285-F45E-4D12-819E-96D07DC26EDA}" srcOrd="0" destOrd="0" presId="urn:microsoft.com/office/officeart/2005/8/layout/vList4"/>
    <dgm:cxn modelId="{C5A38E97-21B9-4503-89F2-430A656D5F87}" type="presOf" srcId="{1CFCE8DB-5507-4494-98B9-7712AEA5ED46}" destId="{C8A33D7E-A214-4565-8F6C-2970AE14F8B9}" srcOrd="0" destOrd="0" presId="urn:microsoft.com/office/officeart/2005/8/layout/vList4"/>
    <dgm:cxn modelId="{B03493A8-EAA4-4A2E-B38B-C9B3DC23C034}" type="presOf" srcId="{8628E7B2-13FD-4529-A442-B801D801F6A6}" destId="{48FEC5FB-306F-4442-93E1-D5FC26315609}" srcOrd="1" destOrd="0" presId="urn:microsoft.com/office/officeart/2005/8/layout/vList4"/>
    <dgm:cxn modelId="{367D7CA9-A2FC-45C0-A3F5-18DCF90C376B}" srcId="{D87D5BD1-C22F-4E22-9B34-ED1D4C5D0C3F}" destId="{1CFCE8DB-5507-4494-98B9-7712AEA5ED46}" srcOrd="4" destOrd="0" parTransId="{696AA8C1-72B8-4D80-A227-E2F9916EFECC}" sibTransId="{2EA15C73-F2E9-4FA7-A6C2-4455641B5146}"/>
    <dgm:cxn modelId="{DDC929AB-F70F-4F5B-9ACB-614F73801D8A}" type="presOf" srcId="{8628E7B2-13FD-4529-A442-B801D801F6A6}" destId="{4C826FC1-43DF-48E9-A8F9-25B174A34EB3}" srcOrd="0" destOrd="0" presId="urn:microsoft.com/office/officeart/2005/8/layout/vList4"/>
    <dgm:cxn modelId="{35A597BF-FDE2-4853-905B-F8EF2F8BF244}" type="presOf" srcId="{06124535-1109-43DF-B74E-6F2319480746}" destId="{4015DC43-A587-41B0-83E8-29EB33CF8DFA}" srcOrd="1" destOrd="0" presId="urn:microsoft.com/office/officeart/2005/8/layout/vList4"/>
    <dgm:cxn modelId="{34D445C1-99C8-4CD3-8F48-10B60B97CE4C}" srcId="{D87D5BD1-C22F-4E22-9B34-ED1D4C5D0C3F}" destId="{3B547110-FBE0-4F37-A9AB-DE864735D44D}" srcOrd="3" destOrd="0" parTransId="{AFA5831E-C42A-4241-98E2-4E52EF5C0895}" sibTransId="{D52ADC6B-83AD-4348-AAB1-FBF1EB9E8AC4}"/>
    <dgm:cxn modelId="{C7519AC8-52D9-4756-97B9-A2B07D07392D}" type="presOf" srcId="{F1551A69-00AC-4F97-806F-402FC86226E6}" destId="{B4990A22-F45E-4547-A2C5-72050F758480}" srcOrd="1" destOrd="0" presId="urn:microsoft.com/office/officeart/2005/8/layout/vList4"/>
    <dgm:cxn modelId="{35D368E7-0243-4E81-8A48-4A0DD09D3FEC}" type="presOf" srcId="{3B547110-FBE0-4F37-A9AB-DE864735D44D}" destId="{50EE8CC9-662B-4AFE-878C-13FA1FEB3545}" srcOrd="0" destOrd="0" presId="urn:microsoft.com/office/officeart/2005/8/layout/vList4"/>
    <dgm:cxn modelId="{A9AE2279-5678-474B-9A08-D35D09C164DA}" type="presParOf" srcId="{37D82285-F45E-4D12-819E-96D07DC26EDA}" destId="{26E5B23C-820A-4E34-BBCF-BE49AFA8FD7B}" srcOrd="0" destOrd="0" presId="urn:microsoft.com/office/officeart/2005/8/layout/vList4"/>
    <dgm:cxn modelId="{A0E57E89-259F-4E73-85A3-211718DA5EDA}" type="presParOf" srcId="{26E5B23C-820A-4E34-BBCF-BE49AFA8FD7B}" destId="{7920D999-167B-4AF3-9353-81421140BF3A}" srcOrd="0" destOrd="0" presId="urn:microsoft.com/office/officeart/2005/8/layout/vList4"/>
    <dgm:cxn modelId="{03CD7163-EADE-4A92-97A6-7672E95F4316}" type="presParOf" srcId="{26E5B23C-820A-4E34-BBCF-BE49AFA8FD7B}" destId="{04F5F9B9-652F-4A34-8346-A9DE768ADF76}" srcOrd="1" destOrd="0" presId="urn:microsoft.com/office/officeart/2005/8/layout/vList4"/>
    <dgm:cxn modelId="{D9C8CC9E-3A8D-438C-81AB-DEDF7644E50D}" type="presParOf" srcId="{26E5B23C-820A-4E34-BBCF-BE49AFA8FD7B}" destId="{B4990A22-F45E-4547-A2C5-72050F758480}" srcOrd="2" destOrd="0" presId="urn:microsoft.com/office/officeart/2005/8/layout/vList4"/>
    <dgm:cxn modelId="{52A5E5C4-859A-44BC-A192-7B9E94A9B315}" type="presParOf" srcId="{37D82285-F45E-4D12-819E-96D07DC26EDA}" destId="{E6B12161-6EE1-4864-B273-72955CF5294F}" srcOrd="1" destOrd="0" presId="urn:microsoft.com/office/officeart/2005/8/layout/vList4"/>
    <dgm:cxn modelId="{C0AE4BE9-5605-443E-9A3A-CD07E08703F1}" type="presParOf" srcId="{37D82285-F45E-4D12-819E-96D07DC26EDA}" destId="{062A93A2-4393-41DA-8806-C3041E5681FF}" srcOrd="2" destOrd="0" presId="urn:microsoft.com/office/officeart/2005/8/layout/vList4"/>
    <dgm:cxn modelId="{D3794AF4-86EB-40AC-9887-0B8A7B0FD23B}" type="presParOf" srcId="{062A93A2-4393-41DA-8806-C3041E5681FF}" destId="{B7752599-F624-4DB4-9DB9-4569052E524B}" srcOrd="0" destOrd="0" presId="urn:microsoft.com/office/officeart/2005/8/layout/vList4"/>
    <dgm:cxn modelId="{D29561B7-0C60-4618-9760-DBE221A2160D}" type="presParOf" srcId="{062A93A2-4393-41DA-8806-C3041E5681FF}" destId="{1614919E-F8C2-4D74-AA92-9B04372C99F0}" srcOrd="1" destOrd="0" presId="urn:microsoft.com/office/officeart/2005/8/layout/vList4"/>
    <dgm:cxn modelId="{BD599E2B-55B5-4E78-89C2-7616C3BC2C3B}" type="presParOf" srcId="{062A93A2-4393-41DA-8806-C3041E5681FF}" destId="{4015DC43-A587-41B0-83E8-29EB33CF8DFA}" srcOrd="2" destOrd="0" presId="urn:microsoft.com/office/officeart/2005/8/layout/vList4"/>
    <dgm:cxn modelId="{21969568-A6B3-4CF1-B81F-29279F685316}" type="presParOf" srcId="{37D82285-F45E-4D12-819E-96D07DC26EDA}" destId="{A9946EFC-F499-49D6-8BE4-43940444E12F}" srcOrd="3" destOrd="0" presId="urn:microsoft.com/office/officeart/2005/8/layout/vList4"/>
    <dgm:cxn modelId="{52EBBA2D-5BB2-492E-98E6-57B0E34F170A}" type="presParOf" srcId="{37D82285-F45E-4D12-819E-96D07DC26EDA}" destId="{86D807E8-6272-41C4-B3B9-D9F12AE12F30}" srcOrd="4" destOrd="0" presId="urn:microsoft.com/office/officeart/2005/8/layout/vList4"/>
    <dgm:cxn modelId="{90A0987B-9E69-499F-AA6F-26AB19963BD6}" type="presParOf" srcId="{86D807E8-6272-41C4-B3B9-D9F12AE12F30}" destId="{4C826FC1-43DF-48E9-A8F9-25B174A34EB3}" srcOrd="0" destOrd="0" presId="urn:microsoft.com/office/officeart/2005/8/layout/vList4"/>
    <dgm:cxn modelId="{8FC2FCE3-8BB9-4C29-B6B2-01B7EAFE199E}" type="presParOf" srcId="{86D807E8-6272-41C4-B3B9-D9F12AE12F30}" destId="{9978191C-5F3D-408E-9BB7-589814A456E5}" srcOrd="1" destOrd="0" presId="urn:microsoft.com/office/officeart/2005/8/layout/vList4"/>
    <dgm:cxn modelId="{6151B879-084C-4BCC-AFF3-373A0D520F48}" type="presParOf" srcId="{86D807E8-6272-41C4-B3B9-D9F12AE12F30}" destId="{48FEC5FB-306F-4442-93E1-D5FC26315609}" srcOrd="2" destOrd="0" presId="urn:microsoft.com/office/officeart/2005/8/layout/vList4"/>
    <dgm:cxn modelId="{FCD167AF-65E8-46D6-AEBA-291260136987}" type="presParOf" srcId="{37D82285-F45E-4D12-819E-96D07DC26EDA}" destId="{A99A2F28-2421-480A-9B8E-8B2FA84246EC}" srcOrd="5" destOrd="0" presId="urn:microsoft.com/office/officeart/2005/8/layout/vList4"/>
    <dgm:cxn modelId="{91D9EC2B-4103-43F4-A159-3301639C25C6}" type="presParOf" srcId="{37D82285-F45E-4D12-819E-96D07DC26EDA}" destId="{77A344D1-BD20-49B4-BE77-5D009F6D9657}" srcOrd="6" destOrd="0" presId="urn:microsoft.com/office/officeart/2005/8/layout/vList4"/>
    <dgm:cxn modelId="{8A8D4AD1-08C2-4103-B408-6592047E8049}" type="presParOf" srcId="{77A344D1-BD20-49B4-BE77-5D009F6D9657}" destId="{50EE8CC9-662B-4AFE-878C-13FA1FEB3545}" srcOrd="0" destOrd="0" presId="urn:microsoft.com/office/officeart/2005/8/layout/vList4"/>
    <dgm:cxn modelId="{6E885729-8AE6-4F8F-A094-4A8BE42E86E9}" type="presParOf" srcId="{77A344D1-BD20-49B4-BE77-5D009F6D9657}" destId="{E3CBA3BF-5E32-49A5-BF29-45CF25FCFA74}" srcOrd="1" destOrd="0" presId="urn:microsoft.com/office/officeart/2005/8/layout/vList4"/>
    <dgm:cxn modelId="{CB2F1480-3DC2-4DFD-AE60-C922F63A18DC}" type="presParOf" srcId="{77A344D1-BD20-49B4-BE77-5D009F6D9657}" destId="{EC171929-5661-4098-BEE9-093E984CDF29}" srcOrd="2" destOrd="0" presId="urn:microsoft.com/office/officeart/2005/8/layout/vList4"/>
    <dgm:cxn modelId="{DB0CE7E1-0C85-4D2F-8C89-A82E5FDBFEDB}" type="presParOf" srcId="{37D82285-F45E-4D12-819E-96D07DC26EDA}" destId="{5DAA2B74-375D-4AF4-8DC0-AAD6512F8175}" srcOrd="7" destOrd="0" presId="urn:microsoft.com/office/officeart/2005/8/layout/vList4"/>
    <dgm:cxn modelId="{4B503BBF-E905-4F77-8DC8-1561AF45288B}" type="presParOf" srcId="{37D82285-F45E-4D12-819E-96D07DC26EDA}" destId="{4B009E12-79E6-4F96-A7F2-6D5EE8049BF9}" srcOrd="8" destOrd="0" presId="urn:microsoft.com/office/officeart/2005/8/layout/vList4"/>
    <dgm:cxn modelId="{78482051-C418-4934-BC53-BC298926D49E}" type="presParOf" srcId="{4B009E12-79E6-4F96-A7F2-6D5EE8049BF9}" destId="{C8A33D7E-A214-4565-8F6C-2970AE14F8B9}" srcOrd="0" destOrd="0" presId="urn:microsoft.com/office/officeart/2005/8/layout/vList4"/>
    <dgm:cxn modelId="{AF2CD89D-8F2A-4DD4-B912-37BD3F4EB24D}" type="presParOf" srcId="{4B009E12-79E6-4F96-A7F2-6D5EE8049BF9}" destId="{59023245-713F-4DBE-9382-6419D80C5472}" srcOrd="1" destOrd="0" presId="urn:microsoft.com/office/officeart/2005/8/layout/vList4"/>
    <dgm:cxn modelId="{38707D4D-292F-4F33-89B5-7DE0320574A6}" type="presParOf" srcId="{4B009E12-79E6-4F96-A7F2-6D5EE8049BF9}" destId="{C01C4D0B-4942-40A6-AFAC-8DA683B2DAF0}"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46D08-B9F8-43D3-AC77-9F1D866EEE85}">
      <dsp:nvSpPr>
        <dsp:cNvPr id="0" name=""/>
        <dsp:cNvSpPr/>
      </dsp:nvSpPr>
      <dsp:spPr>
        <a:xfrm>
          <a:off x="0" y="14896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3DCE5A5-EC2B-4BAB-A169-25400003B26C}">
      <dsp:nvSpPr>
        <dsp:cNvPr id="0" name=""/>
        <dsp:cNvSpPr/>
      </dsp:nvSpPr>
      <dsp:spPr>
        <a:xfrm>
          <a:off x="406239" y="1612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u="sng" kern="1200" dirty="0">
              <a:hlinkClick xmlns:r="http://schemas.openxmlformats.org/officeDocument/2006/relationships" r:id="" action="ppaction://hlinksldjump"/>
            </a:rPr>
            <a:t>Background - Fintech credit</a:t>
          </a:r>
          <a:endParaRPr lang="en-US" sz="1600" b="1" u="sng" kern="1200" dirty="0">
            <a:latin typeface="Comic Sans MS" panose="030F0702030302020204" pitchFamily="66" charset="0"/>
            <a:ea typeface="Verdana" pitchFamily="34" charset="0"/>
            <a:cs typeface="Verdana" pitchFamily="34" charset="0"/>
          </a:endParaRPr>
        </a:p>
      </dsp:txBody>
      <dsp:txXfrm>
        <a:off x="419208" y="29098"/>
        <a:ext cx="5661412" cy="239742"/>
      </dsp:txXfrm>
    </dsp:sp>
    <dsp:sp modelId="{460F8C05-BC5D-41B6-BC6B-5EB981F76C40}">
      <dsp:nvSpPr>
        <dsp:cNvPr id="0" name=""/>
        <dsp:cNvSpPr/>
      </dsp:nvSpPr>
      <dsp:spPr>
        <a:xfrm>
          <a:off x="0" y="55720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C9C9296-BDA0-44FF-95B7-76FAFB6C613C}">
      <dsp:nvSpPr>
        <dsp:cNvPr id="0" name=""/>
        <dsp:cNvSpPr/>
      </dsp:nvSpPr>
      <dsp:spPr>
        <a:xfrm>
          <a:off x="406239" y="42436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P2P Lending –Transaction flow</a:t>
          </a:r>
          <a:endParaRPr lang="en-US" sz="1600" b="1" kern="1200" dirty="0">
            <a:latin typeface="Comic Sans MS" panose="030F0702030302020204" pitchFamily="66" charset="0"/>
            <a:ea typeface="Verdana" pitchFamily="34" charset="0"/>
            <a:cs typeface="Verdana" pitchFamily="34" charset="0"/>
          </a:endParaRPr>
        </a:p>
      </dsp:txBody>
      <dsp:txXfrm>
        <a:off x="419208" y="437338"/>
        <a:ext cx="5661412" cy="239742"/>
      </dsp:txXfrm>
    </dsp:sp>
    <dsp:sp modelId="{BD1BAD7A-DC75-4D54-9B74-ADBFEE641DF0}">
      <dsp:nvSpPr>
        <dsp:cNvPr id="0" name=""/>
        <dsp:cNvSpPr/>
      </dsp:nvSpPr>
      <dsp:spPr>
        <a:xfrm>
          <a:off x="0" y="96544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C9DC53E-6627-4D5A-BAC6-D4FF76FE19EA}">
      <dsp:nvSpPr>
        <dsp:cNvPr id="0" name=""/>
        <dsp:cNvSpPr/>
      </dsp:nvSpPr>
      <dsp:spPr>
        <a:xfrm>
          <a:off x="406239" y="83260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Fintech Credit – Process flow</a:t>
          </a:r>
          <a:endParaRPr lang="en-US" sz="1600" b="1" kern="1200" dirty="0">
            <a:latin typeface="Comic Sans MS" panose="030F0702030302020204" pitchFamily="66" charset="0"/>
            <a:ea typeface="Verdana" pitchFamily="34" charset="0"/>
            <a:cs typeface="Verdana" pitchFamily="34" charset="0"/>
          </a:endParaRPr>
        </a:p>
      </dsp:txBody>
      <dsp:txXfrm>
        <a:off x="419208" y="845578"/>
        <a:ext cx="5661412" cy="239742"/>
      </dsp:txXfrm>
    </dsp:sp>
    <dsp:sp modelId="{18F4578E-B83D-4FA9-8B74-9E77651F718A}">
      <dsp:nvSpPr>
        <dsp:cNvPr id="0" name=""/>
        <dsp:cNvSpPr/>
      </dsp:nvSpPr>
      <dsp:spPr>
        <a:xfrm>
          <a:off x="0" y="137368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4105C9-A58E-40C1-81EA-4F85508AAAC9}">
      <dsp:nvSpPr>
        <dsp:cNvPr id="0" name=""/>
        <dsp:cNvSpPr/>
      </dsp:nvSpPr>
      <dsp:spPr>
        <a:xfrm>
          <a:off x="406239" y="124084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Industry – Fintech Credit Context </a:t>
          </a:r>
          <a:endParaRPr lang="en-US" sz="1600" b="1" kern="1200" dirty="0">
            <a:latin typeface="Comic Sans MS" panose="030F0702030302020204" pitchFamily="66" charset="0"/>
            <a:ea typeface="Verdana" pitchFamily="34" charset="0"/>
            <a:cs typeface="Verdana" pitchFamily="34" charset="0"/>
          </a:endParaRPr>
        </a:p>
      </dsp:txBody>
      <dsp:txXfrm>
        <a:off x="419208" y="1253818"/>
        <a:ext cx="5661412" cy="239742"/>
      </dsp:txXfrm>
    </dsp:sp>
    <dsp:sp modelId="{361C2EBD-8C42-42FD-BF1A-DAD701316BAF}">
      <dsp:nvSpPr>
        <dsp:cNvPr id="0" name=""/>
        <dsp:cNvSpPr/>
      </dsp:nvSpPr>
      <dsp:spPr>
        <a:xfrm>
          <a:off x="0" y="178192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D47A75-6561-416A-8B82-C6993C88F969}">
      <dsp:nvSpPr>
        <dsp:cNvPr id="0" name=""/>
        <dsp:cNvSpPr/>
      </dsp:nvSpPr>
      <dsp:spPr>
        <a:xfrm>
          <a:off x="406239" y="164908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Industry Growth – Key drivers</a:t>
          </a:r>
          <a:endParaRPr lang="en-US" sz="1600" b="1" kern="1200" dirty="0">
            <a:latin typeface="Comic Sans MS" panose="030F0702030302020204" pitchFamily="66" charset="0"/>
            <a:ea typeface="Verdana" pitchFamily="34" charset="0"/>
            <a:cs typeface="Verdana" pitchFamily="34" charset="0"/>
          </a:endParaRPr>
        </a:p>
      </dsp:txBody>
      <dsp:txXfrm>
        <a:off x="419208" y="1662058"/>
        <a:ext cx="5661412" cy="239742"/>
      </dsp:txXfrm>
    </dsp:sp>
    <dsp:sp modelId="{B171538E-CABA-41D4-99EB-1B85FEA663A6}">
      <dsp:nvSpPr>
        <dsp:cNvPr id="0" name=""/>
        <dsp:cNvSpPr/>
      </dsp:nvSpPr>
      <dsp:spPr>
        <a:xfrm>
          <a:off x="0" y="219016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091243-4924-4D11-A16D-C0AFF01CDD23}">
      <dsp:nvSpPr>
        <dsp:cNvPr id="0" name=""/>
        <dsp:cNvSpPr/>
      </dsp:nvSpPr>
      <dsp:spPr>
        <a:xfrm>
          <a:off x="406239" y="205732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Fintech Credit – Trend </a:t>
          </a:r>
          <a:endParaRPr lang="en-US" sz="1600" b="1" kern="1200" dirty="0">
            <a:latin typeface="Comic Sans MS" panose="030F0702030302020204" pitchFamily="66" charset="0"/>
            <a:ea typeface="Verdana" pitchFamily="34" charset="0"/>
            <a:cs typeface="Verdana" pitchFamily="34" charset="0"/>
          </a:endParaRPr>
        </a:p>
      </dsp:txBody>
      <dsp:txXfrm>
        <a:off x="419208" y="2070298"/>
        <a:ext cx="5661412" cy="239742"/>
      </dsp:txXfrm>
    </dsp:sp>
    <dsp:sp modelId="{93ED1673-F9C6-4D6A-8833-AAC4521C4527}">
      <dsp:nvSpPr>
        <dsp:cNvPr id="0" name=""/>
        <dsp:cNvSpPr/>
      </dsp:nvSpPr>
      <dsp:spPr>
        <a:xfrm>
          <a:off x="0" y="259840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A8E7CD-3822-4DCD-9713-140DAAFAC6D2}">
      <dsp:nvSpPr>
        <dsp:cNvPr id="0" name=""/>
        <dsp:cNvSpPr/>
      </dsp:nvSpPr>
      <dsp:spPr>
        <a:xfrm>
          <a:off x="406239" y="246556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Business Goals</a:t>
          </a:r>
          <a:endParaRPr lang="en-US" sz="1600" b="1" kern="1200" dirty="0">
            <a:latin typeface="Comic Sans MS" panose="030F0702030302020204" pitchFamily="66" charset="0"/>
            <a:ea typeface="Verdana" pitchFamily="34" charset="0"/>
            <a:cs typeface="Verdana" pitchFamily="34" charset="0"/>
          </a:endParaRPr>
        </a:p>
      </dsp:txBody>
      <dsp:txXfrm>
        <a:off x="419208" y="2478538"/>
        <a:ext cx="5661412" cy="239742"/>
      </dsp:txXfrm>
    </dsp:sp>
    <dsp:sp modelId="{7AD7EC7D-DACA-4B8A-AA5A-D26EC504634C}">
      <dsp:nvSpPr>
        <dsp:cNvPr id="0" name=""/>
        <dsp:cNvSpPr/>
      </dsp:nvSpPr>
      <dsp:spPr>
        <a:xfrm>
          <a:off x="0" y="300664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AD600-49B3-4DF4-BC97-FA2D23A565AA}">
      <dsp:nvSpPr>
        <dsp:cNvPr id="0" name=""/>
        <dsp:cNvSpPr/>
      </dsp:nvSpPr>
      <dsp:spPr>
        <a:xfrm>
          <a:off x="406239" y="287380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Current Analytics Capabilities</a:t>
          </a:r>
          <a:endParaRPr lang="en-US" sz="1600" b="1" kern="1200" dirty="0">
            <a:latin typeface="Comic Sans MS" panose="030F0702030302020204" pitchFamily="66" charset="0"/>
            <a:ea typeface="Verdana" pitchFamily="34" charset="0"/>
            <a:cs typeface="Verdana" pitchFamily="34" charset="0"/>
          </a:endParaRPr>
        </a:p>
      </dsp:txBody>
      <dsp:txXfrm>
        <a:off x="419208" y="2886778"/>
        <a:ext cx="5661412" cy="239742"/>
      </dsp:txXfrm>
    </dsp:sp>
    <dsp:sp modelId="{007C1CE6-77EA-4E34-A51A-214F5DD7BA6E}">
      <dsp:nvSpPr>
        <dsp:cNvPr id="0" name=""/>
        <dsp:cNvSpPr/>
      </dsp:nvSpPr>
      <dsp:spPr>
        <a:xfrm>
          <a:off x="0" y="3414889"/>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694AC85-11B3-42EE-80DE-CBB67888366B}">
      <dsp:nvSpPr>
        <dsp:cNvPr id="0" name=""/>
        <dsp:cNvSpPr/>
      </dsp:nvSpPr>
      <dsp:spPr>
        <a:xfrm>
          <a:off x="406239" y="328204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Analytics –Peer Comparison</a:t>
          </a:r>
          <a:endParaRPr lang="en-US" sz="1600" b="1" kern="1200" dirty="0">
            <a:latin typeface="Comic Sans MS" panose="030F0702030302020204" pitchFamily="66" charset="0"/>
            <a:ea typeface="Verdana" pitchFamily="34" charset="0"/>
            <a:cs typeface="Verdana" pitchFamily="34" charset="0"/>
          </a:endParaRPr>
        </a:p>
      </dsp:txBody>
      <dsp:txXfrm>
        <a:off x="419208" y="3295018"/>
        <a:ext cx="5661412" cy="239742"/>
      </dsp:txXfrm>
    </dsp:sp>
    <dsp:sp modelId="{90D633F0-CD78-47BD-9B8F-8DBFFEC2E371}">
      <dsp:nvSpPr>
        <dsp:cNvPr id="0" name=""/>
        <dsp:cNvSpPr/>
      </dsp:nvSpPr>
      <dsp:spPr>
        <a:xfrm>
          <a:off x="0" y="3823128"/>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71FF94-65FF-4BCB-B90A-83091B9983B3}">
      <dsp:nvSpPr>
        <dsp:cNvPr id="0" name=""/>
        <dsp:cNvSpPr/>
      </dsp:nvSpPr>
      <dsp:spPr>
        <a:xfrm>
          <a:off x="406239" y="3690289"/>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SG" sz="1600" b="1" kern="1200" dirty="0">
              <a:hlinkClick xmlns:r="http://schemas.openxmlformats.org/officeDocument/2006/relationships" r:id="" action="ppaction://hlinksldjump"/>
            </a:rPr>
            <a:t>Focus Areas For Improvement - Future</a:t>
          </a:r>
          <a:endParaRPr lang="en-US" sz="1200" b="1" kern="1200" dirty="0">
            <a:latin typeface="+mn-lt"/>
            <a:ea typeface="Verdana" pitchFamily="34" charset="0"/>
            <a:cs typeface="Verdana" pitchFamily="34" charset="0"/>
          </a:endParaRPr>
        </a:p>
      </dsp:txBody>
      <dsp:txXfrm>
        <a:off x="419208" y="3703258"/>
        <a:ext cx="5661412" cy="239742"/>
      </dsp:txXfrm>
    </dsp:sp>
    <dsp:sp modelId="{5AFA2290-CF26-48F1-8FA3-9F0D5AC37379}">
      <dsp:nvSpPr>
        <dsp:cNvPr id="0" name=""/>
        <dsp:cNvSpPr/>
      </dsp:nvSpPr>
      <dsp:spPr>
        <a:xfrm>
          <a:off x="0" y="4231368"/>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70BF6C-9BEE-4EAA-9125-F05AD27A895D}">
      <dsp:nvSpPr>
        <dsp:cNvPr id="0" name=""/>
        <dsp:cNvSpPr/>
      </dsp:nvSpPr>
      <dsp:spPr>
        <a:xfrm>
          <a:off x="406239" y="4098528"/>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Fintech Credit- Culture</a:t>
          </a:r>
          <a:endParaRPr lang="en-US" sz="1600" b="1" kern="1200" dirty="0">
            <a:latin typeface="+mn-lt"/>
            <a:ea typeface="Verdana" pitchFamily="34" charset="0"/>
            <a:cs typeface="Verdana" pitchFamily="34" charset="0"/>
          </a:endParaRPr>
        </a:p>
      </dsp:txBody>
      <dsp:txXfrm>
        <a:off x="419208" y="4111497"/>
        <a:ext cx="5661412" cy="239742"/>
      </dsp:txXfrm>
    </dsp:sp>
    <dsp:sp modelId="{86B10CD3-3EBC-4D88-8AE0-7C00453D415D}">
      <dsp:nvSpPr>
        <dsp:cNvPr id="0" name=""/>
        <dsp:cNvSpPr/>
      </dsp:nvSpPr>
      <dsp:spPr>
        <a:xfrm>
          <a:off x="0" y="4639608"/>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3015992-C03A-4658-8B5C-EEB460B72CEE}">
      <dsp:nvSpPr>
        <dsp:cNvPr id="0" name=""/>
        <dsp:cNvSpPr/>
      </dsp:nvSpPr>
      <dsp:spPr>
        <a:xfrm>
          <a:off x="406239" y="4506768"/>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Company Culture</a:t>
          </a:r>
          <a:endParaRPr lang="en-US" sz="1600" b="1" kern="1200" dirty="0">
            <a:latin typeface="+mn-lt"/>
            <a:ea typeface="Verdana" pitchFamily="34" charset="0"/>
            <a:cs typeface="Verdana" pitchFamily="34" charset="0"/>
          </a:endParaRPr>
        </a:p>
      </dsp:txBody>
      <dsp:txXfrm>
        <a:off x="419208" y="4519737"/>
        <a:ext cx="5661412" cy="239742"/>
      </dsp:txXfrm>
    </dsp:sp>
    <dsp:sp modelId="{28B17A6E-B573-4B06-89E6-8D175862FE1C}">
      <dsp:nvSpPr>
        <dsp:cNvPr id="0" name=""/>
        <dsp:cNvSpPr/>
      </dsp:nvSpPr>
      <dsp:spPr>
        <a:xfrm>
          <a:off x="0" y="5047848"/>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ECA4A75-B119-455D-A504-7608B3797314}">
      <dsp:nvSpPr>
        <dsp:cNvPr id="0" name=""/>
        <dsp:cNvSpPr/>
      </dsp:nvSpPr>
      <dsp:spPr>
        <a:xfrm>
          <a:off x="406239" y="4915008"/>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Control Culture –Challenges </a:t>
          </a:r>
          <a:endParaRPr lang="en-US" sz="1600" b="1" kern="1200" dirty="0">
            <a:latin typeface="+mn-lt"/>
            <a:ea typeface="Verdana" pitchFamily="34" charset="0"/>
            <a:cs typeface="Verdana" pitchFamily="34" charset="0"/>
          </a:endParaRPr>
        </a:p>
      </dsp:txBody>
      <dsp:txXfrm>
        <a:off x="419208" y="4927977"/>
        <a:ext cx="5661412" cy="239742"/>
      </dsp:txXfrm>
    </dsp:sp>
    <dsp:sp modelId="{9A7E00A0-4C35-46F5-B90D-8DCB32C70A5E}">
      <dsp:nvSpPr>
        <dsp:cNvPr id="0" name=""/>
        <dsp:cNvSpPr/>
      </dsp:nvSpPr>
      <dsp:spPr>
        <a:xfrm>
          <a:off x="0" y="5456088"/>
          <a:ext cx="8124787" cy="226800"/>
        </a:xfrm>
        <a:prstGeom prst="rect">
          <a:avLst/>
        </a:prstGeom>
        <a:solidFill>
          <a:schemeClr val="accent4">
            <a:alpha val="9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1A2470-ABE6-4107-99B5-CA5CD08D5424}">
      <dsp:nvSpPr>
        <dsp:cNvPr id="0" name=""/>
        <dsp:cNvSpPr/>
      </dsp:nvSpPr>
      <dsp:spPr>
        <a:xfrm>
          <a:off x="406239" y="5323248"/>
          <a:ext cx="5687350" cy="2656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6F83"/>
              </a:solidFill>
              <a:hlinkClick xmlns:r="http://schemas.openxmlformats.org/officeDocument/2006/relationships" r:id="" action="ppaction://hlinksldjump"/>
            </a:rPr>
            <a:t>References</a:t>
          </a:r>
          <a:r>
            <a:rPr lang="en-US" sz="1800" b="1" kern="1200" dirty="0">
              <a:solidFill>
                <a:srgbClr val="006F83"/>
              </a:solidFill>
              <a:hlinkClick xmlns:r="http://schemas.openxmlformats.org/officeDocument/2006/relationships" r:id="" action="ppaction://hlinksldjump"/>
            </a:rPr>
            <a:t> </a:t>
          </a:r>
          <a:endParaRPr lang="en-US" sz="1800" b="1" kern="1200" dirty="0">
            <a:solidFill>
              <a:srgbClr val="006F83"/>
            </a:solidFill>
            <a:latin typeface="+mn-lt"/>
            <a:ea typeface="Verdana" pitchFamily="34" charset="0"/>
            <a:cs typeface="Verdana" pitchFamily="34" charset="0"/>
          </a:endParaRPr>
        </a:p>
      </dsp:txBody>
      <dsp:txXfrm>
        <a:off x="419208" y="5336217"/>
        <a:ext cx="5661412"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DD929-D7D4-4354-8FFC-A8E810733468}">
      <dsp:nvSpPr>
        <dsp:cNvPr id="0" name=""/>
        <dsp:cNvSpPr/>
      </dsp:nvSpPr>
      <dsp:spPr>
        <a:xfrm>
          <a:off x="8841" y="0"/>
          <a:ext cx="3574892" cy="315045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b="1" kern="1200" dirty="0">
              <a:solidFill>
                <a:srgbClr val="080808"/>
              </a:solidFill>
            </a:rPr>
            <a:t>Fintech credit</a:t>
          </a:r>
          <a:r>
            <a:rPr lang="en-US" sz="1900" kern="1200" dirty="0">
              <a:solidFill>
                <a:srgbClr val="080808"/>
              </a:solidFill>
            </a:rPr>
            <a:t> is a peer to peer lending company operates in Aus and NZ. It provides an online platform on which an investor lends to potential borrower considering borrower’s credit score grade.  </a:t>
          </a:r>
          <a:r>
            <a:rPr lang="en-US" sz="1900" b="0" kern="1200" dirty="0">
              <a:solidFill>
                <a:srgbClr val="080808"/>
              </a:solidFill>
            </a:rPr>
            <a:t>Fintech credit </a:t>
          </a:r>
          <a:r>
            <a:rPr lang="en-US" sz="1900" kern="1200" dirty="0">
              <a:solidFill>
                <a:srgbClr val="080808"/>
              </a:solidFill>
            </a:rPr>
            <a:t>earns transaction fee from both investor and borrower on each successful new loan. </a:t>
          </a:r>
          <a:endParaRPr lang="en-SG" sz="1900" kern="1200" dirty="0">
            <a:solidFill>
              <a:srgbClr val="080808"/>
            </a:solidFill>
          </a:endParaRPr>
        </a:p>
      </dsp:txBody>
      <dsp:txXfrm>
        <a:off x="101115" y="92274"/>
        <a:ext cx="3390344" cy="2965902"/>
      </dsp:txXfrm>
    </dsp:sp>
    <dsp:sp modelId="{60D77045-B8B3-43D3-8FAF-1460EBA7CA28}">
      <dsp:nvSpPr>
        <dsp:cNvPr id="0" name=""/>
        <dsp:cNvSpPr/>
      </dsp:nvSpPr>
      <dsp:spPr>
        <a:xfrm>
          <a:off x="4184314" y="0"/>
          <a:ext cx="3574892" cy="315045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solidFill>
                <a:srgbClr val="080808"/>
              </a:solidFill>
            </a:rPr>
            <a:t>Investors earns profit (interest amount) from borrowers with risk weighted interest rates on lending amounts. </a:t>
          </a:r>
          <a:endParaRPr lang="en-SG" sz="1900" kern="1200" dirty="0">
            <a:solidFill>
              <a:srgbClr val="080808"/>
            </a:solidFill>
          </a:endParaRPr>
        </a:p>
      </dsp:txBody>
      <dsp:txXfrm>
        <a:off x="4276588" y="92274"/>
        <a:ext cx="3390344" cy="2965902"/>
      </dsp:txXfrm>
    </dsp:sp>
    <dsp:sp modelId="{3906E578-A6A9-4F9F-A2BB-A01597000A52}">
      <dsp:nvSpPr>
        <dsp:cNvPr id="0" name=""/>
        <dsp:cNvSpPr/>
      </dsp:nvSpPr>
      <dsp:spPr>
        <a:xfrm>
          <a:off x="8359788" y="0"/>
          <a:ext cx="3574892" cy="315045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solidFill>
                <a:srgbClr val="080808"/>
              </a:solidFill>
            </a:rPr>
            <a:t>Borrowers with low</a:t>
          </a:r>
          <a:r>
            <a:rPr lang="en-US" sz="1900" b="1" kern="1200" dirty="0">
              <a:solidFill>
                <a:srgbClr val="080808"/>
              </a:solidFill>
            </a:rPr>
            <a:t>/</a:t>
          </a:r>
          <a:r>
            <a:rPr lang="en-US" sz="1900" kern="1200" dirty="0">
              <a:solidFill>
                <a:srgbClr val="080808"/>
              </a:solidFill>
            </a:rPr>
            <a:t>no credit history have better chances of getting credit from investors in Fintech credit compared to Consumer/Commercial Banks.</a:t>
          </a:r>
          <a:endParaRPr lang="en-SG" sz="1900" kern="1200" dirty="0">
            <a:solidFill>
              <a:srgbClr val="080808"/>
            </a:solidFill>
          </a:endParaRPr>
        </a:p>
      </dsp:txBody>
      <dsp:txXfrm>
        <a:off x="8452062" y="92274"/>
        <a:ext cx="3390344" cy="2965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0D999-167B-4AF3-9353-81421140BF3A}">
      <dsp:nvSpPr>
        <dsp:cNvPr id="0" name=""/>
        <dsp:cNvSpPr/>
      </dsp:nvSpPr>
      <dsp:spPr>
        <a:xfrm>
          <a:off x="0" y="0"/>
          <a:ext cx="8256105" cy="68714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tx2"/>
              </a:solidFill>
              <a:latin typeface="+mn-lt"/>
              <a:cs typeface="Arial" panose="020B0604020202020204" pitchFamily="34" charset="0"/>
            </a:rPr>
            <a:t>Diversified Market Leader in Online Loan Shopping</a:t>
          </a:r>
          <a:endParaRPr lang="en-SG" sz="1800" b="1" kern="1200" dirty="0">
            <a:solidFill>
              <a:schemeClr val="tx2"/>
            </a:solidFill>
            <a:latin typeface="+mn-lt"/>
            <a:cs typeface="Arial" panose="020B0604020202020204" pitchFamily="34" charset="0"/>
          </a:endParaRPr>
        </a:p>
        <a:p>
          <a:pPr marL="0" lvl="0" indent="0" algn="l" defTabSz="800100">
            <a:lnSpc>
              <a:spcPct val="100000"/>
            </a:lnSpc>
            <a:spcBef>
              <a:spcPct val="0"/>
            </a:spcBef>
            <a:spcAft>
              <a:spcPct val="35000"/>
            </a:spcAft>
            <a:buNone/>
          </a:pPr>
          <a:r>
            <a:rPr lang="en-US" sz="1400" b="0" kern="1200" dirty="0">
              <a:solidFill>
                <a:schemeClr val="tx2"/>
              </a:solidFill>
              <a:latin typeface="+mn-lt"/>
              <a:cs typeface="Arial" panose="020B0604020202020204" pitchFamily="34" charset="0"/>
            </a:rPr>
            <a:t>Dominant share in Business, Consumer and Invoice lending.</a:t>
          </a:r>
          <a:endParaRPr lang="en-SG" sz="1100" b="0" kern="1200" dirty="0">
            <a:solidFill>
              <a:schemeClr val="tx2"/>
            </a:solidFill>
            <a:latin typeface="+mn-lt"/>
            <a:cs typeface="Arial" panose="020B0604020202020204" pitchFamily="34" charset="0"/>
          </a:endParaRPr>
        </a:p>
      </dsp:txBody>
      <dsp:txXfrm>
        <a:off x="1719935" y="0"/>
        <a:ext cx="6536169" cy="687145"/>
      </dsp:txXfrm>
    </dsp:sp>
    <dsp:sp modelId="{04F5F9B9-652F-4A34-8346-A9DE768ADF76}">
      <dsp:nvSpPr>
        <dsp:cNvPr id="0" name=""/>
        <dsp:cNvSpPr/>
      </dsp:nvSpPr>
      <dsp:spPr>
        <a:xfrm>
          <a:off x="422876" y="22964"/>
          <a:ext cx="942896" cy="64121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826FC1-43DF-48E9-A8F9-25B174A34EB3}">
      <dsp:nvSpPr>
        <dsp:cNvPr id="0" name=""/>
        <dsp:cNvSpPr/>
      </dsp:nvSpPr>
      <dsp:spPr>
        <a:xfrm>
          <a:off x="0" y="755860"/>
          <a:ext cx="8256105" cy="68714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SG" sz="1700" b="1" kern="1200" dirty="0">
              <a:solidFill>
                <a:schemeClr val="tx2"/>
              </a:solidFill>
              <a:latin typeface="+mn-lt"/>
              <a:cs typeface="Arial" panose="020B0604020202020204" pitchFamily="34" charset="0"/>
            </a:rPr>
            <a:t>Unparalleled Scale in $ loan disbursements and Brand</a:t>
          </a:r>
        </a:p>
      </dsp:txBody>
      <dsp:txXfrm>
        <a:off x="1719935" y="755860"/>
        <a:ext cx="6536169" cy="687145"/>
      </dsp:txXfrm>
    </dsp:sp>
    <dsp:sp modelId="{9978191C-5F3D-408E-9BB7-589814A456E5}">
      <dsp:nvSpPr>
        <dsp:cNvPr id="0" name=""/>
        <dsp:cNvSpPr/>
      </dsp:nvSpPr>
      <dsp:spPr>
        <a:xfrm>
          <a:off x="422876" y="778824"/>
          <a:ext cx="942896" cy="64121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0EE8CC9-662B-4AFE-878C-13FA1FEB3545}">
      <dsp:nvSpPr>
        <dsp:cNvPr id="0" name=""/>
        <dsp:cNvSpPr/>
      </dsp:nvSpPr>
      <dsp:spPr>
        <a:xfrm>
          <a:off x="0" y="1511721"/>
          <a:ext cx="8256105" cy="68714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2"/>
              </a:solidFill>
              <a:latin typeface="+mn-lt"/>
              <a:cs typeface="Arial" panose="020B0604020202020204" pitchFamily="34" charset="0"/>
            </a:rPr>
            <a:t>Massive Industry shift from conventional banking to  Online peer-to-peer loans. </a:t>
          </a:r>
          <a:endParaRPr lang="en-SG" sz="1600" b="1" kern="1200" dirty="0">
            <a:solidFill>
              <a:schemeClr val="tx2"/>
            </a:solidFill>
            <a:latin typeface="+mn-lt"/>
            <a:cs typeface="Arial" panose="020B0604020202020204" pitchFamily="34" charset="0"/>
          </a:endParaRPr>
        </a:p>
      </dsp:txBody>
      <dsp:txXfrm>
        <a:off x="1719935" y="1511721"/>
        <a:ext cx="6536169" cy="687145"/>
      </dsp:txXfrm>
    </dsp:sp>
    <dsp:sp modelId="{E3CBA3BF-5E32-49A5-BF29-45CF25FCFA74}">
      <dsp:nvSpPr>
        <dsp:cNvPr id="0" name=""/>
        <dsp:cNvSpPr/>
      </dsp:nvSpPr>
      <dsp:spPr>
        <a:xfrm>
          <a:off x="422876" y="1534685"/>
          <a:ext cx="942896" cy="641217"/>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8A33D7E-A214-4565-8F6C-2970AE14F8B9}">
      <dsp:nvSpPr>
        <dsp:cNvPr id="0" name=""/>
        <dsp:cNvSpPr/>
      </dsp:nvSpPr>
      <dsp:spPr>
        <a:xfrm>
          <a:off x="0" y="2267581"/>
          <a:ext cx="8256105" cy="68714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b="1" kern="1200" dirty="0">
              <a:solidFill>
                <a:schemeClr val="tx2"/>
              </a:solidFill>
              <a:latin typeface="+mn-lt"/>
              <a:cs typeface="Arial" panose="020B0604020202020204" pitchFamily="34" charset="0"/>
            </a:rPr>
            <a:t>Robust growth along with profitability due to large number of disbursements. Also, benefits both investors and borrowers. </a:t>
          </a:r>
        </a:p>
      </dsp:txBody>
      <dsp:txXfrm>
        <a:off x="1719935" y="2267581"/>
        <a:ext cx="6536169" cy="687145"/>
      </dsp:txXfrm>
    </dsp:sp>
    <dsp:sp modelId="{59023245-713F-4DBE-9382-6419D80C5472}">
      <dsp:nvSpPr>
        <dsp:cNvPr id="0" name=""/>
        <dsp:cNvSpPr/>
      </dsp:nvSpPr>
      <dsp:spPr>
        <a:xfrm>
          <a:off x="422876" y="2290546"/>
          <a:ext cx="942896" cy="641217"/>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8B06-49D7-408B-BFDA-2946EC8EBAB2}">
      <dsp:nvSpPr>
        <dsp:cNvPr id="0" name=""/>
        <dsp:cNvSpPr/>
      </dsp:nvSpPr>
      <dsp:spPr>
        <a:xfrm>
          <a:off x="0" y="0"/>
          <a:ext cx="10698233" cy="96120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t" anchorCtr="0">
          <a:noAutofit/>
        </a:bodyPr>
        <a:lstStyle/>
        <a:p>
          <a:pPr marL="0" lvl="0" indent="0" algn="l" defTabSz="822325">
            <a:lnSpc>
              <a:spcPct val="100000"/>
            </a:lnSpc>
            <a:spcBef>
              <a:spcPct val="0"/>
            </a:spcBef>
            <a:spcAft>
              <a:spcPct val="35000"/>
            </a:spcAft>
            <a:buNone/>
          </a:pPr>
          <a:r>
            <a:rPr lang="en-SG" sz="1850" b="1" kern="1200" dirty="0"/>
            <a:t>Machine learning and AI algorithms for Credit Approval processes </a:t>
          </a:r>
          <a:r>
            <a:rPr lang="en-SG" sz="1850" kern="1200" dirty="0">
              <a:solidFill>
                <a:srgbClr val="080808"/>
              </a:solidFill>
            </a:rPr>
            <a:t> </a:t>
          </a:r>
        </a:p>
        <a:p>
          <a:pPr marL="0" lvl="0" indent="0" algn="l" defTabSz="822325">
            <a:lnSpc>
              <a:spcPct val="100000"/>
            </a:lnSpc>
            <a:spcBef>
              <a:spcPct val="0"/>
            </a:spcBef>
            <a:spcAft>
              <a:spcPct val="35000"/>
            </a:spcAft>
            <a:buNone/>
          </a:pPr>
          <a:r>
            <a:rPr lang="en-SG" sz="1700" kern="1200" dirty="0">
              <a:solidFill>
                <a:srgbClr val="080808"/>
              </a:solidFill>
            </a:rPr>
            <a:t>By entering the necessary policies and having it recognize the platform’s borrower assessment patterns, machine learning can transform and refine the entire credit approval process</a:t>
          </a:r>
          <a:r>
            <a:rPr lang="en-SG" sz="1800" kern="1200" dirty="0">
              <a:solidFill>
                <a:srgbClr val="080808"/>
              </a:solidFill>
            </a:rPr>
            <a:t>.</a:t>
          </a:r>
          <a:endParaRPr lang="en-SG" sz="1800" b="0" kern="1200" dirty="0">
            <a:solidFill>
              <a:srgbClr val="080808"/>
            </a:solidFill>
            <a:latin typeface="+mn-lt"/>
            <a:cs typeface="Arial" panose="020B0604020202020204" pitchFamily="34" charset="0"/>
          </a:endParaRPr>
        </a:p>
        <a:p>
          <a:pPr marL="285750" lvl="1" indent="-285750" algn="l" defTabSz="1600200">
            <a:lnSpc>
              <a:spcPct val="90000"/>
            </a:lnSpc>
            <a:spcBef>
              <a:spcPct val="0"/>
            </a:spcBef>
            <a:spcAft>
              <a:spcPct val="15000"/>
            </a:spcAft>
            <a:buChar char="•"/>
          </a:pPr>
          <a:endParaRPr lang="en-SG" sz="3600" kern="1200"/>
        </a:p>
        <a:p>
          <a:pPr marL="285750" lvl="1" indent="-285750" algn="l" defTabSz="1600200">
            <a:lnSpc>
              <a:spcPct val="90000"/>
            </a:lnSpc>
            <a:spcBef>
              <a:spcPct val="0"/>
            </a:spcBef>
            <a:spcAft>
              <a:spcPct val="15000"/>
            </a:spcAft>
            <a:buChar char="•"/>
          </a:pPr>
          <a:endParaRPr lang="en-SG" sz="3600" kern="1200" dirty="0"/>
        </a:p>
      </dsp:txBody>
      <dsp:txXfrm>
        <a:off x="2235767" y="0"/>
        <a:ext cx="8462465" cy="961206"/>
      </dsp:txXfrm>
    </dsp:sp>
    <dsp:sp modelId="{9721559B-3871-4184-AF5D-92DB76AE0E41}">
      <dsp:nvSpPr>
        <dsp:cNvPr id="0" name=""/>
        <dsp:cNvSpPr/>
      </dsp:nvSpPr>
      <dsp:spPr>
        <a:xfrm>
          <a:off x="129210" y="6405"/>
          <a:ext cx="1084009" cy="8410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2000" b="-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34C8D8E-147D-42F7-A360-7B8439F0C814}">
      <dsp:nvSpPr>
        <dsp:cNvPr id="0" name=""/>
        <dsp:cNvSpPr/>
      </dsp:nvSpPr>
      <dsp:spPr>
        <a:xfrm>
          <a:off x="0" y="1057327"/>
          <a:ext cx="10698233" cy="96120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22325">
            <a:lnSpc>
              <a:spcPct val="90000"/>
            </a:lnSpc>
            <a:spcBef>
              <a:spcPct val="0"/>
            </a:spcBef>
            <a:spcAft>
              <a:spcPct val="35000"/>
            </a:spcAft>
            <a:buNone/>
          </a:pPr>
          <a:r>
            <a:rPr lang="en-SG" sz="1850" b="1" kern="1200" dirty="0"/>
            <a:t>Predictive Analytics for Default Prediction</a:t>
          </a:r>
          <a:endParaRPr lang="en-SG" sz="1800" kern="1200" dirty="0">
            <a:solidFill>
              <a:srgbClr val="080808"/>
            </a:solidFill>
          </a:endParaRPr>
        </a:p>
        <a:p>
          <a:pPr marL="0" lvl="0" indent="0" algn="l" defTabSz="822325">
            <a:lnSpc>
              <a:spcPct val="90000"/>
            </a:lnSpc>
            <a:spcBef>
              <a:spcPct val="0"/>
            </a:spcBef>
            <a:spcAft>
              <a:spcPct val="35000"/>
            </a:spcAft>
            <a:buNone/>
          </a:pPr>
          <a:r>
            <a:rPr lang="en-SG" sz="1700" kern="1200" dirty="0">
              <a:solidFill>
                <a:srgbClr val="080808"/>
              </a:solidFill>
            </a:rPr>
            <a:t> To find patterns in previous non-performing loans and default rates to identify possible future issues</a:t>
          </a:r>
          <a:endParaRPr lang="en-SG" sz="1700" b="1" kern="1200" dirty="0">
            <a:solidFill>
              <a:srgbClr val="080808"/>
            </a:solidFill>
            <a:latin typeface="+mn-lt"/>
            <a:cs typeface="Arial" panose="020B0604020202020204" pitchFamily="34" charset="0"/>
          </a:endParaRPr>
        </a:p>
      </dsp:txBody>
      <dsp:txXfrm>
        <a:off x="2235767" y="1057327"/>
        <a:ext cx="8462465" cy="961206"/>
      </dsp:txXfrm>
    </dsp:sp>
    <dsp:sp modelId="{413BDE50-A13D-4B42-A95C-FA1B28D85B8B}">
      <dsp:nvSpPr>
        <dsp:cNvPr id="0" name=""/>
        <dsp:cNvSpPr/>
      </dsp:nvSpPr>
      <dsp:spPr>
        <a:xfrm>
          <a:off x="129210" y="1063733"/>
          <a:ext cx="1084009" cy="84100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B278153-A2A0-4126-B4A4-036E3617BA37}">
      <dsp:nvSpPr>
        <dsp:cNvPr id="0" name=""/>
        <dsp:cNvSpPr/>
      </dsp:nvSpPr>
      <dsp:spPr>
        <a:xfrm>
          <a:off x="0" y="2114655"/>
          <a:ext cx="10698233" cy="96120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22325">
            <a:lnSpc>
              <a:spcPct val="90000"/>
            </a:lnSpc>
            <a:spcBef>
              <a:spcPct val="0"/>
            </a:spcBef>
            <a:spcAft>
              <a:spcPct val="35000"/>
            </a:spcAft>
            <a:buNone/>
          </a:pPr>
          <a:r>
            <a:rPr lang="en-US" sz="1850" b="1" u="none" kern="1200" dirty="0">
              <a:solidFill>
                <a:schemeClr val="accent4">
                  <a:lumMod val="75000"/>
                </a:schemeClr>
              </a:solidFill>
              <a:cs typeface="Arial" panose="020B0604020202020204" pitchFamily="34" charset="0"/>
            </a:rPr>
            <a:t>Improved Accuracy </a:t>
          </a:r>
          <a:endParaRPr lang="en-SG" sz="1850" b="1" kern="1200" dirty="0">
            <a:solidFill>
              <a:schemeClr val="accent4">
                <a:lumMod val="75000"/>
              </a:schemeClr>
            </a:solidFill>
          </a:endParaRPr>
        </a:p>
        <a:p>
          <a:pPr marL="0" lvl="0" indent="0" algn="l" defTabSz="822325">
            <a:lnSpc>
              <a:spcPct val="90000"/>
            </a:lnSpc>
            <a:spcBef>
              <a:spcPct val="0"/>
            </a:spcBef>
            <a:spcAft>
              <a:spcPct val="35000"/>
            </a:spcAft>
            <a:buNone/>
          </a:pPr>
          <a:r>
            <a:rPr lang="en-US" sz="1800" kern="1200" dirty="0">
              <a:solidFill>
                <a:srgbClr val="080808"/>
              </a:solidFill>
              <a:cs typeface="Arial" panose="020B0604020202020204" pitchFamily="34" charset="0"/>
            </a:rPr>
            <a:t>The increasing scale of data availability and storage combined with better computational capacity has the potential to improve the accuracy of the underwriting process.</a:t>
          </a:r>
          <a:r>
            <a:rPr lang="en-SG" sz="1800" kern="1200" dirty="0">
              <a:solidFill>
                <a:srgbClr val="080808"/>
              </a:solidFill>
            </a:rPr>
            <a:t>.</a:t>
          </a:r>
          <a:endParaRPr lang="en-SG" sz="1800" b="1" kern="1200" dirty="0">
            <a:solidFill>
              <a:srgbClr val="080808"/>
            </a:solidFill>
            <a:latin typeface="+mn-lt"/>
            <a:cs typeface="Arial" panose="020B0604020202020204" pitchFamily="34" charset="0"/>
          </a:endParaRPr>
        </a:p>
      </dsp:txBody>
      <dsp:txXfrm>
        <a:off x="2235767" y="2114655"/>
        <a:ext cx="8462465" cy="961206"/>
      </dsp:txXfrm>
    </dsp:sp>
    <dsp:sp modelId="{404EDC9C-AB24-4BB8-AED4-A30D70990DB9}">
      <dsp:nvSpPr>
        <dsp:cNvPr id="0" name=""/>
        <dsp:cNvSpPr/>
      </dsp:nvSpPr>
      <dsp:spPr>
        <a:xfrm>
          <a:off x="129210" y="2121060"/>
          <a:ext cx="1084009" cy="84100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D0F60A1-C5D8-43AC-AFCE-510F5D6F8C97}">
      <dsp:nvSpPr>
        <dsp:cNvPr id="0" name=""/>
        <dsp:cNvSpPr/>
      </dsp:nvSpPr>
      <dsp:spPr>
        <a:xfrm>
          <a:off x="0" y="3157353"/>
          <a:ext cx="10698233" cy="96120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22325">
            <a:lnSpc>
              <a:spcPct val="90000"/>
            </a:lnSpc>
            <a:spcBef>
              <a:spcPct val="0"/>
            </a:spcBef>
            <a:spcAft>
              <a:spcPct val="35000"/>
            </a:spcAft>
            <a:buNone/>
          </a:pPr>
          <a:r>
            <a:rPr lang="en-US" sz="1850" b="1" u="none" kern="1200" dirty="0">
              <a:solidFill>
                <a:srgbClr val="006F83"/>
              </a:solidFill>
              <a:cs typeface="Arial" panose="020B0604020202020204" pitchFamily="34" charset="0"/>
            </a:rPr>
            <a:t>Detecting Frauds </a:t>
          </a:r>
        </a:p>
        <a:p>
          <a:pPr marL="0" lvl="0" indent="0" algn="l" defTabSz="822325">
            <a:lnSpc>
              <a:spcPct val="90000"/>
            </a:lnSpc>
            <a:spcBef>
              <a:spcPct val="0"/>
            </a:spcBef>
            <a:spcAft>
              <a:spcPct val="35000"/>
            </a:spcAft>
            <a:buNone/>
          </a:pPr>
          <a:r>
            <a:rPr lang="en-US" sz="1750" kern="1200" dirty="0">
              <a:solidFill>
                <a:srgbClr val="080808"/>
              </a:solidFill>
              <a:cs typeface="Arial" panose="020B0604020202020204" pitchFamily="34" charset="0"/>
            </a:rPr>
            <a:t>Machine learning Algorithms to detect </a:t>
          </a:r>
          <a:r>
            <a:rPr lang="en-SG" sz="1750" kern="1200" dirty="0">
              <a:solidFill>
                <a:srgbClr val="080808"/>
              </a:solidFill>
            </a:rPr>
            <a:t>fraudulent transactions with increased accuracy</a:t>
          </a:r>
          <a:r>
            <a:rPr lang="en-US" sz="1750" kern="1200" dirty="0">
              <a:solidFill>
                <a:srgbClr val="080808"/>
              </a:solidFill>
              <a:cs typeface="Arial" panose="020B0604020202020204" pitchFamily="34" charset="0"/>
            </a:rPr>
            <a:t> by comparing customer behavior with the baseline data of normal customers</a:t>
          </a:r>
          <a:endParaRPr lang="en-SG" sz="1750" b="1" kern="1200" dirty="0">
            <a:solidFill>
              <a:srgbClr val="080808"/>
            </a:solidFill>
            <a:latin typeface="+mn-lt"/>
            <a:cs typeface="Arial" panose="020B0604020202020204" pitchFamily="34" charset="0"/>
          </a:endParaRPr>
        </a:p>
      </dsp:txBody>
      <dsp:txXfrm>
        <a:off x="2235767" y="3157353"/>
        <a:ext cx="8462465" cy="961206"/>
      </dsp:txXfrm>
    </dsp:sp>
    <dsp:sp modelId="{D028838D-53FC-4123-A3E1-F4ADC8289EB9}">
      <dsp:nvSpPr>
        <dsp:cNvPr id="0" name=""/>
        <dsp:cNvSpPr/>
      </dsp:nvSpPr>
      <dsp:spPr>
        <a:xfrm>
          <a:off x="129210" y="3178388"/>
          <a:ext cx="1084009" cy="841002"/>
        </a:xfrm>
        <a:prstGeom prst="roundRect">
          <a:avLst>
            <a:gd name="adj" fmla="val 10000"/>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12000" b="-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0D999-167B-4AF3-9353-81421140BF3A}">
      <dsp:nvSpPr>
        <dsp:cNvPr id="0" name=""/>
        <dsp:cNvSpPr/>
      </dsp:nvSpPr>
      <dsp:spPr>
        <a:xfrm>
          <a:off x="0" y="0"/>
          <a:ext cx="10775671" cy="8972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22325">
            <a:lnSpc>
              <a:spcPct val="100000"/>
            </a:lnSpc>
            <a:spcBef>
              <a:spcPct val="0"/>
            </a:spcBef>
            <a:spcAft>
              <a:spcPct val="35000"/>
            </a:spcAft>
            <a:buNone/>
          </a:pPr>
          <a:r>
            <a:rPr lang="en-SG" sz="1850" b="1" i="0" kern="1200" dirty="0"/>
            <a:t>Intuitive Mobile Experience</a:t>
          </a:r>
        </a:p>
        <a:p>
          <a:pPr marL="0" lvl="0" indent="0" algn="l" defTabSz="822325">
            <a:lnSpc>
              <a:spcPct val="100000"/>
            </a:lnSpc>
            <a:spcBef>
              <a:spcPct val="0"/>
            </a:spcBef>
            <a:spcAft>
              <a:spcPct val="35000"/>
            </a:spcAft>
            <a:buNone/>
          </a:pPr>
          <a:r>
            <a:rPr lang="en-SG" sz="1650" kern="1200" dirty="0">
              <a:solidFill>
                <a:srgbClr val="080808"/>
              </a:solidFill>
            </a:rPr>
            <a:t>To attain </a:t>
          </a:r>
          <a:r>
            <a:rPr lang="en-US" sz="1650" kern="1200" dirty="0">
              <a:solidFill>
                <a:srgbClr val="080808"/>
              </a:solidFill>
            </a:rPr>
            <a:t>superior product satisfaction and expanded lender capacity and borrower </a:t>
          </a:r>
          <a:r>
            <a:rPr lang="en-SG" sz="1650" kern="1200" dirty="0">
              <a:solidFill>
                <a:srgbClr val="080808"/>
              </a:solidFill>
            </a:rPr>
            <a:t>experience. </a:t>
          </a:r>
        </a:p>
        <a:p>
          <a:pPr marL="0" lvl="0" indent="0" algn="l" defTabSz="822325">
            <a:lnSpc>
              <a:spcPct val="100000"/>
            </a:lnSpc>
            <a:spcBef>
              <a:spcPct val="0"/>
            </a:spcBef>
            <a:spcAft>
              <a:spcPct val="35000"/>
            </a:spcAft>
            <a:buNone/>
          </a:pPr>
          <a:r>
            <a:rPr lang="en-SG" sz="1650" kern="1200" dirty="0">
              <a:solidFill>
                <a:srgbClr val="080808"/>
              </a:solidFill>
            </a:rPr>
            <a:t>To run the strategic market campaigns to attract potential investors and appropriate borrowers.</a:t>
          </a:r>
          <a:endParaRPr lang="en-SG" sz="1650" b="0" kern="1200" dirty="0">
            <a:solidFill>
              <a:srgbClr val="080808"/>
            </a:solidFill>
            <a:latin typeface="+mn-lt"/>
            <a:cs typeface="Arial" panose="020B0604020202020204" pitchFamily="34" charset="0"/>
          </a:endParaRPr>
        </a:p>
      </dsp:txBody>
      <dsp:txXfrm>
        <a:off x="2244855" y="0"/>
        <a:ext cx="8530815" cy="897212"/>
      </dsp:txXfrm>
    </dsp:sp>
    <dsp:sp modelId="{04F5F9B9-652F-4A34-8346-A9DE768ADF76}">
      <dsp:nvSpPr>
        <dsp:cNvPr id="0" name=""/>
        <dsp:cNvSpPr/>
      </dsp:nvSpPr>
      <dsp:spPr>
        <a:xfrm>
          <a:off x="305956" y="4342"/>
          <a:ext cx="885954" cy="81286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7752599-F624-4DB4-9DB9-4569052E524B}">
      <dsp:nvSpPr>
        <dsp:cNvPr id="0" name=""/>
        <dsp:cNvSpPr/>
      </dsp:nvSpPr>
      <dsp:spPr>
        <a:xfrm>
          <a:off x="0" y="986933"/>
          <a:ext cx="10775671" cy="8972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33425">
            <a:lnSpc>
              <a:spcPct val="90000"/>
            </a:lnSpc>
            <a:spcBef>
              <a:spcPct val="0"/>
            </a:spcBef>
            <a:spcAft>
              <a:spcPct val="35000"/>
            </a:spcAft>
            <a:buNone/>
          </a:pPr>
          <a:r>
            <a:rPr lang="en-SG" sz="1650" b="1" i="0" kern="1200" dirty="0"/>
            <a:t>Social Media, Tax data, Investment data, Travel expenses,   Purchasing patterns, Inventory analysis for business </a:t>
          </a:r>
          <a:endParaRPr lang="en-SG" sz="1650" kern="1200" dirty="0"/>
        </a:p>
        <a:p>
          <a:pPr marL="0" lvl="0" indent="0" algn="l" defTabSz="733425">
            <a:lnSpc>
              <a:spcPct val="90000"/>
            </a:lnSpc>
            <a:spcBef>
              <a:spcPct val="0"/>
            </a:spcBef>
            <a:spcAft>
              <a:spcPct val="35000"/>
            </a:spcAft>
            <a:buNone/>
          </a:pPr>
          <a:r>
            <a:rPr lang="en-SG" sz="1600" kern="1200" dirty="0">
              <a:solidFill>
                <a:srgbClr val="080808"/>
              </a:solidFill>
            </a:rPr>
            <a:t>Enhance the quality of data systems and Machine learning &amp; AI  algorithms to process credit behaviour of the investor and borrower. </a:t>
          </a:r>
          <a:endParaRPr lang="en-SG" sz="1600" b="0" kern="1200" dirty="0">
            <a:solidFill>
              <a:srgbClr val="080808"/>
            </a:solidFill>
            <a:latin typeface="+mn-lt"/>
            <a:cs typeface="Arial" panose="020B0604020202020204" pitchFamily="34" charset="0"/>
          </a:endParaRPr>
        </a:p>
      </dsp:txBody>
      <dsp:txXfrm>
        <a:off x="2244855" y="986933"/>
        <a:ext cx="8530815" cy="897212"/>
      </dsp:txXfrm>
    </dsp:sp>
    <dsp:sp modelId="{1614919E-F8C2-4D74-AA92-9B04372C99F0}">
      <dsp:nvSpPr>
        <dsp:cNvPr id="0" name=""/>
        <dsp:cNvSpPr/>
      </dsp:nvSpPr>
      <dsp:spPr>
        <a:xfrm>
          <a:off x="235128" y="1074555"/>
          <a:ext cx="1018904" cy="71018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8000" b="-28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826FC1-43DF-48E9-A8F9-25B174A34EB3}">
      <dsp:nvSpPr>
        <dsp:cNvPr id="0" name=""/>
        <dsp:cNvSpPr/>
      </dsp:nvSpPr>
      <dsp:spPr>
        <a:xfrm>
          <a:off x="0" y="1973867"/>
          <a:ext cx="10775671" cy="8972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SG" sz="1700" b="1" kern="1200" dirty="0"/>
            <a:t>Technology –Big Data</a:t>
          </a:r>
          <a:r>
            <a:rPr lang="en-SG" sz="1700" kern="1200" dirty="0"/>
            <a:t>  </a:t>
          </a:r>
        </a:p>
        <a:p>
          <a:pPr marL="0" lvl="0" indent="0" algn="l" defTabSz="755650">
            <a:lnSpc>
              <a:spcPct val="90000"/>
            </a:lnSpc>
            <a:spcBef>
              <a:spcPct val="0"/>
            </a:spcBef>
            <a:spcAft>
              <a:spcPct val="35000"/>
            </a:spcAft>
            <a:buNone/>
          </a:pPr>
          <a:r>
            <a:rPr lang="en-SG" sz="1650" kern="1200" dirty="0">
              <a:solidFill>
                <a:srgbClr val="080808"/>
              </a:solidFill>
            </a:rPr>
            <a:t>Big-Data components like </a:t>
          </a:r>
          <a:r>
            <a:rPr lang="en-US" sz="1650" kern="1200" dirty="0">
              <a:solidFill>
                <a:srgbClr val="080808"/>
              </a:solidFill>
            </a:rPr>
            <a:t>Cloud-computing , Hadoop, Spark meets the requirements of  frequently interacting with diverse platforms for collecting large volumes of diverse data.</a:t>
          </a:r>
          <a:endParaRPr lang="en-SG" sz="1650" b="1" kern="1200" dirty="0">
            <a:solidFill>
              <a:srgbClr val="080808"/>
            </a:solidFill>
            <a:latin typeface="+mn-lt"/>
            <a:cs typeface="Arial" panose="020B0604020202020204" pitchFamily="34" charset="0"/>
          </a:endParaRPr>
        </a:p>
      </dsp:txBody>
      <dsp:txXfrm>
        <a:off x="2244855" y="1973867"/>
        <a:ext cx="8530815" cy="897212"/>
      </dsp:txXfrm>
    </dsp:sp>
    <dsp:sp modelId="{9978191C-5F3D-408E-9BB7-589814A456E5}">
      <dsp:nvSpPr>
        <dsp:cNvPr id="0" name=""/>
        <dsp:cNvSpPr/>
      </dsp:nvSpPr>
      <dsp:spPr>
        <a:xfrm>
          <a:off x="192844" y="2029548"/>
          <a:ext cx="1112178" cy="71018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0EE8CC9-662B-4AFE-878C-13FA1FEB3545}">
      <dsp:nvSpPr>
        <dsp:cNvPr id="0" name=""/>
        <dsp:cNvSpPr/>
      </dsp:nvSpPr>
      <dsp:spPr>
        <a:xfrm>
          <a:off x="0" y="2960801"/>
          <a:ext cx="10775671" cy="8972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SG" sz="1700" b="1" kern="1200" dirty="0"/>
            <a:t>Advanced Machine Learning Algorithms</a:t>
          </a:r>
        </a:p>
        <a:p>
          <a:pPr marL="0" lvl="0" indent="0" algn="l" defTabSz="755650">
            <a:lnSpc>
              <a:spcPct val="90000"/>
            </a:lnSpc>
            <a:spcBef>
              <a:spcPct val="0"/>
            </a:spcBef>
            <a:spcAft>
              <a:spcPct val="35000"/>
            </a:spcAft>
            <a:buNone/>
          </a:pPr>
          <a:r>
            <a:rPr lang="en-SG" sz="1600" kern="1200" dirty="0">
              <a:solidFill>
                <a:srgbClr val="080808"/>
              </a:solidFill>
            </a:rPr>
            <a:t> </a:t>
          </a:r>
          <a:r>
            <a:rPr lang="en-SG" sz="1650" kern="1200" dirty="0">
              <a:solidFill>
                <a:srgbClr val="080808"/>
              </a:solidFill>
            </a:rPr>
            <a:t>To </a:t>
          </a:r>
          <a:r>
            <a:rPr lang="en-US" sz="1650" b="0" i="0" kern="1200" dirty="0">
              <a:solidFill>
                <a:srgbClr val="080808"/>
              </a:solidFill>
            </a:rPr>
            <a:t>define the complex and dynamic relationships to predict default. Optimizing the risk &amp; profits not only for fintech credit but also for all investors</a:t>
          </a:r>
          <a:r>
            <a:rPr lang="en-US" sz="1600" b="0" i="0" kern="1200" dirty="0">
              <a:solidFill>
                <a:srgbClr val="080808"/>
              </a:solidFill>
            </a:rPr>
            <a:t>.</a:t>
          </a:r>
          <a:endParaRPr lang="en-SG" sz="1600" b="1" kern="1200" dirty="0">
            <a:solidFill>
              <a:srgbClr val="080808"/>
            </a:solidFill>
            <a:latin typeface="+mn-lt"/>
            <a:cs typeface="Arial" panose="020B0604020202020204" pitchFamily="34" charset="0"/>
          </a:endParaRPr>
        </a:p>
      </dsp:txBody>
      <dsp:txXfrm>
        <a:off x="2244855" y="2960801"/>
        <a:ext cx="8530815" cy="897212"/>
      </dsp:txXfrm>
    </dsp:sp>
    <dsp:sp modelId="{E3CBA3BF-5E32-49A5-BF29-45CF25FCFA74}">
      <dsp:nvSpPr>
        <dsp:cNvPr id="0" name=""/>
        <dsp:cNvSpPr/>
      </dsp:nvSpPr>
      <dsp:spPr>
        <a:xfrm>
          <a:off x="192844" y="3016482"/>
          <a:ext cx="1112178" cy="710183"/>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8A33D7E-A214-4565-8F6C-2970AE14F8B9}">
      <dsp:nvSpPr>
        <dsp:cNvPr id="0" name=""/>
        <dsp:cNvSpPr/>
      </dsp:nvSpPr>
      <dsp:spPr>
        <a:xfrm>
          <a:off x="0" y="3947735"/>
          <a:ext cx="10775671" cy="8972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22325">
            <a:lnSpc>
              <a:spcPct val="90000"/>
            </a:lnSpc>
            <a:spcBef>
              <a:spcPct val="0"/>
            </a:spcBef>
            <a:spcAft>
              <a:spcPct val="35000"/>
            </a:spcAft>
            <a:buNone/>
          </a:pPr>
          <a:r>
            <a:rPr lang="en-SG" sz="1850" b="1" kern="1200" dirty="0"/>
            <a:t>Chat bots </a:t>
          </a:r>
        </a:p>
        <a:p>
          <a:pPr marL="0" lvl="0" indent="0" algn="l" defTabSz="822325">
            <a:lnSpc>
              <a:spcPct val="90000"/>
            </a:lnSpc>
            <a:spcBef>
              <a:spcPct val="0"/>
            </a:spcBef>
            <a:spcAft>
              <a:spcPct val="35000"/>
            </a:spcAft>
            <a:buNone/>
          </a:pPr>
          <a:r>
            <a:rPr lang="en-SG" sz="1650" kern="1200" dirty="0">
              <a:solidFill>
                <a:srgbClr val="080808"/>
              </a:solidFill>
            </a:rPr>
            <a:t>to improve overall customer experience and platform loyalty by taking in the questions and feedback from customers and generate appropriate answers / best practices.</a:t>
          </a:r>
          <a:endParaRPr lang="en-SG" sz="1650" b="1" kern="1200" dirty="0">
            <a:solidFill>
              <a:srgbClr val="080808"/>
            </a:solidFill>
            <a:latin typeface="+mn-lt"/>
            <a:cs typeface="Arial" panose="020B0604020202020204" pitchFamily="34" charset="0"/>
          </a:endParaRPr>
        </a:p>
      </dsp:txBody>
      <dsp:txXfrm>
        <a:off x="2244855" y="3947735"/>
        <a:ext cx="8530815" cy="897212"/>
      </dsp:txXfrm>
    </dsp:sp>
    <dsp:sp modelId="{59023245-713F-4DBE-9382-6419D80C5472}">
      <dsp:nvSpPr>
        <dsp:cNvPr id="0" name=""/>
        <dsp:cNvSpPr/>
      </dsp:nvSpPr>
      <dsp:spPr>
        <a:xfrm>
          <a:off x="271442" y="4011896"/>
          <a:ext cx="954983" cy="693222"/>
        </a:xfrm>
        <a:prstGeom prst="roundRect">
          <a:avLst>
            <a:gd name="adj" fmla="val 10000"/>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t="-10000" b="-1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9/21/2019</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9/21/2019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131760" y="442636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131760" y="1212509"/>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dirty="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011341"/>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0" y="3624087"/>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144060" y="536459"/>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74310" y="4969"/>
            <a:ext cx="7102800" cy="6693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18456" y="130736"/>
            <a:ext cx="4564904" cy="669363"/>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dirty="0"/>
              <a:t>CLICK TO EDIT MASTER TITLE</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99137" y="681931"/>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assets.kpmg/content/dam/kpmg/id/pdf/2018/11/id-the-fintech-edge-p2p-lending.pdf" TargetMode="External"/><Relationship Id="rId2" Type="http://schemas.openxmlformats.org/officeDocument/2006/relationships/hyperlink" Target="https://www.bis.org/publ/qtrpdf/r_qt1809e.pdf" TargetMode="External"/><Relationship Id="rId1" Type="http://schemas.openxmlformats.org/officeDocument/2006/relationships/slideLayout" Target="../slideLayouts/slideLayout8.xml"/><Relationship Id="rId6" Type="http://schemas.openxmlformats.org/officeDocument/2006/relationships/hyperlink" Target="https://www.finsia.com/docs/default-source/jassa-new/JASSA-2016-/jassa-2016-issue-3/jassa-2016-iss-3-peer-to-peer-lending-pp-37-44.pdf?sfvrsn=76839b93_4" TargetMode="External"/><Relationship Id="rId5" Type="http://schemas.openxmlformats.org/officeDocument/2006/relationships/hyperlink" Target="https://heap.io/customer-stories/lending-club" TargetMode="External"/><Relationship Id="rId4" Type="http://schemas.openxmlformats.org/officeDocument/2006/relationships/hyperlink" Target="https://www.crediful.com/personal-loans/lendingtre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8.xml"/><Relationship Id="rId5" Type="http://schemas.microsoft.com/office/2007/relationships/hdphoto" Target="../media/hdphoto5.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gline">
            <a:extLst>
              <a:ext uri="{FF2B5EF4-FFF2-40B4-BE49-F238E27FC236}">
                <a16:creationId xmlns:a16="http://schemas.microsoft.com/office/drawing/2014/main" id="{207A4895-FD99-4E27-98FF-7558F17D6AA0}"/>
              </a:ext>
            </a:extLst>
          </p:cNvPr>
          <p:cNvSpPr>
            <a:spLocks noGrp="1"/>
          </p:cNvSpPr>
          <p:nvPr>
            <p:ph type="body" sz="quarter" idx="15"/>
          </p:nvPr>
        </p:nvSpPr>
        <p:spPr>
          <a:xfrm>
            <a:off x="3238497" y="3844800"/>
            <a:ext cx="5120312" cy="1561657"/>
          </a:xfrm>
        </p:spPr>
        <p:txBody>
          <a:bodyPr/>
          <a:lstStyle/>
          <a:p>
            <a:pPr algn="l"/>
            <a:r>
              <a:rPr lang="en-US" b="1" dirty="0"/>
              <a:t> </a:t>
            </a:r>
          </a:p>
        </p:txBody>
      </p:sp>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sp>
        <p:nvSpPr>
          <p:cNvPr id="4" name="Title">
            <a:extLst>
              <a:ext uri="{FF2B5EF4-FFF2-40B4-BE49-F238E27FC236}">
                <a16:creationId xmlns:a16="http://schemas.microsoft.com/office/drawing/2014/main" id="{CDF2CC42-ED6C-48CF-B6C9-D28B128F451B}"/>
              </a:ext>
            </a:extLst>
          </p:cNvPr>
          <p:cNvSpPr>
            <a:spLocks noGrp="1"/>
          </p:cNvSpPr>
          <p:nvPr>
            <p:ph type="title"/>
          </p:nvPr>
        </p:nvSpPr>
        <p:spPr>
          <a:xfrm>
            <a:off x="3238497" y="1203110"/>
            <a:ext cx="5120312" cy="2394856"/>
          </a:xfrm>
        </p:spPr>
        <p:txBody>
          <a:bodyPr>
            <a:normAutofit/>
          </a:bodyPr>
          <a:lstStyle/>
          <a:p>
            <a:pPr algn="l"/>
            <a:r>
              <a:rPr lang="en-US" sz="4400" dirty="0"/>
              <a:t>Fintech Credit</a:t>
            </a:r>
          </a:p>
        </p:txBody>
      </p:sp>
    </p:spTree>
    <p:extLst>
      <p:ext uri="{BB962C8B-B14F-4D97-AF65-F5344CB8AC3E}">
        <p14:creationId xmlns:p14="http://schemas.microsoft.com/office/powerpoint/2010/main" val="22224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71CCA3-C28C-497E-8BE0-1284D90B1453}"/>
              </a:ext>
            </a:extLst>
          </p:cNvPr>
          <p:cNvSpPr>
            <a:spLocks noGrp="1"/>
          </p:cNvSpPr>
          <p:nvPr>
            <p:ph type="sldNum" sz="quarter" idx="12"/>
          </p:nvPr>
        </p:nvSpPr>
        <p:spPr/>
        <p:txBody>
          <a:bodyPr/>
          <a:lstStyle/>
          <a:p>
            <a:fld id="{D9BB3731-526F-4638-85F8-715D717FFC12}" type="slidenum">
              <a:rPr lang="en-US" noProof="0" smtClean="0"/>
              <a:t>10</a:t>
            </a:fld>
            <a:endParaRPr lang="en-US" noProof="0" dirty="0"/>
          </a:p>
        </p:txBody>
      </p:sp>
      <p:sp>
        <p:nvSpPr>
          <p:cNvPr id="6" name="Title 5">
            <a:extLst>
              <a:ext uri="{FF2B5EF4-FFF2-40B4-BE49-F238E27FC236}">
                <a16:creationId xmlns:a16="http://schemas.microsoft.com/office/drawing/2014/main" id="{222610E8-8B1A-4D05-B43F-3564BAA8CEF0}"/>
              </a:ext>
            </a:extLst>
          </p:cNvPr>
          <p:cNvSpPr>
            <a:spLocks noGrp="1"/>
          </p:cNvSpPr>
          <p:nvPr>
            <p:ph type="title"/>
          </p:nvPr>
        </p:nvSpPr>
        <p:spPr>
          <a:xfrm>
            <a:off x="0" y="-38940"/>
            <a:ext cx="6909118" cy="669363"/>
          </a:xfrm>
        </p:spPr>
        <p:txBody>
          <a:bodyPr>
            <a:normAutofit fontScale="90000"/>
          </a:bodyPr>
          <a:lstStyle/>
          <a:p>
            <a:r>
              <a:rPr lang="en-US" dirty="0"/>
              <a:t>Industry Growth – Key drivers</a:t>
            </a:r>
            <a:endParaRPr lang="en-SG" dirty="0"/>
          </a:p>
        </p:txBody>
      </p:sp>
      <p:sp>
        <p:nvSpPr>
          <p:cNvPr id="7" name="Rectangle 6">
            <a:extLst>
              <a:ext uri="{FF2B5EF4-FFF2-40B4-BE49-F238E27FC236}">
                <a16:creationId xmlns:a16="http://schemas.microsoft.com/office/drawing/2014/main" id="{0A0C5F60-43B5-4C85-911D-F2C3489D4C29}"/>
              </a:ext>
            </a:extLst>
          </p:cNvPr>
          <p:cNvSpPr/>
          <p:nvPr/>
        </p:nvSpPr>
        <p:spPr>
          <a:xfrm>
            <a:off x="129209" y="715143"/>
            <a:ext cx="11698357" cy="3416320"/>
          </a:xfrm>
          <a:prstGeom prst="rect">
            <a:avLst/>
          </a:prstGeom>
        </p:spPr>
        <p:txBody>
          <a:bodyPr wrap="square">
            <a:spAutoFit/>
          </a:bodyPr>
          <a:lstStyle/>
          <a:p>
            <a:pPr marL="285750" indent="-285750" algn="just">
              <a:buFont typeface="Wingdings" panose="05000000000000000000" pitchFamily="2" charset="2"/>
              <a:buChar char="v"/>
            </a:pPr>
            <a:endParaRPr lang="en-US" dirty="0">
              <a:solidFill>
                <a:srgbClr val="080808"/>
              </a:solidFill>
              <a:cs typeface="Arial" panose="020B0604020202020204" pitchFamily="34" charset="0"/>
            </a:endParaRPr>
          </a:p>
          <a:p>
            <a:r>
              <a:rPr lang="en-US" b="1" dirty="0">
                <a:solidFill>
                  <a:srgbClr val="080808"/>
                </a:solidFill>
                <a:cs typeface="Arial" panose="020B0604020202020204" pitchFamily="34" charset="0"/>
              </a:rPr>
              <a:t>Factors affecting growth potential:</a:t>
            </a:r>
          </a:p>
          <a:p>
            <a:endParaRPr lang="en-US" b="1" dirty="0">
              <a:solidFill>
                <a:srgbClr val="080808"/>
              </a:solidFill>
              <a:cs typeface="Arial" panose="020B0604020202020204" pitchFamily="34" charset="0"/>
            </a:endParaRPr>
          </a:p>
          <a:p>
            <a:pPr marL="742950" lvl="1" indent="-285750" algn="just">
              <a:buFont typeface="Wingdings" panose="05000000000000000000" pitchFamily="2" charset="2"/>
              <a:buChar char="v"/>
            </a:pPr>
            <a:r>
              <a:rPr lang="en-US" dirty="0">
                <a:solidFill>
                  <a:srgbClr val="080808"/>
                </a:solidFill>
                <a:cs typeface="Arial" panose="020B0604020202020204" pitchFamily="34" charset="0"/>
              </a:rPr>
              <a:t>A competitive responses from incumbent lenders. Banks have been building up their digital banking activities for some years, and the emergence of marketplace lending platforms has sped up this process.</a:t>
            </a:r>
          </a:p>
          <a:p>
            <a:pPr marL="742950" lvl="1" indent="-285750" algn="just">
              <a:buFont typeface="Wingdings" panose="05000000000000000000" pitchFamily="2" charset="2"/>
              <a:buChar char="v"/>
            </a:pPr>
            <a:endParaRPr lang="en-US" dirty="0">
              <a:solidFill>
                <a:srgbClr val="080808"/>
              </a:solidFill>
              <a:cs typeface="Arial" panose="020B0604020202020204" pitchFamily="34" charset="0"/>
            </a:endParaRPr>
          </a:p>
          <a:p>
            <a:pPr marL="742950" lvl="1" indent="-285750" algn="just">
              <a:buFont typeface="Wingdings" panose="05000000000000000000" pitchFamily="2" charset="2"/>
              <a:buChar char="v"/>
            </a:pPr>
            <a:r>
              <a:rPr lang="en-US" dirty="0">
                <a:solidFill>
                  <a:srgbClr val="080808"/>
                </a:solidFill>
                <a:cs typeface="Arial" panose="020B0604020202020204" pitchFamily="34" charset="0"/>
              </a:rPr>
              <a:t>Uncertainty about regulatory frameworks given the rapid development of the industry. This drives tough route to be complaint with upcoming Regulatory requirements and frequent updates. </a:t>
            </a:r>
          </a:p>
          <a:p>
            <a:pPr marL="742950" lvl="1" indent="-285750" algn="just">
              <a:buFont typeface="Wingdings" panose="05000000000000000000" pitchFamily="2" charset="2"/>
              <a:buChar char="v"/>
            </a:pPr>
            <a:endParaRPr lang="en-US" dirty="0">
              <a:solidFill>
                <a:srgbClr val="080808"/>
              </a:solidFill>
              <a:cs typeface="Arial" panose="020B0604020202020204" pitchFamily="34" charset="0"/>
            </a:endParaRPr>
          </a:p>
          <a:p>
            <a:r>
              <a:rPr lang="en-US" b="1" u="sng" dirty="0">
                <a:solidFill>
                  <a:srgbClr val="080808"/>
                </a:solidFill>
                <a:cs typeface="Arial" panose="020B0604020202020204" pitchFamily="34" charset="0"/>
              </a:rPr>
              <a:t>Fintech Credit Growth since 2010 (Holds more than 50% share in the Industry since 2013):</a:t>
            </a:r>
          </a:p>
          <a:p>
            <a:endParaRPr lang="en-US" b="1" dirty="0">
              <a:solidFill>
                <a:srgbClr val="080808"/>
              </a:solidFill>
              <a:cs typeface="Arial" panose="020B0604020202020204" pitchFamily="34" charset="0"/>
            </a:endParaRPr>
          </a:p>
          <a:p>
            <a:pPr algn="just"/>
            <a:endParaRPr lang="en-US" dirty="0">
              <a:solidFill>
                <a:srgbClr val="080808"/>
              </a:solidFill>
              <a:cs typeface="Arial" panose="020B0604020202020204" pitchFamily="34" charset="0"/>
            </a:endParaRPr>
          </a:p>
        </p:txBody>
      </p:sp>
      <p:pic>
        <p:nvPicPr>
          <p:cNvPr id="8" name="Picture 7">
            <a:extLst>
              <a:ext uri="{FF2B5EF4-FFF2-40B4-BE49-F238E27FC236}">
                <a16:creationId xmlns:a16="http://schemas.microsoft.com/office/drawing/2014/main" id="{EE7162D2-E0D1-4F45-83C4-00BCF7F2D113}"/>
              </a:ext>
            </a:extLst>
          </p:cNvPr>
          <p:cNvPicPr>
            <a:picLocks noChangeAspect="1"/>
          </p:cNvPicPr>
          <p:nvPr/>
        </p:nvPicPr>
        <p:blipFill>
          <a:blip r:embed="rId2"/>
          <a:stretch>
            <a:fillRect/>
          </a:stretch>
        </p:blipFill>
        <p:spPr>
          <a:xfrm>
            <a:off x="0" y="3577465"/>
            <a:ext cx="12216615" cy="3400425"/>
          </a:xfrm>
          <a:prstGeom prst="rect">
            <a:avLst/>
          </a:prstGeom>
        </p:spPr>
      </p:pic>
    </p:spTree>
    <p:extLst>
      <p:ext uri="{BB962C8B-B14F-4D97-AF65-F5344CB8AC3E}">
        <p14:creationId xmlns:p14="http://schemas.microsoft.com/office/powerpoint/2010/main" val="158244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30648"/>
            <a:ext cx="7056783" cy="368002"/>
          </a:xfrm>
        </p:spPr>
        <p:txBody>
          <a:bodyPr>
            <a:noAutofit/>
          </a:bodyPr>
          <a:lstStyle/>
          <a:p>
            <a:r>
              <a:rPr lang="en-US" sz="3200" dirty="0"/>
              <a:t>Fintech Credit – Trend </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291305" y="3957363"/>
            <a:ext cx="11297479" cy="2700739"/>
          </a:xfrm>
          <a:prstGeom prst="rect">
            <a:avLst/>
          </a:prstGeom>
          <a:noFill/>
        </p:spPr>
        <p:txBody>
          <a:bodyPr wrap="square" rtlCol="0">
            <a:spAutoFit/>
          </a:bodyPr>
          <a:lstStyle/>
          <a:p>
            <a:pPr>
              <a:spcAft>
                <a:spcPts val="300"/>
              </a:spcAft>
            </a:pPr>
            <a:r>
              <a:rPr lang="en-US" b="1" u="sng" dirty="0">
                <a:solidFill>
                  <a:srgbClr val="080808"/>
                </a:solidFill>
                <a:cs typeface="Arial" panose="020B0604020202020204" pitchFamily="34" charset="0"/>
              </a:rPr>
              <a:t>Focused items</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The Real estate portfolio is expected to be stable in terms of $ disbursements with a low or negative growth. This is due to Real-estate business is stable in the region. Also due to the competition from the conventional banks with lower interest rates and flexible products is high.</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 Invoice Lending and Business Lending has a strong data infrastructure. Fintech planning to expand the lending business in these areas due to higher commission's, increase in international trades, increasing new SME’s in the country.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Consumer lending is very competitive in the industry. Need to enhance the decisioning systems to optimize the commission fee, borrowers credit risk profile and the size of lenders investment amounts.  </a:t>
            </a:r>
          </a:p>
        </p:txBody>
      </p:sp>
      <p:pic>
        <p:nvPicPr>
          <p:cNvPr id="20" name="Picture 19">
            <a:extLst>
              <a:ext uri="{FF2B5EF4-FFF2-40B4-BE49-F238E27FC236}">
                <a16:creationId xmlns:a16="http://schemas.microsoft.com/office/drawing/2014/main" id="{A8328B90-27CA-4E37-ABF5-8D092BD0FB0E}"/>
              </a:ext>
            </a:extLst>
          </p:cNvPr>
          <p:cNvPicPr>
            <a:picLocks noChangeAspect="1"/>
          </p:cNvPicPr>
          <p:nvPr/>
        </p:nvPicPr>
        <p:blipFill>
          <a:blip r:embed="rId2"/>
          <a:stretch>
            <a:fillRect/>
          </a:stretch>
        </p:blipFill>
        <p:spPr>
          <a:xfrm>
            <a:off x="1896961" y="993788"/>
            <a:ext cx="7937808" cy="2963575"/>
          </a:xfrm>
          <a:prstGeom prst="rect">
            <a:avLst/>
          </a:prstGeom>
        </p:spPr>
      </p:pic>
    </p:spTree>
    <p:extLst>
      <p:ext uri="{BB962C8B-B14F-4D97-AF65-F5344CB8AC3E}">
        <p14:creationId xmlns:p14="http://schemas.microsoft.com/office/powerpoint/2010/main" val="60957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5E327-1D91-4039-B194-B8A7AE20B573}"/>
              </a:ext>
            </a:extLst>
          </p:cNvPr>
          <p:cNvPicPr>
            <a:picLocks noChangeAspect="1"/>
          </p:cNvPicPr>
          <p:nvPr/>
        </p:nvPicPr>
        <p:blipFill>
          <a:blip r:embed="rId2"/>
          <a:stretch>
            <a:fillRect/>
          </a:stretch>
        </p:blipFill>
        <p:spPr>
          <a:xfrm>
            <a:off x="1776206" y="4781378"/>
            <a:ext cx="6791325" cy="2024514"/>
          </a:xfrm>
          <a:prstGeom prst="rect">
            <a:avLst/>
          </a:prstGeom>
        </p:spPr>
      </p:pic>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rmAutofit fontScale="90000"/>
          </a:bodyPr>
          <a:lstStyle/>
          <a:p>
            <a:r>
              <a:rPr lang="en-US" dirty="0"/>
              <a:t>Business Goals</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12</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0" y="633275"/>
            <a:ext cx="11773102" cy="4770537"/>
          </a:xfrm>
          <a:prstGeom prst="rect">
            <a:avLst/>
          </a:prstGeom>
          <a:noFill/>
        </p:spPr>
        <p:txBody>
          <a:bodyPr wrap="square" rtlCol="0">
            <a:spAutoFit/>
          </a:bodyPr>
          <a:lstStyle/>
          <a:p>
            <a:r>
              <a:rPr lang="en-US" sz="2000" b="1" u="sng" dirty="0">
                <a:solidFill>
                  <a:srgbClr val="080808"/>
                </a:solidFill>
              </a:rPr>
              <a:t>Short term </a:t>
            </a:r>
          </a:p>
          <a:p>
            <a:pPr marL="285750" indent="-285750" algn="just">
              <a:buFont typeface="Wingdings" panose="05000000000000000000" pitchFamily="2" charset="2"/>
              <a:buChar char="v"/>
            </a:pPr>
            <a:r>
              <a:rPr lang="en-US" dirty="0">
                <a:solidFill>
                  <a:srgbClr val="080808"/>
                </a:solidFill>
              </a:rPr>
              <a:t>60% growth in $ disbursements by 2022 for Business lending and Invoice lending.</a:t>
            </a:r>
          </a:p>
          <a:p>
            <a:pPr marL="285750" indent="-285750" algn="just">
              <a:buFont typeface="Wingdings" panose="05000000000000000000" pitchFamily="2" charset="2"/>
              <a:buChar char="v"/>
            </a:pPr>
            <a:r>
              <a:rPr lang="en-US" dirty="0">
                <a:solidFill>
                  <a:srgbClr val="080808"/>
                </a:solidFill>
              </a:rPr>
              <a:t>10 times growth in pooled investments from consumer/business investors by 2022.</a:t>
            </a:r>
          </a:p>
          <a:p>
            <a:pPr marL="285750" indent="-285750" algn="just">
              <a:buFont typeface="Wingdings" panose="05000000000000000000" pitchFamily="2" charset="2"/>
              <a:buChar char="v"/>
            </a:pPr>
            <a:r>
              <a:rPr lang="en-US" dirty="0">
                <a:solidFill>
                  <a:srgbClr val="080808"/>
                </a:solidFill>
              </a:rPr>
              <a:t>Enhance the decision systems infrastructure to facilitate guarantees and customized insurance products.</a:t>
            </a:r>
          </a:p>
          <a:p>
            <a:pPr marL="285750" indent="-285750" algn="just">
              <a:buFont typeface="Wingdings" panose="05000000000000000000" pitchFamily="2" charset="2"/>
              <a:buChar char="v"/>
            </a:pPr>
            <a:r>
              <a:rPr lang="en-US" dirty="0">
                <a:solidFill>
                  <a:srgbClr val="080808"/>
                </a:solidFill>
              </a:rPr>
              <a:t>Enhance the in house data storage and reporting standards to be complaint with upcoming regulations.</a:t>
            </a:r>
          </a:p>
          <a:p>
            <a:pPr marL="285750" indent="-285750" algn="just">
              <a:buFont typeface="Wingdings" panose="05000000000000000000" pitchFamily="2" charset="2"/>
              <a:buChar char="v"/>
            </a:pPr>
            <a:endParaRPr lang="en-US" dirty="0">
              <a:solidFill>
                <a:srgbClr val="080808"/>
              </a:solidFill>
            </a:endParaRPr>
          </a:p>
          <a:p>
            <a:r>
              <a:rPr lang="en-US" sz="2000" b="1" u="sng" dirty="0">
                <a:solidFill>
                  <a:srgbClr val="080808"/>
                </a:solidFill>
              </a:rPr>
              <a:t>Long term </a:t>
            </a:r>
            <a:endParaRPr lang="en-US" dirty="0">
              <a:solidFill>
                <a:srgbClr val="080808"/>
              </a:solidFill>
            </a:endParaRPr>
          </a:p>
          <a:p>
            <a:pPr marL="285750" indent="-285750" algn="just">
              <a:buFont typeface="Wingdings" panose="05000000000000000000" pitchFamily="2" charset="2"/>
              <a:buChar char="v"/>
            </a:pPr>
            <a:r>
              <a:rPr lang="en-US" dirty="0">
                <a:solidFill>
                  <a:srgbClr val="080808"/>
                </a:solidFill>
              </a:rPr>
              <a:t>Complaint with regulations.</a:t>
            </a:r>
          </a:p>
          <a:p>
            <a:pPr marL="285750" indent="-285750" algn="just">
              <a:buFont typeface="Wingdings" panose="05000000000000000000" pitchFamily="2" charset="2"/>
              <a:buChar char="v"/>
            </a:pPr>
            <a:r>
              <a:rPr lang="en-US" dirty="0">
                <a:solidFill>
                  <a:srgbClr val="080808"/>
                </a:solidFill>
              </a:rPr>
              <a:t>Partnering with Top Tier lenders across the spectrum to capture maximum customers.</a:t>
            </a:r>
          </a:p>
          <a:p>
            <a:pPr marL="285750" indent="-285750" algn="just">
              <a:buFont typeface="Wingdings" panose="05000000000000000000" pitchFamily="2" charset="2"/>
              <a:buChar char="v"/>
            </a:pPr>
            <a:r>
              <a:rPr lang="en-US" dirty="0">
                <a:solidFill>
                  <a:srgbClr val="080808"/>
                </a:solidFill>
              </a:rPr>
              <a:t>Expand the business in Asia-pacific and Europe countries.</a:t>
            </a:r>
          </a:p>
          <a:p>
            <a:pPr marL="285750" indent="-285750" algn="just">
              <a:buFont typeface="Wingdings" panose="05000000000000000000" pitchFamily="2" charset="2"/>
              <a:buChar char="v"/>
            </a:pPr>
            <a:r>
              <a:rPr lang="en-US" dirty="0">
                <a:solidFill>
                  <a:srgbClr val="080808"/>
                </a:solidFill>
              </a:rPr>
              <a:t>Expand the scope to various markets like</a:t>
            </a:r>
          </a:p>
          <a:p>
            <a:pPr marL="742950" lvl="1" indent="-285750" algn="just">
              <a:buFont typeface="Wingdings" panose="05000000000000000000" pitchFamily="2" charset="2"/>
              <a:buChar char="v"/>
            </a:pPr>
            <a:r>
              <a:rPr lang="en-US" sz="1600" dirty="0">
                <a:solidFill>
                  <a:srgbClr val="080808"/>
                </a:solidFill>
              </a:rPr>
              <a:t>Insurance</a:t>
            </a:r>
          </a:p>
          <a:p>
            <a:pPr marL="742950" lvl="1" indent="-285750" algn="just">
              <a:buFont typeface="Wingdings" panose="05000000000000000000" pitchFamily="2" charset="2"/>
              <a:buChar char="v"/>
            </a:pPr>
            <a:r>
              <a:rPr lang="en-US" sz="1600" dirty="0">
                <a:solidFill>
                  <a:srgbClr val="080808"/>
                </a:solidFill>
              </a:rPr>
              <a:t>Derivatives</a:t>
            </a:r>
          </a:p>
          <a:p>
            <a:pPr marL="742950" lvl="1" indent="-285750" algn="just">
              <a:buFont typeface="Wingdings" panose="05000000000000000000" pitchFamily="2" charset="2"/>
              <a:buChar char="v"/>
            </a:pPr>
            <a:r>
              <a:rPr lang="en-US" sz="1600" dirty="0">
                <a:solidFill>
                  <a:srgbClr val="080808"/>
                </a:solidFill>
              </a:rPr>
              <a:t>Fixed deposits </a:t>
            </a:r>
          </a:p>
          <a:p>
            <a:pPr marL="285750" indent="-285750" algn="just">
              <a:buFont typeface="Wingdings" panose="05000000000000000000" pitchFamily="2" charset="2"/>
              <a:buChar char="v"/>
            </a:pPr>
            <a:r>
              <a:rPr lang="en-US" dirty="0">
                <a:solidFill>
                  <a:srgbClr val="080808"/>
                </a:solidFill>
              </a:rPr>
              <a:t>Enhance Consumers/Commercial investment groups to support both inhouse and cross border lending.</a:t>
            </a:r>
          </a:p>
          <a:p>
            <a:pPr marL="742950" lvl="1" indent="-285750" algn="just">
              <a:buFont typeface="Wingdings" panose="05000000000000000000" pitchFamily="2" charset="2"/>
              <a:buChar char="v"/>
            </a:pPr>
            <a:endParaRPr lang="en-US" dirty="0">
              <a:solidFill>
                <a:srgbClr val="080808"/>
              </a:solidFill>
            </a:endParaRPr>
          </a:p>
          <a:p>
            <a:pPr marL="285750" indent="-285750" algn="just">
              <a:buFont typeface="Wingdings" panose="05000000000000000000" pitchFamily="2" charset="2"/>
              <a:buChar char="v"/>
            </a:pPr>
            <a:endParaRPr lang="en-SG" dirty="0">
              <a:solidFill>
                <a:srgbClr val="080808"/>
              </a:solidFill>
            </a:endParaRPr>
          </a:p>
        </p:txBody>
      </p:sp>
    </p:spTree>
    <p:extLst>
      <p:ext uri="{BB962C8B-B14F-4D97-AF65-F5344CB8AC3E}">
        <p14:creationId xmlns:p14="http://schemas.microsoft.com/office/powerpoint/2010/main" val="208686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Autofit/>
          </a:bodyPr>
          <a:lstStyle/>
          <a:p>
            <a:pPr algn="l"/>
            <a:r>
              <a:rPr lang="en-US" sz="2800" dirty="0"/>
              <a:t>Current Analytics Capabilities</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13</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119269" y="994134"/>
            <a:ext cx="11807687"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80808"/>
                </a:solidFill>
                <a:cs typeface="Arial" panose="020B0604020202020204" pitchFamily="34" charset="0"/>
              </a:rPr>
              <a:t>We also identified several aspects that require focus so that Fintech credit can truly flourish in the various market.</a:t>
            </a:r>
          </a:p>
          <a:p>
            <a:pPr marL="285750" indent="-285750">
              <a:buFont typeface="Wingdings" panose="05000000000000000000" pitchFamily="2" charset="2"/>
              <a:buChar char="v"/>
            </a:pPr>
            <a:endParaRPr lang="en-US" dirty="0">
              <a:solidFill>
                <a:srgbClr val="080808"/>
              </a:solidFill>
              <a:cs typeface="Arial" panose="020B0604020202020204" pitchFamily="34" charset="0"/>
            </a:endParaRPr>
          </a:p>
          <a:p>
            <a:pPr marL="285750" indent="-285750">
              <a:buFont typeface="Wingdings" panose="05000000000000000000" pitchFamily="2" charset="2"/>
              <a:buChar char="v"/>
            </a:pPr>
            <a:r>
              <a:rPr lang="en-US" dirty="0">
                <a:solidFill>
                  <a:srgbClr val="080808"/>
                </a:solidFill>
                <a:cs typeface="Arial" panose="020B0604020202020204" pitchFamily="34" charset="0"/>
              </a:rPr>
              <a:t>Fintech credit holds “Moderate” Analytical capabilities which can maintains the customers data to assess the borrower's credit grading by using predictive analytics(Machine Learning Algorithms) .</a:t>
            </a:r>
          </a:p>
          <a:p>
            <a:endParaRPr lang="en-SG" dirty="0">
              <a:solidFill>
                <a:srgbClr val="080808"/>
              </a:solidFill>
            </a:endParaRPr>
          </a:p>
        </p:txBody>
      </p:sp>
      <p:graphicFrame>
        <p:nvGraphicFramePr>
          <p:cNvPr id="7" name="Diagram 6">
            <a:extLst>
              <a:ext uri="{FF2B5EF4-FFF2-40B4-BE49-F238E27FC236}">
                <a16:creationId xmlns:a16="http://schemas.microsoft.com/office/drawing/2014/main" id="{F4B91D29-163A-4319-B992-CD34FBF9B0AB}"/>
              </a:ext>
            </a:extLst>
          </p:cNvPr>
          <p:cNvGraphicFramePr/>
          <p:nvPr>
            <p:extLst>
              <p:ext uri="{D42A27DB-BD31-4B8C-83A1-F6EECF244321}">
                <p14:modId xmlns:p14="http://schemas.microsoft.com/office/powerpoint/2010/main" val="742258302"/>
              </p:ext>
            </p:extLst>
          </p:nvPr>
        </p:nvGraphicFramePr>
        <p:xfrm>
          <a:off x="557004" y="2431855"/>
          <a:ext cx="10698233" cy="413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16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Autofit/>
          </a:bodyPr>
          <a:lstStyle/>
          <a:p>
            <a:r>
              <a:rPr lang="en-US" sz="2800" dirty="0"/>
              <a:t>Analytics –Peer Comparison</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14</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192156" y="889843"/>
            <a:ext cx="11774557" cy="600164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80808"/>
                </a:solidFill>
              </a:rPr>
              <a:t>Fintech Credit is one of the leading online financial community that brings together creditworthy borrowers and savvy investors to help both benefit financially. To be at it best when compared to its competitor peers the following strategies are implemented :</a:t>
            </a:r>
          </a:p>
          <a:p>
            <a:pPr marL="285750" indent="-285750">
              <a:buFont typeface="Wingdings" panose="05000000000000000000" pitchFamily="2" charset="2"/>
              <a:buChar char="v"/>
            </a:pPr>
            <a:endParaRPr lang="en-US" dirty="0">
              <a:solidFill>
                <a:srgbClr val="080808"/>
              </a:solidFill>
            </a:endParaRPr>
          </a:p>
          <a:p>
            <a:pPr marL="857250" lvl="1" indent="-400050">
              <a:buFont typeface="+mj-lt"/>
              <a:buAutoNum type="romanLcPeriod"/>
            </a:pPr>
            <a:r>
              <a:rPr lang="en-US" dirty="0">
                <a:solidFill>
                  <a:srgbClr val="080808"/>
                </a:solidFill>
              </a:rPr>
              <a:t>Behind the scenes, the Product Analytics team at Fintech Credit is creating infrastructure to make the organization of over 500 employees as self-sufficient as possible.</a:t>
            </a:r>
          </a:p>
          <a:p>
            <a:pPr marL="857250" lvl="1" indent="-400050">
              <a:buFont typeface="+mj-lt"/>
              <a:buAutoNum type="romanLcPeriod"/>
            </a:pPr>
            <a:endParaRPr lang="en-US" dirty="0">
              <a:solidFill>
                <a:srgbClr val="080808"/>
              </a:solidFill>
            </a:endParaRPr>
          </a:p>
          <a:p>
            <a:pPr marL="857250" lvl="1" indent="-400050">
              <a:buFont typeface="+mj-lt"/>
              <a:buAutoNum type="romanLcPeriod"/>
            </a:pPr>
            <a:r>
              <a:rPr lang="en-US" dirty="0">
                <a:solidFill>
                  <a:srgbClr val="080808"/>
                </a:solidFill>
              </a:rPr>
              <a:t> The team manages </a:t>
            </a:r>
          </a:p>
          <a:p>
            <a:pPr marL="1314450" lvl="2" indent="-400050">
              <a:buFont typeface="Wingdings" panose="05000000000000000000" pitchFamily="2" charset="2"/>
              <a:buChar char="v"/>
            </a:pPr>
            <a:r>
              <a:rPr lang="en-US" sz="1600" dirty="0">
                <a:solidFill>
                  <a:srgbClr val="080808"/>
                </a:solidFill>
              </a:rPr>
              <a:t>Predictive Analytics,</a:t>
            </a:r>
          </a:p>
          <a:p>
            <a:pPr marL="1314450" lvl="2" indent="-400050">
              <a:buFont typeface="Wingdings" panose="05000000000000000000" pitchFamily="2" charset="2"/>
              <a:buChar char="v"/>
            </a:pPr>
            <a:r>
              <a:rPr lang="en-US" sz="1600" dirty="0">
                <a:solidFill>
                  <a:srgbClr val="080808"/>
                </a:solidFill>
              </a:rPr>
              <a:t>web analytics, </a:t>
            </a:r>
          </a:p>
          <a:p>
            <a:pPr marL="1314450" lvl="2" indent="-400050">
              <a:buFont typeface="Wingdings" panose="05000000000000000000" pitchFamily="2" charset="2"/>
              <a:buChar char="v"/>
            </a:pPr>
            <a:r>
              <a:rPr lang="en-US" sz="1600" dirty="0">
                <a:solidFill>
                  <a:srgbClr val="080808"/>
                </a:solidFill>
              </a:rPr>
              <a:t>customer surveys, </a:t>
            </a:r>
          </a:p>
          <a:p>
            <a:pPr marL="1314450" lvl="2" indent="-400050">
              <a:buFont typeface="Wingdings" panose="05000000000000000000" pitchFamily="2" charset="2"/>
              <a:buChar char="v"/>
            </a:pPr>
            <a:r>
              <a:rPr lang="en-US" sz="1600" dirty="0">
                <a:solidFill>
                  <a:srgbClr val="080808"/>
                </a:solidFill>
              </a:rPr>
              <a:t>customer feedback and </a:t>
            </a:r>
          </a:p>
          <a:p>
            <a:pPr marL="1314450" lvl="2" indent="-400050">
              <a:buFont typeface="Wingdings" panose="05000000000000000000" pitchFamily="2" charset="2"/>
              <a:buChar char="v"/>
            </a:pPr>
            <a:r>
              <a:rPr lang="en-US" sz="1600" dirty="0">
                <a:solidFill>
                  <a:srgbClr val="080808"/>
                </a:solidFill>
              </a:rPr>
              <a:t>SEO. </a:t>
            </a:r>
          </a:p>
          <a:p>
            <a:pPr marL="1314450" lvl="2" indent="-400050">
              <a:buFont typeface="+mj-lt"/>
              <a:buAutoNum type="romanLcPeriod"/>
            </a:pPr>
            <a:endParaRPr lang="en-US" sz="1600" dirty="0">
              <a:solidFill>
                <a:srgbClr val="080808"/>
              </a:solidFill>
            </a:endParaRPr>
          </a:p>
          <a:p>
            <a:pPr marL="857250" lvl="1" indent="-400050">
              <a:buFont typeface="+mj-lt"/>
              <a:buAutoNum type="romanLcPeriod"/>
            </a:pPr>
            <a:r>
              <a:rPr lang="en-US" dirty="0">
                <a:solidFill>
                  <a:srgbClr val="080808"/>
                </a:solidFill>
              </a:rPr>
              <a:t>Since implementing predictive analytics, the team has already made a big impact. In one big win, they were able to discover small points of friction in the customer experience—a find that’s helped them to serve thousands of additional customers.</a:t>
            </a:r>
          </a:p>
          <a:p>
            <a:pPr marL="857250" lvl="1" indent="-400050">
              <a:buFont typeface="+mj-lt"/>
              <a:buAutoNum type="romanLcPeriod"/>
            </a:pPr>
            <a:endParaRPr lang="en-US" dirty="0">
              <a:solidFill>
                <a:srgbClr val="080808"/>
              </a:solidFill>
            </a:endParaRPr>
          </a:p>
          <a:p>
            <a:pPr marL="857250" lvl="1" indent="-400050">
              <a:buFont typeface="+mj-lt"/>
              <a:buAutoNum type="romanLcPeriod"/>
            </a:pPr>
            <a:r>
              <a:rPr lang="en-US" b="1" dirty="0">
                <a:solidFill>
                  <a:srgbClr val="080808"/>
                </a:solidFill>
              </a:rPr>
              <a:t>Made raw data easy to access.</a:t>
            </a:r>
            <a:r>
              <a:rPr lang="en-US" dirty="0">
                <a:solidFill>
                  <a:srgbClr val="080808"/>
                </a:solidFill>
              </a:rPr>
              <a:t> No matter how great the UI in the website might be, Fintech Credit wanted access to their raw data, so they could extract and combine multiple data sources, and run predictive modeling.</a:t>
            </a:r>
          </a:p>
          <a:p>
            <a:pPr marL="857250" lvl="1" indent="-400050">
              <a:buFont typeface="+mj-lt"/>
              <a:buAutoNum type="romanLcPeriod"/>
            </a:pPr>
            <a:endParaRPr lang="en-US" dirty="0">
              <a:solidFill>
                <a:srgbClr val="080808"/>
              </a:solidFill>
            </a:endParaRPr>
          </a:p>
          <a:p>
            <a:pPr marL="857250" lvl="1" indent="-400050">
              <a:buFont typeface="+mj-lt"/>
              <a:buAutoNum type="romanLcPeriod"/>
            </a:pPr>
            <a:r>
              <a:rPr lang="en-US" dirty="0">
                <a:solidFill>
                  <a:srgbClr val="080808"/>
                </a:solidFill>
              </a:rPr>
              <a:t>Creating a Better Customer Experience by making</a:t>
            </a:r>
            <a:r>
              <a:rPr lang="en-SG" dirty="0">
                <a:solidFill>
                  <a:srgbClr val="080808"/>
                </a:solidFill>
              </a:rPr>
              <a:t> everyone Data-Informed</a:t>
            </a:r>
            <a:endParaRPr lang="en-US" dirty="0">
              <a:solidFill>
                <a:srgbClr val="080808"/>
              </a:solidFill>
              <a:cs typeface="Arial" panose="020B0604020202020204" pitchFamily="34" charset="0"/>
            </a:endParaRPr>
          </a:p>
        </p:txBody>
      </p:sp>
    </p:spTree>
    <p:extLst>
      <p:ext uri="{BB962C8B-B14F-4D97-AF65-F5344CB8AC3E}">
        <p14:creationId xmlns:p14="http://schemas.microsoft.com/office/powerpoint/2010/main" val="225524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Autofit/>
          </a:bodyPr>
          <a:lstStyle/>
          <a:p>
            <a:pPr algn="l"/>
            <a:r>
              <a:rPr lang="en-SG" sz="2800" dirty="0"/>
              <a:t>Focus Areas For Improvement - Future</a:t>
            </a:r>
            <a:endParaRPr lang="en-US" sz="2800" dirty="0"/>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15</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119269" y="994134"/>
            <a:ext cx="1180768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80808"/>
                </a:solidFill>
                <a:cs typeface="Arial" panose="020B0604020202020204" pitchFamily="34" charset="0"/>
              </a:rPr>
              <a:t>We also identified several aspects that require focus so that </a:t>
            </a:r>
            <a:r>
              <a:rPr lang="en-US" dirty="0">
                <a:solidFill>
                  <a:srgbClr val="080808"/>
                </a:solidFill>
              </a:rPr>
              <a:t>Fintech Credit</a:t>
            </a:r>
            <a:r>
              <a:rPr lang="en-US" dirty="0">
                <a:solidFill>
                  <a:srgbClr val="080808"/>
                </a:solidFill>
                <a:cs typeface="Arial" panose="020B0604020202020204" pitchFamily="34" charset="0"/>
              </a:rPr>
              <a:t> can truly flourish in the various market.</a:t>
            </a:r>
            <a:endParaRPr lang="en-SG" dirty="0">
              <a:solidFill>
                <a:srgbClr val="080808"/>
              </a:solidFill>
            </a:endParaRPr>
          </a:p>
        </p:txBody>
      </p:sp>
      <p:graphicFrame>
        <p:nvGraphicFramePr>
          <p:cNvPr id="7" name="Diagram 6">
            <a:extLst>
              <a:ext uri="{FF2B5EF4-FFF2-40B4-BE49-F238E27FC236}">
                <a16:creationId xmlns:a16="http://schemas.microsoft.com/office/drawing/2014/main" id="{F4B91D29-163A-4319-B992-CD34FBF9B0AB}"/>
              </a:ext>
            </a:extLst>
          </p:cNvPr>
          <p:cNvGraphicFramePr/>
          <p:nvPr>
            <p:extLst>
              <p:ext uri="{D42A27DB-BD31-4B8C-83A1-F6EECF244321}">
                <p14:modId xmlns:p14="http://schemas.microsoft.com/office/powerpoint/2010/main" val="898073760"/>
              </p:ext>
            </p:extLst>
          </p:nvPr>
        </p:nvGraphicFramePr>
        <p:xfrm>
          <a:off x="376033" y="1640465"/>
          <a:ext cx="10775671" cy="4848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05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180434-97D0-4053-8DE3-B30D4B7FB4C9}"/>
              </a:ext>
            </a:extLst>
          </p:cNvPr>
          <p:cNvSpPr>
            <a:spLocks noGrp="1"/>
          </p:cNvSpPr>
          <p:nvPr>
            <p:ph type="sldNum" sz="quarter" idx="12"/>
          </p:nvPr>
        </p:nvSpPr>
        <p:spPr/>
        <p:txBody>
          <a:bodyPr/>
          <a:lstStyle/>
          <a:p>
            <a:fld id="{D9BB3731-526F-4638-85F8-715D717FFC12}" type="slidenum">
              <a:rPr lang="en-US" noProof="0" smtClean="0"/>
              <a:t>16</a:t>
            </a:fld>
            <a:endParaRPr lang="en-US" noProof="0" dirty="0"/>
          </a:p>
        </p:txBody>
      </p:sp>
      <p:sp>
        <p:nvSpPr>
          <p:cNvPr id="6" name="Title 5">
            <a:extLst>
              <a:ext uri="{FF2B5EF4-FFF2-40B4-BE49-F238E27FC236}">
                <a16:creationId xmlns:a16="http://schemas.microsoft.com/office/drawing/2014/main" id="{8B158A1B-56F7-4A27-8042-0B467C437918}"/>
              </a:ext>
            </a:extLst>
          </p:cNvPr>
          <p:cNvSpPr>
            <a:spLocks noGrp="1"/>
          </p:cNvSpPr>
          <p:nvPr>
            <p:ph type="title"/>
          </p:nvPr>
        </p:nvSpPr>
        <p:spPr>
          <a:xfrm>
            <a:off x="0" y="0"/>
            <a:ext cx="6909111" cy="669363"/>
          </a:xfrm>
        </p:spPr>
        <p:txBody>
          <a:bodyPr>
            <a:normAutofit fontScale="90000"/>
          </a:bodyPr>
          <a:lstStyle/>
          <a:p>
            <a:r>
              <a:rPr lang="en-US" dirty="0"/>
              <a:t>Fintech Credit- Culture</a:t>
            </a:r>
            <a:endParaRPr lang="en-SG" dirty="0"/>
          </a:p>
        </p:txBody>
      </p:sp>
      <p:cxnSp>
        <p:nvCxnSpPr>
          <p:cNvPr id="8" name="Straight Arrow Connector 7">
            <a:extLst>
              <a:ext uri="{FF2B5EF4-FFF2-40B4-BE49-F238E27FC236}">
                <a16:creationId xmlns:a16="http://schemas.microsoft.com/office/drawing/2014/main" id="{8296B75C-AF9C-49A8-AF7A-F53C89F75ACD}"/>
              </a:ext>
            </a:extLst>
          </p:cNvPr>
          <p:cNvCxnSpPr>
            <a:cxnSpLocks/>
          </p:cNvCxnSpPr>
          <p:nvPr/>
        </p:nvCxnSpPr>
        <p:spPr>
          <a:xfrm>
            <a:off x="5744816" y="1878496"/>
            <a:ext cx="0" cy="3906078"/>
          </a:xfrm>
          <a:prstGeom prst="straightConnector1">
            <a:avLst/>
          </a:prstGeom>
          <a:ln w="38100">
            <a:solidFill>
              <a:srgbClr val="08080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344523-EAA6-4B18-B00A-AD14BCF16D96}"/>
              </a:ext>
            </a:extLst>
          </p:cNvPr>
          <p:cNvCxnSpPr>
            <a:cxnSpLocks/>
          </p:cNvCxnSpPr>
          <p:nvPr/>
        </p:nvCxnSpPr>
        <p:spPr>
          <a:xfrm>
            <a:off x="1798983" y="3806687"/>
            <a:ext cx="8179904" cy="0"/>
          </a:xfrm>
          <a:prstGeom prst="straightConnector1">
            <a:avLst/>
          </a:prstGeom>
          <a:ln w="38100">
            <a:solidFill>
              <a:srgbClr val="08080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3CEB4B-D9B0-4926-9028-5DF2B67BDDE4}"/>
              </a:ext>
            </a:extLst>
          </p:cNvPr>
          <p:cNvSpPr txBox="1"/>
          <p:nvPr/>
        </p:nvSpPr>
        <p:spPr>
          <a:xfrm>
            <a:off x="5138530" y="1305581"/>
            <a:ext cx="2196548" cy="523220"/>
          </a:xfrm>
          <a:prstGeom prst="rect">
            <a:avLst/>
          </a:prstGeom>
          <a:noFill/>
        </p:spPr>
        <p:txBody>
          <a:bodyPr wrap="square" rtlCol="0">
            <a:spAutoFit/>
          </a:bodyPr>
          <a:lstStyle/>
          <a:p>
            <a:r>
              <a:rPr lang="en-SG" sz="2800" b="1" dirty="0">
                <a:solidFill>
                  <a:srgbClr val="080808"/>
                </a:solidFill>
              </a:rPr>
              <a:t>Actual</a:t>
            </a:r>
          </a:p>
        </p:txBody>
      </p:sp>
      <p:sp>
        <p:nvSpPr>
          <p:cNvPr id="18" name="TextBox 17">
            <a:extLst>
              <a:ext uri="{FF2B5EF4-FFF2-40B4-BE49-F238E27FC236}">
                <a16:creationId xmlns:a16="http://schemas.microsoft.com/office/drawing/2014/main" id="{17D29CE4-E631-4D1A-9EEF-B239999AA10B}"/>
              </a:ext>
            </a:extLst>
          </p:cNvPr>
          <p:cNvSpPr txBox="1"/>
          <p:nvPr/>
        </p:nvSpPr>
        <p:spPr>
          <a:xfrm>
            <a:off x="5227983" y="5874026"/>
            <a:ext cx="2285972" cy="461665"/>
          </a:xfrm>
          <a:prstGeom prst="rect">
            <a:avLst/>
          </a:prstGeom>
          <a:noFill/>
        </p:spPr>
        <p:txBody>
          <a:bodyPr wrap="square" rtlCol="0">
            <a:spAutoFit/>
          </a:bodyPr>
          <a:lstStyle/>
          <a:p>
            <a:r>
              <a:rPr lang="en-SG" sz="2400" b="1" dirty="0">
                <a:solidFill>
                  <a:srgbClr val="080808"/>
                </a:solidFill>
              </a:rPr>
              <a:t>Possibility</a:t>
            </a:r>
          </a:p>
        </p:txBody>
      </p:sp>
      <p:sp>
        <p:nvSpPr>
          <p:cNvPr id="19" name="TextBox 18">
            <a:extLst>
              <a:ext uri="{FF2B5EF4-FFF2-40B4-BE49-F238E27FC236}">
                <a16:creationId xmlns:a16="http://schemas.microsoft.com/office/drawing/2014/main" id="{C525B30C-16B4-4B8F-9D60-F85520ED97CB}"/>
              </a:ext>
            </a:extLst>
          </p:cNvPr>
          <p:cNvSpPr txBox="1"/>
          <p:nvPr/>
        </p:nvSpPr>
        <p:spPr>
          <a:xfrm>
            <a:off x="637773" y="3356861"/>
            <a:ext cx="1745946" cy="461665"/>
          </a:xfrm>
          <a:prstGeom prst="rect">
            <a:avLst/>
          </a:prstGeom>
          <a:noFill/>
        </p:spPr>
        <p:txBody>
          <a:bodyPr wrap="square" rtlCol="0">
            <a:spAutoFit/>
          </a:bodyPr>
          <a:lstStyle/>
          <a:p>
            <a:r>
              <a:rPr lang="en-SG" sz="2400" b="1" dirty="0">
                <a:solidFill>
                  <a:srgbClr val="080808"/>
                </a:solidFill>
              </a:rPr>
              <a:t>Personal</a:t>
            </a:r>
          </a:p>
        </p:txBody>
      </p:sp>
      <p:sp>
        <p:nvSpPr>
          <p:cNvPr id="20" name="TextBox 19">
            <a:extLst>
              <a:ext uri="{FF2B5EF4-FFF2-40B4-BE49-F238E27FC236}">
                <a16:creationId xmlns:a16="http://schemas.microsoft.com/office/drawing/2014/main" id="{182CAF2A-0449-4202-8EF0-C6350F8F0F15}"/>
              </a:ext>
            </a:extLst>
          </p:cNvPr>
          <p:cNvSpPr txBox="1"/>
          <p:nvPr/>
        </p:nvSpPr>
        <p:spPr>
          <a:xfrm>
            <a:off x="9341154" y="3322074"/>
            <a:ext cx="1745946" cy="461665"/>
          </a:xfrm>
          <a:prstGeom prst="rect">
            <a:avLst/>
          </a:prstGeom>
          <a:noFill/>
        </p:spPr>
        <p:txBody>
          <a:bodyPr wrap="square" rtlCol="0">
            <a:spAutoFit/>
          </a:bodyPr>
          <a:lstStyle/>
          <a:p>
            <a:r>
              <a:rPr lang="en-SG" sz="2400" b="1" dirty="0">
                <a:solidFill>
                  <a:srgbClr val="080808"/>
                </a:solidFill>
              </a:rPr>
              <a:t>Impersonal</a:t>
            </a:r>
          </a:p>
        </p:txBody>
      </p:sp>
      <p:pic>
        <p:nvPicPr>
          <p:cNvPr id="21" name="Picture 20">
            <a:extLst>
              <a:ext uri="{FF2B5EF4-FFF2-40B4-BE49-F238E27FC236}">
                <a16:creationId xmlns:a16="http://schemas.microsoft.com/office/drawing/2014/main" id="{931BE0FA-459F-40B8-BABB-445F5941EF13}"/>
              </a:ext>
            </a:extLst>
          </p:cNvPr>
          <p:cNvPicPr>
            <a:picLocks noChangeAspect="1"/>
          </p:cNvPicPr>
          <p:nvPr/>
        </p:nvPicPr>
        <p:blipFill>
          <a:blip r:embed="rId2"/>
          <a:stretch>
            <a:fillRect/>
          </a:stretch>
        </p:blipFill>
        <p:spPr>
          <a:xfrm>
            <a:off x="6283702" y="1860282"/>
            <a:ext cx="1190074" cy="1125552"/>
          </a:xfrm>
          <a:prstGeom prst="rect">
            <a:avLst/>
          </a:prstGeom>
        </p:spPr>
      </p:pic>
      <p:sp>
        <p:nvSpPr>
          <p:cNvPr id="22" name="TextBox 21">
            <a:extLst>
              <a:ext uri="{FF2B5EF4-FFF2-40B4-BE49-F238E27FC236}">
                <a16:creationId xmlns:a16="http://schemas.microsoft.com/office/drawing/2014/main" id="{49D81A1F-ACE5-486E-855B-3FBBCB85239A}"/>
              </a:ext>
            </a:extLst>
          </p:cNvPr>
          <p:cNvSpPr txBox="1"/>
          <p:nvPr/>
        </p:nvSpPr>
        <p:spPr>
          <a:xfrm>
            <a:off x="7732643" y="2215658"/>
            <a:ext cx="1500809" cy="400110"/>
          </a:xfrm>
          <a:prstGeom prst="rect">
            <a:avLst/>
          </a:prstGeom>
          <a:noFill/>
        </p:spPr>
        <p:txBody>
          <a:bodyPr wrap="square" rtlCol="0">
            <a:spAutoFit/>
          </a:bodyPr>
          <a:lstStyle/>
          <a:p>
            <a:r>
              <a:rPr lang="en-SG" sz="2000" b="1" dirty="0">
                <a:solidFill>
                  <a:srgbClr val="C00000"/>
                </a:solidFill>
              </a:rPr>
              <a:t>Control</a:t>
            </a:r>
          </a:p>
        </p:txBody>
      </p:sp>
      <p:sp>
        <p:nvSpPr>
          <p:cNvPr id="23" name="TextBox 22">
            <a:extLst>
              <a:ext uri="{FF2B5EF4-FFF2-40B4-BE49-F238E27FC236}">
                <a16:creationId xmlns:a16="http://schemas.microsoft.com/office/drawing/2014/main" id="{50F92BD7-E08E-4413-AE3C-8290C7B1F89F}"/>
              </a:ext>
            </a:extLst>
          </p:cNvPr>
          <p:cNvSpPr txBox="1"/>
          <p:nvPr/>
        </p:nvSpPr>
        <p:spPr>
          <a:xfrm>
            <a:off x="7176052" y="4721087"/>
            <a:ext cx="2375440" cy="400110"/>
          </a:xfrm>
          <a:prstGeom prst="rect">
            <a:avLst/>
          </a:prstGeom>
          <a:noFill/>
        </p:spPr>
        <p:txBody>
          <a:bodyPr wrap="square" rtlCol="0">
            <a:spAutoFit/>
          </a:bodyPr>
          <a:lstStyle/>
          <a:p>
            <a:r>
              <a:rPr lang="en-SG" sz="2000" b="1" dirty="0">
                <a:solidFill>
                  <a:srgbClr val="C00000"/>
                </a:solidFill>
              </a:rPr>
              <a:t>Competence</a:t>
            </a:r>
          </a:p>
        </p:txBody>
      </p:sp>
      <p:sp>
        <p:nvSpPr>
          <p:cNvPr id="24" name="TextBox 23">
            <a:extLst>
              <a:ext uri="{FF2B5EF4-FFF2-40B4-BE49-F238E27FC236}">
                <a16:creationId xmlns:a16="http://schemas.microsoft.com/office/drawing/2014/main" id="{C95D6909-6CDF-40B6-930C-31051241F4D0}"/>
              </a:ext>
            </a:extLst>
          </p:cNvPr>
          <p:cNvSpPr txBox="1"/>
          <p:nvPr/>
        </p:nvSpPr>
        <p:spPr>
          <a:xfrm>
            <a:off x="2383719" y="4721087"/>
            <a:ext cx="2556029" cy="400110"/>
          </a:xfrm>
          <a:prstGeom prst="rect">
            <a:avLst/>
          </a:prstGeom>
          <a:noFill/>
        </p:spPr>
        <p:txBody>
          <a:bodyPr wrap="square" rtlCol="0">
            <a:spAutoFit/>
          </a:bodyPr>
          <a:lstStyle/>
          <a:p>
            <a:r>
              <a:rPr lang="en-SG" sz="2000" b="1" dirty="0">
                <a:solidFill>
                  <a:srgbClr val="C00000"/>
                </a:solidFill>
              </a:rPr>
              <a:t>Cultivation</a:t>
            </a:r>
          </a:p>
        </p:txBody>
      </p:sp>
      <p:sp>
        <p:nvSpPr>
          <p:cNvPr id="25" name="TextBox 24">
            <a:extLst>
              <a:ext uri="{FF2B5EF4-FFF2-40B4-BE49-F238E27FC236}">
                <a16:creationId xmlns:a16="http://schemas.microsoft.com/office/drawing/2014/main" id="{25BC46C9-0393-4117-80A4-889F38840848}"/>
              </a:ext>
            </a:extLst>
          </p:cNvPr>
          <p:cNvSpPr txBox="1"/>
          <p:nvPr/>
        </p:nvSpPr>
        <p:spPr>
          <a:xfrm>
            <a:off x="2295939" y="2215658"/>
            <a:ext cx="2017638" cy="400110"/>
          </a:xfrm>
          <a:prstGeom prst="rect">
            <a:avLst/>
          </a:prstGeom>
          <a:noFill/>
        </p:spPr>
        <p:txBody>
          <a:bodyPr wrap="square" rtlCol="0">
            <a:spAutoFit/>
          </a:bodyPr>
          <a:lstStyle/>
          <a:p>
            <a:r>
              <a:rPr lang="en-SG" sz="2000" b="1" dirty="0">
                <a:solidFill>
                  <a:srgbClr val="C00000"/>
                </a:solidFill>
              </a:rPr>
              <a:t>Collaboration</a:t>
            </a:r>
          </a:p>
        </p:txBody>
      </p:sp>
      <p:sp>
        <p:nvSpPr>
          <p:cNvPr id="26" name="Rectangle 25">
            <a:extLst>
              <a:ext uri="{FF2B5EF4-FFF2-40B4-BE49-F238E27FC236}">
                <a16:creationId xmlns:a16="http://schemas.microsoft.com/office/drawing/2014/main" id="{4FD21B83-ABCF-4898-B428-7154C58EC1F5}"/>
              </a:ext>
            </a:extLst>
          </p:cNvPr>
          <p:cNvSpPr/>
          <p:nvPr/>
        </p:nvSpPr>
        <p:spPr>
          <a:xfrm>
            <a:off x="6283702" y="3008782"/>
            <a:ext cx="4412974" cy="338554"/>
          </a:xfrm>
          <a:prstGeom prst="rect">
            <a:avLst/>
          </a:prstGeom>
        </p:spPr>
        <p:txBody>
          <a:bodyPr wrap="square">
            <a:spAutoFit/>
          </a:bodyPr>
          <a:lstStyle/>
          <a:p>
            <a:r>
              <a:rPr lang="en-US" sz="1600" b="1" i="1" u="sng" dirty="0">
                <a:solidFill>
                  <a:srgbClr val="006F83"/>
                </a:solidFill>
                <a:latin typeface="Aharoni" panose="02010803020104030203" pitchFamily="2" charset="-79"/>
                <a:cs typeface="Aharoni" panose="02010803020104030203" pitchFamily="2" charset="-79"/>
              </a:rPr>
              <a:t>VALUES</a:t>
            </a:r>
            <a:r>
              <a:rPr lang="en-US" sz="1600" b="1" dirty="0">
                <a:solidFill>
                  <a:srgbClr val="006F83"/>
                </a:solidFill>
              </a:rPr>
              <a:t> : Certainty &amp; discourages risk-taking</a:t>
            </a:r>
            <a:endParaRPr lang="en-SG" sz="1600" b="1" dirty="0">
              <a:solidFill>
                <a:srgbClr val="006F83"/>
              </a:solidFill>
            </a:endParaRPr>
          </a:p>
        </p:txBody>
      </p:sp>
    </p:spTree>
    <p:extLst>
      <p:ext uri="{BB962C8B-B14F-4D97-AF65-F5344CB8AC3E}">
        <p14:creationId xmlns:p14="http://schemas.microsoft.com/office/powerpoint/2010/main" val="189046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rmAutofit fontScale="90000"/>
          </a:bodyPr>
          <a:lstStyle/>
          <a:p>
            <a:r>
              <a:rPr lang="en-US" dirty="0"/>
              <a:t>Company Culture</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17</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248478" y="1272463"/>
            <a:ext cx="11807687"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80808"/>
                </a:solidFill>
                <a:cs typeface="Arial" panose="020B0604020202020204" pitchFamily="34" charset="0"/>
              </a:rPr>
              <a:t>Being in the industry of Peer to peer lending , it is very important to provide a safe and trust-worthy environment for the customers which invokes the profits by itself for the organization.</a:t>
            </a:r>
          </a:p>
          <a:p>
            <a:endParaRPr lang="en-US" dirty="0">
              <a:solidFill>
                <a:srgbClr val="080808"/>
              </a:solidFill>
              <a:cs typeface="Arial" panose="020B0604020202020204" pitchFamily="34" charset="0"/>
            </a:endParaRPr>
          </a:p>
          <a:p>
            <a:pPr marL="285750" indent="-285750">
              <a:buFont typeface="Wingdings" panose="05000000000000000000" pitchFamily="2" charset="2"/>
              <a:buChar char="v"/>
            </a:pPr>
            <a:r>
              <a:rPr lang="en-US" b="1" dirty="0">
                <a:solidFill>
                  <a:srgbClr val="080808"/>
                </a:solidFill>
                <a:cs typeface="Arial" panose="020B0604020202020204" pitchFamily="34" charset="0"/>
              </a:rPr>
              <a:t>Fintech Credit </a:t>
            </a:r>
            <a:r>
              <a:rPr lang="en-US" dirty="0">
                <a:solidFill>
                  <a:srgbClr val="080808"/>
                </a:solidFill>
                <a:cs typeface="Arial" panose="020B0604020202020204" pitchFamily="34" charset="0"/>
              </a:rPr>
              <a:t>is one of those traditional </a:t>
            </a:r>
            <a:r>
              <a:rPr lang="en-US" dirty="0">
                <a:solidFill>
                  <a:srgbClr val="080808"/>
                </a:solidFill>
              </a:rPr>
              <a:t>organizations which believes in </a:t>
            </a:r>
            <a:r>
              <a:rPr lang="en-US" b="1" dirty="0">
                <a:solidFill>
                  <a:srgbClr val="080808"/>
                </a:solidFill>
              </a:rPr>
              <a:t>Control culture </a:t>
            </a:r>
            <a:r>
              <a:rPr lang="en-US" dirty="0">
                <a:solidFill>
                  <a:srgbClr val="080808"/>
                </a:solidFill>
              </a:rPr>
              <a:t>to ensure the optimization of interest rate for borrowers and profits for lenders. </a:t>
            </a:r>
          </a:p>
          <a:p>
            <a:pPr marL="285750" indent="-285750">
              <a:buFont typeface="Wingdings" panose="05000000000000000000" pitchFamily="2" charset="2"/>
              <a:buChar char="v"/>
            </a:pPr>
            <a:endParaRPr lang="en-US" dirty="0">
              <a:solidFill>
                <a:srgbClr val="080808"/>
              </a:solidFill>
            </a:endParaRPr>
          </a:p>
          <a:p>
            <a:pPr marL="285750" indent="-285750">
              <a:buFont typeface="Wingdings" panose="05000000000000000000" pitchFamily="2" charset="2"/>
              <a:buChar char="v"/>
            </a:pPr>
            <a:r>
              <a:rPr lang="en-US" dirty="0">
                <a:solidFill>
                  <a:srgbClr val="080808"/>
                </a:solidFill>
              </a:rPr>
              <a:t>Since its establishment in 2010 it has been driving as successful players in this industry by playing it safe and by being in less risk taken zone.</a:t>
            </a:r>
          </a:p>
          <a:p>
            <a:pPr marL="285750" indent="-285750">
              <a:buFont typeface="Wingdings" panose="05000000000000000000" pitchFamily="2" charset="2"/>
              <a:buChar char="v"/>
            </a:pPr>
            <a:endParaRPr lang="en-US" dirty="0">
              <a:solidFill>
                <a:srgbClr val="080808"/>
              </a:solidFill>
            </a:endParaRPr>
          </a:p>
          <a:p>
            <a:pPr marL="285750" indent="-285750">
              <a:buFont typeface="Wingdings" panose="05000000000000000000" pitchFamily="2" charset="2"/>
              <a:buChar char="v"/>
            </a:pPr>
            <a:r>
              <a:rPr lang="en-US" dirty="0">
                <a:solidFill>
                  <a:srgbClr val="080808"/>
                </a:solidFill>
              </a:rPr>
              <a:t>Also delivering slow and steady results by maintaining low default rates than most of it competitors.</a:t>
            </a:r>
          </a:p>
          <a:p>
            <a:pPr marL="285750" indent="-285750">
              <a:buFont typeface="Wingdings" panose="05000000000000000000" pitchFamily="2" charset="2"/>
              <a:buChar char="v"/>
            </a:pPr>
            <a:endParaRPr lang="en-US" dirty="0">
              <a:solidFill>
                <a:srgbClr val="080808"/>
              </a:solidFill>
            </a:endParaRPr>
          </a:p>
          <a:p>
            <a:pPr marL="285750" indent="-285750">
              <a:buFont typeface="Wingdings" panose="05000000000000000000" pitchFamily="2" charset="2"/>
              <a:buChar char="v"/>
            </a:pPr>
            <a:r>
              <a:rPr lang="en-US" dirty="0">
                <a:solidFill>
                  <a:srgbClr val="080808"/>
                </a:solidFill>
              </a:rPr>
              <a:t>The Bureaucratic system helped in gaining the major market share and huge customer attention with lesser risk .</a:t>
            </a:r>
          </a:p>
          <a:p>
            <a:pPr marL="285750" indent="-285750">
              <a:buFont typeface="Wingdings" panose="05000000000000000000" pitchFamily="2" charset="2"/>
              <a:buChar char="v"/>
            </a:pPr>
            <a:endParaRPr lang="en-US" dirty="0">
              <a:solidFill>
                <a:srgbClr val="080808"/>
              </a:solidFill>
            </a:endParaRPr>
          </a:p>
          <a:p>
            <a:pPr marL="285750" indent="-285750">
              <a:buFont typeface="Wingdings" panose="05000000000000000000" pitchFamily="2" charset="2"/>
              <a:buChar char="v"/>
            </a:pPr>
            <a:r>
              <a:rPr lang="en-US" dirty="0">
                <a:solidFill>
                  <a:srgbClr val="080808"/>
                </a:solidFill>
              </a:rPr>
              <a:t>Fintech credit is very task-driven by providing customer care 24/7 through online customer care.</a:t>
            </a:r>
          </a:p>
          <a:p>
            <a:endParaRPr lang="en-SG" dirty="0">
              <a:solidFill>
                <a:srgbClr val="080808"/>
              </a:solidFill>
            </a:endParaRPr>
          </a:p>
        </p:txBody>
      </p:sp>
    </p:spTree>
    <p:extLst>
      <p:ext uri="{BB962C8B-B14F-4D97-AF65-F5344CB8AC3E}">
        <p14:creationId xmlns:p14="http://schemas.microsoft.com/office/powerpoint/2010/main" val="147103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rmAutofit fontScale="90000"/>
          </a:bodyPr>
          <a:lstStyle/>
          <a:p>
            <a:r>
              <a:rPr lang="en-US" dirty="0"/>
              <a:t>Control Culture –Challenges </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18</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248478" y="1272463"/>
            <a:ext cx="11807687" cy="3970318"/>
          </a:xfrm>
          <a:prstGeom prst="rect">
            <a:avLst/>
          </a:prstGeom>
          <a:noFill/>
        </p:spPr>
        <p:txBody>
          <a:bodyPr wrap="square" rtlCol="0">
            <a:spAutoFit/>
          </a:bodyPr>
          <a:lstStyle/>
          <a:p>
            <a:r>
              <a:rPr lang="en-US" dirty="0">
                <a:solidFill>
                  <a:srgbClr val="080808"/>
                </a:solidFill>
                <a:cs typeface="Arial" panose="020B0604020202020204" pitchFamily="34" charset="0"/>
              </a:rPr>
              <a:t>Being in control culture every organizations faces some challenges , Fintech Credit has easily overcome these challenges by opting the following :</a:t>
            </a:r>
          </a:p>
          <a:p>
            <a:r>
              <a:rPr lang="en-US" b="1" dirty="0">
                <a:solidFill>
                  <a:srgbClr val="080808"/>
                </a:solidFill>
                <a:cs typeface="Arial" panose="020B0604020202020204" pitchFamily="34" charset="0"/>
              </a:rPr>
              <a:t>	</a:t>
            </a:r>
          </a:p>
          <a:p>
            <a:pPr marL="742950" lvl="1" indent="-285750">
              <a:buFont typeface="Wingdings" panose="05000000000000000000" pitchFamily="2" charset="2"/>
              <a:buChar char="v"/>
            </a:pPr>
            <a:r>
              <a:rPr lang="en-US" dirty="0">
                <a:solidFill>
                  <a:srgbClr val="080808"/>
                </a:solidFill>
              </a:rPr>
              <a:t>The Product Analytics team helped in minimizing the Long approval cycles.</a:t>
            </a:r>
          </a:p>
          <a:p>
            <a:pPr marL="742950" lvl="1" indent="-285750">
              <a:buFont typeface="Wingdings" panose="05000000000000000000" pitchFamily="2" charset="2"/>
              <a:buChar char="v"/>
            </a:pPr>
            <a:endParaRPr lang="en-US" dirty="0">
              <a:solidFill>
                <a:srgbClr val="080808"/>
              </a:solidFill>
            </a:endParaRPr>
          </a:p>
          <a:p>
            <a:pPr marL="742950" lvl="1" indent="-285750">
              <a:buFont typeface="Wingdings" panose="05000000000000000000" pitchFamily="2" charset="2"/>
              <a:buChar char="v"/>
            </a:pPr>
            <a:r>
              <a:rPr lang="en-US" dirty="0">
                <a:solidFill>
                  <a:srgbClr val="080808"/>
                </a:solidFill>
              </a:rPr>
              <a:t>Hierarchical system helps in maintaining a positive environment to have a less risk zone for the customers by monitoring them closely.</a:t>
            </a:r>
          </a:p>
          <a:p>
            <a:pPr lvl="1"/>
            <a:endParaRPr lang="en-US" dirty="0">
              <a:solidFill>
                <a:srgbClr val="080808"/>
              </a:solidFill>
            </a:endParaRPr>
          </a:p>
          <a:p>
            <a:pPr marL="742950" lvl="1" indent="-285750">
              <a:buFont typeface="Wingdings" panose="05000000000000000000" pitchFamily="2" charset="2"/>
              <a:buChar char="v"/>
            </a:pPr>
            <a:r>
              <a:rPr lang="en-US" dirty="0">
                <a:solidFill>
                  <a:srgbClr val="080808"/>
                </a:solidFill>
              </a:rPr>
              <a:t>Being Rigidity helped in attaining the trust of the customers and helped in expanding to major market share.</a:t>
            </a:r>
          </a:p>
          <a:p>
            <a:pPr lvl="1"/>
            <a:endParaRPr lang="en-US" dirty="0">
              <a:solidFill>
                <a:srgbClr val="080808"/>
              </a:solidFill>
            </a:endParaRPr>
          </a:p>
          <a:p>
            <a:pPr marL="742950" lvl="1" indent="-285750">
              <a:buFont typeface="Wingdings" panose="05000000000000000000" pitchFamily="2" charset="2"/>
              <a:buChar char="v"/>
            </a:pPr>
            <a:r>
              <a:rPr lang="en-US" dirty="0">
                <a:solidFill>
                  <a:srgbClr val="080808"/>
                </a:solidFill>
              </a:rPr>
              <a:t> The nature of “disrupting status quo” is one of the key feature of motivation to achieve success in the industry of peer to peer lending .</a:t>
            </a:r>
          </a:p>
          <a:p>
            <a:endParaRPr lang="en-US" dirty="0">
              <a:solidFill>
                <a:srgbClr val="080808"/>
              </a:solidFill>
              <a:cs typeface="Arial" panose="020B0604020202020204" pitchFamily="34" charset="0"/>
            </a:endParaRPr>
          </a:p>
          <a:p>
            <a:endParaRPr lang="en-SG" dirty="0">
              <a:solidFill>
                <a:srgbClr val="080808"/>
              </a:solidFill>
            </a:endParaRPr>
          </a:p>
        </p:txBody>
      </p:sp>
    </p:spTree>
    <p:extLst>
      <p:ext uri="{BB962C8B-B14F-4D97-AF65-F5344CB8AC3E}">
        <p14:creationId xmlns:p14="http://schemas.microsoft.com/office/powerpoint/2010/main" val="174179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rmAutofit fontScale="90000"/>
          </a:bodyPr>
          <a:lstStyle/>
          <a:p>
            <a:r>
              <a:rPr lang="en-US" dirty="0"/>
              <a:t>References </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19</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248478" y="1272463"/>
            <a:ext cx="11807687" cy="3139321"/>
          </a:xfrm>
          <a:prstGeom prst="rect">
            <a:avLst/>
          </a:prstGeom>
          <a:noFill/>
        </p:spPr>
        <p:txBody>
          <a:bodyPr wrap="square" rtlCol="0">
            <a:spAutoFit/>
          </a:bodyPr>
          <a:lstStyle/>
          <a:p>
            <a:pPr marL="285750" indent="-285750">
              <a:buFont typeface="Wingdings" panose="05000000000000000000" pitchFamily="2" charset="2"/>
              <a:buChar char="Ø"/>
            </a:pPr>
            <a:r>
              <a:rPr lang="en-SG" dirty="0">
                <a:hlinkClick r:id="rId2"/>
              </a:rPr>
              <a:t>https://www.bis.org/publ/qtrpdf/r_qt1809e.pdf</a:t>
            </a:r>
            <a:endParaRPr lang="en-SG" dirty="0"/>
          </a:p>
          <a:p>
            <a:pPr marL="285750" lvl="0" indent="-285750">
              <a:buFont typeface="Wingdings" panose="05000000000000000000" pitchFamily="2" charset="2"/>
              <a:buChar char="Ø"/>
            </a:pPr>
            <a:endParaRPr lang="en-SG" u="sng" dirty="0">
              <a:hlinkClick r:id="rId3"/>
            </a:endParaRPr>
          </a:p>
          <a:p>
            <a:pPr marL="285750" lvl="0" indent="-285750">
              <a:buFont typeface="Wingdings" panose="05000000000000000000" pitchFamily="2" charset="2"/>
              <a:buChar char="Ø"/>
            </a:pPr>
            <a:r>
              <a:rPr lang="en-SG" u="sng" dirty="0">
                <a:hlinkClick r:id="rId3"/>
              </a:rPr>
              <a:t>https://assets.kpmg/content/dam/kpmg/id/pdf/2018/11/id-the-fintech-edge-p2p-lending.pdf</a:t>
            </a:r>
            <a:endParaRPr lang="en-SG" u="sng" dirty="0"/>
          </a:p>
          <a:p>
            <a:pPr marL="285750" lvl="0" indent="-285750">
              <a:buFont typeface="Wingdings" panose="05000000000000000000" pitchFamily="2" charset="2"/>
              <a:buChar char="Ø"/>
            </a:pPr>
            <a:endParaRPr lang="en-SG" dirty="0"/>
          </a:p>
          <a:p>
            <a:pPr marL="285750" lvl="0" indent="-285750">
              <a:buFont typeface="Wingdings" panose="05000000000000000000" pitchFamily="2" charset="2"/>
              <a:buChar char="Ø"/>
            </a:pPr>
            <a:r>
              <a:rPr lang="en-SG" u="sng" dirty="0">
                <a:hlinkClick r:id="rId4"/>
              </a:rPr>
              <a:t>https://www.crediful.com/personal-loans/lendingtree/</a:t>
            </a:r>
            <a:endParaRPr lang="en-SG" u="sng" dirty="0"/>
          </a:p>
          <a:p>
            <a:pPr marL="285750" lvl="0" indent="-285750">
              <a:buFont typeface="Wingdings" panose="05000000000000000000" pitchFamily="2" charset="2"/>
              <a:buChar char="Ø"/>
            </a:pPr>
            <a:endParaRPr lang="en-SG" dirty="0"/>
          </a:p>
          <a:p>
            <a:pPr marL="285750" lvl="0" indent="-285750">
              <a:buFont typeface="Wingdings" panose="05000000000000000000" pitchFamily="2" charset="2"/>
              <a:buChar char="Ø"/>
            </a:pPr>
            <a:r>
              <a:rPr lang="en-SG" u="sng" dirty="0">
                <a:hlinkClick r:id="rId5"/>
              </a:rPr>
              <a:t>https://heap.io/customer-stories/lending-club</a:t>
            </a:r>
            <a:endParaRPr lang="en-SG" u="sng" dirty="0"/>
          </a:p>
          <a:p>
            <a:pPr marL="285750" lvl="0" indent="-285750">
              <a:buFont typeface="Wingdings" panose="05000000000000000000" pitchFamily="2" charset="2"/>
              <a:buChar char="Ø"/>
            </a:pPr>
            <a:endParaRPr lang="en-SG" dirty="0"/>
          </a:p>
          <a:p>
            <a:pPr marL="285750" lvl="0" indent="-285750">
              <a:buFont typeface="Wingdings" panose="05000000000000000000" pitchFamily="2" charset="2"/>
              <a:buChar char="Ø"/>
            </a:pPr>
            <a:r>
              <a:rPr lang="en-SG" u="sng" dirty="0">
                <a:hlinkClick r:id="rId6"/>
              </a:rPr>
              <a:t>https://www.finsia.com/docs/default-source/jassa-new/JASSA-2016-/jassa-2016-issue-3/jassa-2016-iss-3-peer-to-peer-lending-pp-37-44.pdf?sfvrsn=76839b93_4</a:t>
            </a:r>
            <a:endParaRPr lang="en-SG" u="sng" dirty="0"/>
          </a:p>
          <a:p>
            <a:pPr marL="285750" lvl="0" indent="-285750">
              <a:buFont typeface="Wingdings" panose="05000000000000000000" pitchFamily="2" charset="2"/>
              <a:buChar char="Ø"/>
            </a:pPr>
            <a:endParaRPr lang="en-SG" u="sng" dirty="0"/>
          </a:p>
        </p:txBody>
      </p:sp>
    </p:spTree>
    <p:extLst>
      <p:ext uri="{BB962C8B-B14F-4D97-AF65-F5344CB8AC3E}">
        <p14:creationId xmlns:p14="http://schemas.microsoft.com/office/powerpoint/2010/main" val="8534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B554CC-F8A7-4122-A5C6-D11A2643F2F4}"/>
              </a:ext>
            </a:extLst>
          </p:cNvPr>
          <p:cNvSpPr>
            <a:spLocks noGrp="1"/>
          </p:cNvSpPr>
          <p:nvPr>
            <p:ph type="sldNum" sz="quarter" idx="12"/>
          </p:nvPr>
        </p:nvSpPr>
        <p:spPr/>
        <p:txBody>
          <a:bodyPr/>
          <a:lstStyle/>
          <a:p>
            <a:fld id="{D9BB3731-526F-4638-85F8-715D717FFC12}" type="slidenum">
              <a:rPr lang="en-US" noProof="0" smtClean="0"/>
              <a:t>2</a:t>
            </a:fld>
            <a:endParaRPr lang="en-US" noProof="0" dirty="0"/>
          </a:p>
        </p:txBody>
      </p:sp>
      <p:sp>
        <p:nvSpPr>
          <p:cNvPr id="6" name="Title 5">
            <a:extLst>
              <a:ext uri="{FF2B5EF4-FFF2-40B4-BE49-F238E27FC236}">
                <a16:creationId xmlns:a16="http://schemas.microsoft.com/office/drawing/2014/main" id="{0CE48DE4-81B4-4F5F-A24E-5191C3AD423B}"/>
              </a:ext>
            </a:extLst>
          </p:cNvPr>
          <p:cNvSpPr>
            <a:spLocks noGrp="1"/>
          </p:cNvSpPr>
          <p:nvPr>
            <p:ph type="title"/>
          </p:nvPr>
        </p:nvSpPr>
        <p:spPr>
          <a:xfrm>
            <a:off x="0" y="0"/>
            <a:ext cx="4564904" cy="669363"/>
          </a:xfrm>
        </p:spPr>
        <p:txBody>
          <a:bodyPr>
            <a:normAutofit fontScale="90000"/>
          </a:bodyPr>
          <a:lstStyle/>
          <a:p>
            <a:r>
              <a:rPr lang="en-SG" dirty="0"/>
              <a:t>Contents</a:t>
            </a:r>
          </a:p>
        </p:txBody>
      </p:sp>
      <p:graphicFrame>
        <p:nvGraphicFramePr>
          <p:cNvPr id="8" name="Diagram 7">
            <a:extLst>
              <a:ext uri="{FF2B5EF4-FFF2-40B4-BE49-F238E27FC236}">
                <a16:creationId xmlns:a16="http://schemas.microsoft.com/office/drawing/2014/main" id="{80DFF69D-0B5E-41C9-BFC3-DE58F5DE92D2}"/>
              </a:ext>
            </a:extLst>
          </p:cNvPr>
          <p:cNvGraphicFramePr/>
          <p:nvPr>
            <p:extLst>
              <p:ext uri="{D42A27DB-BD31-4B8C-83A1-F6EECF244321}">
                <p14:modId xmlns:p14="http://schemas.microsoft.com/office/powerpoint/2010/main" val="1198830004"/>
              </p:ext>
            </p:extLst>
          </p:nvPr>
        </p:nvGraphicFramePr>
        <p:xfrm>
          <a:off x="502510" y="998430"/>
          <a:ext cx="8124787" cy="5699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89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B019939-0D53-4C12-8A8E-7F4476A85B13}"/>
              </a:ext>
            </a:extLst>
          </p:cNvPr>
          <p:cNvSpPr>
            <a:spLocks noGrp="1"/>
          </p:cNvSpPr>
          <p:nvPr>
            <p:ph type="title"/>
          </p:nvPr>
        </p:nvSpPr>
        <p:spPr/>
        <p:txBody>
          <a:bodyPr/>
          <a:lstStyle/>
          <a:p>
            <a:r>
              <a:rPr lang="en-SG" dirty="0"/>
              <a:t>Thank You !</a:t>
            </a:r>
          </a:p>
        </p:txBody>
      </p:sp>
    </p:spTree>
    <p:extLst>
      <p:ext uri="{BB962C8B-B14F-4D97-AF65-F5344CB8AC3E}">
        <p14:creationId xmlns:p14="http://schemas.microsoft.com/office/powerpoint/2010/main" val="39538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48039" y="73352"/>
            <a:ext cx="6819900" cy="473300"/>
          </a:xfrm>
        </p:spPr>
        <p:txBody>
          <a:bodyPr>
            <a:noAutofit/>
          </a:bodyPr>
          <a:lstStyle/>
          <a:p>
            <a:pPr algn="l"/>
            <a:r>
              <a:rPr lang="en-US" sz="3400" dirty="0"/>
              <a:t>    Background - Fintech credit</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3</a:t>
            </a:fld>
            <a:endParaRPr lang="en-US" dirty="0"/>
          </a:p>
        </p:txBody>
      </p:sp>
      <p:sp>
        <p:nvSpPr>
          <p:cNvPr id="7" name="TextBox 6">
            <a:extLst>
              <a:ext uri="{FF2B5EF4-FFF2-40B4-BE49-F238E27FC236}">
                <a16:creationId xmlns:a16="http://schemas.microsoft.com/office/drawing/2014/main" id="{EA03A605-2906-4F9D-A3A9-E7C61D470D18}"/>
              </a:ext>
            </a:extLst>
          </p:cNvPr>
          <p:cNvSpPr txBox="1"/>
          <p:nvPr/>
        </p:nvSpPr>
        <p:spPr>
          <a:xfrm>
            <a:off x="7086600" y="915140"/>
            <a:ext cx="4941671" cy="5824671"/>
          </a:xfrm>
          <a:prstGeom prst="rect">
            <a:avLst/>
          </a:prstGeom>
          <a:noFill/>
        </p:spPr>
        <p:txBody>
          <a:bodyPr wrap="square" rtlCol="0">
            <a:spAutoFit/>
          </a:bodyPr>
          <a:lstStyle/>
          <a:p>
            <a:pPr marL="285750" indent="-285750">
              <a:spcAft>
                <a:spcPts val="300"/>
              </a:spcAft>
              <a:buFont typeface="Wingdings" panose="05000000000000000000" pitchFamily="2" charset="2"/>
              <a:buChar char="v"/>
            </a:pPr>
            <a:endParaRPr lang="en-US" dirty="0">
              <a:solidFill>
                <a:srgbClr val="080808"/>
              </a:solidFill>
              <a:cs typeface="Arial" panose="020B0604020202020204" pitchFamily="34" charset="0"/>
            </a:endParaRPr>
          </a:p>
          <a:p>
            <a:pPr marL="285750" indent="-285750" algn="just">
              <a:spcAft>
                <a:spcPts val="300"/>
              </a:spcAft>
              <a:buFont typeface="Wingdings" panose="05000000000000000000" pitchFamily="2" charset="2"/>
              <a:buChar char="v"/>
            </a:pPr>
            <a:r>
              <a:rPr lang="en-US" dirty="0">
                <a:solidFill>
                  <a:srgbClr val="080808"/>
                </a:solidFill>
                <a:cs typeface="Arial" panose="020B0604020202020204" pitchFamily="34" charset="0"/>
              </a:rPr>
              <a:t>Fintech credit is founded and operated in Australia (Aus) and New Zealand (NZ). This include all credit activity facilitated by electronic (online) platforms and are not operated by consumer/commercial banks. This definition of fintech credit encompasses all credit activity facilitated by platforms that match borrowers with lenders (investors). </a:t>
            </a:r>
          </a:p>
          <a:p>
            <a:pPr marL="285750" indent="-285750" algn="just">
              <a:spcAft>
                <a:spcPts val="300"/>
              </a:spcAft>
              <a:buFont typeface="Wingdings" panose="05000000000000000000" pitchFamily="2" charset="2"/>
              <a:buChar char="v"/>
            </a:pPr>
            <a:endParaRPr lang="en-US" dirty="0">
              <a:solidFill>
                <a:srgbClr val="080808"/>
              </a:solidFill>
              <a:cs typeface="Arial" panose="020B0604020202020204" pitchFamily="34" charset="0"/>
            </a:endParaRPr>
          </a:p>
          <a:p>
            <a:pPr marL="285750" indent="-285750" algn="just">
              <a:spcAft>
                <a:spcPts val="300"/>
              </a:spcAft>
              <a:buFont typeface="Wingdings" panose="05000000000000000000" pitchFamily="2" charset="2"/>
              <a:buChar char="v"/>
            </a:pPr>
            <a:r>
              <a:rPr lang="en-US" dirty="0">
                <a:solidFill>
                  <a:srgbClr val="080808"/>
                </a:solidFill>
                <a:cs typeface="Arial" panose="020B0604020202020204" pitchFamily="34" charset="0"/>
              </a:rPr>
              <a:t>Depending on the jurisdiction, these platforms are referred to as “peer-to-peer (P2P) lenders”, “loan-based crowd funders” or “marketplace lenders”.</a:t>
            </a:r>
          </a:p>
          <a:p>
            <a:pPr marL="285750" indent="-285750" algn="just">
              <a:spcAft>
                <a:spcPts val="300"/>
              </a:spcAft>
              <a:buFont typeface="Wingdings" panose="05000000000000000000" pitchFamily="2" charset="2"/>
              <a:buChar char="v"/>
            </a:pPr>
            <a:endParaRPr lang="en-US" dirty="0">
              <a:solidFill>
                <a:srgbClr val="080808"/>
              </a:solidFill>
              <a:cs typeface="Arial" panose="020B0604020202020204" pitchFamily="34" charset="0"/>
            </a:endParaRP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Fintech credit has grown rapidly in recent years. Estimates from the Cambridge Centre for Alternative Finance (CCAF) indicate that $51 billion in such credit was extended in 2018, up from $5 billion in 2013.</a:t>
            </a:r>
            <a:endParaRPr lang="en-SG" dirty="0">
              <a:solidFill>
                <a:srgbClr val="080808"/>
              </a:solidFill>
              <a:cs typeface="Arial" panose="020B0604020202020204" pitchFamily="34" charset="0"/>
            </a:endParaRPr>
          </a:p>
        </p:txBody>
      </p:sp>
      <p:pic>
        <p:nvPicPr>
          <p:cNvPr id="3" name="Picture 2">
            <a:extLst>
              <a:ext uri="{FF2B5EF4-FFF2-40B4-BE49-F238E27FC236}">
                <a16:creationId xmlns:a16="http://schemas.microsoft.com/office/drawing/2014/main" id="{5C867FF6-B12B-4E17-96B7-B74DCF84C9E0}"/>
              </a:ext>
            </a:extLst>
          </p:cNvPr>
          <p:cNvPicPr>
            <a:picLocks noChangeAspect="1"/>
          </p:cNvPicPr>
          <p:nvPr/>
        </p:nvPicPr>
        <p:blipFill>
          <a:blip r:embed="rId2">
            <a:duotone>
              <a:schemeClr val="accent4">
                <a:shade val="45000"/>
                <a:satMod val="135000"/>
              </a:schemeClr>
              <a:prstClr val="white"/>
            </a:duotone>
            <a:alphaModFix/>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40000" contrast="-40000"/>
                    </a14:imgEffect>
                  </a14:imgLayer>
                </a14:imgProps>
              </a:ext>
            </a:extLst>
          </a:blip>
          <a:stretch>
            <a:fillRect/>
          </a:stretch>
        </p:blipFill>
        <p:spPr>
          <a:xfrm>
            <a:off x="163729" y="3806688"/>
            <a:ext cx="6819899" cy="2977960"/>
          </a:xfrm>
          <a:prstGeom prst="rect">
            <a:avLst/>
          </a:prstGeom>
          <a:ln w="12700">
            <a:solidFill>
              <a:schemeClr val="tx1"/>
            </a:solidFill>
          </a:ln>
        </p:spPr>
      </p:pic>
      <p:pic>
        <p:nvPicPr>
          <p:cNvPr id="4" name="Picture 3">
            <a:extLst>
              <a:ext uri="{FF2B5EF4-FFF2-40B4-BE49-F238E27FC236}">
                <a16:creationId xmlns:a16="http://schemas.microsoft.com/office/drawing/2014/main" id="{7759D271-B68C-475A-86F4-E8ABB3040071}"/>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saturation sat="400000"/>
                    </a14:imgEffect>
                  </a14:imgLayer>
                </a14:imgProps>
              </a:ext>
            </a:extLst>
          </a:blip>
          <a:stretch>
            <a:fillRect/>
          </a:stretch>
        </p:blipFill>
        <p:spPr>
          <a:xfrm>
            <a:off x="163729" y="915141"/>
            <a:ext cx="6819900" cy="2653008"/>
          </a:xfrm>
          <a:prstGeom prst="rect">
            <a:avLst/>
          </a:prstGeom>
          <a:ln w="12700">
            <a:solidFill>
              <a:schemeClr val="tx1"/>
            </a:solidFill>
          </a:ln>
        </p:spPr>
      </p:pic>
    </p:spTree>
    <p:extLst>
      <p:ext uri="{BB962C8B-B14F-4D97-AF65-F5344CB8AC3E}">
        <p14:creationId xmlns:p14="http://schemas.microsoft.com/office/powerpoint/2010/main" val="33662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4</a:t>
            </a:fld>
            <a:endParaRPr lang="en-US" dirty="0"/>
          </a:p>
        </p:txBody>
      </p:sp>
      <p:graphicFrame>
        <p:nvGraphicFramePr>
          <p:cNvPr id="12" name="Diagram 11">
            <a:extLst>
              <a:ext uri="{FF2B5EF4-FFF2-40B4-BE49-F238E27FC236}">
                <a16:creationId xmlns:a16="http://schemas.microsoft.com/office/drawing/2014/main" id="{4D2BEB0D-D03D-4C52-9004-C120B859F9F9}"/>
              </a:ext>
            </a:extLst>
          </p:cNvPr>
          <p:cNvGraphicFramePr/>
          <p:nvPr>
            <p:extLst>
              <p:ext uri="{D42A27DB-BD31-4B8C-83A1-F6EECF244321}">
                <p14:modId xmlns:p14="http://schemas.microsoft.com/office/powerpoint/2010/main" val="3761834493"/>
              </p:ext>
            </p:extLst>
          </p:nvPr>
        </p:nvGraphicFramePr>
        <p:xfrm>
          <a:off x="124239" y="3630449"/>
          <a:ext cx="11943522" cy="315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426479AB-EC4B-43F4-A18E-EA47D509154E}"/>
              </a:ext>
            </a:extLst>
          </p:cNvPr>
          <p:cNvSpPr>
            <a:spLocks noGrp="1"/>
          </p:cNvSpPr>
          <p:nvPr>
            <p:ph type="title"/>
          </p:nvPr>
        </p:nvSpPr>
        <p:spPr>
          <a:xfrm>
            <a:off x="0" y="0"/>
            <a:ext cx="7187414" cy="669363"/>
          </a:xfrm>
        </p:spPr>
        <p:txBody>
          <a:bodyPr anchor="t">
            <a:noAutofit/>
          </a:bodyPr>
          <a:lstStyle/>
          <a:p>
            <a:pPr>
              <a:tabLst>
                <a:tab pos="3319463" algn="l"/>
              </a:tabLst>
            </a:pPr>
            <a:r>
              <a:rPr lang="en-US" sz="3400" dirty="0"/>
              <a:t>P2P Lending –Transaction flow</a:t>
            </a:r>
            <a:endParaRPr lang="en-SG" sz="3400" dirty="0"/>
          </a:p>
        </p:txBody>
      </p:sp>
      <p:pic>
        <p:nvPicPr>
          <p:cNvPr id="10" name="Picture 9">
            <a:extLst>
              <a:ext uri="{FF2B5EF4-FFF2-40B4-BE49-F238E27FC236}">
                <a16:creationId xmlns:a16="http://schemas.microsoft.com/office/drawing/2014/main" id="{83F6180D-18D9-435B-BB6C-AA79B4AC31EE}"/>
              </a:ext>
            </a:extLst>
          </p:cNvPr>
          <p:cNvPicPr>
            <a:picLocks noChangeAspect="1"/>
          </p:cNvPicPr>
          <p:nvPr/>
        </p:nvPicPr>
        <p:blipFill>
          <a:blip r:embed="rId7"/>
          <a:stretch>
            <a:fillRect/>
          </a:stretch>
        </p:blipFill>
        <p:spPr>
          <a:xfrm>
            <a:off x="1480931" y="980395"/>
            <a:ext cx="8643108" cy="2650054"/>
          </a:xfrm>
          <a:prstGeom prst="rect">
            <a:avLst/>
          </a:prstGeom>
        </p:spPr>
      </p:pic>
    </p:spTree>
    <p:extLst>
      <p:ext uri="{BB962C8B-B14F-4D97-AF65-F5344CB8AC3E}">
        <p14:creationId xmlns:p14="http://schemas.microsoft.com/office/powerpoint/2010/main" val="213852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318052"/>
            <a:ext cx="7056783" cy="368002"/>
          </a:xfrm>
        </p:spPr>
        <p:txBody>
          <a:bodyPr>
            <a:normAutofit fontScale="90000"/>
          </a:bodyPr>
          <a:lstStyle/>
          <a:p>
            <a:r>
              <a:rPr lang="en-US" sz="3800" dirty="0"/>
              <a:t>Fintech Credit – Process flow</a:t>
            </a:r>
            <a:br>
              <a:rPr lang="en-US" dirty="0"/>
            </a:br>
            <a:endParaRPr lang="en-US" dirty="0"/>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5</a:t>
            </a:fld>
            <a:endParaRPr lang="en-US" dirty="0"/>
          </a:p>
        </p:txBody>
      </p:sp>
      <p:pic>
        <p:nvPicPr>
          <p:cNvPr id="2" name="Picture 1">
            <a:extLst>
              <a:ext uri="{FF2B5EF4-FFF2-40B4-BE49-F238E27FC236}">
                <a16:creationId xmlns:a16="http://schemas.microsoft.com/office/drawing/2014/main" id="{48F231FB-8015-406E-BE28-5E4DDBF64604}"/>
              </a:ext>
            </a:extLst>
          </p:cNvPr>
          <p:cNvPicPr>
            <a:picLocks noChangeAspect="1"/>
          </p:cNvPicPr>
          <p:nvPr/>
        </p:nvPicPr>
        <p:blipFill>
          <a:blip r:embed="rId2">
            <a:duotone>
              <a:schemeClr val="accent4">
                <a:shade val="45000"/>
                <a:satMod val="135000"/>
              </a:schemeClr>
              <a:prstClr val="white"/>
            </a:duotone>
            <a:alphaModFix/>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400000"/>
                    </a14:imgEffect>
                  </a14:imgLayer>
                </a14:imgProps>
              </a:ext>
            </a:extLst>
          </a:blip>
          <a:stretch>
            <a:fillRect/>
          </a:stretch>
        </p:blipFill>
        <p:spPr>
          <a:xfrm>
            <a:off x="1537816" y="1037868"/>
            <a:ext cx="7642627" cy="3136568"/>
          </a:xfrm>
          <a:prstGeom prst="rect">
            <a:avLst/>
          </a:prstGeom>
        </p:spPr>
      </p:pic>
      <p:sp>
        <p:nvSpPr>
          <p:cNvPr id="10" name="TextBox 9">
            <a:extLst>
              <a:ext uri="{FF2B5EF4-FFF2-40B4-BE49-F238E27FC236}">
                <a16:creationId xmlns:a16="http://schemas.microsoft.com/office/drawing/2014/main" id="{0E6AF94E-082C-44E1-8198-0D1AD8F3132C}"/>
              </a:ext>
            </a:extLst>
          </p:cNvPr>
          <p:cNvSpPr txBox="1"/>
          <p:nvPr/>
        </p:nvSpPr>
        <p:spPr>
          <a:xfrm>
            <a:off x="419556" y="4433954"/>
            <a:ext cx="11352888" cy="2223686"/>
          </a:xfrm>
          <a:prstGeom prst="rect">
            <a:avLst/>
          </a:prstGeom>
          <a:noFill/>
        </p:spPr>
        <p:txBody>
          <a:bodyPr wrap="square" rtlCol="0">
            <a:spAutoFit/>
          </a:bodyPr>
          <a:lstStyle/>
          <a:p>
            <a:pPr>
              <a:spcAft>
                <a:spcPts val="300"/>
              </a:spcAft>
            </a:pPr>
            <a:r>
              <a:rPr lang="en-US" b="1" dirty="0">
                <a:solidFill>
                  <a:srgbClr val="080808"/>
                </a:solidFill>
                <a:cs typeface="Arial" panose="020B0604020202020204" pitchFamily="34" charset="0"/>
              </a:rPr>
              <a:t>Fintech credit online lending works on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Sophisticated Machine learning algorithms to assess borrowers credit risk.</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Calculates optimized risk weighted interest rates to support a competitive lending platform.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Loan origination and risk management reports for lenders to maintain a distributed optimized risk portfolio.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Information management system to track the loan originations and profits for Fintech Credit.</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Explore the borrowers data which captures credit behavior of borrowers &amp; lenders. Integrate such data with decision engines.</a:t>
            </a:r>
          </a:p>
        </p:txBody>
      </p:sp>
    </p:spTree>
    <p:extLst>
      <p:ext uri="{BB962C8B-B14F-4D97-AF65-F5344CB8AC3E}">
        <p14:creationId xmlns:p14="http://schemas.microsoft.com/office/powerpoint/2010/main" val="24787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C2F744-848E-4179-A734-64E334DE0E65}"/>
              </a:ext>
            </a:extLst>
          </p:cNvPr>
          <p:cNvSpPr>
            <a:spLocks noGrp="1"/>
          </p:cNvSpPr>
          <p:nvPr>
            <p:ph type="sldNum" sz="quarter" idx="12"/>
          </p:nvPr>
        </p:nvSpPr>
        <p:spPr/>
        <p:txBody>
          <a:bodyPr/>
          <a:lstStyle/>
          <a:p>
            <a:fld id="{D9BB3731-526F-4638-85F8-715D717FFC12}" type="slidenum">
              <a:rPr lang="en-US" noProof="0" smtClean="0"/>
              <a:t>6</a:t>
            </a:fld>
            <a:endParaRPr lang="en-US" noProof="0" dirty="0"/>
          </a:p>
        </p:txBody>
      </p:sp>
      <p:sp>
        <p:nvSpPr>
          <p:cNvPr id="6" name="Title 5">
            <a:extLst>
              <a:ext uri="{FF2B5EF4-FFF2-40B4-BE49-F238E27FC236}">
                <a16:creationId xmlns:a16="http://schemas.microsoft.com/office/drawing/2014/main" id="{CECDBEE6-D6DC-4FE8-AD7B-BDCA7A40E60E}"/>
              </a:ext>
            </a:extLst>
          </p:cNvPr>
          <p:cNvSpPr>
            <a:spLocks noGrp="1"/>
          </p:cNvSpPr>
          <p:nvPr>
            <p:ph type="title"/>
          </p:nvPr>
        </p:nvSpPr>
        <p:spPr>
          <a:xfrm>
            <a:off x="18455" y="130737"/>
            <a:ext cx="7058205" cy="505368"/>
          </a:xfrm>
        </p:spPr>
        <p:txBody>
          <a:bodyPr>
            <a:normAutofit fontScale="90000"/>
          </a:bodyPr>
          <a:lstStyle/>
          <a:p>
            <a:r>
              <a:rPr lang="en-US" dirty="0"/>
              <a:t>Fintech Credit – Process flow</a:t>
            </a:r>
            <a:br>
              <a:rPr lang="en-US" dirty="0"/>
            </a:br>
            <a:endParaRPr lang="en-SG" dirty="0"/>
          </a:p>
        </p:txBody>
      </p:sp>
      <p:sp>
        <p:nvSpPr>
          <p:cNvPr id="8" name="TextBox 7">
            <a:extLst>
              <a:ext uri="{FF2B5EF4-FFF2-40B4-BE49-F238E27FC236}">
                <a16:creationId xmlns:a16="http://schemas.microsoft.com/office/drawing/2014/main" id="{4A4E868F-07AB-4CCA-A414-3B4F8C5DC5B6}"/>
              </a:ext>
            </a:extLst>
          </p:cNvPr>
          <p:cNvSpPr txBox="1"/>
          <p:nvPr/>
        </p:nvSpPr>
        <p:spPr>
          <a:xfrm>
            <a:off x="360293" y="1507968"/>
            <a:ext cx="10860157" cy="3524042"/>
          </a:xfrm>
          <a:prstGeom prst="rect">
            <a:avLst/>
          </a:prstGeom>
          <a:noFill/>
        </p:spPr>
        <p:txBody>
          <a:bodyPr wrap="square" rtlCol="0">
            <a:spAutoFit/>
          </a:bodyPr>
          <a:lstStyle/>
          <a:p>
            <a:pPr>
              <a:spcAft>
                <a:spcPts val="300"/>
              </a:spcAft>
            </a:pPr>
            <a:r>
              <a:rPr lang="en-US" b="1" dirty="0">
                <a:solidFill>
                  <a:srgbClr val="080808"/>
                </a:solidFill>
                <a:cs typeface="Arial" panose="020B0604020202020204" pitchFamily="34" charset="0"/>
              </a:rPr>
              <a:t>For Lenders:</a:t>
            </a:r>
            <a:r>
              <a:rPr lang="en-US" dirty="0">
                <a:solidFill>
                  <a:srgbClr val="080808"/>
                </a:solidFill>
                <a:cs typeface="Arial" panose="020B0604020202020204" pitchFamily="34" charset="0"/>
              </a:rPr>
              <a:t> Fintech credit provides </a:t>
            </a:r>
          </a:p>
          <a:p>
            <a:pPr marL="285750" indent="-285750">
              <a:spcAft>
                <a:spcPts val="300"/>
              </a:spcAft>
              <a:buFont typeface="Wingdings" panose="05000000000000000000" pitchFamily="2" charset="2"/>
              <a:buChar char="v"/>
            </a:pPr>
            <a:endParaRPr lang="en-US" dirty="0">
              <a:solidFill>
                <a:srgbClr val="080808"/>
              </a:solidFill>
              <a:cs typeface="Arial" panose="020B0604020202020204" pitchFamily="34" charset="0"/>
            </a:endParaRP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Credit risk grade for each borrower by assessing their credit risk.</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Risk weighted interest rates for each borrower which helps the investors in selecting appropriate borrower.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Lending suggestions and reporting for lenders to maintain optimized risk and profitable portfolio. </a:t>
            </a:r>
          </a:p>
          <a:p>
            <a:pPr marL="285750" indent="-285750">
              <a:spcAft>
                <a:spcPts val="300"/>
              </a:spcAft>
              <a:buFont typeface="Wingdings" panose="05000000000000000000" pitchFamily="2" charset="2"/>
              <a:buChar char="v"/>
            </a:pPr>
            <a:endParaRPr lang="en-US" dirty="0">
              <a:solidFill>
                <a:srgbClr val="080808"/>
              </a:solidFill>
              <a:cs typeface="Arial" panose="020B0604020202020204" pitchFamily="34" charset="0"/>
            </a:endParaRPr>
          </a:p>
          <a:p>
            <a:pPr>
              <a:spcAft>
                <a:spcPts val="300"/>
              </a:spcAft>
            </a:pPr>
            <a:r>
              <a:rPr lang="en-US" b="1" dirty="0">
                <a:solidFill>
                  <a:srgbClr val="080808"/>
                </a:solidFill>
                <a:cs typeface="Arial" panose="020B0604020202020204" pitchFamily="34" charset="0"/>
              </a:rPr>
              <a:t>For Borrowers: </a:t>
            </a:r>
            <a:r>
              <a:rPr lang="en-US" dirty="0">
                <a:solidFill>
                  <a:srgbClr val="080808"/>
                </a:solidFill>
                <a:cs typeface="Arial" panose="020B0604020202020204" pitchFamily="34" charset="0"/>
              </a:rPr>
              <a:t>Fintech credit provides </a:t>
            </a:r>
          </a:p>
          <a:p>
            <a:pPr>
              <a:spcAft>
                <a:spcPts val="300"/>
              </a:spcAft>
            </a:pPr>
            <a:endParaRPr lang="en-US" dirty="0">
              <a:solidFill>
                <a:srgbClr val="080808"/>
              </a:solidFill>
              <a:cs typeface="Arial" panose="020B0604020202020204" pitchFamily="34" charset="0"/>
            </a:endParaRP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Self credit risk assessment. </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Optimal interest rates and tenure program considering the own credit risk grade.</a:t>
            </a:r>
          </a:p>
          <a:p>
            <a:pPr marL="285750" indent="-285750">
              <a:spcAft>
                <a:spcPts val="300"/>
              </a:spcAft>
              <a:buFont typeface="Wingdings" panose="05000000000000000000" pitchFamily="2" charset="2"/>
              <a:buChar char="v"/>
            </a:pPr>
            <a:r>
              <a:rPr lang="en-US" dirty="0">
                <a:solidFill>
                  <a:srgbClr val="080808"/>
                </a:solidFill>
                <a:cs typeface="Arial" panose="020B0604020202020204" pitchFamily="34" charset="0"/>
              </a:rPr>
              <a:t>Quick loan processing with minimal documentation.</a:t>
            </a:r>
          </a:p>
        </p:txBody>
      </p:sp>
    </p:spTree>
    <p:extLst>
      <p:ext uri="{BB962C8B-B14F-4D97-AF65-F5344CB8AC3E}">
        <p14:creationId xmlns:p14="http://schemas.microsoft.com/office/powerpoint/2010/main" val="69874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30648"/>
            <a:ext cx="7056783" cy="368002"/>
          </a:xfrm>
        </p:spPr>
        <p:txBody>
          <a:bodyPr>
            <a:noAutofit/>
          </a:bodyPr>
          <a:lstStyle/>
          <a:p>
            <a:r>
              <a:rPr lang="en-US" sz="3200" dirty="0"/>
              <a:t>Industry – Fintech Credit Context </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7</a:t>
            </a:fld>
            <a:endParaRPr lang="en-US" dirty="0"/>
          </a:p>
        </p:txBody>
      </p:sp>
      <p:sp>
        <p:nvSpPr>
          <p:cNvPr id="19" name="TextBox 18">
            <a:extLst>
              <a:ext uri="{FF2B5EF4-FFF2-40B4-BE49-F238E27FC236}">
                <a16:creationId xmlns:a16="http://schemas.microsoft.com/office/drawing/2014/main" id="{9DDAB57D-0C3C-4910-B496-BCDEC593AC43}"/>
              </a:ext>
            </a:extLst>
          </p:cNvPr>
          <p:cNvSpPr txBox="1"/>
          <p:nvPr/>
        </p:nvSpPr>
        <p:spPr>
          <a:xfrm>
            <a:off x="180765" y="3531857"/>
            <a:ext cx="11646799" cy="2500685"/>
          </a:xfrm>
          <a:prstGeom prst="rect">
            <a:avLst/>
          </a:prstGeom>
          <a:noFill/>
        </p:spPr>
        <p:txBody>
          <a:bodyPr wrap="square" rtlCol="0">
            <a:spAutoFit/>
          </a:bodyPr>
          <a:lstStyle/>
          <a:p>
            <a:pPr>
              <a:spcAft>
                <a:spcPts val="300"/>
              </a:spcAft>
            </a:pPr>
            <a:endParaRPr lang="en-US" dirty="0">
              <a:solidFill>
                <a:srgbClr val="080808"/>
              </a:solidFill>
              <a:cs typeface="Arial" panose="020B0604020202020204" pitchFamily="34" charset="0"/>
            </a:endParaRPr>
          </a:p>
          <a:p>
            <a:pPr>
              <a:spcAft>
                <a:spcPts val="300"/>
              </a:spcAft>
            </a:pPr>
            <a:r>
              <a:rPr lang="en-US" dirty="0">
                <a:solidFill>
                  <a:srgbClr val="080808"/>
                </a:solidFill>
                <a:cs typeface="Arial" panose="020B0604020202020204" pitchFamily="34" charset="0"/>
              </a:rPr>
              <a:t>Fintech credit established online peer-to-peer lending platform in 2010. As of 2018,</a:t>
            </a:r>
          </a:p>
          <a:p>
            <a:pPr marL="742950" lvl="1" indent="-285750">
              <a:spcAft>
                <a:spcPts val="300"/>
              </a:spcAft>
              <a:buFont typeface="Wingdings" panose="05000000000000000000" pitchFamily="2" charset="2"/>
              <a:buChar char="v"/>
            </a:pPr>
            <a:r>
              <a:rPr lang="en-US" dirty="0">
                <a:solidFill>
                  <a:srgbClr val="080808"/>
                </a:solidFill>
                <a:cs typeface="Arial" panose="020B0604020202020204" pitchFamily="34" charset="0"/>
              </a:rPr>
              <a:t>The $ disbursement for new loans issued in 2018 were raised to 80 Billion USD(2010 &lt; 1 Billion USD, 2013 ~ 5 Billion USD). </a:t>
            </a:r>
          </a:p>
          <a:p>
            <a:pPr marL="742950" lvl="1" indent="-285750">
              <a:spcAft>
                <a:spcPts val="300"/>
              </a:spcAft>
              <a:buFont typeface="Wingdings" panose="05000000000000000000" pitchFamily="2" charset="2"/>
              <a:buChar char="v"/>
            </a:pPr>
            <a:r>
              <a:rPr lang="en-US" dirty="0">
                <a:solidFill>
                  <a:srgbClr val="080808"/>
                </a:solidFill>
                <a:cs typeface="Arial" panose="020B0604020202020204" pitchFamily="34" charset="0"/>
              </a:rPr>
              <a:t>Expands the peer-to-peer lending platform to 4 business platforms includes Consumer lending, Business Lending, Invoice Trading and Real estate.  </a:t>
            </a:r>
          </a:p>
          <a:p>
            <a:pPr marL="742950" lvl="1" indent="-285750">
              <a:spcAft>
                <a:spcPts val="300"/>
              </a:spcAft>
              <a:buFont typeface="Wingdings" panose="05000000000000000000" pitchFamily="2" charset="2"/>
              <a:buChar char="v"/>
            </a:pPr>
            <a:r>
              <a:rPr lang="en-US" dirty="0">
                <a:solidFill>
                  <a:srgbClr val="080808"/>
                </a:solidFill>
                <a:cs typeface="Arial" panose="020B0604020202020204" pitchFamily="34" charset="0"/>
              </a:rPr>
              <a:t>Captures more than 50% of $ disbursement for new loans issued each year since 2013 across industry. </a:t>
            </a:r>
          </a:p>
          <a:p>
            <a:pPr marL="742950" lvl="1" indent="-285750">
              <a:spcAft>
                <a:spcPts val="300"/>
              </a:spcAft>
              <a:buFont typeface="Wingdings" panose="05000000000000000000" pitchFamily="2" charset="2"/>
              <a:buChar char="v"/>
            </a:pPr>
            <a:r>
              <a:rPr lang="en-US" dirty="0">
                <a:solidFill>
                  <a:srgbClr val="080808"/>
                </a:solidFill>
                <a:cs typeface="Arial" panose="020B0604020202020204" pitchFamily="34" charset="0"/>
              </a:rPr>
              <a:t>Compare to other competitors in the industry Fintech Credit consistently leading the industry since 2013.</a:t>
            </a:r>
          </a:p>
        </p:txBody>
      </p:sp>
      <p:pic>
        <p:nvPicPr>
          <p:cNvPr id="4" name="Picture 3">
            <a:extLst>
              <a:ext uri="{FF2B5EF4-FFF2-40B4-BE49-F238E27FC236}">
                <a16:creationId xmlns:a16="http://schemas.microsoft.com/office/drawing/2014/main" id="{95196ED2-9081-4E8E-8A2D-9F3B1EA6EC8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6400800" y="908184"/>
            <a:ext cx="5610435" cy="2755631"/>
          </a:xfrm>
          <a:prstGeom prst="rect">
            <a:avLst/>
          </a:prstGeom>
        </p:spPr>
      </p:pic>
      <p:pic>
        <p:nvPicPr>
          <p:cNvPr id="27" name="Picture 26">
            <a:extLst>
              <a:ext uri="{FF2B5EF4-FFF2-40B4-BE49-F238E27FC236}">
                <a16:creationId xmlns:a16="http://schemas.microsoft.com/office/drawing/2014/main" id="{248A55E6-D713-4CD7-B12B-9FA7326DFFB2}"/>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19531" y="908184"/>
            <a:ext cx="6181269" cy="2645893"/>
          </a:xfrm>
          <a:prstGeom prst="rect">
            <a:avLst/>
          </a:prstGeom>
        </p:spPr>
      </p:pic>
    </p:spTree>
    <p:extLst>
      <p:ext uri="{BB962C8B-B14F-4D97-AF65-F5344CB8AC3E}">
        <p14:creationId xmlns:p14="http://schemas.microsoft.com/office/powerpoint/2010/main" val="108103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637330-0511-4B3F-A9D6-1D56FFB798D9}"/>
              </a:ext>
            </a:extLst>
          </p:cNvPr>
          <p:cNvPicPr>
            <a:picLocks noChangeAspect="1"/>
          </p:cNvPicPr>
          <p:nvPr/>
        </p:nvPicPr>
        <p:blipFill>
          <a:blip r:embed="rId2"/>
          <a:stretch>
            <a:fillRect/>
          </a:stretch>
        </p:blipFill>
        <p:spPr>
          <a:xfrm>
            <a:off x="7947993" y="871911"/>
            <a:ext cx="3843131" cy="2923680"/>
          </a:xfrm>
          <a:prstGeom prst="rect">
            <a:avLst/>
          </a:prstGeom>
        </p:spPr>
      </p:pic>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30648"/>
            <a:ext cx="7056783" cy="368002"/>
          </a:xfrm>
        </p:spPr>
        <p:txBody>
          <a:bodyPr>
            <a:noAutofit/>
          </a:bodyPr>
          <a:lstStyle/>
          <a:p>
            <a:r>
              <a:rPr lang="en-US" sz="3200" dirty="0"/>
              <a:t>Industry – Fintech Credit Context </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8</a:t>
            </a:fld>
            <a:endParaRPr lang="en-US" dirty="0"/>
          </a:p>
        </p:txBody>
      </p:sp>
      <p:graphicFrame>
        <p:nvGraphicFramePr>
          <p:cNvPr id="10" name="Diagram 9">
            <a:extLst>
              <a:ext uri="{FF2B5EF4-FFF2-40B4-BE49-F238E27FC236}">
                <a16:creationId xmlns:a16="http://schemas.microsoft.com/office/drawing/2014/main" id="{CF8DE5F0-108F-4CFB-8E44-8F6B8786237F}"/>
              </a:ext>
            </a:extLst>
          </p:cNvPr>
          <p:cNvGraphicFramePr/>
          <p:nvPr>
            <p:extLst>
              <p:ext uri="{D42A27DB-BD31-4B8C-83A1-F6EECF244321}">
                <p14:modId xmlns:p14="http://schemas.microsoft.com/office/powerpoint/2010/main" val="3231424222"/>
              </p:ext>
            </p:extLst>
          </p:nvPr>
        </p:nvGraphicFramePr>
        <p:xfrm>
          <a:off x="202095" y="3795591"/>
          <a:ext cx="8256105" cy="2956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566D4C5-A71F-4601-975E-7121299B1AF4}"/>
              </a:ext>
            </a:extLst>
          </p:cNvPr>
          <p:cNvSpPr txBox="1"/>
          <p:nvPr/>
        </p:nvSpPr>
        <p:spPr>
          <a:xfrm>
            <a:off x="318052" y="3329609"/>
            <a:ext cx="3925957" cy="368002"/>
          </a:xfrm>
          <a:prstGeom prst="rect">
            <a:avLst/>
          </a:prstGeom>
          <a:noFill/>
        </p:spPr>
        <p:txBody>
          <a:bodyPr wrap="square" rtlCol="0">
            <a:spAutoFit/>
          </a:bodyPr>
          <a:lstStyle/>
          <a:p>
            <a:r>
              <a:rPr lang="en-SG" b="1" u="sng" dirty="0">
                <a:solidFill>
                  <a:srgbClr val="080808"/>
                </a:solidFill>
              </a:rPr>
              <a:t>Fintech Credit - Key Highlights:</a:t>
            </a:r>
          </a:p>
        </p:txBody>
      </p:sp>
      <p:pic>
        <p:nvPicPr>
          <p:cNvPr id="4" name="Picture 3">
            <a:extLst>
              <a:ext uri="{FF2B5EF4-FFF2-40B4-BE49-F238E27FC236}">
                <a16:creationId xmlns:a16="http://schemas.microsoft.com/office/drawing/2014/main" id="{E00FB41D-845F-456E-8418-539C63E8A426}"/>
              </a:ext>
            </a:extLst>
          </p:cNvPr>
          <p:cNvPicPr>
            <a:picLocks noChangeAspect="1"/>
          </p:cNvPicPr>
          <p:nvPr/>
        </p:nvPicPr>
        <p:blipFill>
          <a:blip r:embed="rId8"/>
          <a:stretch>
            <a:fillRect/>
          </a:stretch>
        </p:blipFill>
        <p:spPr>
          <a:xfrm>
            <a:off x="202095" y="871911"/>
            <a:ext cx="7849181" cy="2359718"/>
          </a:xfrm>
          <a:prstGeom prst="rect">
            <a:avLst/>
          </a:prstGeom>
        </p:spPr>
      </p:pic>
    </p:spTree>
    <p:extLst>
      <p:ext uri="{BB962C8B-B14F-4D97-AF65-F5344CB8AC3E}">
        <p14:creationId xmlns:p14="http://schemas.microsoft.com/office/powerpoint/2010/main" val="258785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a:xfrm>
            <a:off x="0" y="111741"/>
            <a:ext cx="7056783" cy="368002"/>
          </a:xfrm>
        </p:spPr>
        <p:txBody>
          <a:bodyPr>
            <a:normAutofit fontScale="90000"/>
          </a:bodyPr>
          <a:lstStyle/>
          <a:p>
            <a:r>
              <a:rPr lang="en-US" dirty="0"/>
              <a:t>Industry Growth – Key drivers</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9</a:t>
            </a:fld>
            <a:endParaRPr lang="en-US" dirty="0"/>
          </a:p>
        </p:txBody>
      </p:sp>
      <p:sp>
        <p:nvSpPr>
          <p:cNvPr id="11" name="TextBox 10">
            <a:extLst>
              <a:ext uri="{FF2B5EF4-FFF2-40B4-BE49-F238E27FC236}">
                <a16:creationId xmlns:a16="http://schemas.microsoft.com/office/drawing/2014/main" id="{E8CFCD92-12BD-486E-8E91-86097E1E4358}"/>
              </a:ext>
            </a:extLst>
          </p:cNvPr>
          <p:cNvSpPr txBox="1"/>
          <p:nvPr/>
        </p:nvSpPr>
        <p:spPr>
          <a:xfrm>
            <a:off x="52180" y="729227"/>
            <a:ext cx="12087640" cy="6355586"/>
          </a:xfrm>
          <a:prstGeom prst="rect">
            <a:avLst/>
          </a:prstGeom>
          <a:noFill/>
        </p:spPr>
        <p:txBody>
          <a:bodyPr wrap="square" rtlCol="0">
            <a:spAutoFit/>
          </a:bodyPr>
          <a:lstStyle/>
          <a:p>
            <a:r>
              <a:rPr lang="en-US" b="1" dirty="0">
                <a:solidFill>
                  <a:srgbClr val="080808"/>
                </a:solidFill>
                <a:cs typeface="Arial" panose="020B0604020202020204" pitchFamily="34" charset="0"/>
              </a:rPr>
              <a:t>Supply factors:</a:t>
            </a:r>
          </a:p>
          <a:p>
            <a:pPr marL="742950" lvl="1" indent="-285750" algn="just">
              <a:lnSpc>
                <a:spcPct val="150000"/>
              </a:lnSpc>
              <a:spcAft>
                <a:spcPts val="600"/>
              </a:spcAft>
              <a:buFont typeface="Wingdings" panose="05000000000000000000" pitchFamily="2" charset="2"/>
              <a:buChar char="v"/>
            </a:pPr>
            <a:r>
              <a:rPr lang="en-US" dirty="0">
                <a:solidFill>
                  <a:srgbClr val="080808"/>
                </a:solidFill>
                <a:cs typeface="Arial" panose="020B0604020202020204" pitchFamily="34" charset="0"/>
              </a:rPr>
              <a:t>Technological advances in computing power.</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A typical feature of online platform-based business models is their ability to scale.</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Traditional lenders have a relatively high fixed cost base due to their branch networks and their need to maintain existing IT systems, higher capital, liquidity and regulatory costs.</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Traditional lenders withdrew from some market segments in the post-crisis period. Tax policies and regulations may encourage lending by alternative platforms considering consumers/business with low or no credit profile.</a:t>
            </a:r>
          </a:p>
          <a:p>
            <a:pPr lvl="1"/>
            <a:endParaRPr lang="en-SG" sz="1600" dirty="0">
              <a:solidFill>
                <a:srgbClr val="080808"/>
              </a:solidFill>
            </a:endParaRPr>
          </a:p>
          <a:p>
            <a:r>
              <a:rPr lang="en-US" b="1" dirty="0">
                <a:solidFill>
                  <a:srgbClr val="080808"/>
                </a:solidFill>
                <a:cs typeface="Arial" panose="020B0604020202020204" pitchFamily="34" charset="0"/>
              </a:rPr>
              <a:t>Demand factors:</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Higher customer expectations with regard to convenience, speed, cost and user-friendliness of financial services due to Real-time transacting capability of internet-connected devices.</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Consumers may now be more willing to use the services of lending market entrants due to their reduced trust in existing lenders following the financial crisis. There may be a more general perception among some consumers that peer-to-peer lending, is more socially responsible and of greater social value than conventional banking.</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A desire for higher returns with a larger investor base, including from institutional investors. Investors may regard online peer-to-peer lending as an alternative asset class that can add to diversification of their portfolios.</a:t>
            </a:r>
          </a:p>
          <a:p>
            <a:pPr marL="742950" lvl="1" indent="-285750" algn="just">
              <a:spcAft>
                <a:spcPts val="600"/>
              </a:spcAft>
              <a:buFont typeface="Wingdings" panose="05000000000000000000" pitchFamily="2" charset="2"/>
              <a:buChar char="v"/>
            </a:pPr>
            <a:r>
              <a:rPr lang="en-US" dirty="0">
                <a:solidFill>
                  <a:srgbClr val="080808"/>
                </a:solidFill>
                <a:cs typeface="Arial" panose="020B0604020202020204" pitchFamily="34" charset="0"/>
              </a:rPr>
              <a:t>Technological innovations often display network externalities that drive demand. In the case of P2P lending, in principle it is possible that the higher the investor demand to lend on platforms, the more borrowers may be attracted to use this lending.</a:t>
            </a:r>
          </a:p>
          <a:p>
            <a:endParaRPr lang="en-US" b="1" dirty="0">
              <a:solidFill>
                <a:srgbClr val="080808"/>
              </a:solidFill>
              <a:cs typeface="Arial" panose="020B0604020202020204" pitchFamily="34" charset="0"/>
            </a:endParaRPr>
          </a:p>
        </p:txBody>
      </p:sp>
    </p:spTree>
    <p:extLst>
      <p:ext uri="{BB962C8B-B14F-4D97-AF65-F5344CB8AC3E}">
        <p14:creationId xmlns:p14="http://schemas.microsoft.com/office/powerpoint/2010/main" val="3204035282"/>
      </p:ext>
    </p:extLst>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3.xml><?xml version="1.0" encoding="utf-8"?>
<ds:datastoreItem xmlns:ds="http://schemas.openxmlformats.org/officeDocument/2006/customXml" ds:itemID="{74EEFE3F-2FB4-416D-9B9D-A1CF27862478}">
  <ds:schemaRefs>
    <ds:schemaRef ds:uri="http://schemas.microsoft.com/office/2006/documentManagement/types"/>
    <ds:schemaRef ds:uri="http://purl.org/dc/elements/1.1/"/>
    <ds:schemaRef ds:uri="http://schemas.openxmlformats.org/package/2006/metadata/core-properties"/>
    <ds:schemaRef ds:uri="16c05727-aa75-4e4a-9b5f-8a80a1165891"/>
    <ds:schemaRef ds:uri="http://schemas.microsoft.com/office/infopath/2007/PartnerControls"/>
    <ds:schemaRef ds:uri="71af3243-3dd4-4a8d-8c0d-dd76da1f02a5"/>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0</TotalTime>
  <Words>1931</Words>
  <Application>Microsoft Office PowerPoint</Application>
  <PresentationFormat>Widescreen</PresentationFormat>
  <Paragraphs>207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Aharoni</vt:lpstr>
      <vt:lpstr>Arial</vt:lpstr>
      <vt:lpstr>Calibri</vt:lpstr>
      <vt:lpstr>Comic Sans MS</vt:lpstr>
      <vt:lpstr>Tahoma</vt:lpstr>
      <vt:lpstr>Times New Roman</vt:lpstr>
      <vt:lpstr>Wingdings</vt:lpstr>
      <vt:lpstr>Financial_PitchDeck_MO-v6</vt:lpstr>
      <vt:lpstr>Fintech Credit</vt:lpstr>
      <vt:lpstr>Contents</vt:lpstr>
      <vt:lpstr>    Background - Fintech credit</vt:lpstr>
      <vt:lpstr>P2P Lending –Transaction flow</vt:lpstr>
      <vt:lpstr>Fintech Credit – Process flow </vt:lpstr>
      <vt:lpstr>Fintech Credit – Process flow </vt:lpstr>
      <vt:lpstr>Industry – Fintech Credit Context </vt:lpstr>
      <vt:lpstr>Industry – Fintech Credit Context </vt:lpstr>
      <vt:lpstr>Industry Growth – Key drivers</vt:lpstr>
      <vt:lpstr>Industry Growth – Key drivers</vt:lpstr>
      <vt:lpstr>Fintech Credit – Trend </vt:lpstr>
      <vt:lpstr>Business Goals</vt:lpstr>
      <vt:lpstr>Current Analytics Capabilities</vt:lpstr>
      <vt:lpstr>Analytics –Peer Comparison</vt:lpstr>
      <vt:lpstr>Focus Areas For Improvement - Future</vt:lpstr>
      <vt:lpstr>Fintech Credit- Culture</vt:lpstr>
      <vt:lpstr>Company Culture</vt:lpstr>
      <vt:lpstr>Control Culture –Challenges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2019-06-27T07:25:17Z</dcterms:created>
  <dcterms:modified xsi:type="dcterms:W3CDTF">2019-09-21T14:02:42Z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