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8"/>
  </p:sldMasterIdLst>
  <p:notesMasterIdLst>
    <p:notesMasterId r:id="rId35"/>
  </p:notesMasterIdLst>
  <p:handoutMasterIdLst>
    <p:handoutMasterId r:id="rId36"/>
  </p:handoutMasterIdLst>
  <p:sldIdLst>
    <p:sldId id="256" r:id="rId9"/>
    <p:sldId id="311" r:id="rId10"/>
    <p:sldId id="306" r:id="rId11"/>
    <p:sldId id="290" r:id="rId12"/>
    <p:sldId id="309" r:id="rId13"/>
    <p:sldId id="291" r:id="rId14"/>
    <p:sldId id="304" r:id="rId15"/>
    <p:sldId id="297" r:id="rId16"/>
    <p:sldId id="296" r:id="rId17"/>
    <p:sldId id="294" r:id="rId18"/>
    <p:sldId id="326" r:id="rId19"/>
    <p:sldId id="312" r:id="rId20"/>
    <p:sldId id="310" r:id="rId21"/>
    <p:sldId id="305" r:id="rId22"/>
    <p:sldId id="329" r:id="rId23"/>
    <p:sldId id="315" r:id="rId24"/>
    <p:sldId id="316" r:id="rId25"/>
    <p:sldId id="317" r:id="rId26"/>
    <p:sldId id="319" r:id="rId27"/>
    <p:sldId id="323" r:id="rId28"/>
    <p:sldId id="322" r:id="rId29"/>
    <p:sldId id="324" r:id="rId30"/>
    <p:sldId id="321" r:id="rId31"/>
    <p:sldId id="325" r:id="rId32"/>
    <p:sldId id="298"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62" d="100"/>
          <a:sy n="62" d="100"/>
        </p:scale>
        <p:origin x="68" y="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48" d="100"/>
          <a:sy n="48" d="100"/>
        </p:scale>
        <p:origin x="268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ABA06-F798-4470-99E2-FB249A1FB61C}" type="doc">
      <dgm:prSet loTypeId="urn:microsoft.com/office/officeart/2005/8/layout/list1" loCatId="list" qsTypeId="urn:microsoft.com/office/officeart/2005/8/quickstyle/simple4" qsCatId="simple" csTypeId="urn:microsoft.com/office/officeart/2005/8/colors/accent4_1" csCatId="accent4" phldr="1"/>
      <dgm:spPr/>
      <dgm:t>
        <a:bodyPr/>
        <a:lstStyle/>
        <a:p>
          <a:endParaRPr lang="en-US"/>
        </a:p>
      </dgm:t>
    </dgm:pt>
    <dgm:pt modelId="{458984A9-9F84-46A6-8C5F-760AA92CEA68}">
      <dgm:prSet phldrT="[Text]" custT="1"/>
      <dgm:spPr>
        <a:xfrm>
          <a:off x="406239" y="2057329"/>
          <a:ext cx="5687350" cy="26568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gm:spPr>
      <dgm:t>
        <a:bodyPr/>
        <a:lstStyle/>
        <a:p>
          <a:pPr>
            <a:buNone/>
          </a:pPr>
          <a:r>
            <a:rPr lang="en-US" sz="1700" b="0" dirty="0">
              <a:solidFill>
                <a:srgbClr val="002060"/>
              </a:solidFill>
              <a:latin typeface="Calibri" panose="020F0502020204030204" pitchFamily="34" charset="0"/>
              <a:cs typeface="Calibri" panose="020F0502020204030204" pitchFamily="34" charset="0"/>
            </a:rPr>
            <a:t>Fintech Credit –Team Structure</a:t>
          </a:r>
          <a:endParaRPr lang="en-US" sz="1700" b="0" dirty="0">
            <a:solidFill>
              <a:srgbClr val="002060"/>
            </a:solidFill>
            <a:latin typeface="Calibri" panose="020F0502020204030204" pitchFamily="34" charset="0"/>
            <a:ea typeface="Verdana" pitchFamily="34" charset="0"/>
            <a:cs typeface="Calibri" panose="020F0502020204030204" pitchFamily="34" charset="0"/>
          </a:endParaRPr>
        </a:p>
      </dgm:t>
    </dgm:pt>
    <dgm:pt modelId="{ECD84E5E-3C46-46F1-B3BF-6BCF45DE79E4}" type="parTrans" cxnId="{D5DF2554-AE8D-4855-BA0A-B4BF21B35F32}">
      <dgm:prSet/>
      <dgm:spPr/>
      <dgm:t>
        <a:bodyPr/>
        <a:lstStyle/>
        <a:p>
          <a:endParaRPr lang="en-US" sz="1200">
            <a:latin typeface="Comic Sans MS" panose="030F0702030302020204" pitchFamily="66" charset="0"/>
          </a:endParaRPr>
        </a:p>
      </dgm:t>
    </dgm:pt>
    <dgm:pt modelId="{D4B85F00-BD99-407D-9745-FA83EB2B028E}" type="sibTrans" cxnId="{D5DF2554-AE8D-4855-BA0A-B4BF21B35F32}">
      <dgm:prSet/>
      <dgm:spPr/>
      <dgm:t>
        <a:bodyPr/>
        <a:lstStyle/>
        <a:p>
          <a:endParaRPr lang="en-US" sz="1200">
            <a:latin typeface="Comic Sans MS" panose="030F0702030302020204" pitchFamily="66" charset="0"/>
          </a:endParaRPr>
        </a:p>
      </dgm:t>
    </dgm:pt>
    <dgm:pt modelId="{3F0A994D-8DB8-4128-929D-DD4D74B167F7}">
      <dgm:prSet custT="1"/>
      <dgm:spPr>
        <a:xfrm>
          <a:off x="406239" y="2873809"/>
          <a:ext cx="5687350" cy="26568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gm:spPr>
      <dgm:t>
        <a:bodyPr/>
        <a:lstStyle/>
        <a:p>
          <a:pPr>
            <a:buNone/>
          </a:pPr>
          <a:r>
            <a:rPr lang="en-US" sz="1700" b="0" dirty="0">
              <a:solidFill>
                <a:srgbClr val="002060"/>
              </a:solidFill>
              <a:latin typeface="Calibri" panose="020F0502020204030204" pitchFamily="34" charset="0"/>
              <a:cs typeface="Calibri" panose="020F0502020204030204" pitchFamily="34" charset="0"/>
            </a:rPr>
            <a:t>Goals – Project Analysis</a:t>
          </a:r>
          <a:endParaRPr lang="en-US" sz="1700" b="0" dirty="0">
            <a:solidFill>
              <a:srgbClr val="002060"/>
            </a:solidFill>
            <a:latin typeface="Calibri" panose="020F0502020204030204" pitchFamily="34" charset="0"/>
            <a:ea typeface="Verdana" pitchFamily="34" charset="0"/>
            <a:cs typeface="Calibri" panose="020F0502020204030204" pitchFamily="34" charset="0"/>
          </a:endParaRPr>
        </a:p>
      </dgm:t>
    </dgm:pt>
    <dgm:pt modelId="{4F7813D3-054B-46B0-BDEE-C3B205D5B088}" type="parTrans" cxnId="{858834F0-01E5-4BD3-85A4-FEAF480CE090}">
      <dgm:prSet/>
      <dgm:spPr/>
      <dgm:t>
        <a:bodyPr/>
        <a:lstStyle/>
        <a:p>
          <a:endParaRPr lang="en-US" sz="1200">
            <a:latin typeface="Comic Sans MS" panose="030F0702030302020204" pitchFamily="66" charset="0"/>
          </a:endParaRPr>
        </a:p>
      </dgm:t>
    </dgm:pt>
    <dgm:pt modelId="{1AADA6D4-5751-4BA5-8E1B-656230EC3FF5}" type="sibTrans" cxnId="{858834F0-01E5-4BD3-85A4-FEAF480CE090}">
      <dgm:prSet/>
      <dgm:spPr/>
      <dgm:t>
        <a:bodyPr/>
        <a:lstStyle/>
        <a:p>
          <a:endParaRPr lang="en-US" sz="1200">
            <a:latin typeface="Comic Sans MS" panose="030F0702030302020204" pitchFamily="66" charset="0"/>
          </a:endParaRPr>
        </a:p>
      </dgm:t>
    </dgm:pt>
    <dgm:pt modelId="{86BAC9B2-42B1-4F1A-A452-70785E17A547}">
      <dgm:prSet custT="1"/>
      <dgm:spPr>
        <a:xfrm>
          <a:off x="406239" y="16129"/>
          <a:ext cx="5687350" cy="26568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gm:spPr>
      <dgm:t>
        <a:bodyPr/>
        <a:lstStyle/>
        <a:p>
          <a:pPr>
            <a:buNone/>
          </a:pPr>
          <a:r>
            <a:rPr lang="en-US" sz="1700" b="0" u="none" dirty="0">
              <a:solidFill>
                <a:srgbClr val="002060"/>
              </a:solidFill>
              <a:latin typeface="Calibri" panose="020F0502020204030204" pitchFamily="34" charset="0"/>
              <a:ea typeface="+mn-ea"/>
              <a:cs typeface="Calibri" panose="020F0502020204030204" pitchFamily="34" charset="0"/>
            </a:rPr>
            <a:t>Fintech credit-Background </a:t>
          </a:r>
          <a:endParaRPr lang="en-US" sz="1700" b="0" u="none" dirty="0">
            <a:solidFill>
              <a:srgbClr val="002060"/>
            </a:solidFill>
            <a:latin typeface="Calibri" panose="020F0502020204030204" pitchFamily="34" charset="0"/>
            <a:ea typeface="Verdana" pitchFamily="34" charset="0"/>
            <a:cs typeface="Calibri" panose="020F0502020204030204" pitchFamily="34" charset="0"/>
          </a:endParaRPr>
        </a:p>
      </dgm:t>
    </dgm:pt>
    <dgm:pt modelId="{042AFF1E-04F7-4D77-B3CC-D4CA1905A0D0}" type="sibTrans" cxnId="{48FEBC33-6861-46AF-AC1B-39A6D8CE5A4B}">
      <dgm:prSet/>
      <dgm:spPr/>
      <dgm:t>
        <a:bodyPr/>
        <a:lstStyle/>
        <a:p>
          <a:endParaRPr lang="en-US" sz="1200">
            <a:latin typeface="Comic Sans MS" panose="030F0702030302020204" pitchFamily="66" charset="0"/>
          </a:endParaRPr>
        </a:p>
      </dgm:t>
    </dgm:pt>
    <dgm:pt modelId="{F859FFA6-8F18-4609-8016-3398DD317408}" type="parTrans" cxnId="{48FEBC33-6861-46AF-AC1B-39A6D8CE5A4B}">
      <dgm:prSet/>
      <dgm:spPr/>
      <dgm:t>
        <a:bodyPr/>
        <a:lstStyle/>
        <a:p>
          <a:endParaRPr lang="en-US" sz="1200">
            <a:latin typeface="Comic Sans MS" panose="030F0702030302020204" pitchFamily="66" charset="0"/>
          </a:endParaRPr>
        </a:p>
      </dgm:t>
    </dgm:pt>
    <dgm:pt modelId="{BCCA4C1D-A663-44D0-9047-B480D740810E}">
      <dgm:prSet custT="1"/>
      <dgm:spPr>
        <a:xfrm>
          <a:off x="406239" y="3690289"/>
          <a:ext cx="5687350" cy="26568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gm:spPr>
      <dgm:t>
        <a:bodyPr/>
        <a:lstStyle/>
        <a:p>
          <a:pPr>
            <a:buNone/>
          </a:pPr>
          <a:r>
            <a:rPr lang="en-US" sz="1700" b="0" dirty="0">
              <a:solidFill>
                <a:srgbClr val="002060"/>
              </a:solidFill>
              <a:latin typeface="Calibri" panose="020F0502020204030204" pitchFamily="34" charset="0"/>
              <a:cs typeface="Calibri" panose="020F0502020204030204" pitchFamily="34" charset="0"/>
            </a:rPr>
            <a:t>Project 2 – Enhance analytical decision system (#15 to #19)</a:t>
          </a:r>
          <a:endParaRPr lang="en-US" sz="1700" b="0" dirty="0">
            <a:solidFill>
              <a:srgbClr val="002060"/>
            </a:solidFill>
            <a:latin typeface="Calibri" panose="020F0502020204030204" pitchFamily="34" charset="0"/>
            <a:ea typeface="Verdana" pitchFamily="34" charset="0"/>
            <a:cs typeface="Calibri" panose="020F0502020204030204" pitchFamily="34" charset="0"/>
          </a:endParaRPr>
        </a:p>
      </dgm:t>
    </dgm:pt>
    <dgm:pt modelId="{B963AB0D-D8EC-4828-A76E-D0081A6CE9B3}" type="parTrans" cxnId="{EF735AB1-A7C5-4BC1-BDDB-1E08F5A9CD5F}">
      <dgm:prSet/>
      <dgm:spPr/>
      <dgm:t>
        <a:bodyPr/>
        <a:lstStyle/>
        <a:p>
          <a:endParaRPr lang="en-US" sz="1200">
            <a:latin typeface="Comic Sans MS" panose="030F0702030302020204" pitchFamily="66" charset="0"/>
          </a:endParaRPr>
        </a:p>
      </dgm:t>
    </dgm:pt>
    <dgm:pt modelId="{52C107B3-03B7-4A32-A3DF-516E92CE6094}" type="sibTrans" cxnId="{EF735AB1-A7C5-4BC1-BDDB-1E08F5A9CD5F}">
      <dgm:prSet/>
      <dgm:spPr/>
      <dgm:t>
        <a:bodyPr/>
        <a:lstStyle/>
        <a:p>
          <a:endParaRPr lang="en-US" sz="1200">
            <a:latin typeface="Comic Sans MS" panose="030F0702030302020204" pitchFamily="66" charset="0"/>
          </a:endParaRPr>
        </a:p>
      </dgm:t>
    </dgm:pt>
    <dgm:pt modelId="{77EB9343-17F9-428E-A4E4-8AD0970E30E9}">
      <dgm:prSet custT="1"/>
      <dgm:spPr>
        <a:xfrm>
          <a:off x="406239" y="2465569"/>
          <a:ext cx="5687350" cy="26568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gm:spPr>
      <dgm:t>
        <a:bodyPr/>
        <a:lstStyle/>
        <a:p>
          <a:pPr>
            <a:buNone/>
          </a:pPr>
          <a:r>
            <a:rPr lang="en-US" sz="1700" b="0" dirty="0">
              <a:solidFill>
                <a:srgbClr val="002060"/>
              </a:solidFill>
              <a:latin typeface="Calibri" panose="020F0502020204030204" pitchFamily="34" charset="0"/>
              <a:cs typeface="Calibri" panose="020F0502020204030204" pitchFamily="34" charset="0"/>
            </a:rPr>
            <a:t>Key Projects</a:t>
          </a:r>
          <a:endParaRPr lang="en-US" sz="1700" b="0" dirty="0">
            <a:solidFill>
              <a:srgbClr val="002060"/>
            </a:solidFill>
            <a:latin typeface="Calibri" panose="020F0502020204030204" pitchFamily="34" charset="0"/>
            <a:ea typeface="Verdana" pitchFamily="34" charset="0"/>
            <a:cs typeface="Calibri" panose="020F0502020204030204" pitchFamily="34" charset="0"/>
          </a:endParaRPr>
        </a:p>
      </dgm:t>
    </dgm:pt>
    <dgm:pt modelId="{02E85714-04DB-4DED-AE79-F811A82E2C0E}" type="sibTrans" cxnId="{8C67ABAD-0ED1-481D-83B0-F9D99E36492D}">
      <dgm:prSet/>
      <dgm:spPr/>
      <dgm:t>
        <a:bodyPr/>
        <a:lstStyle/>
        <a:p>
          <a:endParaRPr lang="en-US" sz="1200">
            <a:latin typeface="Comic Sans MS" panose="030F0702030302020204" pitchFamily="66" charset="0"/>
          </a:endParaRPr>
        </a:p>
      </dgm:t>
    </dgm:pt>
    <dgm:pt modelId="{E904175D-ABD4-4160-BB3C-544A2BBBFB2F}" type="parTrans" cxnId="{8C67ABAD-0ED1-481D-83B0-F9D99E36492D}">
      <dgm:prSet/>
      <dgm:spPr/>
      <dgm:t>
        <a:bodyPr/>
        <a:lstStyle/>
        <a:p>
          <a:endParaRPr lang="en-US" sz="1200">
            <a:latin typeface="Comic Sans MS" panose="030F0702030302020204" pitchFamily="66" charset="0"/>
          </a:endParaRPr>
        </a:p>
      </dgm:t>
    </dgm:pt>
    <dgm:pt modelId="{3A9F75DA-A20E-4522-9D3B-800D7CEB36B1}">
      <dgm:prSet custT="1"/>
      <dgm:spPr>
        <a:xfrm>
          <a:off x="406239" y="832609"/>
          <a:ext cx="5687350" cy="26568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gm:spPr>
      <dgm:t>
        <a:bodyPr/>
        <a:lstStyle/>
        <a:p>
          <a:pPr>
            <a:buNone/>
          </a:pPr>
          <a:r>
            <a:rPr lang="en-US" sz="1700" b="0" dirty="0">
              <a:solidFill>
                <a:srgbClr val="002060"/>
              </a:solidFill>
              <a:latin typeface="Calibri" panose="020F0502020204030204" pitchFamily="34" charset="0"/>
              <a:cs typeface="Calibri" panose="020F0502020204030204" pitchFamily="34" charset="0"/>
            </a:rPr>
            <a:t>Present Scenario </a:t>
          </a:r>
          <a:endParaRPr lang="en-US" sz="1700" b="0" dirty="0">
            <a:solidFill>
              <a:srgbClr val="002060"/>
            </a:solidFill>
            <a:latin typeface="Calibri" panose="020F0502020204030204" pitchFamily="34" charset="0"/>
            <a:ea typeface="Verdana" pitchFamily="34" charset="0"/>
            <a:cs typeface="Calibri" panose="020F0502020204030204" pitchFamily="34" charset="0"/>
          </a:endParaRPr>
        </a:p>
      </dgm:t>
    </dgm:pt>
    <dgm:pt modelId="{1FECBA7E-F617-4374-ABE9-EA5EBEE266EE}" type="parTrans" cxnId="{2DF41CCC-529E-4734-9059-9D44F76BFEE0}">
      <dgm:prSet/>
      <dgm:spPr/>
      <dgm:t>
        <a:bodyPr/>
        <a:lstStyle/>
        <a:p>
          <a:endParaRPr lang="en-US">
            <a:latin typeface="Comic Sans MS" panose="030F0702030302020204" pitchFamily="66" charset="0"/>
          </a:endParaRPr>
        </a:p>
      </dgm:t>
    </dgm:pt>
    <dgm:pt modelId="{CC53FB40-C0E7-4BFE-BF06-E798AD4C7331}" type="sibTrans" cxnId="{2DF41CCC-529E-4734-9059-9D44F76BFEE0}">
      <dgm:prSet/>
      <dgm:spPr/>
      <dgm:t>
        <a:bodyPr/>
        <a:lstStyle/>
        <a:p>
          <a:endParaRPr lang="en-US">
            <a:latin typeface="Comic Sans MS" panose="030F0702030302020204" pitchFamily="66" charset="0"/>
          </a:endParaRPr>
        </a:p>
      </dgm:t>
    </dgm:pt>
    <dgm:pt modelId="{8ECF0AC3-CC54-4021-97E7-3841641063D8}">
      <dgm:prSet custT="1"/>
      <dgm:spPr>
        <a:xfrm>
          <a:off x="406239" y="424369"/>
          <a:ext cx="5687350" cy="26568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gm:spPr>
      <dgm:t>
        <a:bodyPr/>
        <a:lstStyle/>
        <a:p>
          <a:pPr>
            <a:buNone/>
          </a:pPr>
          <a:r>
            <a:rPr lang="en-US" sz="1700" b="0" dirty="0">
              <a:solidFill>
                <a:srgbClr val="002060"/>
              </a:solidFill>
              <a:latin typeface="Calibri" panose="020F0502020204030204" pitchFamily="34" charset="0"/>
              <a:cs typeface="Calibri" panose="020F0502020204030204" pitchFamily="34" charset="0"/>
            </a:rPr>
            <a:t>Strengths, Challenges &amp; Opportunities</a:t>
          </a:r>
          <a:endParaRPr lang="en-US" sz="1700" b="0" dirty="0">
            <a:solidFill>
              <a:srgbClr val="002060"/>
            </a:solidFill>
            <a:latin typeface="Calibri" panose="020F0502020204030204" pitchFamily="34" charset="0"/>
            <a:ea typeface="Verdana" pitchFamily="34" charset="0"/>
            <a:cs typeface="Calibri" panose="020F0502020204030204" pitchFamily="34" charset="0"/>
          </a:endParaRPr>
        </a:p>
      </dgm:t>
    </dgm:pt>
    <dgm:pt modelId="{041EE402-C875-44BC-AE8E-3FFA3AD089A2}" type="sibTrans" cxnId="{1214A8A1-585D-4090-825D-ADC53CF6A984}">
      <dgm:prSet/>
      <dgm:spPr/>
      <dgm:t>
        <a:bodyPr/>
        <a:lstStyle/>
        <a:p>
          <a:endParaRPr lang="en-US">
            <a:latin typeface="Comic Sans MS" panose="030F0702030302020204" pitchFamily="66" charset="0"/>
          </a:endParaRPr>
        </a:p>
      </dgm:t>
    </dgm:pt>
    <dgm:pt modelId="{82114FC4-D087-4011-B7CE-B3A2858E75FC}" type="parTrans" cxnId="{1214A8A1-585D-4090-825D-ADC53CF6A984}">
      <dgm:prSet/>
      <dgm:spPr/>
      <dgm:t>
        <a:bodyPr/>
        <a:lstStyle/>
        <a:p>
          <a:endParaRPr lang="en-US">
            <a:latin typeface="Comic Sans MS" panose="030F0702030302020204" pitchFamily="66" charset="0"/>
          </a:endParaRPr>
        </a:p>
      </dgm:t>
    </dgm:pt>
    <dgm:pt modelId="{8EB1A70F-10D0-4AD9-8B68-27284BD22DA2}">
      <dgm:prSet custT="1"/>
      <dgm:spPr>
        <a:xfrm>
          <a:off x="406239" y="3282049"/>
          <a:ext cx="5687350" cy="26568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gm:spPr>
      <dgm:t>
        <a:bodyPr/>
        <a:lstStyle/>
        <a:p>
          <a:pPr>
            <a:buNone/>
          </a:pPr>
          <a:r>
            <a:rPr lang="en-US" sz="1700" b="0" dirty="0">
              <a:solidFill>
                <a:srgbClr val="002060"/>
              </a:solidFill>
              <a:latin typeface="Calibri" panose="020F0502020204030204" pitchFamily="34" charset="0"/>
              <a:cs typeface="Calibri" panose="020F0502020204030204" pitchFamily="34" charset="0"/>
            </a:rPr>
            <a:t>Project 1 – </a:t>
          </a:r>
          <a:r>
            <a:rPr lang="en-SG" sz="1700" b="0" dirty="0">
              <a:solidFill>
                <a:srgbClr val="002060"/>
              </a:solidFill>
              <a:latin typeface="Calibri" panose="020F0502020204030204" pitchFamily="34" charset="0"/>
              <a:cs typeface="Calibri" panose="020F0502020204030204" pitchFamily="34" charset="0"/>
            </a:rPr>
            <a:t>Implementing APRA Regulations</a:t>
          </a:r>
          <a:r>
            <a:rPr lang="en-US" sz="1700" b="0" dirty="0">
              <a:solidFill>
                <a:srgbClr val="002060"/>
              </a:solidFill>
              <a:latin typeface="Calibri" panose="020F0502020204030204" pitchFamily="34" charset="0"/>
              <a:cs typeface="Calibri" panose="020F0502020204030204" pitchFamily="34" charset="0"/>
            </a:rPr>
            <a:t> (#10 to #14)</a:t>
          </a:r>
          <a:endParaRPr lang="en-US" sz="1700" b="0" dirty="0">
            <a:solidFill>
              <a:srgbClr val="002060"/>
            </a:solidFill>
            <a:latin typeface="Calibri" panose="020F0502020204030204" pitchFamily="34" charset="0"/>
            <a:ea typeface="Verdana" pitchFamily="34" charset="0"/>
            <a:cs typeface="Calibri" panose="020F0502020204030204" pitchFamily="34" charset="0"/>
          </a:endParaRPr>
        </a:p>
      </dgm:t>
    </dgm:pt>
    <dgm:pt modelId="{4248BE3E-FF8F-4BD1-AD40-7DA832C44B9A}" type="parTrans" cxnId="{59246185-C1C4-49C6-86F7-4F5F8990622E}">
      <dgm:prSet/>
      <dgm:spPr/>
      <dgm:t>
        <a:bodyPr/>
        <a:lstStyle/>
        <a:p>
          <a:endParaRPr lang="en-US">
            <a:latin typeface="Comic Sans MS" panose="030F0702030302020204" pitchFamily="66" charset="0"/>
          </a:endParaRPr>
        </a:p>
      </dgm:t>
    </dgm:pt>
    <dgm:pt modelId="{720CFA0B-D20C-4779-9AAD-19E4509BB0C9}" type="sibTrans" cxnId="{59246185-C1C4-49C6-86F7-4F5F8990622E}">
      <dgm:prSet/>
      <dgm:spPr/>
      <dgm:t>
        <a:bodyPr/>
        <a:lstStyle/>
        <a:p>
          <a:endParaRPr lang="en-US">
            <a:latin typeface="Comic Sans MS" panose="030F0702030302020204" pitchFamily="66" charset="0"/>
          </a:endParaRPr>
        </a:p>
      </dgm:t>
    </dgm:pt>
    <dgm:pt modelId="{38F19A91-0449-4846-A099-160135BE7E94}">
      <dgm:prSet custT="1"/>
      <dgm:spPr>
        <a:xfrm>
          <a:off x="406239" y="1649089"/>
          <a:ext cx="5687350" cy="26568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gm:spPr>
      <dgm:t>
        <a:bodyPr/>
        <a:lstStyle/>
        <a:p>
          <a:pPr>
            <a:buNone/>
          </a:pPr>
          <a:r>
            <a:rPr lang="en-US" sz="1700" b="0" dirty="0">
              <a:solidFill>
                <a:srgbClr val="002060"/>
              </a:solidFill>
              <a:latin typeface="Calibri" panose="020F0502020204030204" pitchFamily="34" charset="0"/>
              <a:cs typeface="Calibri" panose="020F0502020204030204" pitchFamily="34" charset="0"/>
            </a:rPr>
            <a:t>Goals – Project Analysis</a:t>
          </a:r>
          <a:endParaRPr lang="en-US" sz="1700" b="0" dirty="0">
            <a:solidFill>
              <a:srgbClr val="002060"/>
            </a:solidFill>
            <a:latin typeface="Calibri" panose="020F0502020204030204" pitchFamily="34" charset="0"/>
            <a:ea typeface="Verdana" pitchFamily="34" charset="0"/>
            <a:cs typeface="Calibri" panose="020F0502020204030204" pitchFamily="34" charset="0"/>
          </a:endParaRPr>
        </a:p>
      </dgm:t>
    </dgm:pt>
    <dgm:pt modelId="{566A9827-5FE5-42C6-A1D2-18985517AA69}" type="parTrans" cxnId="{E4E08277-5175-4956-9FA7-0C1FBE5BB671}">
      <dgm:prSet/>
      <dgm:spPr/>
      <dgm:t>
        <a:bodyPr/>
        <a:lstStyle/>
        <a:p>
          <a:endParaRPr lang="en-US">
            <a:latin typeface="Comic Sans MS" panose="030F0702030302020204" pitchFamily="66" charset="0"/>
          </a:endParaRPr>
        </a:p>
      </dgm:t>
    </dgm:pt>
    <dgm:pt modelId="{24A50032-0E1B-473E-8D13-4D7C7049D67B}" type="sibTrans" cxnId="{E4E08277-5175-4956-9FA7-0C1FBE5BB671}">
      <dgm:prSet/>
      <dgm:spPr/>
      <dgm:t>
        <a:bodyPr/>
        <a:lstStyle/>
        <a:p>
          <a:endParaRPr lang="en-US">
            <a:latin typeface="Comic Sans MS" panose="030F0702030302020204" pitchFamily="66" charset="0"/>
          </a:endParaRPr>
        </a:p>
      </dgm:t>
    </dgm:pt>
    <dgm:pt modelId="{4F5B1F1F-5D89-4503-8B14-0C2F240274AF}">
      <dgm:prSet custT="1"/>
      <dgm:spPr>
        <a:xfrm>
          <a:off x="406239" y="1240849"/>
          <a:ext cx="5687350" cy="26568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gm:spPr>
      <dgm:t>
        <a:bodyPr/>
        <a:lstStyle/>
        <a:p>
          <a:pPr>
            <a:buNone/>
          </a:pPr>
          <a:r>
            <a:rPr lang="en-US" sz="1700" b="0" dirty="0">
              <a:solidFill>
                <a:srgbClr val="002060"/>
              </a:solidFill>
              <a:latin typeface="Calibri" panose="020F0502020204030204" pitchFamily="34" charset="0"/>
              <a:cs typeface="Calibri" panose="020F0502020204030204" pitchFamily="34" charset="0"/>
            </a:rPr>
            <a:t>Focus Areas</a:t>
          </a:r>
          <a:endParaRPr lang="en-US" sz="1700" b="0" dirty="0">
            <a:solidFill>
              <a:srgbClr val="002060"/>
            </a:solidFill>
            <a:latin typeface="Calibri" panose="020F0502020204030204" pitchFamily="34" charset="0"/>
            <a:ea typeface="Verdana" pitchFamily="34" charset="0"/>
            <a:cs typeface="Calibri" panose="020F0502020204030204" pitchFamily="34" charset="0"/>
          </a:endParaRPr>
        </a:p>
      </dgm:t>
    </dgm:pt>
    <dgm:pt modelId="{6A7517A7-AFB4-4894-9B5E-92BD276986D2}" type="parTrans" cxnId="{8514A154-6E27-4460-8CD2-19BA56F8E85F}">
      <dgm:prSet/>
      <dgm:spPr/>
      <dgm:t>
        <a:bodyPr/>
        <a:lstStyle/>
        <a:p>
          <a:endParaRPr lang="en-US"/>
        </a:p>
      </dgm:t>
    </dgm:pt>
    <dgm:pt modelId="{496AA74E-E682-4E3B-9214-138E7F18889F}" type="sibTrans" cxnId="{8514A154-6E27-4460-8CD2-19BA56F8E85F}">
      <dgm:prSet/>
      <dgm:spPr/>
      <dgm:t>
        <a:bodyPr/>
        <a:lstStyle/>
        <a:p>
          <a:endParaRPr lang="en-US"/>
        </a:p>
      </dgm:t>
    </dgm:pt>
    <dgm:pt modelId="{5CB1FA9A-F8AB-4EFA-A835-EFC92B252A3B}">
      <dgm:prSet custT="1"/>
      <dgm:spPr>
        <a:xfrm>
          <a:off x="406239" y="4098528"/>
          <a:ext cx="5687350" cy="26568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gm:spPr>
      <dgm:t>
        <a:bodyPr/>
        <a:lstStyle/>
        <a:p>
          <a:pPr>
            <a:buNone/>
          </a:pPr>
          <a:r>
            <a:rPr lang="en-US" sz="1700" b="0" dirty="0">
              <a:solidFill>
                <a:srgbClr val="002060"/>
              </a:solidFill>
              <a:latin typeface="Calibri" panose="020F0502020204030204" pitchFamily="34" charset="0"/>
              <a:cs typeface="Calibri" panose="020F0502020204030204" pitchFamily="34" charset="0"/>
            </a:rPr>
            <a:t>Project 3 – Marketing Strategies  (#19 to #24)</a:t>
          </a:r>
          <a:endParaRPr lang="en-US" sz="1700" b="0" dirty="0">
            <a:solidFill>
              <a:srgbClr val="002060"/>
            </a:solidFill>
            <a:latin typeface="Calibri" panose="020F0502020204030204" pitchFamily="34" charset="0"/>
            <a:ea typeface="Verdana" pitchFamily="34" charset="0"/>
            <a:cs typeface="Calibri" panose="020F0502020204030204" pitchFamily="34" charset="0"/>
          </a:endParaRPr>
        </a:p>
      </dgm:t>
    </dgm:pt>
    <dgm:pt modelId="{CB823107-CB74-4A55-8E0C-F5E164874FFA}" type="parTrans" cxnId="{2EC5110F-F495-4411-B866-2ABA10B6D519}">
      <dgm:prSet/>
      <dgm:spPr/>
      <dgm:t>
        <a:bodyPr/>
        <a:lstStyle/>
        <a:p>
          <a:endParaRPr lang="en-SG"/>
        </a:p>
      </dgm:t>
    </dgm:pt>
    <dgm:pt modelId="{98CAE7AF-E883-4BF8-BC5D-0E9231DF5BE2}" type="sibTrans" cxnId="{2EC5110F-F495-4411-B866-2ABA10B6D519}">
      <dgm:prSet/>
      <dgm:spPr/>
      <dgm:t>
        <a:bodyPr/>
        <a:lstStyle/>
        <a:p>
          <a:endParaRPr lang="en-SG"/>
        </a:p>
      </dgm:t>
    </dgm:pt>
    <dgm:pt modelId="{43839592-7B7E-4C40-9BB9-B6E39EBF6B71}">
      <dgm:prSet custT="1"/>
      <dgm:spPr>
        <a:xfrm>
          <a:off x="406239" y="4506768"/>
          <a:ext cx="5687350" cy="26568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gm:spPr>
      <dgm:t>
        <a:bodyPr/>
        <a:lstStyle/>
        <a:p>
          <a:pPr>
            <a:buNone/>
          </a:pPr>
          <a:r>
            <a:rPr lang="en-US" sz="1700" b="0" dirty="0">
              <a:solidFill>
                <a:srgbClr val="002060"/>
              </a:solidFill>
              <a:latin typeface="Calibri" panose="020F0502020204030204" pitchFamily="34" charset="0"/>
              <a:cs typeface="Calibri" panose="020F0502020204030204" pitchFamily="34" charset="0"/>
            </a:rPr>
            <a:t>References </a:t>
          </a:r>
          <a:endParaRPr lang="en-US" sz="1700" b="1" dirty="0">
            <a:solidFill>
              <a:srgbClr val="002060"/>
            </a:solidFill>
            <a:latin typeface="Times New Roman"/>
            <a:ea typeface="Verdana" pitchFamily="34" charset="0"/>
            <a:cs typeface="+mn-cs"/>
          </a:endParaRPr>
        </a:p>
      </dgm:t>
    </dgm:pt>
    <dgm:pt modelId="{3924CB43-8702-4A56-9EAB-8B27B8D796C9}" type="parTrans" cxnId="{38773F83-5D90-4C4C-9CA6-3DDB784B4CD3}">
      <dgm:prSet/>
      <dgm:spPr/>
      <dgm:t>
        <a:bodyPr/>
        <a:lstStyle/>
        <a:p>
          <a:endParaRPr lang="en-SG"/>
        </a:p>
      </dgm:t>
    </dgm:pt>
    <dgm:pt modelId="{7576849D-411B-466D-9922-0024790EC2C0}" type="sibTrans" cxnId="{38773F83-5D90-4C4C-9CA6-3DDB784B4CD3}">
      <dgm:prSet/>
      <dgm:spPr/>
      <dgm:t>
        <a:bodyPr/>
        <a:lstStyle/>
        <a:p>
          <a:endParaRPr lang="en-SG"/>
        </a:p>
      </dgm:t>
    </dgm:pt>
    <dgm:pt modelId="{83F64A23-525E-43EE-97A7-324D5131FCAE}" type="pres">
      <dgm:prSet presAssocID="{72AABA06-F798-4470-99E2-FB249A1FB61C}" presName="linear" presStyleCnt="0">
        <dgm:presLayoutVars>
          <dgm:dir/>
          <dgm:animLvl val="lvl"/>
          <dgm:resizeHandles val="exact"/>
        </dgm:presLayoutVars>
      </dgm:prSet>
      <dgm:spPr/>
    </dgm:pt>
    <dgm:pt modelId="{74E22056-91C0-4816-8C8A-DE4521B7B57C}" type="pres">
      <dgm:prSet presAssocID="{86BAC9B2-42B1-4F1A-A452-70785E17A547}" presName="parentLin" presStyleCnt="0"/>
      <dgm:spPr/>
    </dgm:pt>
    <dgm:pt modelId="{1698C708-245B-46F8-AECE-B7E4A012E1EF}" type="pres">
      <dgm:prSet presAssocID="{86BAC9B2-42B1-4F1A-A452-70785E17A547}" presName="parentLeftMargin" presStyleLbl="node1" presStyleIdx="0" presStyleCnt="12"/>
      <dgm:spPr/>
    </dgm:pt>
    <dgm:pt modelId="{43DCE5A5-EC2B-4BAB-A169-25400003B26C}" type="pres">
      <dgm:prSet presAssocID="{86BAC9B2-42B1-4F1A-A452-70785E17A547}" presName="parentText" presStyleLbl="node1" presStyleIdx="0" presStyleCnt="12">
        <dgm:presLayoutVars>
          <dgm:chMax val="0"/>
          <dgm:bulletEnabled val="1"/>
        </dgm:presLayoutVars>
      </dgm:prSet>
      <dgm:spPr/>
    </dgm:pt>
    <dgm:pt modelId="{AA2C3711-D230-4F3B-B2AD-7C3311F533BA}" type="pres">
      <dgm:prSet presAssocID="{86BAC9B2-42B1-4F1A-A452-70785E17A547}" presName="negativeSpace" presStyleCnt="0"/>
      <dgm:spPr/>
    </dgm:pt>
    <dgm:pt modelId="{BA146D08-B9F8-43D3-AC77-9F1D866EEE85}" type="pres">
      <dgm:prSet presAssocID="{86BAC9B2-42B1-4F1A-A452-70785E17A547}" presName="childText" presStyleLbl="conFgAcc1" presStyleIdx="0" presStyleCnt="12">
        <dgm:presLayoutVars>
          <dgm:bulletEnabled val="1"/>
        </dgm:presLayoutVars>
      </dgm:prSet>
      <dgm:spPr>
        <a:xfrm>
          <a:off x="0" y="148969"/>
          <a:ext cx="8124787" cy="2268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gm:spPr>
    </dgm:pt>
    <dgm:pt modelId="{7D45AE37-D448-4688-9343-CE11D60E4304}" type="pres">
      <dgm:prSet presAssocID="{042AFF1E-04F7-4D77-B3CC-D4CA1905A0D0}" presName="spaceBetweenRectangles" presStyleCnt="0"/>
      <dgm:spPr/>
    </dgm:pt>
    <dgm:pt modelId="{E9D238D2-4193-4724-9D56-CCEDAE073E5C}" type="pres">
      <dgm:prSet presAssocID="{8ECF0AC3-CC54-4021-97E7-3841641063D8}" presName="parentLin" presStyleCnt="0"/>
      <dgm:spPr/>
    </dgm:pt>
    <dgm:pt modelId="{BE86C9E1-E9A6-445E-8886-B3E55D9A56E9}" type="pres">
      <dgm:prSet presAssocID="{8ECF0AC3-CC54-4021-97E7-3841641063D8}" presName="parentLeftMargin" presStyleLbl="node1" presStyleIdx="0" presStyleCnt="12"/>
      <dgm:spPr/>
    </dgm:pt>
    <dgm:pt modelId="{2C9C9296-BDA0-44FF-95B7-76FAFB6C613C}" type="pres">
      <dgm:prSet presAssocID="{8ECF0AC3-CC54-4021-97E7-3841641063D8}" presName="parentText" presStyleLbl="node1" presStyleIdx="1" presStyleCnt="12">
        <dgm:presLayoutVars>
          <dgm:chMax val="0"/>
          <dgm:bulletEnabled val="1"/>
        </dgm:presLayoutVars>
      </dgm:prSet>
      <dgm:spPr/>
    </dgm:pt>
    <dgm:pt modelId="{5FEFF28B-2B9A-41D5-B1BA-BCD67B5B3246}" type="pres">
      <dgm:prSet presAssocID="{8ECF0AC3-CC54-4021-97E7-3841641063D8}" presName="negativeSpace" presStyleCnt="0"/>
      <dgm:spPr/>
    </dgm:pt>
    <dgm:pt modelId="{460F8C05-BC5D-41B6-BC6B-5EB981F76C40}" type="pres">
      <dgm:prSet presAssocID="{8ECF0AC3-CC54-4021-97E7-3841641063D8}" presName="childText" presStyleLbl="conFgAcc1" presStyleIdx="1" presStyleCnt="12">
        <dgm:presLayoutVars>
          <dgm:bulletEnabled val="1"/>
        </dgm:presLayoutVars>
      </dgm:prSet>
      <dgm:spPr>
        <a:xfrm>
          <a:off x="0" y="557209"/>
          <a:ext cx="8124787" cy="2268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gm:spPr>
    </dgm:pt>
    <dgm:pt modelId="{F93E620C-B8BE-4A3F-A14C-4B0B10FC4A22}" type="pres">
      <dgm:prSet presAssocID="{041EE402-C875-44BC-AE8E-3FFA3AD089A2}" presName="spaceBetweenRectangles" presStyleCnt="0"/>
      <dgm:spPr/>
    </dgm:pt>
    <dgm:pt modelId="{2B6A72F7-CD32-4FD7-90A6-B378F8EA430B}" type="pres">
      <dgm:prSet presAssocID="{3A9F75DA-A20E-4522-9D3B-800D7CEB36B1}" presName="parentLin" presStyleCnt="0"/>
      <dgm:spPr/>
    </dgm:pt>
    <dgm:pt modelId="{B65B0B20-DC6F-4EEE-9A3E-69930BAC1E41}" type="pres">
      <dgm:prSet presAssocID="{3A9F75DA-A20E-4522-9D3B-800D7CEB36B1}" presName="parentLeftMargin" presStyleLbl="node1" presStyleIdx="1" presStyleCnt="12"/>
      <dgm:spPr/>
    </dgm:pt>
    <dgm:pt modelId="{4C9DC53E-6627-4D5A-BAC6-D4FF76FE19EA}" type="pres">
      <dgm:prSet presAssocID="{3A9F75DA-A20E-4522-9D3B-800D7CEB36B1}" presName="parentText" presStyleLbl="node1" presStyleIdx="2" presStyleCnt="12">
        <dgm:presLayoutVars>
          <dgm:chMax val="0"/>
          <dgm:bulletEnabled val="1"/>
        </dgm:presLayoutVars>
      </dgm:prSet>
      <dgm:spPr/>
    </dgm:pt>
    <dgm:pt modelId="{515B6917-D15E-4A4D-AB2D-E1711846934C}" type="pres">
      <dgm:prSet presAssocID="{3A9F75DA-A20E-4522-9D3B-800D7CEB36B1}" presName="negativeSpace" presStyleCnt="0"/>
      <dgm:spPr/>
    </dgm:pt>
    <dgm:pt modelId="{BD1BAD7A-DC75-4D54-9B74-ADBFEE641DF0}" type="pres">
      <dgm:prSet presAssocID="{3A9F75DA-A20E-4522-9D3B-800D7CEB36B1}" presName="childText" presStyleLbl="conFgAcc1" presStyleIdx="2" presStyleCnt="12">
        <dgm:presLayoutVars>
          <dgm:bulletEnabled val="1"/>
        </dgm:presLayoutVars>
      </dgm:prSet>
      <dgm:spPr>
        <a:xfrm>
          <a:off x="0" y="965449"/>
          <a:ext cx="8124787" cy="2268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gm:spPr>
    </dgm:pt>
    <dgm:pt modelId="{8DD56649-B93A-4CB3-BD51-0615D3029FD5}" type="pres">
      <dgm:prSet presAssocID="{CC53FB40-C0E7-4BFE-BF06-E798AD4C7331}" presName="spaceBetweenRectangles" presStyleCnt="0"/>
      <dgm:spPr/>
    </dgm:pt>
    <dgm:pt modelId="{2684E022-B8CD-4B34-8FCD-BFE8F2C0D7FC}" type="pres">
      <dgm:prSet presAssocID="{4F5B1F1F-5D89-4503-8B14-0C2F240274AF}" presName="parentLin" presStyleCnt="0"/>
      <dgm:spPr/>
    </dgm:pt>
    <dgm:pt modelId="{8B24BB85-F473-4D97-984C-B90ED09BA3B6}" type="pres">
      <dgm:prSet presAssocID="{4F5B1F1F-5D89-4503-8B14-0C2F240274AF}" presName="parentLeftMargin" presStyleLbl="node1" presStyleIdx="2" presStyleCnt="12"/>
      <dgm:spPr/>
    </dgm:pt>
    <dgm:pt modelId="{9E4105C9-A58E-40C1-81EA-4F85508AAAC9}" type="pres">
      <dgm:prSet presAssocID="{4F5B1F1F-5D89-4503-8B14-0C2F240274AF}" presName="parentText" presStyleLbl="node1" presStyleIdx="3" presStyleCnt="12">
        <dgm:presLayoutVars>
          <dgm:chMax val="0"/>
          <dgm:bulletEnabled val="1"/>
        </dgm:presLayoutVars>
      </dgm:prSet>
      <dgm:spPr/>
    </dgm:pt>
    <dgm:pt modelId="{54ECDA3E-BBCA-4F42-BF5A-02E10A67193E}" type="pres">
      <dgm:prSet presAssocID="{4F5B1F1F-5D89-4503-8B14-0C2F240274AF}" presName="negativeSpace" presStyleCnt="0"/>
      <dgm:spPr/>
    </dgm:pt>
    <dgm:pt modelId="{18F4578E-B83D-4FA9-8B74-9E77651F718A}" type="pres">
      <dgm:prSet presAssocID="{4F5B1F1F-5D89-4503-8B14-0C2F240274AF}" presName="childText" presStyleLbl="conFgAcc1" presStyleIdx="3" presStyleCnt="12">
        <dgm:presLayoutVars>
          <dgm:bulletEnabled val="1"/>
        </dgm:presLayoutVars>
      </dgm:prSet>
      <dgm:spPr>
        <a:xfrm>
          <a:off x="0" y="1373689"/>
          <a:ext cx="8124787" cy="2268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gm:spPr>
    </dgm:pt>
    <dgm:pt modelId="{47AEC3AE-0AF7-46A0-8CF0-FCFA93928803}" type="pres">
      <dgm:prSet presAssocID="{496AA74E-E682-4E3B-9214-138E7F18889F}" presName="spaceBetweenRectangles" presStyleCnt="0"/>
      <dgm:spPr/>
    </dgm:pt>
    <dgm:pt modelId="{B3E3C2F5-CF3E-4AA6-869E-2B674E2191DF}" type="pres">
      <dgm:prSet presAssocID="{38F19A91-0449-4846-A099-160135BE7E94}" presName="parentLin" presStyleCnt="0"/>
      <dgm:spPr/>
    </dgm:pt>
    <dgm:pt modelId="{8C7C5C5F-C747-4696-9F42-33EBC5EF3B13}" type="pres">
      <dgm:prSet presAssocID="{38F19A91-0449-4846-A099-160135BE7E94}" presName="parentLeftMargin" presStyleLbl="node1" presStyleIdx="3" presStyleCnt="12"/>
      <dgm:spPr/>
    </dgm:pt>
    <dgm:pt modelId="{9AD47A75-6561-416A-8B82-C6993C88F969}" type="pres">
      <dgm:prSet presAssocID="{38F19A91-0449-4846-A099-160135BE7E94}" presName="parentText" presStyleLbl="node1" presStyleIdx="4" presStyleCnt="12">
        <dgm:presLayoutVars>
          <dgm:chMax val="0"/>
          <dgm:bulletEnabled val="1"/>
        </dgm:presLayoutVars>
      </dgm:prSet>
      <dgm:spPr/>
    </dgm:pt>
    <dgm:pt modelId="{95630910-C2B2-44D1-8702-CC0EF8AF17CE}" type="pres">
      <dgm:prSet presAssocID="{38F19A91-0449-4846-A099-160135BE7E94}" presName="negativeSpace" presStyleCnt="0"/>
      <dgm:spPr/>
    </dgm:pt>
    <dgm:pt modelId="{361C2EBD-8C42-42FD-BF1A-DAD701316BAF}" type="pres">
      <dgm:prSet presAssocID="{38F19A91-0449-4846-A099-160135BE7E94}" presName="childText" presStyleLbl="conFgAcc1" presStyleIdx="4" presStyleCnt="12">
        <dgm:presLayoutVars>
          <dgm:bulletEnabled val="1"/>
        </dgm:presLayoutVars>
      </dgm:prSet>
      <dgm:spPr>
        <a:xfrm>
          <a:off x="0" y="1781929"/>
          <a:ext cx="8124787" cy="2268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gm:spPr>
    </dgm:pt>
    <dgm:pt modelId="{0A20EEB6-3171-46D2-9317-F2821388CAA7}" type="pres">
      <dgm:prSet presAssocID="{24A50032-0E1B-473E-8D13-4D7C7049D67B}" presName="spaceBetweenRectangles" presStyleCnt="0"/>
      <dgm:spPr/>
    </dgm:pt>
    <dgm:pt modelId="{703F27E7-9408-43F4-A1D0-8D7560D6AA2E}" type="pres">
      <dgm:prSet presAssocID="{458984A9-9F84-46A6-8C5F-760AA92CEA68}" presName="parentLin" presStyleCnt="0"/>
      <dgm:spPr/>
    </dgm:pt>
    <dgm:pt modelId="{F6749824-4BED-41FB-B197-662CC33D5FEF}" type="pres">
      <dgm:prSet presAssocID="{458984A9-9F84-46A6-8C5F-760AA92CEA68}" presName="parentLeftMargin" presStyleLbl="node1" presStyleIdx="4" presStyleCnt="12"/>
      <dgm:spPr/>
    </dgm:pt>
    <dgm:pt modelId="{5A091243-4924-4D11-A16D-C0AFF01CDD23}" type="pres">
      <dgm:prSet presAssocID="{458984A9-9F84-46A6-8C5F-760AA92CEA68}" presName="parentText" presStyleLbl="node1" presStyleIdx="5" presStyleCnt="12">
        <dgm:presLayoutVars>
          <dgm:chMax val="0"/>
          <dgm:bulletEnabled val="1"/>
        </dgm:presLayoutVars>
      </dgm:prSet>
      <dgm:spPr/>
    </dgm:pt>
    <dgm:pt modelId="{7ED3D7C2-70C9-4420-A0EF-134FFC12A0B2}" type="pres">
      <dgm:prSet presAssocID="{458984A9-9F84-46A6-8C5F-760AA92CEA68}" presName="negativeSpace" presStyleCnt="0"/>
      <dgm:spPr/>
    </dgm:pt>
    <dgm:pt modelId="{B171538E-CABA-41D4-99EB-1B85FEA663A6}" type="pres">
      <dgm:prSet presAssocID="{458984A9-9F84-46A6-8C5F-760AA92CEA68}" presName="childText" presStyleLbl="conFgAcc1" presStyleIdx="5" presStyleCnt="12">
        <dgm:presLayoutVars>
          <dgm:bulletEnabled val="1"/>
        </dgm:presLayoutVars>
      </dgm:prSet>
      <dgm:spPr>
        <a:xfrm>
          <a:off x="0" y="2190169"/>
          <a:ext cx="8124787" cy="2268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gm:spPr>
    </dgm:pt>
    <dgm:pt modelId="{583F9F17-8ED7-4957-8529-E07488558F47}" type="pres">
      <dgm:prSet presAssocID="{D4B85F00-BD99-407D-9745-FA83EB2B028E}" presName="spaceBetweenRectangles" presStyleCnt="0"/>
      <dgm:spPr/>
    </dgm:pt>
    <dgm:pt modelId="{D5B6E05C-5EE3-47B1-BDF9-2D38D46C87E6}" type="pres">
      <dgm:prSet presAssocID="{77EB9343-17F9-428E-A4E4-8AD0970E30E9}" presName="parentLin" presStyleCnt="0"/>
      <dgm:spPr/>
    </dgm:pt>
    <dgm:pt modelId="{61BA39AD-9524-4E95-8D95-2ADE472189F5}" type="pres">
      <dgm:prSet presAssocID="{77EB9343-17F9-428E-A4E4-8AD0970E30E9}" presName="parentLeftMargin" presStyleLbl="node1" presStyleIdx="5" presStyleCnt="12"/>
      <dgm:spPr/>
    </dgm:pt>
    <dgm:pt modelId="{CFA8E7CD-3822-4DCD-9713-140DAAFAC6D2}" type="pres">
      <dgm:prSet presAssocID="{77EB9343-17F9-428E-A4E4-8AD0970E30E9}" presName="parentText" presStyleLbl="node1" presStyleIdx="6" presStyleCnt="12">
        <dgm:presLayoutVars>
          <dgm:chMax val="0"/>
          <dgm:bulletEnabled val="1"/>
        </dgm:presLayoutVars>
      </dgm:prSet>
      <dgm:spPr/>
    </dgm:pt>
    <dgm:pt modelId="{748EA482-1B54-49A5-82B7-5FA58F75490B}" type="pres">
      <dgm:prSet presAssocID="{77EB9343-17F9-428E-A4E4-8AD0970E30E9}" presName="negativeSpace" presStyleCnt="0"/>
      <dgm:spPr/>
    </dgm:pt>
    <dgm:pt modelId="{93ED1673-F9C6-4D6A-8833-AAC4521C4527}" type="pres">
      <dgm:prSet presAssocID="{77EB9343-17F9-428E-A4E4-8AD0970E30E9}" presName="childText" presStyleLbl="conFgAcc1" presStyleIdx="6" presStyleCnt="12">
        <dgm:presLayoutVars>
          <dgm:bulletEnabled val="1"/>
        </dgm:presLayoutVars>
      </dgm:prSet>
      <dgm:spPr>
        <a:xfrm>
          <a:off x="0" y="2598409"/>
          <a:ext cx="8124787" cy="2268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gm:spPr>
    </dgm:pt>
    <dgm:pt modelId="{14B927B4-5551-4CCF-9301-F307A36406B2}" type="pres">
      <dgm:prSet presAssocID="{02E85714-04DB-4DED-AE79-F811A82E2C0E}" presName="spaceBetweenRectangles" presStyleCnt="0"/>
      <dgm:spPr/>
    </dgm:pt>
    <dgm:pt modelId="{ABB88D4C-0A29-48C3-AB45-0140F1E5F1A4}" type="pres">
      <dgm:prSet presAssocID="{3F0A994D-8DB8-4128-929D-DD4D74B167F7}" presName="parentLin" presStyleCnt="0"/>
      <dgm:spPr/>
    </dgm:pt>
    <dgm:pt modelId="{DCF08FEA-3BC2-4322-9346-5FDA8B8CE4DA}" type="pres">
      <dgm:prSet presAssocID="{3F0A994D-8DB8-4128-929D-DD4D74B167F7}" presName="parentLeftMargin" presStyleLbl="node1" presStyleIdx="6" presStyleCnt="12"/>
      <dgm:spPr/>
    </dgm:pt>
    <dgm:pt modelId="{CD8AD600-49B3-4DF4-BC97-FA2D23A565AA}" type="pres">
      <dgm:prSet presAssocID="{3F0A994D-8DB8-4128-929D-DD4D74B167F7}" presName="parentText" presStyleLbl="node1" presStyleIdx="7" presStyleCnt="12">
        <dgm:presLayoutVars>
          <dgm:chMax val="0"/>
          <dgm:bulletEnabled val="1"/>
        </dgm:presLayoutVars>
      </dgm:prSet>
      <dgm:spPr/>
    </dgm:pt>
    <dgm:pt modelId="{99819BA2-9991-4AEE-BB1D-2B6C330F780E}" type="pres">
      <dgm:prSet presAssocID="{3F0A994D-8DB8-4128-929D-DD4D74B167F7}" presName="negativeSpace" presStyleCnt="0"/>
      <dgm:spPr/>
    </dgm:pt>
    <dgm:pt modelId="{7AD7EC7D-DACA-4B8A-AA5A-D26EC504634C}" type="pres">
      <dgm:prSet presAssocID="{3F0A994D-8DB8-4128-929D-DD4D74B167F7}" presName="childText" presStyleLbl="conFgAcc1" presStyleIdx="7" presStyleCnt="12">
        <dgm:presLayoutVars>
          <dgm:bulletEnabled val="1"/>
        </dgm:presLayoutVars>
      </dgm:prSet>
      <dgm:spPr>
        <a:xfrm>
          <a:off x="0" y="3006649"/>
          <a:ext cx="8124787" cy="2268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gm:spPr>
    </dgm:pt>
    <dgm:pt modelId="{7ED9CA4E-D657-4425-B1C5-95596319E387}" type="pres">
      <dgm:prSet presAssocID="{1AADA6D4-5751-4BA5-8E1B-656230EC3FF5}" presName="spaceBetweenRectangles" presStyleCnt="0"/>
      <dgm:spPr/>
    </dgm:pt>
    <dgm:pt modelId="{87983EB3-9950-4F7C-9B96-A00CC5289BC3}" type="pres">
      <dgm:prSet presAssocID="{8EB1A70F-10D0-4AD9-8B68-27284BD22DA2}" presName="parentLin" presStyleCnt="0"/>
      <dgm:spPr/>
    </dgm:pt>
    <dgm:pt modelId="{C9A4D31B-F6D4-4B7D-B4C7-E9CE62CE200A}" type="pres">
      <dgm:prSet presAssocID="{8EB1A70F-10D0-4AD9-8B68-27284BD22DA2}" presName="parentLeftMargin" presStyleLbl="node1" presStyleIdx="7" presStyleCnt="12"/>
      <dgm:spPr/>
    </dgm:pt>
    <dgm:pt modelId="{3694AC85-11B3-42EE-80DE-CBB67888366B}" type="pres">
      <dgm:prSet presAssocID="{8EB1A70F-10D0-4AD9-8B68-27284BD22DA2}" presName="parentText" presStyleLbl="node1" presStyleIdx="8" presStyleCnt="12">
        <dgm:presLayoutVars>
          <dgm:chMax val="0"/>
          <dgm:bulletEnabled val="1"/>
        </dgm:presLayoutVars>
      </dgm:prSet>
      <dgm:spPr/>
    </dgm:pt>
    <dgm:pt modelId="{03215105-642A-4425-91DD-07E6C8B4713C}" type="pres">
      <dgm:prSet presAssocID="{8EB1A70F-10D0-4AD9-8B68-27284BD22DA2}" presName="negativeSpace" presStyleCnt="0"/>
      <dgm:spPr/>
    </dgm:pt>
    <dgm:pt modelId="{007C1CE6-77EA-4E34-A51A-214F5DD7BA6E}" type="pres">
      <dgm:prSet presAssocID="{8EB1A70F-10D0-4AD9-8B68-27284BD22DA2}" presName="childText" presStyleLbl="conFgAcc1" presStyleIdx="8" presStyleCnt="12">
        <dgm:presLayoutVars>
          <dgm:bulletEnabled val="1"/>
        </dgm:presLayoutVars>
      </dgm:prSet>
      <dgm:spPr>
        <a:xfrm>
          <a:off x="0" y="3414889"/>
          <a:ext cx="8124787" cy="2268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gm:spPr>
    </dgm:pt>
    <dgm:pt modelId="{F2114310-0786-4B73-9B55-A73963CB991D}" type="pres">
      <dgm:prSet presAssocID="{720CFA0B-D20C-4779-9AAD-19E4509BB0C9}" presName="spaceBetweenRectangles" presStyleCnt="0"/>
      <dgm:spPr/>
    </dgm:pt>
    <dgm:pt modelId="{AD64F36E-4F7B-4361-863E-7DD24876FDC0}" type="pres">
      <dgm:prSet presAssocID="{BCCA4C1D-A663-44D0-9047-B480D740810E}" presName="parentLin" presStyleCnt="0"/>
      <dgm:spPr/>
    </dgm:pt>
    <dgm:pt modelId="{39D4C46D-82F6-4966-9355-A06BF16E7B2A}" type="pres">
      <dgm:prSet presAssocID="{BCCA4C1D-A663-44D0-9047-B480D740810E}" presName="parentLeftMargin" presStyleLbl="node1" presStyleIdx="8" presStyleCnt="12"/>
      <dgm:spPr/>
    </dgm:pt>
    <dgm:pt modelId="{E071FF94-65FF-4BCB-B90A-83091B9983B3}" type="pres">
      <dgm:prSet presAssocID="{BCCA4C1D-A663-44D0-9047-B480D740810E}" presName="parentText" presStyleLbl="node1" presStyleIdx="9" presStyleCnt="12">
        <dgm:presLayoutVars>
          <dgm:chMax val="0"/>
          <dgm:bulletEnabled val="1"/>
        </dgm:presLayoutVars>
      </dgm:prSet>
      <dgm:spPr/>
    </dgm:pt>
    <dgm:pt modelId="{E5E9FEEE-8778-4B99-886E-7EC42C1EAEA9}" type="pres">
      <dgm:prSet presAssocID="{BCCA4C1D-A663-44D0-9047-B480D740810E}" presName="negativeSpace" presStyleCnt="0"/>
      <dgm:spPr/>
    </dgm:pt>
    <dgm:pt modelId="{90D633F0-CD78-47BD-9B8F-8DBFFEC2E371}" type="pres">
      <dgm:prSet presAssocID="{BCCA4C1D-A663-44D0-9047-B480D740810E}" presName="childText" presStyleLbl="conFgAcc1" presStyleIdx="9" presStyleCnt="12">
        <dgm:presLayoutVars>
          <dgm:bulletEnabled val="1"/>
        </dgm:presLayoutVars>
      </dgm:prSet>
      <dgm:spPr>
        <a:xfrm>
          <a:off x="0" y="3823128"/>
          <a:ext cx="8124787" cy="2268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gm:spPr>
    </dgm:pt>
    <dgm:pt modelId="{A50D1BA9-D7C1-43E8-B3DC-BCA455D5A250}" type="pres">
      <dgm:prSet presAssocID="{52C107B3-03B7-4A32-A3DF-516E92CE6094}" presName="spaceBetweenRectangles" presStyleCnt="0"/>
      <dgm:spPr/>
    </dgm:pt>
    <dgm:pt modelId="{DE9D3162-531B-483B-8454-AC9261FE1308}" type="pres">
      <dgm:prSet presAssocID="{5CB1FA9A-F8AB-4EFA-A835-EFC92B252A3B}" presName="parentLin" presStyleCnt="0"/>
      <dgm:spPr/>
    </dgm:pt>
    <dgm:pt modelId="{32C7E1D4-7499-438B-81DA-DAC2CCAA545B}" type="pres">
      <dgm:prSet presAssocID="{5CB1FA9A-F8AB-4EFA-A835-EFC92B252A3B}" presName="parentLeftMargin" presStyleLbl="node1" presStyleIdx="9" presStyleCnt="12"/>
      <dgm:spPr/>
    </dgm:pt>
    <dgm:pt modelId="{5670BF6C-9BEE-4EAA-9125-F05AD27A895D}" type="pres">
      <dgm:prSet presAssocID="{5CB1FA9A-F8AB-4EFA-A835-EFC92B252A3B}" presName="parentText" presStyleLbl="node1" presStyleIdx="10" presStyleCnt="12">
        <dgm:presLayoutVars>
          <dgm:chMax val="0"/>
          <dgm:bulletEnabled val="1"/>
        </dgm:presLayoutVars>
      </dgm:prSet>
      <dgm:spPr/>
    </dgm:pt>
    <dgm:pt modelId="{4F6B147A-D471-4580-9347-043A57045E21}" type="pres">
      <dgm:prSet presAssocID="{5CB1FA9A-F8AB-4EFA-A835-EFC92B252A3B}" presName="negativeSpace" presStyleCnt="0"/>
      <dgm:spPr/>
    </dgm:pt>
    <dgm:pt modelId="{5AFA2290-CF26-48F1-8FA3-9F0D5AC37379}" type="pres">
      <dgm:prSet presAssocID="{5CB1FA9A-F8AB-4EFA-A835-EFC92B252A3B}" presName="childText" presStyleLbl="conFgAcc1" presStyleIdx="10" presStyleCnt="12">
        <dgm:presLayoutVars>
          <dgm:bulletEnabled val="1"/>
        </dgm:presLayoutVars>
      </dgm:prSet>
      <dgm:spPr>
        <a:xfrm>
          <a:off x="0" y="4231368"/>
          <a:ext cx="8124787" cy="2268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gm:spPr>
    </dgm:pt>
    <dgm:pt modelId="{1A6FEC16-04B7-4FE5-83FC-801899E92F4E}" type="pres">
      <dgm:prSet presAssocID="{98CAE7AF-E883-4BF8-BC5D-0E9231DF5BE2}" presName="spaceBetweenRectangles" presStyleCnt="0"/>
      <dgm:spPr/>
    </dgm:pt>
    <dgm:pt modelId="{439B6E0F-C23D-4EF1-A6A0-FED4CDC28C04}" type="pres">
      <dgm:prSet presAssocID="{43839592-7B7E-4C40-9BB9-B6E39EBF6B71}" presName="parentLin" presStyleCnt="0"/>
      <dgm:spPr/>
    </dgm:pt>
    <dgm:pt modelId="{050030FB-AD51-4919-9C44-E1F83B293CF1}" type="pres">
      <dgm:prSet presAssocID="{43839592-7B7E-4C40-9BB9-B6E39EBF6B71}" presName="parentLeftMargin" presStyleLbl="node1" presStyleIdx="10" presStyleCnt="12"/>
      <dgm:spPr/>
    </dgm:pt>
    <dgm:pt modelId="{23015992-C03A-4658-8B5C-EEB460B72CEE}" type="pres">
      <dgm:prSet presAssocID="{43839592-7B7E-4C40-9BB9-B6E39EBF6B71}" presName="parentText" presStyleLbl="node1" presStyleIdx="11" presStyleCnt="12">
        <dgm:presLayoutVars>
          <dgm:chMax val="0"/>
          <dgm:bulletEnabled val="1"/>
        </dgm:presLayoutVars>
      </dgm:prSet>
      <dgm:spPr/>
    </dgm:pt>
    <dgm:pt modelId="{A5D3CC41-7139-4F94-A4B0-D8CAB47463B6}" type="pres">
      <dgm:prSet presAssocID="{43839592-7B7E-4C40-9BB9-B6E39EBF6B71}" presName="negativeSpace" presStyleCnt="0"/>
      <dgm:spPr/>
    </dgm:pt>
    <dgm:pt modelId="{86B10CD3-3EBC-4D88-8AE0-7C00453D415D}" type="pres">
      <dgm:prSet presAssocID="{43839592-7B7E-4C40-9BB9-B6E39EBF6B71}" presName="childText" presStyleLbl="conFgAcc1" presStyleIdx="11" presStyleCnt="12">
        <dgm:presLayoutVars>
          <dgm:bulletEnabled val="1"/>
        </dgm:presLayoutVars>
      </dgm:prSet>
      <dgm:spPr>
        <a:xfrm>
          <a:off x="0" y="4639608"/>
          <a:ext cx="8124787" cy="2268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gm:spPr>
    </dgm:pt>
  </dgm:ptLst>
  <dgm:cxnLst>
    <dgm:cxn modelId="{FAB2520E-5AD5-4387-928D-4D221C2BD943}" type="presOf" srcId="{4F5B1F1F-5D89-4503-8B14-0C2F240274AF}" destId="{9E4105C9-A58E-40C1-81EA-4F85508AAAC9}" srcOrd="1" destOrd="0" presId="urn:microsoft.com/office/officeart/2005/8/layout/list1"/>
    <dgm:cxn modelId="{2EC5110F-F495-4411-B866-2ABA10B6D519}" srcId="{72AABA06-F798-4470-99E2-FB249A1FB61C}" destId="{5CB1FA9A-F8AB-4EFA-A835-EFC92B252A3B}" srcOrd="10" destOrd="0" parTransId="{CB823107-CB74-4A55-8E0C-F5E164874FFA}" sibTransId="{98CAE7AF-E883-4BF8-BC5D-0E9231DF5BE2}"/>
    <dgm:cxn modelId="{62877511-AE91-46F1-AB26-8E2E7AC0EA45}" type="presOf" srcId="{458984A9-9F84-46A6-8C5F-760AA92CEA68}" destId="{F6749824-4BED-41FB-B197-662CC33D5FEF}" srcOrd="0" destOrd="0" presId="urn:microsoft.com/office/officeart/2005/8/layout/list1"/>
    <dgm:cxn modelId="{D9DFD018-B003-425D-B27D-B27E10948A3B}" type="presOf" srcId="{4F5B1F1F-5D89-4503-8B14-0C2F240274AF}" destId="{8B24BB85-F473-4D97-984C-B90ED09BA3B6}" srcOrd="0" destOrd="0" presId="urn:microsoft.com/office/officeart/2005/8/layout/list1"/>
    <dgm:cxn modelId="{4CE7EA19-B117-4369-BE8E-81D633397FDE}" type="presOf" srcId="{3F0A994D-8DB8-4128-929D-DD4D74B167F7}" destId="{DCF08FEA-3BC2-4322-9346-5FDA8B8CE4DA}" srcOrd="0" destOrd="0" presId="urn:microsoft.com/office/officeart/2005/8/layout/list1"/>
    <dgm:cxn modelId="{1FB3D81C-2E8C-4306-9431-334FB8242F05}" type="presOf" srcId="{3A9F75DA-A20E-4522-9D3B-800D7CEB36B1}" destId="{B65B0B20-DC6F-4EEE-9A3E-69930BAC1E41}" srcOrd="0" destOrd="0" presId="urn:microsoft.com/office/officeart/2005/8/layout/list1"/>
    <dgm:cxn modelId="{69B4572E-2BA5-48A4-B53E-F8891F507E03}" type="presOf" srcId="{3A9F75DA-A20E-4522-9D3B-800D7CEB36B1}" destId="{4C9DC53E-6627-4D5A-BAC6-D4FF76FE19EA}" srcOrd="1" destOrd="0" presId="urn:microsoft.com/office/officeart/2005/8/layout/list1"/>
    <dgm:cxn modelId="{C09A8F33-C205-4ADD-998D-1E1EF6B37E14}" type="presOf" srcId="{5CB1FA9A-F8AB-4EFA-A835-EFC92B252A3B}" destId="{32C7E1D4-7499-438B-81DA-DAC2CCAA545B}" srcOrd="0" destOrd="0" presId="urn:microsoft.com/office/officeart/2005/8/layout/list1"/>
    <dgm:cxn modelId="{CE73AF33-C5F2-475E-B3E2-88FFAADCE3BD}" type="presOf" srcId="{8EB1A70F-10D0-4AD9-8B68-27284BD22DA2}" destId="{C9A4D31B-F6D4-4B7D-B4C7-E9CE62CE200A}" srcOrd="0" destOrd="0" presId="urn:microsoft.com/office/officeart/2005/8/layout/list1"/>
    <dgm:cxn modelId="{48FEBC33-6861-46AF-AC1B-39A6D8CE5A4B}" srcId="{72AABA06-F798-4470-99E2-FB249A1FB61C}" destId="{86BAC9B2-42B1-4F1A-A452-70785E17A547}" srcOrd="0" destOrd="0" parTransId="{F859FFA6-8F18-4609-8016-3398DD317408}" sibTransId="{042AFF1E-04F7-4D77-B3CC-D4CA1905A0D0}"/>
    <dgm:cxn modelId="{0FC3B161-F263-49AE-8505-036BD4D8D193}" type="presOf" srcId="{43839592-7B7E-4C40-9BB9-B6E39EBF6B71}" destId="{050030FB-AD51-4919-9C44-E1F83B293CF1}" srcOrd="0" destOrd="0" presId="urn:microsoft.com/office/officeart/2005/8/layout/list1"/>
    <dgm:cxn modelId="{56E62A47-8C4E-4776-A6DD-6417CFF61E2C}" type="presOf" srcId="{3F0A994D-8DB8-4128-929D-DD4D74B167F7}" destId="{CD8AD600-49B3-4DF4-BC97-FA2D23A565AA}" srcOrd="1" destOrd="0" presId="urn:microsoft.com/office/officeart/2005/8/layout/list1"/>
    <dgm:cxn modelId="{EDED8047-FFCC-49A8-BDE6-9C9E4090DD9A}" type="presOf" srcId="{86BAC9B2-42B1-4F1A-A452-70785E17A547}" destId="{1698C708-245B-46F8-AECE-B7E4A012E1EF}" srcOrd="0" destOrd="0" presId="urn:microsoft.com/office/officeart/2005/8/layout/list1"/>
    <dgm:cxn modelId="{A7205B6B-2AFB-49B4-BDB8-8B45F2A700FD}" type="presOf" srcId="{72AABA06-F798-4470-99E2-FB249A1FB61C}" destId="{83F64A23-525E-43EE-97A7-324D5131FCAE}" srcOrd="0" destOrd="0" presId="urn:microsoft.com/office/officeart/2005/8/layout/list1"/>
    <dgm:cxn modelId="{D5DF2554-AE8D-4855-BA0A-B4BF21B35F32}" srcId="{72AABA06-F798-4470-99E2-FB249A1FB61C}" destId="{458984A9-9F84-46A6-8C5F-760AA92CEA68}" srcOrd="5" destOrd="0" parTransId="{ECD84E5E-3C46-46F1-B3BF-6BCF45DE79E4}" sibTransId="{D4B85F00-BD99-407D-9745-FA83EB2B028E}"/>
    <dgm:cxn modelId="{8514A154-6E27-4460-8CD2-19BA56F8E85F}" srcId="{72AABA06-F798-4470-99E2-FB249A1FB61C}" destId="{4F5B1F1F-5D89-4503-8B14-0C2F240274AF}" srcOrd="3" destOrd="0" parTransId="{6A7517A7-AFB4-4894-9B5E-92BD276986D2}" sibTransId="{496AA74E-E682-4E3B-9214-138E7F18889F}"/>
    <dgm:cxn modelId="{E4E08277-5175-4956-9FA7-0C1FBE5BB671}" srcId="{72AABA06-F798-4470-99E2-FB249A1FB61C}" destId="{38F19A91-0449-4846-A099-160135BE7E94}" srcOrd="4" destOrd="0" parTransId="{566A9827-5FE5-42C6-A1D2-18985517AA69}" sibTransId="{24A50032-0E1B-473E-8D13-4D7C7049D67B}"/>
    <dgm:cxn modelId="{C212F581-BDFD-40E9-996B-88EB9BB80895}" type="presOf" srcId="{43839592-7B7E-4C40-9BB9-B6E39EBF6B71}" destId="{23015992-C03A-4658-8B5C-EEB460B72CEE}" srcOrd="1" destOrd="0" presId="urn:microsoft.com/office/officeart/2005/8/layout/list1"/>
    <dgm:cxn modelId="{38773F83-5D90-4C4C-9CA6-3DDB784B4CD3}" srcId="{72AABA06-F798-4470-99E2-FB249A1FB61C}" destId="{43839592-7B7E-4C40-9BB9-B6E39EBF6B71}" srcOrd="11" destOrd="0" parTransId="{3924CB43-8702-4A56-9EAB-8B27B8D796C9}" sibTransId="{7576849D-411B-466D-9922-0024790EC2C0}"/>
    <dgm:cxn modelId="{59246185-C1C4-49C6-86F7-4F5F8990622E}" srcId="{72AABA06-F798-4470-99E2-FB249A1FB61C}" destId="{8EB1A70F-10D0-4AD9-8B68-27284BD22DA2}" srcOrd="8" destOrd="0" parTransId="{4248BE3E-FF8F-4BD1-AD40-7DA832C44B9A}" sibTransId="{720CFA0B-D20C-4779-9AAD-19E4509BB0C9}"/>
    <dgm:cxn modelId="{03C0DE8D-4A74-4E6F-93EF-13D103B1902D}" type="presOf" srcId="{458984A9-9F84-46A6-8C5F-760AA92CEA68}" destId="{5A091243-4924-4D11-A16D-C0AFF01CDD23}" srcOrd="1" destOrd="0" presId="urn:microsoft.com/office/officeart/2005/8/layout/list1"/>
    <dgm:cxn modelId="{7AFCF598-04FD-4F87-BD0E-CC2BA581EC6B}" type="presOf" srcId="{8ECF0AC3-CC54-4021-97E7-3841641063D8}" destId="{2C9C9296-BDA0-44FF-95B7-76FAFB6C613C}" srcOrd="1" destOrd="0" presId="urn:microsoft.com/office/officeart/2005/8/layout/list1"/>
    <dgm:cxn modelId="{0E170DA1-3B81-4A71-8925-6424748BAD55}" type="presOf" srcId="{BCCA4C1D-A663-44D0-9047-B480D740810E}" destId="{39D4C46D-82F6-4966-9355-A06BF16E7B2A}" srcOrd="0" destOrd="0" presId="urn:microsoft.com/office/officeart/2005/8/layout/list1"/>
    <dgm:cxn modelId="{1214A8A1-585D-4090-825D-ADC53CF6A984}" srcId="{72AABA06-F798-4470-99E2-FB249A1FB61C}" destId="{8ECF0AC3-CC54-4021-97E7-3841641063D8}" srcOrd="1" destOrd="0" parTransId="{82114FC4-D087-4011-B7CE-B3A2858E75FC}" sibTransId="{041EE402-C875-44BC-AE8E-3FFA3AD089A2}"/>
    <dgm:cxn modelId="{36B0C7A2-3087-477B-86AC-83400768AE49}" type="presOf" srcId="{38F19A91-0449-4846-A099-160135BE7E94}" destId="{9AD47A75-6561-416A-8B82-C6993C88F969}" srcOrd="1" destOrd="0" presId="urn:microsoft.com/office/officeart/2005/8/layout/list1"/>
    <dgm:cxn modelId="{8C67ABAD-0ED1-481D-83B0-F9D99E36492D}" srcId="{72AABA06-F798-4470-99E2-FB249A1FB61C}" destId="{77EB9343-17F9-428E-A4E4-8AD0970E30E9}" srcOrd="6" destOrd="0" parTransId="{E904175D-ABD4-4160-BB3C-544A2BBBFB2F}" sibTransId="{02E85714-04DB-4DED-AE79-F811A82E2C0E}"/>
    <dgm:cxn modelId="{EF735AB1-A7C5-4BC1-BDDB-1E08F5A9CD5F}" srcId="{72AABA06-F798-4470-99E2-FB249A1FB61C}" destId="{BCCA4C1D-A663-44D0-9047-B480D740810E}" srcOrd="9" destOrd="0" parTransId="{B963AB0D-D8EC-4828-A76E-D0081A6CE9B3}" sibTransId="{52C107B3-03B7-4A32-A3DF-516E92CE6094}"/>
    <dgm:cxn modelId="{0BB7AFB8-5930-4BAE-8352-9E5FD5EA34C8}" type="presOf" srcId="{8EB1A70F-10D0-4AD9-8B68-27284BD22DA2}" destId="{3694AC85-11B3-42EE-80DE-CBB67888366B}" srcOrd="1" destOrd="0" presId="urn:microsoft.com/office/officeart/2005/8/layout/list1"/>
    <dgm:cxn modelId="{A3D75ABB-9500-4905-A8BC-63DD0EF025E9}" type="presOf" srcId="{5CB1FA9A-F8AB-4EFA-A835-EFC92B252A3B}" destId="{5670BF6C-9BEE-4EAA-9125-F05AD27A895D}" srcOrd="1" destOrd="0" presId="urn:microsoft.com/office/officeart/2005/8/layout/list1"/>
    <dgm:cxn modelId="{2DF41CCC-529E-4734-9059-9D44F76BFEE0}" srcId="{72AABA06-F798-4470-99E2-FB249A1FB61C}" destId="{3A9F75DA-A20E-4522-9D3B-800D7CEB36B1}" srcOrd="2" destOrd="0" parTransId="{1FECBA7E-F617-4374-ABE9-EA5EBEE266EE}" sibTransId="{CC53FB40-C0E7-4BFE-BF06-E798AD4C7331}"/>
    <dgm:cxn modelId="{4CE370CE-4D22-47AF-A30F-165671B1A434}" type="presOf" srcId="{8ECF0AC3-CC54-4021-97E7-3841641063D8}" destId="{BE86C9E1-E9A6-445E-8886-B3E55D9A56E9}" srcOrd="0" destOrd="0" presId="urn:microsoft.com/office/officeart/2005/8/layout/list1"/>
    <dgm:cxn modelId="{8E9953DB-B1CB-4739-BCD4-743C5C459700}" type="presOf" srcId="{77EB9343-17F9-428E-A4E4-8AD0970E30E9}" destId="{61BA39AD-9524-4E95-8D95-2ADE472189F5}" srcOrd="0" destOrd="0" presId="urn:microsoft.com/office/officeart/2005/8/layout/list1"/>
    <dgm:cxn modelId="{8DC722DF-25DA-4B30-A7C9-F33AAB41D044}" type="presOf" srcId="{77EB9343-17F9-428E-A4E4-8AD0970E30E9}" destId="{CFA8E7CD-3822-4DCD-9713-140DAAFAC6D2}" srcOrd="1" destOrd="0" presId="urn:microsoft.com/office/officeart/2005/8/layout/list1"/>
    <dgm:cxn modelId="{E91E96E5-AB4C-4485-AF57-95DB5EFF27C7}" type="presOf" srcId="{38F19A91-0449-4846-A099-160135BE7E94}" destId="{8C7C5C5F-C747-4696-9F42-33EBC5EF3B13}" srcOrd="0" destOrd="0" presId="urn:microsoft.com/office/officeart/2005/8/layout/list1"/>
    <dgm:cxn modelId="{21C33EEB-8588-4B68-9F7C-D5373E791FF3}" type="presOf" srcId="{BCCA4C1D-A663-44D0-9047-B480D740810E}" destId="{E071FF94-65FF-4BCB-B90A-83091B9983B3}" srcOrd="1" destOrd="0" presId="urn:microsoft.com/office/officeart/2005/8/layout/list1"/>
    <dgm:cxn modelId="{858834F0-01E5-4BD3-85A4-FEAF480CE090}" srcId="{72AABA06-F798-4470-99E2-FB249A1FB61C}" destId="{3F0A994D-8DB8-4128-929D-DD4D74B167F7}" srcOrd="7" destOrd="0" parTransId="{4F7813D3-054B-46B0-BDEE-C3B205D5B088}" sibTransId="{1AADA6D4-5751-4BA5-8E1B-656230EC3FF5}"/>
    <dgm:cxn modelId="{0C8832FF-EA6B-4F81-8B69-A2A8E21D7CED}" type="presOf" srcId="{86BAC9B2-42B1-4F1A-A452-70785E17A547}" destId="{43DCE5A5-EC2B-4BAB-A169-25400003B26C}" srcOrd="1" destOrd="0" presId="urn:microsoft.com/office/officeart/2005/8/layout/list1"/>
    <dgm:cxn modelId="{732DFA9F-C8BC-4849-A052-43F71705AB55}" type="presParOf" srcId="{83F64A23-525E-43EE-97A7-324D5131FCAE}" destId="{74E22056-91C0-4816-8C8A-DE4521B7B57C}" srcOrd="0" destOrd="0" presId="urn:microsoft.com/office/officeart/2005/8/layout/list1"/>
    <dgm:cxn modelId="{6DCDA3BB-4DBE-42F0-93EC-4EBE34AB6BE4}" type="presParOf" srcId="{74E22056-91C0-4816-8C8A-DE4521B7B57C}" destId="{1698C708-245B-46F8-AECE-B7E4A012E1EF}" srcOrd="0" destOrd="0" presId="urn:microsoft.com/office/officeart/2005/8/layout/list1"/>
    <dgm:cxn modelId="{45B3E42F-80B7-4273-A19F-7C75B366D888}" type="presParOf" srcId="{74E22056-91C0-4816-8C8A-DE4521B7B57C}" destId="{43DCE5A5-EC2B-4BAB-A169-25400003B26C}" srcOrd="1" destOrd="0" presId="urn:microsoft.com/office/officeart/2005/8/layout/list1"/>
    <dgm:cxn modelId="{EFAD8002-4FC6-4867-B77E-2DF359998D50}" type="presParOf" srcId="{83F64A23-525E-43EE-97A7-324D5131FCAE}" destId="{AA2C3711-D230-4F3B-B2AD-7C3311F533BA}" srcOrd="1" destOrd="0" presId="urn:microsoft.com/office/officeart/2005/8/layout/list1"/>
    <dgm:cxn modelId="{EBDFD3DA-2F65-45A9-A9BA-160261FC5956}" type="presParOf" srcId="{83F64A23-525E-43EE-97A7-324D5131FCAE}" destId="{BA146D08-B9F8-43D3-AC77-9F1D866EEE85}" srcOrd="2" destOrd="0" presId="urn:microsoft.com/office/officeart/2005/8/layout/list1"/>
    <dgm:cxn modelId="{EE223328-5350-4FF7-8341-480E6939A60E}" type="presParOf" srcId="{83F64A23-525E-43EE-97A7-324D5131FCAE}" destId="{7D45AE37-D448-4688-9343-CE11D60E4304}" srcOrd="3" destOrd="0" presId="urn:microsoft.com/office/officeart/2005/8/layout/list1"/>
    <dgm:cxn modelId="{87FD77EE-5B89-4B0E-9374-0F86E12D6B4D}" type="presParOf" srcId="{83F64A23-525E-43EE-97A7-324D5131FCAE}" destId="{E9D238D2-4193-4724-9D56-CCEDAE073E5C}" srcOrd="4" destOrd="0" presId="urn:microsoft.com/office/officeart/2005/8/layout/list1"/>
    <dgm:cxn modelId="{22F73CA7-A397-4295-A714-3F36B313CEAD}" type="presParOf" srcId="{E9D238D2-4193-4724-9D56-CCEDAE073E5C}" destId="{BE86C9E1-E9A6-445E-8886-B3E55D9A56E9}" srcOrd="0" destOrd="0" presId="urn:microsoft.com/office/officeart/2005/8/layout/list1"/>
    <dgm:cxn modelId="{C3452797-7436-49B4-AD32-C12F08F43FA9}" type="presParOf" srcId="{E9D238D2-4193-4724-9D56-CCEDAE073E5C}" destId="{2C9C9296-BDA0-44FF-95B7-76FAFB6C613C}" srcOrd="1" destOrd="0" presId="urn:microsoft.com/office/officeart/2005/8/layout/list1"/>
    <dgm:cxn modelId="{713EC5D5-08E3-4E12-B5EC-3B7877AF1211}" type="presParOf" srcId="{83F64A23-525E-43EE-97A7-324D5131FCAE}" destId="{5FEFF28B-2B9A-41D5-B1BA-BCD67B5B3246}" srcOrd="5" destOrd="0" presId="urn:microsoft.com/office/officeart/2005/8/layout/list1"/>
    <dgm:cxn modelId="{7F14906A-E728-491C-89B0-0B717ED5CB38}" type="presParOf" srcId="{83F64A23-525E-43EE-97A7-324D5131FCAE}" destId="{460F8C05-BC5D-41B6-BC6B-5EB981F76C40}" srcOrd="6" destOrd="0" presId="urn:microsoft.com/office/officeart/2005/8/layout/list1"/>
    <dgm:cxn modelId="{8862C6DB-5BB0-4351-8439-D4AD0726DDCA}" type="presParOf" srcId="{83F64A23-525E-43EE-97A7-324D5131FCAE}" destId="{F93E620C-B8BE-4A3F-A14C-4B0B10FC4A22}" srcOrd="7" destOrd="0" presId="urn:microsoft.com/office/officeart/2005/8/layout/list1"/>
    <dgm:cxn modelId="{229D2F5B-3B70-4C91-878B-51A70D4D4189}" type="presParOf" srcId="{83F64A23-525E-43EE-97A7-324D5131FCAE}" destId="{2B6A72F7-CD32-4FD7-90A6-B378F8EA430B}" srcOrd="8" destOrd="0" presId="urn:microsoft.com/office/officeart/2005/8/layout/list1"/>
    <dgm:cxn modelId="{61E10CD7-20A2-4C91-AAE7-48EEBF255FC3}" type="presParOf" srcId="{2B6A72F7-CD32-4FD7-90A6-B378F8EA430B}" destId="{B65B0B20-DC6F-4EEE-9A3E-69930BAC1E41}" srcOrd="0" destOrd="0" presId="urn:microsoft.com/office/officeart/2005/8/layout/list1"/>
    <dgm:cxn modelId="{823414E9-46C4-4F72-B8B8-4505F20143EC}" type="presParOf" srcId="{2B6A72F7-CD32-4FD7-90A6-B378F8EA430B}" destId="{4C9DC53E-6627-4D5A-BAC6-D4FF76FE19EA}" srcOrd="1" destOrd="0" presId="urn:microsoft.com/office/officeart/2005/8/layout/list1"/>
    <dgm:cxn modelId="{E1A5FBA3-8995-4287-A6A2-87A5653353C1}" type="presParOf" srcId="{83F64A23-525E-43EE-97A7-324D5131FCAE}" destId="{515B6917-D15E-4A4D-AB2D-E1711846934C}" srcOrd="9" destOrd="0" presId="urn:microsoft.com/office/officeart/2005/8/layout/list1"/>
    <dgm:cxn modelId="{0A082CE1-88A5-4E13-8BFE-827EFF3E628B}" type="presParOf" srcId="{83F64A23-525E-43EE-97A7-324D5131FCAE}" destId="{BD1BAD7A-DC75-4D54-9B74-ADBFEE641DF0}" srcOrd="10" destOrd="0" presId="urn:microsoft.com/office/officeart/2005/8/layout/list1"/>
    <dgm:cxn modelId="{01651113-30CE-4C16-BAF0-09A0032AC90A}" type="presParOf" srcId="{83F64A23-525E-43EE-97A7-324D5131FCAE}" destId="{8DD56649-B93A-4CB3-BD51-0615D3029FD5}" srcOrd="11" destOrd="0" presId="urn:microsoft.com/office/officeart/2005/8/layout/list1"/>
    <dgm:cxn modelId="{3453191D-9704-4586-892D-8D0D60DBDBDF}" type="presParOf" srcId="{83F64A23-525E-43EE-97A7-324D5131FCAE}" destId="{2684E022-B8CD-4B34-8FCD-BFE8F2C0D7FC}" srcOrd="12" destOrd="0" presId="urn:microsoft.com/office/officeart/2005/8/layout/list1"/>
    <dgm:cxn modelId="{9EBE0C28-A9E1-42B2-9239-CECD57A1C8F0}" type="presParOf" srcId="{2684E022-B8CD-4B34-8FCD-BFE8F2C0D7FC}" destId="{8B24BB85-F473-4D97-984C-B90ED09BA3B6}" srcOrd="0" destOrd="0" presId="urn:microsoft.com/office/officeart/2005/8/layout/list1"/>
    <dgm:cxn modelId="{F1834C71-573F-40D0-900E-4021A38CED98}" type="presParOf" srcId="{2684E022-B8CD-4B34-8FCD-BFE8F2C0D7FC}" destId="{9E4105C9-A58E-40C1-81EA-4F85508AAAC9}" srcOrd="1" destOrd="0" presId="urn:microsoft.com/office/officeart/2005/8/layout/list1"/>
    <dgm:cxn modelId="{2405795D-78B1-4E4F-8A7B-E15BB3EA8AF4}" type="presParOf" srcId="{83F64A23-525E-43EE-97A7-324D5131FCAE}" destId="{54ECDA3E-BBCA-4F42-BF5A-02E10A67193E}" srcOrd="13" destOrd="0" presId="urn:microsoft.com/office/officeart/2005/8/layout/list1"/>
    <dgm:cxn modelId="{833CCFCA-B9D1-4C94-86D9-ABAD867E6422}" type="presParOf" srcId="{83F64A23-525E-43EE-97A7-324D5131FCAE}" destId="{18F4578E-B83D-4FA9-8B74-9E77651F718A}" srcOrd="14" destOrd="0" presId="urn:microsoft.com/office/officeart/2005/8/layout/list1"/>
    <dgm:cxn modelId="{2D4929F9-A941-4B29-8BB9-6AC15C86ACDA}" type="presParOf" srcId="{83F64A23-525E-43EE-97A7-324D5131FCAE}" destId="{47AEC3AE-0AF7-46A0-8CF0-FCFA93928803}" srcOrd="15" destOrd="0" presId="urn:microsoft.com/office/officeart/2005/8/layout/list1"/>
    <dgm:cxn modelId="{08E762B8-9CA2-4BF6-9290-98BDC9644E7D}" type="presParOf" srcId="{83F64A23-525E-43EE-97A7-324D5131FCAE}" destId="{B3E3C2F5-CF3E-4AA6-869E-2B674E2191DF}" srcOrd="16" destOrd="0" presId="urn:microsoft.com/office/officeart/2005/8/layout/list1"/>
    <dgm:cxn modelId="{B107A7F9-2030-4ED2-83B5-F56614E89B02}" type="presParOf" srcId="{B3E3C2F5-CF3E-4AA6-869E-2B674E2191DF}" destId="{8C7C5C5F-C747-4696-9F42-33EBC5EF3B13}" srcOrd="0" destOrd="0" presId="urn:microsoft.com/office/officeart/2005/8/layout/list1"/>
    <dgm:cxn modelId="{19363FA3-C470-44ED-B885-6846060256CF}" type="presParOf" srcId="{B3E3C2F5-CF3E-4AA6-869E-2B674E2191DF}" destId="{9AD47A75-6561-416A-8B82-C6993C88F969}" srcOrd="1" destOrd="0" presId="urn:microsoft.com/office/officeart/2005/8/layout/list1"/>
    <dgm:cxn modelId="{6743D33C-5342-4E40-9C50-F30714D45B65}" type="presParOf" srcId="{83F64A23-525E-43EE-97A7-324D5131FCAE}" destId="{95630910-C2B2-44D1-8702-CC0EF8AF17CE}" srcOrd="17" destOrd="0" presId="urn:microsoft.com/office/officeart/2005/8/layout/list1"/>
    <dgm:cxn modelId="{97A21F49-5E2B-4ED4-BB99-4C5A68DE96A7}" type="presParOf" srcId="{83F64A23-525E-43EE-97A7-324D5131FCAE}" destId="{361C2EBD-8C42-42FD-BF1A-DAD701316BAF}" srcOrd="18" destOrd="0" presId="urn:microsoft.com/office/officeart/2005/8/layout/list1"/>
    <dgm:cxn modelId="{FB2548FA-8ED5-4D68-9A14-80B67B1A5347}" type="presParOf" srcId="{83F64A23-525E-43EE-97A7-324D5131FCAE}" destId="{0A20EEB6-3171-46D2-9317-F2821388CAA7}" srcOrd="19" destOrd="0" presId="urn:microsoft.com/office/officeart/2005/8/layout/list1"/>
    <dgm:cxn modelId="{4032CC4F-0BF7-4A4C-8652-B95626A72050}" type="presParOf" srcId="{83F64A23-525E-43EE-97A7-324D5131FCAE}" destId="{703F27E7-9408-43F4-A1D0-8D7560D6AA2E}" srcOrd="20" destOrd="0" presId="urn:microsoft.com/office/officeart/2005/8/layout/list1"/>
    <dgm:cxn modelId="{88CC0477-9396-4C65-A2C6-BD3C4DD2A27B}" type="presParOf" srcId="{703F27E7-9408-43F4-A1D0-8D7560D6AA2E}" destId="{F6749824-4BED-41FB-B197-662CC33D5FEF}" srcOrd="0" destOrd="0" presId="urn:microsoft.com/office/officeart/2005/8/layout/list1"/>
    <dgm:cxn modelId="{AE93422B-C16B-4D25-819F-DAA1DB4CC3E1}" type="presParOf" srcId="{703F27E7-9408-43F4-A1D0-8D7560D6AA2E}" destId="{5A091243-4924-4D11-A16D-C0AFF01CDD23}" srcOrd="1" destOrd="0" presId="urn:microsoft.com/office/officeart/2005/8/layout/list1"/>
    <dgm:cxn modelId="{C9CF2C88-9D16-47CB-B72A-8344A8601E9F}" type="presParOf" srcId="{83F64A23-525E-43EE-97A7-324D5131FCAE}" destId="{7ED3D7C2-70C9-4420-A0EF-134FFC12A0B2}" srcOrd="21" destOrd="0" presId="urn:microsoft.com/office/officeart/2005/8/layout/list1"/>
    <dgm:cxn modelId="{A40AB7BE-00CD-4B7E-956B-D97B90039C6C}" type="presParOf" srcId="{83F64A23-525E-43EE-97A7-324D5131FCAE}" destId="{B171538E-CABA-41D4-99EB-1B85FEA663A6}" srcOrd="22" destOrd="0" presId="urn:microsoft.com/office/officeart/2005/8/layout/list1"/>
    <dgm:cxn modelId="{2A85D0A4-36AE-4A87-A645-DD3FB4AE96B5}" type="presParOf" srcId="{83F64A23-525E-43EE-97A7-324D5131FCAE}" destId="{583F9F17-8ED7-4957-8529-E07488558F47}" srcOrd="23" destOrd="0" presId="urn:microsoft.com/office/officeart/2005/8/layout/list1"/>
    <dgm:cxn modelId="{58CEF6C4-6A79-45A5-9AE9-33C9436BC7CE}" type="presParOf" srcId="{83F64A23-525E-43EE-97A7-324D5131FCAE}" destId="{D5B6E05C-5EE3-47B1-BDF9-2D38D46C87E6}" srcOrd="24" destOrd="0" presId="urn:microsoft.com/office/officeart/2005/8/layout/list1"/>
    <dgm:cxn modelId="{F0542D1F-BBC0-4B65-9DC5-A03E6353613C}" type="presParOf" srcId="{D5B6E05C-5EE3-47B1-BDF9-2D38D46C87E6}" destId="{61BA39AD-9524-4E95-8D95-2ADE472189F5}" srcOrd="0" destOrd="0" presId="urn:microsoft.com/office/officeart/2005/8/layout/list1"/>
    <dgm:cxn modelId="{F46116F3-D44E-416A-A24D-75FD2AB57B39}" type="presParOf" srcId="{D5B6E05C-5EE3-47B1-BDF9-2D38D46C87E6}" destId="{CFA8E7CD-3822-4DCD-9713-140DAAFAC6D2}" srcOrd="1" destOrd="0" presId="urn:microsoft.com/office/officeart/2005/8/layout/list1"/>
    <dgm:cxn modelId="{76ABFD2F-83AC-4A9F-ADFE-B357D67D1547}" type="presParOf" srcId="{83F64A23-525E-43EE-97A7-324D5131FCAE}" destId="{748EA482-1B54-49A5-82B7-5FA58F75490B}" srcOrd="25" destOrd="0" presId="urn:microsoft.com/office/officeart/2005/8/layout/list1"/>
    <dgm:cxn modelId="{0BB0CAE5-25F5-445E-9584-4101D3EA470E}" type="presParOf" srcId="{83F64A23-525E-43EE-97A7-324D5131FCAE}" destId="{93ED1673-F9C6-4D6A-8833-AAC4521C4527}" srcOrd="26" destOrd="0" presId="urn:microsoft.com/office/officeart/2005/8/layout/list1"/>
    <dgm:cxn modelId="{D6C4A300-DD21-43C7-B2C1-0D7E056E34D1}" type="presParOf" srcId="{83F64A23-525E-43EE-97A7-324D5131FCAE}" destId="{14B927B4-5551-4CCF-9301-F307A36406B2}" srcOrd="27" destOrd="0" presId="urn:microsoft.com/office/officeart/2005/8/layout/list1"/>
    <dgm:cxn modelId="{0304065B-B0DB-4304-BD54-205394FC4D4D}" type="presParOf" srcId="{83F64A23-525E-43EE-97A7-324D5131FCAE}" destId="{ABB88D4C-0A29-48C3-AB45-0140F1E5F1A4}" srcOrd="28" destOrd="0" presId="urn:microsoft.com/office/officeart/2005/8/layout/list1"/>
    <dgm:cxn modelId="{4B2E88B3-F8A9-4831-9D7E-36CCC530A1AB}" type="presParOf" srcId="{ABB88D4C-0A29-48C3-AB45-0140F1E5F1A4}" destId="{DCF08FEA-3BC2-4322-9346-5FDA8B8CE4DA}" srcOrd="0" destOrd="0" presId="urn:microsoft.com/office/officeart/2005/8/layout/list1"/>
    <dgm:cxn modelId="{3764441B-05F6-47BA-8254-456A70545C2E}" type="presParOf" srcId="{ABB88D4C-0A29-48C3-AB45-0140F1E5F1A4}" destId="{CD8AD600-49B3-4DF4-BC97-FA2D23A565AA}" srcOrd="1" destOrd="0" presId="urn:microsoft.com/office/officeart/2005/8/layout/list1"/>
    <dgm:cxn modelId="{6B6947AE-96E3-4F67-8683-1BAC53720BB4}" type="presParOf" srcId="{83F64A23-525E-43EE-97A7-324D5131FCAE}" destId="{99819BA2-9991-4AEE-BB1D-2B6C330F780E}" srcOrd="29" destOrd="0" presId="urn:microsoft.com/office/officeart/2005/8/layout/list1"/>
    <dgm:cxn modelId="{3EC73335-8869-428E-8DB1-071F4C649EE4}" type="presParOf" srcId="{83F64A23-525E-43EE-97A7-324D5131FCAE}" destId="{7AD7EC7D-DACA-4B8A-AA5A-D26EC504634C}" srcOrd="30" destOrd="0" presId="urn:microsoft.com/office/officeart/2005/8/layout/list1"/>
    <dgm:cxn modelId="{0D2EF0F8-2054-455C-A294-F109F654540D}" type="presParOf" srcId="{83F64A23-525E-43EE-97A7-324D5131FCAE}" destId="{7ED9CA4E-D657-4425-B1C5-95596319E387}" srcOrd="31" destOrd="0" presId="urn:microsoft.com/office/officeart/2005/8/layout/list1"/>
    <dgm:cxn modelId="{97206502-E52F-4CB0-B5A1-6712C434992A}" type="presParOf" srcId="{83F64A23-525E-43EE-97A7-324D5131FCAE}" destId="{87983EB3-9950-4F7C-9B96-A00CC5289BC3}" srcOrd="32" destOrd="0" presId="urn:microsoft.com/office/officeart/2005/8/layout/list1"/>
    <dgm:cxn modelId="{6165CB7A-E55D-494A-95CE-9106AA33B6F8}" type="presParOf" srcId="{87983EB3-9950-4F7C-9B96-A00CC5289BC3}" destId="{C9A4D31B-F6D4-4B7D-B4C7-E9CE62CE200A}" srcOrd="0" destOrd="0" presId="urn:microsoft.com/office/officeart/2005/8/layout/list1"/>
    <dgm:cxn modelId="{1FFA62DD-9FDE-49D2-8788-4D4EFBE5E20D}" type="presParOf" srcId="{87983EB3-9950-4F7C-9B96-A00CC5289BC3}" destId="{3694AC85-11B3-42EE-80DE-CBB67888366B}" srcOrd="1" destOrd="0" presId="urn:microsoft.com/office/officeart/2005/8/layout/list1"/>
    <dgm:cxn modelId="{CF9244CE-5C88-47BE-AB99-32F48B3FBB99}" type="presParOf" srcId="{83F64A23-525E-43EE-97A7-324D5131FCAE}" destId="{03215105-642A-4425-91DD-07E6C8B4713C}" srcOrd="33" destOrd="0" presId="urn:microsoft.com/office/officeart/2005/8/layout/list1"/>
    <dgm:cxn modelId="{097617C1-5B2C-4235-A470-4D72BAAA9548}" type="presParOf" srcId="{83F64A23-525E-43EE-97A7-324D5131FCAE}" destId="{007C1CE6-77EA-4E34-A51A-214F5DD7BA6E}" srcOrd="34" destOrd="0" presId="urn:microsoft.com/office/officeart/2005/8/layout/list1"/>
    <dgm:cxn modelId="{AF41659B-C3B2-4579-8B88-7B5590FA85C5}" type="presParOf" srcId="{83F64A23-525E-43EE-97A7-324D5131FCAE}" destId="{F2114310-0786-4B73-9B55-A73963CB991D}" srcOrd="35" destOrd="0" presId="urn:microsoft.com/office/officeart/2005/8/layout/list1"/>
    <dgm:cxn modelId="{8CD8F641-DEFE-40B1-8ACA-AD17F224825A}" type="presParOf" srcId="{83F64A23-525E-43EE-97A7-324D5131FCAE}" destId="{AD64F36E-4F7B-4361-863E-7DD24876FDC0}" srcOrd="36" destOrd="0" presId="urn:microsoft.com/office/officeart/2005/8/layout/list1"/>
    <dgm:cxn modelId="{AEC88209-3866-41BE-A9D1-34BD42D275D9}" type="presParOf" srcId="{AD64F36E-4F7B-4361-863E-7DD24876FDC0}" destId="{39D4C46D-82F6-4966-9355-A06BF16E7B2A}" srcOrd="0" destOrd="0" presId="urn:microsoft.com/office/officeart/2005/8/layout/list1"/>
    <dgm:cxn modelId="{17BB425B-7F6F-4FF5-B729-4EC9FBE876C5}" type="presParOf" srcId="{AD64F36E-4F7B-4361-863E-7DD24876FDC0}" destId="{E071FF94-65FF-4BCB-B90A-83091B9983B3}" srcOrd="1" destOrd="0" presId="urn:microsoft.com/office/officeart/2005/8/layout/list1"/>
    <dgm:cxn modelId="{E338AE1D-6AF1-4BC9-BE45-26A9EE4AF11C}" type="presParOf" srcId="{83F64A23-525E-43EE-97A7-324D5131FCAE}" destId="{E5E9FEEE-8778-4B99-886E-7EC42C1EAEA9}" srcOrd="37" destOrd="0" presId="urn:microsoft.com/office/officeart/2005/8/layout/list1"/>
    <dgm:cxn modelId="{FB14C04A-079A-416D-B58D-E8F9BBEDBAD6}" type="presParOf" srcId="{83F64A23-525E-43EE-97A7-324D5131FCAE}" destId="{90D633F0-CD78-47BD-9B8F-8DBFFEC2E371}" srcOrd="38" destOrd="0" presId="urn:microsoft.com/office/officeart/2005/8/layout/list1"/>
    <dgm:cxn modelId="{03891629-2B1E-485D-BD3E-850E221565A3}" type="presParOf" srcId="{83F64A23-525E-43EE-97A7-324D5131FCAE}" destId="{A50D1BA9-D7C1-43E8-B3DC-BCA455D5A250}" srcOrd="39" destOrd="0" presId="urn:microsoft.com/office/officeart/2005/8/layout/list1"/>
    <dgm:cxn modelId="{172A0EB6-8746-4C23-A038-7369E42BB4B4}" type="presParOf" srcId="{83F64A23-525E-43EE-97A7-324D5131FCAE}" destId="{DE9D3162-531B-483B-8454-AC9261FE1308}" srcOrd="40" destOrd="0" presId="urn:microsoft.com/office/officeart/2005/8/layout/list1"/>
    <dgm:cxn modelId="{D6E8B4EC-0960-48A2-8915-436758D56F2D}" type="presParOf" srcId="{DE9D3162-531B-483B-8454-AC9261FE1308}" destId="{32C7E1D4-7499-438B-81DA-DAC2CCAA545B}" srcOrd="0" destOrd="0" presId="urn:microsoft.com/office/officeart/2005/8/layout/list1"/>
    <dgm:cxn modelId="{01EE03F4-8C9C-4C36-8762-61B3ABA3C729}" type="presParOf" srcId="{DE9D3162-531B-483B-8454-AC9261FE1308}" destId="{5670BF6C-9BEE-4EAA-9125-F05AD27A895D}" srcOrd="1" destOrd="0" presId="urn:microsoft.com/office/officeart/2005/8/layout/list1"/>
    <dgm:cxn modelId="{FE848BFE-9884-4DBA-B0FE-F40233ADA11D}" type="presParOf" srcId="{83F64A23-525E-43EE-97A7-324D5131FCAE}" destId="{4F6B147A-D471-4580-9347-043A57045E21}" srcOrd="41" destOrd="0" presId="urn:microsoft.com/office/officeart/2005/8/layout/list1"/>
    <dgm:cxn modelId="{B8A1609C-E5BF-4EAB-B066-48EE207EF4CE}" type="presParOf" srcId="{83F64A23-525E-43EE-97A7-324D5131FCAE}" destId="{5AFA2290-CF26-48F1-8FA3-9F0D5AC37379}" srcOrd="42" destOrd="0" presId="urn:microsoft.com/office/officeart/2005/8/layout/list1"/>
    <dgm:cxn modelId="{4727758B-C167-4551-9C16-F8ADA4700496}" type="presParOf" srcId="{83F64A23-525E-43EE-97A7-324D5131FCAE}" destId="{1A6FEC16-04B7-4FE5-83FC-801899E92F4E}" srcOrd="43" destOrd="0" presId="urn:microsoft.com/office/officeart/2005/8/layout/list1"/>
    <dgm:cxn modelId="{F56B9458-CC7F-47AA-B063-C2513D652C97}" type="presParOf" srcId="{83F64A23-525E-43EE-97A7-324D5131FCAE}" destId="{439B6E0F-C23D-4EF1-A6A0-FED4CDC28C04}" srcOrd="44" destOrd="0" presId="urn:microsoft.com/office/officeart/2005/8/layout/list1"/>
    <dgm:cxn modelId="{E3A20151-CF99-464C-A121-39193E663E81}" type="presParOf" srcId="{439B6E0F-C23D-4EF1-A6A0-FED4CDC28C04}" destId="{050030FB-AD51-4919-9C44-E1F83B293CF1}" srcOrd="0" destOrd="0" presId="urn:microsoft.com/office/officeart/2005/8/layout/list1"/>
    <dgm:cxn modelId="{AEFF0AB0-55B7-4271-8940-770ED7638B76}" type="presParOf" srcId="{439B6E0F-C23D-4EF1-A6A0-FED4CDC28C04}" destId="{23015992-C03A-4658-8B5C-EEB460B72CEE}" srcOrd="1" destOrd="0" presId="urn:microsoft.com/office/officeart/2005/8/layout/list1"/>
    <dgm:cxn modelId="{30368402-CD5B-4239-B185-E22D234B812E}" type="presParOf" srcId="{83F64A23-525E-43EE-97A7-324D5131FCAE}" destId="{A5D3CC41-7139-4F94-A4B0-D8CAB47463B6}" srcOrd="45" destOrd="0" presId="urn:microsoft.com/office/officeart/2005/8/layout/list1"/>
    <dgm:cxn modelId="{92CEAA01-C5CE-42F7-A0D1-AD6B8D1DCE19}" type="presParOf" srcId="{83F64A23-525E-43EE-97A7-324D5131FCAE}" destId="{86B10CD3-3EBC-4D88-8AE0-7C00453D415D}" srcOrd="4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BA7B830F-51A3-4FCA-850E-9BC83C102942}" type="doc">
      <dgm:prSet loTypeId="urn:microsoft.com/office/officeart/2005/8/layout/hList3" loCatId="list" qsTypeId="urn:microsoft.com/office/officeart/2005/8/quickstyle/simple1" qsCatId="simple" csTypeId="urn:microsoft.com/office/officeart/2005/8/colors/accent3_1" csCatId="accent3" phldr="1"/>
      <dgm:spPr/>
      <dgm:t>
        <a:bodyPr/>
        <a:lstStyle/>
        <a:p>
          <a:endParaRPr lang="en-SG"/>
        </a:p>
      </dgm:t>
    </dgm:pt>
    <dgm:pt modelId="{36D9C6EB-27D8-4C72-8785-8F1B70860153}">
      <dgm:prSet phldrT="[Text]" custT="1"/>
      <dgm:spPr/>
      <dgm:t>
        <a:bodyPr/>
        <a:lstStyle/>
        <a:p>
          <a:r>
            <a:rPr lang="en-SG" sz="1600" b="1" dirty="0">
              <a:latin typeface="Calibri" panose="020F0502020204030204" pitchFamily="34" charset="0"/>
              <a:cs typeface="Calibri" panose="020F0502020204030204" pitchFamily="34" charset="0"/>
            </a:rPr>
            <a:t>Requirements</a:t>
          </a:r>
        </a:p>
      </dgm:t>
    </dgm:pt>
    <dgm:pt modelId="{93507D11-455F-44F5-A5B5-FD9753151E67}" type="parTrans" cxnId="{DCD9F289-0A9F-44FB-99B9-CD2A2487296A}">
      <dgm:prSet/>
      <dgm:spPr/>
      <dgm:t>
        <a:bodyPr/>
        <a:lstStyle/>
        <a:p>
          <a:endParaRPr lang="en-SG"/>
        </a:p>
      </dgm:t>
    </dgm:pt>
    <dgm:pt modelId="{C9E8B3A1-226C-4999-8012-315492F69ED0}" type="sibTrans" cxnId="{DCD9F289-0A9F-44FB-99B9-CD2A2487296A}">
      <dgm:prSet/>
      <dgm:spPr/>
      <dgm:t>
        <a:bodyPr/>
        <a:lstStyle/>
        <a:p>
          <a:endParaRPr lang="en-SG"/>
        </a:p>
      </dgm:t>
    </dgm:pt>
    <dgm:pt modelId="{DB881E6B-D0DA-4F22-AFCD-D804E1653A15}">
      <dgm:prSet phldrT="[Text]" custT="1"/>
      <dgm:spPr/>
      <dgm:t>
        <a:bodyPr/>
        <a:lstStyle/>
        <a:p>
          <a:pPr algn="l">
            <a:buNone/>
          </a:pPr>
          <a:r>
            <a:rPr lang="en-SG" sz="1500" b="1" u="sng" dirty="0">
              <a:latin typeface="Calibri" panose="020F0502020204030204" pitchFamily="34" charset="0"/>
              <a:cs typeface="Calibri" panose="020F0502020204030204" pitchFamily="34" charset="0"/>
            </a:rPr>
            <a:t>Inputs</a:t>
          </a:r>
        </a:p>
        <a:p>
          <a:pPr algn="l">
            <a:buNone/>
          </a:pPr>
          <a:r>
            <a:rPr lang="en-SG" sz="1500" b="0" u="none" dirty="0">
              <a:latin typeface="Calibri" panose="020F0502020204030204" pitchFamily="34" charset="0"/>
              <a:cs typeface="Calibri" panose="020F0502020204030204" pitchFamily="34" charset="0"/>
            </a:rPr>
            <a:t>1.Feedback and survey report data</a:t>
          </a:r>
        </a:p>
        <a:p>
          <a:pPr algn="l">
            <a:buNone/>
          </a:pPr>
          <a:r>
            <a:rPr lang="en-SG" sz="1500" b="0" u="none" dirty="0">
              <a:latin typeface="Calibri" panose="020F0502020204030204" pitchFamily="34" charset="0"/>
              <a:cs typeface="Calibri" panose="020F0502020204030204" pitchFamily="34" charset="0"/>
            </a:rPr>
            <a:t>2. Activity Data Requirements (internal &amp;    external)</a:t>
          </a:r>
        </a:p>
        <a:p>
          <a:pPr algn="l">
            <a:buNone/>
          </a:pPr>
          <a:r>
            <a:rPr lang="en-SG" sz="1500" b="0" u="none" dirty="0">
              <a:latin typeface="Calibri" panose="020F0502020204030204" pitchFamily="34" charset="0"/>
              <a:cs typeface="Calibri" panose="020F0502020204030204" pitchFamily="34" charset="0"/>
            </a:rPr>
            <a:t>3. Implementation requirements </a:t>
          </a:r>
        </a:p>
        <a:p>
          <a:pPr algn="l">
            <a:buNone/>
          </a:pPr>
          <a:r>
            <a:rPr lang="en-SG" sz="1500" b="0" u="none" dirty="0">
              <a:latin typeface="Calibri" panose="020F0502020204030204" pitchFamily="34" charset="0"/>
              <a:cs typeface="Calibri" panose="020F0502020204030204" pitchFamily="34" charset="0"/>
            </a:rPr>
            <a:t>4. Methods &amp; Model structure </a:t>
          </a:r>
        </a:p>
        <a:p>
          <a:pPr algn="l">
            <a:buNone/>
          </a:pPr>
          <a:r>
            <a:rPr lang="en-SG" sz="1500" b="0" u="none" dirty="0">
              <a:latin typeface="Calibri" panose="020F0502020204030204" pitchFamily="34" charset="0"/>
              <a:cs typeface="Calibri" panose="020F0502020204030204" pitchFamily="34" charset="0"/>
            </a:rPr>
            <a:t>5. Finance – Cost details</a:t>
          </a:r>
          <a:endParaRPr lang="en-SG" sz="1200" b="0" u="sng" dirty="0">
            <a:latin typeface="Calibri" panose="020F0502020204030204" pitchFamily="34" charset="0"/>
            <a:cs typeface="Calibri" panose="020F0502020204030204" pitchFamily="34" charset="0"/>
          </a:endParaRPr>
        </a:p>
        <a:p>
          <a:pPr algn="l">
            <a:buNone/>
          </a:pPr>
          <a:endParaRPr lang="en-SG" sz="1200" b="0" u="sng" dirty="0">
            <a:latin typeface="Calibri" panose="020F0502020204030204" pitchFamily="34" charset="0"/>
            <a:cs typeface="Calibri" panose="020F0502020204030204" pitchFamily="34" charset="0"/>
          </a:endParaRPr>
        </a:p>
        <a:p>
          <a:pPr algn="l">
            <a:buNone/>
          </a:pPr>
          <a:endParaRPr lang="en-SG" sz="1200" b="0" u="none" dirty="0">
            <a:latin typeface="Calibri" panose="020F0502020204030204" pitchFamily="34" charset="0"/>
            <a:cs typeface="Calibri" panose="020F0502020204030204" pitchFamily="34" charset="0"/>
          </a:endParaRPr>
        </a:p>
        <a:p>
          <a:pPr algn="ctr">
            <a:buFont typeface="Arial" panose="020B0604020202020204" pitchFamily="34" charset="0"/>
            <a:buChar char="•"/>
          </a:pPr>
          <a:endParaRPr lang="en-SG" sz="1200" b="0" u="sng" dirty="0">
            <a:latin typeface="Calibri" panose="020F0502020204030204" pitchFamily="34" charset="0"/>
            <a:cs typeface="Calibri" panose="020F0502020204030204" pitchFamily="34" charset="0"/>
          </a:endParaRPr>
        </a:p>
        <a:p>
          <a:pPr algn="l">
            <a:buNone/>
          </a:pPr>
          <a:endParaRPr lang="en-SG" sz="1200" b="0" dirty="0">
            <a:latin typeface="Calibri" panose="020F0502020204030204" pitchFamily="34" charset="0"/>
            <a:cs typeface="Calibri" panose="020F0502020204030204" pitchFamily="34" charset="0"/>
          </a:endParaRPr>
        </a:p>
      </dgm:t>
    </dgm:pt>
    <dgm:pt modelId="{88AE7696-ED10-41D8-8FB6-CC0F86BFED73}" type="parTrans" cxnId="{95052E52-2E95-4E66-A06D-696299296281}">
      <dgm:prSet/>
      <dgm:spPr/>
      <dgm:t>
        <a:bodyPr/>
        <a:lstStyle/>
        <a:p>
          <a:endParaRPr lang="en-SG"/>
        </a:p>
      </dgm:t>
    </dgm:pt>
    <dgm:pt modelId="{6F366FC7-7468-47B4-8A48-C46AC520082F}" type="sibTrans" cxnId="{95052E52-2E95-4E66-A06D-696299296281}">
      <dgm:prSet/>
      <dgm:spPr/>
      <dgm:t>
        <a:bodyPr/>
        <a:lstStyle/>
        <a:p>
          <a:endParaRPr lang="en-SG"/>
        </a:p>
      </dgm:t>
    </dgm:pt>
    <dgm:pt modelId="{034AFAAA-FC1A-43AE-95ED-CE4BB137058E}">
      <dgm:prSet phldrT="[Text]" custT="1"/>
      <dgm:spPr>
        <a:ln>
          <a:solidFill>
            <a:schemeClr val="accent3"/>
          </a:solidFill>
        </a:ln>
      </dgm:spPr>
      <dgm:t>
        <a:bodyPr/>
        <a:lstStyle/>
        <a:p>
          <a:pPr algn="l"/>
          <a:r>
            <a:rPr lang="en-SG" sz="1400" b="1" u="sng" dirty="0">
              <a:latin typeface="Calibri" panose="020F0502020204030204" pitchFamily="34" charset="0"/>
              <a:cs typeface="Calibri" panose="020F0502020204030204" pitchFamily="34" charset="0"/>
            </a:rPr>
            <a:t>Tools</a:t>
          </a:r>
        </a:p>
        <a:p>
          <a:pPr algn="l">
            <a:buNone/>
          </a:pPr>
          <a:r>
            <a:rPr lang="en-SG" sz="1400" b="0" u="none" dirty="0">
              <a:latin typeface="Calibri" panose="020F0502020204030204" pitchFamily="34" charset="0"/>
              <a:cs typeface="Calibri" panose="020F0502020204030204" pitchFamily="34" charset="0"/>
            </a:rPr>
            <a:t>Software:</a:t>
          </a:r>
        </a:p>
        <a:p>
          <a:pPr algn="l">
            <a:buNone/>
          </a:pPr>
          <a:r>
            <a:rPr lang="en-SG" sz="1400" b="0" u="none" dirty="0">
              <a:latin typeface="Calibri" panose="020F0502020204030204" pitchFamily="34" charset="0"/>
              <a:cs typeface="Calibri" panose="020F0502020204030204" pitchFamily="34" charset="0"/>
            </a:rPr>
            <a:t>1. Python</a:t>
          </a:r>
        </a:p>
        <a:p>
          <a:pPr algn="l">
            <a:buNone/>
          </a:pPr>
          <a:r>
            <a:rPr lang="en-SG" sz="1400" b="0" u="none" dirty="0">
              <a:latin typeface="Calibri" panose="020F0502020204030204" pitchFamily="34" charset="0"/>
              <a:cs typeface="Calibri" panose="020F0502020204030204" pitchFamily="34" charset="0"/>
            </a:rPr>
            <a:t>2. Algorithms</a:t>
          </a:r>
        </a:p>
        <a:p>
          <a:pPr algn="l">
            <a:buNone/>
          </a:pPr>
          <a:r>
            <a:rPr lang="en-SG" sz="1400" b="0" u="none" dirty="0">
              <a:latin typeface="Calibri" panose="020F0502020204030204" pitchFamily="34" charset="0"/>
              <a:cs typeface="Calibri" panose="020F0502020204030204" pitchFamily="34" charset="0"/>
            </a:rPr>
            <a:t>3. Big Data</a:t>
          </a:r>
        </a:p>
        <a:p>
          <a:pPr algn="l">
            <a:buNone/>
          </a:pPr>
          <a:r>
            <a:rPr lang="en-SG" sz="1400" b="0" u="none" dirty="0">
              <a:latin typeface="Calibri" panose="020F0502020204030204" pitchFamily="34" charset="0"/>
              <a:cs typeface="Calibri" panose="020F0502020204030204" pitchFamily="34" charset="0"/>
            </a:rPr>
            <a:t>4. 3</a:t>
          </a:r>
          <a:r>
            <a:rPr lang="en-SG" sz="1400" b="0" u="none" baseline="30000" dirty="0">
              <a:latin typeface="Calibri" panose="020F0502020204030204" pitchFamily="34" charset="0"/>
              <a:cs typeface="Calibri" panose="020F0502020204030204" pitchFamily="34" charset="0"/>
            </a:rPr>
            <a:t>rd</a:t>
          </a:r>
          <a:r>
            <a:rPr lang="en-SG" sz="1400" b="0" u="none" dirty="0">
              <a:latin typeface="Calibri" panose="020F0502020204030204" pitchFamily="34" charset="0"/>
              <a:cs typeface="Calibri" panose="020F0502020204030204" pitchFamily="34" charset="0"/>
            </a:rPr>
            <a:t> party data storage</a:t>
          </a: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r>
            <a:rPr lang="en-SG" sz="1400" b="0" u="none" dirty="0">
              <a:latin typeface="Calibri" panose="020F0502020204030204" pitchFamily="34" charset="0"/>
              <a:cs typeface="Calibri" panose="020F0502020204030204" pitchFamily="34" charset="0"/>
            </a:rPr>
            <a:t> </a:t>
          </a: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dgm:t>
    </dgm:pt>
    <dgm:pt modelId="{D5FD8EAF-DC46-4C61-A04C-D3318A9296B6}" type="parTrans" cxnId="{3AC43FB7-BA79-44A5-8A74-14CC3E794F22}">
      <dgm:prSet/>
      <dgm:spPr/>
      <dgm:t>
        <a:bodyPr/>
        <a:lstStyle/>
        <a:p>
          <a:endParaRPr lang="en-SG"/>
        </a:p>
      </dgm:t>
    </dgm:pt>
    <dgm:pt modelId="{B105D96C-15F4-473C-A503-9DE9FF4FA893}" type="sibTrans" cxnId="{3AC43FB7-BA79-44A5-8A74-14CC3E794F22}">
      <dgm:prSet/>
      <dgm:spPr/>
      <dgm:t>
        <a:bodyPr/>
        <a:lstStyle/>
        <a:p>
          <a:endParaRPr lang="en-SG"/>
        </a:p>
      </dgm:t>
    </dgm:pt>
    <dgm:pt modelId="{29D3AC72-2BC9-48E5-A6F8-78B38894FDAE}">
      <dgm:prSet phldrT="[Text]" custT="1"/>
      <dgm:spPr/>
      <dgm:t>
        <a:bodyPr/>
        <a:lstStyle/>
        <a:p>
          <a:pPr algn="l"/>
          <a:r>
            <a:rPr lang="en-SG" sz="1500" b="1" u="sng" dirty="0">
              <a:latin typeface="Calibri" panose="020F0502020204030204" pitchFamily="34" charset="0"/>
              <a:cs typeface="Calibri" panose="020F0502020204030204" pitchFamily="34" charset="0"/>
            </a:rPr>
            <a:t>Output</a:t>
          </a:r>
        </a:p>
        <a:p>
          <a:pPr algn="l">
            <a:buNone/>
          </a:pPr>
          <a:r>
            <a:rPr lang="en-SG" sz="1500" b="0" u="none" dirty="0">
              <a:latin typeface="Calibri" panose="020F0502020204030204" pitchFamily="34" charset="0"/>
              <a:cs typeface="Calibri" panose="020F0502020204030204" pitchFamily="34" charset="0"/>
            </a:rPr>
            <a:t>1.Policy to attracting new first time investors  </a:t>
          </a:r>
        </a:p>
        <a:p>
          <a:pPr algn="l">
            <a:buNone/>
          </a:pPr>
          <a:r>
            <a:rPr lang="en-SG" sz="1500" b="0" u="none" dirty="0">
              <a:latin typeface="Calibri" panose="020F0502020204030204" pitchFamily="34" charset="0"/>
              <a:cs typeface="Calibri" panose="020F0502020204030204" pitchFamily="34" charset="0"/>
            </a:rPr>
            <a:t>2. Performance metrics of Customer service and chat bot service working status</a:t>
          </a:r>
        </a:p>
        <a:p>
          <a:pPr algn="l">
            <a:buNone/>
          </a:pPr>
          <a:r>
            <a:rPr lang="en-SG" sz="1500" b="0" u="none" dirty="0">
              <a:latin typeface="Calibri" panose="020F0502020204030204" pitchFamily="34" charset="0"/>
              <a:cs typeface="Calibri" panose="020F0502020204030204" pitchFamily="34" charset="0"/>
            </a:rPr>
            <a:t>3. Risk appetite metrics</a:t>
          </a:r>
        </a:p>
        <a:p>
          <a:pPr algn="l">
            <a:buNone/>
          </a:pPr>
          <a:r>
            <a:rPr lang="en-SG" sz="1500" b="0" u="none" dirty="0">
              <a:latin typeface="Calibri" panose="020F0502020204030204" pitchFamily="34" charset="0"/>
              <a:cs typeface="Calibri" panose="020F0502020204030204" pitchFamily="34" charset="0"/>
            </a:rPr>
            <a:t>4. Loan loss provisioning</a:t>
          </a:r>
        </a:p>
        <a:p>
          <a:pPr algn="l">
            <a:buNone/>
          </a:pPr>
          <a:r>
            <a:rPr lang="en-SG" sz="1500" b="0" u="none" dirty="0">
              <a:latin typeface="Calibri" panose="020F0502020204030204" pitchFamily="34" charset="0"/>
              <a:cs typeface="Calibri" panose="020F0502020204030204" pitchFamily="34" charset="0"/>
            </a:rPr>
            <a:t>5. Capital growth</a:t>
          </a:r>
        </a:p>
        <a:p>
          <a:pPr algn="l">
            <a:buNone/>
          </a:pPr>
          <a:r>
            <a:rPr lang="en-SG" sz="1500" b="0" u="none" dirty="0">
              <a:latin typeface="Calibri" panose="020F0502020204030204" pitchFamily="34" charset="0"/>
              <a:cs typeface="Calibri" panose="020F0502020204030204" pitchFamily="34" charset="0"/>
            </a:rPr>
            <a:t>6.Investors and borrowers feedback and satisfaction to be implemented.</a:t>
          </a:r>
        </a:p>
        <a:p>
          <a:pPr algn="l">
            <a:buNone/>
          </a:pPr>
          <a:endParaRPr lang="en-SG" sz="1500" b="0" dirty="0">
            <a:latin typeface="Calibri" panose="020F0502020204030204" pitchFamily="34" charset="0"/>
            <a:cs typeface="Calibri" panose="020F0502020204030204" pitchFamily="34" charset="0"/>
          </a:endParaRPr>
        </a:p>
      </dgm:t>
    </dgm:pt>
    <dgm:pt modelId="{B2E0C1B4-29F1-4BE6-95FB-BE9AB7C7D9E0}" type="parTrans" cxnId="{DE8F1411-5CDE-4FD7-B7AA-3A150B06A84E}">
      <dgm:prSet/>
      <dgm:spPr/>
      <dgm:t>
        <a:bodyPr/>
        <a:lstStyle/>
        <a:p>
          <a:endParaRPr lang="en-SG"/>
        </a:p>
      </dgm:t>
    </dgm:pt>
    <dgm:pt modelId="{B602F527-C587-4BC7-9822-023E9ED6821E}" type="sibTrans" cxnId="{DE8F1411-5CDE-4FD7-B7AA-3A150B06A84E}">
      <dgm:prSet/>
      <dgm:spPr/>
      <dgm:t>
        <a:bodyPr/>
        <a:lstStyle/>
        <a:p>
          <a:endParaRPr lang="en-SG"/>
        </a:p>
      </dgm:t>
    </dgm:pt>
    <dgm:pt modelId="{D2057FC3-314D-4633-9924-75D15DDB7273}" type="pres">
      <dgm:prSet presAssocID="{BA7B830F-51A3-4FCA-850E-9BC83C102942}" presName="composite" presStyleCnt="0">
        <dgm:presLayoutVars>
          <dgm:chMax val="1"/>
          <dgm:dir/>
          <dgm:resizeHandles val="exact"/>
        </dgm:presLayoutVars>
      </dgm:prSet>
      <dgm:spPr/>
    </dgm:pt>
    <dgm:pt modelId="{7AE134F7-F6F0-4EFB-8A17-FB0D048B0F09}" type="pres">
      <dgm:prSet presAssocID="{36D9C6EB-27D8-4C72-8785-8F1B70860153}" presName="roof" presStyleLbl="dkBgShp" presStyleIdx="0" presStyleCnt="2" custScaleY="21660" custLinFactNeighborY="-4088"/>
      <dgm:spPr/>
    </dgm:pt>
    <dgm:pt modelId="{6D0EF273-DCCD-4730-B9ED-8B9A895D7343}" type="pres">
      <dgm:prSet presAssocID="{36D9C6EB-27D8-4C72-8785-8F1B70860153}" presName="pillars" presStyleCnt="0"/>
      <dgm:spPr/>
    </dgm:pt>
    <dgm:pt modelId="{63CA663A-7F2B-4C4B-8F43-4747767FC048}" type="pres">
      <dgm:prSet presAssocID="{36D9C6EB-27D8-4C72-8785-8F1B70860153}" presName="pillar1" presStyleLbl="node1" presStyleIdx="0" presStyleCnt="3" custScaleY="134111" custLinFactNeighborX="2386" custLinFactNeighborY="-4998">
        <dgm:presLayoutVars>
          <dgm:bulletEnabled val="1"/>
        </dgm:presLayoutVars>
      </dgm:prSet>
      <dgm:spPr/>
    </dgm:pt>
    <dgm:pt modelId="{92A53378-4608-4CE4-B5DA-305B30E7D221}" type="pres">
      <dgm:prSet presAssocID="{034AFAAA-FC1A-43AE-95ED-CE4BB137058E}" presName="pillarX" presStyleLbl="node1" presStyleIdx="1" presStyleCnt="3" custScaleX="150508" custScaleY="134111" custLinFactNeighborX="2386" custLinFactNeighborY="-4998">
        <dgm:presLayoutVars>
          <dgm:bulletEnabled val="1"/>
        </dgm:presLayoutVars>
      </dgm:prSet>
      <dgm:spPr/>
    </dgm:pt>
    <dgm:pt modelId="{AB4F6231-2434-4608-9184-497316EA0B21}" type="pres">
      <dgm:prSet presAssocID="{29D3AC72-2BC9-48E5-A6F8-78B38894FDAE}" presName="pillarX" presStyleLbl="node1" presStyleIdx="2" presStyleCnt="3" custScaleY="134111" custLinFactNeighborX="-450" custLinFactNeighborY="-4998">
        <dgm:presLayoutVars>
          <dgm:bulletEnabled val="1"/>
        </dgm:presLayoutVars>
      </dgm:prSet>
      <dgm:spPr/>
    </dgm:pt>
    <dgm:pt modelId="{C0134F7E-070E-4DC6-B3B8-D22C09CDAF93}" type="pres">
      <dgm:prSet presAssocID="{36D9C6EB-27D8-4C72-8785-8F1B70860153}" presName="base" presStyleLbl="dkBgShp" presStyleIdx="1" presStyleCnt="2" custLinFactY="13355" custLinFactNeighborY="100000"/>
      <dgm:spPr/>
    </dgm:pt>
  </dgm:ptLst>
  <dgm:cxnLst>
    <dgm:cxn modelId="{DE8F1411-5CDE-4FD7-B7AA-3A150B06A84E}" srcId="{36D9C6EB-27D8-4C72-8785-8F1B70860153}" destId="{29D3AC72-2BC9-48E5-A6F8-78B38894FDAE}" srcOrd="2" destOrd="0" parTransId="{B2E0C1B4-29F1-4BE6-95FB-BE9AB7C7D9E0}" sibTransId="{B602F527-C587-4BC7-9822-023E9ED6821E}"/>
    <dgm:cxn modelId="{69E49669-D904-4CCC-B795-85A9C7E2A16D}" type="presOf" srcId="{29D3AC72-2BC9-48E5-A6F8-78B38894FDAE}" destId="{AB4F6231-2434-4608-9184-497316EA0B21}" srcOrd="0" destOrd="0" presId="urn:microsoft.com/office/officeart/2005/8/layout/hList3"/>
    <dgm:cxn modelId="{757BB349-FCF4-4C12-B7B3-65CF2D237613}" type="presOf" srcId="{36D9C6EB-27D8-4C72-8785-8F1B70860153}" destId="{7AE134F7-F6F0-4EFB-8A17-FB0D048B0F09}" srcOrd="0" destOrd="0" presId="urn:microsoft.com/office/officeart/2005/8/layout/hList3"/>
    <dgm:cxn modelId="{95052E52-2E95-4E66-A06D-696299296281}" srcId="{36D9C6EB-27D8-4C72-8785-8F1B70860153}" destId="{DB881E6B-D0DA-4F22-AFCD-D804E1653A15}" srcOrd="0" destOrd="0" parTransId="{88AE7696-ED10-41D8-8FB6-CC0F86BFED73}" sibTransId="{6F366FC7-7468-47B4-8A48-C46AC520082F}"/>
    <dgm:cxn modelId="{DCD9F289-0A9F-44FB-99B9-CD2A2487296A}" srcId="{BA7B830F-51A3-4FCA-850E-9BC83C102942}" destId="{36D9C6EB-27D8-4C72-8785-8F1B70860153}" srcOrd="0" destOrd="0" parTransId="{93507D11-455F-44F5-A5B5-FD9753151E67}" sibTransId="{C9E8B3A1-226C-4999-8012-315492F69ED0}"/>
    <dgm:cxn modelId="{9A93348B-67F2-47DF-A7D8-66383634E5DF}" type="presOf" srcId="{DB881E6B-D0DA-4F22-AFCD-D804E1653A15}" destId="{63CA663A-7F2B-4C4B-8F43-4747767FC048}" srcOrd="0" destOrd="0" presId="urn:microsoft.com/office/officeart/2005/8/layout/hList3"/>
    <dgm:cxn modelId="{3AC43FB7-BA79-44A5-8A74-14CC3E794F22}" srcId="{36D9C6EB-27D8-4C72-8785-8F1B70860153}" destId="{034AFAAA-FC1A-43AE-95ED-CE4BB137058E}" srcOrd="1" destOrd="0" parTransId="{D5FD8EAF-DC46-4C61-A04C-D3318A9296B6}" sibTransId="{B105D96C-15F4-473C-A503-9DE9FF4FA893}"/>
    <dgm:cxn modelId="{404626CC-4EE5-47BB-B037-B93170D91C0F}" type="presOf" srcId="{BA7B830F-51A3-4FCA-850E-9BC83C102942}" destId="{D2057FC3-314D-4633-9924-75D15DDB7273}" srcOrd="0" destOrd="0" presId="urn:microsoft.com/office/officeart/2005/8/layout/hList3"/>
    <dgm:cxn modelId="{747972E8-1B0B-4FDC-A715-645B8E39D3F7}" type="presOf" srcId="{034AFAAA-FC1A-43AE-95ED-CE4BB137058E}" destId="{92A53378-4608-4CE4-B5DA-305B30E7D221}" srcOrd="0" destOrd="0" presId="urn:microsoft.com/office/officeart/2005/8/layout/hList3"/>
    <dgm:cxn modelId="{85DF788E-5C8F-4064-A780-7FA630B9A918}" type="presParOf" srcId="{D2057FC3-314D-4633-9924-75D15DDB7273}" destId="{7AE134F7-F6F0-4EFB-8A17-FB0D048B0F09}" srcOrd="0" destOrd="0" presId="urn:microsoft.com/office/officeart/2005/8/layout/hList3"/>
    <dgm:cxn modelId="{080C966D-0C89-4850-A1B3-F71F22414DDF}" type="presParOf" srcId="{D2057FC3-314D-4633-9924-75D15DDB7273}" destId="{6D0EF273-DCCD-4730-B9ED-8B9A895D7343}" srcOrd="1" destOrd="0" presId="urn:microsoft.com/office/officeart/2005/8/layout/hList3"/>
    <dgm:cxn modelId="{ED7EAADD-2B57-4B39-A30B-4DC0B3F01ECD}" type="presParOf" srcId="{6D0EF273-DCCD-4730-B9ED-8B9A895D7343}" destId="{63CA663A-7F2B-4C4B-8F43-4747767FC048}" srcOrd="0" destOrd="0" presId="urn:microsoft.com/office/officeart/2005/8/layout/hList3"/>
    <dgm:cxn modelId="{2132CE23-FE76-4265-A35F-46E4B784DFA2}" type="presParOf" srcId="{6D0EF273-DCCD-4730-B9ED-8B9A895D7343}" destId="{92A53378-4608-4CE4-B5DA-305B30E7D221}" srcOrd="1" destOrd="0" presId="urn:microsoft.com/office/officeart/2005/8/layout/hList3"/>
    <dgm:cxn modelId="{0281A527-0003-4AD4-9D84-E06FFCE4E506}" type="presParOf" srcId="{6D0EF273-DCCD-4730-B9ED-8B9A895D7343}" destId="{AB4F6231-2434-4608-9184-497316EA0B21}" srcOrd="2" destOrd="0" presId="urn:microsoft.com/office/officeart/2005/8/layout/hList3"/>
    <dgm:cxn modelId="{4795109E-807F-4385-8208-65D233A707A4}" type="presParOf" srcId="{D2057FC3-314D-4633-9924-75D15DDB7273}" destId="{C0134F7E-070E-4DC6-B3B8-D22C09CDAF9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A7B830F-51A3-4FCA-850E-9BC83C102942}" type="doc">
      <dgm:prSet loTypeId="urn:microsoft.com/office/officeart/2005/8/layout/hList3" loCatId="list" qsTypeId="urn:microsoft.com/office/officeart/2005/8/quickstyle/simple1" qsCatId="simple" csTypeId="urn:microsoft.com/office/officeart/2005/8/colors/accent3_1" csCatId="accent3" phldr="1"/>
      <dgm:spPr/>
      <dgm:t>
        <a:bodyPr/>
        <a:lstStyle/>
        <a:p>
          <a:endParaRPr lang="en-SG"/>
        </a:p>
      </dgm:t>
    </dgm:pt>
    <dgm:pt modelId="{36D9C6EB-27D8-4C72-8785-8F1B70860153}">
      <dgm:prSet phldrT="[Text]" custT="1"/>
      <dgm:spPr/>
      <dgm:t>
        <a:bodyPr/>
        <a:lstStyle/>
        <a:p>
          <a:r>
            <a:rPr lang="en-SG" sz="1600" b="1" dirty="0">
              <a:latin typeface="Calibri" panose="020F0502020204030204" pitchFamily="34" charset="0"/>
              <a:cs typeface="Calibri" panose="020F0502020204030204" pitchFamily="34" charset="0"/>
            </a:rPr>
            <a:t>Resources</a:t>
          </a:r>
        </a:p>
      </dgm:t>
    </dgm:pt>
    <dgm:pt modelId="{93507D11-455F-44F5-A5B5-FD9753151E67}" type="parTrans" cxnId="{DCD9F289-0A9F-44FB-99B9-CD2A2487296A}">
      <dgm:prSet/>
      <dgm:spPr/>
      <dgm:t>
        <a:bodyPr/>
        <a:lstStyle/>
        <a:p>
          <a:endParaRPr lang="en-SG"/>
        </a:p>
      </dgm:t>
    </dgm:pt>
    <dgm:pt modelId="{C9E8B3A1-226C-4999-8012-315492F69ED0}" type="sibTrans" cxnId="{DCD9F289-0A9F-44FB-99B9-CD2A2487296A}">
      <dgm:prSet/>
      <dgm:spPr/>
      <dgm:t>
        <a:bodyPr/>
        <a:lstStyle/>
        <a:p>
          <a:endParaRPr lang="en-SG"/>
        </a:p>
      </dgm:t>
    </dgm:pt>
    <dgm:pt modelId="{DB881E6B-D0DA-4F22-AFCD-D804E1653A15}">
      <dgm:prSet phldrT="[Text]" custT="1"/>
      <dgm:spPr/>
      <dgm:t>
        <a:bodyPr/>
        <a:lstStyle/>
        <a:p>
          <a:pPr algn="l">
            <a:buNone/>
          </a:pPr>
          <a:endParaRPr lang="en-SG" sz="1500" b="1" u="sng" dirty="0">
            <a:latin typeface="Calibri" panose="020F0502020204030204" pitchFamily="34" charset="0"/>
            <a:cs typeface="Calibri" panose="020F0502020204030204" pitchFamily="34" charset="0"/>
          </a:endParaRPr>
        </a:p>
        <a:p>
          <a:pPr algn="l">
            <a:buNone/>
          </a:pPr>
          <a:r>
            <a:rPr lang="en-SG" sz="1500" b="1" u="sng" dirty="0">
              <a:latin typeface="Calibri" panose="020F0502020204030204" pitchFamily="34" charset="0"/>
              <a:cs typeface="Calibri" panose="020F0502020204030204" pitchFamily="34" charset="0"/>
            </a:rPr>
            <a:t>Equipment</a:t>
          </a:r>
        </a:p>
        <a:p>
          <a:pPr algn="l">
            <a:buNone/>
          </a:pPr>
          <a:r>
            <a:rPr lang="en-SG" sz="1500" b="0" u="none" dirty="0">
              <a:latin typeface="Calibri" panose="020F0502020204030204" pitchFamily="34" charset="0"/>
              <a:cs typeface="Calibri" panose="020F0502020204030204" pitchFamily="34" charset="0"/>
            </a:rPr>
            <a:t>1. Collecting Ideas and feedback from people for improvement.</a:t>
          </a:r>
        </a:p>
        <a:p>
          <a:pPr algn="l">
            <a:buNone/>
          </a:pPr>
          <a:r>
            <a:rPr lang="en-SG" sz="1500" b="0" u="none" dirty="0">
              <a:latin typeface="Calibri" panose="020F0502020204030204" pitchFamily="34" charset="0"/>
              <a:cs typeface="Calibri" panose="020F0502020204030204" pitchFamily="34" charset="0"/>
            </a:rPr>
            <a:t>2.Servers for easy services to people like chatbot , customer support webpage</a:t>
          </a:r>
        </a:p>
        <a:p>
          <a:pPr algn="l">
            <a:buNone/>
          </a:pPr>
          <a:r>
            <a:rPr lang="en-SG" sz="1500" b="0" u="none" dirty="0">
              <a:latin typeface="Calibri" panose="020F0502020204030204" pitchFamily="34" charset="0"/>
              <a:cs typeface="Calibri" panose="020F0502020204030204" pitchFamily="34" charset="0"/>
            </a:rPr>
            <a:t>3. Storage space and  database tools to store and process data.</a:t>
          </a:r>
        </a:p>
        <a:p>
          <a:pPr algn="l">
            <a:buNone/>
          </a:pPr>
          <a:r>
            <a:rPr lang="en-SG" sz="1500" b="0" u="none" dirty="0">
              <a:latin typeface="Calibri" panose="020F0502020204030204" pitchFamily="34" charset="0"/>
              <a:cs typeface="Calibri" panose="020F0502020204030204" pitchFamily="34" charset="0"/>
            </a:rPr>
            <a:t>4.  Design from model developer &amp; approval from CRO.</a:t>
          </a:r>
        </a:p>
        <a:p>
          <a:pPr algn="l">
            <a:buNone/>
          </a:pPr>
          <a:endParaRPr lang="en-SG" sz="1500" b="0" u="none" dirty="0">
            <a:latin typeface="Calibri" panose="020F0502020204030204" pitchFamily="34" charset="0"/>
            <a:cs typeface="Calibri" panose="020F0502020204030204" pitchFamily="34" charset="0"/>
          </a:endParaRPr>
        </a:p>
        <a:p>
          <a:pPr algn="l">
            <a:buNone/>
          </a:pPr>
          <a:endParaRPr lang="en-SG" sz="1500" b="0" dirty="0">
            <a:latin typeface="Calibri" panose="020F0502020204030204" pitchFamily="34" charset="0"/>
            <a:cs typeface="Calibri" panose="020F0502020204030204" pitchFamily="34" charset="0"/>
          </a:endParaRPr>
        </a:p>
      </dgm:t>
    </dgm:pt>
    <dgm:pt modelId="{88AE7696-ED10-41D8-8FB6-CC0F86BFED73}" type="parTrans" cxnId="{95052E52-2E95-4E66-A06D-696299296281}">
      <dgm:prSet/>
      <dgm:spPr/>
      <dgm:t>
        <a:bodyPr/>
        <a:lstStyle/>
        <a:p>
          <a:endParaRPr lang="en-SG"/>
        </a:p>
      </dgm:t>
    </dgm:pt>
    <dgm:pt modelId="{6F366FC7-7468-47B4-8A48-C46AC520082F}" type="sibTrans" cxnId="{95052E52-2E95-4E66-A06D-696299296281}">
      <dgm:prSet/>
      <dgm:spPr/>
      <dgm:t>
        <a:bodyPr/>
        <a:lstStyle/>
        <a:p>
          <a:endParaRPr lang="en-SG"/>
        </a:p>
      </dgm:t>
    </dgm:pt>
    <dgm:pt modelId="{034AFAAA-FC1A-43AE-95ED-CE4BB137058E}">
      <dgm:prSet phldrT="[Text]" custT="1"/>
      <dgm:spPr/>
      <dgm:t>
        <a:bodyPr/>
        <a:lstStyle/>
        <a:p>
          <a:pPr algn="l"/>
          <a:r>
            <a:rPr lang="en-SG" sz="1400" b="1" u="sng" dirty="0">
              <a:latin typeface="Calibri" panose="020F0502020204030204" pitchFamily="34" charset="0"/>
              <a:cs typeface="Calibri" panose="020F0502020204030204" pitchFamily="34" charset="0"/>
            </a:rPr>
            <a:t>Tools</a:t>
          </a:r>
        </a:p>
        <a:p>
          <a:pPr algn="l"/>
          <a:r>
            <a:rPr lang="en-SG" sz="1400" b="0" u="none" dirty="0">
              <a:latin typeface="Calibri" panose="020F0502020204030204" pitchFamily="34" charset="0"/>
              <a:cs typeface="Calibri" panose="020F0502020204030204" pitchFamily="34" charset="0"/>
            </a:rPr>
            <a:t>1. Python</a:t>
          </a:r>
        </a:p>
        <a:p>
          <a:pPr algn="l"/>
          <a:r>
            <a:rPr lang="en-SG" sz="1400" b="0" u="none" dirty="0">
              <a:latin typeface="Calibri" panose="020F0502020204030204" pitchFamily="34" charset="0"/>
              <a:cs typeface="Calibri" panose="020F0502020204030204" pitchFamily="34" charset="0"/>
            </a:rPr>
            <a:t>2.Predictive models</a:t>
          </a:r>
        </a:p>
        <a:p>
          <a:pPr algn="l">
            <a:buNone/>
          </a:pPr>
          <a:r>
            <a:rPr lang="en-SG" sz="1400" b="0" u="none" dirty="0">
              <a:latin typeface="Calibri" panose="020F0502020204030204" pitchFamily="34" charset="0"/>
              <a:cs typeface="Calibri" panose="020F0502020204030204" pitchFamily="34" charset="0"/>
            </a:rPr>
            <a:t>3. Big Data</a:t>
          </a:r>
        </a:p>
        <a:p>
          <a:pPr algn="l">
            <a:buNone/>
          </a:pPr>
          <a:r>
            <a:rPr lang="en-SG" sz="1400" b="0" u="none" dirty="0">
              <a:latin typeface="Calibri" panose="020F0502020204030204" pitchFamily="34" charset="0"/>
              <a:cs typeface="Calibri" panose="020F0502020204030204" pitchFamily="34" charset="0"/>
            </a:rPr>
            <a:t>4.3</a:t>
          </a:r>
          <a:r>
            <a:rPr lang="en-SG" sz="1400" b="0" u="none" baseline="30000" dirty="0">
              <a:latin typeface="Calibri" panose="020F0502020204030204" pitchFamily="34" charset="0"/>
              <a:cs typeface="Calibri" panose="020F0502020204030204" pitchFamily="34" charset="0"/>
            </a:rPr>
            <a:t> </a:t>
          </a:r>
          <a:r>
            <a:rPr lang="en-SG" sz="1400" b="0" u="none" baseline="30000" dirty="0" err="1">
              <a:latin typeface="Calibri" panose="020F0502020204030204" pitchFamily="34" charset="0"/>
              <a:cs typeface="Calibri" panose="020F0502020204030204" pitchFamily="34" charset="0"/>
            </a:rPr>
            <a:t>rd</a:t>
          </a:r>
          <a:r>
            <a:rPr lang="en-SG" sz="1400" b="0" u="none" dirty="0">
              <a:latin typeface="Calibri" panose="020F0502020204030204" pitchFamily="34" charset="0"/>
              <a:cs typeface="Calibri" panose="020F0502020204030204" pitchFamily="34" charset="0"/>
            </a:rPr>
            <a:t> party data storage</a:t>
          </a: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dgm:t>
    </dgm:pt>
    <dgm:pt modelId="{D5FD8EAF-DC46-4C61-A04C-D3318A9296B6}" type="parTrans" cxnId="{3AC43FB7-BA79-44A5-8A74-14CC3E794F22}">
      <dgm:prSet/>
      <dgm:spPr/>
      <dgm:t>
        <a:bodyPr/>
        <a:lstStyle/>
        <a:p>
          <a:endParaRPr lang="en-SG"/>
        </a:p>
      </dgm:t>
    </dgm:pt>
    <dgm:pt modelId="{B105D96C-15F4-473C-A503-9DE9FF4FA893}" type="sibTrans" cxnId="{3AC43FB7-BA79-44A5-8A74-14CC3E794F22}">
      <dgm:prSet/>
      <dgm:spPr/>
      <dgm:t>
        <a:bodyPr/>
        <a:lstStyle/>
        <a:p>
          <a:endParaRPr lang="en-SG"/>
        </a:p>
      </dgm:t>
    </dgm:pt>
    <dgm:pt modelId="{29D3AC72-2BC9-48E5-A6F8-78B38894FDAE}">
      <dgm:prSet phldrT="[Text]" custT="1"/>
      <dgm:spPr/>
      <dgm:t>
        <a:bodyPr/>
        <a:lstStyle/>
        <a:p>
          <a:pPr algn="l"/>
          <a:r>
            <a:rPr lang="en-SG" sz="1500" b="1" u="sng" dirty="0">
              <a:latin typeface="Calibri" panose="020F0502020204030204" pitchFamily="34" charset="0"/>
              <a:cs typeface="Calibri" panose="020F0502020204030204" pitchFamily="34" charset="0"/>
            </a:rPr>
            <a:t>Team</a:t>
          </a:r>
        </a:p>
        <a:p>
          <a:pPr algn="l"/>
          <a:r>
            <a:rPr lang="en-SG" sz="1500" b="1" u="none" dirty="0">
              <a:latin typeface="Calibri" panose="020F0502020204030204" pitchFamily="34" charset="0"/>
              <a:cs typeface="Calibri" panose="020F0502020204030204" pitchFamily="34" charset="0"/>
            </a:rPr>
            <a:t>Analytics Team (internally)</a:t>
          </a:r>
        </a:p>
        <a:p>
          <a:pPr algn="l"/>
          <a:r>
            <a:rPr lang="en-SG" sz="1500" b="0" u="none" dirty="0">
              <a:latin typeface="Calibri" panose="020F0502020204030204" pitchFamily="34" charset="0"/>
              <a:cs typeface="Calibri" panose="020F0502020204030204" pitchFamily="34" charset="0"/>
            </a:rPr>
            <a:t>1. 2 person to analyse real world scenario for innovative and marketing ideas </a:t>
          </a:r>
        </a:p>
        <a:p>
          <a:pPr algn="l">
            <a:buNone/>
          </a:pPr>
          <a:r>
            <a:rPr lang="en-SG" sz="1500" b="0" u="none" dirty="0">
              <a:latin typeface="Calibri" panose="020F0502020204030204" pitchFamily="34" charset="0"/>
              <a:cs typeface="Calibri" panose="020F0502020204030204" pitchFamily="34" charset="0"/>
            </a:rPr>
            <a:t>2. 2 person to model development and monitoring.</a:t>
          </a:r>
        </a:p>
        <a:p>
          <a:pPr algn="l">
            <a:buNone/>
          </a:pPr>
          <a:r>
            <a:rPr lang="en-SG" sz="1500" b="0" u="none" dirty="0">
              <a:latin typeface="Calibri" panose="020F0502020204030204" pitchFamily="34" charset="0"/>
              <a:cs typeface="Calibri" panose="020F0502020204030204" pitchFamily="34" charset="0"/>
            </a:rPr>
            <a:t>3. 1 person to validate and supervise.</a:t>
          </a:r>
        </a:p>
        <a:p>
          <a:pPr algn="l">
            <a:buNone/>
          </a:pPr>
          <a:r>
            <a:rPr lang="en-SG" sz="1500" b="1" u="none" dirty="0">
              <a:latin typeface="Calibri" panose="020F0502020204030204" pitchFamily="34" charset="0"/>
              <a:cs typeface="Calibri" panose="020F0502020204030204" pitchFamily="34" charset="0"/>
            </a:rPr>
            <a:t>Data Team (internally)</a:t>
          </a:r>
        </a:p>
        <a:p>
          <a:pPr algn="l">
            <a:buNone/>
          </a:pPr>
          <a:r>
            <a:rPr lang="en-SG" sz="1500" b="0" u="none" dirty="0">
              <a:latin typeface="Calibri" panose="020F0502020204030204" pitchFamily="34" charset="0"/>
              <a:cs typeface="Calibri" panose="020F0502020204030204" pitchFamily="34" charset="0"/>
            </a:rPr>
            <a:t>1. 3 person to analyse and process data requirements</a:t>
          </a:r>
        </a:p>
        <a:p>
          <a:pPr algn="l">
            <a:buNone/>
          </a:pPr>
          <a:r>
            <a:rPr lang="en-SG" sz="1500" b="1" u="none" dirty="0">
              <a:latin typeface="Calibri" panose="020F0502020204030204" pitchFamily="34" charset="0"/>
              <a:cs typeface="Calibri" panose="020F0502020204030204" pitchFamily="34" charset="0"/>
            </a:rPr>
            <a:t>Implementation Team(internally)</a:t>
          </a:r>
        </a:p>
        <a:p>
          <a:pPr algn="l">
            <a:buNone/>
          </a:pPr>
          <a:r>
            <a:rPr lang="en-SG" sz="1500" b="0" u="none" dirty="0">
              <a:latin typeface="Calibri" panose="020F0502020204030204" pitchFamily="34" charset="0"/>
              <a:cs typeface="Calibri" panose="020F0502020204030204" pitchFamily="34" charset="0"/>
            </a:rPr>
            <a:t>1. 2 person to implement the models.</a:t>
          </a:r>
        </a:p>
      </dgm:t>
    </dgm:pt>
    <dgm:pt modelId="{B2E0C1B4-29F1-4BE6-95FB-BE9AB7C7D9E0}" type="parTrans" cxnId="{DE8F1411-5CDE-4FD7-B7AA-3A150B06A84E}">
      <dgm:prSet/>
      <dgm:spPr/>
      <dgm:t>
        <a:bodyPr/>
        <a:lstStyle/>
        <a:p>
          <a:endParaRPr lang="en-SG"/>
        </a:p>
      </dgm:t>
    </dgm:pt>
    <dgm:pt modelId="{B602F527-C587-4BC7-9822-023E9ED6821E}" type="sibTrans" cxnId="{DE8F1411-5CDE-4FD7-B7AA-3A150B06A84E}">
      <dgm:prSet/>
      <dgm:spPr/>
      <dgm:t>
        <a:bodyPr/>
        <a:lstStyle/>
        <a:p>
          <a:endParaRPr lang="en-SG"/>
        </a:p>
      </dgm:t>
    </dgm:pt>
    <dgm:pt modelId="{D2057FC3-314D-4633-9924-75D15DDB7273}" type="pres">
      <dgm:prSet presAssocID="{BA7B830F-51A3-4FCA-850E-9BC83C102942}" presName="composite" presStyleCnt="0">
        <dgm:presLayoutVars>
          <dgm:chMax val="1"/>
          <dgm:dir/>
          <dgm:resizeHandles val="exact"/>
        </dgm:presLayoutVars>
      </dgm:prSet>
      <dgm:spPr/>
    </dgm:pt>
    <dgm:pt modelId="{7AE134F7-F6F0-4EFB-8A17-FB0D048B0F09}" type="pres">
      <dgm:prSet presAssocID="{36D9C6EB-27D8-4C72-8785-8F1B70860153}" presName="roof" presStyleLbl="dkBgShp" presStyleIdx="0" presStyleCnt="2" custScaleY="24885" custLinFactNeighborY="-3282"/>
      <dgm:spPr/>
    </dgm:pt>
    <dgm:pt modelId="{6D0EF273-DCCD-4730-B9ED-8B9A895D7343}" type="pres">
      <dgm:prSet presAssocID="{36D9C6EB-27D8-4C72-8785-8F1B70860153}" presName="pillars" presStyleCnt="0"/>
      <dgm:spPr/>
    </dgm:pt>
    <dgm:pt modelId="{63CA663A-7F2B-4C4B-8F43-4747767FC048}" type="pres">
      <dgm:prSet presAssocID="{36D9C6EB-27D8-4C72-8785-8F1B70860153}" presName="pillar1" presStyleLbl="node1" presStyleIdx="0" presStyleCnt="3" custScaleY="134541" custLinFactNeighborX="561" custLinFactNeighborY="-4741">
        <dgm:presLayoutVars>
          <dgm:bulletEnabled val="1"/>
        </dgm:presLayoutVars>
      </dgm:prSet>
      <dgm:spPr/>
    </dgm:pt>
    <dgm:pt modelId="{92A53378-4608-4CE4-B5DA-305B30E7D221}" type="pres">
      <dgm:prSet presAssocID="{034AFAAA-FC1A-43AE-95ED-CE4BB137058E}" presName="pillarX" presStyleLbl="node1" presStyleIdx="1" presStyleCnt="3" custScaleY="134541" custLinFactNeighborX="561" custLinFactNeighborY="-4741">
        <dgm:presLayoutVars>
          <dgm:bulletEnabled val="1"/>
        </dgm:presLayoutVars>
      </dgm:prSet>
      <dgm:spPr/>
    </dgm:pt>
    <dgm:pt modelId="{AB4F6231-2434-4608-9184-497316EA0B21}" type="pres">
      <dgm:prSet presAssocID="{29D3AC72-2BC9-48E5-A6F8-78B38894FDAE}" presName="pillarX" presStyleLbl="node1" presStyleIdx="2" presStyleCnt="3" custScaleX="114491" custScaleY="134541" custLinFactNeighborX="561" custLinFactNeighborY="-4741">
        <dgm:presLayoutVars>
          <dgm:bulletEnabled val="1"/>
        </dgm:presLayoutVars>
      </dgm:prSet>
      <dgm:spPr/>
    </dgm:pt>
    <dgm:pt modelId="{C0134F7E-070E-4DC6-B3B8-D22C09CDAF93}" type="pres">
      <dgm:prSet presAssocID="{36D9C6EB-27D8-4C72-8785-8F1B70860153}" presName="base" presStyleLbl="dkBgShp" presStyleIdx="1" presStyleCnt="2" custLinFactY="30210" custLinFactNeighborX="-795" custLinFactNeighborY="100000"/>
      <dgm:spPr/>
    </dgm:pt>
  </dgm:ptLst>
  <dgm:cxnLst>
    <dgm:cxn modelId="{DE8F1411-5CDE-4FD7-B7AA-3A150B06A84E}" srcId="{36D9C6EB-27D8-4C72-8785-8F1B70860153}" destId="{29D3AC72-2BC9-48E5-A6F8-78B38894FDAE}" srcOrd="2" destOrd="0" parTransId="{B2E0C1B4-29F1-4BE6-95FB-BE9AB7C7D9E0}" sibTransId="{B602F527-C587-4BC7-9822-023E9ED6821E}"/>
    <dgm:cxn modelId="{69E49669-D904-4CCC-B795-85A9C7E2A16D}" type="presOf" srcId="{29D3AC72-2BC9-48E5-A6F8-78B38894FDAE}" destId="{AB4F6231-2434-4608-9184-497316EA0B21}" srcOrd="0" destOrd="0" presId="urn:microsoft.com/office/officeart/2005/8/layout/hList3"/>
    <dgm:cxn modelId="{757BB349-FCF4-4C12-B7B3-65CF2D237613}" type="presOf" srcId="{36D9C6EB-27D8-4C72-8785-8F1B70860153}" destId="{7AE134F7-F6F0-4EFB-8A17-FB0D048B0F09}" srcOrd="0" destOrd="0" presId="urn:microsoft.com/office/officeart/2005/8/layout/hList3"/>
    <dgm:cxn modelId="{95052E52-2E95-4E66-A06D-696299296281}" srcId="{36D9C6EB-27D8-4C72-8785-8F1B70860153}" destId="{DB881E6B-D0DA-4F22-AFCD-D804E1653A15}" srcOrd="0" destOrd="0" parTransId="{88AE7696-ED10-41D8-8FB6-CC0F86BFED73}" sibTransId="{6F366FC7-7468-47B4-8A48-C46AC520082F}"/>
    <dgm:cxn modelId="{DCD9F289-0A9F-44FB-99B9-CD2A2487296A}" srcId="{BA7B830F-51A3-4FCA-850E-9BC83C102942}" destId="{36D9C6EB-27D8-4C72-8785-8F1B70860153}" srcOrd="0" destOrd="0" parTransId="{93507D11-455F-44F5-A5B5-FD9753151E67}" sibTransId="{C9E8B3A1-226C-4999-8012-315492F69ED0}"/>
    <dgm:cxn modelId="{9A93348B-67F2-47DF-A7D8-66383634E5DF}" type="presOf" srcId="{DB881E6B-D0DA-4F22-AFCD-D804E1653A15}" destId="{63CA663A-7F2B-4C4B-8F43-4747767FC048}" srcOrd="0" destOrd="0" presId="urn:microsoft.com/office/officeart/2005/8/layout/hList3"/>
    <dgm:cxn modelId="{3AC43FB7-BA79-44A5-8A74-14CC3E794F22}" srcId="{36D9C6EB-27D8-4C72-8785-8F1B70860153}" destId="{034AFAAA-FC1A-43AE-95ED-CE4BB137058E}" srcOrd="1" destOrd="0" parTransId="{D5FD8EAF-DC46-4C61-A04C-D3318A9296B6}" sibTransId="{B105D96C-15F4-473C-A503-9DE9FF4FA893}"/>
    <dgm:cxn modelId="{404626CC-4EE5-47BB-B037-B93170D91C0F}" type="presOf" srcId="{BA7B830F-51A3-4FCA-850E-9BC83C102942}" destId="{D2057FC3-314D-4633-9924-75D15DDB7273}" srcOrd="0" destOrd="0" presId="urn:microsoft.com/office/officeart/2005/8/layout/hList3"/>
    <dgm:cxn modelId="{747972E8-1B0B-4FDC-A715-645B8E39D3F7}" type="presOf" srcId="{034AFAAA-FC1A-43AE-95ED-CE4BB137058E}" destId="{92A53378-4608-4CE4-B5DA-305B30E7D221}" srcOrd="0" destOrd="0" presId="urn:microsoft.com/office/officeart/2005/8/layout/hList3"/>
    <dgm:cxn modelId="{85DF788E-5C8F-4064-A780-7FA630B9A918}" type="presParOf" srcId="{D2057FC3-314D-4633-9924-75D15DDB7273}" destId="{7AE134F7-F6F0-4EFB-8A17-FB0D048B0F09}" srcOrd="0" destOrd="0" presId="urn:microsoft.com/office/officeart/2005/8/layout/hList3"/>
    <dgm:cxn modelId="{080C966D-0C89-4850-A1B3-F71F22414DDF}" type="presParOf" srcId="{D2057FC3-314D-4633-9924-75D15DDB7273}" destId="{6D0EF273-DCCD-4730-B9ED-8B9A895D7343}" srcOrd="1" destOrd="0" presId="urn:microsoft.com/office/officeart/2005/8/layout/hList3"/>
    <dgm:cxn modelId="{ED7EAADD-2B57-4B39-A30B-4DC0B3F01ECD}" type="presParOf" srcId="{6D0EF273-DCCD-4730-B9ED-8B9A895D7343}" destId="{63CA663A-7F2B-4C4B-8F43-4747767FC048}" srcOrd="0" destOrd="0" presId="urn:microsoft.com/office/officeart/2005/8/layout/hList3"/>
    <dgm:cxn modelId="{2132CE23-FE76-4265-A35F-46E4B784DFA2}" type="presParOf" srcId="{6D0EF273-DCCD-4730-B9ED-8B9A895D7343}" destId="{92A53378-4608-4CE4-B5DA-305B30E7D221}" srcOrd="1" destOrd="0" presId="urn:microsoft.com/office/officeart/2005/8/layout/hList3"/>
    <dgm:cxn modelId="{0281A527-0003-4AD4-9D84-E06FFCE4E506}" type="presParOf" srcId="{6D0EF273-DCCD-4730-B9ED-8B9A895D7343}" destId="{AB4F6231-2434-4608-9184-497316EA0B21}" srcOrd="2" destOrd="0" presId="urn:microsoft.com/office/officeart/2005/8/layout/hList3"/>
    <dgm:cxn modelId="{4795109E-807F-4385-8208-65D233A707A4}" type="presParOf" srcId="{D2057FC3-314D-4633-9924-75D15DDB7273}" destId="{C0134F7E-070E-4DC6-B3B8-D22C09CDAF93}" srcOrd="2" destOrd="0" presId="urn:microsoft.com/office/officeart/2005/8/layout/h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3060F0-A84E-40A0-A736-CC0C9DBD223A}" type="doc">
      <dgm:prSet loTypeId="urn:microsoft.com/office/officeart/2005/8/layout/hList7" loCatId="list" qsTypeId="urn:microsoft.com/office/officeart/2005/8/quickstyle/simple1" qsCatId="simple" csTypeId="urn:microsoft.com/office/officeart/2005/8/colors/accent3_1" csCatId="accent3" phldr="1"/>
      <dgm:spPr/>
    </dgm:pt>
    <dgm:pt modelId="{9F6ACD99-775C-4EF2-9733-F0CD9EA4D759}">
      <dgm:prSet phldrT="[Text]" custT="1"/>
      <dgm:spPr>
        <a:ln w="19050">
          <a:solidFill>
            <a:schemeClr val="accent3"/>
          </a:solidFill>
        </a:ln>
      </dgm:spPr>
      <dgm:t>
        <a:bodyPr/>
        <a:lstStyle/>
        <a:p>
          <a:pPr algn="l">
            <a:buFont typeface="Arial" panose="020B0604020202020204" pitchFamily="34" charset="0"/>
            <a:buNone/>
          </a:pPr>
          <a:r>
            <a:rPr lang="en-SG" sz="1600" b="1" u="sng" dirty="0">
              <a:latin typeface="Calibri" panose="020F0502020204030204" pitchFamily="34" charset="0"/>
              <a:cs typeface="Calibri" panose="020F0502020204030204" pitchFamily="34" charset="0"/>
            </a:rPr>
            <a:t>Low Tenure</a:t>
          </a:r>
          <a:r>
            <a:rPr lang="en-SG" sz="1600" b="1" dirty="0">
              <a:latin typeface="Calibri" panose="020F0502020204030204" pitchFamily="34" charset="0"/>
              <a:cs typeface="Calibri" panose="020F0502020204030204" pitchFamily="34" charset="0"/>
            </a:rPr>
            <a:t>:</a:t>
          </a:r>
        </a:p>
        <a:p>
          <a:pPr algn="l">
            <a:buFont typeface="Arial" panose="020B0604020202020204" pitchFamily="34" charset="0"/>
            <a:buChar char="•"/>
          </a:pPr>
          <a:r>
            <a:rPr lang="en-SG" sz="1600" dirty="0">
              <a:latin typeface="Calibri" panose="020F0502020204030204" pitchFamily="34" charset="0"/>
              <a:cs typeface="Calibri" panose="020F0502020204030204" pitchFamily="34" charset="0"/>
            </a:rPr>
            <a:t>1)Lower market risk for Investor</a:t>
          </a:r>
        </a:p>
        <a:p>
          <a:pPr algn="l">
            <a:buFont typeface="Arial" panose="020B0604020202020204" pitchFamily="34" charset="0"/>
            <a:buChar char="•"/>
          </a:pPr>
          <a:r>
            <a:rPr lang="en-SG" sz="1600" dirty="0">
              <a:latin typeface="Calibri" panose="020F0502020204030204" pitchFamily="34" charset="0"/>
              <a:cs typeface="Calibri" panose="020F0502020204030204" pitchFamily="34" charset="0"/>
            </a:rPr>
            <a:t>2) Hard for debtor</a:t>
          </a:r>
        </a:p>
        <a:p>
          <a:pPr algn="l">
            <a:buFont typeface="Arial" panose="020B0604020202020204" pitchFamily="34" charset="0"/>
            <a:buChar char="•"/>
          </a:pPr>
          <a:r>
            <a:rPr lang="en-SG" sz="1600" b="1" u="sng" dirty="0">
              <a:latin typeface="Calibri" panose="020F0502020204030204" pitchFamily="34" charset="0"/>
              <a:cs typeface="Calibri" panose="020F0502020204030204" pitchFamily="34" charset="0"/>
            </a:rPr>
            <a:t>High Tenure</a:t>
          </a:r>
          <a:r>
            <a:rPr lang="en-SG" sz="1600" dirty="0">
              <a:latin typeface="Calibri" panose="020F0502020204030204" pitchFamily="34" charset="0"/>
              <a:cs typeface="Calibri" panose="020F0502020204030204" pitchFamily="34" charset="0"/>
            </a:rPr>
            <a:t>:</a:t>
          </a:r>
        </a:p>
        <a:p>
          <a:pPr algn="l">
            <a:buFont typeface="Arial" panose="020B0604020202020204" pitchFamily="34" charset="0"/>
            <a:buChar char="•"/>
          </a:pPr>
          <a:r>
            <a:rPr lang="en-SG" sz="1600" dirty="0">
              <a:latin typeface="Calibri" panose="020F0502020204030204" pitchFamily="34" charset="0"/>
              <a:cs typeface="Calibri" panose="020F0502020204030204" pitchFamily="34" charset="0"/>
            </a:rPr>
            <a:t>1)High market risk for Investor</a:t>
          </a:r>
        </a:p>
        <a:p>
          <a:pPr algn="l">
            <a:buFont typeface="Arial" panose="020B0604020202020204" pitchFamily="34" charset="0"/>
            <a:buChar char="•"/>
          </a:pPr>
          <a:r>
            <a:rPr lang="en-SG" sz="1600" dirty="0">
              <a:latin typeface="Calibri" panose="020F0502020204030204" pitchFamily="34" charset="0"/>
              <a:cs typeface="Calibri" panose="020F0502020204030204" pitchFamily="34" charset="0"/>
            </a:rPr>
            <a:t>2) Easy for debtor</a:t>
          </a:r>
        </a:p>
        <a:p>
          <a:pPr algn="l">
            <a:buFont typeface="Arial" panose="020B0604020202020204" pitchFamily="34" charset="0"/>
            <a:buChar char="•"/>
          </a:pPr>
          <a:endParaRPr lang="en-SG" sz="1600" dirty="0">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SG" sz="1600" dirty="0"/>
        </a:p>
      </dgm:t>
    </dgm:pt>
    <dgm:pt modelId="{7B527E86-3DE0-4DE2-9CFF-12E7EE0A0569}" type="parTrans" cxnId="{0A226E0A-8373-4605-90E4-9EF411251102}">
      <dgm:prSet/>
      <dgm:spPr/>
      <dgm:t>
        <a:bodyPr/>
        <a:lstStyle/>
        <a:p>
          <a:endParaRPr lang="en-SG"/>
        </a:p>
      </dgm:t>
    </dgm:pt>
    <dgm:pt modelId="{241865CA-6F4C-47AC-B716-C19BF8A40BC1}" type="sibTrans" cxnId="{0A226E0A-8373-4605-90E4-9EF411251102}">
      <dgm:prSet/>
      <dgm:spPr/>
      <dgm:t>
        <a:bodyPr/>
        <a:lstStyle/>
        <a:p>
          <a:endParaRPr lang="en-SG"/>
        </a:p>
      </dgm:t>
    </dgm:pt>
    <dgm:pt modelId="{76384C9E-9ECF-401C-B8D9-63EA58FCE4F5}">
      <dgm:prSet phldrT="[Text]" custT="1"/>
      <dgm:spPr>
        <a:ln w="19050">
          <a:solidFill>
            <a:schemeClr val="accent3"/>
          </a:solidFill>
        </a:ln>
      </dgm:spPr>
      <dgm:t>
        <a:bodyPr/>
        <a:lstStyle/>
        <a:p>
          <a:pPr>
            <a:buFont typeface="Arial" panose="020B0604020202020204" pitchFamily="34" charset="0"/>
            <a:buChar char="•"/>
          </a:pPr>
          <a:r>
            <a:rPr lang="en-SG" sz="1600" b="1" u="sng" dirty="0">
              <a:latin typeface="Calibri" panose="020F0502020204030204" pitchFamily="34" charset="0"/>
              <a:cs typeface="Calibri" panose="020F0502020204030204" pitchFamily="34" charset="0"/>
            </a:rPr>
            <a:t>Low Interest Rate:</a:t>
          </a:r>
        </a:p>
        <a:p>
          <a:pPr>
            <a:buFont typeface="Arial" panose="020B0604020202020204" pitchFamily="34" charset="0"/>
            <a:buChar char="•"/>
          </a:pPr>
          <a:r>
            <a:rPr lang="en-SG" sz="1600" b="0" dirty="0">
              <a:latin typeface="Calibri" panose="020F0502020204030204" pitchFamily="34" charset="0"/>
              <a:cs typeface="Calibri" panose="020F0502020204030204" pitchFamily="34" charset="0"/>
            </a:rPr>
            <a:t>1)</a:t>
          </a:r>
          <a:r>
            <a:rPr lang="en-SG" sz="1600" dirty="0">
              <a:latin typeface="Calibri" panose="020F0502020204030204" pitchFamily="34" charset="0"/>
              <a:cs typeface="Calibri" panose="020F0502020204030204" pitchFamily="34" charset="0"/>
            </a:rPr>
            <a:t>Lower returns to Investor</a:t>
          </a:r>
        </a:p>
        <a:p>
          <a:pPr>
            <a:buFont typeface="Arial" panose="020B0604020202020204" pitchFamily="34" charset="0"/>
            <a:buChar char="•"/>
          </a:pPr>
          <a:r>
            <a:rPr lang="en-SG" sz="1600" dirty="0">
              <a:latin typeface="Calibri" panose="020F0502020204030204" pitchFamily="34" charset="0"/>
              <a:cs typeface="Calibri" panose="020F0502020204030204" pitchFamily="34" charset="0"/>
            </a:rPr>
            <a:t>2)Good for debtor</a:t>
          </a:r>
        </a:p>
        <a:p>
          <a:pPr>
            <a:buFont typeface="Arial" panose="020B0604020202020204" pitchFamily="34" charset="0"/>
            <a:buChar char="•"/>
          </a:pPr>
          <a:r>
            <a:rPr lang="en-SG" sz="1600" b="1" u="sng" dirty="0">
              <a:latin typeface="Calibri" panose="020F0502020204030204" pitchFamily="34" charset="0"/>
              <a:cs typeface="Calibri" panose="020F0502020204030204" pitchFamily="34" charset="0"/>
            </a:rPr>
            <a:t>High Interest Rate</a:t>
          </a:r>
          <a:r>
            <a:rPr lang="en-SG" sz="16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SG" sz="1600" dirty="0">
              <a:latin typeface="Calibri" panose="020F0502020204030204" pitchFamily="34" charset="0"/>
              <a:cs typeface="Calibri" panose="020F0502020204030204" pitchFamily="34" charset="0"/>
            </a:rPr>
            <a:t>1)Higher returns to Investor</a:t>
          </a:r>
        </a:p>
        <a:p>
          <a:pPr>
            <a:buFont typeface="Arial" panose="020B0604020202020204" pitchFamily="34" charset="0"/>
            <a:buChar char="•"/>
          </a:pPr>
          <a:r>
            <a:rPr lang="en-SG" sz="1600" dirty="0">
              <a:latin typeface="Calibri" panose="020F0502020204030204" pitchFamily="34" charset="0"/>
              <a:cs typeface="Calibri" panose="020F0502020204030204" pitchFamily="34" charset="0"/>
            </a:rPr>
            <a:t>2)Loss for debtor</a:t>
          </a:r>
        </a:p>
        <a:p>
          <a:pPr>
            <a:buFont typeface="Arial" panose="020B0604020202020204" pitchFamily="34" charset="0"/>
            <a:buChar char="•"/>
          </a:pPr>
          <a:endParaRPr lang="en-SG" sz="1600"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SG" sz="1600" dirty="0"/>
        </a:p>
      </dgm:t>
    </dgm:pt>
    <dgm:pt modelId="{26FB3029-80AC-4BF0-A430-17D26927F677}" type="parTrans" cxnId="{3B9E0908-35B3-4DBD-95D0-278FF7C3BF8C}">
      <dgm:prSet/>
      <dgm:spPr/>
      <dgm:t>
        <a:bodyPr/>
        <a:lstStyle/>
        <a:p>
          <a:endParaRPr lang="en-SG"/>
        </a:p>
      </dgm:t>
    </dgm:pt>
    <dgm:pt modelId="{E8678063-18B3-4614-AE1A-6A58FD6D52F9}" type="sibTrans" cxnId="{3B9E0908-35B3-4DBD-95D0-278FF7C3BF8C}">
      <dgm:prSet/>
      <dgm:spPr/>
      <dgm:t>
        <a:bodyPr/>
        <a:lstStyle/>
        <a:p>
          <a:endParaRPr lang="en-SG"/>
        </a:p>
      </dgm:t>
    </dgm:pt>
    <dgm:pt modelId="{969BB979-B9F4-445F-813D-31268EE78230}">
      <dgm:prSet phldrT="[Text]" custT="1"/>
      <dgm:spPr>
        <a:ln w="19050">
          <a:solidFill>
            <a:schemeClr val="accent3"/>
          </a:solidFill>
        </a:ln>
      </dgm:spPr>
      <dgm:t>
        <a:bodyPr/>
        <a:lstStyle/>
        <a:p>
          <a:pPr algn="l">
            <a:buFont typeface="Arial" panose="020B0604020202020204" pitchFamily="34" charset="0"/>
            <a:buChar char="•"/>
          </a:pPr>
          <a:r>
            <a:rPr lang="en-SG" sz="1550" b="1" dirty="0">
              <a:latin typeface="Calibri" panose="020F0502020204030204" pitchFamily="34" charset="0"/>
              <a:cs typeface="Calibri" panose="020F0502020204030204" pitchFamily="34" charset="0"/>
            </a:rPr>
            <a:t>Low </a:t>
          </a:r>
          <a:r>
            <a:rPr lang="en-SG" sz="1550" b="1" u="sng" dirty="0">
              <a:latin typeface="Calibri" panose="020F0502020204030204" pitchFamily="34" charset="0"/>
              <a:cs typeface="Calibri" panose="020F0502020204030204" pitchFamily="34" charset="0"/>
            </a:rPr>
            <a:t>Risk:</a:t>
          </a:r>
          <a:r>
            <a:rPr lang="en-SG" sz="1550" b="1" dirty="0">
              <a:latin typeface="Calibri" panose="020F0502020204030204" pitchFamily="34" charset="0"/>
              <a:cs typeface="Calibri" panose="020F0502020204030204" pitchFamily="34" charset="0"/>
            </a:rPr>
            <a:t> </a:t>
          </a:r>
          <a:endParaRPr lang="en-SG" sz="1550" dirty="0">
            <a:latin typeface="Calibri" panose="020F0502020204030204" pitchFamily="34" charset="0"/>
            <a:cs typeface="Calibri" panose="020F0502020204030204" pitchFamily="34" charset="0"/>
          </a:endParaRPr>
        </a:p>
        <a:p>
          <a:pPr algn="l">
            <a:buFont typeface="Arial" panose="020B0604020202020204" pitchFamily="34" charset="0"/>
            <a:buChar char="•"/>
          </a:pPr>
          <a:r>
            <a:rPr lang="en-SG" sz="1550" dirty="0">
              <a:latin typeface="Calibri" panose="020F0502020204030204" pitchFamily="34" charset="0"/>
              <a:cs typeface="Calibri" panose="020F0502020204030204" pitchFamily="34" charset="0"/>
            </a:rPr>
            <a:t>Losses to Investor due to lower  interest rates</a:t>
          </a:r>
        </a:p>
        <a:p>
          <a:pPr algn="l">
            <a:buFont typeface="Arial" panose="020B0604020202020204" pitchFamily="34" charset="0"/>
            <a:buChar char="•"/>
          </a:pPr>
          <a:r>
            <a:rPr lang="en-SG" sz="1550" b="1" u="sng" dirty="0">
              <a:latin typeface="Calibri" panose="020F0502020204030204" pitchFamily="34" charset="0"/>
              <a:cs typeface="Calibri" panose="020F0502020204030204" pitchFamily="34" charset="0"/>
            </a:rPr>
            <a:t>High Risk:</a:t>
          </a:r>
        </a:p>
        <a:p>
          <a:pPr algn="l">
            <a:buFont typeface="Arial" panose="020B0604020202020204" pitchFamily="34" charset="0"/>
            <a:buChar char="•"/>
          </a:pPr>
          <a:r>
            <a:rPr lang="en-SG" sz="1550" dirty="0">
              <a:latin typeface="Calibri" panose="020F0502020204030204" pitchFamily="34" charset="0"/>
              <a:cs typeface="Calibri" panose="020F0502020204030204" pitchFamily="34" charset="0"/>
            </a:rPr>
            <a:t>Higher losses to Investor due to higher defaults</a:t>
          </a:r>
        </a:p>
        <a:p>
          <a:pPr algn="l">
            <a:buFont typeface="Arial" panose="020B0604020202020204" pitchFamily="34" charset="0"/>
            <a:buChar char="•"/>
          </a:pPr>
          <a:endParaRPr lang="en-SG" sz="1550" dirty="0">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SG" sz="1550" dirty="0">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SG" sz="1550" dirty="0"/>
        </a:p>
      </dgm:t>
    </dgm:pt>
    <dgm:pt modelId="{9967F349-8FA5-42FF-AA4C-D2EDE687C521}" type="parTrans" cxnId="{4227566F-EF41-413E-9FCD-F2692712A85A}">
      <dgm:prSet/>
      <dgm:spPr/>
      <dgm:t>
        <a:bodyPr/>
        <a:lstStyle/>
        <a:p>
          <a:endParaRPr lang="en-SG"/>
        </a:p>
      </dgm:t>
    </dgm:pt>
    <dgm:pt modelId="{715AA1F1-488A-4F09-8B4C-BC33F5C7AF5D}" type="sibTrans" cxnId="{4227566F-EF41-413E-9FCD-F2692712A85A}">
      <dgm:prSet/>
      <dgm:spPr/>
      <dgm:t>
        <a:bodyPr/>
        <a:lstStyle/>
        <a:p>
          <a:endParaRPr lang="en-SG"/>
        </a:p>
      </dgm:t>
    </dgm:pt>
    <dgm:pt modelId="{E0FEA3D4-ED6D-47DF-ADB8-1FDA26202DEF}" type="pres">
      <dgm:prSet presAssocID="{F03060F0-A84E-40A0-A736-CC0C9DBD223A}" presName="Name0" presStyleCnt="0">
        <dgm:presLayoutVars>
          <dgm:dir/>
          <dgm:resizeHandles val="exact"/>
        </dgm:presLayoutVars>
      </dgm:prSet>
      <dgm:spPr/>
    </dgm:pt>
    <dgm:pt modelId="{43156C0D-AB32-4FD8-99CE-69E1E1BC7DE4}" type="pres">
      <dgm:prSet presAssocID="{F03060F0-A84E-40A0-A736-CC0C9DBD223A}" presName="fgShape" presStyleLbl="fgShp" presStyleIdx="0" presStyleCnt="1" custScaleX="86547" custScaleY="104184" custLinFactNeighborX="-2081" custLinFactNeighborY="70738"/>
      <dgm:spPr>
        <a:ln w="19050">
          <a:solidFill>
            <a:schemeClr val="accent3"/>
          </a:solidFill>
        </a:ln>
      </dgm:spPr>
    </dgm:pt>
    <dgm:pt modelId="{CB4F9FFE-B02C-4A7D-81FF-3664DFC3E3A2}" type="pres">
      <dgm:prSet presAssocID="{F03060F0-A84E-40A0-A736-CC0C9DBD223A}" presName="linComp" presStyleCnt="0"/>
      <dgm:spPr/>
    </dgm:pt>
    <dgm:pt modelId="{2D8014D3-5682-4E8B-A64D-EECA82C57FAD}" type="pres">
      <dgm:prSet presAssocID="{9F6ACD99-775C-4EF2-9733-F0CD9EA4D759}" presName="compNode" presStyleCnt="0"/>
      <dgm:spPr/>
    </dgm:pt>
    <dgm:pt modelId="{D7F92D2F-F7D9-422A-9C95-2728CE84CC82}" type="pres">
      <dgm:prSet presAssocID="{9F6ACD99-775C-4EF2-9733-F0CD9EA4D759}" presName="bkgdShape" presStyleLbl="node1" presStyleIdx="0" presStyleCnt="3"/>
      <dgm:spPr/>
    </dgm:pt>
    <dgm:pt modelId="{61F7B6F3-6CA3-401B-81E0-239D266916F0}" type="pres">
      <dgm:prSet presAssocID="{9F6ACD99-775C-4EF2-9733-F0CD9EA4D759}" presName="nodeTx" presStyleLbl="node1" presStyleIdx="0" presStyleCnt="3">
        <dgm:presLayoutVars>
          <dgm:bulletEnabled val="1"/>
        </dgm:presLayoutVars>
      </dgm:prSet>
      <dgm:spPr/>
    </dgm:pt>
    <dgm:pt modelId="{ADE8FF0C-1920-4173-A462-57246EF2A8FF}" type="pres">
      <dgm:prSet presAssocID="{9F6ACD99-775C-4EF2-9733-F0CD9EA4D759}" presName="invisiNode" presStyleLbl="node1" presStyleIdx="0" presStyleCnt="3"/>
      <dgm:spPr/>
    </dgm:pt>
    <dgm:pt modelId="{B1B7B696-6496-4B34-928B-124EC6870A6D}" type="pres">
      <dgm:prSet presAssocID="{9F6ACD99-775C-4EF2-9733-F0CD9EA4D759}" presName="imagNode" presStyleLbl="fgImgPlace1" presStyleIdx="0" presStyleCnt="3" custScaleX="36733" custScaleY="41259" custLinFactNeighborX="1751" custLinFactNeighborY="-4113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a:solidFill>
            <a:srgbClr val="00B0F0"/>
          </a:solidFill>
        </a:ln>
      </dgm:spPr>
      <dgm:extLst>
        <a:ext uri="{E40237B7-FDA0-4F09-8148-C483321AD2D9}">
          <dgm14:cNvPr xmlns:dgm14="http://schemas.microsoft.com/office/drawing/2010/diagram" id="0" name="" descr="Hourglass"/>
        </a:ext>
      </dgm:extLst>
    </dgm:pt>
    <dgm:pt modelId="{FBFD4694-0663-45FE-8A8E-663B8411C105}" type="pres">
      <dgm:prSet presAssocID="{241865CA-6F4C-47AC-B716-C19BF8A40BC1}" presName="sibTrans" presStyleLbl="sibTrans2D1" presStyleIdx="0" presStyleCnt="0"/>
      <dgm:spPr/>
    </dgm:pt>
    <dgm:pt modelId="{77AF4223-5541-47B7-8680-F84CEAAC13D5}" type="pres">
      <dgm:prSet presAssocID="{76384C9E-9ECF-401C-B8D9-63EA58FCE4F5}" presName="compNode" presStyleCnt="0"/>
      <dgm:spPr/>
    </dgm:pt>
    <dgm:pt modelId="{5960543B-6B14-4EE0-A04B-520135264C18}" type="pres">
      <dgm:prSet presAssocID="{76384C9E-9ECF-401C-B8D9-63EA58FCE4F5}" presName="bkgdShape" presStyleLbl="node1" presStyleIdx="1" presStyleCnt="3"/>
      <dgm:spPr/>
    </dgm:pt>
    <dgm:pt modelId="{66A2D288-FF25-473E-AE35-E00892A3954E}" type="pres">
      <dgm:prSet presAssocID="{76384C9E-9ECF-401C-B8D9-63EA58FCE4F5}" presName="nodeTx" presStyleLbl="node1" presStyleIdx="1" presStyleCnt="3">
        <dgm:presLayoutVars>
          <dgm:bulletEnabled val="1"/>
        </dgm:presLayoutVars>
      </dgm:prSet>
      <dgm:spPr/>
    </dgm:pt>
    <dgm:pt modelId="{5761D2FA-62D6-4E8D-ABD8-79EE68875BDA}" type="pres">
      <dgm:prSet presAssocID="{76384C9E-9ECF-401C-B8D9-63EA58FCE4F5}" presName="invisiNode" presStyleLbl="node1" presStyleIdx="1" presStyleCnt="3"/>
      <dgm:spPr/>
    </dgm:pt>
    <dgm:pt modelId="{118B2B8B-1E55-4C5C-A4EE-41B8CEB29A34}" type="pres">
      <dgm:prSet presAssocID="{76384C9E-9ECF-401C-B8D9-63EA58FCE4F5}" presName="imagNode" presStyleLbl="fgImgPlace1" presStyleIdx="1" presStyleCnt="3" custScaleX="43864" custScaleY="43514" custLinFactNeighborX="-8249" custLinFactNeighborY="-4133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a:solidFill>
            <a:srgbClr val="00B0F0"/>
          </a:solidFill>
        </a:ln>
      </dgm:spPr>
      <dgm:extLst>
        <a:ext uri="{E40237B7-FDA0-4F09-8148-C483321AD2D9}">
          <dgm14:cNvPr xmlns:dgm14="http://schemas.microsoft.com/office/drawing/2010/diagram" id="0" name="" descr="Dollar"/>
        </a:ext>
      </dgm:extLst>
    </dgm:pt>
    <dgm:pt modelId="{D3283429-ACE4-4408-B916-FB9D075EE815}" type="pres">
      <dgm:prSet presAssocID="{E8678063-18B3-4614-AE1A-6A58FD6D52F9}" presName="sibTrans" presStyleLbl="sibTrans2D1" presStyleIdx="0" presStyleCnt="0"/>
      <dgm:spPr/>
    </dgm:pt>
    <dgm:pt modelId="{74410A2C-9FA2-4EFB-9B05-43D6340EFCE3}" type="pres">
      <dgm:prSet presAssocID="{969BB979-B9F4-445F-813D-31268EE78230}" presName="compNode" presStyleCnt="0"/>
      <dgm:spPr/>
    </dgm:pt>
    <dgm:pt modelId="{7A560C7F-0E40-49A6-AC9F-52D5E2CA330A}" type="pres">
      <dgm:prSet presAssocID="{969BB979-B9F4-445F-813D-31268EE78230}" presName="bkgdShape" presStyleLbl="node1" presStyleIdx="2" presStyleCnt="3"/>
      <dgm:spPr/>
    </dgm:pt>
    <dgm:pt modelId="{092157ED-61BC-47EC-9299-64E02F9C1045}" type="pres">
      <dgm:prSet presAssocID="{969BB979-B9F4-445F-813D-31268EE78230}" presName="nodeTx" presStyleLbl="node1" presStyleIdx="2" presStyleCnt="3">
        <dgm:presLayoutVars>
          <dgm:bulletEnabled val="1"/>
        </dgm:presLayoutVars>
      </dgm:prSet>
      <dgm:spPr/>
    </dgm:pt>
    <dgm:pt modelId="{3E6DEE37-57F7-4B36-94B3-B64F2D1E9B62}" type="pres">
      <dgm:prSet presAssocID="{969BB979-B9F4-445F-813D-31268EE78230}" presName="invisiNode" presStyleLbl="node1" presStyleIdx="2" presStyleCnt="3"/>
      <dgm:spPr/>
    </dgm:pt>
    <dgm:pt modelId="{5AD6379B-2FD1-4E0F-91F6-2D45192FF942}" type="pres">
      <dgm:prSet presAssocID="{969BB979-B9F4-445F-813D-31268EE78230}" presName="imagNode" presStyleLbl="fgImgPlace1" presStyleIdx="2" presStyleCnt="3" custScaleX="47557" custScaleY="41188" custLinFactNeighborX="-4735" custLinFactNeighborY="-431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a:solidFill>
            <a:srgbClr val="00B0F0"/>
          </a:solidFill>
        </a:ln>
      </dgm:spPr>
      <dgm:extLst>
        <a:ext uri="{E40237B7-FDA0-4F09-8148-C483321AD2D9}">
          <dgm14:cNvPr xmlns:dgm14="http://schemas.microsoft.com/office/drawing/2010/diagram" id="0" name="" descr="Contract"/>
        </a:ext>
      </dgm:extLst>
    </dgm:pt>
  </dgm:ptLst>
  <dgm:cxnLst>
    <dgm:cxn modelId="{3B9E0908-35B3-4DBD-95D0-278FF7C3BF8C}" srcId="{F03060F0-A84E-40A0-A736-CC0C9DBD223A}" destId="{76384C9E-9ECF-401C-B8D9-63EA58FCE4F5}" srcOrd="1" destOrd="0" parTransId="{26FB3029-80AC-4BF0-A430-17D26927F677}" sibTransId="{E8678063-18B3-4614-AE1A-6A58FD6D52F9}"/>
    <dgm:cxn modelId="{0A226E0A-8373-4605-90E4-9EF411251102}" srcId="{F03060F0-A84E-40A0-A736-CC0C9DBD223A}" destId="{9F6ACD99-775C-4EF2-9733-F0CD9EA4D759}" srcOrd="0" destOrd="0" parTransId="{7B527E86-3DE0-4DE2-9CFF-12E7EE0A0569}" sibTransId="{241865CA-6F4C-47AC-B716-C19BF8A40BC1}"/>
    <dgm:cxn modelId="{91FAD01A-D967-48E2-9758-737368CEA9CA}" type="presOf" srcId="{76384C9E-9ECF-401C-B8D9-63EA58FCE4F5}" destId="{5960543B-6B14-4EE0-A04B-520135264C18}" srcOrd="0" destOrd="0" presId="urn:microsoft.com/office/officeart/2005/8/layout/hList7"/>
    <dgm:cxn modelId="{D6583235-C30F-41C2-97F3-B8F954AC5A3E}" type="presOf" srcId="{969BB979-B9F4-445F-813D-31268EE78230}" destId="{7A560C7F-0E40-49A6-AC9F-52D5E2CA330A}" srcOrd="0" destOrd="0" presId="urn:microsoft.com/office/officeart/2005/8/layout/hList7"/>
    <dgm:cxn modelId="{89CE0A3C-7952-4958-AC29-64D072C3A6C3}" type="presOf" srcId="{9F6ACD99-775C-4EF2-9733-F0CD9EA4D759}" destId="{D7F92D2F-F7D9-422A-9C95-2728CE84CC82}" srcOrd="0" destOrd="0" presId="urn:microsoft.com/office/officeart/2005/8/layout/hList7"/>
    <dgm:cxn modelId="{E0C4C163-4760-4753-BEEF-A139360CD204}" type="presOf" srcId="{E8678063-18B3-4614-AE1A-6A58FD6D52F9}" destId="{D3283429-ACE4-4408-B916-FB9D075EE815}" srcOrd="0" destOrd="0" presId="urn:microsoft.com/office/officeart/2005/8/layout/hList7"/>
    <dgm:cxn modelId="{4227566F-EF41-413E-9FCD-F2692712A85A}" srcId="{F03060F0-A84E-40A0-A736-CC0C9DBD223A}" destId="{969BB979-B9F4-445F-813D-31268EE78230}" srcOrd="2" destOrd="0" parTransId="{9967F349-8FA5-42FF-AA4C-D2EDE687C521}" sibTransId="{715AA1F1-488A-4F09-8B4C-BC33F5C7AF5D}"/>
    <dgm:cxn modelId="{D4DD3672-89BA-45FA-B5CC-13EF5570775A}" type="presOf" srcId="{76384C9E-9ECF-401C-B8D9-63EA58FCE4F5}" destId="{66A2D288-FF25-473E-AE35-E00892A3954E}" srcOrd="1" destOrd="0" presId="urn:microsoft.com/office/officeart/2005/8/layout/hList7"/>
    <dgm:cxn modelId="{64F53B89-29C0-4369-937F-563261B9D3C4}" type="presOf" srcId="{969BB979-B9F4-445F-813D-31268EE78230}" destId="{092157ED-61BC-47EC-9299-64E02F9C1045}" srcOrd="1" destOrd="0" presId="urn:microsoft.com/office/officeart/2005/8/layout/hList7"/>
    <dgm:cxn modelId="{C65EE78A-C83F-4364-A074-305BD0E13437}" type="presOf" srcId="{F03060F0-A84E-40A0-A736-CC0C9DBD223A}" destId="{E0FEA3D4-ED6D-47DF-ADB8-1FDA26202DEF}" srcOrd="0" destOrd="0" presId="urn:microsoft.com/office/officeart/2005/8/layout/hList7"/>
    <dgm:cxn modelId="{1A4E468F-CB01-42A7-838A-F4D86F25C690}" type="presOf" srcId="{9F6ACD99-775C-4EF2-9733-F0CD9EA4D759}" destId="{61F7B6F3-6CA3-401B-81E0-239D266916F0}" srcOrd="1" destOrd="0" presId="urn:microsoft.com/office/officeart/2005/8/layout/hList7"/>
    <dgm:cxn modelId="{7FE140E8-610F-49EC-89A7-A1695CF2348E}" type="presOf" srcId="{241865CA-6F4C-47AC-B716-C19BF8A40BC1}" destId="{FBFD4694-0663-45FE-8A8E-663B8411C105}" srcOrd="0" destOrd="0" presId="urn:microsoft.com/office/officeart/2005/8/layout/hList7"/>
    <dgm:cxn modelId="{F282BED2-0E35-4CDB-A9ED-BB3E3C7BD868}" type="presParOf" srcId="{E0FEA3D4-ED6D-47DF-ADB8-1FDA26202DEF}" destId="{43156C0D-AB32-4FD8-99CE-69E1E1BC7DE4}" srcOrd="0" destOrd="0" presId="urn:microsoft.com/office/officeart/2005/8/layout/hList7"/>
    <dgm:cxn modelId="{4B1498F9-7150-46D5-9A93-89F44EDA7AE4}" type="presParOf" srcId="{E0FEA3D4-ED6D-47DF-ADB8-1FDA26202DEF}" destId="{CB4F9FFE-B02C-4A7D-81FF-3664DFC3E3A2}" srcOrd="1" destOrd="0" presId="urn:microsoft.com/office/officeart/2005/8/layout/hList7"/>
    <dgm:cxn modelId="{9C5BEF09-C62B-40FA-896B-D2B2F82BC9A3}" type="presParOf" srcId="{CB4F9FFE-B02C-4A7D-81FF-3664DFC3E3A2}" destId="{2D8014D3-5682-4E8B-A64D-EECA82C57FAD}" srcOrd="0" destOrd="0" presId="urn:microsoft.com/office/officeart/2005/8/layout/hList7"/>
    <dgm:cxn modelId="{12BD8B6F-2788-4D6E-9A9E-E3E640B23274}" type="presParOf" srcId="{2D8014D3-5682-4E8B-A64D-EECA82C57FAD}" destId="{D7F92D2F-F7D9-422A-9C95-2728CE84CC82}" srcOrd="0" destOrd="0" presId="urn:microsoft.com/office/officeart/2005/8/layout/hList7"/>
    <dgm:cxn modelId="{FB23C450-36DF-487C-A43B-67CB0B42C05F}" type="presParOf" srcId="{2D8014D3-5682-4E8B-A64D-EECA82C57FAD}" destId="{61F7B6F3-6CA3-401B-81E0-239D266916F0}" srcOrd="1" destOrd="0" presId="urn:microsoft.com/office/officeart/2005/8/layout/hList7"/>
    <dgm:cxn modelId="{8C90874E-78D9-4492-96B5-8BE7B7F2E4CD}" type="presParOf" srcId="{2D8014D3-5682-4E8B-A64D-EECA82C57FAD}" destId="{ADE8FF0C-1920-4173-A462-57246EF2A8FF}" srcOrd="2" destOrd="0" presId="urn:microsoft.com/office/officeart/2005/8/layout/hList7"/>
    <dgm:cxn modelId="{C69ED858-F8C6-4EEC-94A1-7471FDEFDA0C}" type="presParOf" srcId="{2D8014D3-5682-4E8B-A64D-EECA82C57FAD}" destId="{B1B7B696-6496-4B34-928B-124EC6870A6D}" srcOrd="3" destOrd="0" presId="urn:microsoft.com/office/officeart/2005/8/layout/hList7"/>
    <dgm:cxn modelId="{DC344943-0B55-4805-8A2D-D7322D66D49B}" type="presParOf" srcId="{CB4F9FFE-B02C-4A7D-81FF-3664DFC3E3A2}" destId="{FBFD4694-0663-45FE-8A8E-663B8411C105}" srcOrd="1" destOrd="0" presId="urn:microsoft.com/office/officeart/2005/8/layout/hList7"/>
    <dgm:cxn modelId="{94492F21-6D3B-4426-9843-05B901E61858}" type="presParOf" srcId="{CB4F9FFE-B02C-4A7D-81FF-3664DFC3E3A2}" destId="{77AF4223-5541-47B7-8680-F84CEAAC13D5}" srcOrd="2" destOrd="0" presId="urn:microsoft.com/office/officeart/2005/8/layout/hList7"/>
    <dgm:cxn modelId="{1932B7E8-ABA7-4ECD-AFE3-141AC824A560}" type="presParOf" srcId="{77AF4223-5541-47B7-8680-F84CEAAC13D5}" destId="{5960543B-6B14-4EE0-A04B-520135264C18}" srcOrd="0" destOrd="0" presId="urn:microsoft.com/office/officeart/2005/8/layout/hList7"/>
    <dgm:cxn modelId="{42FD1857-A50F-4EA2-A597-2B5B2A3F6D1C}" type="presParOf" srcId="{77AF4223-5541-47B7-8680-F84CEAAC13D5}" destId="{66A2D288-FF25-473E-AE35-E00892A3954E}" srcOrd="1" destOrd="0" presId="urn:microsoft.com/office/officeart/2005/8/layout/hList7"/>
    <dgm:cxn modelId="{36023889-BEBD-42C1-8FD0-E0D672F125CB}" type="presParOf" srcId="{77AF4223-5541-47B7-8680-F84CEAAC13D5}" destId="{5761D2FA-62D6-4E8D-ABD8-79EE68875BDA}" srcOrd="2" destOrd="0" presId="urn:microsoft.com/office/officeart/2005/8/layout/hList7"/>
    <dgm:cxn modelId="{C195A805-1AFB-4DDE-AF82-33C891040795}" type="presParOf" srcId="{77AF4223-5541-47B7-8680-F84CEAAC13D5}" destId="{118B2B8B-1E55-4C5C-A4EE-41B8CEB29A34}" srcOrd="3" destOrd="0" presId="urn:microsoft.com/office/officeart/2005/8/layout/hList7"/>
    <dgm:cxn modelId="{4CE7D5B6-E4FA-4549-9C75-3A801D99742B}" type="presParOf" srcId="{CB4F9FFE-B02C-4A7D-81FF-3664DFC3E3A2}" destId="{D3283429-ACE4-4408-B916-FB9D075EE815}" srcOrd="3" destOrd="0" presId="urn:microsoft.com/office/officeart/2005/8/layout/hList7"/>
    <dgm:cxn modelId="{3D65F64A-A29C-420F-A6D8-E05C42A1B68B}" type="presParOf" srcId="{CB4F9FFE-B02C-4A7D-81FF-3664DFC3E3A2}" destId="{74410A2C-9FA2-4EFB-9B05-43D6340EFCE3}" srcOrd="4" destOrd="0" presId="urn:microsoft.com/office/officeart/2005/8/layout/hList7"/>
    <dgm:cxn modelId="{FB3754C0-B85A-481E-B0B3-D80C2E91E10E}" type="presParOf" srcId="{74410A2C-9FA2-4EFB-9B05-43D6340EFCE3}" destId="{7A560C7F-0E40-49A6-AC9F-52D5E2CA330A}" srcOrd="0" destOrd="0" presId="urn:microsoft.com/office/officeart/2005/8/layout/hList7"/>
    <dgm:cxn modelId="{9C48AB6D-F0F9-4DB0-B184-3C33909941E1}" type="presParOf" srcId="{74410A2C-9FA2-4EFB-9B05-43D6340EFCE3}" destId="{092157ED-61BC-47EC-9299-64E02F9C1045}" srcOrd="1" destOrd="0" presId="urn:microsoft.com/office/officeart/2005/8/layout/hList7"/>
    <dgm:cxn modelId="{D0E153A5-C989-4133-98F6-30D8C531EDEC}" type="presParOf" srcId="{74410A2C-9FA2-4EFB-9B05-43D6340EFCE3}" destId="{3E6DEE37-57F7-4B36-94B3-B64F2D1E9B62}" srcOrd="2" destOrd="0" presId="urn:microsoft.com/office/officeart/2005/8/layout/hList7"/>
    <dgm:cxn modelId="{F73FD12C-242C-4C2C-94C1-CDD9C65CA865}" type="presParOf" srcId="{74410A2C-9FA2-4EFB-9B05-43D6340EFCE3}" destId="{5AD6379B-2FD1-4E0F-91F6-2D45192FF942}"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DD3542-55D7-42FB-A6CC-4DFDE2D00F59}" type="doc">
      <dgm:prSet loTypeId="urn:microsoft.com/office/officeart/2005/8/layout/hList1" loCatId="list" qsTypeId="urn:microsoft.com/office/officeart/2005/8/quickstyle/simple1" qsCatId="simple" csTypeId="urn:microsoft.com/office/officeart/2005/8/colors/accent3_1" csCatId="accent3" phldr="1"/>
      <dgm:spPr/>
      <dgm:t>
        <a:bodyPr/>
        <a:lstStyle/>
        <a:p>
          <a:endParaRPr lang="en-SG"/>
        </a:p>
      </dgm:t>
    </dgm:pt>
    <dgm:pt modelId="{DE3AE014-D410-42CC-91AF-8663C33A01F5}">
      <dgm:prSet phldrT="[Text]" custT="1"/>
      <dgm:spPr>
        <a:solidFill>
          <a:schemeClr val="accent3"/>
        </a:solidFill>
        <a:ln w="19050">
          <a:solidFill>
            <a:schemeClr val="accent3"/>
          </a:solidFill>
        </a:ln>
      </dgm:spPr>
      <dgm:t>
        <a:bodyPr/>
        <a:lstStyle/>
        <a:p>
          <a:pPr algn="ctr"/>
          <a:r>
            <a:rPr lang="en-SG" sz="2000" b="1" u="sng" dirty="0">
              <a:solidFill>
                <a:srgbClr val="FFFFFF"/>
              </a:solidFill>
              <a:latin typeface="Calibri" panose="020F0502020204030204" pitchFamily="34" charset="0"/>
              <a:cs typeface="Calibri" panose="020F0502020204030204" pitchFamily="34" charset="0"/>
            </a:rPr>
            <a:t>Strengths</a:t>
          </a:r>
        </a:p>
      </dgm:t>
    </dgm:pt>
    <dgm:pt modelId="{448CD7CB-3000-471A-9C7A-87B507CB215A}" type="parTrans" cxnId="{BEE00D44-81A0-45D7-882B-B8C8A850AB10}">
      <dgm:prSet/>
      <dgm:spPr/>
      <dgm:t>
        <a:bodyPr/>
        <a:lstStyle/>
        <a:p>
          <a:pPr algn="l"/>
          <a:endParaRPr lang="en-SG" sz="2000" b="0">
            <a:latin typeface="Calibri" panose="020F0502020204030204" pitchFamily="34" charset="0"/>
            <a:cs typeface="Calibri" panose="020F0502020204030204" pitchFamily="34" charset="0"/>
          </a:endParaRPr>
        </a:p>
      </dgm:t>
    </dgm:pt>
    <dgm:pt modelId="{400456A1-5105-49CA-94B0-9D8732B05E77}" type="sibTrans" cxnId="{BEE00D44-81A0-45D7-882B-B8C8A850AB10}">
      <dgm:prSet/>
      <dgm:spPr/>
      <dgm:t>
        <a:bodyPr/>
        <a:lstStyle/>
        <a:p>
          <a:pPr algn="l"/>
          <a:endParaRPr lang="en-SG" sz="2000" b="0">
            <a:latin typeface="Calibri" panose="020F0502020204030204" pitchFamily="34" charset="0"/>
            <a:cs typeface="Calibri" panose="020F0502020204030204" pitchFamily="34" charset="0"/>
          </a:endParaRPr>
        </a:p>
      </dgm:t>
    </dgm:pt>
    <dgm:pt modelId="{A1A31E81-1A84-45E5-9A33-6AF84D4D520F}">
      <dgm:prSet phldrT="[Text]" custT="1"/>
      <dgm:spPr>
        <a:ln w="19050">
          <a:solidFill>
            <a:schemeClr val="accent3"/>
          </a:solidFill>
        </a:ln>
      </dgm:spPr>
      <dgm:t>
        <a:bodyPr/>
        <a:lstStyle/>
        <a:p>
          <a:pPr algn="l"/>
          <a:r>
            <a:rPr lang="en-SG" sz="1800" b="0" dirty="0">
              <a:latin typeface="Calibri" panose="020F0502020204030204" pitchFamily="34" charset="0"/>
              <a:cs typeface="Calibri" panose="020F0502020204030204" pitchFamily="34" charset="0"/>
            </a:rPr>
            <a:t>Strong Analytical Team</a:t>
          </a:r>
        </a:p>
      </dgm:t>
    </dgm:pt>
    <dgm:pt modelId="{287E12D2-5AB6-488B-8954-BE59BAF5ACC9}" type="parTrans" cxnId="{F0B37C5D-5D50-4759-B76A-4EC8782DFAF2}">
      <dgm:prSet/>
      <dgm:spPr/>
      <dgm:t>
        <a:bodyPr/>
        <a:lstStyle/>
        <a:p>
          <a:pPr algn="l"/>
          <a:endParaRPr lang="en-SG" sz="2000" b="0">
            <a:latin typeface="Calibri" panose="020F0502020204030204" pitchFamily="34" charset="0"/>
            <a:cs typeface="Calibri" panose="020F0502020204030204" pitchFamily="34" charset="0"/>
          </a:endParaRPr>
        </a:p>
      </dgm:t>
    </dgm:pt>
    <dgm:pt modelId="{3951DD13-1BD3-4ED6-BB09-4CF8AF3F6876}" type="sibTrans" cxnId="{F0B37C5D-5D50-4759-B76A-4EC8782DFAF2}">
      <dgm:prSet/>
      <dgm:spPr/>
      <dgm:t>
        <a:bodyPr/>
        <a:lstStyle/>
        <a:p>
          <a:pPr algn="l"/>
          <a:endParaRPr lang="en-SG" sz="2000" b="0">
            <a:latin typeface="Calibri" panose="020F0502020204030204" pitchFamily="34" charset="0"/>
            <a:cs typeface="Calibri" panose="020F0502020204030204" pitchFamily="34" charset="0"/>
          </a:endParaRPr>
        </a:p>
      </dgm:t>
    </dgm:pt>
    <dgm:pt modelId="{6E328EFC-762E-4EA9-B1DC-0FBF4EF0ABD6}">
      <dgm:prSet phldrT="[Text]" custT="1"/>
      <dgm:spPr>
        <a:ln w="19050">
          <a:solidFill>
            <a:schemeClr val="accent3"/>
          </a:solidFill>
        </a:ln>
      </dgm:spPr>
      <dgm:t>
        <a:bodyPr/>
        <a:lstStyle/>
        <a:p>
          <a:pPr algn="l"/>
          <a:r>
            <a:rPr lang="en-SG" sz="1800" b="0" dirty="0">
              <a:latin typeface="Calibri" panose="020F0502020204030204" pitchFamily="34" charset="0"/>
              <a:cs typeface="Calibri" panose="020F0502020204030204" pitchFamily="34" charset="0"/>
            </a:rPr>
            <a:t>Strong Marketing</a:t>
          </a:r>
        </a:p>
      </dgm:t>
    </dgm:pt>
    <dgm:pt modelId="{E8056994-1643-4533-9822-15F4FD5CDB7F}" type="parTrans" cxnId="{2DD600FF-00D8-44D9-B40A-1B7E5D673E6D}">
      <dgm:prSet/>
      <dgm:spPr/>
      <dgm:t>
        <a:bodyPr/>
        <a:lstStyle/>
        <a:p>
          <a:pPr algn="l"/>
          <a:endParaRPr lang="en-SG" sz="2000" b="0">
            <a:latin typeface="Calibri" panose="020F0502020204030204" pitchFamily="34" charset="0"/>
            <a:cs typeface="Calibri" panose="020F0502020204030204" pitchFamily="34" charset="0"/>
          </a:endParaRPr>
        </a:p>
      </dgm:t>
    </dgm:pt>
    <dgm:pt modelId="{4842E612-B5B7-4331-8662-94C0311BD41E}" type="sibTrans" cxnId="{2DD600FF-00D8-44D9-B40A-1B7E5D673E6D}">
      <dgm:prSet/>
      <dgm:spPr/>
      <dgm:t>
        <a:bodyPr/>
        <a:lstStyle/>
        <a:p>
          <a:pPr algn="l"/>
          <a:endParaRPr lang="en-SG" sz="2000" b="0">
            <a:latin typeface="Calibri" panose="020F0502020204030204" pitchFamily="34" charset="0"/>
            <a:cs typeface="Calibri" panose="020F0502020204030204" pitchFamily="34" charset="0"/>
          </a:endParaRPr>
        </a:p>
      </dgm:t>
    </dgm:pt>
    <dgm:pt modelId="{C20F7AF9-1648-404F-B5E5-CEA790CEA3A4}">
      <dgm:prSet phldrT="[Text]" custT="1"/>
      <dgm:spPr>
        <a:solidFill>
          <a:schemeClr val="accent3"/>
        </a:solidFill>
        <a:ln w="19050">
          <a:solidFill>
            <a:schemeClr val="accent3"/>
          </a:solidFill>
        </a:ln>
      </dgm:spPr>
      <dgm:t>
        <a:bodyPr/>
        <a:lstStyle/>
        <a:p>
          <a:pPr algn="ctr"/>
          <a:r>
            <a:rPr lang="en-SG" sz="2000" b="1" u="sng" dirty="0">
              <a:solidFill>
                <a:srgbClr val="FFFFFF"/>
              </a:solidFill>
              <a:latin typeface="Calibri" panose="020F0502020204030204" pitchFamily="34" charset="0"/>
              <a:cs typeface="Calibri" panose="020F0502020204030204" pitchFamily="34" charset="0"/>
            </a:rPr>
            <a:t>Challenges</a:t>
          </a:r>
        </a:p>
      </dgm:t>
    </dgm:pt>
    <dgm:pt modelId="{FBAD8226-4446-48A4-84A7-6B373D434DF5}" type="parTrans" cxnId="{EC89BC7A-AF2A-43F2-9915-95464594D231}">
      <dgm:prSet/>
      <dgm:spPr/>
      <dgm:t>
        <a:bodyPr/>
        <a:lstStyle/>
        <a:p>
          <a:pPr algn="l"/>
          <a:endParaRPr lang="en-SG" sz="2000" b="0">
            <a:latin typeface="Calibri" panose="020F0502020204030204" pitchFamily="34" charset="0"/>
            <a:cs typeface="Calibri" panose="020F0502020204030204" pitchFamily="34" charset="0"/>
          </a:endParaRPr>
        </a:p>
      </dgm:t>
    </dgm:pt>
    <dgm:pt modelId="{EDE0E6F4-50AD-4371-B8DA-9EE88FC70173}" type="sibTrans" cxnId="{EC89BC7A-AF2A-43F2-9915-95464594D231}">
      <dgm:prSet/>
      <dgm:spPr/>
      <dgm:t>
        <a:bodyPr/>
        <a:lstStyle/>
        <a:p>
          <a:pPr algn="l"/>
          <a:endParaRPr lang="en-SG" sz="2000" b="0">
            <a:latin typeface="Calibri" panose="020F0502020204030204" pitchFamily="34" charset="0"/>
            <a:cs typeface="Calibri" panose="020F0502020204030204" pitchFamily="34" charset="0"/>
          </a:endParaRPr>
        </a:p>
      </dgm:t>
    </dgm:pt>
    <dgm:pt modelId="{83242D60-5A90-4C04-B7B9-64FDC8EA03E8}">
      <dgm:prSet phldrT="[Text]" custT="1"/>
      <dgm:spPr>
        <a:ln w="19050">
          <a:solidFill>
            <a:schemeClr val="accent3"/>
          </a:solidFill>
        </a:ln>
      </dgm:spPr>
      <dgm:t>
        <a:bodyPr/>
        <a:lstStyle/>
        <a:p>
          <a:pPr algn="l"/>
          <a:r>
            <a:rPr lang="en-SG" sz="1800" b="0" dirty="0">
              <a:latin typeface="Calibri" panose="020F0502020204030204" pitchFamily="34" charset="0"/>
              <a:cs typeface="Calibri" panose="020F0502020204030204" pitchFamily="34" charset="0"/>
            </a:rPr>
            <a:t>Lack of centralised data </a:t>
          </a:r>
        </a:p>
      </dgm:t>
    </dgm:pt>
    <dgm:pt modelId="{F79FFEB9-EDCF-49D4-A4EA-D30F8DB49C1C}" type="parTrans" cxnId="{E8399B69-0630-4F09-A3B7-59D90C410A53}">
      <dgm:prSet/>
      <dgm:spPr/>
      <dgm:t>
        <a:bodyPr/>
        <a:lstStyle/>
        <a:p>
          <a:pPr algn="l"/>
          <a:endParaRPr lang="en-SG" sz="2000" b="0">
            <a:latin typeface="Calibri" panose="020F0502020204030204" pitchFamily="34" charset="0"/>
            <a:cs typeface="Calibri" panose="020F0502020204030204" pitchFamily="34" charset="0"/>
          </a:endParaRPr>
        </a:p>
      </dgm:t>
    </dgm:pt>
    <dgm:pt modelId="{4A95F95B-BFC2-4721-8D09-65407F284735}" type="sibTrans" cxnId="{E8399B69-0630-4F09-A3B7-59D90C410A53}">
      <dgm:prSet/>
      <dgm:spPr/>
      <dgm:t>
        <a:bodyPr/>
        <a:lstStyle/>
        <a:p>
          <a:pPr algn="l"/>
          <a:endParaRPr lang="en-SG" sz="2000" b="0">
            <a:latin typeface="Calibri" panose="020F0502020204030204" pitchFamily="34" charset="0"/>
            <a:cs typeface="Calibri" panose="020F0502020204030204" pitchFamily="34" charset="0"/>
          </a:endParaRPr>
        </a:p>
      </dgm:t>
    </dgm:pt>
    <dgm:pt modelId="{81F1B42C-312C-40E7-9B88-F89757173A3D}">
      <dgm:prSet phldrT="[Text]" custT="1"/>
      <dgm:spPr>
        <a:ln w="19050">
          <a:solidFill>
            <a:schemeClr val="accent3"/>
          </a:solidFill>
        </a:ln>
      </dgm:spPr>
      <dgm:t>
        <a:bodyPr/>
        <a:lstStyle/>
        <a:p>
          <a:pPr algn="l"/>
          <a:r>
            <a:rPr lang="en-SG" sz="1800" b="0" dirty="0">
              <a:latin typeface="Calibri" panose="020F0502020204030204" pitchFamily="34" charset="0"/>
              <a:cs typeface="Calibri" panose="020F0502020204030204" pitchFamily="34" charset="0"/>
            </a:rPr>
            <a:t>No Risk appetite platform for APRA* reporting</a:t>
          </a:r>
        </a:p>
      </dgm:t>
    </dgm:pt>
    <dgm:pt modelId="{F7AC9689-9494-4F4A-AB4A-53404AD27E39}" type="parTrans" cxnId="{B34BE7B0-BBF7-475A-BBC6-4579C69C9F13}">
      <dgm:prSet/>
      <dgm:spPr/>
      <dgm:t>
        <a:bodyPr/>
        <a:lstStyle/>
        <a:p>
          <a:pPr algn="l"/>
          <a:endParaRPr lang="en-SG" sz="2000" b="0">
            <a:latin typeface="Calibri" panose="020F0502020204030204" pitchFamily="34" charset="0"/>
            <a:cs typeface="Calibri" panose="020F0502020204030204" pitchFamily="34" charset="0"/>
          </a:endParaRPr>
        </a:p>
      </dgm:t>
    </dgm:pt>
    <dgm:pt modelId="{46DE829B-D74E-4C4C-83AE-516299EAB0CD}" type="sibTrans" cxnId="{B34BE7B0-BBF7-475A-BBC6-4579C69C9F13}">
      <dgm:prSet/>
      <dgm:spPr/>
      <dgm:t>
        <a:bodyPr/>
        <a:lstStyle/>
        <a:p>
          <a:pPr algn="l"/>
          <a:endParaRPr lang="en-SG" sz="2000" b="0">
            <a:latin typeface="Calibri" panose="020F0502020204030204" pitchFamily="34" charset="0"/>
            <a:cs typeface="Calibri" panose="020F0502020204030204" pitchFamily="34" charset="0"/>
          </a:endParaRPr>
        </a:p>
      </dgm:t>
    </dgm:pt>
    <dgm:pt modelId="{A33D839F-BB9C-49D0-B39E-79374A5B0503}">
      <dgm:prSet phldrT="[Text]" custT="1"/>
      <dgm:spPr>
        <a:solidFill>
          <a:schemeClr val="accent3"/>
        </a:solidFill>
        <a:ln w="19050">
          <a:solidFill>
            <a:schemeClr val="accent3"/>
          </a:solidFill>
        </a:ln>
      </dgm:spPr>
      <dgm:t>
        <a:bodyPr/>
        <a:lstStyle/>
        <a:p>
          <a:pPr algn="ctr"/>
          <a:r>
            <a:rPr lang="en-SG" sz="2000" b="1" u="sng" dirty="0">
              <a:solidFill>
                <a:srgbClr val="FFFFFF"/>
              </a:solidFill>
              <a:latin typeface="Calibri" panose="020F0502020204030204" pitchFamily="34" charset="0"/>
              <a:cs typeface="Calibri" panose="020F0502020204030204" pitchFamily="34" charset="0"/>
            </a:rPr>
            <a:t>Opportunities</a:t>
          </a:r>
        </a:p>
      </dgm:t>
    </dgm:pt>
    <dgm:pt modelId="{BC28EB48-FE8A-4CAD-ADAF-A618A34FD9F8}" type="parTrans" cxnId="{80D1A3CE-9084-4612-8525-DFAFAF4D64EB}">
      <dgm:prSet/>
      <dgm:spPr/>
      <dgm:t>
        <a:bodyPr/>
        <a:lstStyle/>
        <a:p>
          <a:pPr algn="l"/>
          <a:endParaRPr lang="en-SG" sz="2000" b="0">
            <a:latin typeface="Calibri" panose="020F0502020204030204" pitchFamily="34" charset="0"/>
            <a:cs typeface="Calibri" panose="020F0502020204030204" pitchFamily="34" charset="0"/>
          </a:endParaRPr>
        </a:p>
      </dgm:t>
    </dgm:pt>
    <dgm:pt modelId="{B1BCAD84-3327-4611-AC0D-7F1FA3B7D442}" type="sibTrans" cxnId="{80D1A3CE-9084-4612-8525-DFAFAF4D64EB}">
      <dgm:prSet/>
      <dgm:spPr/>
      <dgm:t>
        <a:bodyPr/>
        <a:lstStyle/>
        <a:p>
          <a:pPr algn="l"/>
          <a:endParaRPr lang="en-SG" sz="2000" b="0">
            <a:latin typeface="Calibri" panose="020F0502020204030204" pitchFamily="34" charset="0"/>
            <a:cs typeface="Calibri" panose="020F0502020204030204" pitchFamily="34" charset="0"/>
          </a:endParaRPr>
        </a:p>
      </dgm:t>
    </dgm:pt>
    <dgm:pt modelId="{64A48944-6BED-4CD0-B6B4-83A2DD17DDD6}">
      <dgm:prSet phldrT="[Text]" custT="1"/>
      <dgm:spPr>
        <a:ln w="19050">
          <a:solidFill>
            <a:schemeClr val="accent3"/>
          </a:solidFill>
        </a:ln>
      </dgm:spPr>
      <dgm:t>
        <a:bodyPr/>
        <a:lstStyle/>
        <a:p>
          <a:pPr algn="l"/>
          <a:r>
            <a:rPr lang="en-SG" sz="1800" b="0" dirty="0">
              <a:latin typeface="Calibri" panose="020F0502020204030204" pitchFamily="34" charset="0"/>
              <a:cs typeface="Calibri" panose="020F0502020204030204" pitchFamily="34" charset="0"/>
            </a:rPr>
            <a:t>To be compliant with APRA regulations to continue P2P platform and enhance business to attract pooled investments </a:t>
          </a:r>
        </a:p>
      </dgm:t>
    </dgm:pt>
    <dgm:pt modelId="{3841CFB1-61AA-4305-894A-3AE014252B61}" type="parTrans" cxnId="{74785EF4-5B44-4C7C-8197-9BCC7F62E5A7}">
      <dgm:prSet/>
      <dgm:spPr/>
      <dgm:t>
        <a:bodyPr/>
        <a:lstStyle/>
        <a:p>
          <a:pPr algn="l"/>
          <a:endParaRPr lang="en-SG" sz="2000" b="0">
            <a:latin typeface="Calibri" panose="020F0502020204030204" pitchFamily="34" charset="0"/>
            <a:cs typeface="Calibri" panose="020F0502020204030204" pitchFamily="34" charset="0"/>
          </a:endParaRPr>
        </a:p>
      </dgm:t>
    </dgm:pt>
    <dgm:pt modelId="{D745A899-385E-40FD-A65F-C6A2E4881A58}" type="sibTrans" cxnId="{74785EF4-5B44-4C7C-8197-9BCC7F62E5A7}">
      <dgm:prSet/>
      <dgm:spPr/>
      <dgm:t>
        <a:bodyPr/>
        <a:lstStyle/>
        <a:p>
          <a:pPr algn="l"/>
          <a:endParaRPr lang="en-SG" sz="2000" b="0">
            <a:latin typeface="Calibri" panose="020F0502020204030204" pitchFamily="34" charset="0"/>
            <a:cs typeface="Calibri" panose="020F0502020204030204" pitchFamily="34" charset="0"/>
          </a:endParaRPr>
        </a:p>
      </dgm:t>
    </dgm:pt>
    <dgm:pt modelId="{1B4ACD66-C277-4320-ADBF-C51D500065EA}">
      <dgm:prSet phldrT="[Text]" custT="1"/>
      <dgm:spPr>
        <a:ln w="19050">
          <a:solidFill>
            <a:schemeClr val="accent3"/>
          </a:solidFill>
        </a:ln>
      </dgm:spPr>
      <dgm:t>
        <a:bodyPr/>
        <a:lstStyle/>
        <a:p>
          <a:pPr algn="l"/>
          <a:r>
            <a:rPr lang="en-SG" sz="1800" b="0" dirty="0">
              <a:latin typeface="Calibri" panose="020F0502020204030204" pitchFamily="34" charset="0"/>
              <a:cs typeface="Calibri" panose="020F0502020204030204" pitchFamily="34" charset="0"/>
            </a:rPr>
            <a:t>Built an data and analytical systems to interact with small and large corporates to manage both business loans and Invoice financing. This generates a stable and recurrent investor and borrower base.</a:t>
          </a:r>
        </a:p>
      </dgm:t>
    </dgm:pt>
    <dgm:pt modelId="{7441D6E4-192F-4A80-81C6-E29CECED30BD}" type="parTrans" cxnId="{E65F4C32-DB6A-44F8-923C-C300B63CEEFB}">
      <dgm:prSet/>
      <dgm:spPr/>
      <dgm:t>
        <a:bodyPr/>
        <a:lstStyle/>
        <a:p>
          <a:pPr algn="l"/>
          <a:endParaRPr lang="en-SG" sz="2000" b="0">
            <a:latin typeface="Calibri" panose="020F0502020204030204" pitchFamily="34" charset="0"/>
            <a:cs typeface="Calibri" panose="020F0502020204030204" pitchFamily="34" charset="0"/>
          </a:endParaRPr>
        </a:p>
      </dgm:t>
    </dgm:pt>
    <dgm:pt modelId="{E3F40887-2FEA-40F8-A45B-FE3A09E5AEDF}" type="sibTrans" cxnId="{E65F4C32-DB6A-44F8-923C-C300B63CEEFB}">
      <dgm:prSet/>
      <dgm:spPr/>
      <dgm:t>
        <a:bodyPr/>
        <a:lstStyle/>
        <a:p>
          <a:pPr algn="l"/>
          <a:endParaRPr lang="en-SG" sz="2000" b="0">
            <a:latin typeface="Calibri" panose="020F0502020204030204" pitchFamily="34" charset="0"/>
            <a:cs typeface="Calibri" panose="020F0502020204030204" pitchFamily="34" charset="0"/>
          </a:endParaRPr>
        </a:p>
      </dgm:t>
    </dgm:pt>
    <dgm:pt modelId="{0CE0F793-45AD-48C5-B6EC-4BA9188304C6}">
      <dgm:prSet phldrT="[Text]" custT="1"/>
      <dgm:spPr>
        <a:ln w="19050">
          <a:solidFill>
            <a:schemeClr val="accent3"/>
          </a:solidFill>
        </a:ln>
      </dgm:spPr>
      <dgm:t>
        <a:bodyPr/>
        <a:lstStyle/>
        <a:p>
          <a:pPr algn="l"/>
          <a:endParaRPr lang="en-SG" sz="1800" b="0" dirty="0">
            <a:latin typeface="Calibri" panose="020F0502020204030204" pitchFamily="34" charset="0"/>
            <a:cs typeface="Calibri" panose="020F0502020204030204" pitchFamily="34" charset="0"/>
          </a:endParaRPr>
        </a:p>
      </dgm:t>
    </dgm:pt>
    <dgm:pt modelId="{A20CBC14-1CA8-47D0-9379-9D3D3ACD215E}" type="parTrans" cxnId="{8B76E29C-9F16-455F-B50B-8BC4C73E26AF}">
      <dgm:prSet/>
      <dgm:spPr/>
      <dgm:t>
        <a:bodyPr/>
        <a:lstStyle/>
        <a:p>
          <a:endParaRPr lang="en-SG" sz="2000" b="0">
            <a:latin typeface="Calibri" panose="020F0502020204030204" pitchFamily="34" charset="0"/>
            <a:cs typeface="Calibri" panose="020F0502020204030204" pitchFamily="34" charset="0"/>
          </a:endParaRPr>
        </a:p>
      </dgm:t>
    </dgm:pt>
    <dgm:pt modelId="{81E7D39E-0EA2-4A14-BFE7-1E65B8A95B15}" type="sibTrans" cxnId="{8B76E29C-9F16-455F-B50B-8BC4C73E26AF}">
      <dgm:prSet/>
      <dgm:spPr/>
      <dgm:t>
        <a:bodyPr/>
        <a:lstStyle/>
        <a:p>
          <a:endParaRPr lang="en-SG" sz="2000" b="0">
            <a:latin typeface="Calibri" panose="020F0502020204030204" pitchFamily="34" charset="0"/>
            <a:cs typeface="Calibri" panose="020F0502020204030204" pitchFamily="34" charset="0"/>
          </a:endParaRPr>
        </a:p>
      </dgm:t>
    </dgm:pt>
    <dgm:pt modelId="{B4C78721-87E3-4413-B326-16093094373C}">
      <dgm:prSet phldrT="[Text]" custT="1"/>
      <dgm:spPr>
        <a:ln w="19050">
          <a:solidFill>
            <a:schemeClr val="accent3"/>
          </a:solidFill>
        </a:ln>
      </dgm:spPr>
      <dgm:t>
        <a:bodyPr/>
        <a:lstStyle/>
        <a:p>
          <a:pPr algn="l"/>
          <a:r>
            <a:rPr lang="en-SG" sz="1800" b="0" dirty="0">
              <a:latin typeface="Calibri" panose="020F0502020204030204" pitchFamily="34" charset="0"/>
              <a:cs typeface="Calibri" panose="020F0502020204030204" pitchFamily="34" charset="0"/>
            </a:rPr>
            <a:t>Good Data and Infrastructure</a:t>
          </a:r>
        </a:p>
      </dgm:t>
    </dgm:pt>
    <dgm:pt modelId="{A46AAB81-C25C-47FE-BB91-40D1D1D533A7}" type="parTrans" cxnId="{6F29FA91-CAFA-4D3F-84E7-A95DC66F38DB}">
      <dgm:prSet/>
      <dgm:spPr/>
      <dgm:t>
        <a:bodyPr/>
        <a:lstStyle/>
        <a:p>
          <a:endParaRPr lang="en-SG" sz="2000" b="0">
            <a:latin typeface="Calibri" panose="020F0502020204030204" pitchFamily="34" charset="0"/>
            <a:cs typeface="Calibri" panose="020F0502020204030204" pitchFamily="34" charset="0"/>
          </a:endParaRPr>
        </a:p>
      </dgm:t>
    </dgm:pt>
    <dgm:pt modelId="{2CEA6408-E8C1-41CD-87B0-91D9547874A4}" type="sibTrans" cxnId="{6F29FA91-CAFA-4D3F-84E7-A95DC66F38DB}">
      <dgm:prSet/>
      <dgm:spPr/>
      <dgm:t>
        <a:bodyPr/>
        <a:lstStyle/>
        <a:p>
          <a:endParaRPr lang="en-SG" sz="2000" b="0">
            <a:latin typeface="Calibri" panose="020F0502020204030204" pitchFamily="34" charset="0"/>
            <a:cs typeface="Calibri" panose="020F0502020204030204" pitchFamily="34" charset="0"/>
          </a:endParaRPr>
        </a:p>
      </dgm:t>
    </dgm:pt>
    <dgm:pt modelId="{986C6E15-067C-4195-BAA1-8266B4350744}">
      <dgm:prSet phldrT="[Text]" custT="1"/>
      <dgm:spPr>
        <a:ln w="19050">
          <a:solidFill>
            <a:schemeClr val="accent3"/>
          </a:solidFill>
        </a:ln>
      </dgm:spPr>
      <dgm:t>
        <a:bodyPr/>
        <a:lstStyle/>
        <a:p>
          <a:pPr algn="l"/>
          <a:r>
            <a:rPr lang="en-SG" sz="1800" b="0" dirty="0">
              <a:latin typeface="Calibri" panose="020F0502020204030204" pitchFamily="34" charset="0"/>
              <a:cs typeface="Calibri" panose="020F0502020204030204" pitchFamily="34" charset="0"/>
            </a:rPr>
            <a:t>Good Data &amp; Information Management Systems</a:t>
          </a:r>
        </a:p>
      </dgm:t>
    </dgm:pt>
    <dgm:pt modelId="{11494B4D-B64D-43AD-8029-8B5293FDF059}" type="parTrans" cxnId="{CFE97E80-95BB-4005-8F0F-B426AB437308}">
      <dgm:prSet/>
      <dgm:spPr/>
      <dgm:t>
        <a:bodyPr/>
        <a:lstStyle/>
        <a:p>
          <a:endParaRPr lang="en-SG" sz="2000" b="0">
            <a:latin typeface="Calibri" panose="020F0502020204030204" pitchFamily="34" charset="0"/>
            <a:cs typeface="Calibri" panose="020F0502020204030204" pitchFamily="34" charset="0"/>
          </a:endParaRPr>
        </a:p>
      </dgm:t>
    </dgm:pt>
    <dgm:pt modelId="{CE086E5C-911B-460D-98B6-206B01B56A62}" type="sibTrans" cxnId="{CFE97E80-95BB-4005-8F0F-B426AB437308}">
      <dgm:prSet/>
      <dgm:spPr/>
      <dgm:t>
        <a:bodyPr/>
        <a:lstStyle/>
        <a:p>
          <a:endParaRPr lang="en-SG" sz="2000" b="0">
            <a:latin typeface="Calibri" panose="020F0502020204030204" pitchFamily="34" charset="0"/>
            <a:cs typeface="Calibri" panose="020F0502020204030204" pitchFamily="34" charset="0"/>
          </a:endParaRPr>
        </a:p>
      </dgm:t>
    </dgm:pt>
    <dgm:pt modelId="{F12F4BCB-5B9A-404B-A48F-4A3E264E7E4D}">
      <dgm:prSet phldrT="[Text]" custT="1"/>
      <dgm:spPr>
        <a:ln w="19050">
          <a:solidFill>
            <a:schemeClr val="accent3"/>
          </a:solidFill>
        </a:ln>
      </dgm:spPr>
      <dgm:t>
        <a:bodyPr/>
        <a:lstStyle/>
        <a:p>
          <a:pPr algn="l"/>
          <a:r>
            <a:rPr lang="en-SG" sz="1800" b="0" dirty="0">
              <a:latin typeface="Calibri" panose="020F0502020204030204" pitchFamily="34" charset="0"/>
              <a:cs typeface="Calibri" panose="020F0502020204030204" pitchFamily="34" charset="0"/>
            </a:rPr>
            <a:t>Strong Organization structure </a:t>
          </a:r>
        </a:p>
      </dgm:t>
    </dgm:pt>
    <dgm:pt modelId="{262C2AE8-B8E6-4FDA-9699-D5314CFCE8A4}" type="parTrans" cxnId="{4412655E-6DDC-4C11-B0E6-59A498C0ED7E}">
      <dgm:prSet/>
      <dgm:spPr/>
      <dgm:t>
        <a:bodyPr/>
        <a:lstStyle/>
        <a:p>
          <a:endParaRPr lang="en-SG" sz="2000" b="0">
            <a:latin typeface="Calibri" panose="020F0502020204030204" pitchFamily="34" charset="0"/>
            <a:cs typeface="Calibri" panose="020F0502020204030204" pitchFamily="34" charset="0"/>
          </a:endParaRPr>
        </a:p>
      </dgm:t>
    </dgm:pt>
    <dgm:pt modelId="{4F463C24-61B0-4A56-A0A8-898A30021966}" type="sibTrans" cxnId="{4412655E-6DDC-4C11-B0E6-59A498C0ED7E}">
      <dgm:prSet/>
      <dgm:spPr/>
      <dgm:t>
        <a:bodyPr/>
        <a:lstStyle/>
        <a:p>
          <a:endParaRPr lang="en-SG" sz="2000" b="0">
            <a:latin typeface="Calibri" panose="020F0502020204030204" pitchFamily="34" charset="0"/>
            <a:cs typeface="Calibri" panose="020F0502020204030204" pitchFamily="34" charset="0"/>
          </a:endParaRPr>
        </a:p>
      </dgm:t>
    </dgm:pt>
    <dgm:pt modelId="{EA2FD8C2-1F47-4DF2-9C86-0BCDA26D6EC4}">
      <dgm:prSet phldrT="[Text]" custT="1"/>
      <dgm:spPr>
        <a:ln w="19050">
          <a:solidFill>
            <a:schemeClr val="accent3"/>
          </a:solidFill>
        </a:ln>
      </dgm:spPr>
      <dgm:t>
        <a:bodyPr/>
        <a:lstStyle/>
        <a:p>
          <a:pPr algn="l"/>
          <a:r>
            <a:rPr lang="en-SG" sz="1800" b="0" dirty="0">
              <a:latin typeface="Calibri" panose="020F0502020204030204" pitchFamily="34" charset="0"/>
              <a:cs typeface="Calibri" panose="020F0502020204030204" pitchFamily="34" charset="0"/>
            </a:rPr>
            <a:t>Interface to enhance dynamic pooled investments.</a:t>
          </a:r>
        </a:p>
      </dgm:t>
    </dgm:pt>
    <dgm:pt modelId="{989166BC-D3C1-4892-8E81-2534118030AB}" type="parTrans" cxnId="{C7D169C9-A5C5-43AC-A240-008B92826A7C}">
      <dgm:prSet/>
      <dgm:spPr/>
      <dgm:t>
        <a:bodyPr/>
        <a:lstStyle/>
        <a:p>
          <a:endParaRPr lang="en-SG" sz="2000" b="0">
            <a:latin typeface="Calibri" panose="020F0502020204030204" pitchFamily="34" charset="0"/>
            <a:cs typeface="Calibri" panose="020F0502020204030204" pitchFamily="34" charset="0"/>
          </a:endParaRPr>
        </a:p>
      </dgm:t>
    </dgm:pt>
    <dgm:pt modelId="{A47E69FC-D6FC-4B99-8FF7-52E9017C07D4}" type="sibTrans" cxnId="{C7D169C9-A5C5-43AC-A240-008B92826A7C}">
      <dgm:prSet/>
      <dgm:spPr/>
      <dgm:t>
        <a:bodyPr/>
        <a:lstStyle/>
        <a:p>
          <a:endParaRPr lang="en-SG" sz="2000" b="0">
            <a:latin typeface="Calibri" panose="020F0502020204030204" pitchFamily="34" charset="0"/>
            <a:cs typeface="Calibri" panose="020F0502020204030204" pitchFamily="34" charset="0"/>
          </a:endParaRPr>
        </a:p>
      </dgm:t>
    </dgm:pt>
    <dgm:pt modelId="{1AF717B9-5630-4EFB-A907-E15F1615DD7F}">
      <dgm:prSet phldrT="[Text]" custT="1"/>
      <dgm:spPr>
        <a:ln w="19050">
          <a:solidFill>
            <a:schemeClr val="accent3"/>
          </a:solidFill>
        </a:ln>
      </dgm:spPr>
      <dgm:t>
        <a:bodyPr/>
        <a:lstStyle/>
        <a:p>
          <a:pPr algn="l"/>
          <a:r>
            <a:rPr lang="en-SG" sz="1800" b="0" dirty="0">
              <a:latin typeface="Calibri" panose="020F0502020204030204" pitchFamily="34" charset="0"/>
              <a:cs typeface="Calibri" panose="020F0502020204030204" pitchFamily="34" charset="0"/>
            </a:rPr>
            <a:t>Lack of customised optimization of risk and profit for Company, Investors and Borrowers.</a:t>
          </a:r>
        </a:p>
      </dgm:t>
    </dgm:pt>
    <dgm:pt modelId="{7BDCF871-A38F-4DB0-856F-3A27C66C9749}" type="parTrans" cxnId="{E60CA2A8-2A6A-4247-B4F0-BF3B124B9722}">
      <dgm:prSet/>
      <dgm:spPr/>
      <dgm:t>
        <a:bodyPr/>
        <a:lstStyle/>
        <a:p>
          <a:endParaRPr lang="en-SG" sz="2000" b="0">
            <a:latin typeface="Calibri" panose="020F0502020204030204" pitchFamily="34" charset="0"/>
            <a:cs typeface="Calibri" panose="020F0502020204030204" pitchFamily="34" charset="0"/>
          </a:endParaRPr>
        </a:p>
      </dgm:t>
    </dgm:pt>
    <dgm:pt modelId="{CFE54A39-B7A1-4378-8DD4-219FEB2D4F6A}" type="sibTrans" cxnId="{E60CA2A8-2A6A-4247-B4F0-BF3B124B9722}">
      <dgm:prSet/>
      <dgm:spPr/>
      <dgm:t>
        <a:bodyPr/>
        <a:lstStyle/>
        <a:p>
          <a:endParaRPr lang="en-SG" sz="2000" b="0">
            <a:latin typeface="Calibri" panose="020F0502020204030204" pitchFamily="34" charset="0"/>
            <a:cs typeface="Calibri" panose="020F0502020204030204" pitchFamily="34" charset="0"/>
          </a:endParaRPr>
        </a:p>
      </dgm:t>
    </dgm:pt>
    <dgm:pt modelId="{3C1B44B2-9F73-419A-8CA1-6477D4855A98}">
      <dgm:prSet phldrT="[Text]" custT="1"/>
      <dgm:spPr>
        <a:ln w="19050">
          <a:solidFill>
            <a:schemeClr val="accent3"/>
          </a:solidFill>
        </a:ln>
      </dgm:spPr>
      <dgm:t>
        <a:bodyPr/>
        <a:lstStyle/>
        <a:p>
          <a:pPr algn="l"/>
          <a:endParaRPr lang="en-SG" sz="1800" b="0" dirty="0">
            <a:latin typeface="Calibri" panose="020F0502020204030204" pitchFamily="34" charset="0"/>
            <a:cs typeface="Calibri" panose="020F0502020204030204" pitchFamily="34" charset="0"/>
          </a:endParaRPr>
        </a:p>
      </dgm:t>
    </dgm:pt>
    <dgm:pt modelId="{FC8AA091-D878-4554-85D5-F23A34C84825}" type="parTrans" cxnId="{7823B993-6430-4280-B640-9D9D1B9994E5}">
      <dgm:prSet/>
      <dgm:spPr/>
      <dgm:t>
        <a:bodyPr/>
        <a:lstStyle/>
        <a:p>
          <a:endParaRPr lang="en-SG"/>
        </a:p>
      </dgm:t>
    </dgm:pt>
    <dgm:pt modelId="{B141DD04-1416-4418-99B6-2291DCD407AD}" type="sibTrans" cxnId="{7823B993-6430-4280-B640-9D9D1B9994E5}">
      <dgm:prSet/>
      <dgm:spPr/>
      <dgm:t>
        <a:bodyPr/>
        <a:lstStyle/>
        <a:p>
          <a:endParaRPr lang="en-SG"/>
        </a:p>
      </dgm:t>
    </dgm:pt>
    <dgm:pt modelId="{D7045964-6ED7-420B-8970-358B13D38113}">
      <dgm:prSet phldrT="[Text]" custT="1"/>
      <dgm:spPr>
        <a:ln w="19050">
          <a:solidFill>
            <a:schemeClr val="accent3"/>
          </a:solidFill>
        </a:ln>
      </dgm:spPr>
      <dgm:t>
        <a:bodyPr/>
        <a:lstStyle/>
        <a:p>
          <a:pPr algn="l"/>
          <a:endParaRPr lang="en-SG" sz="1800" b="0" dirty="0">
            <a:latin typeface="Calibri" panose="020F0502020204030204" pitchFamily="34" charset="0"/>
            <a:cs typeface="Calibri" panose="020F0502020204030204" pitchFamily="34" charset="0"/>
          </a:endParaRPr>
        </a:p>
      </dgm:t>
    </dgm:pt>
    <dgm:pt modelId="{9C0872CC-6B70-4EC7-ABDF-1B2F0BBB6121}" type="parTrans" cxnId="{D4BC805C-0A39-47D0-99C5-A37B0C0C1709}">
      <dgm:prSet/>
      <dgm:spPr/>
      <dgm:t>
        <a:bodyPr/>
        <a:lstStyle/>
        <a:p>
          <a:endParaRPr lang="en-SG"/>
        </a:p>
      </dgm:t>
    </dgm:pt>
    <dgm:pt modelId="{14D9E6B8-ED51-4D5E-8867-BE38B5B90122}" type="sibTrans" cxnId="{D4BC805C-0A39-47D0-99C5-A37B0C0C1709}">
      <dgm:prSet/>
      <dgm:spPr/>
      <dgm:t>
        <a:bodyPr/>
        <a:lstStyle/>
        <a:p>
          <a:endParaRPr lang="en-SG"/>
        </a:p>
      </dgm:t>
    </dgm:pt>
    <dgm:pt modelId="{5CE3634D-9FD9-4792-B793-23005BFF924A}">
      <dgm:prSet phldrT="[Text]" custT="1"/>
      <dgm:spPr>
        <a:ln w="19050">
          <a:solidFill>
            <a:schemeClr val="accent3"/>
          </a:solidFill>
        </a:ln>
      </dgm:spPr>
      <dgm:t>
        <a:bodyPr/>
        <a:lstStyle/>
        <a:p>
          <a:pPr algn="l"/>
          <a:endParaRPr lang="en-SG" sz="1800" b="0" dirty="0">
            <a:latin typeface="Calibri" panose="020F0502020204030204" pitchFamily="34" charset="0"/>
            <a:cs typeface="Calibri" panose="020F0502020204030204" pitchFamily="34" charset="0"/>
          </a:endParaRPr>
        </a:p>
      </dgm:t>
    </dgm:pt>
    <dgm:pt modelId="{89617AF5-5FF6-44A9-8153-453C8AEE9A45}" type="parTrans" cxnId="{86432A68-775D-4779-86A5-CC657E1E7B24}">
      <dgm:prSet/>
      <dgm:spPr/>
      <dgm:t>
        <a:bodyPr/>
        <a:lstStyle/>
        <a:p>
          <a:endParaRPr lang="en-SG"/>
        </a:p>
      </dgm:t>
    </dgm:pt>
    <dgm:pt modelId="{4A26C4EF-CA2A-48B6-84FA-BA87E804F87F}" type="sibTrans" cxnId="{86432A68-775D-4779-86A5-CC657E1E7B24}">
      <dgm:prSet/>
      <dgm:spPr/>
      <dgm:t>
        <a:bodyPr/>
        <a:lstStyle/>
        <a:p>
          <a:endParaRPr lang="en-SG"/>
        </a:p>
      </dgm:t>
    </dgm:pt>
    <dgm:pt modelId="{E0F55DDB-5F9F-4736-8A53-8C2885D7A23E}">
      <dgm:prSet phldrT="[Text]" custT="1"/>
      <dgm:spPr>
        <a:ln w="19050">
          <a:solidFill>
            <a:schemeClr val="accent3"/>
          </a:solidFill>
        </a:ln>
      </dgm:spPr>
      <dgm:t>
        <a:bodyPr/>
        <a:lstStyle/>
        <a:p>
          <a:pPr algn="l"/>
          <a:endParaRPr lang="en-SG" sz="1800" b="0" dirty="0">
            <a:latin typeface="Calibri" panose="020F0502020204030204" pitchFamily="34" charset="0"/>
            <a:cs typeface="Calibri" panose="020F0502020204030204" pitchFamily="34" charset="0"/>
          </a:endParaRPr>
        </a:p>
      </dgm:t>
    </dgm:pt>
    <dgm:pt modelId="{5F5CDE88-9E4D-444A-9127-36EFD2E81192}" type="parTrans" cxnId="{849DDCD9-904C-4A28-ABE4-1607EEA25B69}">
      <dgm:prSet/>
      <dgm:spPr/>
      <dgm:t>
        <a:bodyPr/>
        <a:lstStyle/>
        <a:p>
          <a:endParaRPr lang="en-SG"/>
        </a:p>
      </dgm:t>
    </dgm:pt>
    <dgm:pt modelId="{F137D53D-D15E-48C2-93B1-A8194252DEDB}" type="sibTrans" cxnId="{849DDCD9-904C-4A28-ABE4-1607EEA25B69}">
      <dgm:prSet/>
      <dgm:spPr/>
      <dgm:t>
        <a:bodyPr/>
        <a:lstStyle/>
        <a:p>
          <a:endParaRPr lang="en-SG"/>
        </a:p>
      </dgm:t>
    </dgm:pt>
    <dgm:pt modelId="{F5DD7B85-9276-4B0C-8F8F-A4BCCDFB6C0C}">
      <dgm:prSet phldrT="[Text]" custT="1"/>
      <dgm:spPr>
        <a:ln w="19050">
          <a:solidFill>
            <a:schemeClr val="accent3"/>
          </a:solidFill>
        </a:ln>
      </dgm:spPr>
      <dgm:t>
        <a:bodyPr/>
        <a:lstStyle/>
        <a:p>
          <a:pPr algn="l"/>
          <a:endParaRPr lang="en-SG" sz="1800" b="0" dirty="0">
            <a:latin typeface="Calibri" panose="020F0502020204030204" pitchFamily="34" charset="0"/>
            <a:cs typeface="Calibri" panose="020F0502020204030204" pitchFamily="34" charset="0"/>
          </a:endParaRPr>
        </a:p>
      </dgm:t>
    </dgm:pt>
    <dgm:pt modelId="{8E9B89AB-102B-41D3-9D3A-CDC5FBCB84EA}" type="parTrans" cxnId="{3B4EF5E2-732F-4E05-A566-BE99AF1D0765}">
      <dgm:prSet/>
      <dgm:spPr/>
      <dgm:t>
        <a:bodyPr/>
        <a:lstStyle/>
        <a:p>
          <a:endParaRPr lang="en-SG"/>
        </a:p>
      </dgm:t>
    </dgm:pt>
    <dgm:pt modelId="{0DDFE073-7D14-44BB-B597-2D3DEB69E782}" type="sibTrans" cxnId="{3B4EF5E2-732F-4E05-A566-BE99AF1D0765}">
      <dgm:prSet/>
      <dgm:spPr/>
      <dgm:t>
        <a:bodyPr/>
        <a:lstStyle/>
        <a:p>
          <a:endParaRPr lang="en-SG"/>
        </a:p>
      </dgm:t>
    </dgm:pt>
    <dgm:pt modelId="{F3A25075-27B7-4578-843A-2B88ACD33757}">
      <dgm:prSet phldrT="[Text]" custT="1"/>
      <dgm:spPr>
        <a:ln w="19050">
          <a:solidFill>
            <a:schemeClr val="accent3"/>
          </a:solidFill>
        </a:ln>
      </dgm:spPr>
      <dgm:t>
        <a:bodyPr/>
        <a:lstStyle/>
        <a:p>
          <a:pPr algn="l"/>
          <a:endParaRPr lang="en-SG" sz="1800" b="0" dirty="0">
            <a:latin typeface="Calibri" panose="020F0502020204030204" pitchFamily="34" charset="0"/>
            <a:cs typeface="Calibri" panose="020F0502020204030204" pitchFamily="34" charset="0"/>
          </a:endParaRPr>
        </a:p>
      </dgm:t>
    </dgm:pt>
    <dgm:pt modelId="{F4081566-0B20-478B-9B33-324B1F433BD9}" type="parTrans" cxnId="{D0581292-8236-45E1-8D77-B46229E4978E}">
      <dgm:prSet/>
      <dgm:spPr/>
      <dgm:t>
        <a:bodyPr/>
        <a:lstStyle/>
        <a:p>
          <a:endParaRPr lang="en-SG"/>
        </a:p>
      </dgm:t>
    </dgm:pt>
    <dgm:pt modelId="{9563BF0F-15AF-478C-BAA5-FBB2C1F811C0}" type="sibTrans" cxnId="{D0581292-8236-45E1-8D77-B46229E4978E}">
      <dgm:prSet/>
      <dgm:spPr/>
      <dgm:t>
        <a:bodyPr/>
        <a:lstStyle/>
        <a:p>
          <a:endParaRPr lang="en-SG"/>
        </a:p>
      </dgm:t>
    </dgm:pt>
    <dgm:pt modelId="{F4C299B2-A098-4143-9CFB-A66AD2A94188}">
      <dgm:prSet phldrT="[Text]" custT="1"/>
      <dgm:spPr>
        <a:ln w="19050">
          <a:solidFill>
            <a:schemeClr val="accent3"/>
          </a:solidFill>
        </a:ln>
      </dgm:spPr>
      <dgm:t>
        <a:bodyPr/>
        <a:lstStyle/>
        <a:p>
          <a:pPr algn="l"/>
          <a:endParaRPr lang="en-SG" sz="1800" b="0" dirty="0">
            <a:latin typeface="Calibri" panose="020F0502020204030204" pitchFamily="34" charset="0"/>
            <a:cs typeface="Calibri" panose="020F0502020204030204" pitchFamily="34" charset="0"/>
          </a:endParaRPr>
        </a:p>
      </dgm:t>
    </dgm:pt>
    <dgm:pt modelId="{4327FEF3-B543-49C7-9826-CABE8BC34D1F}" type="parTrans" cxnId="{13A4A0A5-C54F-42F7-BA6D-AB7CA6157D57}">
      <dgm:prSet/>
      <dgm:spPr/>
      <dgm:t>
        <a:bodyPr/>
        <a:lstStyle/>
        <a:p>
          <a:endParaRPr lang="en-SG"/>
        </a:p>
      </dgm:t>
    </dgm:pt>
    <dgm:pt modelId="{4357812C-0C92-42E3-BE88-7D5D47CD5FF6}" type="sibTrans" cxnId="{13A4A0A5-C54F-42F7-BA6D-AB7CA6157D57}">
      <dgm:prSet/>
      <dgm:spPr/>
      <dgm:t>
        <a:bodyPr/>
        <a:lstStyle/>
        <a:p>
          <a:endParaRPr lang="en-SG"/>
        </a:p>
      </dgm:t>
    </dgm:pt>
    <dgm:pt modelId="{64E73BED-F19B-4952-8E58-D5CB492F83B2}">
      <dgm:prSet phldrT="[Text]" custT="1"/>
      <dgm:spPr>
        <a:ln w="19050">
          <a:solidFill>
            <a:schemeClr val="accent3"/>
          </a:solidFill>
        </a:ln>
      </dgm:spPr>
      <dgm:t>
        <a:bodyPr/>
        <a:lstStyle/>
        <a:p>
          <a:pPr algn="l"/>
          <a:endParaRPr lang="en-SG" sz="1800" b="0" dirty="0">
            <a:latin typeface="Calibri" panose="020F0502020204030204" pitchFamily="34" charset="0"/>
            <a:cs typeface="Calibri" panose="020F0502020204030204" pitchFamily="34" charset="0"/>
          </a:endParaRPr>
        </a:p>
      </dgm:t>
    </dgm:pt>
    <dgm:pt modelId="{9142C3AF-288B-4765-8E17-53E0E0F77824}" type="parTrans" cxnId="{BC33B88D-599B-42BF-87C7-51A59361D3C2}">
      <dgm:prSet/>
      <dgm:spPr/>
      <dgm:t>
        <a:bodyPr/>
        <a:lstStyle/>
        <a:p>
          <a:endParaRPr lang="en-SG"/>
        </a:p>
      </dgm:t>
    </dgm:pt>
    <dgm:pt modelId="{01A022B2-B52F-47FC-9250-C3D45DF103C7}" type="sibTrans" cxnId="{BC33B88D-599B-42BF-87C7-51A59361D3C2}">
      <dgm:prSet/>
      <dgm:spPr/>
      <dgm:t>
        <a:bodyPr/>
        <a:lstStyle/>
        <a:p>
          <a:endParaRPr lang="en-SG"/>
        </a:p>
      </dgm:t>
    </dgm:pt>
    <dgm:pt modelId="{33728B7D-F39F-4E38-A474-8572292DDE14}" type="pres">
      <dgm:prSet presAssocID="{90DD3542-55D7-42FB-A6CC-4DFDE2D00F59}" presName="Name0" presStyleCnt="0">
        <dgm:presLayoutVars>
          <dgm:dir/>
          <dgm:animLvl val="lvl"/>
          <dgm:resizeHandles val="exact"/>
        </dgm:presLayoutVars>
      </dgm:prSet>
      <dgm:spPr/>
    </dgm:pt>
    <dgm:pt modelId="{24699AC4-E6B5-4024-A7EE-4D6A9D202DE2}" type="pres">
      <dgm:prSet presAssocID="{DE3AE014-D410-42CC-91AF-8663C33A01F5}" presName="composite" presStyleCnt="0"/>
      <dgm:spPr/>
    </dgm:pt>
    <dgm:pt modelId="{AAF95381-429F-4D24-A63A-55333527D90B}" type="pres">
      <dgm:prSet presAssocID="{DE3AE014-D410-42CC-91AF-8663C33A01F5}" presName="parTx" presStyleLbl="alignNode1" presStyleIdx="0" presStyleCnt="3" custLinFactNeighborX="-350">
        <dgm:presLayoutVars>
          <dgm:chMax val="0"/>
          <dgm:chPref val="0"/>
          <dgm:bulletEnabled val="1"/>
        </dgm:presLayoutVars>
      </dgm:prSet>
      <dgm:spPr/>
    </dgm:pt>
    <dgm:pt modelId="{D25E9053-6CDE-4342-BCB6-0310DF272294}" type="pres">
      <dgm:prSet presAssocID="{DE3AE014-D410-42CC-91AF-8663C33A01F5}" presName="desTx" presStyleLbl="alignAccFollowNode1" presStyleIdx="0" presStyleCnt="3" custLinFactNeighborX="-350">
        <dgm:presLayoutVars>
          <dgm:bulletEnabled val="1"/>
        </dgm:presLayoutVars>
      </dgm:prSet>
      <dgm:spPr/>
    </dgm:pt>
    <dgm:pt modelId="{0566C4F1-77AE-4A54-9226-5D50C7C8E061}" type="pres">
      <dgm:prSet presAssocID="{400456A1-5105-49CA-94B0-9D8732B05E77}" presName="space" presStyleCnt="0"/>
      <dgm:spPr/>
    </dgm:pt>
    <dgm:pt modelId="{46A26C1E-C9D1-4DBE-93AC-0CAB48CAC630}" type="pres">
      <dgm:prSet presAssocID="{C20F7AF9-1648-404F-B5E5-CEA790CEA3A4}" presName="composite" presStyleCnt="0"/>
      <dgm:spPr/>
    </dgm:pt>
    <dgm:pt modelId="{C738552D-0F1C-4660-BA88-77CA2EF98CF2}" type="pres">
      <dgm:prSet presAssocID="{C20F7AF9-1648-404F-B5E5-CEA790CEA3A4}" presName="parTx" presStyleLbl="alignNode1" presStyleIdx="1" presStyleCnt="3" custLinFactNeighborX="-13654">
        <dgm:presLayoutVars>
          <dgm:chMax val="0"/>
          <dgm:chPref val="0"/>
          <dgm:bulletEnabled val="1"/>
        </dgm:presLayoutVars>
      </dgm:prSet>
      <dgm:spPr/>
    </dgm:pt>
    <dgm:pt modelId="{36407B57-94C6-482F-BBD4-3B0030FE1AA6}" type="pres">
      <dgm:prSet presAssocID="{C20F7AF9-1648-404F-B5E5-CEA790CEA3A4}" presName="desTx" presStyleLbl="alignAccFollowNode1" presStyleIdx="1" presStyleCnt="3" custLinFactNeighborX="-13654">
        <dgm:presLayoutVars>
          <dgm:bulletEnabled val="1"/>
        </dgm:presLayoutVars>
      </dgm:prSet>
      <dgm:spPr/>
    </dgm:pt>
    <dgm:pt modelId="{65D6D00D-B359-463F-B9E9-2ABBFAF5F907}" type="pres">
      <dgm:prSet presAssocID="{EDE0E6F4-50AD-4371-B8DA-9EE88FC70173}" presName="space" presStyleCnt="0"/>
      <dgm:spPr/>
    </dgm:pt>
    <dgm:pt modelId="{B751FF58-29C3-4701-B105-74EAC8101001}" type="pres">
      <dgm:prSet presAssocID="{A33D839F-BB9C-49D0-B39E-79374A5B0503}" presName="composite" presStyleCnt="0"/>
      <dgm:spPr/>
    </dgm:pt>
    <dgm:pt modelId="{FF4FBE3B-7676-4477-812C-E3E6FF4366B8}" type="pres">
      <dgm:prSet presAssocID="{A33D839F-BB9C-49D0-B39E-79374A5B0503}" presName="parTx" presStyleLbl="alignNode1" presStyleIdx="2" presStyleCnt="3" custScaleX="104249" custLinFactNeighborX="-27548">
        <dgm:presLayoutVars>
          <dgm:chMax val="0"/>
          <dgm:chPref val="0"/>
          <dgm:bulletEnabled val="1"/>
        </dgm:presLayoutVars>
      </dgm:prSet>
      <dgm:spPr/>
    </dgm:pt>
    <dgm:pt modelId="{777AF4C0-A120-479D-AFE5-2A1896AF6CEC}" type="pres">
      <dgm:prSet presAssocID="{A33D839F-BB9C-49D0-B39E-79374A5B0503}" presName="desTx" presStyleLbl="alignAccFollowNode1" presStyleIdx="2" presStyleCnt="3" custScaleX="105272" custLinFactNeighborX="-27548">
        <dgm:presLayoutVars>
          <dgm:bulletEnabled val="1"/>
        </dgm:presLayoutVars>
      </dgm:prSet>
      <dgm:spPr/>
    </dgm:pt>
  </dgm:ptLst>
  <dgm:cxnLst>
    <dgm:cxn modelId="{17D73E00-1944-48B4-B058-0A0757A30CA8}" type="presOf" srcId="{E0F55DDB-5F9F-4736-8A53-8C2885D7A23E}" destId="{D25E9053-6CDE-4342-BCB6-0310DF272294}" srcOrd="0" destOrd="7" presId="urn:microsoft.com/office/officeart/2005/8/layout/hList1"/>
    <dgm:cxn modelId="{0D81FB10-2CEC-4B64-BBCE-627F913BF4D5}" type="presOf" srcId="{F5DD7B85-9276-4B0C-8F8F-A4BCCDFB6C0C}" destId="{36407B57-94C6-482F-BBD4-3B0030FE1AA6}" srcOrd="0" destOrd="1" presId="urn:microsoft.com/office/officeart/2005/8/layout/hList1"/>
    <dgm:cxn modelId="{912BA912-F40F-424A-86D2-227D1497E3D2}" type="presOf" srcId="{5CE3634D-9FD9-4792-B793-23005BFF924A}" destId="{D25E9053-6CDE-4342-BCB6-0310DF272294}" srcOrd="0" destOrd="5" presId="urn:microsoft.com/office/officeart/2005/8/layout/hList1"/>
    <dgm:cxn modelId="{E65F4C32-DB6A-44F8-923C-C300B63CEEFB}" srcId="{A33D839F-BB9C-49D0-B39E-79374A5B0503}" destId="{1B4ACD66-C277-4320-ADBF-C51D500065EA}" srcOrd="2" destOrd="0" parTransId="{7441D6E4-192F-4A80-81C6-E29CECED30BD}" sibTransId="{E3F40887-2FEA-40F8-A45B-FE3A09E5AEDF}"/>
    <dgm:cxn modelId="{D4BC805C-0A39-47D0-99C5-A37B0C0C1709}" srcId="{DE3AE014-D410-42CC-91AF-8663C33A01F5}" destId="{D7045964-6ED7-420B-8970-358B13D38113}" srcOrd="3" destOrd="0" parTransId="{9C0872CC-6B70-4EC7-ABDF-1B2F0BBB6121}" sibTransId="{14D9E6B8-ED51-4D5E-8867-BE38B5B90122}"/>
    <dgm:cxn modelId="{F0B37C5D-5D50-4759-B76A-4EC8782DFAF2}" srcId="{DE3AE014-D410-42CC-91AF-8663C33A01F5}" destId="{A1A31E81-1A84-45E5-9A33-6AF84D4D520F}" srcOrd="0" destOrd="0" parTransId="{287E12D2-5AB6-488B-8954-BE59BAF5ACC9}" sibTransId="{3951DD13-1BD3-4ED6-BB09-4CF8AF3F6876}"/>
    <dgm:cxn modelId="{4412655E-6DDC-4C11-B0E6-59A498C0ED7E}" srcId="{DE3AE014-D410-42CC-91AF-8663C33A01F5}" destId="{F12F4BCB-5B9A-404B-A48F-4A3E264E7E4D}" srcOrd="8" destOrd="0" parTransId="{262C2AE8-B8E6-4FDA-9699-D5314CFCE8A4}" sibTransId="{4F463C24-61B0-4A56-A0A8-898A30021966}"/>
    <dgm:cxn modelId="{BEE00D44-81A0-45D7-882B-B8C8A850AB10}" srcId="{90DD3542-55D7-42FB-A6CC-4DFDE2D00F59}" destId="{DE3AE014-D410-42CC-91AF-8663C33A01F5}" srcOrd="0" destOrd="0" parTransId="{448CD7CB-3000-471A-9C7A-87B507CB215A}" sibTransId="{400456A1-5105-49CA-94B0-9D8732B05E77}"/>
    <dgm:cxn modelId="{86432A68-775D-4779-86A5-CC657E1E7B24}" srcId="{DE3AE014-D410-42CC-91AF-8663C33A01F5}" destId="{5CE3634D-9FD9-4792-B793-23005BFF924A}" srcOrd="5" destOrd="0" parTransId="{89617AF5-5FF6-44A9-8153-453C8AEE9A45}" sibTransId="{4A26C4EF-CA2A-48B6-84FA-BA87E804F87F}"/>
    <dgm:cxn modelId="{ABE29E48-A327-4616-A0C8-1BA9A734901E}" type="presOf" srcId="{F3A25075-27B7-4578-843A-2B88ACD33757}" destId="{36407B57-94C6-482F-BBD4-3B0030FE1AA6}" srcOrd="0" destOrd="3" presId="urn:microsoft.com/office/officeart/2005/8/layout/hList1"/>
    <dgm:cxn modelId="{E8399B69-0630-4F09-A3B7-59D90C410A53}" srcId="{C20F7AF9-1648-404F-B5E5-CEA790CEA3A4}" destId="{83242D60-5A90-4C04-B7B9-64FDC8EA03E8}" srcOrd="0" destOrd="0" parTransId="{F79FFEB9-EDCF-49D4-A4EA-D30F8DB49C1C}" sibTransId="{4A95F95B-BFC2-4721-8D09-65407F284735}"/>
    <dgm:cxn modelId="{74C1CE55-E70A-4677-9DE4-FF72FAB526D9}" type="presOf" srcId="{1B4ACD66-C277-4320-ADBF-C51D500065EA}" destId="{777AF4C0-A120-479D-AFE5-2A1896AF6CEC}" srcOrd="0" destOrd="2" presId="urn:microsoft.com/office/officeart/2005/8/layout/hList1"/>
    <dgm:cxn modelId="{F41B2557-6B2B-4BE3-9A2A-DF5B78A3A79F}" type="presOf" srcId="{A33D839F-BB9C-49D0-B39E-79374A5B0503}" destId="{FF4FBE3B-7676-4477-812C-E3E6FF4366B8}" srcOrd="0" destOrd="0" presId="urn:microsoft.com/office/officeart/2005/8/layout/hList1"/>
    <dgm:cxn modelId="{EC89BC7A-AF2A-43F2-9915-95464594D231}" srcId="{90DD3542-55D7-42FB-A6CC-4DFDE2D00F59}" destId="{C20F7AF9-1648-404F-B5E5-CEA790CEA3A4}" srcOrd="1" destOrd="0" parTransId="{FBAD8226-4446-48A4-84A7-6B373D434DF5}" sibTransId="{EDE0E6F4-50AD-4371-B8DA-9EE88FC70173}"/>
    <dgm:cxn modelId="{CFE97E80-95BB-4005-8F0F-B426AB437308}" srcId="{DE3AE014-D410-42CC-91AF-8663C33A01F5}" destId="{986C6E15-067C-4195-BAA1-8266B4350744}" srcOrd="6" destOrd="0" parTransId="{11494B4D-B64D-43AD-8029-8B5293FDF059}" sibTransId="{CE086E5C-911B-460D-98B6-206B01B56A62}"/>
    <dgm:cxn modelId="{89025281-E37D-47AF-B8E9-0BFF10BCC26B}" type="presOf" srcId="{D7045964-6ED7-420B-8970-358B13D38113}" destId="{D25E9053-6CDE-4342-BCB6-0310DF272294}" srcOrd="0" destOrd="3" presId="urn:microsoft.com/office/officeart/2005/8/layout/hList1"/>
    <dgm:cxn modelId="{FA2C7A85-A03F-47E4-AAC5-FCC0B267D40A}" type="presOf" srcId="{F12F4BCB-5B9A-404B-A48F-4A3E264E7E4D}" destId="{D25E9053-6CDE-4342-BCB6-0310DF272294}" srcOrd="0" destOrd="8" presId="urn:microsoft.com/office/officeart/2005/8/layout/hList1"/>
    <dgm:cxn modelId="{BC33B88D-599B-42BF-87C7-51A59361D3C2}" srcId="{C20F7AF9-1648-404F-B5E5-CEA790CEA3A4}" destId="{64E73BED-F19B-4952-8E58-D5CB492F83B2}" srcOrd="5" destOrd="0" parTransId="{9142C3AF-288B-4765-8E17-53E0E0F77824}" sibTransId="{01A022B2-B52F-47FC-9250-C3D45DF103C7}"/>
    <dgm:cxn modelId="{6F29FA91-CAFA-4D3F-84E7-A95DC66F38DB}" srcId="{DE3AE014-D410-42CC-91AF-8663C33A01F5}" destId="{B4C78721-87E3-4413-B326-16093094373C}" srcOrd="4" destOrd="0" parTransId="{A46AAB81-C25C-47FE-BB91-40D1D1D533A7}" sibTransId="{2CEA6408-E8C1-41CD-87B0-91D9547874A4}"/>
    <dgm:cxn modelId="{D0581292-8236-45E1-8D77-B46229E4978E}" srcId="{C20F7AF9-1648-404F-B5E5-CEA790CEA3A4}" destId="{F3A25075-27B7-4578-843A-2B88ACD33757}" srcOrd="3" destOrd="0" parTransId="{F4081566-0B20-478B-9B33-324B1F433BD9}" sibTransId="{9563BF0F-15AF-478C-BAA5-FBB2C1F811C0}"/>
    <dgm:cxn modelId="{7823B993-6430-4280-B640-9D9D1B9994E5}" srcId="{DE3AE014-D410-42CC-91AF-8663C33A01F5}" destId="{3C1B44B2-9F73-419A-8CA1-6477D4855A98}" srcOrd="1" destOrd="0" parTransId="{FC8AA091-D878-4554-85D5-F23A34C84825}" sibTransId="{B141DD04-1416-4418-99B6-2291DCD407AD}"/>
    <dgm:cxn modelId="{E97CC599-58C8-46B4-8AB4-BC6DFC491659}" type="presOf" srcId="{64A48944-6BED-4CD0-B6B4-83A2DD17DDD6}" destId="{777AF4C0-A120-479D-AFE5-2A1896AF6CEC}" srcOrd="0" destOrd="0" presId="urn:microsoft.com/office/officeart/2005/8/layout/hList1"/>
    <dgm:cxn modelId="{5DE9B39A-EBEC-4145-88AB-3DE72A673849}" type="presOf" srcId="{DE3AE014-D410-42CC-91AF-8663C33A01F5}" destId="{AAF95381-429F-4D24-A63A-55333527D90B}" srcOrd="0" destOrd="0" presId="urn:microsoft.com/office/officeart/2005/8/layout/hList1"/>
    <dgm:cxn modelId="{8B76E29C-9F16-455F-B50B-8BC4C73E26AF}" srcId="{DE3AE014-D410-42CC-91AF-8663C33A01F5}" destId="{0CE0F793-45AD-48C5-B6EC-4BA9188304C6}" srcOrd="9" destOrd="0" parTransId="{A20CBC14-1CA8-47D0-9379-9D3D3ACD215E}" sibTransId="{81E7D39E-0EA2-4A14-BFE7-1E65B8A95B15}"/>
    <dgm:cxn modelId="{2B54B7A1-EB08-4DB5-9BA3-90F4C4D627B4}" type="presOf" srcId="{90DD3542-55D7-42FB-A6CC-4DFDE2D00F59}" destId="{33728B7D-F39F-4E38-A474-8572292DDE14}" srcOrd="0" destOrd="0" presId="urn:microsoft.com/office/officeart/2005/8/layout/hList1"/>
    <dgm:cxn modelId="{13A4A0A5-C54F-42F7-BA6D-AB7CA6157D57}" srcId="{A33D839F-BB9C-49D0-B39E-79374A5B0503}" destId="{F4C299B2-A098-4143-9CFB-A66AD2A94188}" srcOrd="1" destOrd="0" parTransId="{4327FEF3-B543-49C7-9826-CABE8BC34D1F}" sibTransId="{4357812C-0C92-42E3-BE88-7D5D47CD5FF6}"/>
    <dgm:cxn modelId="{C112C8A5-C95D-40BB-A035-BE0DC87639BE}" type="presOf" srcId="{B4C78721-87E3-4413-B326-16093094373C}" destId="{D25E9053-6CDE-4342-BCB6-0310DF272294}" srcOrd="0" destOrd="4" presId="urn:microsoft.com/office/officeart/2005/8/layout/hList1"/>
    <dgm:cxn modelId="{8AF553A7-62FB-46B7-B0B5-B80A17CF67F6}" type="presOf" srcId="{C20F7AF9-1648-404F-B5E5-CEA790CEA3A4}" destId="{C738552D-0F1C-4660-BA88-77CA2EF98CF2}" srcOrd="0" destOrd="0" presId="urn:microsoft.com/office/officeart/2005/8/layout/hList1"/>
    <dgm:cxn modelId="{E60CA2A8-2A6A-4247-B4F0-BF3B124B9722}" srcId="{C20F7AF9-1648-404F-B5E5-CEA790CEA3A4}" destId="{1AF717B9-5630-4EFB-A907-E15F1615DD7F}" srcOrd="6" destOrd="0" parTransId="{7BDCF871-A38F-4DB0-856F-3A27C66C9749}" sibTransId="{CFE54A39-B7A1-4378-8DD4-219FEB2D4F6A}"/>
    <dgm:cxn modelId="{9A82A9AE-73A7-4D65-800F-FC71EEE4CD97}" type="presOf" srcId="{986C6E15-067C-4195-BAA1-8266B4350744}" destId="{D25E9053-6CDE-4342-BCB6-0310DF272294}" srcOrd="0" destOrd="6" presId="urn:microsoft.com/office/officeart/2005/8/layout/hList1"/>
    <dgm:cxn modelId="{B34BE7B0-BBF7-475A-BBC6-4579C69C9F13}" srcId="{C20F7AF9-1648-404F-B5E5-CEA790CEA3A4}" destId="{81F1B42C-312C-40E7-9B88-F89757173A3D}" srcOrd="2" destOrd="0" parTransId="{F7AC9689-9494-4F4A-AB4A-53404AD27E39}" sibTransId="{46DE829B-D74E-4C4C-83AE-516299EAB0CD}"/>
    <dgm:cxn modelId="{0D1172B4-7C36-4AFC-82AA-B9CE777A5325}" type="presOf" srcId="{EA2FD8C2-1F47-4DF2-9C86-0BCDA26D6EC4}" destId="{36407B57-94C6-482F-BBD4-3B0030FE1AA6}" srcOrd="0" destOrd="4" presId="urn:microsoft.com/office/officeart/2005/8/layout/hList1"/>
    <dgm:cxn modelId="{FE1869BA-4B45-426D-B3C9-4DC5C59131C5}" type="presOf" srcId="{64E73BED-F19B-4952-8E58-D5CB492F83B2}" destId="{36407B57-94C6-482F-BBD4-3B0030FE1AA6}" srcOrd="0" destOrd="5" presId="urn:microsoft.com/office/officeart/2005/8/layout/hList1"/>
    <dgm:cxn modelId="{5DE350C4-0850-4FAA-81CA-7E29ABF66242}" type="presOf" srcId="{6E328EFC-762E-4EA9-B1DC-0FBF4EF0ABD6}" destId="{D25E9053-6CDE-4342-BCB6-0310DF272294}" srcOrd="0" destOrd="2" presId="urn:microsoft.com/office/officeart/2005/8/layout/hList1"/>
    <dgm:cxn modelId="{72DA33C7-20B1-497C-941A-A894BD7A9D0F}" type="presOf" srcId="{81F1B42C-312C-40E7-9B88-F89757173A3D}" destId="{36407B57-94C6-482F-BBD4-3B0030FE1AA6}" srcOrd="0" destOrd="2" presId="urn:microsoft.com/office/officeart/2005/8/layout/hList1"/>
    <dgm:cxn modelId="{C7D169C9-A5C5-43AC-A240-008B92826A7C}" srcId="{C20F7AF9-1648-404F-B5E5-CEA790CEA3A4}" destId="{EA2FD8C2-1F47-4DF2-9C86-0BCDA26D6EC4}" srcOrd="4" destOrd="0" parTransId="{989166BC-D3C1-4892-8E81-2534118030AB}" sibTransId="{A47E69FC-D6FC-4B99-8FF7-52E9017C07D4}"/>
    <dgm:cxn modelId="{80D1A3CE-9084-4612-8525-DFAFAF4D64EB}" srcId="{90DD3542-55D7-42FB-A6CC-4DFDE2D00F59}" destId="{A33D839F-BB9C-49D0-B39E-79374A5B0503}" srcOrd="2" destOrd="0" parTransId="{BC28EB48-FE8A-4CAD-ADAF-A618A34FD9F8}" sibTransId="{B1BCAD84-3327-4611-AC0D-7F1FA3B7D442}"/>
    <dgm:cxn modelId="{EAB560D7-13C5-4B04-B84D-C137C669AFBF}" type="presOf" srcId="{A1A31E81-1A84-45E5-9A33-6AF84D4D520F}" destId="{D25E9053-6CDE-4342-BCB6-0310DF272294}" srcOrd="0" destOrd="0" presId="urn:microsoft.com/office/officeart/2005/8/layout/hList1"/>
    <dgm:cxn modelId="{849DDCD9-904C-4A28-ABE4-1607EEA25B69}" srcId="{DE3AE014-D410-42CC-91AF-8663C33A01F5}" destId="{E0F55DDB-5F9F-4736-8A53-8C2885D7A23E}" srcOrd="7" destOrd="0" parTransId="{5F5CDE88-9E4D-444A-9127-36EFD2E81192}" sibTransId="{F137D53D-D15E-48C2-93B1-A8194252DEDB}"/>
    <dgm:cxn modelId="{66F964DE-85D0-45E3-842B-A1A118C3EE57}" type="presOf" srcId="{83242D60-5A90-4C04-B7B9-64FDC8EA03E8}" destId="{36407B57-94C6-482F-BBD4-3B0030FE1AA6}" srcOrd="0" destOrd="0" presId="urn:microsoft.com/office/officeart/2005/8/layout/hList1"/>
    <dgm:cxn modelId="{2BD873E1-4C7E-4106-955C-C8A740E12F65}" type="presOf" srcId="{0CE0F793-45AD-48C5-B6EC-4BA9188304C6}" destId="{D25E9053-6CDE-4342-BCB6-0310DF272294}" srcOrd="0" destOrd="9" presId="urn:microsoft.com/office/officeart/2005/8/layout/hList1"/>
    <dgm:cxn modelId="{3B4EF5E2-732F-4E05-A566-BE99AF1D0765}" srcId="{C20F7AF9-1648-404F-B5E5-CEA790CEA3A4}" destId="{F5DD7B85-9276-4B0C-8F8F-A4BCCDFB6C0C}" srcOrd="1" destOrd="0" parTransId="{8E9B89AB-102B-41D3-9D3A-CDC5FBCB84EA}" sibTransId="{0DDFE073-7D14-44BB-B597-2D3DEB69E782}"/>
    <dgm:cxn modelId="{212DB9E4-1D98-43BA-8F74-BDD6ED9947E8}" type="presOf" srcId="{F4C299B2-A098-4143-9CFB-A66AD2A94188}" destId="{777AF4C0-A120-479D-AFE5-2A1896AF6CEC}" srcOrd="0" destOrd="1" presId="urn:microsoft.com/office/officeart/2005/8/layout/hList1"/>
    <dgm:cxn modelId="{782E00EE-0302-4AE3-9558-68FAD167C175}" type="presOf" srcId="{1AF717B9-5630-4EFB-A907-E15F1615DD7F}" destId="{36407B57-94C6-482F-BBD4-3B0030FE1AA6}" srcOrd="0" destOrd="6" presId="urn:microsoft.com/office/officeart/2005/8/layout/hList1"/>
    <dgm:cxn modelId="{74785EF4-5B44-4C7C-8197-9BCC7F62E5A7}" srcId="{A33D839F-BB9C-49D0-B39E-79374A5B0503}" destId="{64A48944-6BED-4CD0-B6B4-83A2DD17DDD6}" srcOrd="0" destOrd="0" parTransId="{3841CFB1-61AA-4305-894A-3AE014252B61}" sibTransId="{D745A899-385E-40FD-A65F-C6A2E4881A58}"/>
    <dgm:cxn modelId="{4D9F83F7-2FB1-4B7F-B1B9-E4027B788B8A}" type="presOf" srcId="{3C1B44B2-9F73-419A-8CA1-6477D4855A98}" destId="{D25E9053-6CDE-4342-BCB6-0310DF272294}" srcOrd="0" destOrd="1" presId="urn:microsoft.com/office/officeart/2005/8/layout/hList1"/>
    <dgm:cxn modelId="{2DD600FF-00D8-44D9-B40A-1B7E5D673E6D}" srcId="{DE3AE014-D410-42CC-91AF-8663C33A01F5}" destId="{6E328EFC-762E-4EA9-B1DC-0FBF4EF0ABD6}" srcOrd="2" destOrd="0" parTransId="{E8056994-1643-4533-9822-15F4FD5CDB7F}" sibTransId="{4842E612-B5B7-4331-8662-94C0311BD41E}"/>
    <dgm:cxn modelId="{3AED2745-27DD-4C6B-A7E3-BAA2ACFA01B2}" type="presParOf" srcId="{33728B7D-F39F-4E38-A474-8572292DDE14}" destId="{24699AC4-E6B5-4024-A7EE-4D6A9D202DE2}" srcOrd="0" destOrd="0" presId="urn:microsoft.com/office/officeart/2005/8/layout/hList1"/>
    <dgm:cxn modelId="{CF0A5AA4-C1A1-4043-AB84-9647E6DBE1EB}" type="presParOf" srcId="{24699AC4-E6B5-4024-A7EE-4D6A9D202DE2}" destId="{AAF95381-429F-4D24-A63A-55333527D90B}" srcOrd="0" destOrd="0" presId="urn:microsoft.com/office/officeart/2005/8/layout/hList1"/>
    <dgm:cxn modelId="{95A69E24-D87A-4BE6-8724-6D29C0D009B2}" type="presParOf" srcId="{24699AC4-E6B5-4024-A7EE-4D6A9D202DE2}" destId="{D25E9053-6CDE-4342-BCB6-0310DF272294}" srcOrd="1" destOrd="0" presId="urn:microsoft.com/office/officeart/2005/8/layout/hList1"/>
    <dgm:cxn modelId="{DD215220-EE7F-4FD5-84D2-E3D862754032}" type="presParOf" srcId="{33728B7D-F39F-4E38-A474-8572292DDE14}" destId="{0566C4F1-77AE-4A54-9226-5D50C7C8E061}" srcOrd="1" destOrd="0" presId="urn:microsoft.com/office/officeart/2005/8/layout/hList1"/>
    <dgm:cxn modelId="{6DC427E9-E628-46C1-A6FC-58BED683DECB}" type="presParOf" srcId="{33728B7D-F39F-4E38-A474-8572292DDE14}" destId="{46A26C1E-C9D1-4DBE-93AC-0CAB48CAC630}" srcOrd="2" destOrd="0" presId="urn:microsoft.com/office/officeart/2005/8/layout/hList1"/>
    <dgm:cxn modelId="{4F76658B-100A-4846-AAA9-269E7BFF7310}" type="presParOf" srcId="{46A26C1E-C9D1-4DBE-93AC-0CAB48CAC630}" destId="{C738552D-0F1C-4660-BA88-77CA2EF98CF2}" srcOrd="0" destOrd="0" presId="urn:microsoft.com/office/officeart/2005/8/layout/hList1"/>
    <dgm:cxn modelId="{E8C36CE6-F607-4155-A8C4-A05264FE8170}" type="presParOf" srcId="{46A26C1E-C9D1-4DBE-93AC-0CAB48CAC630}" destId="{36407B57-94C6-482F-BBD4-3B0030FE1AA6}" srcOrd="1" destOrd="0" presId="urn:microsoft.com/office/officeart/2005/8/layout/hList1"/>
    <dgm:cxn modelId="{231DBBF6-AD2B-4D35-847F-CC94844294CD}" type="presParOf" srcId="{33728B7D-F39F-4E38-A474-8572292DDE14}" destId="{65D6D00D-B359-463F-B9E9-2ABBFAF5F907}" srcOrd="3" destOrd="0" presId="urn:microsoft.com/office/officeart/2005/8/layout/hList1"/>
    <dgm:cxn modelId="{F77F520A-1E2C-4ED4-8A7D-86F1AF7E44F8}" type="presParOf" srcId="{33728B7D-F39F-4E38-A474-8572292DDE14}" destId="{B751FF58-29C3-4701-B105-74EAC8101001}" srcOrd="4" destOrd="0" presId="urn:microsoft.com/office/officeart/2005/8/layout/hList1"/>
    <dgm:cxn modelId="{85E8D931-78DA-4150-AB3F-64D04ABB0314}" type="presParOf" srcId="{B751FF58-29C3-4701-B105-74EAC8101001}" destId="{FF4FBE3B-7676-4477-812C-E3E6FF4366B8}" srcOrd="0" destOrd="0" presId="urn:microsoft.com/office/officeart/2005/8/layout/hList1"/>
    <dgm:cxn modelId="{3AF3F587-1E14-4C68-9B6F-025E251EACAE}" type="presParOf" srcId="{B751FF58-29C3-4701-B105-74EAC8101001}" destId="{777AF4C0-A120-479D-AFE5-2A1896AF6CE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997D35-8CF7-42C5-BA2F-AE508D3C897D}" type="doc">
      <dgm:prSet loTypeId="urn:microsoft.com/office/officeart/2005/8/layout/cycle4" loCatId="matrix" qsTypeId="urn:microsoft.com/office/officeart/2005/8/quickstyle/simple4" qsCatId="simple" csTypeId="urn:microsoft.com/office/officeart/2005/8/colors/accent3_3" csCatId="accent3" phldr="1"/>
      <dgm:spPr/>
      <dgm:t>
        <a:bodyPr/>
        <a:lstStyle/>
        <a:p>
          <a:endParaRPr lang="en-SG"/>
        </a:p>
      </dgm:t>
    </dgm:pt>
    <dgm:pt modelId="{CC6D7459-B83A-4C6B-8563-4C8D2859B8BC}">
      <dgm:prSet phldrT="[Text]" custT="1"/>
      <dgm:spPr>
        <a:solidFill>
          <a:schemeClr val="accent3">
            <a:lumMod val="75000"/>
          </a:schemeClr>
        </a:solidFill>
      </dgm:spPr>
      <dgm:t>
        <a:bodyPr/>
        <a:lstStyle/>
        <a:p>
          <a:pPr algn="l"/>
          <a:endParaRPr lang="en-SG" sz="1200" dirty="0">
            <a:solidFill>
              <a:srgbClr val="FFFFFF"/>
            </a:solidFill>
            <a:latin typeface="Calibri" panose="020F0502020204030204" pitchFamily="34" charset="0"/>
            <a:cs typeface="Calibri" panose="020F0502020204030204" pitchFamily="34" charset="0"/>
          </a:endParaRPr>
        </a:p>
      </dgm:t>
    </dgm:pt>
    <dgm:pt modelId="{E8E0B296-ACE8-4D13-962A-516066BE56FC}" type="parTrans" cxnId="{572247DD-A51F-4F3A-9915-E45B5425317F}">
      <dgm:prSet/>
      <dgm:spPr/>
      <dgm:t>
        <a:bodyPr/>
        <a:lstStyle/>
        <a:p>
          <a:endParaRPr lang="en-SG"/>
        </a:p>
      </dgm:t>
    </dgm:pt>
    <dgm:pt modelId="{2B624DCC-1E5E-4103-8635-E878AF5A1673}" type="sibTrans" cxnId="{572247DD-A51F-4F3A-9915-E45B5425317F}">
      <dgm:prSet/>
      <dgm:spPr/>
      <dgm:t>
        <a:bodyPr/>
        <a:lstStyle/>
        <a:p>
          <a:endParaRPr lang="en-SG"/>
        </a:p>
      </dgm:t>
    </dgm:pt>
    <dgm:pt modelId="{713F0C34-693D-4568-B05D-7F976FF1E13B}">
      <dgm:prSet phldrT="[Text]" custT="1"/>
      <dgm:spPr>
        <a:solidFill>
          <a:schemeClr val="accent3"/>
        </a:solidFill>
      </dgm:spPr>
      <dgm:t>
        <a:bodyPr/>
        <a:lstStyle/>
        <a:p>
          <a:pPr algn="ctr"/>
          <a:endParaRPr lang="en-SG" sz="1200" dirty="0">
            <a:solidFill>
              <a:srgbClr val="FFFFFF"/>
            </a:solidFill>
            <a:latin typeface="Calibri" panose="020F0502020204030204" pitchFamily="34" charset="0"/>
            <a:cs typeface="Calibri" panose="020F0502020204030204" pitchFamily="34" charset="0"/>
          </a:endParaRPr>
        </a:p>
      </dgm:t>
    </dgm:pt>
    <dgm:pt modelId="{9943171F-23A5-4D63-88F9-7D9D0CC9CF9D}" type="parTrans" cxnId="{6631FEE6-5265-4131-AFD2-D1BBE7960934}">
      <dgm:prSet/>
      <dgm:spPr/>
      <dgm:t>
        <a:bodyPr/>
        <a:lstStyle/>
        <a:p>
          <a:endParaRPr lang="en-SG"/>
        </a:p>
      </dgm:t>
    </dgm:pt>
    <dgm:pt modelId="{3BB56B01-E1AD-4688-96C6-F4E43BC7FE2A}" type="sibTrans" cxnId="{6631FEE6-5265-4131-AFD2-D1BBE7960934}">
      <dgm:prSet/>
      <dgm:spPr/>
      <dgm:t>
        <a:bodyPr/>
        <a:lstStyle/>
        <a:p>
          <a:endParaRPr lang="en-SG"/>
        </a:p>
      </dgm:t>
    </dgm:pt>
    <dgm:pt modelId="{C2CD0121-4469-4DD7-8600-D0A0FBB47225}">
      <dgm:prSet phldrT="[Text]" custT="1"/>
      <dgm:spPr>
        <a:solidFill>
          <a:schemeClr val="accent3"/>
        </a:solidFill>
      </dgm:spPr>
      <dgm:t>
        <a:bodyPr/>
        <a:lstStyle/>
        <a:p>
          <a:endParaRPr lang="en-SG" sz="1200" dirty="0">
            <a:solidFill>
              <a:srgbClr val="FFFFFF"/>
            </a:solidFill>
            <a:latin typeface="Calibri" panose="020F0502020204030204" pitchFamily="34" charset="0"/>
            <a:cs typeface="Calibri" panose="020F0502020204030204" pitchFamily="34" charset="0"/>
          </a:endParaRPr>
        </a:p>
      </dgm:t>
    </dgm:pt>
    <dgm:pt modelId="{5AF4BB89-9430-427A-959D-6FD55BAE57EF}" type="parTrans" cxnId="{B4213C04-2B3F-4545-A248-8CBA90818750}">
      <dgm:prSet/>
      <dgm:spPr/>
      <dgm:t>
        <a:bodyPr/>
        <a:lstStyle/>
        <a:p>
          <a:endParaRPr lang="en-SG"/>
        </a:p>
      </dgm:t>
    </dgm:pt>
    <dgm:pt modelId="{C1FEE659-ED93-407B-9333-B9933561478E}" type="sibTrans" cxnId="{B4213C04-2B3F-4545-A248-8CBA90818750}">
      <dgm:prSet/>
      <dgm:spPr/>
      <dgm:t>
        <a:bodyPr/>
        <a:lstStyle/>
        <a:p>
          <a:endParaRPr lang="en-SG"/>
        </a:p>
      </dgm:t>
    </dgm:pt>
    <dgm:pt modelId="{6FEDBDF7-1A2D-44D4-BB49-D87B39F3FC71}">
      <dgm:prSet phldrT="[Text]" custT="1"/>
      <dgm:spPr>
        <a:solidFill>
          <a:schemeClr val="accent3">
            <a:lumMod val="75000"/>
          </a:schemeClr>
        </a:solidFill>
      </dgm:spPr>
      <dgm:t>
        <a:bodyPr/>
        <a:lstStyle/>
        <a:p>
          <a:endParaRPr lang="en-SG" sz="1200" dirty="0">
            <a:solidFill>
              <a:srgbClr val="FFFFFF"/>
            </a:solidFill>
            <a:latin typeface="Calibri" panose="020F0502020204030204" pitchFamily="34" charset="0"/>
            <a:cs typeface="Calibri" panose="020F0502020204030204" pitchFamily="34" charset="0"/>
          </a:endParaRPr>
        </a:p>
      </dgm:t>
    </dgm:pt>
    <dgm:pt modelId="{17A3BD07-1999-4588-9CE2-A6F0B6CE0329}" type="parTrans" cxnId="{A47F7E00-318A-4C70-A250-151C9E7A3F9B}">
      <dgm:prSet/>
      <dgm:spPr/>
      <dgm:t>
        <a:bodyPr/>
        <a:lstStyle/>
        <a:p>
          <a:endParaRPr lang="en-SG"/>
        </a:p>
      </dgm:t>
    </dgm:pt>
    <dgm:pt modelId="{3C63830A-C51D-4128-8115-24C9C3B38FE0}" type="sibTrans" cxnId="{A47F7E00-318A-4C70-A250-151C9E7A3F9B}">
      <dgm:prSet/>
      <dgm:spPr/>
      <dgm:t>
        <a:bodyPr/>
        <a:lstStyle/>
        <a:p>
          <a:endParaRPr lang="en-SG"/>
        </a:p>
      </dgm:t>
    </dgm:pt>
    <dgm:pt modelId="{CE2C7A32-25A3-470A-9F2F-8C03404B36E2}" type="pres">
      <dgm:prSet presAssocID="{9B997D35-8CF7-42C5-BA2F-AE508D3C897D}" presName="cycleMatrixDiagram" presStyleCnt="0">
        <dgm:presLayoutVars>
          <dgm:chMax val="1"/>
          <dgm:dir/>
          <dgm:animLvl val="lvl"/>
          <dgm:resizeHandles val="exact"/>
        </dgm:presLayoutVars>
      </dgm:prSet>
      <dgm:spPr/>
    </dgm:pt>
    <dgm:pt modelId="{84775AA8-BBEE-4EDB-ABCA-583F75FD00F5}" type="pres">
      <dgm:prSet presAssocID="{9B997D35-8CF7-42C5-BA2F-AE508D3C897D}" presName="children" presStyleCnt="0"/>
      <dgm:spPr/>
    </dgm:pt>
    <dgm:pt modelId="{4AAB7FA7-72E0-4808-8A7C-258BC78076FA}" type="pres">
      <dgm:prSet presAssocID="{9B997D35-8CF7-42C5-BA2F-AE508D3C897D}" presName="childPlaceholder" presStyleCnt="0"/>
      <dgm:spPr/>
    </dgm:pt>
    <dgm:pt modelId="{7FC8E843-3302-4CBA-AC48-DD200AA17525}" type="pres">
      <dgm:prSet presAssocID="{9B997D35-8CF7-42C5-BA2F-AE508D3C897D}" presName="circle" presStyleCnt="0"/>
      <dgm:spPr/>
    </dgm:pt>
    <dgm:pt modelId="{B5933AD0-28C3-4546-A044-F229B52A6B2B}" type="pres">
      <dgm:prSet presAssocID="{9B997D35-8CF7-42C5-BA2F-AE508D3C897D}" presName="quadrant1" presStyleLbl="node1" presStyleIdx="0" presStyleCnt="4">
        <dgm:presLayoutVars>
          <dgm:chMax val="1"/>
          <dgm:bulletEnabled val="1"/>
        </dgm:presLayoutVars>
      </dgm:prSet>
      <dgm:spPr/>
    </dgm:pt>
    <dgm:pt modelId="{FCD04D34-699B-47E6-AEFC-74BE358CF036}" type="pres">
      <dgm:prSet presAssocID="{9B997D35-8CF7-42C5-BA2F-AE508D3C897D}" presName="quadrant2" presStyleLbl="node1" presStyleIdx="1" presStyleCnt="4" custLinFactNeighborX="-980" custLinFactNeighborY="27">
        <dgm:presLayoutVars>
          <dgm:chMax val="1"/>
          <dgm:bulletEnabled val="1"/>
        </dgm:presLayoutVars>
      </dgm:prSet>
      <dgm:spPr/>
    </dgm:pt>
    <dgm:pt modelId="{61E911E4-66CC-4D34-B566-FACA75332B31}" type="pres">
      <dgm:prSet presAssocID="{9B997D35-8CF7-42C5-BA2F-AE508D3C897D}" presName="quadrant3" presStyleLbl="node1" presStyleIdx="2" presStyleCnt="4" custLinFactNeighborX="-526" custLinFactNeighborY="-2309">
        <dgm:presLayoutVars>
          <dgm:chMax val="1"/>
          <dgm:bulletEnabled val="1"/>
        </dgm:presLayoutVars>
      </dgm:prSet>
      <dgm:spPr/>
    </dgm:pt>
    <dgm:pt modelId="{EA79B28D-25DC-4A2A-9143-29F5019A8D3D}" type="pres">
      <dgm:prSet presAssocID="{9B997D35-8CF7-42C5-BA2F-AE508D3C897D}" presName="quadrant4" presStyleLbl="node1" presStyleIdx="3" presStyleCnt="4" custLinFactNeighborX="457" custLinFactNeighborY="-2125">
        <dgm:presLayoutVars>
          <dgm:chMax val="1"/>
          <dgm:bulletEnabled val="1"/>
        </dgm:presLayoutVars>
      </dgm:prSet>
      <dgm:spPr/>
    </dgm:pt>
    <dgm:pt modelId="{B818EEBE-7202-4EEB-A731-6D3E1D9C41DD}" type="pres">
      <dgm:prSet presAssocID="{9B997D35-8CF7-42C5-BA2F-AE508D3C897D}" presName="quadrantPlaceholder" presStyleCnt="0"/>
      <dgm:spPr/>
    </dgm:pt>
    <dgm:pt modelId="{CF0DC5BD-AD7B-41ED-B216-184A7474C5D9}" type="pres">
      <dgm:prSet presAssocID="{9B997D35-8CF7-42C5-BA2F-AE508D3C897D}" presName="center1" presStyleLbl="fgShp" presStyleIdx="0" presStyleCnt="2" custFlipVert="0" custFlipHor="0" custScaleX="34353" custScaleY="6490" custLinFactNeighborX="-2726" custLinFactNeighborY="5739"/>
      <dgm:spPr/>
    </dgm:pt>
    <dgm:pt modelId="{83147971-2CF1-4062-8896-2A176CCFB06F}" type="pres">
      <dgm:prSet presAssocID="{9B997D35-8CF7-42C5-BA2F-AE508D3C897D}" presName="center2" presStyleLbl="fgShp" presStyleIdx="1" presStyleCnt="2" custFlipVert="1" custFlipHor="0" custScaleX="5644" custScaleY="18708" custLinFactNeighborX="2181" custLinFactNeighborY="2822"/>
      <dgm:spPr/>
    </dgm:pt>
  </dgm:ptLst>
  <dgm:cxnLst>
    <dgm:cxn modelId="{A47F7E00-318A-4C70-A250-151C9E7A3F9B}" srcId="{9B997D35-8CF7-42C5-BA2F-AE508D3C897D}" destId="{6FEDBDF7-1A2D-44D4-BB49-D87B39F3FC71}" srcOrd="3" destOrd="0" parTransId="{17A3BD07-1999-4588-9CE2-A6F0B6CE0329}" sibTransId="{3C63830A-C51D-4128-8115-24C9C3B38FE0}"/>
    <dgm:cxn modelId="{B4213C04-2B3F-4545-A248-8CBA90818750}" srcId="{9B997D35-8CF7-42C5-BA2F-AE508D3C897D}" destId="{C2CD0121-4469-4DD7-8600-D0A0FBB47225}" srcOrd="2" destOrd="0" parTransId="{5AF4BB89-9430-427A-959D-6FD55BAE57EF}" sibTransId="{C1FEE659-ED93-407B-9333-B9933561478E}"/>
    <dgm:cxn modelId="{26396F1F-90B4-43AF-9FDF-B0E1F2FB05AA}" type="presOf" srcId="{C2CD0121-4469-4DD7-8600-D0A0FBB47225}" destId="{61E911E4-66CC-4D34-B566-FACA75332B31}" srcOrd="0" destOrd="0" presId="urn:microsoft.com/office/officeart/2005/8/layout/cycle4"/>
    <dgm:cxn modelId="{4047477E-7FEE-41DC-836A-AADDDA248DF8}" type="presOf" srcId="{6FEDBDF7-1A2D-44D4-BB49-D87B39F3FC71}" destId="{EA79B28D-25DC-4A2A-9143-29F5019A8D3D}" srcOrd="0" destOrd="0" presId="urn:microsoft.com/office/officeart/2005/8/layout/cycle4"/>
    <dgm:cxn modelId="{3CA5E680-0355-401F-B84B-D353793AA6FC}" type="presOf" srcId="{713F0C34-693D-4568-B05D-7F976FF1E13B}" destId="{FCD04D34-699B-47E6-AEFC-74BE358CF036}" srcOrd="0" destOrd="0" presId="urn:microsoft.com/office/officeart/2005/8/layout/cycle4"/>
    <dgm:cxn modelId="{C6DFD693-6D06-49DA-9644-C550BACC9B22}" type="presOf" srcId="{9B997D35-8CF7-42C5-BA2F-AE508D3C897D}" destId="{CE2C7A32-25A3-470A-9F2F-8C03404B36E2}" srcOrd="0" destOrd="0" presId="urn:microsoft.com/office/officeart/2005/8/layout/cycle4"/>
    <dgm:cxn modelId="{B24585C0-64D8-4CAE-BB4D-A6B56DF5AD28}" type="presOf" srcId="{CC6D7459-B83A-4C6B-8563-4C8D2859B8BC}" destId="{B5933AD0-28C3-4546-A044-F229B52A6B2B}" srcOrd="0" destOrd="0" presId="urn:microsoft.com/office/officeart/2005/8/layout/cycle4"/>
    <dgm:cxn modelId="{572247DD-A51F-4F3A-9915-E45B5425317F}" srcId="{9B997D35-8CF7-42C5-BA2F-AE508D3C897D}" destId="{CC6D7459-B83A-4C6B-8563-4C8D2859B8BC}" srcOrd="0" destOrd="0" parTransId="{E8E0B296-ACE8-4D13-962A-516066BE56FC}" sibTransId="{2B624DCC-1E5E-4103-8635-E878AF5A1673}"/>
    <dgm:cxn modelId="{6631FEE6-5265-4131-AFD2-D1BBE7960934}" srcId="{9B997D35-8CF7-42C5-BA2F-AE508D3C897D}" destId="{713F0C34-693D-4568-B05D-7F976FF1E13B}" srcOrd="1" destOrd="0" parTransId="{9943171F-23A5-4D63-88F9-7D9D0CC9CF9D}" sibTransId="{3BB56B01-E1AD-4688-96C6-F4E43BC7FE2A}"/>
    <dgm:cxn modelId="{E7B46BE1-9066-48EB-94BA-5439C8505C41}" type="presParOf" srcId="{CE2C7A32-25A3-470A-9F2F-8C03404B36E2}" destId="{84775AA8-BBEE-4EDB-ABCA-583F75FD00F5}" srcOrd="0" destOrd="0" presId="urn:microsoft.com/office/officeart/2005/8/layout/cycle4"/>
    <dgm:cxn modelId="{416DA57D-74F3-4F17-A67A-479983E7691D}" type="presParOf" srcId="{84775AA8-BBEE-4EDB-ABCA-583F75FD00F5}" destId="{4AAB7FA7-72E0-4808-8A7C-258BC78076FA}" srcOrd="0" destOrd="0" presId="urn:microsoft.com/office/officeart/2005/8/layout/cycle4"/>
    <dgm:cxn modelId="{7D2C626B-04A9-481B-AA33-204337D6494A}" type="presParOf" srcId="{CE2C7A32-25A3-470A-9F2F-8C03404B36E2}" destId="{7FC8E843-3302-4CBA-AC48-DD200AA17525}" srcOrd="1" destOrd="0" presId="urn:microsoft.com/office/officeart/2005/8/layout/cycle4"/>
    <dgm:cxn modelId="{2649495C-3AD8-4656-90B3-9582AD5873BE}" type="presParOf" srcId="{7FC8E843-3302-4CBA-AC48-DD200AA17525}" destId="{B5933AD0-28C3-4546-A044-F229B52A6B2B}" srcOrd="0" destOrd="0" presId="urn:microsoft.com/office/officeart/2005/8/layout/cycle4"/>
    <dgm:cxn modelId="{19EA321F-D9FB-40B3-A59D-5D4CBCBD276A}" type="presParOf" srcId="{7FC8E843-3302-4CBA-AC48-DD200AA17525}" destId="{FCD04D34-699B-47E6-AEFC-74BE358CF036}" srcOrd="1" destOrd="0" presId="urn:microsoft.com/office/officeart/2005/8/layout/cycle4"/>
    <dgm:cxn modelId="{0C934FD8-3CB6-4AA1-8DB0-BD509B8830B3}" type="presParOf" srcId="{7FC8E843-3302-4CBA-AC48-DD200AA17525}" destId="{61E911E4-66CC-4D34-B566-FACA75332B31}" srcOrd="2" destOrd="0" presId="urn:microsoft.com/office/officeart/2005/8/layout/cycle4"/>
    <dgm:cxn modelId="{BEC8E152-69E1-4ED4-BC45-9154FEC59631}" type="presParOf" srcId="{7FC8E843-3302-4CBA-AC48-DD200AA17525}" destId="{EA79B28D-25DC-4A2A-9143-29F5019A8D3D}" srcOrd="3" destOrd="0" presId="urn:microsoft.com/office/officeart/2005/8/layout/cycle4"/>
    <dgm:cxn modelId="{72AB68C5-EE83-4335-BA68-47E424FF9BAE}" type="presParOf" srcId="{7FC8E843-3302-4CBA-AC48-DD200AA17525}" destId="{B818EEBE-7202-4EEB-A731-6D3E1D9C41DD}" srcOrd="4" destOrd="0" presId="urn:microsoft.com/office/officeart/2005/8/layout/cycle4"/>
    <dgm:cxn modelId="{16C09E5B-760B-480F-B5F8-27363140D214}" type="presParOf" srcId="{CE2C7A32-25A3-470A-9F2F-8C03404B36E2}" destId="{CF0DC5BD-AD7B-41ED-B216-184A7474C5D9}" srcOrd="2" destOrd="0" presId="urn:microsoft.com/office/officeart/2005/8/layout/cycle4"/>
    <dgm:cxn modelId="{7312ECE1-AD48-4DE4-BD2C-D77D4BC90496}" type="presParOf" srcId="{CE2C7A32-25A3-470A-9F2F-8C03404B36E2}" destId="{83147971-2CF1-4062-8896-2A176CCFB06F}"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7B830F-51A3-4FCA-850E-9BC83C102942}" type="doc">
      <dgm:prSet loTypeId="urn:microsoft.com/office/officeart/2005/8/layout/hList3" loCatId="list" qsTypeId="urn:microsoft.com/office/officeart/2005/8/quickstyle/simple1" qsCatId="simple" csTypeId="urn:microsoft.com/office/officeart/2005/8/colors/accent3_1" csCatId="accent3" phldr="1"/>
      <dgm:spPr/>
      <dgm:t>
        <a:bodyPr/>
        <a:lstStyle/>
        <a:p>
          <a:endParaRPr lang="en-SG"/>
        </a:p>
      </dgm:t>
    </dgm:pt>
    <dgm:pt modelId="{DB881E6B-D0DA-4F22-AFCD-D804E1653A15}">
      <dgm:prSet phldrT="[Text]" custT="1"/>
      <dgm:spPr>
        <a:ln w="19050">
          <a:solidFill>
            <a:schemeClr val="accent3"/>
          </a:solidFill>
        </a:ln>
      </dgm:spPr>
      <dgm:t>
        <a:bodyPr/>
        <a:lstStyle/>
        <a:p>
          <a:pPr algn="l">
            <a:spcAft>
              <a:spcPct val="35000"/>
            </a:spcAft>
            <a:buNone/>
          </a:pPr>
          <a:r>
            <a:rPr lang="en-SG" sz="1400" b="1" u="none" dirty="0">
              <a:latin typeface="Calibri" panose="020F0502020204030204" pitchFamily="34" charset="0"/>
              <a:cs typeface="Calibri" panose="020F0502020204030204" pitchFamily="34" charset="0"/>
            </a:rPr>
            <a:t>		</a:t>
          </a:r>
          <a:endParaRPr lang="en-SG" sz="1400" b="0" u="sng" dirty="0">
            <a:latin typeface="Calibri" panose="020F0502020204030204" pitchFamily="34" charset="0"/>
            <a:cs typeface="Calibri" panose="020F0502020204030204" pitchFamily="34" charset="0"/>
          </a:endParaRPr>
        </a:p>
        <a:p>
          <a:pPr algn="l">
            <a:spcAft>
              <a:spcPct val="35000"/>
            </a:spcAft>
            <a:buNone/>
          </a:pPr>
          <a:endParaRPr lang="en-SG" sz="1400" b="0" u="sng" dirty="0">
            <a:latin typeface="Calibri" panose="020F0502020204030204" pitchFamily="34" charset="0"/>
            <a:cs typeface="Calibri" panose="020F0502020204030204" pitchFamily="34" charset="0"/>
          </a:endParaRPr>
        </a:p>
        <a:p>
          <a:pPr algn="l">
            <a:spcAft>
              <a:spcPct val="35000"/>
            </a:spcAft>
            <a:buFont typeface="Wingdings" panose="05000000000000000000" pitchFamily="2" charset="2"/>
            <a:buChar char="q"/>
          </a:pPr>
          <a:endParaRPr lang="en-SG" sz="1600" b="1" u="sng" dirty="0">
            <a:latin typeface="Calibri" panose="020F0502020204030204" pitchFamily="34" charset="0"/>
            <a:cs typeface="Calibri" panose="020F0502020204030204" pitchFamily="34" charset="0"/>
          </a:endParaRPr>
        </a:p>
        <a:p>
          <a:pPr algn="l">
            <a:spcAft>
              <a:spcPts val="300"/>
            </a:spcAft>
            <a:buFont typeface="Wingdings" panose="05000000000000000000" pitchFamily="2" charset="2"/>
            <a:buChar char="q"/>
          </a:pPr>
          <a:r>
            <a:rPr lang="en-SG" sz="1600" b="1" u="sng" dirty="0">
              <a:latin typeface="Calibri" panose="020F0502020204030204" pitchFamily="34" charset="0"/>
              <a:cs typeface="Calibri" panose="020F0502020204030204" pitchFamily="34" charset="0"/>
            </a:rPr>
            <a:t>Goal:</a:t>
          </a:r>
          <a:r>
            <a:rPr lang="en-SG" sz="1600" b="0" u="none" dirty="0">
              <a:latin typeface="Calibri" panose="020F0502020204030204" pitchFamily="34" charset="0"/>
              <a:cs typeface="Calibri" panose="020F0502020204030204" pitchFamily="34" charset="0"/>
            </a:rPr>
            <a:t> To</a:t>
          </a:r>
          <a:r>
            <a:rPr lang="en-SG" sz="1400" b="0" u="none" dirty="0">
              <a:latin typeface="Calibri" panose="020F0502020204030204" pitchFamily="34" charset="0"/>
              <a:cs typeface="Calibri" panose="020F0502020204030204" pitchFamily="34" charset="0"/>
            </a:rPr>
            <a:t> be complaint with APRA regulations by Jun2020.</a:t>
          </a:r>
        </a:p>
        <a:p>
          <a:pPr algn="l">
            <a:spcAft>
              <a:spcPts val="300"/>
            </a:spcAft>
            <a:buFont typeface="Wingdings" panose="05000000000000000000" pitchFamily="2" charset="2"/>
            <a:buChar char="q"/>
          </a:pPr>
          <a:r>
            <a:rPr lang="en-SG" sz="1600" b="1" u="sng" dirty="0">
              <a:latin typeface="Calibri" panose="020F0502020204030204" pitchFamily="34" charset="0"/>
              <a:cs typeface="Calibri" panose="020F0502020204030204" pitchFamily="34" charset="0"/>
            </a:rPr>
            <a:t>Advantages: </a:t>
          </a:r>
        </a:p>
        <a:p>
          <a:pPr algn="l">
            <a:spcAft>
              <a:spcPct val="35000"/>
            </a:spcAft>
            <a:buFont typeface="Wingdings" panose="05000000000000000000" pitchFamily="2" charset="2"/>
            <a:buChar char="q"/>
          </a:pPr>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 Inline with Fintech Credit Goal.</a:t>
          </a:r>
        </a:p>
        <a:p>
          <a:pPr algn="l">
            <a:spcAft>
              <a:spcPct val="35000"/>
            </a:spcAft>
            <a:buFont typeface="Wingdings" panose="05000000000000000000" pitchFamily="2" charset="2"/>
            <a:buChar char="q"/>
          </a:pPr>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Develops a strong review of Risk appetite for Fintech credit and Investors.   </a:t>
          </a:r>
        </a:p>
        <a:p>
          <a:pPr algn="l">
            <a:spcAft>
              <a:spcPts val="300"/>
            </a:spcAft>
            <a:buFont typeface="Wingdings" panose="05000000000000000000" pitchFamily="2" charset="2"/>
            <a:buChar char="q"/>
          </a:pPr>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Critical for brand building and supports Marketing strategies.</a:t>
          </a:r>
        </a:p>
        <a:p>
          <a:pPr algn="l">
            <a:spcAft>
              <a:spcPts val="300"/>
            </a:spcAft>
            <a:buFont typeface="Wingdings" panose="05000000000000000000" pitchFamily="2" charset="2"/>
            <a:buChar char="q"/>
          </a:pPr>
          <a:r>
            <a:rPr lang="en-SG" sz="1600" b="1" u="sng" dirty="0">
              <a:latin typeface="Calibri" panose="020F0502020204030204" pitchFamily="34" charset="0"/>
              <a:cs typeface="Calibri" panose="020F0502020204030204" pitchFamily="34" charset="0"/>
            </a:rPr>
            <a:t>Key steps:</a:t>
          </a:r>
        </a:p>
        <a:p>
          <a:pPr algn="l">
            <a:spcAft>
              <a:spcPct val="35000"/>
            </a:spcAft>
            <a:buFont typeface="Wingdings" panose="05000000000000000000" pitchFamily="2" charset="2"/>
            <a:buChar char="q"/>
          </a:pPr>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 Interpretation of APRA regulations. </a:t>
          </a:r>
        </a:p>
        <a:p>
          <a:pPr algn="l">
            <a:spcAft>
              <a:spcPct val="35000"/>
            </a:spcAft>
            <a:buFont typeface="Wingdings" panose="05000000000000000000" pitchFamily="2" charset="2"/>
            <a:buChar char="q"/>
          </a:pPr>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Calculate relevant Risk matrices.</a:t>
          </a:r>
        </a:p>
        <a:p>
          <a:pPr algn="l">
            <a:spcAft>
              <a:spcPct val="35000"/>
            </a:spcAft>
            <a:buFont typeface="Wingdings" panose="05000000000000000000" pitchFamily="2" charset="2"/>
            <a:buChar char="q"/>
          </a:pPr>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 Develop expected credit loss (12 months) by the following ML models to estimate</a:t>
          </a:r>
        </a:p>
        <a:p>
          <a:pPr algn="l">
            <a:spcAft>
              <a:spcPct val="35000"/>
            </a:spcAft>
            <a:buFont typeface="Wingdings" panose="05000000000000000000" pitchFamily="2" charset="2"/>
            <a:buChar char="q"/>
          </a:pPr>
          <a:r>
            <a:rPr lang="en-US" sz="1400" dirty="0">
              <a:latin typeface="Calibri" panose="020F0502020204030204" pitchFamily="34" charset="0"/>
              <a:cs typeface="Calibri" panose="020F0502020204030204" pitchFamily="34" charset="0"/>
            </a:rPr>
            <a:t>1. the probability of default borrower</a:t>
          </a:r>
        </a:p>
        <a:p>
          <a:pPr algn="l">
            <a:spcAft>
              <a:spcPct val="35000"/>
            </a:spcAft>
            <a:buFont typeface="Wingdings" panose="05000000000000000000" pitchFamily="2" charset="2"/>
            <a:buChar char="Ø"/>
          </a:pPr>
          <a:r>
            <a:rPr lang="en-US" sz="1400" dirty="0">
              <a:latin typeface="Calibri" panose="020F0502020204030204" pitchFamily="34" charset="0"/>
              <a:cs typeface="Calibri" panose="020F0502020204030204" pitchFamily="34" charset="0"/>
            </a:rPr>
            <a:t>2. the exposure of borrower when defaulted</a:t>
          </a:r>
        </a:p>
        <a:p>
          <a:pPr algn="l">
            <a:spcAft>
              <a:spcPct val="35000"/>
            </a:spcAft>
            <a:buFont typeface="Wingdings" panose="05000000000000000000" pitchFamily="2" charset="2"/>
            <a:buChar char="Ø"/>
          </a:pPr>
          <a:r>
            <a:rPr lang="en-US" sz="1400" dirty="0">
              <a:latin typeface="Calibri" panose="020F0502020204030204" pitchFamily="34" charset="0"/>
              <a:cs typeface="Calibri" panose="020F0502020204030204" pitchFamily="34" charset="0"/>
            </a:rPr>
            <a:t>3. the losses of borrower after the default event.</a:t>
          </a:r>
        </a:p>
        <a:p>
          <a:pPr algn="l">
            <a:spcAft>
              <a:spcPct val="35000"/>
            </a:spcAft>
            <a:buFont typeface="Wingdings" panose="05000000000000000000" pitchFamily="2" charset="2"/>
            <a:buChar char="Ø"/>
          </a:pPr>
          <a:r>
            <a:rPr lang="en-US" sz="1400" dirty="0">
              <a:latin typeface="Calibri" panose="020F0502020204030204" pitchFamily="34" charset="0"/>
              <a:cs typeface="Calibri" panose="020F0502020204030204" pitchFamily="34" charset="0"/>
            </a:rPr>
            <a:t>4. both 12 month and lifetime expected credit losses.</a:t>
          </a:r>
          <a:endParaRPr lang="en-SG" sz="1400" b="0" u="none" dirty="0">
            <a:latin typeface="Calibri" panose="020F0502020204030204" pitchFamily="34" charset="0"/>
            <a:cs typeface="Calibri" panose="020F0502020204030204" pitchFamily="34" charset="0"/>
          </a:endParaRPr>
        </a:p>
        <a:p>
          <a:pPr algn="l">
            <a:spcAft>
              <a:spcPct val="35000"/>
            </a:spcAft>
            <a:buFont typeface="Wingdings" panose="05000000000000000000" pitchFamily="2" charset="2"/>
            <a:buChar char="q"/>
          </a:pPr>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Effective forecasting techniques and survival analysis to calculate lifetime expected credit losses.</a:t>
          </a:r>
        </a:p>
        <a:p>
          <a:pPr algn="l">
            <a:spcAft>
              <a:spcPct val="35000"/>
            </a:spcAft>
            <a:buFont typeface="Wingdings" panose="05000000000000000000" pitchFamily="2" charset="2"/>
            <a:buChar char="q"/>
          </a:pPr>
          <a:r>
            <a:rPr lang="en-SG" sz="1400" b="1" u="none" dirty="0">
              <a:latin typeface="Calibri" panose="020F0502020204030204" pitchFamily="34" charset="0"/>
              <a:cs typeface="Calibri" panose="020F0502020204030204" pitchFamily="34" charset="0"/>
              <a:sym typeface="Wingdings" panose="05000000000000000000" pitchFamily="2" charset="2"/>
            </a:rPr>
            <a:t> </a:t>
          </a:r>
          <a:r>
            <a:rPr lang="en-SG" sz="1400" b="0" u="none" dirty="0">
              <a:latin typeface="Calibri" panose="020F0502020204030204" pitchFamily="34" charset="0"/>
              <a:cs typeface="Calibri" panose="020F0502020204030204" pitchFamily="34" charset="0"/>
              <a:sym typeface="Wingdings" panose="05000000000000000000" pitchFamily="2" charset="2"/>
            </a:rPr>
            <a:t>Timely </a:t>
          </a:r>
          <a:r>
            <a:rPr lang="en-SG" sz="1400" b="0" u="none" dirty="0">
              <a:latin typeface="Calibri" panose="020F0502020204030204" pitchFamily="34" charset="0"/>
              <a:cs typeface="Calibri" panose="020F0502020204030204" pitchFamily="34" charset="0"/>
            </a:rPr>
            <a:t>monitoring of relevant Risk matrices.</a:t>
          </a:r>
        </a:p>
        <a:p>
          <a:pPr algn="l">
            <a:spcAft>
              <a:spcPct val="35000"/>
            </a:spcAft>
            <a:buFont typeface="Wingdings" panose="05000000000000000000" pitchFamily="2" charset="2"/>
            <a:buChar char="q"/>
          </a:pPr>
          <a:r>
            <a:rPr lang="en-SG" sz="1400" b="1" u="none" dirty="0">
              <a:latin typeface="Calibri" panose="020F0502020204030204" pitchFamily="34" charset="0"/>
              <a:cs typeface="Calibri" panose="020F0502020204030204" pitchFamily="34" charset="0"/>
              <a:sym typeface="Wingdings" panose="05000000000000000000" pitchFamily="2" charset="2"/>
            </a:rPr>
            <a:t> </a:t>
          </a:r>
          <a:r>
            <a:rPr lang="en-US" sz="1400" dirty="0">
              <a:latin typeface="Calibri" panose="020F0502020204030204" pitchFamily="34" charset="0"/>
              <a:cs typeface="Calibri" panose="020F0502020204030204" pitchFamily="34" charset="0"/>
            </a:rPr>
            <a:t>Provisioning</a:t>
          </a:r>
          <a:r>
            <a:rPr lang="en-SG" sz="1400" b="0" u="none" dirty="0">
              <a:latin typeface="Calibri" panose="020F0502020204030204" pitchFamily="34" charset="0"/>
              <a:cs typeface="Calibri" panose="020F0502020204030204" pitchFamily="34" charset="0"/>
            </a:rPr>
            <a:t> risk weighted exposures.</a:t>
          </a:r>
        </a:p>
        <a:p>
          <a:pPr algn="l">
            <a:spcAft>
              <a:spcPct val="35000"/>
            </a:spcAft>
            <a:buFont typeface="Wingdings" panose="05000000000000000000" pitchFamily="2" charset="2"/>
            <a:buChar char="q"/>
          </a:pPr>
          <a:endParaRPr lang="en-SG" sz="1400" b="0" u="none" dirty="0">
            <a:latin typeface="Calibri" panose="020F0502020204030204" pitchFamily="34" charset="0"/>
            <a:cs typeface="Calibri" panose="020F0502020204030204" pitchFamily="34" charset="0"/>
          </a:endParaRPr>
        </a:p>
        <a:p>
          <a:pPr algn="l">
            <a:spcAft>
              <a:spcPct val="35000"/>
            </a:spcAft>
            <a:buNone/>
          </a:pPr>
          <a:endParaRPr lang="en-SG" sz="1400" b="0" u="none" dirty="0">
            <a:latin typeface="Calibri" panose="020F0502020204030204" pitchFamily="34" charset="0"/>
            <a:cs typeface="Calibri" panose="020F0502020204030204" pitchFamily="34" charset="0"/>
          </a:endParaRPr>
        </a:p>
        <a:p>
          <a:pPr algn="ctr">
            <a:spcAft>
              <a:spcPct val="35000"/>
            </a:spcAft>
            <a:buFont typeface="Arial" panose="020B0604020202020204" pitchFamily="34" charset="0"/>
            <a:buChar char="•"/>
          </a:pPr>
          <a:endParaRPr lang="en-SG" sz="1400" b="0" u="sng" dirty="0">
            <a:latin typeface="Calibri" panose="020F0502020204030204" pitchFamily="34" charset="0"/>
            <a:cs typeface="Calibri" panose="020F0502020204030204" pitchFamily="34" charset="0"/>
          </a:endParaRPr>
        </a:p>
        <a:p>
          <a:pPr algn="l">
            <a:spcAft>
              <a:spcPct val="35000"/>
            </a:spcAft>
            <a:buNone/>
          </a:pPr>
          <a:endParaRPr lang="en-SG" sz="1400" b="0" dirty="0">
            <a:latin typeface="Calibri" panose="020F0502020204030204" pitchFamily="34" charset="0"/>
            <a:cs typeface="Calibri" panose="020F0502020204030204" pitchFamily="34" charset="0"/>
          </a:endParaRPr>
        </a:p>
      </dgm:t>
    </dgm:pt>
    <dgm:pt modelId="{88AE7696-ED10-41D8-8FB6-CC0F86BFED73}" type="parTrans" cxnId="{95052E52-2E95-4E66-A06D-696299296281}">
      <dgm:prSet/>
      <dgm:spPr/>
      <dgm:t>
        <a:bodyPr/>
        <a:lstStyle/>
        <a:p>
          <a:endParaRPr lang="en-SG"/>
        </a:p>
      </dgm:t>
    </dgm:pt>
    <dgm:pt modelId="{6F366FC7-7468-47B4-8A48-C46AC520082F}" type="sibTrans" cxnId="{95052E52-2E95-4E66-A06D-696299296281}">
      <dgm:prSet/>
      <dgm:spPr/>
      <dgm:t>
        <a:bodyPr/>
        <a:lstStyle/>
        <a:p>
          <a:endParaRPr lang="en-SG"/>
        </a:p>
      </dgm:t>
    </dgm:pt>
    <dgm:pt modelId="{034AFAAA-FC1A-43AE-95ED-CE4BB137058E}">
      <dgm:prSet phldrT="[Text]" custT="1"/>
      <dgm:spPr>
        <a:ln w="19050">
          <a:solidFill>
            <a:schemeClr val="accent3"/>
          </a:solidFill>
        </a:ln>
      </dgm:spPr>
      <dgm:t>
        <a:bodyPr/>
        <a:lstStyle/>
        <a:p>
          <a:pPr algn="l"/>
          <a:r>
            <a:rPr lang="en-SG" sz="1600" b="1" u="sng" dirty="0">
              <a:latin typeface="Calibri" panose="020F0502020204030204" pitchFamily="34" charset="0"/>
              <a:cs typeface="Calibri" panose="020F0502020204030204" pitchFamily="34" charset="0"/>
            </a:rPr>
            <a:t>Goal</a:t>
          </a:r>
          <a:r>
            <a:rPr lang="en-SG" sz="1400" b="0" u="sng" dirty="0">
              <a:latin typeface="Calibri" panose="020F0502020204030204" pitchFamily="34" charset="0"/>
              <a:cs typeface="Calibri" panose="020F0502020204030204" pitchFamily="34" charset="0"/>
            </a:rPr>
            <a:t>:</a:t>
          </a:r>
        </a:p>
        <a:p>
          <a:pPr algn="l"/>
          <a:r>
            <a:rPr lang="en-SG" sz="1400" b="1" u="none" dirty="0">
              <a:latin typeface="Calibri" panose="020F0502020204030204" pitchFamily="34" charset="0"/>
              <a:cs typeface="Calibri" panose="020F0502020204030204" pitchFamily="34" charset="0"/>
            </a:rPr>
            <a:t> To build</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US" sz="1400" b="0" u="none" dirty="0">
              <a:latin typeface="Calibri" panose="020F0502020204030204" pitchFamily="34" charset="0"/>
              <a:cs typeface="Calibri" panose="020F0502020204030204" pitchFamily="34" charset="0"/>
            </a:rPr>
            <a:t>optimized  risk and profit segments for Fintech Credit, Investors and Borrowers at various levels.</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US" sz="1400" b="0" u="none" dirty="0">
              <a:latin typeface="Calibri" panose="020F0502020204030204" pitchFamily="34" charset="0"/>
              <a:cs typeface="Calibri" panose="020F0502020204030204" pitchFamily="34" charset="0"/>
            </a:rPr>
            <a:t> </a:t>
          </a:r>
          <a:r>
            <a:rPr lang="en-SG" sz="1400" b="0" u="none" dirty="0">
              <a:latin typeface="Calibri" panose="020F0502020204030204" pitchFamily="34" charset="0"/>
              <a:cs typeface="Calibri" panose="020F0502020204030204" pitchFamily="34" charset="0"/>
            </a:rPr>
            <a:t>Collaboration platform </a:t>
          </a:r>
          <a:r>
            <a:rPr lang="en-US" sz="1400" b="0" u="none" dirty="0">
              <a:latin typeface="Calibri" panose="020F0502020204030204" pitchFamily="34" charset="0"/>
              <a:cs typeface="Calibri" panose="020F0502020204030204" pitchFamily="34" charset="0"/>
            </a:rPr>
            <a:t>which drives and manage Pooled investments.</a:t>
          </a:r>
          <a:endParaRPr lang="en-SG" sz="1400" b="0" u="none" dirty="0">
            <a:latin typeface="Calibri" panose="020F0502020204030204" pitchFamily="34" charset="0"/>
            <a:cs typeface="Calibri" panose="020F0502020204030204" pitchFamily="34" charset="0"/>
          </a:endParaRPr>
        </a:p>
        <a:p>
          <a:pPr algn="l"/>
          <a:r>
            <a:rPr lang="en-SG" sz="1600" b="1" u="sng" dirty="0">
              <a:latin typeface="Calibri" panose="020F0502020204030204" pitchFamily="34" charset="0"/>
              <a:cs typeface="Calibri" panose="020F0502020204030204" pitchFamily="34" charset="0"/>
            </a:rPr>
            <a:t>Advantages</a:t>
          </a:r>
          <a:r>
            <a:rPr lang="en-SG" sz="1400" b="0" u="sng" dirty="0">
              <a:latin typeface="Calibri" panose="020F0502020204030204" pitchFamily="34" charset="0"/>
              <a:cs typeface="Calibri" panose="020F0502020204030204" pitchFamily="34" charset="0"/>
            </a:rPr>
            <a:t>: </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Inline with Fintech Credit Goals of Enhanced decision systems and raising pooled investments.</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 Increase in pooled investments.</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 </a:t>
          </a:r>
          <a:r>
            <a:rPr lang="en-SG" sz="1400" b="0" u="none" dirty="0">
              <a:latin typeface="Calibri" panose="020F0502020204030204" pitchFamily="34" charset="0"/>
              <a:cs typeface="Calibri" panose="020F0502020204030204" pitchFamily="34" charset="0"/>
            </a:rPr>
            <a:t>Update loan guarantees in decision systems</a:t>
          </a:r>
        </a:p>
        <a:p>
          <a:pPr algn="l"/>
          <a:r>
            <a:rPr lang="en-SG" sz="1600" b="1" u="sng" dirty="0">
              <a:latin typeface="Calibri" panose="020F0502020204030204" pitchFamily="34" charset="0"/>
              <a:cs typeface="Calibri" panose="020F0502020204030204" pitchFamily="34" charset="0"/>
            </a:rPr>
            <a:t>Key steps:</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 Machine learning algorithms to develop optimised profiles with various Risk appetite for Fintech credit and Investors.</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 Facilitate loan guarantees in the decision system.</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Develop furcating models to predict borrowing trends for segments with various Risk appetite. </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 Develop customised profitability matrix for  segments with various Risk appetite to increase pooled investments.</a:t>
          </a:r>
        </a:p>
        <a:p>
          <a:pPr algn="l"/>
          <a:endParaRPr lang="en-SG" sz="1400" b="0" u="sng" dirty="0">
            <a:latin typeface="Calibri" panose="020F0502020204030204" pitchFamily="34" charset="0"/>
            <a:cs typeface="Calibri" panose="020F0502020204030204" pitchFamily="34" charset="0"/>
          </a:endParaRPr>
        </a:p>
      </dgm:t>
    </dgm:pt>
    <dgm:pt modelId="{D5FD8EAF-DC46-4C61-A04C-D3318A9296B6}" type="parTrans" cxnId="{3AC43FB7-BA79-44A5-8A74-14CC3E794F22}">
      <dgm:prSet/>
      <dgm:spPr/>
      <dgm:t>
        <a:bodyPr/>
        <a:lstStyle/>
        <a:p>
          <a:endParaRPr lang="en-SG"/>
        </a:p>
      </dgm:t>
    </dgm:pt>
    <dgm:pt modelId="{B105D96C-15F4-473C-A503-9DE9FF4FA893}" type="sibTrans" cxnId="{3AC43FB7-BA79-44A5-8A74-14CC3E794F22}">
      <dgm:prSet/>
      <dgm:spPr/>
      <dgm:t>
        <a:bodyPr/>
        <a:lstStyle/>
        <a:p>
          <a:endParaRPr lang="en-SG"/>
        </a:p>
      </dgm:t>
    </dgm:pt>
    <dgm:pt modelId="{29D3AC72-2BC9-48E5-A6F8-78B38894FDAE}">
      <dgm:prSet phldrT="[Text]" custT="1"/>
      <dgm:spPr>
        <a:ln w="19050">
          <a:solidFill>
            <a:schemeClr val="accent3"/>
          </a:solidFill>
        </a:ln>
      </dgm:spPr>
      <dgm:t>
        <a:bodyPr/>
        <a:lstStyle/>
        <a:p>
          <a:pPr algn="l"/>
          <a:r>
            <a:rPr lang="en-SG" sz="1600" b="1" u="sng" dirty="0">
              <a:latin typeface="Calibri" panose="020F0502020204030204" pitchFamily="34" charset="0"/>
              <a:cs typeface="Calibri" panose="020F0502020204030204" pitchFamily="34" charset="0"/>
            </a:rPr>
            <a:t>Goal</a:t>
          </a:r>
          <a:r>
            <a:rPr lang="en-SG" sz="1400" b="0" u="sng" dirty="0">
              <a:latin typeface="Calibri" panose="020F0502020204030204" pitchFamily="34" charset="0"/>
              <a:cs typeface="Calibri" panose="020F0502020204030204" pitchFamily="34" charset="0"/>
            </a:rPr>
            <a:t>: </a:t>
          </a:r>
        </a:p>
        <a:p>
          <a:pPr algn="l"/>
          <a:r>
            <a:rPr lang="en-SG" sz="1400" b="1" u="none" dirty="0">
              <a:latin typeface="Calibri" panose="020F0502020204030204" pitchFamily="34" charset="0"/>
              <a:cs typeface="Calibri" panose="020F0502020204030204" pitchFamily="34" charset="0"/>
            </a:rPr>
            <a:t>To build</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 Response models to target new Investors and Borrowers</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Retention models to retain investors and borrowers and maximise number of transactions  each year</a:t>
          </a:r>
          <a:r>
            <a:rPr lang="en-US" sz="1400" b="0" u="none" dirty="0">
              <a:latin typeface="Calibri" panose="020F0502020204030204" pitchFamily="34" charset="0"/>
              <a:cs typeface="Calibri" panose="020F0502020204030204" pitchFamily="34" charset="0"/>
            </a:rPr>
            <a:t>.</a:t>
          </a:r>
        </a:p>
        <a:p>
          <a:pPr algn="l"/>
          <a:r>
            <a:rPr lang="en-SG" sz="1600" b="1" u="sng" dirty="0">
              <a:latin typeface="Calibri" panose="020F0502020204030204" pitchFamily="34" charset="0"/>
              <a:cs typeface="Calibri" panose="020F0502020204030204" pitchFamily="34" charset="0"/>
            </a:rPr>
            <a:t>Advantages</a:t>
          </a:r>
          <a:r>
            <a:rPr lang="en-SG" sz="1400" b="0" u="sng" dirty="0">
              <a:latin typeface="Calibri" panose="020F0502020204030204" pitchFamily="34" charset="0"/>
              <a:cs typeface="Calibri" panose="020F0502020204030204" pitchFamily="34" charset="0"/>
            </a:rPr>
            <a:t>: </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 60% disbursements by 2020.</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 Increase in pooled investments.</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Update loan guarantees in decision systems</a:t>
          </a:r>
        </a:p>
        <a:p>
          <a:pPr algn="l"/>
          <a:r>
            <a:rPr lang="en-SG" sz="1600" b="1" u="none" dirty="0">
              <a:latin typeface="Calibri" panose="020F0502020204030204" pitchFamily="34" charset="0"/>
              <a:cs typeface="Calibri" panose="020F0502020204030204" pitchFamily="34" charset="0"/>
            </a:rPr>
            <a:t> </a:t>
          </a:r>
          <a:r>
            <a:rPr lang="en-SG" sz="1600" b="1" u="sng" dirty="0">
              <a:latin typeface="Calibri" panose="020F0502020204030204" pitchFamily="34" charset="0"/>
              <a:cs typeface="Calibri" panose="020F0502020204030204" pitchFamily="34" charset="0"/>
            </a:rPr>
            <a:t>Key steps:</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 Machine learning algorithms to develop Retention models on large open market data.</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US" sz="1400" b="0" u="none" dirty="0">
              <a:latin typeface="Calibri" panose="020F0502020204030204" pitchFamily="34" charset="0"/>
              <a:cs typeface="Calibri" panose="020F0502020204030204" pitchFamily="34" charset="0"/>
            </a:rPr>
            <a:t>Feedback analysis, Survival analysis to enhance retention of Investors and Borrowers and maximize recurring transactions.</a:t>
          </a:r>
          <a:endParaRPr lang="en-SG" sz="1400" b="0" u="none" dirty="0">
            <a:latin typeface="Calibri" panose="020F0502020204030204" pitchFamily="34" charset="0"/>
            <a:cs typeface="Calibri" panose="020F0502020204030204" pitchFamily="34" charset="0"/>
          </a:endParaRP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US" sz="1400" b="0" u="none" dirty="0">
              <a:latin typeface="Calibri" panose="020F0502020204030204" pitchFamily="34" charset="0"/>
              <a:cs typeface="Calibri" panose="020F0502020204030204" pitchFamily="34" charset="0"/>
            </a:rPr>
            <a:t>Machine learning algorithms to build effective collaboration techniques which drives and manage stable investors and borrowers</a:t>
          </a:r>
          <a:r>
            <a:rPr lang="en-SG" sz="1400" b="0" u="none" dirty="0">
              <a:latin typeface="Calibri" panose="020F0502020204030204" pitchFamily="34" charset="0"/>
              <a:cs typeface="Calibri" panose="020F0502020204030204" pitchFamily="34" charset="0"/>
            </a:rPr>
            <a:t>. </a:t>
          </a:r>
        </a:p>
        <a:p>
          <a:pPr algn="l"/>
          <a:r>
            <a:rPr lang="en-SG" sz="1400" b="1" u="none" dirty="0">
              <a:latin typeface="Calibri" panose="020F0502020204030204" pitchFamily="34" charset="0"/>
              <a:cs typeface="Calibri" panose="020F0502020204030204" pitchFamily="34" charset="0"/>
              <a:sym typeface="Wingdings" panose="05000000000000000000" pitchFamily="2" charset="2"/>
            </a:rPr>
            <a:t></a:t>
          </a:r>
          <a:r>
            <a:rPr lang="en-SG" sz="1400" b="0" u="none" dirty="0">
              <a:latin typeface="Calibri" panose="020F0502020204030204" pitchFamily="34" charset="0"/>
              <a:cs typeface="Calibri" panose="020F0502020204030204" pitchFamily="34" charset="0"/>
            </a:rPr>
            <a:t>pooled investments.</a:t>
          </a:r>
        </a:p>
      </dgm:t>
    </dgm:pt>
    <dgm:pt modelId="{B2E0C1B4-29F1-4BE6-95FB-BE9AB7C7D9E0}" type="parTrans" cxnId="{DE8F1411-5CDE-4FD7-B7AA-3A150B06A84E}">
      <dgm:prSet/>
      <dgm:spPr/>
      <dgm:t>
        <a:bodyPr/>
        <a:lstStyle/>
        <a:p>
          <a:endParaRPr lang="en-SG"/>
        </a:p>
      </dgm:t>
    </dgm:pt>
    <dgm:pt modelId="{B602F527-C587-4BC7-9822-023E9ED6821E}" type="sibTrans" cxnId="{DE8F1411-5CDE-4FD7-B7AA-3A150B06A84E}">
      <dgm:prSet/>
      <dgm:spPr/>
      <dgm:t>
        <a:bodyPr/>
        <a:lstStyle/>
        <a:p>
          <a:endParaRPr lang="en-SG"/>
        </a:p>
      </dgm:t>
    </dgm:pt>
    <dgm:pt modelId="{36D9C6EB-27D8-4C72-8785-8F1B70860153}">
      <dgm:prSet phldrT="[Text]" custT="1"/>
      <dgm:spPr/>
      <dgm:t>
        <a:bodyPr/>
        <a:lstStyle/>
        <a:p>
          <a:endParaRPr lang="en-SG" sz="2400" dirty="0">
            <a:latin typeface="Calibri" panose="020F0502020204030204" pitchFamily="34" charset="0"/>
            <a:cs typeface="Calibri" panose="020F0502020204030204" pitchFamily="34" charset="0"/>
          </a:endParaRPr>
        </a:p>
      </dgm:t>
    </dgm:pt>
    <dgm:pt modelId="{C9E8B3A1-226C-4999-8012-315492F69ED0}" type="sibTrans" cxnId="{DCD9F289-0A9F-44FB-99B9-CD2A2487296A}">
      <dgm:prSet/>
      <dgm:spPr/>
      <dgm:t>
        <a:bodyPr/>
        <a:lstStyle/>
        <a:p>
          <a:endParaRPr lang="en-SG"/>
        </a:p>
      </dgm:t>
    </dgm:pt>
    <dgm:pt modelId="{93507D11-455F-44F5-A5B5-FD9753151E67}" type="parTrans" cxnId="{DCD9F289-0A9F-44FB-99B9-CD2A2487296A}">
      <dgm:prSet/>
      <dgm:spPr/>
      <dgm:t>
        <a:bodyPr/>
        <a:lstStyle/>
        <a:p>
          <a:endParaRPr lang="en-SG"/>
        </a:p>
      </dgm:t>
    </dgm:pt>
    <dgm:pt modelId="{D2057FC3-314D-4633-9924-75D15DDB7273}" type="pres">
      <dgm:prSet presAssocID="{BA7B830F-51A3-4FCA-850E-9BC83C102942}" presName="composite" presStyleCnt="0">
        <dgm:presLayoutVars>
          <dgm:chMax val="1"/>
          <dgm:dir/>
          <dgm:resizeHandles val="exact"/>
        </dgm:presLayoutVars>
      </dgm:prSet>
      <dgm:spPr/>
    </dgm:pt>
    <dgm:pt modelId="{7AE134F7-F6F0-4EFB-8A17-FB0D048B0F09}" type="pres">
      <dgm:prSet presAssocID="{36D9C6EB-27D8-4C72-8785-8F1B70860153}" presName="roof" presStyleLbl="dkBgShp" presStyleIdx="0" presStyleCnt="2" custScaleY="32690" custLinFactNeighborX="-580" custLinFactNeighborY="-26169"/>
      <dgm:spPr/>
    </dgm:pt>
    <dgm:pt modelId="{6D0EF273-DCCD-4730-B9ED-8B9A895D7343}" type="pres">
      <dgm:prSet presAssocID="{36D9C6EB-27D8-4C72-8785-8F1B70860153}" presName="pillars" presStyleCnt="0"/>
      <dgm:spPr/>
    </dgm:pt>
    <dgm:pt modelId="{63CA663A-7F2B-4C4B-8F43-4747767FC048}" type="pres">
      <dgm:prSet presAssocID="{36D9C6EB-27D8-4C72-8785-8F1B70860153}" presName="pillar1" presStyleLbl="node1" presStyleIdx="0" presStyleCnt="3" custScaleY="142988" custLinFactNeighborY="2307">
        <dgm:presLayoutVars>
          <dgm:bulletEnabled val="1"/>
        </dgm:presLayoutVars>
      </dgm:prSet>
      <dgm:spPr/>
    </dgm:pt>
    <dgm:pt modelId="{92A53378-4608-4CE4-B5DA-305B30E7D221}" type="pres">
      <dgm:prSet presAssocID="{034AFAAA-FC1A-43AE-95ED-CE4BB137058E}" presName="pillarX" presStyleLbl="node1" presStyleIdx="1" presStyleCnt="3" custScaleY="143015" custLinFactNeighborY="3393">
        <dgm:presLayoutVars>
          <dgm:bulletEnabled val="1"/>
        </dgm:presLayoutVars>
      </dgm:prSet>
      <dgm:spPr/>
    </dgm:pt>
    <dgm:pt modelId="{AB4F6231-2434-4608-9184-497316EA0B21}" type="pres">
      <dgm:prSet presAssocID="{29D3AC72-2BC9-48E5-A6F8-78B38894FDAE}" presName="pillarX" presStyleLbl="node1" presStyleIdx="2" presStyleCnt="3" custScaleY="140207" custLinFactNeighborY="1044">
        <dgm:presLayoutVars>
          <dgm:bulletEnabled val="1"/>
        </dgm:presLayoutVars>
      </dgm:prSet>
      <dgm:spPr/>
    </dgm:pt>
    <dgm:pt modelId="{C0134F7E-070E-4DC6-B3B8-D22C09CDAF93}" type="pres">
      <dgm:prSet presAssocID="{36D9C6EB-27D8-4C72-8785-8F1B70860153}" presName="base" presStyleLbl="dkBgShp" presStyleIdx="1" presStyleCnt="2" custFlipVert="1" custScaleY="48345" custLinFactY="44341" custLinFactNeighborX="0" custLinFactNeighborY="100000"/>
      <dgm:spPr/>
    </dgm:pt>
  </dgm:ptLst>
  <dgm:cxnLst>
    <dgm:cxn modelId="{DE8F1411-5CDE-4FD7-B7AA-3A150B06A84E}" srcId="{36D9C6EB-27D8-4C72-8785-8F1B70860153}" destId="{29D3AC72-2BC9-48E5-A6F8-78B38894FDAE}" srcOrd="2" destOrd="0" parTransId="{B2E0C1B4-29F1-4BE6-95FB-BE9AB7C7D9E0}" sibTransId="{B602F527-C587-4BC7-9822-023E9ED6821E}"/>
    <dgm:cxn modelId="{69E49669-D904-4CCC-B795-85A9C7E2A16D}" type="presOf" srcId="{29D3AC72-2BC9-48E5-A6F8-78B38894FDAE}" destId="{AB4F6231-2434-4608-9184-497316EA0B21}" srcOrd="0" destOrd="0" presId="urn:microsoft.com/office/officeart/2005/8/layout/hList3"/>
    <dgm:cxn modelId="{757BB349-FCF4-4C12-B7B3-65CF2D237613}" type="presOf" srcId="{36D9C6EB-27D8-4C72-8785-8F1B70860153}" destId="{7AE134F7-F6F0-4EFB-8A17-FB0D048B0F09}" srcOrd="0" destOrd="0" presId="urn:microsoft.com/office/officeart/2005/8/layout/hList3"/>
    <dgm:cxn modelId="{95052E52-2E95-4E66-A06D-696299296281}" srcId="{36D9C6EB-27D8-4C72-8785-8F1B70860153}" destId="{DB881E6B-D0DA-4F22-AFCD-D804E1653A15}" srcOrd="0" destOrd="0" parTransId="{88AE7696-ED10-41D8-8FB6-CC0F86BFED73}" sibTransId="{6F366FC7-7468-47B4-8A48-C46AC520082F}"/>
    <dgm:cxn modelId="{DCD9F289-0A9F-44FB-99B9-CD2A2487296A}" srcId="{BA7B830F-51A3-4FCA-850E-9BC83C102942}" destId="{36D9C6EB-27D8-4C72-8785-8F1B70860153}" srcOrd="0" destOrd="0" parTransId="{93507D11-455F-44F5-A5B5-FD9753151E67}" sibTransId="{C9E8B3A1-226C-4999-8012-315492F69ED0}"/>
    <dgm:cxn modelId="{9A93348B-67F2-47DF-A7D8-66383634E5DF}" type="presOf" srcId="{DB881E6B-D0DA-4F22-AFCD-D804E1653A15}" destId="{63CA663A-7F2B-4C4B-8F43-4747767FC048}" srcOrd="0" destOrd="0" presId="urn:microsoft.com/office/officeart/2005/8/layout/hList3"/>
    <dgm:cxn modelId="{3AC43FB7-BA79-44A5-8A74-14CC3E794F22}" srcId="{36D9C6EB-27D8-4C72-8785-8F1B70860153}" destId="{034AFAAA-FC1A-43AE-95ED-CE4BB137058E}" srcOrd="1" destOrd="0" parTransId="{D5FD8EAF-DC46-4C61-A04C-D3318A9296B6}" sibTransId="{B105D96C-15F4-473C-A503-9DE9FF4FA893}"/>
    <dgm:cxn modelId="{404626CC-4EE5-47BB-B037-B93170D91C0F}" type="presOf" srcId="{BA7B830F-51A3-4FCA-850E-9BC83C102942}" destId="{D2057FC3-314D-4633-9924-75D15DDB7273}" srcOrd="0" destOrd="0" presId="urn:microsoft.com/office/officeart/2005/8/layout/hList3"/>
    <dgm:cxn modelId="{747972E8-1B0B-4FDC-A715-645B8E39D3F7}" type="presOf" srcId="{034AFAAA-FC1A-43AE-95ED-CE4BB137058E}" destId="{92A53378-4608-4CE4-B5DA-305B30E7D221}" srcOrd="0" destOrd="0" presId="urn:microsoft.com/office/officeart/2005/8/layout/hList3"/>
    <dgm:cxn modelId="{85DF788E-5C8F-4064-A780-7FA630B9A918}" type="presParOf" srcId="{D2057FC3-314D-4633-9924-75D15DDB7273}" destId="{7AE134F7-F6F0-4EFB-8A17-FB0D048B0F09}" srcOrd="0" destOrd="0" presId="urn:microsoft.com/office/officeart/2005/8/layout/hList3"/>
    <dgm:cxn modelId="{080C966D-0C89-4850-A1B3-F71F22414DDF}" type="presParOf" srcId="{D2057FC3-314D-4633-9924-75D15DDB7273}" destId="{6D0EF273-DCCD-4730-B9ED-8B9A895D7343}" srcOrd="1" destOrd="0" presId="urn:microsoft.com/office/officeart/2005/8/layout/hList3"/>
    <dgm:cxn modelId="{ED7EAADD-2B57-4B39-A30B-4DC0B3F01ECD}" type="presParOf" srcId="{6D0EF273-DCCD-4730-B9ED-8B9A895D7343}" destId="{63CA663A-7F2B-4C4B-8F43-4747767FC048}" srcOrd="0" destOrd="0" presId="urn:microsoft.com/office/officeart/2005/8/layout/hList3"/>
    <dgm:cxn modelId="{2132CE23-FE76-4265-A35F-46E4B784DFA2}" type="presParOf" srcId="{6D0EF273-DCCD-4730-B9ED-8B9A895D7343}" destId="{92A53378-4608-4CE4-B5DA-305B30E7D221}" srcOrd="1" destOrd="0" presId="urn:microsoft.com/office/officeart/2005/8/layout/hList3"/>
    <dgm:cxn modelId="{0281A527-0003-4AD4-9D84-E06FFCE4E506}" type="presParOf" srcId="{6D0EF273-DCCD-4730-B9ED-8B9A895D7343}" destId="{AB4F6231-2434-4608-9184-497316EA0B21}" srcOrd="2" destOrd="0" presId="urn:microsoft.com/office/officeart/2005/8/layout/hList3"/>
    <dgm:cxn modelId="{4795109E-807F-4385-8208-65D233A707A4}" type="presParOf" srcId="{D2057FC3-314D-4633-9924-75D15DDB7273}" destId="{C0134F7E-070E-4DC6-B3B8-D22C09CDAF9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7B830F-51A3-4FCA-850E-9BC83C102942}" type="doc">
      <dgm:prSet loTypeId="urn:microsoft.com/office/officeart/2005/8/layout/hList3" loCatId="list" qsTypeId="urn:microsoft.com/office/officeart/2005/8/quickstyle/simple1" qsCatId="simple" csTypeId="urn:microsoft.com/office/officeart/2005/8/colors/accent3_1" csCatId="accent3" phldr="1"/>
      <dgm:spPr/>
      <dgm:t>
        <a:bodyPr/>
        <a:lstStyle/>
        <a:p>
          <a:endParaRPr lang="en-SG"/>
        </a:p>
      </dgm:t>
    </dgm:pt>
    <dgm:pt modelId="{36D9C6EB-27D8-4C72-8785-8F1B70860153}">
      <dgm:prSet phldrT="[Text]" custT="1"/>
      <dgm:spPr/>
      <dgm:t>
        <a:bodyPr/>
        <a:lstStyle/>
        <a:p>
          <a:r>
            <a:rPr lang="en-SG" sz="1600" b="1" dirty="0">
              <a:latin typeface="Calibri" panose="020F0502020204030204" pitchFamily="34" charset="0"/>
              <a:cs typeface="Calibri" panose="020F0502020204030204" pitchFamily="34" charset="0"/>
            </a:rPr>
            <a:t>Requirements</a:t>
          </a:r>
        </a:p>
      </dgm:t>
    </dgm:pt>
    <dgm:pt modelId="{93507D11-455F-44F5-A5B5-FD9753151E67}" type="parTrans" cxnId="{DCD9F289-0A9F-44FB-99B9-CD2A2487296A}">
      <dgm:prSet/>
      <dgm:spPr/>
      <dgm:t>
        <a:bodyPr/>
        <a:lstStyle/>
        <a:p>
          <a:endParaRPr lang="en-SG"/>
        </a:p>
      </dgm:t>
    </dgm:pt>
    <dgm:pt modelId="{C9E8B3A1-226C-4999-8012-315492F69ED0}" type="sibTrans" cxnId="{DCD9F289-0A9F-44FB-99B9-CD2A2487296A}">
      <dgm:prSet/>
      <dgm:spPr/>
      <dgm:t>
        <a:bodyPr/>
        <a:lstStyle/>
        <a:p>
          <a:endParaRPr lang="en-SG"/>
        </a:p>
      </dgm:t>
    </dgm:pt>
    <dgm:pt modelId="{DB881E6B-D0DA-4F22-AFCD-D804E1653A15}">
      <dgm:prSet phldrT="[Text]" custT="1"/>
      <dgm:spPr/>
      <dgm:t>
        <a:bodyPr/>
        <a:lstStyle/>
        <a:p>
          <a:pPr algn="l">
            <a:buNone/>
          </a:pPr>
          <a:r>
            <a:rPr lang="en-SG" sz="1500" b="1" u="sng" dirty="0">
              <a:latin typeface="Calibri" panose="020F0502020204030204" pitchFamily="34" charset="0"/>
              <a:cs typeface="Calibri" panose="020F0502020204030204" pitchFamily="34" charset="0"/>
            </a:rPr>
            <a:t>Inputs</a:t>
          </a:r>
        </a:p>
        <a:p>
          <a:pPr algn="l">
            <a:buNone/>
          </a:pPr>
          <a:r>
            <a:rPr lang="en-SG" sz="1500" b="0" u="none" dirty="0">
              <a:latin typeface="Calibri" panose="020F0502020204030204" pitchFamily="34" charset="0"/>
              <a:cs typeface="Calibri" panose="020F0502020204030204" pitchFamily="34" charset="0"/>
            </a:rPr>
            <a:t>1. Interpretation of APRA regulations</a:t>
          </a:r>
        </a:p>
        <a:p>
          <a:pPr algn="l">
            <a:buNone/>
          </a:pPr>
          <a:r>
            <a:rPr lang="en-SG" sz="1500" b="0" u="none" dirty="0">
              <a:latin typeface="Calibri" panose="020F0502020204030204" pitchFamily="34" charset="0"/>
              <a:cs typeface="Calibri" panose="020F0502020204030204" pitchFamily="34" charset="0"/>
            </a:rPr>
            <a:t>2. Data Requirements (internal &amp; external)</a:t>
          </a:r>
        </a:p>
        <a:p>
          <a:pPr algn="l">
            <a:buNone/>
          </a:pPr>
          <a:r>
            <a:rPr lang="en-SG" sz="1500" b="0" u="none" dirty="0">
              <a:latin typeface="Calibri" panose="020F0502020204030204" pitchFamily="34" charset="0"/>
              <a:cs typeface="Calibri" panose="020F0502020204030204" pitchFamily="34" charset="0"/>
            </a:rPr>
            <a:t>3. Implementation requirements </a:t>
          </a:r>
        </a:p>
        <a:p>
          <a:pPr algn="l">
            <a:buNone/>
          </a:pPr>
          <a:r>
            <a:rPr lang="en-SG" sz="1500" b="0" u="none" dirty="0">
              <a:latin typeface="Calibri" panose="020F0502020204030204" pitchFamily="34" charset="0"/>
              <a:cs typeface="Calibri" panose="020F0502020204030204" pitchFamily="34" charset="0"/>
            </a:rPr>
            <a:t>4. Methodology &amp; Model structure </a:t>
          </a:r>
        </a:p>
        <a:p>
          <a:pPr algn="l">
            <a:buNone/>
          </a:pPr>
          <a:r>
            <a:rPr lang="en-SG" sz="1500" b="0" u="none" dirty="0">
              <a:latin typeface="Calibri" panose="020F0502020204030204" pitchFamily="34" charset="0"/>
              <a:cs typeface="Calibri" panose="020F0502020204030204" pitchFamily="34" charset="0"/>
            </a:rPr>
            <a:t>5. Finance – Cost details</a:t>
          </a:r>
          <a:endParaRPr lang="en-SG" sz="1200" b="0" u="sng" dirty="0">
            <a:latin typeface="Calibri" panose="020F0502020204030204" pitchFamily="34" charset="0"/>
            <a:cs typeface="Calibri" panose="020F0502020204030204" pitchFamily="34" charset="0"/>
          </a:endParaRPr>
        </a:p>
        <a:p>
          <a:pPr algn="l">
            <a:buNone/>
          </a:pPr>
          <a:endParaRPr lang="en-SG" sz="1200" b="0" u="sng" dirty="0">
            <a:latin typeface="Calibri" panose="020F0502020204030204" pitchFamily="34" charset="0"/>
            <a:cs typeface="Calibri" panose="020F0502020204030204" pitchFamily="34" charset="0"/>
          </a:endParaRPr>
        </a:p>
        <a:p>
          <a:pPr algn="l">
            <a:buNone/>
          </a:pPr>
          <a:endParaRPr lang="en-SG" sz="1200" b="0" u="sng" dirty="0">
            <a:latin typeface="Calibri" panose="020F0502020204030204" pitchFamily="34" charset="0"/>
            <a:cs typeface="Calibri" panose="020F0502020204030204" pitchFamily="34" charset="0"/>
          </a:endParaRPr>
        </a:p>
        <a:p>
          <a:pPr algn="l">
            <a:buNone/>
          </a:pPr>
          <a:endParaRPr lang="en-SG" sz="1200" b="0" u="none" dirty="0">
            <a:latin typeface="Calibri" panose="020F0502020204030204" pitchFamily="34" charset="0"/>
            <a:cs typeface="Calibri" panose="020F0502020204030204" pitchFamily="34" charset="0"/>
          </a:endParaRPr>
        </a:p>
        <a:p>
          <a:pPr algn="l">
            <a:buNone/>
          </a:pPr>
          <a:endParaRPr lang="en-SG" sz="1200" b="0" u="none" dirty="0">
            <a:latin typeface="Calibri" panose="020F0502020204030204" pitchFamily="34" charset="0"/>
            <a:cs typeface="Calibri" panose="020F0502020204030204" pitchFamily="34" charset="0"/>
          </a:endParaRPr>
        </a:p>
        <a:p>
          <a:pPr algn="ctr">
            <a:buFont typeface="Arial" panose="020B0604020202020204" pitchFamily="34" charset="0"/>
            <a:buChar char="•"/>
          </a:pPr>
          <a:endParaRPr lang="en-SG" sz="1200" b="0" u="sng" dirty="0">
            <a:latin typeface="Calibri" panose="020F0502020204030204" pitchFamily="34" charset="0"/>
            <a:cs typeface="Calibri" panose="020F0502020204030204" pitchFamily="34" charset="0"/>
          </a:endParaRPr>
        </a:p>
        <a:p>
          <a:pPr algn="l">
            <a:buNone/>
          </a:pPr>
          <a:endParaRPr lang="en-SG" sz="1200" b="0" dirty="0">
            <a:latin typeface="Calibri" panose="020F0502020204030204" pitchFamily="34" charset="0"/>
            <a:cs typeface="Calibri" panose="020F0502020204030204" pitchFamily="34" charset="0"/>
          </a:endParaRPr>
        </a:p>
      </dgm:t>
    </dgm:pt>
    <dgm:pt modelId="{88AE7696-ED10-41D8-8FB6-CC0F86BFED73}" type="parTrans" cxnId="{95052E52-2E95-4E66-A06D-696299296281}">
      <dgm:prSet/>
      <dgm:spPr/>
      <dgm:t>
        <a:bodyPr/>
        <a:lstStyle/>
        <a:p>
          <a:endParaRPr lang="en-SG"/>
        </a:p>
      </dgm:t>
    </dgm:pt>
    <dgm:pt modelId="{6F366FC7-7468-47B4-8A48-C46AC520082F}" type="sibTrans" cxnId="{95052E52-2E95-4E66-A06D-696299296281}">
      <dgm:prSet/>
      <dgm:spPr/>
      <dgm:t>
        <a:bodyPr/>
        <a:lstStyle/>
        <a:p>
          <a:endParaRPr lang="en-SG"/>
        </a:p>
      </dgm:t>
    </dgm:pt>
    <dgm:pt modelId="{034AFAAA-FC1A-43AE-95ED-CE4BB137058E}">
      <dgm:prSet phldrT="[Text]" custT="1"/>
      <dgm:spPr>
        <a:ln>
          <a:solidFill>
            <a:schemeClr val="accent3"/>
          </a:solidFill>
        </a:ln>
      </dgm:spPr>
      <dgm:t>
        <a:bodyPr/>
        <a:lstStyle/>
        <a:p>
          <a:pPr algn="l"/>
          <a:r>
            <a:rPr lang="en-SG" sz="1400" b="1" u="sng" dirty="0">
              <a:latin typeface="Calibri" panose="020F0502020204030204" pitchFamily="34" charset="0"/>
              <a:cs typeface="Calibri" panose="020F0502020204030204" pitchFamily="34" charset="0"/>
            </a:rPr>
            <a:t>Tools</a:t>
          </a:r>
        </a:p>
        <a:p>
          <a:pPr algn="l">
            <a:buNone/>
          </a:pPr>
          <a:r>
            <a:rPr lang="en-SG" sz="1400" b="0" u="none" dirty="0">
              <a:latin typeface="Calibri" panose="020F0502020204030204" pitchFamily="34" charset="0"/>
              <a:cs typeface="Calibri" panose="020F0502020204030204" pitchFamily="34" charset="0"/>
            </a:rPr>
            <a:t>Software:</a:t>
          </a:r>
        </a:p>
        <a:p>
          <a:pPr algn="l">
            <a:buNone/>
          </a:pPr>
          <a:r>
            <a:rPr lang="en-SG" sz="1400" b="0" u="none" dirty="0">
              <a:latin typeface="Calibri" panose="020F0502020204030204" pitchFamily="34" charset="0"/>
              <a:cs typeface="Calibri" panose="020F0502020204030204" pitchFamily="34" charset="0"/>
            </a:rPr>
            <a:t>1. Python</a:t>
          </a:r>
        </a:p>
        <a:p>
          <a:pPr algn="l">
            <a:buNone/>
          </a:pPr>
          <a:r>
            <a:rPr lang="en-SG" sz="1400" b="0" u="none" dirty="0">
              <a:latin typeface="Calibri" panose="020F0502020204030204" pitchFamily="34" charset="0"/>
              <a:cs typeface="Calibri" panose="020F0502020204030204" pitchFamily="34" charset="0"/>
            </a:rPr>
            <a:t>2. Big Data</a:t>
          </a:r>
        </a:p>
        <a:p>
          <a:pPr algn="l">
            <a:buNone/>
          </a:pPr>
          <a:r>
            <a:rPr lang="en-SG" sz="1400" b="0" u="none" dirty="0">
              <a:latin typeface="Calibri" panose="020F0502020204030204" pitchFamily="34" charset="0"/>
              <a:cs typeface="Calibri" panose="020F0502020204030204" pitchFamily="34" charset="0"/>
            </a:rPr>
            <a:t>3. Cloud storage services amazon s3</a:t>
          </a:r>
        </a:p>
        <a:p>
          <a:pPr algn="l">
            <a:buNone/>
          </a:pPr>
          <a:r>
            <a:rPr lang="en-SG" sz="1400" b="0" u="none" dirty="0">
              <a:latin typeface="Calibri" panose="020F0502020204030204" pitchFamily="34" charset="0"/>
              <a:cs typeface="Calibri" panose="020F0502020204030204" pitchFamily="34" charset="0"/>
            </a:rPr>
            <a:t>4. Teradata</a:t>
          </a:r>
        </a:p>
        <a:p>
          <a:pPr algn="l">
            <a:buNone/>
          </a:pPr>
          <a:r>
            <a:rPr lang="en-SG" sz="1400" b="1" u="sng" dirty="0">
              <a:latin typeface="Calibri" panose="020F0502020204030204" pitchFamily="34" charset="0"/>
              <a:cs typeface="Calibri" panose="020F0502020204030204" pitchFamily="34" charset="0"/>
            </a:rPr>
            <a:t>Analytical tools:</a:t>
          </a:r>
        </a:p>
        <a:p>
          <a:pPr algn="l">
            <a:buNone/>
          </a:pPr>
          <a:r>
            <a:rPr lang="en-SG" sz="1400" b="0" u="none" dirty="0">
              <a:latin typeface="Calibri" panose="020F0502020204030204" pitchFamily="34" charset="0"/>
              <a:cs typeface="Calibri" panose="020F0502020204030204" pitchFamily="34" charset="0"/>
            </a:rPr>
            <a:t>1. Probability of default models</a:t>
          </a:r>
        </a:p>
        <a:p>
          <a:pPr algn="l">
            <a:buNone/>
          </a:pPr>
          <a:r>
            <a:rPr lang="en-SG" sz="1400" b="0" u="none" dirty="0">
              <a:latin typeface="Calibri" panose="020F0502020204030204" pitchFamily="34" charset="0"/>
              <a:cs typeface="Calibri" panose="020F0502020204030204" pitchFamily="34" charset="0"/>
            </a:rPr>
            <a:t>2. Exposure at Default models</a:t>
          </a:r>
        </a:p>
        <a:p>
          <a:pPr algn="l">
            <a:buNone/>
          </a:pPr>
          <a:r>
            <a:rPr lang="en-SG" sz="1400" b="0" u="none" dirty="0">
              <a:latin typeface="Calibri" panose="020F0502020204030204" pitchFamily="34" charset="0"/>
              <a:cs typeface="Calibri" panose="020F0502020204030204" pitchFamily="34" charset="0"/>
            </a:rPr>
            <a:t>3. Loss given default models</a:t>
          </a:r>
        </a:p>
        <a:p>
          <a:pPr algn="l">
            <a:buNone/>
          </a:pPr>
          <a:r>
            <a:rPr lang="en-SG" sz="1400" b="0" u="none" dirty="0">
              <a:latin typeface="Calibri" panose="020F0502020204030204" pitchFamily="34" charset="0"/>
              <a:cs typeface="Calibri" panose="020F0502020204030204" pitchFamily="34" charset="0"/>
            </a:rPr>
            <a:t>4. Macro economic variables trend and forecasting</a:t>
          </a:r>
        </a:p>
        <a:p>
          <a:pPr algn="l">
            <a:buNone/>
          </a:pPr>
          <a:r>
            <a:rPr lang="en-SG" sz="1400" b="0" u="none" dirty="0">
              <a:latin typeface="Calibri" panose="020F0502020204030204" pitchFamily="34" charset="0"/>
              <a:cs typeface="Calibri" panose="020F0502020204030204" pitchFamily="34" charset="0"/>
            </a:rPr>
            <a:t>5. Survival Models</a:t>
          </a:r>
        </a:p>
        <a:p>
          <a:pPr algn="l">
            <a:buNone/>
          </a:pPr>
          <a:r>
            <a:rPr lang="en-SG" sz="1400" b="0" u="none" dirty="0">
              <a:latin typeface="Calibri" panose="020F0502020204030204" pitchFamily="34" charset="0"/>
              <a:cs typeface="Calibri" panose="020F0502020204030204" pitchFamily="34" charset="0"/>
            </a:rPr>
            <a:t>6. Expected credit loss models (12 month &amp; lifetime)</a:t>
          </a:r>
        </a:p>
        <a:p>
          <a:pPr algn="l">
            <a:buNone/>
          </a:pPr>
          <a:r>
            <a:rPr lang="en-SG" sz="1400" b="0" u="none" dirty="0">
              <a:latin typeface="Calibri" panose="020F0502020204030204" pitchFamily="34" charset="0"/>
              <a:cs typeface="Calibri" panose="020F0502020204030204" pitchFamily="34" charset="0"/>
            </a:rPr>
            <a:t>7. Loan loss provisioning</a:t>
          </a:r>
        </a:p>
      </dgm:t>
    </dgm:pt>
    <dgm:pt modelId="{D5FD8EAF-DC46-4C61-A04C-D3318A9296B6}" type="parTrans" cxnId="{3AC43FB7-BA79-44A5-8A74-14CC3E794F22}">
      <dgm:prSet/>
      <dgm:spPr/>
      <dgm:t>
        <a:bodyPr/>
        <a:lstStyle/>
        <a:p>
          <a:endParaRPr lang="en-SG"/>
        </a:p>
      </dgm:t>
    </dgm:pt>
    <dgm:pt modelId="{B105D96C-15F4-473C-A503-9DE9FF4FA893}" type="sibTrans" cxnId="{3AC43FB7-BA79-44A5-8A74-14CC3E794F22}">
      <dgm:prSet/>
      <dgm:spPr/>
      <dgm:t>
        <a:bodyPr/>
        <a:lstStyle/>
        <a:p>
          <a:endParaRPr lang="en-SG"/>
        </a:p>
      </dgm:t>
    </dgm:pt>
    <dgm:pt modelId="{29D3AC72-2BC9-48E5-A6F8-78B38894FDAE}">
      <dgm:prSet phldrT="[Text]" custT="1"/>
      <dgm:spPr/>
      <dgm:t>
        <a:bodyPr/>
        <a:lstStyle/>
        <a:p>
          <a:pPr algn="l"/>
          <a:r>
            <a:rPr lang="en-SG" sz="1500" b="1" u="sng" dirty="0">
              <a:latin typeface="Calibri" panose="020F0502020204030204" pitchFamily="34" charset="0"/>
              <a:cs typeface="Calibri" panose="020F0502020204030204" pitchFamily="34" charset="0"/>
            </a:rPr>
            <a:t>Output</a:t>
          </a:r>
        </a:p>
        <a:p>
          <a:pPr algn="l">
            <a:buNone/>
          </a:pPr>
          <a:r>
            <a:rPr lang="en-SG" sz="1500" b="0" u="none" dirty="0">
              <a:latin typeface="Calibri" panose="020F0502020204030204" pitchFamily="34" charset="0"/>
              <a:cs typeface="Calibri" panose="020F0502020204030204" pitchFamily="34" charset="0"/>
            </a:rPr>
            <a:t>1. Expected credit loss (12 month &amp; lifetime)</a:t>
          </a:r>
        </a:p>
        <a:p>
          <a:pPr algn="l">
            <a:buNone/>
          </a:pPr>
          <a:r>
            <a:rPr lang="en-SG" sz="1500" b="0" u="none" dirty="0">
              <a:latin typeface="Calibri" panose="020F0502020204030204" pitchFamily="34" charset="0"/>
              <a:cs typeface="Calibri" panose="020F0502020204030204" pitchFamily="34" charset="0"/>
            </a:rPr>
            <a:t>2. Performance metrics of PD, EAD and LGD models </a:t>
          </a:r>
        </a:p>
        <a:p>
          <a:pPr algn="l">
            <a:buNone/>
          </a:pPr>
          <a:r>
            <a:rPr lang="en-SG" sz="1500" b="0" u="none" dirty="0">
              <a:latin typeface="Calibri" panose="020F0502020204030204" pitchFamily="34" charset="0"/>
              <a:cs typeface="Calibri" panose="020F0502020204030204" pitchFamily="34" charset="0"/>
            </a:rPr>
            <a:t>3. Risk appetite metrics</a:t>
          </a:r>
        </a:p>
        <a:p>
          <a:pPr algn="l">
            <a:buNone/>
          </a:pPr>
          <a:r>
            <a:rPr lang="en-SG" sz="1500" b="0" u="none" dirty="0">
              <a:latin typeface="Calibri" panose="020F0502020204030204" pitchFamily="34" charset="0"/>
              <a:cs typeface="Calibri" panose="020F0502020204030204" pitchFamily="34" charset="0"/>
            </a:rPr>
            <a:t>4. Loan loss provisioning</a:t>
          </a:r>
        </a:p>
        <a:p>
          <a:pPr algn="l">
            <a:buNone/>
          </a:pPr>
          <a:r>
            <a:rPr lang="en-SG" sz="1500" b="0" u="none" dirty="0">
              <a:latin typeface="Calibri" panose="020F0502020204030204" pitchFamily="34" charset="0"/>
              <a:cs typeface="Calibri" panose="020F0502020204030204" pitchFamily="34" charset="0"/>
            </a:rPr>
            <a:t>5. Capital reserves</a:t>
          </a:r>
        </a:p>
        <a:p>
          <a:pPr algn="l">
            <a:buNone/>
          </a:pPr>
          <a:endParaRPr lang="en-SG" sz="1500" b="0" u="none" dirty="0">
            <a:latin typeface="Calibri" panose="020F0502020204030204" pitchFamily="34" charset="0"/>
            <a:cs typeface="Calibri" panose="020F0502020204030204" pitchFamily="34" charset="0"/>
          </a:endParaRPr>
        </a:p>
        <a:p>
          <a:pPr algn="l">
            <a:buNone/>
          </a:pPr>
          <a:r>
            <a:rPr lang="en-SG" sz="1500" b="0" u="none" dirty="0">
              <a:latin typeface="Calibri" panose="020F0502020204030204" pitchFamily="34" charset="0"/>
              <a:cs typeface="Calibri" panose="020F0502020204030204" pitchFamily="34" charset="0"/>
            </a:rPr>
            <a:t> </a:t>
          </a:r>
        </a:p>
        <a:p>
          <a:pPr algn="l">
            <a:buNone/>
          </a:pPr>
          <a:endParaRPr lang="en-SG" sz="1500" b="0" u="none" dirty="0">
            <a:latin typeface="Calibri" panose="020F0502020204030204" pitchFamily="34" charset="0"/>
            <a:cs typeface="Calibri" panose="020F0502020204030204" pitchFamily="34" charset="0"/>
          </a:endParaRPr>
        </a:p>
        <a:p>
          <a:pPr algn="l">
            <a:buNone/>
          </a:pPr>
          <a:endParaRPr lang="en-SG" sz="1500" b="0" u="none" dirty="0">
            <a:latin typeface="Calibri" panose="020F0502020204030204" pitchFamily="34" charset="0"/>
            <a:cs typeface="Calibri" panose="020F0502020204030204" pitchFamily="34" charset="0"/>
          </a:endParaRPr>
        </a:p>
        <a:p>
          <a:pPr algn="l">
            <a:buNone/>
          </a:pPr>
          <a:endParaRPr lang="en-SG" sz="1500" b="0" dirty="0">
            <a:latin typeface="Calibri" panose="020F0502020204030204" pitchFamily="34" charset="0"/>
            <a:cs typeface="Calibri" panose="020F0502020204030204" pitchFamily="34" charset="0"/>
          </a:endParaRPr>
        </a:p>
      </dgm:t>
    </dgm:pt>
    <dgm:pt modelId="{B2E0C1B4-29F1-4BE6-95FB-BE9AB7C7D9E0}" type="parTrans" cxnId="{DE8F1411-5CDE-4FD7-B7AA-3A150B06A84E}">
      <dgm:prSet/>
      <dgm:spPr/>
      <dgm:t>
        <a:bodyPr/>
        <a:lstStyle/>
        <a:p>
          <a:endParaRPr lang="en-SG"/>
        </a:p>
      </dgm:t>
    </dgm:pt>
    <dgm:pt modelId="{B602F527-C587-4BC7-9822-023E9ED6821E}" type="sibTrans" cxnId="{DE8F1411-5CDE-4FD7-B7AA-3A150B06A84E}">
      <dgm:prSet/>
      <dgm:spPr/>
      <dgm:t>
        <a:bodyPr/>
        <a:lstStyle/>
        <a:p>
          <a:endParaRPr lang="en-SG"/>
        </a:p>
      </dgm:t>
    </dgm:pt>
    <dgm:pt modelId="{D2057FC3-314D-4633-9924-75D15DDB7273}" type="pres">
      <dgm:prSet presAssocID="{BA7B830F-51A3-4FCA-850E-9BC83C102942}" presName="composite" presStyleCnt="0">
        <dgm:presLayoutVars>
          <dgm:chMax val="1"/>
          <dgm:dir/>
          <dgm:resizeHandles val="exact"/>
        </dgm:presLayoutVars>
      </dgm:prSet>
      <dgm:spPr/>
    </dgm:pt>
    <dgm:pt modelId="{7AE134F7-F6F0-4EFB-8A17-FB0D048B0F09}" type="pres">
      <dgm:prSet presAssocID="{36D9C6EB-27D8-4C72-8785-8F1B70860153}" presName="roof" presStyleLbl="dkBgShp" presStyleIdx="0" presStyleCnt="2" custScaleY="21660" custLinFactNeighborY="-4088"/>
      <dgm:spPr/>
    </dgm:pt>
    <dgm:pt modelId="{6D0EF273-DCCD-4730-B9ED-8B9A895D7343}" type="pres">
      <dgm:prSet presAssocID="{36D9C6EB-27D8-4C72-8785-8F1B70860153}" presName="pillars" presStyleCnt="0"/>
      <dgm:spPr/>
    </dgm:pt>
    <dgm:pt modelId="{63CA663A-7F2B-4C4B-8F43-4747767FC048}" type="pres">
      <dgm:prSet presAssocID="{36D9C6EB-27D8-4C72-8785-8F1B70860153}" presName="pillar1" presStyleLbl="node1" presStyleIdx="0" presStyleCnt="3" custScaleY="134111" custLinFactNeighborX="2386" custLinFactNeighborY="-4998">
        <dgm:presLayoutVars>
          <dgm:bulletEnabled val="1"/>
        </dgm:presLayoutVars>
      </dgm:prSet>
      <dgm:spPr/>
    </dgm:pt>
    <dgm:pt modelId="{92A53378-4608-4CE4-B5DA-305B30E7D221}" type="pres">
      <dgm:prSet presAssocID="{034AFAAA-FC1A-43AE-95ED-CE4BB137058E}" presName="pillarX" presStyleLbl="node1" presStyleIdx="1" presStyleCnt="3" custScaleX="147091" custScaleY="134111" custLinFactNeighborX="2386" custLinFactNeighborY="-4998">
        <dgm:presLayoutVars>
          <dgm:bulletEnabled val="1"/>
        </dgm:presLayoutVars>
      </dgm:prSet>
      <dgm:spPr/>
    </dgm:pt>
    <dgm:pt modelId="{AB4F6231-2434-4608-9184-497316EA0B21}" type="pres">
      <dgm:prSet presAssocID="{29D3AC72-2BC9-48E5-A6F8-78B38894FDAE}" presName="pillarX" presStyleLbl="node1" presStyleIdx="2" presStyleCnt="3" custScaleY="134111" custLinFactNeighborX="-450" custLinFactNeighborY="-4998">
        <dgm:presLayoutVars>
          <dgm:bulletEnabled val="1"/>
        </dgm:presLayoutVars>
      </dgm:prSet>
      <dgm:spPr/>
    </dgm:pt>
    <dgm:pt modelId="{C0134F7E-070E-4DC6-B3B8-D22C09CDAF93}" type="pres">
      <dgm:prSet presAssocID="{36D9C6EB-27D8-4C72-8785-8F1B70860153}" presName="base" presStyleLbl="dkBgShp" presStyleIdx="1" presStyleCnt="2" custLinFactY="13355" custLinFactNeighborY="100000"/>
      <dgm:spPr/>
    </dgm:pt>
  </dgm:ptLst>
  <dgm:cxnLst>
    <dgm:cxn modelId="{DE8F1411-5CDE-4FD7-B7AA-3A150B06A84E}" srcId="{36D9C6EB-27D8-4C72-8785-8F1B70860153}" destId="{29D3AC72-2BC9-48E5-A6F8-78B38894FDAE}" srcOrd="2" destOrd="0" parTransId="{B2E0C1B4-29F1-4BE6-95FB-BE9AB7C7D9E0}" sibTransId="{B602F527-C587-4BC7-9822-023E9ED6821E}"/>
    <dgm:cxn modelId="{69E49669-D904-4CCC-B795-85A9C7E2A16D}" type="presOf" srcId="{29D3AC72-2BC9-48E5-A6F8-78B38894FDAE}" destId="{AB4F6231-2434-4608-9184-497316EA0B21}" srcOrd="0" destOrd="0" presId="urn:microsoft.com/office/officeart/2005/8/layout/hList3"/>
    <dgm:cxn modelId="{757BB349-FCF4-4C12-B7B3-65CF2D237613}" type="presOf" srcId="{36D9C6EB-27D8-4C72-8785-8F1B70860153}" destId="{7AE134F7-F6F0-4EFB-8A17-FB0D048B0F09}" srcOrd="0" destOrd="0" presId="urn:microsoft.com/office/officeart/2005/8/layout/hList3"/>
    <dgm:cxn modelId="{95052E52-2E95-4E66-A06D-696299296281}" srcId="{36D9C6EB-27D8-4C72-8785-8F1B70860153}" destId="{DB881E6B-D0DA-4F22-AFCD-D804E1653A15}" srcOrd="0" destOrd="0" parTransId="{88AE7696-ED10-41D8-8FB6-CC0F86BFED73}" sibTransId="{6F366FC7-7468-47B4-8A48-C46AC520082F}"/>
    <dgm:cxn modelId="{DCD9F289-0A9F-44FB-99B9-CD2A2487296A}" srcId="{BA7B830F-51A3-4FCA-850E-9BC83C102942}" destId="{36D9C6EB-27D8-4C72-8785-8F1B70860153}" srcOrd="0" destOrd="0" parTransId="{93507D11-455F-44F5-A5B5-FD9753151E67}" sibTransId="{C9E8B3A1-226C-4999-8012-315492F69ED0}"/>
    <dgm:cxn modelId="{9A93348B-67F2-47DF-A7D8-66383634E5DF}" type="presOf" srcId="{DB881E6B-D0DA-4F22-AFCD-D804E1653A15}" destId="{63CA663A-7F2B-4C4B-8F43-4747767FC048}" srcOrd="0" destOrd="0" presId="urn:microsoft.com/office/officeart/2005/8/layout/hList3"/>
    <dgm:cxn modelId="{3AC43FB7-BA79-44A5-8A74-14CC3E794F22}" srcId="{36D9C6EB-27D8-4C72-8785-8F1B70860153}" destId="{034AFAAA-FC1A-43AE-95ED-CE4BB137058E}" srcOrd="1" destOrd="0" parTransId="{D5FD8EAF-DC46-4C61-A04C-D3318A9296B6}" sibTransId="{B105D96C-15F4-473C-A503-9DE9FF4FA893}"/>
    <dgm:cxn modelId="{404626CC-4EE5-47BB-B037-B93170D91C0F}" type="presOf" srcId="{BA7B830F-51A3-4FCA-850E-9BC83C102942}" destId="{D2057FC3-314D-4633-9924-75D15DDB7273}" srcOrd="0" destOrd="0" presId="urn:microsoft.com/office/officeart/2005/8/layout/hList3"/>
    <dgm:cxn modelId="{747972E8-1B0B-4FDC-A715-645B8E39D3F7}" type="presOf" srcId="{034AFAAA-FC1A-43AE-95ED-CE4BB137058E}" destId="{92A53378-4608-4CE4-B5DA-305B30E7D221}" srcOrd="0" destOrd="0" presId="urn:microsoft.com/office/officeart/2005/8/layout/hList3"/>
    <dgm:cxn modelId="{85DF788E-5C8F-4064-A780-7FA630B9A918}" type="presParOf" srcId="{D2057FC3-314D-4633-9924-75D15DDB7273}" destId="{7AE134F7-F6F0-4EFB-8A17-FB0D048B0F09}" srcOrd="0" destOrd="0" presId="urn:microsoft.com/office/officeart/2005/8/layout/hList3"/>
    <dgm:cxn modelId="{080C966D-0C89-4850-A1B3-F71F22414DDF}" type="presParOf" srcId="{D2057FC3-314D-4633-9924-75D15DDB7273}" destId="{6D0EF273-DCCD-4730-B9ED-8B9A895D7343}" srcOrd="1" destOrd="0" presId="urn:microsoft.com/office/officeart/2005/8/layout/hList3"/>
    <dgm:cxn modelId="{ED7EAADD-2B57-4B39-A30B-4DC0B3F01ECD}" type="presParOf" srcId="{6D0EF273-DCCD-4730-B9ED-8B9A895D7343}" destId="{63CA663A-7F2B-4C4B-8F43-4747767FC048}" srcOrd="0" destOrd="0" presId="urn:microsoft.com/office/officeart/2005/8/layout/hList3"/>
    <dgm:cxn modelId="{2132CE23-FE76-4265-A35F-46E4B784DFA2}" type="presParOf" srcId="{6D0EF273-DCCD-4730-B9ED-8B9A895D7343}" destId="{92A53378-4608-4CE4-B5DA-305B30E7D221}" srcOrd="1" destOrd="0" presId="urn:microsoft.com/office/officeart/2005/8/layout/hList3"/>
    <dgm:cxn modelId="{0281A527-0003-4AD4-9D84-E06FFCE4E506}" type="presParOf" srcId="{6D0EF273-DCCD-4730-B9ED-8B9A895D7343}" destId="{AB4F6231-2434-4608-9184-497316EA0B21}" srcOrd="2" destOrd="0" presId="urn:microsoft.com/office/officeart/2005/8/layout/hList3"/>
    <dgm:cxn modelId="{4795109E-807F-4385-8208-65D233A707A4}" type="presParOf" srcId="{D2057FC3-314D-4633-9924-75D15DDB7273}" destId="{C0134F7E-070E-4DC6-B3B8-D22C09CDAF9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A7B830F-51A3-4FCA-850E-9BC83C102942}" type="doc">
      <dgm:prSet loTypeId="urn:microsoft.com/office/officeart/2005/8/layout/hList3" loCatId="list" qsTypeId="urn:microsoft.com/office/officeart/2005/8/quickstyle/simple1" qsCatId="simple" csTypeId="urn:microsoft.com/office/officeart/2005/8/colors/accent3_1" csCatId="accent3" phldr="1"/>
      <dgm:spPr/>
      <dgm:t>
        <a:bodyPr/>
        <a:lstStyle/>
        <a:p>
          <a:endParaRPr lang="en-SG"/>
        </a:p>
      </dgm:t>
    </dgm:pt>
    <dgm:pt modelId="{36D9C6EB-27D8-4C72-8785-8F1B70860153}">
      <dgm:prSet phldrT="[Text]" custT="1"/>
      <dgm:spPr/>
      <dgm:t>
        <a:bodyPr/>
        <a:lstStyle/>
        <a:p>
          <a:r>
            <a:rPr lang="en-SG" sz="1600" b="1" dirty="0">
              <a:latin typeface="Calibri" panose="020F0502020204030204" pitchFamily="34" charset="0"/>
              <a:cs typeface="Calibri" panose="020F0502020204030204" pitchFamily="34" charset="0"/>
            </a:rPr>
            <a:t>Resources</a:t>
          </a:r>
        </a:p>
      </dgm:t>
    </dgm:pt>
    <dgm:pt modelId="{93507D11-455F-44F5-A5B5-FD9753151E67}" type="parTrans" cxnId="{DCD9F289-0A9F-44FB-99B9-CD2A2487296A}">
      <dgm:prSet/>
      <dgm:spPr/>
      <dgm:t>
        <a:bodyPr/>
        <a:lstStyle/>
        <a:p>
          <a:endParaRPr lang="en-SG"/>
        </a:p>
      </dgm:t>
    </dgm:pt>
    <dgm:pt modelId="{C9E8B3A1-226C-4999-8012-315492F69ED0}" type="sibTrans" cxnId="{DCD9F289-0A9F-44FB-99B9-CD2A2487296A}">
      <dgm:prSet/>
      <dgm:spPr/>
      <dgm:t>
        <a:bodyPr/>
        <a:lstStyle/>
        <a:p>
          <a:endParaRPr lang="en-SG"/>
        </a:p>
      </dgm:t>
    </dgm:pt>
    <dgm:pt modelId="{DB881E6B-D0DA-4F22-AFCD-D804E1653A15}">
      <dgm:prSet phldrT="[Text]" custT="1"/>
      <dgm:spPr/>
      <dgm:t>
        <a:bodyPr/>
        <a:lstStyle/>
        <a:p>
          <a:pPr algn="l">
            <a:buNone/>
          </a:pPr>
          <a:r>
            <a:rPr lang="en-SG" sz="1500" b="1" u="sng" dirty="0">
              <a:latin typeface="Calibri" panose="020F0502020204030204" pitchFamily="34" charset="0"/>
              <a:cs typeface="Calibri" panose="020F0502020204030204" pitchFamily="34" charset="0"/>
            </a:rPr>
            <a:t>Equipment</a:t>
          </a:r>
        </a:p>
        <a:p>
          <a:pPr algn="l">
            <a:buNone/>
          </a:pPr>
          <a:r>
            <a:rPr lang="en-SG" sz="1500" b="0" u="none" dirty="0">
              <a:latin typeface="Calibri" panose="020F0502020204030204" pitchFamily="34" charset="0"/>
              <a:cs typeface="Calibri" panose="020F0502020204030204" pitchFamily="34" charset="0"/>
            </a:rPr>
            <a:t>1. Approval from CRO on the interpretation of regulations</a:t>
          </a:r>
        </a:p>
        <a:p>
          <a:pPr algn="l">
            <a:buNone/>
          </a:pPr>
          <a:r>
            <a:rPr lang="en-SG" sz="1500" b="0" u="none" dirty="0">
              <a:latin typeface="Calibri" panose="020F0502020204030204" pitchFamily="34" charset="0"/>
              <a:cs typeface="Calibri" panose="020F0502020204030204" pitchFamily="34" charset="0"/>
            </a:rPr>
            <a:t>2. Storage space and  database tools to store and process data.</a:t>
          </a:r>
        </a:p>
        <a:p>
          <a:pPr algn="l">
            <a:buNone/>
          </a:pPr>
          <a:r>
            <a:rPr lang="en-SG" sz="1500" b="0" u="none" dirty="0">
              <a:latin typeface="Calibri" panose="020F0502020204030204" pitchFamily="34" charset="0"/>
              <a:cs typeface="Calibri" panose="020F0502020204030204" pitchFamily="34" charset="0"/>
            </a:rPr>
            <a:t>3.  Design from model developer &amp; approval from CRO.</a:t>
          </a:r>
        </a:p>
        <a:p>
          <a:pPr algn="l">
            <a:buNone/>
          </a:pPr>
          <a:endParaRPr lang="en-SG" sz="1500" b="0" u="none" dirty="0">
            <a:latin typeface="Calibri" panose="020F0502020204030204" pitchFamily="34" charset="0"/>
            <a:cs typeface="Calibri" panose="020F0502020204030204" pitchFamily="34" charset="0"/>
          </a:endParaRPr>
        </a:p>
        <a:p>
          <a:pPr algn="l">
            <a:buNone/>
          </a:pPr>
          <a:endParaRPr lang="en-SG" sz="1500" b="0" u="none" dirty="0">
            <a:latin typeface="Calibri" panose="020F0502020204030204" pitchFamily="34" charset="0"/>
            <a:cs typeface="Calibri" panose="020F0502020204030204" pitchFamily="34" charset="0"/>
          </a:endParaRPr>
        </a:p>
        <a:p>
          <a:pPr algn="l">
            <a:buNone/>
          </a:pPr>
          <a:endParaRPr lang="en-SG" sz="1500" b="0" u="none" dirty="0">
            <a:latin typeface="Calibri" panose="020F0502020204030204" pitchFamily="34" charset="0"/>
            <a:cs typeface="Calibri" panose="020F0502020204030204" pitchFamily="34" charset="0"/>
          </a:endParaRPr>
        </a:p>
        <a:p>
          <a:pPr algn="l">
            <a:buNone/>
          </a:pPr>
          <a:endParaRPr lang="en-SG" sz="1500" b="0" u="none" dirty="0">
            <a:latin typeface="Calibri" panose="020F0502020204030204" pitchFamily="34" charset="0"/>
            <a:cs typeface="Calibri" panose="020F0502020204030204" pitchFamily="34" charset="0"/>
          </a:endParaRPr>
        </a:p>
        <a:p>
          <a:pPr algn="ctr">
            <a:buFont typeface="Arial" panose="020B0604020202020204" pitchFamily="34" charset="0"/>
            <a:buChar char="•"/>
          </a:pPr>
          <a:endParaRPr lang="en-SG" sz="1500" b="0" u="sng" dirty="0">
            <a:latin typeface="Calibri" panose="020F0502020204030204" pitchFamily="34" charset="0"/>
            <a:cs typeface="Calibri" panose="020F0502020204030204" pitchFamily="34" charset="0"/>
          </a:endParaRPr>
        </a:p>
        <a:p>
          <a:pPr algn="l">
            <a:buNone/>
          </a:pPr>
          <a:endParaRPr lang="en-SG" sz="1500" b="0" dirty="0">
            <a:latin typeface="Calibri" panose="020F0502020204030204" pitchFamily="34" charset="0"/>
            <a:cs typeface="Calibri" panose="020F0502020204030204" pitchFamily="34" charset="0"/>
          </a:endParaRPr>
        </a:p>
      </dgm:t>
    </dgm:pt>
    <dgm:pt modelId="{88AE7696-ED10-41D8-8FB6-CC0F86BFED73}" type="parTrans" cxnId="{95052E52-2E95-4E66-A06D-696299296281}">
      <dgm:prSet/>
      <dgm:spPr/>
      <dgm:t>
        <a:bodyPr/>
        <a:lstStyle/>
        <a:p>
          <a:endParaRPr lang="en-SG"/>
        </a:p>
      </dgm:t>
    </dgm:pt>
    <dgm:pt modelId="{6F366FC7-7468-47B4-8A48-C46AC520082F}" type="sibTrans" cxnId="{95052E52-2E95-4E66-A06D-696299296281}">
      <dgm:prSet/>
      <dgm:spPr/>
      <dgm:t>
        <a:bodyPr/>
        <a:lstStyle/>
        <a:p>
          <a:endParaRPr lang="en-SG"/>
        </a:p>
      </dgm:t>
    </dgm:pt>
    <dgm:pt modelId="{034AFAAA-FC1A-43AE-95ED-CE4BB137058E}">
      <dgm:prSet phldrT="[Text]" custT="1"/>
      <dgm:spPr/>
      <dgm:t>
        <a:bodyPr/>
        <a:lstStyle/>
        <a:p>
          <a:pPr algn="l"/>
          <a:r>
            <a:rPr lang="en-SG" sz="1400" b="1" u="sng" dirty="0">
              <a:latin typeface="Calibri" panose="020F0502020204030204" pitchFamily="34" charset="0"/>
              <a:cs typeface="Calibri" panose="020F0502020204030204" pitchFamily="34" charset="0"/>
            </a:rPr>
            <a:t>Tools</a:t>
          </a:r>
        </a:p>
        <a:p>
          <a:pPr algn="l"/>
          <a:r>
            <a:rPr lang="en-SG" sz="1500" b="0" u="none" dirty="0">
              <a:latin typeface="Calibri" panose="020F0502020204030204" pitchFamily="34" charset="0"/>
              <a:cs typeface="Calibri" panose="020F0502020204030204" pitchFamily="34" charset="0"/>
            </a:rPr>
            <a:t>1. Python</a:t>
          </a:r>
        </a:p>
        <a:p>
          <a:pPr algn="l">
            <a:buNone/>
          </a:pPr>
          <a:r>
            <a:rPr lang="en-SG" sz="1500" b="0" u="none" dirty="0">
              <a:latin typeface="Calibri" panose="020F0502020204030204" pitchFamily="34" charset="0"/>
              <a:cs typeface="Calibri" panose="020F0502020204030204" pitchFamily="34" charset="0"/>
            </a:rPr>
            <a:t>2. Big Data</a:t>
          </a:r>
        </a:p>
        <a:p>
          <a:pPr algn="l">
            <a:buNone/>
          </a:pPr>
          <a:r>
            <a:rPr lang="en-SG" sz="1500" b="0" u="none" dirty="0">
              <a:latin typeface="Calibri" panose="020F0502020204030204" pitchFamily="34" charset="0"/>
              <a:cs typeface="Calibri" panose="020F0502020204030204" pitchFamily="34" charset="0"/>
            </a:rPr>
            <a:t>3. Cloud storage services amazon s3</a:t>
          </a:r>
        </a:p>
        <a:p>
          <a:pPr algn="l">
            <a:buNone/>
          </a:pPr>
          <a:r>
            <a:rPr lang="en-SG" sz="1500" b="0" u="none" dirty="0">
              <a:latin typeface="Calibri" panose="020F0502020204030204" pitchFamily="34" charset="0"/>
              <a:cs typeface="Calibri" panose="020F0502020204030204" pitchFamily="34" charset="0"/>
            </a:rPr>
            <a:t>4. Teradata</a:t>
          </a: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dgm:t>
    </dgm:pt>
    <dgm:pt modelId="{D5FD8EAF-DC46-4C61-A04C-D3318A9296B6}" type="parTrans" cxnId="{3AC43FB7-BA79-44A5-8A74-14CC3E794F22}">
      <dgm:prSet/>
      <dgm:spPr/>
      <dgm:t>
        <a:bodyPr/>
        <a:lstStyle/>
        <a:p>
          <a:endParaRPr lang="en-SG"/>
        </a:p>
      </dgm:t>
    </dgm:pt>
    <dgm:pt modelId="{B105D96C-15F4-473C-A503-9DE9FF4FA893}" type="sibTrans" cxnId="{3AC43FB7-BA79-44A5-8A74-14CC3E794F22}">
      <dgm:prSet/>
      <dgm:spPr/>
      <dgm:t>
        <a:bodyPr/>
        <a:lstStyle/>
        <a:p>
          <a:endParaRPr lang="en-SG"/>
        </a:p>
      </dgm:t>
    </dgm:pt>
    <dgm:pt modelId="{29D3AC72-2BC9-48E5-A6F8-78B38894FDAE}">
      <dgm:prSet phldrT="[Text]" custT="1"/>
      <dgm:spPr/>
      <dgm:t>
        <a:bodyPr/>
        <a:lstStyle/>
        <a:p>
          <a:pPr algn="l"/>
          <a:r>
            <a:rPr lang="en-SG" sz="1500" b="1" u="sng" dirty="0">
              <a:latin typeface="Calibri" panose="020F0502020204030204" pitchFamily="34" charset="0"/>
              <a:cs typeface="Calibri" panose="020F0502020204030204" pitchFamily="34" charset="0"/>
            </a:rPr>
            <a:t>Team</a:t>
          </a:r>
        </a:p>
        <a:p>
          <a:pPr algn="l"/>
          <a:r>
            <a:rPr lang="en-SG" sz="1500" b="1" u="none" dirty="0">
              <a:latin typeface="Calibri" panose="020F0502020204030204" pitchFamily="34" charset="0"/>
              <a:cs typeface="Calibri" panose="020F0502020204030204" pitchFamily="34" charset="0"/>
            </a:rPr>
            <a:t>Analytics Team (internal)</a:t>
          </a:r>
        </a:p>
        <a:p>
          <a:pPr algn="l">
            <a:buNone/>
          </a:pPr>
          <a:r>
            <a:rPr lang="en-SG" sz="1500" b="0" u="none" dirty="0">
              <a:latin typeface="Calibri" panose="020F0502020204030204" pitchFamily="34" charset="0"/>
              <a:cs typeface="Calibri" panose="020F0502020204030204" pitchFamily="34" charset="0"/>
            </a:rPr>
            <a:t>1. 3 person to model development and monitoring</a:t>
          </a:r>
        </a:p>
        <a:p>
          <a:pPr algn="l">
            <a:buNone/>
          </a:pPr>
          <a:r>
            <a:rPr lang="en-SG" sz="1500" b="0" u="none" dirty="0">
              <a:latin typeface="Calibri" panose="020F0502020204030204" pitchFamily="34" charset="0"/>
              <a:cs typeface="Calibri" panose="020F0502020204030204" pitchFamily="34" charset="0"/>
            </a:rPr>
            <a:t>2. 2 person to Validation</a:t>
          </a:r>
        </a:p>
        <a:p>
          <a:pPr algn="l">
            <a:buNone/>
          </a:pPr>
          <a:r>
            <a:rPr lang="en-SG" sz="1500" b="0" u="none" dirty="0">
              <a:latin typeface="Calibri" panose="020F0502020204030204" pitchFamily="34" charset="0"/>
              <a:cs typeface="Calibri" panose="020F0502020204030204" pitchFamily="34" charset="0"/>
            </a:rPr>
            <a:t>3. 1 person to supervise and update</a:t>
          </a:r>
        </a:p>
        <a:p>
          <a:pPr algn="l">
            <a:buNone/>
          </a:pPr>
          <a:r>
            <a:rPr lang="en-SG" sz="1500" b="1" u="none" dirty="0">
              <a:latin typeface="Calibri" panose="020F0502020204030204" pitchFamily="34" charset="0"/>
              <a:cs typeface="Calibri" panose="020F0502020204030204" pitchFamily="34" charset="0"/>
            </a:rPr>
            <a:t>Data Team (internal)</a:t>
          </a:r>
        </a:p>
        <a:p>
          <a:pPr algn="l">
            <a:buNone/>
          </a:pPr>
          <a:r>
            <a:rPr lang="en-SG" sz="1500" b="0" u="none" dirty="0">
              <a:latin typeface="Calibri" panose="020F0502020204030204" pitchFamily="34" charset="0"/>
              <a:cs typeface="Calibri" panose="020F0502020204030204" pitchFamily="34" charset="0"/>
            </a:rPr>
            <a:t>1. 2 person to analyse and process data requirements</a:t>
          </a:r>
        </a:p>
        <a:p>
          <a:pPr algn="l">
            <a:buNone/>
          </a:pPr>
          <a:r>
            <a:rPr lang="en-SG" sz="1500" b="1" u="none" dirty="0">
              <a:latin typeface="Calibri" panose="020F0502020204030204" pitchFamily="34" charset="0"/>
              <a:cs typeface="Calibri" panose="020F0502020204030204" pitchFamily="34" charset="0"/>
            </a:rPr>
            <a:t>Implementation Team(internal)</a:t>
          </a:r>
        </a:p>
        <a:p>
          <a:pPr algn="l">
            <a:buNone/>
          </a:pPr>
          <a:r>
            <a:rPr lang="en-SG" sz="1500" b="0" u="none" dirty="0">
              <a:latin typeface="Calibri" panose="020F0502020204030204" pitchFamily="34" charset="0"/>
              <a:cs typeface="Calibri" panose="020F0502020204030204" pitchFamily="34" charset="0"/>
            </a:rPr>
            <a:t>1. 3 person to implement the models.</a:t>
          </a:r>
        </a:p>
      </dgm:t>
    </dgm:pt>
    <dgm:pt modelId="{B2E0C1B4-29F1-4BE6-95FB-BE9AB7C7D9E0}" type="parTrans" cxnId="{DE8F1411-5CDE-4FD7-B7AA-3A150B06A84E}">
      <dgm:prSet/>
      <dgm:spPr/>
      <dgm:t>
        <a:bodyPr/>
        <a:lstStyle/>
        <a:p>
          <a:endParaRPr lang="en-SG"/>
        </a:p>
      </dgm:t>
    </dgm:pt>
    <dgm:pt modelId="{B602F527-C587-4BC7-9822-023E9ED6821E}" type="sibTrans" cxnId="{DE8F1411-5CDE-4FD7-B7AA-3A150B06A84E}">
      <dgm:prSet/>
      <dgm:spPr/>
      <dgm:t>
        <a:bodyPr/>
        <a:lstStyle/>
        <a:p>
          <a:endParaRPr lang="en-SG"/>
        </a:p>
      </dgm:t>
    </dgm:pt>
    <dgm:pt modelId="{D2057FC3-314D-4633-9924-75D15DDB7273}" type="pres">
      <dgm:prSet presAssocID="{BA7B830F-51A3-4FCA-850E-9BC83C102942}" presName="composite" presStyleCnt="0">
        <dgm:presLayoutVars>
          <dgm:chMax val="1"/>
          <dgm:dir/>
          <dgm:resizeHandles val="exact"/>
        </dgm:presLayoutVars>
      </dgm:prSet>
      <dgm:spPr/>
    </dgm:pt>
    <dgm:pt modelId="{7AE134F7-F6F0-4EFB-8A17-FB0D048B0F09}" type="pres">
      <dgm:prSet presAssocID="{36D9C6EB-27D8-4C72-8785-8F1B70860153}" presName="roof" presStyleLbl="dkBgShp" presStyleIdx="0" presStyleCnt="2" custScaleY="24885" custLinFactNeighborY="-3282"/>
      <dgm:spPr/>
    </dgm:pt>
    <dgm:pt modelId="{6D0EF273-DCCD-4730-B9ED-8B9A895D7343}" type="pres">
      <dgm:prSet presAssocID="{36D9C6EB-27D8-4C72-8785-8F1B70860153}" presName="pillars" presStyleCnt="0"/>
      <dgm:spPr/>
    </dgm:pt>
    <dgm:pt modelId="{63CA663A-7F2B-4C4B-8F43-4747767FC048}" type="pres">
      <dgm:prSet presAssocID="{36D9C6EB-27D8-4C72-8785-8F1B70860153}" presName="pillar1" presStyleLbl="node1" presStyleIdx="0" presStyleCnt="3" custScaleY="134541" custLinFactNeighborX="561" custLinFactNeighborY="-4741">
        <dgm:presLayoutVars>
          <dgm:bulletEnabled val="1"/>
        </dgm:presLayoutVars>
      </dgm:prSet>
      <dgm:spPr/>
    </dgm:pt>
    <dgm:pt modelId="{92A53378-4608-4CE4-B5DA-305B30E7D221}" type="pres">
      <dgm:prSet presAssocID="{034AFAAA-FC1A-43AE-95ED-CE4BB137058E}" presName="pillarX" presStyleLbl="node1" presStyleIdx="1" presStyleCnt="3" custScaleY="134541" custLinFactNeighborX="561" custLinFactNeighborY="-4741">
        <dgm:presLayoutVars>
          <dgm:bulletEnabled val="1"/>
        </dgm:presLayoutVars>
      </dgm:prSet>
      <dgm:spPr/>
    </dgm:pt>
    <dgm:pt modelId="{AB4F6231-2434-4608-9184-497316EA0B21}" type="pres">
      <dgm:prSet presAssocID="{29D3AC72-2BC9-48E5-A6F8-78B38894FDAE}" presName="pillarX" presStyleLbl="node1" presStyleIdx="2" presStyleCnt="3" custScaleX="114491" custScaleY="134541" custLinFactNeighborX="561" custLinFactNeighborY="-4741">
        <dgm:presLayoutVars>
          <dgm:bulletEnabled val="1"/>
        </dgm:presLayoutVars>
      </dgm:prSet>
      <dgm:spPr/>
    </dgm:pt>
    <dgm:pt modelId="{C0134F7E-070E-4DC6-B3B8-D22C09CDAF93}" type="pres">
      <dgm:prSet presAssocID="{36D9C6EB-27D8-4C72-8785-8F1B70860153}" presName="base" presStyleLbl="dkBgShp" presStyleIdx="1" presStyleCnt="2" custLinFactY="30210" custLinFactNeighborX="-795" custLinFactNeighborY="100000"/>
      <dgm:spPr/>
    </dgm:pt>
  </dgm:ptLst>
  <dgm:cxnLst>
    <dgm:cxn modelId="{DE8F1411-5CDE-4FD7-B7AA-3A150B06A84E}" srcId="{36D9C6EB-27D8-4C72-8785-8F1B70860153}" destId="{29D3AC72-2BC9-48E5-A6F8-78B38894FDAE}" srcOrd="2" destOrd="0" parTransId="{B2E0C1B4-29F1-4BE6-95FB-BE9AB7C7D9E0}" sibTransId="{B602F527-C587-4BC7-9822-023E9ED6821E}"/>
    <dgm:cxn modelId="{69E49669-D904-4CCC-B795-85A9C7E2A16D}" type="presOf" srcId="{29D3AC72-2BC9-48E5-A6F8-78B38894FDAE}" destId="{AB4F6231-2434-4608-9184-497316EA0B21}" srcOrd="0" destOrd="0" presId="urn:microsoft.com/office/officeart/2005/8/layout/hList3"/>
    <dgm:cxn modelId="{757BB349-FCF4-4C12-B7B3-65CF2D237613}" type="presOf" srcId="{36D9C6EB-27D8-4C72-8785-8F1B70860153}" destId="{7AE134F7-F6F0-4EFB-8A17-FB0D048B0F09}" srcOrd="0" destOrd="0" presId="urn:microsoft.com/office/officeart/2005/8/layout/hList3"/>
    <dgm:cxn modelId="{95052E52-2E95-4E66-A06D-696299296281}" srcId="{36D9C6EB-27D8-4C72-8785-8F1B70860153}" destId="{DB881E6B-D0DA-4F22-AFCD-D804E1653A15}" srcOrd="0" destOrd="0" parTransId="{88AE7696-ED10-41D8-8FB6-CC0F86BFED73}" sibTransId="{6F366FC7-7468-47B4-8A48-C46AC520082F}"/>
    <dgm:cxn modelId="{DCD9F289-0A9F-44FB-99B9-CD2A2487296A}" srcId="{BA7B830F-51A3-4FCA-850E-9BC83C102942}" destId="{36D9C6EB-27D8-4C72-8785-8F1B70860153}" srcOrd="0" destOrd="0" parTransId="{93507D11-455F-44F5-A5B5-FD9753151E67}" sibTransId="{C9E8B3A1-226C-4999-8012-315492F69ED0}"/>
    <dgm:cxn modelId="{9A93348B-67F2-47DF-A7D8-66383634E5DF}" type="presOf" srcId="{DB881E6B-D0DA-4F22-AFCD-D804E1653A15}" destId="{63CA663A-7F2B-4C4B-8F43-4747767FC048}" srcOrd="0" destOrd="0" presId="urn:microsoft.com/office/officeart/2005/8/layout/hList3"/>
    <dgm:cxn modelId="{3AC43FB7-BA79-44A5-8A74-14CC3E794F22}" srcId="{36D9C6EB-27D8-4C72-8785-8F1B70860153}" destId="{034AFAAA-FC1A-43AE-95ED-CE4BB137058E}" srcOrd="1" destOrd="0" parTransId="{D5FD8EAF-DC46-4C61-A04C-D3318A9296B6}" sibTransId="{B105D96C-15F4-473C-A503-9DE9FF4FA893}"/>
    <dgm:cxn modelId="{404626CC-4EE5-47BB-B037-B93170D91C0F}" type="presOf" srcId="{BA7B830F-51A3-4FCA-850E-9BC83C102942}" destId="{D2057FC3-314D-4633-9924-75D15DDB7273}" srcOrd="0" destOrd="0" presId="urn:microsoft.com/office/officeart/2005/8/layout/hList3"/>
    <dgm:cxn modelId="{747972E8-1B0B-4FDC-A715-645B8E39D3F7}" type="presOf" srcId="{034AFAAA-FC1A-43AE-95ED-CE4BB137058E}" destId="{92A53378-4608-4CE4-B5DA-305B30E7D221}" srcOrd="0" destOrd="0" presId="urn:microsoft.com/office/officeart/2005/8/layout/hList3"/>
    <dgm:cxn modelId="{85DF788E-5C8F-4064-A780-7FA630B9A918}" type="presParOf" srcId="{D2057FC3-314D-4633-9924-75D15DDB7273}" destId="{7AE134F7-F6F0-4EFB-8A17-FB0D048B0F09}" srcOrd="0" destOrd="0" presId="urn:microsoft.com/office/officeart/2005/8/layout/hList3"/>
    <dgm:cxn modelId="{080C966D-0C89-4850-A1B3-F71F22414DDF}" type="presParOf" srcId="{D2057FC3-314D-4633-9924-75D15DDB7273}" destId="{6D0EF273-DCCD-4730-B9ED-8B9A895D7343}" srcOrd="1" destOrd="0" presId="urn:microsoft.com/office/officeart/2005/8/layout/hList3"/>
    <dgm:cxn modelId="{ED7EAADD-2B57-4B39-A30B-4DC0B3F01ECD}" type="presParOf" srcId="{6D0EF273-DCCD-4730-B9ED-8B9A895D7343}" destId="{63CA663A-7F2B-4C4B-8F43-4747767FC048}" srcOrd="0" destOrd="0" presId="urn:microsoft.com/office/officeart/2005/8/layout/hList3"/>
    <dgm:cxn modelId="{2132CE23-FE76-4265-A35F-46E4B784DFA2}" type="presParOf" srcId="{6D0EF273-DCCD-4730-B9ED-8B9A895D7343}" destId="{92A53378-4608-4CE4-B5DA-305B30E7D221}" srcOrd="1" destOrd="0" presId="urn:microsoft.com/office/officeart/2005/8/layout/hList3"/>
    <dgm:cxn modelId="{0281A527-0003-4AD4-9D84-E06FFCE4E506}" type="presParOf" srcId="{6D0EF273-DCCD-4730-B9ED-8B9A895D7343}" destId="{AB4F6231-2434-4608-9184-497316EA0B21}" srcOrd="2" destOrd="0" presId="urn:microsoft.com/office/officeart/2005/8/layout/hList3"/>
    <dgm:cxn modelId="{4795109E-807F-4385-8208-65D233A707A4}" type="presParOf" srcId="{D2057FC3-314D-4633-9924-75D15DDB7273}" destId="{C0134F7E-070E-4DC6-B3B8-D22C09CDAF93}" srcOrd="2" destOrd="0" presId="urn:microsoft.com/office/officeart/2005/8/layout/h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A7B830F-51A3-4FCA-850E-9BC83C102942}" type="doc">
      <dgm:prSet loTypeId="urn:microsoft.com/office/officeart/2005/8/layout/hList3" loCatId="list" qsTypeId="urn:microsoft.com/office/officeart/2005/8/quickstyle/simple1" qsCatId="simple" csTypeId="urn:microsoft.com/office/officeart/2005/8/colors/accent3_1" csCatId="accent3" phldr="1"/>
      <dgm:spPr/>
      <dgm:t>
        <a:bodyPr/>
        <a:lstStyle/>
        <a:p>
          <a:endParaRPr lang="en-SG"/>
        </a:p>
      </dgm:t>
    </dgm:pt>
    <dgm:pt modelId="{36D9C6EB-27D8-4C72-8785-8F1B70860153}">
      <dgm:prSet phldrT="[Text]" custT="1"/>
      <dgm:spPr/>
      <dgm:t>
        <a:bodyPr/>
        <a:lstStyle/>
        <a:p>
          <a:r>
            <a:rPr lang="en-SG" sz="1600" b="1" dirty="0">
              <a:latin typeface="Calibri" panose="020F0502020204030204" pitchFamily="34" charset="0"/>
              <a:cs typeface="Calibri" panose="020F0502020204030204" pitchFamily="34" charset="0"/>
            </a:rPr>
            <a:t>Requirements</a:t>
          </a:r>
        </a:p>
      </dgm:t>
    </dgm:pt>
    <dgm:pt modelId="{93507D11-455F-44F5-A5B5-FD9753151E67}" type="parTrans" cxnId="{DCD9F289-0A9F-44FB-99B9-CD2A2487296A}">
      <dgm:prSet/>
      <dgm:spPr/>
      <dgm:t>
        <a:bodyPr/>
        <a:lstStyle/>
        <a:p>
          <a:endParaRPr lang="en-SG"/>
        </a:p>
      </dgm:t>
    </dgm:pt>
    <dgm:pt modelId="{C9E8B3A1-226C-4999-8012-315492F69ED0}" type="sibTrans" cxnId="{DCD9F289-0A9F-44FB-99B9-CD2A2487296A}">
      <dgm:prSet/>
      <dgm:spPr/>
      <dgm:t>
        <a:bodyPr/>
        <a:lstStyle/>
        <a:p>
          <a:endParaRPr lang="en-SG"/>
        </a:p>
      </dgm:t>
    </dgm:pt>
    <dgm:pt modelId="{DB881E6B-D0DA-4F22-AFCD-D804E1653A15}">
      <dgm:prSet phldrT="[Text]" custT="1"/>
      <dgm:spPr/>
      <dgm:t>
        <a:bodyPr/>
        <a:lstStyle/>
        <a:p>
          <a:pPr algn="l">
            <a:buNone/>
          </a:pPr>
          <a:r>
            <a:rPr lang="en-SG" sz="1500" b="1" u="sng" dirty="0">
              <a:latin typeface="Calibri" panose="020F0502020204030204" pitchFamily="34" charset="0"/>
              <a:cs typeface="Calibri" panose="020F0502020204030204" pitchFamily="34" charset="0"/>
            </a:rPr>
            <a:t>Inputs</a:t>
          </a:r>
        </a:p>
        <a:p>
          <a:pPr algn="l">
            <a:buNone/>
          </a:pPr>
          <a:r>
            <a:rPr lang="en-SG" sz="1500" b="0" u="none" dirty="0">
              <a:latin typeface="Calibri" panose="020F0502020204030204" pitchFamily="34" charset="0"/>
              <a:cs typeface="Calibri" panose="020F0502020204030204" pitchFamily="34" charset="0"/>
            </a:rPr>
            <a:t>1. Define the ML algorithms to be used.</a:t>
          </a:r>
        </a:p>
        <a:p>
          <a:pPr algn="l">
            <a:buNone/>
          </a:pPr>
          <a:r>
            <a:rPr lang="en-SG" sz="1500" b="0" u="none" dirty="0">
              <a:latin typeface="Calibri" panose="020F0502020204030204" pitchFamily="34" charset="0"/>
              <a:cs typeface="Calibri" panose="020F0502020204030204" pitchFamily="34" charset="0"/>
            </a:rPr>
            <a:t>2.</a:t>
          </a:r>
          <a:r>
            <a:rPr lang="en-US" sz="1500" dirty="0">
              <a:latin typeface="Calibri" panose="020F0502020204030204" pitchFamily="34" charset="0"/>
              <a:cs typeface="Calibri" panose="020F0502020204030204" pitchFamily="34" charset="0"/>
            </a:rPr>
            <a:t> Data &amp; Systems team-</a:t>
          </a:r>
          <a:r>
            <a:rPr lang="en-SG" sz="1500" b="0" u="none" dirty="0">
              <a:latin typeface="Calibri" panose="020F0502020204030204" pitchFamily="34" charset="0"/>
              <a:cs typeface="Calibri" panose="020F0502020204030204" pitchFamily="34" charset="0"/>
            </a:rPr>
            <a:t> Data collection</a:t>
          </a:r>
        </a:p>
        <a:p>
          <a:pPr algn="l">
            <a:buNone/>
          </a:pPr>
          <a:r>
            <a:rPr lang="en-SG" sz="1500" b="0" u="none" dirty="0">
              <a:latin typeface="Calibri" panose="020F0502020204030204" pitchFamily="34" charset="0"/>
              <a:cs typeface="Calibri" panose="020F0502020204030204" pitchFamily="34" charset="0"/>
            </a:rPr>
            <a:t>3. </a:t>
          </a:r>
          <a:r>
            <a:rPr lang="en-US" sz="1500" dirty="0">
              <a:latin typeface="Calibri" panose="020F0502020204030204" pitchFamily="34" charset="0"/>
              <a:cs typeface="Calibri" panose="020F0502020204030204" pitchFamily="34" charset="0"/>
            </a:rPr>
            <a:t>Implementation team – Processed data</a:t>
          </a:r>
          <a:endParaRPr lang="en-SG" sz="1500" b="0" u="none" dirty="0">
            <a:latin typeface="Calibri" panose="020F0502020204030204" pitchFamily="34" charset="0"/>
            <a:cs typeface="Calibri" panose="020F0502020204030204" pitchFamily="34" charset="0"/>
          </a:endParaRPr>
        </a:p>
        <a:p>
          <a:pPr algn="l">
            <a:buNone/>
          </a:pPr>
          <a:r>
            <a:rPr lang="en-SG" sz="1500" b="0" u="none" dirty="0">
              <a:latin typeface="Calibri" panose="020F0502020204030204" pitchFamily="34" charset="0"/>
              <a:cs typeface="Calibri" panose="020F0502020204030204" pitchFamily="34" charset="0"/>
            </a:rPr>
            <a:t>4. Finance – Cost details</a:t>
          </a:r>
          <a:endParaRPr lang="en-SG" sz="1200" b="0" u="sng" dirty="0">
            <a:latin typeface="Calibri" panose="020F0502020204030204" pitchFamily="34" charset="0"/>
            <a:cs typeface="Calibri" panose="020F0502020204030204" pitchFamily="34" charset="0"/>
          </a:endParaRPr>
        </a:p>
        <a:p>
          <a:pPr algn="l">
            <a:buNone/>
          </a:pPr>
          <a:endParaRPr lang="en-SG" sz="1200" b="0" u="sng" dirty="0">
            <a:latin typeface="Calibri" panose="020F0502020204030204" pitchFamily="34" charset="0"/>
            <a:cs typeface="Calibri" panose="020F0502020204030204" pitchFamily="34" charset="0"/>
          </a:endParaRPr>
        </a:p>
        <a:p>
          <a:pPr algn="l">
            <a:buNone/>
          </a:pPr>
          <a:endParaRPr lang="en-SG" sz="1200" b="0" u="sng" dirty="0">
            <a:latin typeface="Calibri" panose="020F0502020204030204" pitchFamily="34" charset="0"/>
            <a:cs typeface="Calibri" panose="020F0502020204030204" pitchFamily="34" charset="0"/>
          </a:endParaRPr>
        </a:p>
        <a:p>
          <a:pPr algn="l">
            <a:buNone/>
          </a:pPr>
          <a:endParaRPr lang="en-SG" sz="1200" b="0" u="none" dirty="0">
            <a:latin typeface="Calibri" panose="020F0502020204030204" pitchFamily="34" charset="0"/>
            <a:cs typeface="Calibri" panose="020F0502020204030204" pitchFamily="34" charset="0"/>
          </a:endParaRPr>
        </a:p>
        <a:p>
          <a:pPr algn="ctr">
            <a:buFont typeface="Arial" panose="020B0604020202020204" pitchFamily="34" charset="0"/>
            <a:buChar char="•"/>
          </a:pPr>
          <a:endParaRPr lang="en-SG" sz="1200" b="0" u="sng" dirty="0">
            <a:latin typeface="Calibri" panose="020F0502020204030204" pitchFamily="34" charset="0"/>
            <a:cs typeface="Calibri" panose="020F0502020204030204" pitchFamily="34" charset="0"/>
          </a:endParaRPr>
        </a:p>
        <a:p>
          <a:pPr algn="l">
            <a:buNone/>
          </a:pPr>
          <a:endParaRPr lang="en-SG" sz="1200" b="0" dirty="0">
            <a:latin typeface="Calibri" panose="020F0502020204030204" pitchFamily="34" charset="0"/>
            <a:cs typeface="Calibri" panose="020F0502020204030204" pitchFamily="34" charset="0"/>
          </a:endParaRPr>
        </a:p>
      </dgm:t>
    </dgm:pt>
    <dgm:pt modelId="{88AE7696-ED10-41D8-8FB6-CC0F86BFED73}" type="parTrans" cxnId="{95052E52-2E95-4E66-A06D-696299296281}">
      <dgm:prSet/>
      <dgm:spPr/>
      <dgm:t>
        <a:bodyPr/>
        <a:lstStyle/>
        <a:p>
          <a:endParaRPr lang="en-SG"/>
        </a:p>
      </dgm:t>
    </dgm:pt>
    <dgm:pt modelId="{6F366FC7-7468-47B4-8A48-C46AC520082F}" type="sibTrans" cxnId="{95052E52-2E95-4E66-A06D-696299296281}">
      <dgm:prSet/>
      <dgm:spPr/>
      <dgm:t>
        <a:bodyPr/>
        <a:lstStyle/>
        <a:p>
          <a:endParaRPr lang="en-SG"/>
        </a:p>
      </dgm:t>
    </dgm:pt>
    <dgm:pt modelId="{034AFAAA-FC1A-43AE-95ED-CE4BB137058E}">
      <dgm:prSet phldrT="[Text]" custT="1"/>
      <dgm:spPr>
        <a:ln>
          <a:solidFill>
            <a:schemeClr val="accent3"/>
          </a:solidFill>
        </a:ln>
      </dgm:spPr>
      <dgm:t>
        <a:bodyPr/>
        <a:lstStyle/>
        <a:p>
          <a:pPr algn="l"/>
          <a:r>
            <a:rPr lang="en-SG" sz="1400" b="1" u="sng" dirty="0">
              <a:latin typeface="Calibri" panose="020F0502020204030204" pitchFamily="34" charset="0"/>
              <a:cs typeface="Calibri" panose="020F0502020204030204" pitchFamily="34" charset="0"/>
            </a:rPr>
            <a:t>Tools</a:t>
          </a:r>
        </a:p>
        <a:p>
          <a:pPr algn="l">
            <a:buNone/>
          </a:pPr>
          <a:r>
            <a:rPr lang="en-SG" sz="1400" b="0" u="none" dirty="0">
              <a:latin typeface="Calibri" panose="020F0502020204030204" pitchFamily="34" charset="0"/>
              <a:cs typeface="Calibri" panose="020F0502020204030204" pitchFamily="34" charset="0"/>
            </a:rPr>
            <a:t>Software:</a:t>
          </a:r>
        </a:p>
        <a:p>
          <a:pPr algn="l">
            <a:buNone/>
          </a:pPr>
          <a:r>
            <a:rPr lang="en-SG" sz="1400" b="0" u="none" dirty="0">
              <a:latin typeface="Calibri" panose="020F0502020204030204" pitchFamily="34" charset="0"/>
              <a:cs typeface="Calibri" panose="020F0502020204030204" pitchFamily="34" charset="0"/>
            </a:rPr>
            <a:t>1. Access to real time data(ERP s/w)</a:t>
          </a:r>
        </a:p>
        <a:p>
          <a:pPr algn="l">
            <a:buNone/>
          </a:pPr>
          <a:r>
            <a:rPr lang="en-SG" sz="1400" b="0" u="none" dirty="0">
              <a:latin typeface="Calibri" panose="020F0502020204030204" pitchFamily="34" charset="0"/>
              <a:cs typeface="Calibri" panose="020F0502020204030204" pitchFamily="34" charset="0"/>
            </a:rPr>
            <a:t>2. Cloudera(a big data platform)</a:t>
          </a:r>
        </a:p>
        <a:p>
          <a:pPr algn="l">
            <a:buNone/>
          </a:pPr>
          <a:r>
            <a:rPr lang="en-SG" sz="1400" b="0" u="none" dirty="0">
              <a:latin typeface="Calibri" panose="020F0502020204030204" pitchFamily="34" charset="0"/>
              <a:cs typeface="Calibri" panose="020F0502020204030204" pitchFamily="34" charset="0"/>
            </a:rPr>
            <a:t>3. Python/R</a:t>
          </a:r>
        </a:p>
        <a:p>
          <a:pPr algn="l">
            <a:buNone/>
          </a:pPr>
          <a:r>
            <a:rPr lang="en-SG" sz="1400" b="1" u="sng" dirty="0">
              <a:latin typeface="Calibri" panose="020F0502020204030204" pitchFamily="34" charset="0"/>
              <a:cs typeface="Calibri" panose="020F0502020204030204" pitchFamily="34" charset="0"/>
            </a:rPr>
            <a:t>Analytical tools:</a:t>
          </a:r>
        </a:p>
        <a:p>
          <a:pPr algn="l">
            <a:buNone/>
          </a:pPr>
          <a:r>
            <a:rPr lang="en-SG" sz="1400" b="0" u="none" dirty="0">
              <a:latin typeface="Calibri" panose="020F0502020204030204" pitchFamily="34" charset="0"/>
              <a:cs typeface="Calibri" panose="020F0502020204030204" pitchFamily="34" charset="0"/>
            </a:rPr>
            <a:t>1. Optimization models</a:t>
          </a:r>
        </a:p>
        <a:p>
          <a:pPr algn="l">
            <a:buNone/>
          </a:pPr>
          <a:r>
            <a:rPr lang="en-SG" sz="1400" b="0" u="none" dirty="0">
              <a:latin typeface="Calibri" panose="020F0502020204030204" pitchFamily="34" charset="0"/>
              <a:cs typeface="Calibri" panose="020F0502020204030204" pitchFamily="34" charset="0"/>
            </a:rPr>
            <a:t>2. Customer feedback analysis</a:t>
          </a:r>
        </a:p>
        <a:p>
          <a:pPr algn="l">
            <a:buNone/>
          </a:pPr>
          <a:r>
            <a:rPr lang="en-SG" sz="1400" b="0" u="none" dirty="0">
              <a:latin typeface="Calibri" panose="020F0502020204030204" pitchFamily="34" charset="0"/>
              <a:cs typeface="Calibri" panose="020F0502020204030204" pitchFamily="34" charset="0"/>
            </a:rPr>
            <a:t>3. Sensitivity Analysis</a:t>
          </a:r>
        </a:p>
        <a:p>
          <a:pPr algn="l">
            <a:buNone/>
          </a:pPr>
          <a:r>
            <a:rPr lang="en-SG" sz="1400" b="0" u="none" dirty="0">
              <a:latin typeface="Calibri" panose="020F0502020204030204" pitchFamily="34" charset="0"/>
              <a:cs typeface="Calibri" panose="020F0502020204030204" pitchFamily="34" charset="0"/>
            </a:rPr>
            <a:t>4. </a:t>
          </a:r>
          <a:r>
            <a:rPr lang="en-US" sz="1400" dirty="0">
              <a:latin typeface="Calibri" panose="020F0502020204030204" pitchFamily="34" charset="0"/>
              <a:cs typeface="Calibri" panose="020F0502020204030204" pitchFamily="34" charset="0"/>
            </a:rPr>
            <a:t>Survival analysis</a:t>
          </a:r>
        </a:p>
        <a:p>
          <a:pPr algn="l">
            <a:buNone/>
          </a:pPr>
          <a:r>
            <a:rPr lang="en-US" sz="1400" b="0" u="none" dirty="0">
              <a:latin typeface="Calibri" panose="020F0502020204030204" pitchFamily="34" charset="0"/>
              <a:cs typeface="Calibri" panose="020F0502020204030204" pitchFamily="34" charset="0"/>
            </a:rPr>
            <a:t>5. Response models</a:t>
          </a: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dgm:t>
    </dgm:pt>
    <dgm:pt modelId="{D5FD8EAF-DC46-4C61-A04C-D3318A9296B6}" type="parTrans" cxnId="{3AC43FB7-BA79-44A5-8A74-14CC3E794F22}">
      <dgm:prSet/>
      <dgm:spPr/>
      <dgm:t>
        <a:bodyPr/>
        <a:lstStyle/>
        <a:p>
          <a:endParaRPr lang="en-SG"/>
        </a:p>
      </dgm:t>
    </dgm:pt>
    <dgm:pt modelId="{B105D96C-15F4-473C-A503-9DE9FF4FA893}" type="sibTrans" cxnId="{3AC43FB7-BA79-44A5-8A74-14CC3E794F22}">
      <dgm:prSet/>
      <dgm:spPr/>
      <dgm:t>
        <a:bodyPr/>
        <a:lstStyle/>
        <a:p>
          <a:endParaRPr lang="en-SG"/>
        </a:p>
      </dgm:t>
    </dgm:pt>
    <dgm:pt modelId="{29D3AC72-2BC9-48E5-A6F8-78B38894FDAE}">
      <dgm:prSet phldrT="[Text]" custT="1"/>
      <dgm:spPr/>
      <dgm:t>
        <a:bodyPr/>
        <a:lstStyle/>
        <a:p>
          <a:pPr algn="l"/>
          <a:r>
            <a:rPr lang="en-SG" sz="1500" b="1" u="sng" dirty="0">
              <a:latin typeface="Calibri" panose="020F0502020204030204" pitchFamily="34" charset="0"/>
              <a:cs typeface="Calibri" panose="020F0502020204030204" pitchFamily="34" charset="0"/>
            </a:rPr>
            <a:t>Output</a:t>
          </a:r>
        </a:p>
        <a:p>
          <a:pPr algn="l">
            <a:buNone/>
          </a:pPr>
          <a:r>
            <a:rPr lang="en-SG" sz="1500" b="0" u="none" dirty="0">
              <a:latin typeface="Calibri" panose="020F0502020204030204" pitchFamily="34" charset="0"/>
              <a:cs typeface="Calibri" panose="020F0502020204030204" pitchFamily="34" charset="0"/>
            </a:rPr>
            <a:t>1. Assign Grade to investors by combination of committed risk and expected profit.</a:t>
          </a:r>
        </a:p>
        <a:p>
          <a:pPr algn="l">
            <a:buNone/>
          </a:pPr>
          <a:r>
            <a:rPr lang="en-SG" sz="1500" b="0" u="none" dirty="0">
              <a:latin typeface="Calibri" panose="020F0502020204030204" pitchFamily="34" charset="0"/>
              <a:cs typeface="Calibri" panose="020F0502020204030204" pitchFamily="34" charset="0"/>
            </a:rPr>
            <a:t>2. Identify and report the good and tough scenarios with Fintech Credit by investors feedback.</a:t>
          </a:r>
        </a:p>
        <a:p>
          <a:pPr algn="l">
            <a:buNone/>
          </a:pPr>
          <a:r>
            <a:rPr lang="en-SG" sz="1500" b="0" u="none" dirty="0">
              <a:latin typeface="Calibri" panose="020F0502020204030204" pitchFamily="34" charset="0"/>
              <a:cs typeface="Calibri" panose="020F0502020204030204" pitchFamily="34" charset="0"/>
            </a:rPr>
            <a:t>3. Grade investors by expected time to stay on with recurring pooled investments.</a:t>
          </a:r>
        </a:p>
        <a:p>
          <a:pPr algn="l">
            <a:buNone/>
          </a:pPr>
          <a:r>
            <a:rPr lang="en-SG" sz="1500" b="0" u="none" dirty="0">
              <a:latin typeface="Calibri" panose="020F0502020204030204" pitchFamily="34" charset="0"/>
              <a:cs typeface="Calibri" panose="020F0502020204030204" pitchFamily="34" charset="0"/>
            </a:rPr>
            <a:t>4. Identify and Grade new potential investors</a:t>
          </a:r>
        </a:p>
        <a:p>
          <a:pPr algn="l">
            <a:buNone/>
          </a:pPr>
          <a:r>
            <a:rPr lang="en-SG" sz="1500" b="0" u="none" dirty="0">
              <a:latin typeface="Calibri" panose="020F0502020204030204" pitchFamily="34" charset="0"/>
              <a:cs typeface="Calibri" panose="020F0502020204030204" pitchFamily="34" charset="0"/>
            </a:rPr>
            <a:t>5. Grade investors commitment with Fintech Credit on pooled investments.</a:t>
          </a:r>
          <a:endParaRPr lang="en-SG" sz="1500" b="0" dirty="0">
            <a:latin typeface="Calibri" panose="020F0502020204030204" pitchFamily="34" charset="0"/>
            <a:cs typeface="Calibri" panose="020F0502020204030204" pitchFamily="34" charset="0"/>
          </a:endParaRPr>
        </a:p>
      </dgm:t>
    </dgm:pt>
    <dgm:pt modelId="{B2E0C1B4-29F1-4BE6-95FB-BE9AB7C7D9E0}" type="parTrans" cxnId="{DE8F1411-5CDE-4FD7-B7AA-3A150B06A84E}">
      <dgm:prSet/>
      <dgm:spPr/>
      <dgm:t>
        <a:bodyPr/>
        <a:lstStyle/>
        <a:p>
          <a:endParaRPr lang="en-SG"/>
        </a:p>
      </dgm:t>
    </dgm:pt>
    <dgm:pt modelId="{B602F527-C587-4BC7-9822-023E9ED6821E}" type="sibTrans" cxnId="{DE8F1411-5CDE-4FD7-B7AA-3A150B06A84E}">
      <dgm:prSet/>
      <dgm:spPr/>
      <dgm:t>
        <a:bodyPr/>
        <a:lstStyle/>
        <a:p>
          <a:endParaRPr lang="en-SG"/>
        </a:p>
      </dgm:t>
    </dgm:pt>
    <dgm:pt modelId="{D2057FC3-314D-4633-9924-75D15DDB7273}" type="pres">
      <dgm:prSet presAssocID="{BA7B830F-51A3-4FCA-850E-9BC83C102942}" presName="composite" presStyleCnt="0">
        <dgm:presLayoutVars>
          <dgm:chMax val="1"/>
          <dgm:dir/>
          <dgm:resizeHandles val="exact"/>
        </dgm:presLayoutVars>
      </dgm:prSet>
      <dgm:spPr/>
    </dgm:pt>
    <dgm:pt modelId="{7AE134F7-F6F0-4EFB-8A17-FB0D048B0F09}" type="pres">
      <dgm:prSet presAssocID="{36D9C6EB-27D8-4C72-8785-8F1B70860153}" presName="roof" presStyleLbl="dkBgShp" presStyleIdx="0" presStyleCnt="2" custScaleY="21660" custLinFactNeighborY="-4088"/>
      <dgm:spPr/>
    </dgm:pt>
    <dgm:pt modelId="{6D0EF273-DCCD-4730-B9ED-8B9A895D7343}" type="pres">
      <dgm:prSet presAssocID="{36D9C6EB-27D8-4C72-8785-8F1B70860153}" presName="pillars" presStyleCnt="0"/>
      <dgm:spPr/>
    </dgm:pt>
    <dgm:pt modelId="{63CA663A-7F2B-4C4B-8F43-4747767FC048}" type="pres">
      <dgm:prSet presAssocID="{36D9C6EB-27D8-4C72-8785-8F1B70860153}" presName="pillar1" presStyleLbl="node1" presStyleIdx="0" presStyleCnt="3" custScaleX="123883" custScaleY="134111" custLinFactNeighborX="2386" custLinFactNeighborY="-4998">
        <dgm:presLayoutVars>
          <dgm:bulletEnabled val="1"/>
        </dgm:presLayoutVars>
      </dgm:prSet>
      <dgm:spPr/>
    </dgm:pt>
    <dgm:pt modelId="{92A53378-4608-4CE4-B5DA-305B30E7D221}" type="pres">
      <dgm:prSet presAssocID="{034AFAAA-FC1A-43AE-95ED-CE4BB137058E}" presName="pillarX" presStyleLbl="node1" presStyleIdx="1" presStyleCnt="3" custScaleX="172709" custScaleY="134111" custLinFactNeighborX="2386" custLinFactNeighborY="-4998">
        <dgm:presLayoutVars>
          <dgm:bulletEnabled val="1"/>
        </dgm:presLayoutVars>
      </dgm:prSet>
      <dgm:spPr/>
    </dgm:pt>
    <dgm:pt modelId="{AB4F6231-2434-4608-9184-497316EA0B21}" type="pres">
      <dgm:prSet presAssocID="{29D3AC72-2BC9-48E5-A6F8-78B38894FDAE}" presName="pillarX" presStyleLbl="node1" presStyleIdx="2" presStyleCnt="3" custScaleX="160487" custScaleY="134111" custLinFactNeighborX="-450" custLinFactNeighborY="-4998">
        <dgm:presLayoutVars>
          <dgm:bulletEnabled val="1"/>
        </dgm:presLayoutVars>
      </dgm:prSet>
      <dgm:spPr/>
    </dgm:pt>
    <dgm:pt modelId="{C0134F7E-070E-4DC6-B3B8-D22C09CDAF93}" type="pres">
      <dgm:prSet presAssocID="{36D9C6EB-27D8-4C72-8785-8F1B70860153}" presName="base" presStyleLbl="dkBgShp" presStyleIdx="1" presStyleCnt="2" custLinFactY="13355" custLinFactNeighborY="100000"/>
      <dgm:spPr/>
    </dgm:pt>
  </dgm:ptLst>
  <dgm:cxnLst>
    <dgm:cxn modelId="{DE8F1411-5CDE-4FD7-B7AA-3A150B06A84E}" srcId="{36D9C6EB-27D8-4C72-8785-8F1B70860153}" destId="{29D3AC72-2BC9-48E5-A6F8-78B38894FDAE}" srcOrd="2" destOrd="0" parTransId="{B2E0C1B4-29F1-4BE6-95FB-BE9AB7C7D9E0}" sibTransId="{B602F527-C587-4BC7-9822-023E9ED6821E}"/>
    <dgm:cxn modelId="{69E49669-D904-4CCC-B795-85A9C7E2A16D}" type="presOf" srcId="{29D3AC72-2BC9-48E5-A6F8-78B38894FDAE}" destId="{AB4F6231-2434-4608-9184-497316EA0B21}" srcOrd="0" destOrd="0" presId="urn:microsoft.com/office/officeart/2005/8/layout/hList3"/>
    <dgm:cxn modelId="{757BB349-FCF4-4C12-B7B3-65CF2D237613}" type="presOf" srcId="{36D9C6EB-27D8-4C72-8785-8F1B70860153}" destId="{7AE134F7-F6F0-4EFB-8A17-FB0D048B0F09}" srcOrd="0" destOrd="0" presId="urn:microsoft.com/office/officeart/2005/8/layout/hList3"/>
    <dgm:cxn modelId="{95052E52-2E95-4E66-A06D-696299296281}" srcId="{36D9C6EB-27D8-4C72-8785-8F1B70860153}" destId="{DB881E6B-D0DA-4F22-AFCD-D804E1653A15}" srcOrd="0" destOrd="0" parTransId="{88AE7696-ED10-41D8-8FB6-CC0F86BFED73}" sibTransId="{6F366FC7-7468-47B4-8A48-C46AC520082F}"/>
    <dgm:cxn modelId="{DCD9F289-0A9F-44FB-99B9-CD2A2487296A}" srcId="{BA7B830F-51A3-4FCA-850E-9BC83C102942}" destId="{36D9C6EB-27D8-4C72-8785-8F1B70860153}" srcOrd="0" destOrd="0" parTransId="{93507D11-455F-44F5-A5B5-FD9753151E67}" sibTransId="{C9E8B3A1-226C-4999-8012-315492F69ED0}"/>
    <dgm:cxn modelId="{9A93348B-67F2-47DF-A7D8-66383634E5DF}" type="presOf" srcId="{DB881E6B-D0DA-4F22-AFCD-D804E1653A15}" destId="{63CA663A-7F2B-4C4B-8F43-4747767FC048}" srcOrd="0" destOrd="0" presId="urn:microsoft.com/office/officeart/2005/8/layout/hList3"/>
    <dgm:cxn modelId="{3AC43FB7-BA79-44A5-8A74-14CC3E794F22}" srcId="{36D9C6EB-27D8-4C72-8785-8F1B70860153}" destId="{034AFAAA-FC1A-43AE-95ED-CE4BB137058E}" srcOrd="1" destOrd="0" parTransId="{D5FD8EAF-DC46-4C61-A04C-D3318A9296B6}" sibTransId="{B105D96C-15F4-473C-A503-9DE9FF4FA893}"/>
    <dgm:cxn modelId="{404626CC-4EE5-47BB-B037-B93170D91C0F}" type="presOf" srcId="{BA7B830F-51A3-4FCA-850E-9BC83C102942}" destId="{D2057FC3-314D-4633-9924-75D15DDB7273}" srcOrd="0" destOrd="0" presId="urn:microsoft.com/office/officeart/2005/8/layout/hList3"/>
    <dgm:cxn modelId="{747972E8-1B0B-4FDC-A715-645B8E39D3F7}" type="presOf" srcId="{034AFAAA-FC1A-43AE-95ED-CE4BB137058E}" destId="{92A53378-4608-4CE4-B5DA-305B30E7D221}" srcOrd="0" destOrd="0" presId="urn:microsoft.com/office/officeart/2005/8/layout/hList3"/>
    <dgm:cxn modelId="{85DF788E-5C8F-4064-A780-7FA630B9A918}" type="presParOf" srcId="{D2057FC3-314D-4633-9924-75D15DDB7273}" destId="{7AE134F7-F6F0-4EFB-8A17-FB0D048B0F09}" srcOrd="0" destOrd="0" presId="urn:microsoft.com/office/officeart/2005/8/layout/hList3"/>
    <dgm:cxn modelId="{080C966D-0C89-4850-A1B3-F71F22414DDF}" type="presParOf" srcId="{D2057FC3-314D-4633-9924-75D15DDB7273}" destId="{6D0EF273-DCCD-4730-B9ED-8B9A895D7343}" srcOrd="1" destOrd="0" presId="urn:microsoft.com/office/officeart/2005/8/layout/hList3"/>
    <dgm:cxn modelId="{ED7EAADD-2B57-4B39-A30B-4DC0B3F01ECD}" type="presParOf" srcId="{6D0EF273-DCCD-4730-B9ED-8B9A895D7343}" destId="{63CA663A-7F2B-4C4B-8F43-4747767FC048}" srcOrd="0" destOrd="0" presId="urn:microsoft.com/office/officeart/2005/8/layout/hList3"/>
    <dgm:cxn modelId="{2132CE23-FE76-4265-A35F-46E4B784DFA2}" type="presParOf" srcId="{6D0EF273-DCCD-4730-B9ED-8B9A895D7343}" destId="{92A53378-4608-4CE4-B5DA-305B30E7D221}" srcOrd="1" destOrd="0" presId="urn:microsoft.com/office/officeart/2005/8/layout/hList3"/>
    <dgm:cxn modelId="{0281A527-0003-4AD4-9D84-E06FFCE4E506}" type="presParOf" srcId="{6D0EF273-DCCD-4730-B9ED-8B9A895D7343}" destId="{AB4F6231-2434-4608-9184-497316EA0B21}" srcOrd="2" destOrd="0" presId="urn:microsoft.com/office/officeart/2005/8/layout/hList3"/>
    <dgm:cxn modelId="{4795109E-807F-4385-8208-65D233A707A4}" type="presParOf" srcId="{D2057FC3-314D-4633-9924-75D15DDB7273}" destId="{C0134F7E-070E-4DC6-B3B8-D22C09CDAF9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A7B830F-51A3-4FCA-850E-9BC83C102942}" type="doc">
      <dgm:prSet loTypeId="urn:microsoft.com/office/officeart/2005/8/layout/hList3" loCatId="list" qsTypeId="urn:microsoft.com/office/officeart/2005/8/quickstyle/simple1" qsCatId="simple" csTypeId="urn:microsoft.com/office/officeart/2005/8/colors/accent3_1" csCatId="accent3" phldr="1"/>
      <dgm:spPr/>
      <dgm:t>
        <a:bodyPr/>
        <a:lstStyle/>
        <a:p>
          <a:endParaRPr lang="en-SG"/>
        </a:p>
      </dgm:t>
    </dgm:pt>
    <dgm:pt modelId="{36D9C6EB-27D8-4C72-8785-8F1B70860153}">
      <dgm:prSet phldrT="[Text]" custT="1"/>
      <dgm:spPr/>
      <dgm:t>
        <a:bodyPr/>
        <a:lstStyle/>
        <a:p>
          <a:r>
            <a:rPr lang="en-SG" sz="1600" b="1" dirty="0">
              <a:latin typeface="Calibri" panose="020F0502020204030204" pitchFamily="34" charset="0"/>
              <a:cs typeface="Calibri" panose="020F0502020204030204" pitchFamily="34" charset="0"/>
            </a:rPr>
            <a:t>Resources</a:t>
          </a:r>
        </a:p>
      </dgm:t>
    </dgm:pt>
    <dgm:pt modelId="{93507D11-455F-44F5-A5B5-FD9753151E67}" type="parTrans" cxnId="{DCD9F289-0A9F-44FB-99B9-CD2A2487296A}">
      <dgm:prSet/>
      <dgm:spPr/>
      <dgm:t>
        <a:bodyPr/>
        <a:lstStyle/>
        <a:p>
          <a:endParaRPr lang="en-SG"/>
        </a:p>
      </dgm:t>
    </dgm:pt>
    <dgm:pt modelId="{C9E8B3A1-226C-4999-8012-315492F69ED0}" type="sibTrans" cxnId="{DCD9F289-0A9F-44FB-99B9-CD2A2487296A}">
      <dgm:prSet/>
      <dgm:spPr/>
      <dgm:t>
        <a:bodyPr/>
        <a:lstStyle/>
        <a:p>
          <a:endParaRPr lang="en-SG"/>
        </a:p>
      </dgm:t>
    </dgm:pt>
    <dgm:pt modelId="{DB881E6B-D0DA-4F22-AFCD-D804E1653A15}">
      <dgm:prSet phldrT="[Text]" custT="1"/>
      <dgm:spPr/>
      <dgm:t>
        <a:bodyPr/>
        <a:lstStyle/>
        <a:p>
          <a:pPr algn="l">
            <a:buNone/>
          </a:pPr>
          <a:r>
            <a:rPr lang="en-SG" sz="1500" b="1" u="sng" dirty="0">
              <a:latin typeface="Calibri" panose="020F0502020204030204" pitchFamily="34" charset="0"/>
              <a:cs typeface="Calibri" panose="020F0502020204030204" pitchFamily="34" charset="0"/>
            </a:rPr>
            <a:t>Equipment</a:t>
          </a:r>
        </a:p>
        <a:p>
          <a:pPr algn="l">
            <a:buNone/>
          </a:pPr>
          <a:r>
            <a:rPr lang="en-SG" sz="1500" b="0" u="none" dirty="0">
              <a:latin typeface="Calibri" panose="020F0502020204030204" pitchFamily="34" charset="0"/>
              <a:cs typeface="Calibri" panose="020F0502020204030204" pitchFamily="34" charset="0"/>
            </a:rPr>
            <a:t>1. Recruit skilled resources &amp; approval from CFO </a:t>
          </a:r>
        </a:p>
        <a:p>
          <a:pPr algn="l">
            <a:buNone/>
          </a:pPr>
          <a:r>
            <a:rPr lang="en-SG" sz="1500" b="0" u="none" dirty="0">
              <a:latin typeface="Calibri" panose="020F0502020204030204" pitchFamily="34" charset="0"/>
              <a:cs typeface="Calibri" panose="020F0502020204030204" pitchFamily="34" charset="0"/>
            </a:rPr>
            <a:t>2. Advanced data storage tools to store and process data.</a:t>
          </a:r>
        </a:p>
        <a:p>
          <a:pPr algn="l">
            <a:buNone/>
          </a:pPr>
          <a:r>
            <a:rPr lang="en-SG" sz="1500" b="0" u="none" dirty="0">
              <a:latin typeface="Calibri" panose="020F0502020204030204" pitchFamily="34" charset="0"/>
              <a:cs typeface="Calibri" panose="020F0502020204030204" pitchFamily="34" charset="0"/>
            </a:rPr>
            <a:t>3.  Design from model developer &amp; approval from CRO.</a:t>
          </a:r>
        </a:p>
        <a:p>
          <a:pPr algn="l">
            <a:buNone/>
          </a:pPr>
          <a:endParaRPr lang="en-SG" sz="1500" b="0" u="none" dirty="0">
            <a:latin typeface="Calibri" panose="020F0502020204030204" pitchFamily="34" charset="0"/>
            <a:cs typeface="Calibri" panose="020F0502020204030204" pitchFamily="34" charset="0"/>
          </a:endParaRPr>
        </a:p>
        <a:p>
          <a:pPr algn="l">
            <a:buNone/>
          </a:pPr>
          <a:endParaRPr lang="en-SG" sz="1500" b="0" u="sng" dirty="0">
            <a:latin typeface="Calibri" panose="020F0502020204030204" pitchFamily="34" charset="0"/>
            <a:cs typeface="Calibri" panose="020F0502020204030204" pitchFamily="34" charset="0"/>
          </a:endParaRPr>
        </a:p>
        <a:p>
          <a:pPr algn="l">
            <a:buNone/>
          </a:pPr>
          <a:endParaRPr lang="en-SG" sz="1500" b="0" u="none" dirty="0">
            <a:latin typeface="Calibri" panose="020F0502020204030204" pitchFamily="34" charset="0"/>
            <a:cs typeface="Calibri" panose="020F0502020204030204" pitchFamily="34" charset="0"/>
          </a:endParaRPr>
        </a:p>
        <a:p>
          <a:pPr algn="ctr">
            <a:buFont typeface="Arial" panose="020B0604020202020204" pitchFamily="34" charset="0"/>
            <a:buChar char="•"/>
          </a:pPr>
          <a:endParaRPr lang="en-SG" sz="1500" b="0" u="sng" dirty="0">
            <a:latin typeface="Calibri" panose="020F0502020204030204" pitchFamily="34" charset="0"/>
            <a:cs typeface="Calibri" panose="020F0502020204030204" pitchFamily="34" charset="0"/>
          </a:endParaRPr>
        </a:p>
        <a:p>
          <a:pPr algn="l">
            <a:buNone/>
          </a:pPr>
          <a:endParaRPr lang="en-SG" sz="1500" b="0" dirty="0">
            <a:latin typeface="Calibri" panose="020F0502020204030204" pitchFamily="34" charset="0"/>
            <a:cs typeface="Calibri" panose="020F0502020204030204" pitchFamily="34" charset="0"/>
          </a:endParaRPr>
        </a:p>
      </dgm:t>
    </dgm:pt>
    <dgm:pt modelId="{88AE7696-ED10-41D8-8FB6-CC0F86BFED73}" type="parTrans" cxnId="{95052E52-2E95-4E66-A06D-696299296281}">
      <dgm:prSet/>
      <dgm:spPr/>
      <dgm:t>
        <a:bodyPr/>
        <a:lstStyle/>
        <a:p>
          <a:endParaRPr lang="en-SG"/>
        </a:p>
      </dgm:t>
    </dgm:pt>
    <dgm:pt modelId="{6F366FC7-7468-47B4-8A48-C46AC520082F}" type="sibTrans" cxnId="{95052E52-2E95-4E66-A06D-696299296281}">
      <dgm:prSet/>
      <dgm:spPr/>
      <dgm:t>
        <a:bodyPr/>
        <a:lstStyle/>
        <a:p>
          <a:endParaRPr lang="en-SG"/>
        </a:p>
      </dgm:t>
    </dgm:pt>
    <dgm:pt modelId="{034AFAAA-FC1A-43AE-95ED-CE4BB137058E}">
      <dgm:prSet phldrT="[Text]" custT="1"/>
      <dgm:spPr/>
      <dgm:t>
        <a:bodyPr/>
        <a:lstStyle/>
        <a:p>
          <a:pPr algn="l"/>
          <a:r>
            <a:rPr lang="en-SG" sz="1400" b="1" u="sng" dirty="0">
              <a:latin typeface="Calibri" panose="020F0502020204030204" pitchFamily="34" charset="0"/>
              <a:cs typeface="Calibri" panose="020F0502020204030204" pitchFamily="34" charset="0"/>
            </a:rPr>
            <a:t>Tools</a:t>
          </a:r>
        </a:p>
        <a:p>
          <a:pPr algn="l"/>
          <a:r>
            <a:rPr lang="en-SG" sz="1400" b="0" u="none" dirty="0">
              <a:latin typeface="Calibri" panose="020F0502020204030204" pitchFamily="34" charset="0"/>
              <a:cs typeface="Calibri" panose="020F0502020204030204" pitchFamily="34" charset="0"/>
            </a:rPr>
            <a:t>1. Access to real time data(ERP s/w)</a:t>
          </a:r>
        </a:p>
        <a:p>
          <a:pPr algn="l">
            <a:buNone/>
          </a:pPr>
          <a:r>
            <a:rPr lang="en-SG" sz="1400" b="0" u="none" dirty="0">
              <a:latin typeface="Calibri" panose="020F0502020204030204" pitchFamily="34" charset="0"/>
              <a:cs typeface="Calibri" panose="020F0502020204030204" pitchFamily="34" charset="0"/>
            </a:rPr>
            <a:t>2. Cloudera(a big data platform)</a:t>
          </a:r>
        </a:p>
        <a:p>
          <a:pPr algn="l">
            <a:buNone/>
          </a:pPr>
          <a:r>
            <a:rPr lang="en-SG" sz="1400" b="0" u="none" dirty="0">
              <a:latin typeface="Calibri" panose="020F0502020204030204" pitchFamily="34" charset="0"/>
              <a:cs typeface="Calibri" panose="020F0502020204030204" pitchFamily="34" charset="0"/>
            </a:rPr>
            <a:t>3. Python/R</a:t>
          </a: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a:p>
          <a:pPr algn="l">
            <a:buNone/>
          </a:pPr>
          <a:endParaRPr lang="en-SG" sz="1400" b="0" u="none" dirty="0">
            <a:latin typeface="Calibri" panose="020F0502020204030204" pitchFamily="34" charset="0"/>
            <a:cs typeface="Calibri" panose="020F0502020204030204" pitchFamily="34" charset="0"/>
          </a:endParaRPr>
        </a:p>
      </dgm:t>
    </dgm:pt>
    <dgm:pt modelId="{D5FD8EAF-DC46-4C61-A04C-D3318A9296B6}" type="parTrans" cxnId="{3AC43FB7-BA79-44A5-8A74-14CC3E794F22}">
      <dgm:prSet/>
      <dgm:spPr/>
      <dgm:t>
        <a:bodyPr/>
        <a:lstStyle/>
        <a:p>
          <a:endParaRPr lang="en-SG"/>
        </a:p>
      </dgm:t>
    </dgm:pt>
    <dgm:pt modelId="{B105D96C-15F4-473C-A503-9DE9FF4FA893}" type="sibTrans" cxnId="{3AC43FB7-BA79-44A5-8A74-14CC3E794F22}">
      <dgm:prSet/>
      <dgm:spPr/>
      <dgm:t>
        <a:bodyPr/>
        <a:lstStyle/>
        <a:p>
          <a:endParaRPr lang="en-SG"/>
        </a:p>
      </dgm:t>
    </dgm:pt>
    <dgm:pt modelId="{29D3AC72-2BC9-48E5-A6F8-78B38894FDAE}">
      <dgm:prSet phldrT="[Text]" custT="1"/>
      <dgm:spPr/>
      <dgm:t>
        <a:bodyPr/>
        <a:lstStyle/>
        <a:p>
          <a:pPr algn="l"/>
          <a:r>
            <a:rPr lang="en-SG" sz="1500" b="1" u="sng" dirty="0">
              <a:latin typeface="Calibri" panose="020F0502020204030204" pitchFamily="34" charset="0"/>
              <a:cs typeface="Calibri" panose="020F0502020204030204" pitchFamily="34" charset="0"/>
            </a:rPr>
            <a:t>Team</a:t>
          </a:r>
        </a:p>
        <a:p>
          <a:pPr algn="l"/>
          <a:r>
            <a:rPr lang="en-SG" sz="1500" b="1" u="none" dirty="0">
              <a:latin typeface="Calibri" panose="020F0502020204030204" pitchFamily="34" charset="0"/>
              <a:cs typeface="Calibri" panose="020F0502020204030204" pitchFamily="34" charset="0"/>
            </a:rPr>
            <a:t>Analytics Team (internally)</a:t>
          </a:r>
        </a:p>
        <a:p>
          <a:pPr algn="l">
            <a:buNone/>
          </a:pPr>
          <a:r>
            <a:rPr lang="en-SG" sz="1500" b="0" u="none" dirty="0">
              <a:latin typeface="Calibri" panose="020F0502020204030204" pitchFamily="34" charset="0"/>
              <a:cs typeface="Calibri" panose="020F0502020204030204" pitchFamily="34" charset="0"/>
            </a:rPr>
            <a:t>1. 4 person to model development and monitoring</a:t>
          </a:r>
        </a:p>
        <a:p>
          <a:pPr algn="l">
            <a:buNone/>
          </a:pPr>
          <a:r>
            <a:rPr lang="en-SG" sz="1500" b="0" u="none" dirty="0">
              <a:latin typeface="Calibri" panose="020F0502020204030204" pitchFamily="34" charset="0"/>
              <a:cs typeface="Calibri" panose="020F0502020204030204" pitchFamily="34" charset="0"/>
            </a:rPr>
            <a:t>3. 1 person to supervise and update</a:t>
          </a:r>
        </a:p>
        <a:p>
          <a:pPr algn="l">
            <a:buNone/>
          </a:pPr>
          <a:r>
            <a:rPr lang="en-SG" sz="1500" b="1" u="none" dirty="0">
              <a:latin typeface="Calibri" panose="020F0502020204030204" pitchFamily="34" charset="0"/>
              <a:cs typeface="Calibri" panose="020F0502020204030204" pitchFamily="34" charset="0"/>
            </a:rPr>
            <a:t>Data Team (internally)</a:t>
          </a:r>
        </a:p>
        <a:p>
          <a:pPr algn="l">
            <a:buNone/>
          </a:pPr>
          <a:r>
            <a:rPr lang="en-SG" sz="1500" b="0" u="none" dirty="0">
              <a:latin typeface="Calibri" panose="020F0502020204030204" pitchFamily="34" charset="0"/>
              <a:cs typeface="Calibri" panose="020F0502020204030204" pitchFamily="34" charset="0"/>
            </a:rPr>
            <a:t>1. 3 person to analyse and process data requirements</a:t>
          </a:r>
        </a:p>
        <a:p>
          <a:pPr algn="l">
            <a:buNone/>
          </a:pPr>
          <a:r>
            <a:rPr lang="en-SG" sz="1500" b="1" u="none" dirty="0">
              <a:latin typeface="Calibri" panose="020F0502020204030204" pitchFamily="34" charset="0"/>
              <a:cs typeface="Calibri" panose="020F0502020204030204" pitchFamily="34" charset="0"/>
            </a:rPr>
            <a:t>Implementation Team(internally)</a:t>
          </a:r>
        </a:p>
        <a:p>
          <a:pPr algn="l">
            <a:buNone/>
          </a:pPr>
          <a:r>
            <a:rPr lang="en-SG" sz="1500" b="0" u="none" dirty="0">
              <a:latin typeface="Calibri" panose="020F0502020204030204" pitchFamily="34" charset="0"/>
              <a:cs typeface="Calibri" panose="020F0502020204030204" pitchFamily="34" charset="0"/>
            </a:rPr>
            <a:t>1. 3 person to implement the models.</a:t>
          </a:r>
        </a:p>
      </dgm:t>
    </dgm:pt>
    <dgm:pt modelId="{B2E0C1B4-29F1-4BE6-95FB-BE9AB7C7D9E0}" type="parTrans" cxnId="{DE8F1411-5CDE-4FD7-B7AA-3A150B06A84E}">
      <dgm:prSet/>
      <dgm:spPr/>
      <dgm:t>
        <a:bodyPr/>
        <a:lstStyle/>
        <a:p>
          <a:endParaRPr lang="en-SG"/>
        </a:p>
      </dgm:t>
    </dgm:pt>
    <dgm:pt modelId="{B602F527-C587-4BC7-9822-023E9ED6821E}" type="sibTrans" cxnId="{DE8F1411-5CDE-4FD7-B7AA-3A150B06A84E}">
      <dgm:prSet/>
      <dgm:spPr/>
      <dgm:t>
        <a:bodyPr/>
        <a:lstStyle/>
        <a:p>
          <a:endParaRPr lang="en-SG"/>
        </a:p>
      </dgm:t>
    </dgm:pt>
    <dgm:pt modelId="{D2057FC3-314D-4633-9924-75D15DDB7273}" type="pres">
      <dgm:prSet presAssocID="{BA7B830F-51A3-4FCA-850E-9BC83C102942}" presName="composite" presStyleCnt="0">
        <dgm:presLayoutVars>
          <dgm:chMax val="1"/>
          <dgm:dir/>
          <dgm:resizeHandles val="exact"/>
        </dgm:presLayoutVars>
      </dgm:prSet>
      <dgm:spPr/>
    </dgm:pt>
    <dgm:pt modelId="{7AE134F7-F6F0-4EFB-8A17-FB0D048B0F09}" type="pres">
      <dgm:prSet presAssocID="{36D9C6EB-27D8-4C72-8785-8F1B70860153}" presName="roof" presStyleLbl="dkBgShp" presStyleIdx="0" presStyleCnt="2" custScaleY="24885" custLinFactNeighborY="-3282"/>
      <dgm:spPr/>
    </dgm:pt>
    <dgm:pt modelId="{6D0EF273-DCCD-4730-B9ED-8B9A895D7343}" type="pres">
      <dgm:prSet presAssocID="{36D9C6EB-27D8-4C72-8785-8F1B70860153}" presName="pillars" presStyleCnt="0"/>
      <dgm:spPr/>
    </dgm:pt>
    <dgm:pt modelId="{63CA663A-7F2B-4C4B-8F43-4747767FC048}" type="pres">
      <dgm:prSet presAssocID="{36D9C6EB-27D8-4C72-8785-8F1B70860153}" presName="pillar1" presStyleLbl="node1" presStyleIdx="0" presStyleCnt="3" custScaleY="134541" custLinFactNeighborX="561" custLinFactNeighborY="-4741">
        <dgm:presLayoutVars>
          <dgm:bulletEnabled val="1"/>
        </dgm:presLayoutVars>
      </dgm:prSet>
      <dgm:spPr/>
    </dgm:pt>
    <dgm:pt modelId="{92A53378-4608-4CE4-B5DA-305B30E7D221}" type="pres">
      <dgm:prSet presAssocID="{034AFAAA-FC1A-43AE-95ED-CE4BB137058E}" presName="pillarX" presStyleLbl="node1" presStyleIdx="1" presStyleCnt="3" custScaleY="134541" custLinFactNeighborX="561" custLinFactNeighborY="-4741">
        <dgm:presLayoutVars>
          <dgm:bulletEnabled val="1"/>
        </dgm:presLayoutVars>
      </dgm:prSet>
      <dgm:spPr/>
    </dgm:pt>
    <dgm:pt modelId="{AB4F6231-2434-4608-9184-497316EA0B21}" type="pres">
      <dgm:prSet presAssocID="{29D3AC72-2BC9-48E5-A6F8-78B38894FDAE}" presName="pillarX" presStyleLbl="node1" presStyleIdx="2" presStyleCnt="3" custScaleX="114491" custScaleY="134541" custLinFactNeighborX="561" custLinFactNeighborY="-4741">
        <dgm:presLayoutVars>
          <dgm:bulletEnabled val="1"/>
        </dgm:presLayoutVars>
      </dgm:prSet>
      <dgm:spPr/>
    </dgm:pt>
    <dgm:pt modelId="{C0134F7E-070E-4DC6-B3B8-D22C09CDAF93}" type="pres">
      <dgm:prSet presAssocID="{36D9C6EB-27D8-4C72-8785-8F1B70860153}" presName="base" presStyleLbl="dkBgShp" presStyleIdx="1" presStyleCnt="2" custLinFactY="30210" custLinFactNeighborX="-795" custLinFactNeighborY="100000"/>
      <dgm:spPr/>
    </dgm:pt>
  </dgm:ptLst>
  <dgm:cxnLst>
    <dgm:cxn modelId="{DE8F1411-5CDE-4FD7-B7AA-3A150B06A84E}" srcId="{36D9C6EB-27D8-4C72-8785-8F1B70860153}" destId="{29D3AC72-2BC9-48E5-A6F8-78B38894FDAE}" srcOrd="2" destOrd="0" parTransId="{B2E0C1B4-29F1-4BE6-95FB-BE9AB7C7D9E0}" sibTransId="{B602F527-C587-4BC7-9822-023E9ED6821E}"/>
    <dgm:cxn modelId="{69E49669-D904-4CCC-B795-85A9C7E2A16D}" type="presOf" srcId="{29D3AC72-2BC9-48E5-A6F8-78B38894FDAE}" destId="{AB4F6231-2434-4608-9184-497316EA0B21}" srcOrd="0" destOrd="0" presId="urn:microsoft.com/office/officeart/2005/8/layout/hList3"/>
    <dgm:cxn modelId="{757BB349-FCF4-4C12-B7B3-65CF2D237613}" type="presOf" srcId="{36D9C6EB-27D8-4C72-8785-8F1B70860153}" destId="{7AE134F7-F6F0-4EFB-8A17-FB0D048B0F09}" srcOrd="0" destOrd="0" presId="urn:microsoft.com/office/officeart/2005/8/layout/hList3"/>
    <dgm:cxn modelId="{95052E52-2E95-4E66-A06D-696299296281}" srcId="{36D9C6EB-27D8-4C72-8785-8F1B70860153}" destId="{DB881E6B-D0DA-4F22-AFCD-D804E1653A15}" srcOrd="0" destOrd="0" parTransId="{88AE7696-ED10-41D8-8FB6-CC0F86BFED73}" sibTransId="{6F366FC7-7468-47B4-8A48-C46AC520082F}"/>
    <dgm:cxn modelId="{DCD9F289-0A9F-44FB-99B9-CD2A2487296A}" srcId="{BA7B830F-51A3-4FCA-850E-9BC83C102942}" destId="{36D9C6EB-27D8-4C72-8785-8F1B70860153}" srcOrd="0" destOrd="0" parTransId="{93507D11-455F-44F5-A5B5-FD9753151E67}" sibTransId="{C9E8B3A1-226C-4999-8012-315492F69ED0}"/>
    <dgm:cxn modelId="{9A93348B-67F2-47DF-A7D8-66383634E5DF}" type="presOf" srcId="{DB881E6B-D0DA-4F22-AFCD-D804E1653A15}" destId="{63CA663A-7F2B-4C4B-8F43-4747767FC048}" srcOrd="0" destOrd="0" presId="urn:microsoft.com/office/officeart/2005/8/layout/hList3"/>
    <dgm:cxn modelId="{3AC43FB7-BA79-44A5-8A74-14CC3E794F22}" srcId="{36D9C6EB-27D8-4C72-8785-8F1B70860153}" destId="{034AFAAA-FC1A-43AE-95ED-CE4BB137058E}" srcOrd="1" destOrd="0" parTransId="{D5FD8EAF-DC46-4C61-A04C-D3318A9296B6}" sibTransId="{B105D96C-15F4-473C-A503-9DE9FF4FA893}"/>
    <dgm:cxn modelId="{404626CC-4EE5-47BB-B037-B93170D91C0F}" type="presOf" srcId="{BA7B830F-51A3-4FCA-850E-9BC83C102942}" destId="{D2057FC3-314D-4633-9924-75D15DDB7273}" srcOrd="0" destOrd="0" presId="urn:microsoft.com/office/officeart/2005/8/layout/hList3"/>
    <dgm:cxn modelId="{747972E8-1B0B-4FDC-A715-645B8E39D3F7}" type="presOf" srcId="{034AFAAA-FC1A-43AE-95ED-CE4BB137058E}" destId="{92A53378-4608-4CE4-B5DA-305B30E7D221}" srcOrd="0" destOrd="0" presId="urn:microsoft.com/office/officeart/2005/8/layout/hList3"/>
    <dgm:cxn modelId="{85DF788E-5C8F-4064-A780-7FA630B9A918}" type="presParOf" srcId="{D2057FC3-314D-4633-9924-75D15DDB7273}" destId="{7AE134F7-F6F0-4EFB-8A17-FB0D048B0F09}" srcOrd="0" destOrd="0" presId="urn:microsoft.com/office/officeart/2005/8/layout/hList3"/>
    <dgm:cxn modelId="{080C966D-0C89-4850-A1B3-F71F22414DDF}" type="presParOf" srcId="{D2057FC3-314D-4633-9924-75D15DDB7273}" destId="{6D0EF273-DCCD-4730-B9ED-8B9A895D7343}" srcOrd="1" destOrd="0" presId="urn:microsoft.com/office/officeart/2005/8/layout/hList3"/>
    <dgm:cxn modelId="{ED7EAADD-2B57-4B39-A30B-4DC0B3F01ECD}" type="presParOf" srcId="{6D0EF273-DCCD-4730-B9ED-8B9A895D7343}" destId="{63CA663A-7F2B-4C4B-8F43-4747767FC048}" srcOrd="0" destOrd="0" presId="urn:microsoft.com/office/officeart/2005/8/layout/hList3"/>
    <dgm:cxn modelId="{2132CE23-FE76-4265-A35F-46E4B784DFA2}" type="presParOf" srcId="{6D0EF273-DCCD-4730-B9ED-8B9A895D7343}" destId="{92A53378-4608-4CE4-B5DA-305B30E7D221}" srcOrd="1" destOrd="0" presId="urn:microsoft.com/office/officeart/2005/8/layout/hList3"/>
    <dgm:cxn modelId="{0281A527-0003-4AD4-9D84-E06FFCE4E506}" type="presParOf" srcId="{6D0EF273-DCCD-4730-B9ED-8B9A895D7343}" destId="{AB4F6231-2434-4608-9184-497316EA0B21}" srcOrd="2" destOrd="0" presId="urn:microsoft.com/office/officeart/2005/8/layout/hList3"/>
    <dgm:cxn modelId="{4795109E-807F-4385-8208-65D233A707A4}" type="presParOf" srcId="{D2057FC3-314D-4633-9924-75D15DDB7273}" destId="{C0134F7E-070E-4DC6-B3B8-D22C09CDAF93}" srcOrd="2" destOrd="0" presId="urn:microsoft.com/office/officeart/2005/8/layout/h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46D08-B9F8-43D3-AC77-9F1D866EEE85}">
      <dsp:nvSpPr>
        <dsp:cNvPr id="0" name=""/>
        <dsp:cNvSpPr/>
      </dsp:nvSpPr>
      <dsp:spPr>
        <a:xfrm>
          <a:off x="0" y="302508"/>
          <a:ext cx="8124787" cy="2520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43DCE5A5-EC2B-4BAB-A169-25400003B26C}">
      <dsp:nvSpPr>
        <dsp:cNvPr id="0" name=""/>
        <dsp:cNvSpPr/>
      </dsp:nvSpPr>
      <dsp:spPr>
        <a:xfrm>
          <a:off x="406239" y="154908"/>
          <a:ext cx="5687350" cy="29520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55650">
            <a:lnSpc>
              <a:spcPct val="90000"/>
            </a:lnSpc>
            <a:spcBef>
              <a:spcPct val="0"/>
            </a:spcBef>
            <a:spcAft>
              <a:spcPct val="35000"/>
            </a:spcAft>
            <a:buNone/>
          </a:pPr>
          <a:r>
            <a:rPr lang="en-US" sz="1700" b="0" u="none" kern="1200" dirty="0">
              <a:solidFill>
                <a:srgbClr val="002060"/>
              </a:solidFill>
              <a:latin typeface="Calibri" panose="020F0502020204030204" pitchFamily="34" charset="0"/>
              <a:ea typeface="+mn-ea"/>
              <a:cs typeface="Calibri" panose="020F0502020204030204" pitchFamily="34" charset="0"/>
            </a:rPr>
            <a:t>Fintech credit-Background </a:t>
          </a:r>
          <a:endParaRPr lang="en-US" sz="1700" b="0" u="none" kern="1200" dirty="0">
            <a:solidFill>
              <a:srgbClr val="002060"/>
            </a:solidFill>
            <a:latin typeface="Calibri" panose="020F0502020204030204" pitchFamily="34" charset="0"/>
            <a:ea typeface="Verdana" pitchFamily="34" charset="0"/>
            <a:cs typeface="Calibri" panose="020F0502020204030204" pitchFamily="34" charset="0"/>
          </a:endParaRPr>
        </a:p>
      </dsp:txBody>
      <dsp:txXfrm>
        <a:off x="420649" y="169318"/>
        <a:ext cx="5658530" cy="266380"/>
      </dsp:txXfrm>
    </dsp:sp>
    <dsp:sp modelId="{460F8C05-BC5D-41B6-BC6B-5EB981F76C40}">
      <dsp:nvSpPr>
        <dsp:cNvPr id="0" name=""/>
        <dsp:cNvSpPr/>
      </dsp:nvSpPr>
      <dsp:spPr>
        <a:xfrm>
          <a:off x="0" y="756108"/>
          <a:ext cx="8124787" cy="2520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2C9C9296-BDA0-44FF-95B7-76FAFB6C613C}">
      <dsp:nvSpPr>
        <dsp:cNvPr id="0" name=""/>
        <dsp:cNvSpPr/>
      </dsp:nvSpPr>
      <dsp:spPr>
        <a:xfrm>
          <a:off x="406239" y="608508"/>
          <a:ext cx="5687350" cy="29520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55650">
            <a:lnSpc>
              <a:spcPct val="90000"/>
            </a:lnSpc>
            <a:spcBef>
              <a:spcPct val="0"/>
            </a:spcBef>
            <a:spcAft>
              <a:spcPct val="35000"/>
            </a:spcAft>
            <a:buNone/>
          </a:pPr>
          <a:r>
            <a:rPr lang="en-US" sz="1700" b="0" kern="1200" dirty="0">
              <a:solidFill>
                <a:srgbClr val="002060"/>
              </a:solidFill>
              <a:latin typeface="Calibri" panose="020F0502020204030204" pitchFamily="34" charset="0"/>
              <a:cs typeface="Calibri" panose="020F0502020204030204" pitchFamily="34" charset="0"/>
            </a:rPr>
            <a:t>Strengths, Challenges &amp; Opportunities</a:t>
          </a:r>
          <a:endParaRPr lang="en-US" sz="1700" b="0" kern="1200" dirty="0">
            <a:solidFill>
              <a:srgbClr val="002060"/>
            </a:solidFill>
            <a:latin typeface="Calibri" panose="020F0502020204030204" pitchFamily="34" charset="0"/>
            <a:ea typeface="Verdana" pitchFamily="34" charset="0"/>
            <a:cs typeface="Calibri" panose="020F0502020204030204" pitchFamily="34" charset="0"/>
          </a:endParaRPr>
        </a:p>
      </dsp:txBody>
      <dsp:txXfrm>
        <a:off x="420649" y="622918"/>
        <a:ext cx="5658530" cy="266380"/>
      </dsp:txXfrm>
    </dsp:sp>
    <dsp:sp modelId="{BD1BAD7A-DC75-4D54-9B74-ADBFEE641DF0}">
      <dsp:nvSpPr>
        <dsp:cNvPr id="0" name=""/>
        <dsp:cNvSpPr/>
      </dsp:nvSpPr>
      <dsp:spPr>
        <a:xfrm>
          <a:off x="0" y="1209708"/>
          <a:ext cx="8124787" cy="2520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4C9DC53E-6627-4D5A-BAC6-D4FF76FE19EA}">
      <dsp:nvSpPr>
        <dsp:cNvPr id="0" name=""/>
        <dsp:cNvSpPr/>
      </dsp:nvSpPr>
      <dsp:spPr>
        <a:xfrm>
          <a:off x="406239" y="1062108"/>
          <a:ext cx="5687350" cy="29520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55650">
            <a:lnSpc>
              <a:spcPct val="90000"/>
            </a:lnSpc>
            <a:spcBef>
              <a:spcPct val="0"/>
            </a:spcBef>
            <a:spcAft>
              <a:spcPct val="35000"/>
            </a:spcAft>
            <a:buNone/>
          </a:pPr>
          <a:r>
            <a:rPr lang="en-US" sz="1700" b="0" kern="1200" dirty="0">
              <a:solidFill>
                <a:srgbClr val="002060"/>
              </a:solidFill>
              <a:latin typeface="Calibri" panose="020F0502020204030204" pitchFamily="34" charset="0"/>
              <a:cs typeface="Calibri" panose="020F0502020204030204" pitchFamily="34" charset="0"/>
            </a:rPr>
            <a:t>Present Scenario </a:t>
          </a:r>
          <a:endParaRPr lang="en-US" sz="1700" b="0" kern="1200" dirty="0">
            <a:solidFill>
              <a:srgbClr val="002060"/>
            </a:solidFill>
            <a:latin typeface="Calibri" panose="020F0502020204030204" pitchFamily="34" charset="0"/>
            <a:ea typeface="Verdana" pitchFamily="34" charset="0"/>
            <a:cs typeface="Calibri" panose="020F0502020204030204" pitchFamily="34" charset="0"/>
          </a:endParaRPr>
        </a:p>
      </dsp:txBody>
      <dsp:txXfrm>
        <a:off x="420649" y="1076518"/>
        <a:ext cx="5658530" cy="266380"/>
      </dsp:txXfrm>
    </dsp:sp>
    <dsp:sp modelId="{18F4578E-B83D-4FA9-8B74-9E77651F718A}">
      <dsp:nvSpPr>
        <dsp:cNvPr id="0" name=""/>
        <dsp:cNvSpPr/>
      </dsp:nvSpPr>
      <dsp:spPr>
        <a:xfrm>
          <a:off x="0" y="1663308"/>
          <a:ext cx="8124787" cy="2520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9E4105C9-A58E-40C1-81EA-4F85508AAAC9}">
      <dsp:nvSpPr>
        <dsp:cNvPr id="0" name=""/>
        <dsp:cNvSpPr/>
      </dsp:nvSpPr>
      <dsp:spPr>
        <a:xfrm>
          <a:off x="406239" y="1515708"/>
          <a:ext cx="5687350" cy="29520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55650">
            <a:lnSpc>
              <a:spcPct val="90000"/>
            </a:lnSpc>
            <a:spcBef>
              <a:spcPct val="0"/>
            </a:spcBef>
            <a:spcAft>
              <a:spcPct val="35000"/>
            </a:spcAft>
            <a:buNone/>
          </a:pPr>
          <a:r>
            <a:rPr lang="en-US" sz="1700" b="0" kern="1200" dirty="0">
              <a:solidFill>
                <a:srgbClr val="002060"/>
              </a:solidFill>
              <a:latin typeface="Calibri" panose="020F0502020204030204" pitchFamily="34" charset="0"/>
              <a:cs typeface="Calibri" panose="020F0502020204030204" pitchFamily="34" charset="0"/>
            </a:rPr>
            <a:t>Focus Areas</a:t>
          </a:r>
          <a:endParaRPr lang="en-US" sz="1700" b="0" kern="1200" dirty="0">
            <a:solidFill>
              <a:srgbClr val="002060"/>
            </a:solidFill>
            <a:latin typeface="Calibri" panose="020F0502020204030204" pitchFamily="34" charset="0"/>
            <a:ea typeface="Verdana" pitchFamily="34" charset="0"/>
            <a:cs typeface="Calibri" panose="020F0502020204030204" pitchFamily="34" charset="0"/>
          </a:endParaRPr>
        </a:p>
      </dsp:txBody>
      <dsp:txXfrm>
        <a:off x="420649" y="1530118"/>
        <a:ext cx="5658530" cy="266380"/>
      </dsp:txXfrm>
    </dsp:sp>
    <dsp:sp modelId="{361C2EBD-8C42-42FD-BF1A-DAD701316BAF}">
      <dsp:nvSpPr>
        <dsp:cNvPr id="0" name=""/>
        <dsp:cNvSpPr/>
      </dsp:nvSpPr>
      <dsp:spPr>
        <a:xfrm>
          <a:off x="0" y="2116908"/>
          <a:ext cx="8124787" cy="2520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9AD47A75-6561-416A-8B82-C6993C88F969}">
      <dsp:nvSpPr>
        <dsp:cNvPr id="0" name=""/>
        <dsp:cNvSpPr/>
      </dsp:nvSpPr>
      <dsp:spPr>
        <a:xfrm>
          <a:off x="406239" y="1969308"/>
          <a:ext cx="5687350" cy="29520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55650">
            <a:lnSpc>
              <a:spcPct val="90000"/>
            </a:lnSpc>
            <a:spcBef>
              <a:spcPct val="0"/>
            </a:spcBef>
            <a:spcAft>
              <a:spcPct val="35000"/>
            </a:spcAft>
            <a:buNone/>
          </a:pPr>
          <a:r>
            <a:rPr lang="en-US" sz="1700" b="0" kern="1200" dirty="0">
              <a:solidFill>
                <a:srgbClr val="002060"/>
              </a:solidFill>
              <a:latin typeface="Calibri" panose="020F0502020204030204" pitchFamily="34" charset="0"/>
              <a:cs typeface="Calibri" panose="020F0502020204030204" pitchFamily="34" charset="0"/>
            </a:rPr>
            <a:t>Goals – Project Analysis</a:t>
          </a:r>
          <a:endParaRPr lang="en-US" sz="1700" b="0" kern="1200" dirty="0">
            <a:solidFill>
              <a:srgbClr val="002060"/>
            </a:solidFill>
            <a:latin typeface="Calibri" panose="020F0502020204030204" pitchFamily="34" charset="0"/>
            <a:ea typeface="Verdana" pitchFamily="34" charset="0"/>
            <a:cs typeface="Calibri" panose="020F0502020204030204" pitchFamily="34" charset="0"/>
          </a:endParaRPr>
        </a:p>
      </dsp:txBody>
      <dsp:txXfrm>
        <a:off x="420649" y="1983718"/>
        <a:ext cx="5658530" cy="266380"/>
      </dsp:txXfrm>
    </dsp:sp>
    <dsp:sp modelId="{B171538E-CABA-41D4-99EB-1B85FEA663A6}">
      <dsp:nvSpPr>
        <dsp:cNvPr id="0" name=""/>
        <dsp:cNvSpPr/>
      </dsp:nvSpPr>
      <dsp:spPr>
        <a:xfrm>
          <a:off x="0" y="2570508"/>
          <a:ext cx="8124787" cy="2520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5A091243-4924-4D11-A16D-C0AFF01CDD23}">
      <dsp:nvSpPr>
        <dsp:cNvPr id="0" name=""/>
        <dsp:cNvSpPr/>
      </dsp:nvSpPr>
      <dsp:spPr>
        <a:xfrm>
          <a:off x="406239" y="2422908"/>
          <a:ext cx="5687350" cy="29520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55650">
            <a:lnSpc>
              <a:spcPct val="90000"/>
            </a:lnSpc>
            <a:spcBef>
              <a:spcPct val="0"/>
            </a:spcBef>
            <a:spcAft>
              <a:spcPct val="35000"/>
            </a:spcAft>
            <a:buNone/>
          </a:pPr>
          <a:r>
            <a:rPr lang="en-US" sz="1700" b="0" kern="1200" dirty="0">
              <a:solidFill>
                <a:srgbClr val="002060"/>
              </a:solidFill>
              <a:latin typeface="Calibri" panose="020F0502020204030204" pitchFamily="34" charset="0"/>
              <a:cs typeface="Calibri" panose="020F0502020204030204" pitchFamily="34" charset="0"/>
            </a:rPr>
            <a:t>Fintech Credit –Team Structure</a:t>
          </a:r>
          <a:endParaRPr lang="en-US" sz="1700" b="0" kern="1200" dirty="0">
            <a:solidFill>
              <a:srgbClr val="002060"/>
            </a:solidFill>
            <a:latin typeface="Calibri" panose="020F0502020204030204" pitchFamily="34" charset="0"/>
            <a:ea typeface="Verdana" pitchFamily="34" charset="0"/>
            <a:cs typeface="Calibri" panose="020F0502020204030204" pitchFamily="34" charset="0"/>
          </a:endParaRPr>
        </a:p>
      </dsp:txBody>
      <dsp:txXfrm>
        <a:off x="420649" y="2437318"/>
        <a:ext cx="5658530" cy="266380"/>
      </dsp:txXfrm>
    </dsp:sp>
    <dsp:sp modelId="{93ED1673-F9C6-4D6A-8833-AAC4521C4527}">
      <dsp:nvSpPr>
        <dsp:cNvPr id="0" name=""/>
        <dsp:cNvSpPr/>
      </dsp:nvSpPr>
      <dsp:spPr>
        <a:xfrm>
          <a:off x="0" y="3024109"/>
          <a:ext cx="8124787" cy="2520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CFA8E7CD-3822-4DCD-9713-140DAAFAC6D2}">
      <dsp:nvSpPr>
        <dsp:cNvPr id="0" name=""/>
        <dsp:cNvSpPr/>
      </dsp:nvSpPr>
      <dsp:spPr>
        <a:xfrm>
          <a:off x="406239" y="2876508"/>
          <a:ext cx="5687350" cy="29520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55650">
            <a:lnSpc>
              <a:spcPct val="90000"/>
            </a:lnSpc>
            <a:spcBef>
              <a:spcPct val="0"/>
            </a:spcBef>
            <a:spcAft>
              <a:spcPct val="35000"/>
            </a:spcAft>
            <a:buNone/>
          </a:pPr>
          <a:r>
            <a:rPr lang="en-US" sz="1700" b="0" kern="1200" dirty="0">
              <a:solidFill>
                <a:srgbClr val="002060"/>
              </a:solidFill>
              <a:latin typeface="Calibri" panose="020F0502020204030204" pitchFamily="34" charset="0"/>
              <a:cs typeface="Calibri" panose="020F0502020204030204" pitchFamily="34" charset="0"/>
            </a:rPr>
            <a:t>Key Projects</a:t>
          </a:r>
          <a:endParaRPr lang="en-US" sz="1700" b="0" kern="1200" dirty="0">
            <a:solidFill>
              <a:srgbClr val="002060"/>
            </a:solidFill>
            <a:latin typeface="Calibri" panose="020F0502020204030204" pitchFamily="34" charset="0"/>
            <a:ea typeface="Verdana" pitchFamily="34" charset="0"/>
            <a:cs typeface="Calibri" panose="020F0502020204030204" pitchFamily="34" charset="0"/>
          </a:endParaRPr>
        </a:p>
      </dsp:txBody>
      <dsp:txXfrm>
        <a:off x="420649" y="2890918"/>
        <a:ext cx="5658530" cy="266380"/>
      </dsp:txXfrm>
    </dsp:sp>
    <dsp:sp modelId="{7AD7EC7D-DACA-4B8A-AA5A-D26EC504634C}">
      <dsp:nvSpPr>
        <dsp:cNvPr id="0" name=""/>
        <dsp:cNvSpPr/>
      </dsp:nvSpPr>
      <dsp:spPr>
        <a:xfrm>
          <a:off x="0" y="3477709"/>
          <a:ext cx="8124787" cy="2520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CD8AD600-49B3-4DF4-BC97-FA2D23A565AA}">
      <dsp:nvSpPr>
        <dsp:cNvPr id="0" name=""/>
        <dsp:cNvSpPr/>
      </dsp:nvSpPr>
      <dsp:spPr>
        <a:xfrm>
          <a:off x="406239" y="3330109"/>
          <a:ext cx="5687350" cy="29520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55650">
            <a:lnSpc>
              <a:spcPct val="90000"/>
            </a:lnSpc>
            <a:spcBef>
              <a:spcPct val="0"/>
            </a:spcBef>
            <a:spcAft>
              <a:spcPct val="35000"/>
            </a:spcAft>
            <a:buNone/>
          </a:pPr>
          <a:r>
            <a:rPr lang="en-US" sz="1700" b="0" kern="1200" dirty="0">
              <a:solidFill>
                <a:srgbClr val="002060"/>
              </a:solidFill>
              <a:latin typeface="Calibri" panose="020F0502020204030204" pitchFamily="34" charset="0"/>
              <a:cs typeface="Calibri" panose="020F0502020204030204" pitchFamily="34" charset="0"/>
            </a:rPr>
            <a:t>Goals – Project Analysis</a:t>
          </a:r>
          <a:endParaRPr lang="en-US" sz="1700" b="0" kern="1200" dirty="0">
            <a:solidFill>
              <a:srgbClr val="002060"/>
            </a:solidFill>
            <a:latin typeface="Calibri" panose="020F0502020204030204" pitchFamily="34" charset="0"/>
            <a:ea typeface="Verdana" pitchFamily="34" charset="0"/>
            <a:cs typeface="Calibri" panose="020F0502020204030204" pitchFamily="34" charset="0"/>
          </a:endParaRPr>
        </a:p>
      </dsp:txBody>
      <dsp:txXfrm>
        <a:off x="420649" y="3344519"/>
        <a:ext cx="5658530" cy="266380"/>
      </dsp:txXfrm>
    </dsp:sp>
    <dsp:sp modelId="{007C1CE6-77EA-4E34-A51A-214F5DD7BA6E}">
      <dsp:nvSpPr>
        <dsp:cNvPr id="0" name=""/>
        <dsp:cNvSpPr/>
      </dsp:nvSpPr>
      <dsp:spPr>
        <a:xfrm>
          <a:off x="0" y="3931309"/>
          <a:ext cx="8124787" cy="2520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3694AC85-11B3-42EE-80DE-CBB67888366B}">
      <dsp:nvSpPr>
        <dsp:cNvPr id="0" name=""/>
        <dsp:cNvSpPr/>
      </dsp:nvSpPr>
      <dsp:spPr>
        <a:xfrm>
          <a:off x="406239" y="3783709"/>
          <a:ext cx="5687350" cy="29520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55650">
            <a:lnSpc>
              <a:spcPct val="90000"/>
            </a:lnSpc>
            <a:spcBef>
              <a:spcPct val="0"/>
            </a:spcBef>
            <a:spcAft>
              <a:spcPct val="35000"/>
            </a:spcAft>
            <a:buNone/>
          </a:pPr>
          <a:r>
            <a:rPr lang="en-US" sz="1700" b="0" kern="1200" dirty="0">
              <a:solidFill>
                <a:srgbClr val="002060"/>
              </a:solidFill>
              <a:latin typeface="Calibri" panose="020F0502020204030204" pitchFamily="34" charset="0"/>
              <a:cs typeface="Calibri" panose="020F0502020204030204" pitchFamily="34" charset="0"/>
            </a:rPr>
            <a:t>Project 1 – </a:t>
          </a:r>
          <a:r>
            <a:rPr lang="en-SG" sz="1700" b="0" kern="1200" dirty="0">
              <a:solidFill>
                <a:srgbClr val="002060"/>
              </a:solidFill>
              <a:latin typeface="Calibri" panose="020F0502020204030204" pitchFamily="34" charset="0"/>
              <a:cs typeface="Calibri" panose="020F0502020204030204" pitchFamily="34" charset="0"/>
            </a:rPr>
            <a:t>Implementing APRA Regulations</a:t>
          </a:r>
          <a:r>
            <a:rPr lang="en-US" sz="1700" b="0" kern="1200" dirty="0">
              <a:solidFill>
                <a:srgbClr val="002060"/>
              </a:solidFill>
              <a:latin typeface="Calibri" panose="020F0502020204030204" pitchFamily="34" charset="0"/>
              <a:cs typeface="Calibri" panose="020F0502020204030204" pitchFamily="34" charset="0"/>
            </a:rPr>
            <a:t> (#10 to #14)</a:t>
          </a:r>
          <a:endParaRPr lang="en-US" sz="1700" b="0" kern="1200" dirty="0">
            <a:solidFill>
              <a:srgbClr val="002060"/>
            </a:solidFill>
            <a:latin typeface="Calibri" panose="020F0502020204030204" pitchFamily="34" charset="0"/>
            <a:ea typeface="Verdana" pitchFamily="34" charset="0"/>
            <a:cs typeface="Calibri" panose="020F0502020204030204" pitchFamily="34" charset="0"/>
          </a:endParaRPr>
        </a:p>
      </dsp:txBody>
      <dsp:txXfrm>
        <a:off x="420649" y="3798119"/>
        <a:ext cx="5658530" cy="266380"/>
      </dsp:txXfrm>
    </dsp:sp>
    <dsp:sp modelId="{90D633F0-CD78-47BD-9B8F-8DBFFEC2E371}">
      <dsp:nvSpPr>
        <dsp:cNvPr id="0" name=""/>
        <dsp:cNvSpPr/>
      </dsp:nvSpPr>
      <dsp:spPr>
        <a:xfrm>
          <a:off x="0" y="4384909"/>
          <a:ext cx="8124787" cy="2520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E071FF94-65FF-4BCB-B90A-83091B9983B3}">
      <dsp:nvSpPr>
        <dsp:cNvPr id="0" name=""/>
        <dsp:cNvSpPr/>
      </dsp:nvSpPr>
      <dsp:spPr>
        <a:xfrm>
          <a:off x="406239" y="4237309"/>
          <a:ext cx="5687350" cy="29520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55650">
            <a:lnSpc>
              <a:spcPct val="90000"/>
            </a:lnSpc>
            <a:spcBef>
              <a:spcPct val="0"/>
            </a:spcBef>
            <a:spcAft>
              <a:spcPct val="35000"/>
            </a:spcAft>
            <a:buNone/>
          </a:pPr>
          <a:r>
            <a:rPr lang="en-US" sz="1700" b="0" kern="1200" dirty="0">
              <a:solidFill>
                <a:srgbClr val="002060"/>
              </a:solidFill>
              <a:latin typeface="Calibri" panose="020F0502020204030204" pitchFamily="34" charset="0"/>
              <a:cs typeface="Calibri" panose="020F0502020204030204" pitchFamily="34" charset="0"/>
            </a:rPr>
            <a:t>Project 2 – Enhance analytical decision system (#15 to #19)</a:t>
          </a:r>
          <a:endParaRPr lang="en-US" sz="1700" b="0" kern="1200" dirty="0">
            <a:solidFill>
              <a:srgbClr val="002060"/>
            </a:solidFill>
            <a:latin typeface="Calibri" panose="020F0502020204030204" pitchFamily="34" charset="0"/>
            <a:ea typeface="Verdana" pitchFamily="34" charset="0"/>
            <a:cs typeface="Calibri" panose="020F0502020204030204" pitchFamily="34" charset="0"/>
          </a:endParaRPr>
        </a:p>
      </dsp:txBody>
      <dsp:txXfrm>
        <a:off x="420649" y="4251719"/>
        <a:ext cx="5658530" cy="266380"/>
      </dsp:txXfrm>
    </dsp:sp>
    <dsp:sp modelId="{5AFA2290-CF26-48F1-8FA3-9F0D5AC37379}">
      <dsp:nvSpPr>
        <dsp:cNvPr id="0" name=""/>
        <dsp:cNvSpPr/>
      </dsp:nvSpPr>
      <dsp:spPr>
        <a:xfrm>
          <a:off x="0" y="4838509"/>
          <a:ext cx="8124787" cy="2520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5670BF6C-9BEE-4EAA-9125-F05AD27A895D}">
      <dsp:nvSpPr>
        <dsp:cNvPr id="0" name=""/>
        <dsp:cNvSpPr/>
      </dsp:nvSpPr>
      <dsp:spPr>
        <a:xfrm>
          <a:off x="406239" y="4690909"/>
          <a:ext cx="5687350" cy="29520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55650">
            <a:lnSpc>
              <a:spcPct val="90000"/>
            </a:lnSpc>
            <a:spcBef>
              <a:spcPct val="0"/>
            </a:spcBef>
            <a:spcAft>
              <a:spcPct val="35000"/>
            </a:spcAft>
            <a:buNone/>
          </a:pPr>
          <a:r>
            <a:rPr lang="en-US" sz="1700" b="0" kern="1200" dirty="0">
              <a:solidFill>
                <a:srgbClr val="002060"/>
              </a:solidFill>
              <a:latin typeface="Calibri" panose="020F0502020204030204" pitchFamily="34" charset="0"/>
              <a:cs typeface="Calibri" panose="020F0502020204030204" pitchFamily="34" charset="0"/>
            </a:rPr>
            <a:t>Project 3 – Marketing Strategies  (#19 to #24)</a:t>
          </a:r>
          <a:endParaRPr lang="en-US" sz="1700" b="0" kern="1200" dirty="0">
            <a:solidFill>
              <a:srgbClr val="002060"/>
            </a:solidFill>
            <a:latin typeface="Calibri" panose="020F0502020204030204" pitchFamily="34" charset="0"/>
            <a:ea typeface="Verdana" pitchFamily="34" charset="0"/>
            <a:cs typeface="Calibri" panose="020F0502020204030204" pitchFamily="34" charset="0"/>
          </a:endParaRPr>
        </a:p>
      </dsp:txBody>
      <dsp:txXfrm>
        <a:off x="420649" y="4705319"/>
        <a:ext cx="5658530" cy="266380"/>
      </dsp:txXfrm>
    </dsp:sp>
    <dsp:sp modelId="{86B10CD3-3EBC-4D88-8AE0-7C00453D415D}">
      <dsp:nvSpPr>
        <dsp:cNvPr id="0" name=""/>
        <dsp:cNvSpPr/>
      </dsp:nvSpPr>
      <dsp:spPr>
        <a:xfrm>
          <a:off x="0" y="5292109"/>
          <a:ext cx="8124787" cy="252000"/>
        </a:xfrm>
        <a:prstGeom prst="rect">
          <a:avLst/>
        </a:prstGeom>
        <a:solidFill>
          <a:srgbClr val="32A1A6">
            <a:alpha val="90000"/>
            <a:tint val="40000"/>
            <a:hueOff val="0"/>
            <a:satOff val="0"/>
            <a:lumOff val="0"/>
            <a:alphaOff val="0"/>
          </a:srgbClr>
        </a:solidFill>
        <a:ln w="6350" cap="flat" cmpd="sng" algn="ctr">
          <a:solidFill>
            <a:srgbClr val="32A1A6">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sp>
    <dsp:sp modelId="{23015992-C03A-4658-8B5C-EEB460B72CEE}">
      <dsp:nvSpPr>
        <dsp:cNvPr id="0" name=""/>
        <dsp:cNvSpPr/>
      </dsp:nvSpPr>
      <dsp:spPr>
        <a:xfrm>
          <a:off x="406239" y="5144509"/>
          <a:ext cx="5687350" cy="295200"/>
        </a:xfrm>
        <a:prstGeom prst="roundRect">
          <a:avLst/>
        </a:prstGeom>
        <a:gradFill rotWithShape="0">
          <a:gsLst>
            <a:gs pos="0">
              <a:srgbClr val="FFFFFF">
                <a:hueOff val="0"/>
                <a:satOff val="0"/>
                <a:lumOff val="0"/>
                <a:alphaOff val="0"/>
                <a:satMod val="103000"/>
                <a:lumMod val="102000"/>
                <a:tint val="94000"/>
              </a:srgbClr>
            </a:gs>
            <a:gs pos="50000">
              <a:srgbClr val="FFFFFF">
                <a:hueOff val="0"/>
                <a:satOff val="0"/>
                <a:lumOff val="0"/>
                <a:alphaOff val="0"/>
                <a:satMod val="110000"/>
                <a:lumMod val="100000"/>
                <a:shade val="100000"/>
              </a:srgbClr>
            </a:gs>
            <a:gs pos="100000">
              <a:srgbClr val="FFFFFF">
                <a:hueOff val="0"/>
                <a:satOff val="0"/>
                <a:lumOff val="0"/>
                <a:alphaOff val="0"/>
                <a:lumMod val="99000"/>
                <a:satMod val="120000"/>
                <a:shade val="78000"/>
              </a:srgb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968" tIns="0" rIns="214968" bIns="0" numCol="1" spcCol="1270" anchor="ctr" anchorCtr="0">
          <a:noAutofit/>
        </a:bodyPr>
        <a:lstStyle/>
        <a:p>
          <a:pPr marL="0" lvl="0" indent="0" algn="l" defTabSz="755650">
            <a:lnSpc>
              <a:spcPct val="90000"/>
            </a:lnSpc>
            <a:spcBef>
              <a:spcPct val="0"/>
            </a:spcBef>
            <a:spcAft>
              <a:spcPct val="35000"/>
            </a:spcAft>
            <a:buNone/>
          </a:pPr>
          <a:r>
            <a:rPr lang="en-US" sz="1700" b="0" kern="1200" dirty="0">
              <a:solidFill>
                <a:srgbClr val="002060"/>
              </a:solidFill>
              <a:latin typeface="Calibri" panose="020F0502020204030204" pitchFamily="34" charset="0"/>
              <a:cs typeface="Calibri" panose="020F0502020204030204" pitchFamily="34" charset="0"/>
            </a:rPr>
            <a:t>References </a:t>
          </a:r>
          <a:endParaRPr lang="en-US" sz="1700" b="1" kern="1200" dirty="0">
            <a:solidFill>
              <a:srgbClr val="002060"/>
            </a:solidFill>
            <a:latin typeface="Times New Roman"/>
            <a:ea typeface="Verdana" pitchFamily="34" charset="0"/>
            <a:cs typeface="+mn-cs"/>
          </a:endParaRPr>
        </a:p>
      </dsp:txBody>
      <dsp:txXfrm>
        <a:off x="420649" y="5158919"/>
        <a:ext cx="5658530" cy="2663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134F7-F6F0-4EFB-8A17-FB0D048B0F09}">
      <dsp:nvSpPr>
        <dsp:cNvPr id="0" name=""/>
        <dsp:cNvSpPr/>
      </dsp:nvSpPr>
      <dsp:spPr>
        <a:xfrm>
          <a:off x="0" y="157631"/>
          <a:ext cx="5874029" cy="368897"/>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SG" sz="1600" b="1" kern="1200" dirty="0">
              <a:latin typeface="Calibri" panose="020F0502020204030204" pitchFamily="34" charset="0"/>
              <a:cs typeface="Calibri" panose="020F0502020204030204" pitchFamily="34" charset="0"/>
            </a:rPr>
            <a:t>Requirements</a:t>
          </a:r>
        </a:p>
      </dsp:txBody>
      <dsp:txXfrm>
        <a:off x="0" y="157631"/>
        <a:ext cx="5874029" cy="368897"/>
      </dsp:txXfrm>
    </dsp:sp>
    <dsp:sp modelId="{63CA663A-7F2B-4C4B-8F43-4747767FC048}">
      <dsp:nvSpPr>
        <dsp:cNvPr id="0" name=""/>
        <dsp:cNvSpPr/>
      </dsp:nvSpPr>
      <dsp:spPr>
        <a:xfrm>
          <a:off x="41447" y="474509"/>
          <a:ext cx="1675016" cy="4796576"/>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SG" sz="1500" b="1" u="sng" kern="1200" dirty="0">
              <a:latin typeface="Calibri" panose="020F0502020204030204" pitchFamily="34" charset="0"/>
              <a:cs typeface="Calibri" panose="020F0502020204030204" pitchFamily="34" charset="0"/>
            </a:rPr>
            <a:t>Inputs</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1.Feedback and survey report data</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2. Activity Data Requirements (internal &amp;    external)</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3. Implementation requirements </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4. Methods &amp; Model structure </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5. Finance – Cost details</a:t>
          </a:r>
          <a:endParaRPr lang="en-SG" sz="1200" b="0"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200" b="0"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200" b="0" u="none" kern="1200" dirty="0">
            <a:latin typeface="Calibri" panose="020F0502020204030204" pitchFamily="34" charset="0"/>
            <a:cs typeface="Calibri" panose="020F0502020204030204" pitchFamily="34" charset="0"/>
          </a:endParaRPr>
        </a:p>
        <a:p>
          <a:pPr marL="0" lvl="0" indent="0" algn="ctr" defTabSz="666750">
            <a:lnSpc>
              <a:spcPct val="90000"/>
            </a:lnSpc>
            <a:spcBef>
              <a:spcPct val="0"/>
            </a:spcBef>
            <a:spcAft>
              <a:spcPct val="35000"/>
            </a:spcAft>
            <a:buFont typeface="Arial" panose="020B0604020202020204" pitchFamily="34" charset="0"/>
            <a:buNone/>
          </a:pPr>
          <a:endParaRPr lang="en-SG" sz="1200" b="0"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200" b="0" kern="1200" dirty="0">
            <a:latin typeface="Calibri" panose="020F0502020204030204" pitchFamily="34" charset="0"/>
            <a:cs typeface="Calibri" panose="020F0502020204030204" pitchFamily="34" charset="0"/>
          </a:endParaRPr>
        </a:p>
      </dsp:txBody>
      <dsp:txXfrm>
        <a:off x="41447" y="474509"/>
        <a:ext cx="1675016" cy="4796576"/>
      </dsp:txXfrm>
    </dsp:sp>
    <dsp:sp modelId="{92A53378-4608-4CE4-B5DA-305B30E7D221}">
      <dsp:nvSpPr>
        <dsp:cNvPr id="0" name=""/>
        <dsp:cNvSpPr/>
      </dsp:nvSpPr>
      <dsp:spPr>
        <a:xfrm>
          <a:off x="1716463" y="474509"/>
          <a:ext cx="2521033" cy="4796576"/>
        </a:xfrm>
        <a:prstGeom prst="rect">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SG" sz="1400" b="1" u="sng" kern="1200" dirty="0">
              <a:latin typeface="Calibri" panose="020F0502020204030204" pitchFamily="34" charset="0"/>
              <a:cs typeface="Calibri" panose="020F0502020204030204" pitchFamily="34" charset="0"/>
            </a:rPr>
            <a:t>Tools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Software:</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1. Python</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2. Algorithms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3. Big Data</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4. 3</a:t>
          </a:r>
          <a:r>
            <a:rPr lang="en-SG" sz="1400" b="0" u="none" kern="1200" baseline="30000" dirty="0">
              <a:latin typeface="Calibri" panose="020F0502020204030204" pitchFamily="34" charset="0"/>
              <a:cs typeface="Calibri" panose="020F0502020204030204" pitchFamily="34" charset="0"/>
            </a:rPr>
            <a:t>rd</a:t>
          </a:r>
          <a:r>
            <a:rPr lang="en-SG" sz="1400" b="0" u="none" kern="1200" dirty="0">
              <a:latin typeface="Calibri" panose="020F0502020204030204" pitchFamily="34" charset="0"/>
              <a:cs typeface="Calibri" panose="020F0502020204030204" pitchFamily="34" charset="0"/>
            </a:rPr>
            <a:t> party data storage</a:t>
          </a: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 </a:t>
          </a: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dsp:txBody>
      <dsp:txXfrm>
        <a:off x="1716463" y="474509"/>
        <a:ext cx="2521033" cy="4796576"/>
      </dsp:txXfrm>
    </dsp:sp>
    <dsp:sp modelId="{AB4F6231-2434-4608-9184-497316EA0B21}">
      <dsp:nvSpPr>
        <dsp:cNvPr id="0" name=""/>
        <dsp:cNvSpPr/>
      </dsp:nvSpPr>
      <dsp:spPr>
        <a:xfrm>
          <a:off x="4189993" y="474509"/>
          <a:ext cx="1675016" cy="4796576"/>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SG" sz="1500" b="1" u="sng" kern="1200" dirty="0">
              <a:latin typeface="Calibri" panose="020F0502020204030204" pitchFamily="34" charset="0"/>
              <a:cs typeface="Calibri" panose="020F0502020204030204" pitchFamily="34" charset="0"/>
            </a:rPr>
            <a:t>Output</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1.Policy to attracting new first time investors  </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2. Performance metrics of Customer service and chat bot service working status</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3. Risk appetite metrics</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4. Loan loss provisioning</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5. Capital growth</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6.Investors and borrowers feedback and satisfaction to be implemented.</a:t>
          </a:r>
        </a:p>
        <a:p>
          <a:pPr marL="0" lvl="0" indent="0" algn="l" defTabSz="666750">
            <a:lnSpc>
              <a:spcPct val="90000"/>
            </a:lnSpc>
            <a:spcBef>
              <a:spcPct val="0"/>
            </a:spcBef>
            <a:spcAft>
              <a:spcPct val="35000"/>
            </a:spcAft>
            <a:buNone/>
          </a:pPr>
          <a:endParaRPr lang="en-SG" sz="1500" b="0" kern="1200" dirty="0">
            <a:latin typeface="Calibri" panose="020F0502020204030204" pitchFamily="34" charset="0"/>
            <a:cs typeface="Calibri" panose="020F0502020204030204" pitchFamily="34" charset="0"/>
          </a:endParaRPr>
        </a:p>
      </dsp:txBody>
      <dsp:txXfrm>
        <a:off x="4189993" y="474509"/>
        <a:ext cx="1675016" cy="4796576"/>
      </dsp:txXfrm>
    </dsp:sp>
    <dsp:sp modelId="{C0134F7E-070E-4DC6-B3B8-D22C09CDAF93}">
      <dsp:nvSpPr>
        <dsp:cNvPr id="0" name=""/>
        <dsp:cNvSpPr/>
      </dsp:nvSpPr>
      <dsp:spPr>
        <a:xfrm>
          <a:off x="0" y="5279702"/>
          <a:ext cx="5874029" cy="397396"/>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134F7-F6F0-4EFB-8A17-FB0D048B0F09}">
      <dsp:nvSpPr>
        <dsp:cNvPr id="0" name=""/>
        <dsp:cNvSpPr/>
      </dsp:nvSpPr>
      <dsp:spPr>
        <a:xfrm>
          <a:off x="0" y="153782"/>
          <a:ext cx="5324132" cy="423823"/>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SG" sz="1600" b="1" kern="1200" dirty="0">
              <a:latin typeface="Calibri" panose="020F0502020204030204" pitchFamily="34" charset="0"/>
              <a:cs typeface="Calibri" panose="020F0502020204030204" pitchFamily="34" charset="0"/>
            </a:rPr>
            <a:t>Resources</a:t>
          </a:r>
        </a:p>
      </dsp:txBody>
      <dsp:txXfrm>
        <a:off x="0" y="153782"/>
        <a:ext cx="5324132" cy="423823"/>
      </dsp:txXfrm>
    </dsp:sp>
    <dsp:sp modelId="{63CA663A-7F2B-4C4B-8F43-4747767FC048}">
      <dsp:nvSpPr>
        <dsp:cNvPr id="0" name=""/>
        <dsp:cNvSpPr/>
      </dsp:nvSpPr>
      <dsp:spPr>
        <a:xfrm>
          <a:off x="10356" y="485898"/>
          <a:ext cx="1692387" cy="481195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endParaRPr lang="en-SG" sz="1500" b="1"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r>
            <a:rPr lang="en-SG" sz="1500" b="1" u="sng" kern="1200" dirty="0">
              <a:latin typeface="Calibri" panose="020F0502020204030204" pitchFamily="34" charset="0"/>
              <a:cs typeface="Calibri" panose="020F0502020204030204" pitchFamily="34" charset="0"/>
            </a:rPr>
            <a:t>Equipment</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Collecting Ideas and feedback from people for improvement.</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2.Servers for easy services to people like chatbot , customer support webpage</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3. Storage space and  database tools to store and process data.</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4.  Design from model developer &amp; approval from CRO.</a:t>
          </a:r>
        </a:p>
        <a:p>
          <a:pPr marL="0" lvl="0" indent="0" algn="l" defTabSz="666750">
            <a:lnSpc>
              <a:spcPct val="90000"/>
            </a:lnSpc>
            <a:spcBef>
              <a:spcPct val="0"/>
            </a:spcBef>
            <a:spcAft>
              <a:spcPct val="35000"/>
            </a:spcAft>
            <a:buNone/>
          </a:pPr>
          <a:endParaRPr lang="en-SG" sz="1500" b="0" u="none"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500" b="0" kern="1200" dirty="0">
            <a:latin typeface="Calibri" panose="020F0502020204030204" pitchFamily="34" charset="0"/>
            <a:cs typeface="Calibri" panose="020F0502020204030204" pitchFamily="34" charset="0"/>
          </a:endParaRPr>
        </a:p>
      </dsp:txBody>
      <dsp:txXfrm>
        <a:off x="10356" y="485898"/>
        <a:ext cx="1692387" cy="4811954"/>
      </dsp:txXfrm>
    </dsp:sp>
    <dsp:sp modelId="{92A53378-4608-4CE4-B5DA-305B30E7D221}">
      <dsp:nvSpPr>
        <dsp:cNvPr id="0" name=""/>
        <dsp:cNvSpPr/>
      </dsp:nvSpPr>
      <dsp:spPr>
        <a:xfrm>
          <a:off x="1702744" y="485898"/>
          <a:ext cx="1692387" cy="481195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SG" sz="1400" b="1" u="sng" kern="1200" dirty="0">
              <a:latin typeface="Calibri" panose="020F0502020204030204" pitchFamily="34" charset="0"/>
              <a:cs typeface="Calibri" panose="020F0502020204030204" pitchFamily="34" charset="0"/>
            </a:rPr>
            <a:t>Tools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1. Python</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2.Predictive models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3. Big Data</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4.3</a:t>
          </a:r>
          <a:r>
            <a:rPr lang="en-SG" sz="1400" b="0" u="none" kern="1200" baseline="30000" dirty="0">
              <a:latin typeface="Calibri" panose="020F0502020204030204" pitchFamily="34" charset="0"/>
              <a:cs typeface="Calibri" panose="020F0502020204030204" pitchFamily="34" charset="0"/>
            </a:rPr>
            <a:t> </a:t>
          </a:r>
          <a:r>
            <a:rPr lang="en-SG" sz="1400" b="0" u="none" kern="1200" baseline="30000" dirty="0" err="1">
              <a:latin typeface="Calibri" panose="020F0502020204030204" pitchFamily="34" charset="0"/>
              <a:cs typeface="Calibri" panose="020F0502020204030204" pitchFamily="34" charset="0"/>
            </a:rPr>
            <a:t>rd</a:t>
          </a:r>
          <a:r>
            <a:rPr lang="en-SG" sz="1400" b="0" u="none" kern="1200" dirty="0">
              <a:latin typeface="Calibri" panose="020F0502020204030204" pitchFamily="34" charset="0"/>
              <a:cs typeface="Calibri" panose="020F0502020204030204" pitchFamily="34" charset="0"/>
            </a:rPr>
            <a:t> party data storage</a:t>
          </a: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dsp:txBody>
      <dsp:txXfrm>
        <a:off x="1702744" y="485898"/>
        <a:ext cx="1692387" cy="4811954"/>
      </dsp:txXfrm>
    </dsp:sp>
    <dsp:sp modelId="{AB4F6231-2434-4608-9184-497316EA0B21}">
      <dsp:nvSpPr>
        <dsp:cNvPr id="0" name=""/>
        <dsp:cNvSpPr/>
      </dsp:nvSpPr>
      <dsp:spPr>
        <a:xfrm>
          <a:off x="3386500" y="485898"/>
          <a:ext cx="1937631" cy="481195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SG" sz="1500" b="1" u="sng" kern="1200" dirty="0">
              <a:latin typeface="Calibri" panose="020F0502020204030204" pitchFamily="34" charset="0"/>
              <a:cs typeface="Calibri" panose="020F0502020204030204" pitchFamily="34" charset="0"/>
            </a:rPr>
            <a:t>Team</a:t>
          </a:r>
        </a:p>
        <a:p>
          <a:pPr marL="0" lvl="0" indent="0" algn="l" defTabSz="666750">
            <a:lnSpc>
              <a:spcPct val="90000"/>
            </a:lnSpc>
            <a:spcBef>
              <a:spcPct val="0"/>
            </a:spcBef>
            <a:spcAft>
              <a:spcPct val="35000"/>
            </a:spcAft>
            <a:buNone/>
          </a:pPr>
          <a:r>
            <a:rPr lang="en-SG" sz="1500" b="1" u="none" kern="1200" dirty="0">
              <a:latin typeface="Calibri" panose="020F0502020204030204" pitchFamily="34" charset="0"/>
              <a:cs typeface="Calibri" panose="020F0502020204030204" pitchFamily="34" charset="0"/>
            </a:rPr>
            <a:t>Analytics Team (internally)</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2 person to analyse real world scenario for innovative and marketing ideas </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2. 2 person to model development and monitoring.</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3. 1 person to validate and supervise.</a:t>
          </a:r>
        </a:p>
        <a:p>
          <a:pPr marL="0" lvl="0" indent="0" algn="l" defTabSz="666750">
            <a:lnSpc>
              <a:spcPct val="90000"/>
            </a:lnSpc>
            <a:spcBef>
              <a:spcPct val="0"/>
            </a:spcBef>
            <a:spcAft>
              <a:spcPct val="35000"/>
            </a:spcAft>
            <a:buNone/>
          </a:pPr>
          <a:r>
            <a:rPr lang="en-SG" sz="1500" b="1" u="none" kern="1200" dirty="0">
              <a:latin typeface="Calibri" panose="020F0502020204030204" pitchFamily="34" charset="0"/>
              <a:cs typeface="Calibri" panose="020F0502020204030204" pitchFamily="34" charset="0"/>
            </a:rPr>
            <a:t>Data Team (internally)</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3 person to analyse and process data requirements</a:t>
          </a:r>
        </a:p>
        <a:p>
          <a:pPr marL="0" lvl="0" indent="0" algn="l" defTabSz="666750">
            <a:lnSpc>
              <a:spcPct val="90000"/>
            </a:lnSpc>
            <a:spcBef>
              <a:spcPct val="0"/>
            </a:spcBef>
            <a:spcAft>
              <a:spcPct val="35000"/>
            </a:spcAft>
            <a:buNone/>
          </a:pPr>
          <a:r>
            <a:rPr lang="en-SG" sz="1500" b="1" u="none" kern="1200" dirty="0">
              <a:latin typeface="Calibri" panose="020F0502020204030204" pitchFamily="34" charset="0"/>
              <a:cs typeface="Calibri" panose="020F0502020204030204" pitchFamily="34" charset="0"/>
            </a:rPr>
            <a:t>Implementation Team(internally)</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2 person to implement the models.</a:t>
          </a:r>
        </a:p>
      </dsp:txBody>
      <dsp:txXfrm>
        <a:off x="3386500" y="485898"/>
        <a:ext cx="1937631" cy="4811954"/>
      </dsp:txXfrm>
    </dsp:sp>
    <dsp:sp modelId="{C0134F7E-070E-4DC6-B3B8-D22C09CDAF93}">
      <dsp:nvSpPr>
        <dsp:cNvPr id="0" name=""/>
        <dsp:cNvSpPr/>
      </dsp:nvSpPr>
      <dsp:spPr>
        <a:xfrm>
          <a:off x="0" y="5279700"/>
          <a:ext cx="5324132" cy="397396"/>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92D2F-F7D9-422A-9C95-2728CE84CC82}">
      <dsp:nvSpPr>
        <dsp:cNvPr id="0" name=""/>
        <dsp:cNvSpPr/>
      </dsp:nvSpPr>
      <dsp:spPr>
        <a:xfrm>
          <a:off x="1278" y="0"/>
          <a:ext cx="1989014" cy="3477630"/>
        </a:xfrm>
        <a:prstGeom prst="roundRect">
          <a:avLst>
            <a:gd name="adj" fmla="val 10000"/>
          </a:avLst>
        </a:prstGeom>
        <a:solidFill>
          <a:schemeClr val="lt1">
            <a:hueOff val="0"/>
            <a:satOff val="0"/>
            <a:lumOff val="0"/>
            <a:alphaOff val="0"/>
          </a:schemeClr>
        </a:solidFill>
        <a:ln w="1905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SG" sz="1600" b="1" u="sng" kern="1200" dirty="0">
              <a:latin typeface="Calibri" panose="020F0502020204030204" pitchFamily="34" charset="0"/>
              <a:cs typeface="Calibri" panose="020F0502020204030204" pitchFamily="34" charset="0"/>
            </a:rPr>
            <a:t>Low Tenure</a:t>
          </a:r>
          <a:r>
            <a:rPr lang="en-SG" sz="1600" b="1" kern="1200" dirty="0">
              <a:latin typeface="Calibri" panose="020F0502020204030204" pitchFamily="34" charset="0"/>
              <a:cs typeface="Calibri" panose="020F0502020204030204" pitchFamily="34" charset="0"/>
            </a:rPr>
            <a:t>:</a:t>
          </a:r>
        </a:p>
        <a:p>
          <a:pPr marL="0" lvl="0" indent="0" algn="l" defTabSz="711200">
            <a:lnSpc>
              <a:spcPct val="90000"/>
            </a:lnSpc>
            <a:spcBef>
              <a:spcPct val="0"/>
            </a:spcBef>
            <a:spcAft>
              <a:spcPct val="35000"/>
            </a:spcAft>
            <a:buFont typeface="Arial" panose="020B0604020202020204" pitchFamily="34" charset="0"/>
            <a:buNone/>
          </a:pPr>
          <a:r>
            <a:rPr lang="en-SG" sz="1600" kern="1200" dirty="0">
              <a:latin typeface="Calibri" panose="020F0502020204030204" pitchFamily="34" charset="0"/>
              <a:cs typeface="Calibri" panose="020F0502020204030204" pitchFamily="34" charset="0"/>
            </a:rPr>
            <a:t>1)Lower market risk for Investor</a:t>
          </a:r>
        </a:p>
        <a:p>
          <a:pPr marL="0" lvl="0" indent="0" algn="l" defTabSz="711200">
            <a:lnSpc>
              <a:spcPct val="90000"/>
            </a:lnSpc>
            <a:spcBef>
              <a:spcPct val="0"/>
            </a:spcBef>
            <a:spcAft>
              <a:spcPct val="35000"/>
            </a:spcAft>
            <a:buFont typeface="Arial" panose="020B0604020202020204" pitchFamily="34" charset="0"/>
            <a:buNone/>
          </a:pPr>
          <a:r>
            <a:rPr lang="en-SG" sz="1600" kern="1200" dirty="0">
              <a:latin typeface="Calibri" panose="020F0502020204030204" pitchFamily="34" charset="0"/>
              <a:cs typeface="Calibri" panose="020F0502020204030204" pitchFamily="34" charset="0"/>
            </a:rPr>
            <a:t>2) Hard for debtor</a:t>
          </a:r>
        </a:p>
        <a:p>
          <a:pPr marL="0" lvl="0" indent="0" algn="l" defTabSz="711200">
            <a:lnSpc>
              <a:spcPct val="90000"/>
            </a:lnSpc>
            <a:spcBef>
              <a:spcPct val="0"/>
            </a:spcBef>
            <a:spcAft>
              <a:spcPct val="35000"/>
            </a:spcAft>
            <a:buFont typeface="Arial" panose="020B0604020202020204" pitchFamily="34" charset="0"/>
            <a:buNone/>
          </a:pPr>
          <a:r>
            <a:rPr lang="en-SG" sz="1600" b="1" u="sng" kern="1200" dirty="0">
              <a:latin typeface="Calibri" panose="020F0502020204030204" pitchFamily="34" charset="0"/>
              <a:cs typeface="Calibri" panose="020F0502020204030204" pitchFamily="34" charset="0"/>
            </a:rPr>
            <a:t>High Tenure</a:t>
          </a:r>
          <a:r>
            <a:rPr lang="en-SG" sz="1600" kern="1200" dirty="0">
              <a:latin typeface="Calibri" panose="020F0502020204030204" pitchFamily="34" charset="0"/>
              <a:cs typeface="Calibri" panose="020F0502020204030204" pitchFamily="34" charset="0"/>
            </a:rPr>
            <a:t>:</a:t>
          </a:r>
        </a:p>
        <a:p>
          <a:pPr marL="0" lvl="0" indent="0" algn="l" defTabSz="711200">
            <a:lnSpc>
              <a:spcPct val="90000"/>
            </a:lnSpc>
            <a:spcBef>
              <a:spcPct val="0"/>
            </a:spcBef>
            <a:spcAft>
              <a:spcPct val="35000"/>
            </a:spcAft>
            <a:buFont typeface="Arial" panose="020B0604020202020204" pitchFamily="34" charset="0"/>
            <a:buNone/>
          </a:pPr>
          <a:r>
            <a:rPr lang="en-SG" sz="1600" kern="1200" dirty="0">
              <a:latin typeface="Calibri" panose="020F0502020204030204" pitchFamily="34" charset="0"/>
              <a:cs typeface="Calibri" panose="020F0502020204030204" pitchFamily="34" charset="0"/>
            </a:rPr>
            <a:t>1)High market risk for Investor</a:t>
          </a:r>
        </a:p>
        <a:p>
          <a:pPr marL="0" lvl="0" indent="0" algn="l" defTabSz="711200">
            <a:lnSpc>
              <a:spcPct val="90000"/>
            </a:lnSpc>
            <a:spcBef>
              <a:spcPct val="0"/>
            </a:spcBef>
            <a:spcAft>
              <a:spcPct val="35000"/>
            </a:spcAft>
            <a:buFont typeface="Arial" panose="020B0604020202020204" pitchFamily="34" charset="0"/>
            <a:buNone/>
          </a:pPr>
          <a:r>
            <a:rPr lang="en-SG" sz="1600" kern="1200" dirty="0">
              <a:latin typeface="Calibri" panose="020F0502020204030204" pitchFamily="34" charset="0"/>
              <a:cs typeface="Calibri" panose="020F0502020204030204" pitchFamily="34" charset="0"/>
            </a:rPr>
            <a:t>2) Easy for debtor</a:t>
          </a:r>
        </a:p>
        <a:p>
          <a:pPr marL="0" lvl="0" indent="0" algn="l" defTabSz="711200">
            <a:lnSpc>
              <a:spcPct val="90000"/>
            </a:lnSpc>
            <a:spcBef>
              <a:spcPct val="0"/>
            </a:spcBef>
            <a:spcAft>
              <a:spcPct val="35000"/>
            </a:spcAft>
            <a:buFont typeface="Arial" panose="020B0604020202020204" pitchFamily="34" charset="0"/>
            <a:buNone/>
          </a:pPr>
          <a:endParaRPr lang="en-SG" sz="1600" kern="1200" dirty="0">
            <a:latin typeface="Calibri" panose="020F0502020204030204" pitchFamily="34" charset="0"/>
            <a:cs typeface="Calibri" panose="020F0502020204030204" pitchFamily="34" charset="0"/>
          </a:endParaRPr>
        </a:p>
        <a:p>
          <a:pPr marL="0" lvl="0" indent="0" algn="l" defTabSz="711200">
            <a:lnSpc>
              <a:spcPct val="90000"/>
            </a:lnSpc>
            <a:spcBef>
              <a:spcPct val="0"/>
            </a:spcBef>
            <a:spcAft>
              <a:spcPct val="35000"/>
            </a:spcAft>
            <a:buFont typeface="Arial" panose="020B0604020202020204" pitchFamily="34" charset="0"/>
            <a:buNone/>
          </a:pPr>
          <a:endParaRPr lang="en-SG" sz="1600" kern="1200" dirty="0"/>
        </a:p>
      </dsp:txBody>
      <dsp:txXfrm>
        <a:off x="1278" y="1391052"/>
        <a:ext cx="1989014" cy="1391052"/>
      </dsp:txXfrm>
    </dsp:sp>
    <dsp:sp modelId="{B1B7B696-6496-4B34-928B-124EC6870A6D}">
      <dsp:nvSpPr>
        <dsp:cNvPr id="0" name=""/>
        <dsp:cNvSpPr/>
      </dsp:nvSpPr>
      <dsp:spPr>
        <a:xfrm>
          <a:off x="803369" y="72465"/>
          <a:ext cx="425386" cy="47780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sp>
    <dsp:sp modelId="{5960543B-6B14-4EE0-A04B-520135264C18}">
      <dsp:nvSpPr>
        <dsp:cNvPr id="0" name=""/>
        <dsp:cNvSpPr/>
      </dsp:nvSpPr>
      <dsp:spPr>
        <a:xfrm>
          <a:off x="2049963" y="0"/>
          <a:ext cx="1989014" cy="3477630"/>
        </a:xfrm>
        <a:prstGeom prst="roundRect">
          <a:avLst>
            <a:gd name="adj" fmla="val 10000"/>
          </a:avLst>
        </a:prstGeom>
        <a:solidFill>
          <a:schemeClr val="lt1">
            <a:hueOff val="0"/>
            <a:satOff val="0"/>
            <a:lumOff val="0"/>
            <a:alphaOff val="0"/>
          </a:schemeClr>
        </a:solidFill>
        <a:ln w="1905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SG" sz="1600" b="1" u="sng" kern="1200" dirty="0">
              <a:latin typeface="Calibri" panose="020F0502020204030204" pitchFamily="34" charset="0"/>
              <a:cs typeface="Calibri" panose="020F0502020204030204" pitchFamily="34" charset="0"/>
            </a:rPr>
            <a:t>Low Interest Rate:</a:t>
          </a:r>
        </a:p>
        <a:p>
          <a:pPr marL="0" lvl="0" indent="0" algn="ctr" defTabSz="711200">
            <a:lnSpc>
              <a:spcPct val="90000"/>
            </a:lnSpc>
            <a:spcBef>
              <a:spcPct val="0"/>
            </a:spcBef>
            <a:spcAft>
              <a:spcPct val="35000"/>
            </a:spcAft>
            <a:buFont typeface="Arial" panose="020B0604020202020204" pitchFamily="34" charset="0"/>
            <a:buNone/>
          </a:pPr>
          <a:r>
            <a:rPr lang="en-SG" sz="1600" b="0" kern="1200" dirty="0">
              <a:latin typeface="Calibri" panose="020F0502020204030204" pitchFamily="34" charset="0"/>
              <a:cs typeface="Calibri" panose="020F0502020204030204" pitchFamily="34" charset="0"/>
            </a:rPr>
            <a:t>1)</a:t>
          </a:r>
          <a:r>
            <a:rPr lang="en-SG" sz="1600" kern="1200" dirty="0">
              <a:latin typeface="Calibri" panose="020F0502020204030204" pitchFamily="34" charset="0"/>
              <a:cs typeface="Calibri" panose="020F0502020204030204" pitchFamily="34" charset="0"/>
            </a:rPr>
            <a:t>Lower returns to Investor</a:t>
          </a:r>
        </a:p>
        <a:p>
          <a:pPr marL="0" lvl="0" indent="0" algn="ctr" defTabSz="711200">
            <a:lnSpc>
              <a:spcPct val="90000"/>
            </a:lnSpc>
            <a:spcBef>
              <a:spcPct val="0"/>
            </a:spcBef>
            <a:spcAft>
              <a:spcPct val="35000"/>
            </a:spcAft>
            <a:buFont typeface="Arial" panose="020B0604020202020204" pitchFamily="34" charset="0"/>
            <a:buNone/>
          </a:pPr>
          <a:r>
            <a:rPr lang="en-SG" sz="1600" kern="1200" dirty="0">
              <a:latin typeface="Calibri" panose="020F0502020204030204" pitchFamily="34" charset="0"/>
              <a:cs typeface="Calibri" panose="020F0502020204030204" pitchFamily="34" charset="0"/>
            </a:rPr>
            <a:t>2)Good for debtor</a:t>
          </a:r>
        </a:p>
        <a:p>
          <a:pPr marL="0" lvl="0" indent="0" algn="ctr" defTabSz="711200">
            <a:lnSpc>
              <a:spcPct val="90000"/>
            </a:lnSpc>
            <a:spcBef>
              <a:spcPct val="0"/>
            </a:spcBef>
            <a:spcAft>
              <a:spcPct val="35000"/>
            </a:spcAft>
            <a:buFont typeface="Arial" panose="020B0604020202020204" pitchFamily="34" charset="0"/>
            <a:buNone/>
          </a:pPr>
          <a:r>
            <a:rPr lang="en-SG" sz="1600" b="1" u="sng" kern="1200" dirty="0">
              <a:latin typeface="Calibri" panose="020F0502020204030204" pitchFamily="34" charset="0"/>
              <a:cs typeface="Calibri" panose="020F0502020204030204" pitchFamily="34" charset="0"/>
            </a:rPr>
            <a:t>High Interest Rate</a:t>
          </a:r>
          <a:r>
            <a:rPr lang="en-SG" sz="1600" kern="1200" dirty="0">
              <a:latin typeface="Calibri" panose="020F0502020204030204" pitchFamily="34" charset="0"/>
              <a:cs typeface="Calibri" panose="020F0502020204030204" pitchFamily="34" charset="0"/>
            </a:rPr>
            <a:t>:</a:t>
          </a:r>
        </a:p>
        <a:p>
          <a:pPr marL="0" lvl="0" indent="0" algn="ctr" defTabSz="711200">
            <a:lnSpc>
              <a:spcPct val="90000"/>
            </a:lnSpc>
            <a:spcBef>
              <a:spcPct val="0"/>
            </a:spcBef>
            <a:spcAft>
              <a:spcPct val="35000"/>
            </a:spcAft>
            <a:buFont typeface="Arial" panose="020B0604020202020204" pitchFamily="34" charset="0"/>
            <a:buNone/>
          </a:pPr>
          <a:r>
            <a:rPr lang="en-SG" sz="1600" kern="1200" dirty="0">
              <a:latin typeface="Calibri" panose="020F0502020204030204" pitchFamily="34" charset="0"/>
              <a:cs typeface="Calibri" panose="020F0502020204030204" pitchFamily="34" charset="0"/>
            </a:rPr>
            <a:t>1)Higher returns to Investor</a:t>
          </a:r>
        </a:p>
        <a:p>
          <a:pPr marL="0" lvl="0" indent="0" algn="ctr" defTabSz="711200">
            <a:lnSpc>
              <a:spcPct val="90000"/>
            </a:lnSpc>
            <a:spcBef>
              <a:spcPct val="0"/>
            </a:spcBef>
            <a:spcAft>
              <a:spcPct val="35000"/>
            </a:spcAft>
            <a:buFont typeface="Arial" panose="020B0604020202020204" pitchFamily="34" charset="0"/>
            <a:buNone/>
          </a:pPr>
          <a:r>
            <a:rPr lang="en-SG" sz="1600" kern="1200" dirty="0">
              <a:latin typeface="Calibri" panose="020F0502020204030204" pitchFamily="34" charset="0"/>
              <a:cs typeface="Calibri" panose="020F0502020204030204" pitchFamily="34" charset="0"/>
            </a:rPr>
            <a:t>2)Loss for debtor</a:t>
          </a:r>
        </a:p>
        <a:p>
          <a:pPr marL="0" lvl="0" indent="0" algn="ctr" defTabSz="711200">
            <a:lnSpc>
              <a:spcPct val="90000"/>
            </a:lnSpc>
            <a:spcBef>
              <a:spcPct val="0"/>
            </a:spcBef>
            <a:spcAft>
              <a:spcPct val="35000"/>
            </a:spcAft>
            <a:buFont typeface="Arial" panose="020B0604020202020204" pitchFamily="34" charset="0"/>
            <a:buNone/>
          </a:pPr>
          <a:endParaRPr lang="en-SG" sz="1600" kern="1200" dirty="0">
            <a:latin typeface="Calibri" panose="020F0502020204030204" pitchFamily="34" charset="0"/>
            <a:cs typeface="Calibri" panose="020F0502020204030204" pitchFamily="34" charset="0"/>
          </a:endParaRPr>
        </a:p>
        <a:p>
          <a:pPr marL="0" lvl="0" indent="0" algn="ctr" defTabSz="711200">
            <a:lnSpc>
              <a:spcPct val="90000"/>
            </a:lnSpc>
            <a:spcBef>
              <a:spcPct val="0"/>
            </a:spcBef>
            <a:spcAft>
              <a:spcPct val="35000"/>
            </a:spcAft>
            <a:buFont typeface="Arial" panose="020B0604020202020204" pitchFamily="34" charset="0"/>
            <a:buNone/>
          </a:pPr>
          <a:endParaRPr lang="en-SG" sz="1600" kern="1200" dirty="0"/>
        </a:p>
      </dsp:txBody>
      <dsp:txXfrm>
        <a:off x="2049963" y="1391052"/>
        <a:ext cx="1989014" cy="1391052"/>
      </dsp:txXfrm>
    </dsp:sp>
    <dsp:sp modelId="{118B2B8B-1E55-4C5C-A4EE-41B8CEB29A34}">
      <dsp:nvSpPr>
        <dsp:cNvPr id="0" name=""/>
        <dsp:cNvSpPr/>
      </dsp:nvSpPr>
      <dsp:spPr>
        <a:xfrm>
          <a:off x="2694959" y="57045"/>
          <a:ext cx="507967" cy="503914"/>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sp>
    <dsp:sp modelId="{7A560C7F-0E40-49A6-AC9F-52D5E2CA330A}">
      <dsp:nvSpPr>
        <dsp:cNvPr id="0" name=""/>
        <dsp:cNvSpPr/>
      </dsp:nvSpPr>
      <dsp:spPr>
        <a:xfrm>
          <a:off x="4098648" y="0"/>
          <a:ext cx="1989014" cy="3477630"/>
        </a:xfrm>
        <a:prstGeom prst="roundRect">
          <a:avLst>
            <a:gd name="adj" fmla="val 10000"/>
          </a:avLst>
        </a:prstGeom>
        <a:solidFill>
          <a:schemeClr val="lt1">
            <a:hueOff val="0"/>
            <a:satOff val="0"/>
            <a:lumOff val="0"/>
            <a:alphaOff val="0"/>
          </a:schemeClr>
        </a:solidFill>
        <a:ln w="1905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688975">
            <a:lnSpc>
              <a:spcPct val="90000"/>
            </a:lnSpc>
            <a:spcBef>
              <a:spcPct val="0"/>
            </a:spcBef>
            <a:spcAft>
              <a:spcPct val="35000"/>
            </a:spcAft>
            <a:buFont typeface="Arial" panose="020B0604020202020204" pitchFamily="34" charset="0"/>
            <a:buNone/>
          </a:pPr>
          <a:r>
            <a:rPr lang="en-SG" sz="1550" b="1" kern="1200" dirty="0">
              <a:latin typeface="Calibri" panose="020F0502020204030204" pitchFamily="34" charset="0"/>
              <a:cs typeface="Calibri" panose="020F0502020204030204" pitchFamily="34" charset="0"/>
            </a:rPr>
            <a:t>Low </a:t>
          </a:r>
          <a:r>
            <a:rPr lang="en-SG" sz="1550" b="1" u="sng" kern="1200" dirty="0">
              <a:latin typeface="Calibri" panose="020F0502020204030204" pitchFamily="34" charset="0"/>
              <a:cs typeface="Calibri" panose="020F0502020204030204" pitchFamily="34" charset="0"/>
            </a:rPr>
            <a:t>Risk:</a:t>
          </a:r>
          <a:r>
            <a:rPr lang="en-SG" sz="1550" b="1" kern="1200" dirty="0">
              <a:latin typeface="Calibri" panose="020F0502020204030204" pitchFamily="34" charset="0"/>
              <a:cs typeface="Calibri" panose="020F0502020204030204" pitchFamily="34" charset="0"/>
            </a:rPr>
            <a:t> </a:t>
          </a:r>
          <a:endParaRPr lang="en-SG" sz="1550" kern="1200" dirty="0">
            <a:latin typeface="Calibri" panose="020F0502020204030204" pitchFamily="34" charset="0"/>
            <a:cs typeface="Calibri" panose="020F0502020204030204" pitchFamily="34" charset="0"/>
          </a:endParaRPr>
        </a:p>
        <a:p>
          <a:pPr marL="0" lvl="0" indent="0" algn="l" defTabSz="688975">
            <a:lnSpc>
              <a:spcPct val="90000"/>
            </a:lnSpc>
            <a:spcBef>
              <a:spcPct val="0"/>
            </a:spcBef>
            <a:spcAft>
              <a:spcPct val="35000"/>
            </a:spcAft>
            <a:buFont typeface="Arial" panose="020B0604020202020204" pitchFamily="34" charset="0"/>
            <a:buNone/>
          </a:pPr>
          <a:r>
            <a:rPr lang="en-SG" sz="1550" kern="1200" dirty="0">
              <a:latin typeface="Calibri" panose="020F0502020204030204" pitchFamily="34" charset="0"/>
              <a:cs typeface="Calibri" panose="020F0502020204030204" pitchFamily="34" charset="0"/>
            </a:rPr>
            <a:t>Losses to Investor due to lower  interest rates</a:t>
          </a:r>
        </a:p>
        <a:p>
          <a:pPr marL="0" lvl="0" indent="0" algn="l" defTabSz="688975">
            <a:lnSpc>
              <a:spcPct val="90000"/>
            </a:lnSpc>
            <a:spcBef>
              <a:spcPct val="0"/>
            </a:spcBef>
            <a:spcAft>
              <a:spcPct val="35000"/>
            </a:spcAft>
            <a:buFont typeface="Arial" panose="020B0604020202020204" pitchFamily="34" charset="0"/>
            <a:buNone/>
          </a:pPr>
          <a:r>
            <a:rPr lang="en-SG" sz="1550" b="1" u="sng" kern="1200" dirty="0">
              <a:latin typeface="Calibri" panose="020F0502020204030204" pitchFamily="34" charset="0"/>
              <a:cs typeface="Calibri" panose="020F0502020204030204" pitchFamily="34" charset="0"/>
            </a:rPr>
            <a:t>High Risk:</a:t>
          </a:r>
        </a:p>
        <a:p>
          <a:pPr marL="0" lvl="0" indent="0" algn="l" defTabSz="688975">
            <a:lnSpc>
              <a:spcPct val="90000"/>
            </a:lnSpc>
            <a:spcBef>
              <a:spcPct val="0"/>
            </a:spcBef>
            <a:spcAft>
              <a:spcPct val="35000"/>
            </a:spcAft>
            <a:buFont typeface="Arial" panose="020B0604020202020204" pitchFamily="34" charset="0"/>
            <a:buNone/>
          </a:pPr>
          <a:r>
            <a:rPr lang="en-SG" sz="1550" kern="1200" dirty="0">
              <a:latin typeface="Calibri" panose="020F0502020204030204" pitchFamily="34" charset="0"/>
              <a:cs typeface="Calibri" panose="020F0502020204030204" pitchFamily="34" charset="0"/>
            </a:rPr>
            <a:t>Higher losses to Investor due to higher defaults</a:t>
          </a:r>
        </a:p>
        <a:p>
          <a:pPr marL="0" lvl="0" indent="0" algn="l" defTabSz="688975">
            <a:lnSpc>
              <a:spcPct val="90000"/>
            </a:lnSpc>
            <a:spcBef>
              <a:spcPct val="0"/>
            </a:spcBef>
            <a:spcAft>
              <a:spcPct val="35000"/>
            </a:spcAft>
            <a:buFont typeface="Arial" panose="020B0604020202020204" pitchFamily="34" charset="0"/>
            <a:buNone/>
          </a:pPr>
          <a:endParaRPr lang="en-SG" sz="1550" kern="1200" dirty="0">
            <a:latin typeface="Calibri" panose="020F0502020204030204" pitchFamily="34" charset="0"/>
            <a:cs typeface="Calibri" panose="020F0502020204030204" pitchFamily="34" charset="0"/>
          </a:endParaRPr>
        </a:p>
        <a:p>
          <a:pPr marL="0" lvl="0" indent="0" algn="l" defTabSz="688975">
            <a:lnSpc>
              <a:spcPct val="90000"/>
            </a:lnSpc>
            <a:spcBef>
              <a:spcPct val="0"/>
            </a:spcBef>
            <a:spcAft>
              <a:spcPct val="35000"/>
            </a:spcAft>
            <a:buFont typeface="Arial" panose="020B0604020202020204" pitchFamily="34" charset="0"/>
            <a:buNone/>
          </a:pPr>
          <a:endParaRPr lang="en-SG" sz="1550" kern="1200" dirty="0">
            <a:latin typeface="Calibri" panose="020F0502020204030204" pitchFamily="34" charset="0"/>
            <a:cs typeface="Calibri" panose="020F0502020204030204" pitchFamily="34" charset="0"/>
          </a:endParaRPr>
        </a:p>
        <a:p>
          <a:pPr marL="0" lvl="0" indent="0" algn="l" defTabSz="688975">
            <a:lnSpc>
              <a:spcPct val="90000"/>
            </a:lnSpc>
            <a:spcBef>
              <a:spcPct val="0"/>
            </a:spcBef>
            <a:spcAft>
              <a:spcPct val="35000"/>
            </a:spcAft>
            <a:buFont typeface="Arial" panose="020B0604020202020204" pitchFamily="34" charset="0"/>
            <a:buNone/>
          </a:pPr>
          <a:endParaRPr lang="en-SG" sz="1550" kern="1200" dirty="0"/>
        </a:p>
      </dsp:txBody>
      <dsp:txXfrm>
        <a:off x="4098648" y="1391052"/>
        <a:ext cx="1989014" cy="1391052"/>
      </dsp:txXfrm>
    </dsp:sp>
    <dsp:sp modelId="{5AD6379B-2FD1-4E0F-91F6-2D45192FF942}">
      <dsp:nvSpPr>
        <dsp:cNvPr id="0" name=""/>
        <dsp:cNvSpPr/>
      </dsp:nvSpPr>
      <dsp:spPr>
        <a:xfrm>
          <a:off x="4762954" y="49784"/>
          <a:ext cx="550734" cy="476977"/>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sp>
    <dsp:sp modelId="{43156C0D-AB32-4FD8-99CE-69E1E1BC7DE4}">
      <dsp:nvSpPr>
        <dsp:cNvPr id="0" name=""/>
        <dsp:cNvSpPr/>
      </dsp:nvSpPr>
      <dsp:spPr>
        <a:xfrm>
          <a:off x="503790" y="2934159"/>
          <a:ext cx="4848212" cy="543470"/>
        </a:xfrm>
        <a:prstGeom prst="leftRightArrow">
          <a:avLst/>
        </a:prstGeom>
        <a:solidFill>
          <a:schemeClr val="accent3">
            <a:tint val="60000"/>
            <a:hueOff val="0"/>
            <a:satOff val="0"/>
            <a:lumOff val="0"/>
            <a:alphaOff val="0"/>
          </a:schemeClr>
        </a:solidFill>
        <a:ln w="1905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95381-429F-4D24-A63A-55333527D90B}">
      <dsp:nvSpPr>
        <dsp:cNvPr id="0" name=""/>
        <dsp:cNvSpPr/>
      </dsp:nvSpPr>
      <dsp:spPr>
        <a:xfrm>
          <a:off x="0" y="117909"/>
          <a:ext cx="2773135" cy="445980"/>
        </a:xfrm>
        <a:prstGeom prst="rect">
          <a:avLst/>
        </a:prstGeom>
        <a:solidFill>
          <a:schemeClr val="accent3"/>
        </a:solidFill>
        <a:ln w="1905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SG" sz="2000" b="1" u="sng" kern="1200" dirty="0">
              <a:solidFill>
                <a:srgbClr val="FFFFFF"/>
              </a:solidFill>
              <a:latin typeface="Calibri" panose="020F0502020204030204" pitchFamily="34" charset="0"/>
              <a:cs typeface="Calibri" panose="020F0502020204030204" pitchFamily="34" charset="0"/>
            </a:rPr>
            <a:t>Strengths</a:t>
          </a:r>
        </a:p>
      </dsp:txBody>
      <dsp:txXfrm>
        <a:off x="0" y="117909"/>
        <a:ext cx="2773135" cy="445980"/>
      </dsp:txXfrm>
    </dsp:sp>
    <dsp:sp modelId="{D25E9053-6CDE-4342-BCB6-0310DF272294}">
      <dsp:nvSpPr>
        <dsp:cNvPr id="0" name=""/>
        <dsp:cNvSpPr/>
      </dsp:nvSpPr>
      <dsp:spPr>
        <a:xfrm>
          <a:off x="0" y="563890"/>
          <a:ext cx="2773135" cy="4319436"/>
        </a:xfrm>
        <a:prstGeom prst="rect">
          <a:avLst/>
        </a:prstGeom>
        <a:solidFill>
          <a:schemeClr val="lt1">
            <a:alpha val="90000"/>
            <a:tint val="40000"/>
            <a:hueOff val="0"/>
            <a:satOff val="0"/>
            <a:lumOff val="0"/>
            <a:alphaOff val="0"/>
          </a:schemeClr>
        </a:solidFill>
        <a:ln w="1905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SG" sz="1800" b="0" kern="1200" dirty="0">
              <a:latin typeface="Calibri" panose="020F0502020204030204" pitchFamily="34" charset="0"/>
              <a:cs typeface="Calibri" panose="020F0502020204030204" pitchFamily="34" charset="0"/>
            </a:rPr>
            <a:t>Strong Analytical Team</a:t>
          </a:r>
        </a:p>
        <a:p>
          <a:pPr marL="171450" lvl="1" indent="-171450" algn="l" defTabSz="800100">
            <a:lnSpc>
              <a:spcPct val="90000"/>
            </a:lnSpc>
            <a:spcBef>
              <a:spcPct val="0"/>
            </a:spcBef>
            <a:spcAft>
              <a:spcPct val="15000"/>
            </a:spcAft>
            <a:buChar char="•"/>
          </a:pPr>
          <a:endParaRPr lang="en-SG" sz="1800" b="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SG" sz="1800" b="0" kern="1200" dirty="0">
              <a:latin typeface="Calibri" panose="020F0502020204030204" pitchFamily="34" charset="0"/>
              <a:cs typeface="Calibri" panose="020F0502020204030204" pitchFamily="34" charset="0"/>
            </a:rPr>
            <a:t>Strong Marketing</a:t>
          </a:r>
        </a:p>
        <a:p>
          <a:pPr marL="171450" lvl="1" indent="-171450" algn="l" defTabSz="800100">
            <a:lnSpc>
              <a:spcPct val="90000"/>
            </a:lnSpc>
            <a:spcBef>
              <a:spcPct val="0"/>
            </a:spcBef>
            <a:spcAft>
              <a:spcPct val="15000"/>
            </a:spcAft>
            <a:buChar char="•"/>
          </a:pPr>
          <a:endParaRPr lang="en-SG" sz="1800" b="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SG" sz="1800" b="0" kern="1200" dirty="0">
              <a:latin typeface="Calibri" panose="020F0502020204030204" pitchFamily="34" charset="0"/>
              <a:cs typeface="Calibri" panose="020F0502020204030204" pitchFamily="34" charset="0"/>
            </a:rPr>
            <a:t>Good Data and Infrastructure</a:t>
          </a:r>
        </a:p>
        <a:p>
          <a:pPr marL="171450" lvl="1" indent="-171450" algn="l" defTabSz="800100">
            <a:lnSpc>
              <a:spcPct val="90000"/>
            </a:lnSpc>
            <a:spcBef>
              <a:spcPct val="0"/>
            </a:spcBef>
            <a:spcAft>
              <a:spcPct val="15000"/>
            </a:spcAft>
            <a:buChar char="•"/>
          </a:pPr>
          <a:endParaRPr lang="en-SG" sz="1800" b="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SG" sz="1800" b="0" kern="1200" dirty="0">
              <a:latin typeface="Calibri" panose="020F0502020204030204" pitchFamily="34" charset="0"/>
              <a:cs typeface="Calibri" panose="020F0502020204030204" pitchFamily="34" charset="0"/>
            </a:rPr>
            <a:t>Good Data &amp; Information Management Systems</a:t>
          </a:r>
        </a:p>
        <a:p>
          <a:pPr marL="171450" lvl="1" indent="-171450" algn="l" defTabSz="800100">
            <a:lnSpc>
              <a:spcPct val="90000"/>
            </a:lnSpc>
            <a:spcBef>
              <a:spcPct val="0"/>
            </a:spcBef>
            <a:spcAft>
              <a:spcPct val="15000"/>
            </a:spcAft>
            <a:buChar char="•"/>
          </a:pPr>
          <a:endParaRPr lang="en-SG" sz="1800" b="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SG" sz="1800" b="0" kern="1200" dirty="0">
              <a:latin typeface="Calibri" panose="020F0502020204030204" pitchFamily="34" charset="0"/>
              <a:cs typeface="Calibri" panose="020F0502020204030204" pitchFamily="34" charset="0"/>
            </a:rPr>
            <a:t>Strong Organization structure </a:t>
          </a:r>
        </a:p>
        <a:p>
          <a:pPr marL="171450" lvl="1" indent="-171450" algn="l" defTabSz="800100">
            <a:lnSpc>
              <a:spcPct val="90000"/>
            </a:lnSpc>
            <a:spcBef>
              <a:spcPct val="0"/>
            </a:spcBef>
            <a:spcAft>
              <a:spcPct val="15000"/>
            </a:spcAft>
            <a:buChar char="•"/>
          </a:pPr>
          <a:endParaRPr lang="en-SG" sz="1800" b="0" kern="1200" dirty="0">
            <a:latin typeface="Calibri" panose="020F0502020204030204" pitchFamily="34" charset="0"/>
            <a:cs typeface="Calibri" panose="020F0502020204030204" pitchFamily="34" charset="0"/>
          </a:endParaRPr>
        </a:p>
      </dsp:txBody>
      <dsp:txXfrm>
        <a:off x="0" y="563890"/>
        <a:ext cx="2773135" cy="4319436"/>
      </dsp:txXfrm>
    </dsp:sp>
    <dsp:sp modelId="{C738552D-0F1C-4660-BA88-77CA2EF98CF2}">
      <dsp:nvSpPr>
        <dsp:cNvPr id="0" name=""/>
        <dsp:cNvSpPr/>
      </dsp:nvSpPr>
      <dsp:spPr>
        <a:xfrm>
          <a:off x="2791113" y="117909"/>
          <a:ext cx="2773135" cy="445980"/>
        </a:xfrm>
        <a:prstGeom prst="rect">
          <a:avLst/>
        </a:prstGeom>
        <a:solidFill>
          <a:schemeClr val="accent3"/>
        </a:solidFill>
        <a:ln w="1905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SG" sz="2000" b="1" u="sng" kern="1200" dirty="0">
              <a:solidFill>
                <a:srgbClr val="FFFFFF"/>
              </a:solidFill>
              <a:latin typeface="Calibri" panose="020F0502020204030204" pitchFamily="34" charset="0"/>
              <a:cs typeface="Calibri" panose="020F0502020204030204" pitchFamily="34" charset="0"/>
            </a:rPr>
            <a:t>Challenges</a:t>
          </a:r>
        </a:p>
      </dsp:txBody>
      <dsp:txXfrm>
        <a:off x="2791113" y="117909"/>
        <a:ext cx="2773135" cy="445980"/>
      </dsp:txXfrm>
    </dsp:sp>
    <dsp:sp modelId="{36407B57-94C6-482F-BBD4-3B0030FE1AA6}">
      <dsp:nvSpPr>
        <dsp:cNvPr id="0" name=""/>
        <dsp:cNvSpPr/>
      </dsp:nvSpPr>
      <dsp:spPr>
        <a:xfrm>
          <a:off x="2791113" y="563890"/>
          <a:ext cx="2773135" cy="4319436"/>
        </a:xfrm>
        <a:prstGeom prst="rect">
          <a:avLst/>
        </a:prstGeom>
        <a:solidFill>
          <a:schemeClr val="lt1">
            <a:alpha val="90000"/>
            <a:tint val="40000"/>
            <a:hueOff val="0"/>
            <a:satOff val="0"/>
            <a:lumOff val="0"/>
            <a:alphaOff val="0"/>
          </a:schemeClr>
        </a:solidFill>
        <a:ln w="1905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SG" sz="1800" b="0" kern="1200" dirty="0">
              <a:latin typeface="Calibri" panose="020F0502020204030204" pitchFamily="34" charset="0"/>
              <a:cs typeface="Calibri" panose="020F0502020204030204" pitchFamily="34" charset="0"/>
            </a:rPr>
            <a:t>Lack of centralised data </a:t>
          </a:r>
        </a:p>
        <a:p>
          <a:pPr marL="171450" lvl="1" indent="-171450" algn="l" defTabSz="800100">
            <a:lnSpc>
              <a:spcPct val="90000"/>
            </a:lnSpc>
            <a:spcBef>
              <a:spcPct val="0"/>
            </a:spcBef>
            <a:spcAft>
              <a:spcPct val="15000"/>
            </a:spcAft>
            <a:buChar char="•"/>
          </a:pPr>
          <a:endParaRPr lang="en-SG" sz="1800" b="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SG" sz="1800" b="0" kern="1200" dirty="0">
              <a:latin typeface="Calibri" panose="020F0502020204030204" pitchFamily="34" charset="0"/>
              <a:cs typeface="Calibri" panose="020F0502020204030204" pitchFamily="34" charset="0"/>
            </a:rPr>
            <a:t>No Risk appetite platform for APRA* reporting</a:t>
          </a:r>
        </a:p>
        <a:p>
          <a:pPr marL="171450" lvl="1" indent="-171450" algn="l" defTabSz="800100">
            <a:lnSpc>
              <a:spcPct val="90000"/>
            </a:lnSpc>
            <a:spcBef>
              <a:spcPct val="0"/>
            </a:spcBef>
            <a:spcAft>
              <a:spcPct val="15000"/>
            </a:spcAft>
            <a:buChar char="•"/>
          </a:pPr>
          <a:endParaRPr lang="en-SG" sz="1800" b="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SG" sz="1800" b="0" kern="1200" dirty="0">
              <a:latin typeface="Calibri" panose="020F0502020204030204" pitchFamily="34" charset="0"/>
              <a:cs typeface="Calibri" panose="020F0502020204030204" pitchFamily="34" charset="0"/>
            </a:rPr>
            <a:t>Interface to enhance dynamic pooled investments.</a:t>
          </a:r>
        </a:p>
        <a:p>
          <a:pPr marL="171450" lvl="1" indent="-171450" algn="l" defTabSz="800100">
            <a:lnSpc>
              <a:spcPct val="90000"/>
            </a:lnSpc>
            <a:spcBef>
              <a:spcPct val="0"/>
            </a:spcBef>
            <a:spcAft>
              <a:spcPct val="15000"/>
            </a:spcAft>
            <a:buChar char="•"/>
          </a:pPr>
          <a:endParaRPr lang="en-SG" sz="1800" b="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SG" sz="1800" b="0" kern="1200" dirty="0">
              <a:latin typeface="Calibri" panose="020F0502020204030204" pitchFamily="34" charset="0"/>
              <a:cs typeface="Calibri" panose="020F0502020204030204" pitchFamily="34" charset="0"/>
            </a:rPr>
            <a:t>Lack of customised optimization of risk and profit for Company, Investors and Borrowers.</a:t>
          </a:r>
        </a:p>
      </dsp:txBody>
      <dsp:txXfrm>
        <a:off x="2791113" y="563890"/>
        <a:ext cx="2773135" cy="4319436"/>
      </dsp:txXfrm>
    </dsp:sp>
    <dsp:sp modelId="{FF4FBE3B-7676-4477-812C-E3E6FF4366B8}">
      <dsp:nvSpPr>
        <dsp:cNvPr id="0" name=""/>
        <dsp:cNvSpPr/>
      </dsp:nvSpPr>
      <dsp:spPr>
        <a:xfrm>
          <a:off x="5581373" y="117909"/>
          <a:ext cx="2890966" cy="445980"/>
        </a:xfrm>
        <a:prstGeom prst="rect">
          <a:avLst/>
        </a:prstGeom>
        <a:solidFill>
          <a:schemeClr val="accent3"/>
        </a:solidFill>
        <a:ln w="1905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SG" sz="2000" b="1" u="sng" kern="1200" dirty="0">
              <a:solidFill>
                <a:srgbClr val="FFFFFF"/>
              </a:solidFill>
              <a:latin typeface="Calibri" panose="020F0502020204030204" pitchFamily="34" charset="0"/>
              <a:cs typeface="Calibri" panose="020F0502020204030204" pitchFamily="34" charset="0"/>
            </a:rPr>
            <a:t>Opportunities</a:t>
          </a:r>
        </a:p>
      </dsp:txBody>
      <dsp:txXfrm>
        <a:off x="5581373" y="117909"/>
        <a:ext cx="2890966" cy="445980"/>
      </dsp:txXfrm>
    </dsp:sp>
    <dsp:sp modelId="{777AF4C0-A120-479D-AFE5-2A1896AF6CEC}">
      <dsp:nvSpPr>
        <dsp:cNvPr id="0" name=""/>
        <dsp:cNvSpPr/>
      </dsp:nvSpPr>
      <dsp:spPr>
        <a:xfrm>
          <a:off x="5567188" y="563890"/>
          <a:ext cx="2919335" cy="4319436"/>
        </a:xfrm>
        <a:prstGeom prst="rect">
          <a:avLst/>
        </a:prstGeom>
        <a:solidFill>
          <a:schemeClr val="lt1">
            <a:alpha val="90000"/>
            <a:tint val="40000"/>
            <a:hueOff val="0"/>
            <a:satOff val="0"/>
            <a:lumOff val="0"/>
            <a:alphaOff val="0"/>
          </a:schemeClr>
        </a:solidFill>
        <a:ln w="1905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SG" sz="1800" b="0" kern="1200" dirty="0">
              <a:latin typeface="Calibri" panose="020F0502020204030204" pitchFamily="34" charset="0"/>
              <a:cs typeface="Calibri" panose="020F0502020204030204" pitchFamily="34" charset="0"/>
            </a:rPr>
            <a:t>To be compliant with APRA regulations to continue P2P platform and enhance business to attract pooled investments </a:t>
          </a:r>
        </a:p>
        <a:p>
          <a:pPr marL="171450" lvl="1" indent="-171450" algn="l" defTabSz="800100">
            <a:lnSpc>
              <a:spcPct val="90000"/>
            </a:lnSpc>
            <a:spcBef>
              <a:spcPct val="0"/>
            </a:spcBef>
            <a:spcAft>
              <a:spcPct val="15000"/>
            </a:spcAft>
            <a:buChar char="•"/>
          </a:pPr>
          <a:endParaRPr lang="en-SG" sz="1800" b="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SG" sz="1800" b="0" kern="1200" dirty="0">
              <a:latin typeface="Calibri" panose="020F0502020204030204" pitchFamily="34" charset="0"/>
              <a:cs typeface="Calibri" panose="020F0502020204030204" pitchFamily="34" charset="0"/>
            </a:rPr>
            <a:t>Built an data and analytical systems to interact with small and large corporates to manage both business loans and Invoice financing. This generates a stable and recurrent investor and borrower base.</a:t>
          </a:r>
        </a:p>
      </dsp:txBody>
      <dsp:txXfrm>
        <a:off x="5567188" y="563890"/>
        <a:ext cx="2919335" cy="43194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33AD0-28C3-4546-A044-F229B52A6B2B}">
      <dsp:nvSpPr>
        <dsp:cNvPr id="0" name=""/>
        <dsp:cNvSpPr/>
      </dsp:nvSpPr>
      <dsp:spPr>
        <a:xfrm>
          <a:off x="2146524" y="286433"/>
          <a:ext cx="2175889" cy="2175889"/>
        </a:xfrm>
        <a:prstGeom prst="pieWedge">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endParaRPr lang="en-SG" sz="1200" kern="1200" dirty="0">
            <a:solidFill>
              <a:srgbClr val="FFFFFF"/>
            </a:solidFill>
            <a:latin typeface="Calibri" panose="020F0502020204030204" pitchFamily="34" charset="0"/>
            <a:cs typeface="Calibri" panose="020F0502020204030204" pitchFamily="34" charset="0"/>
          </a:endParaRPr>
        </a:p>
      </dsp:txBody>
      <dsp:txXfrm>
        <a:off x="2783827" y="923736"/>
        <a:ext cx="1538586" cy="1538586"/>
      </dsp:txXfrm>
    </dsp:sp>
    <dsp:sp modelId="{FCD04D34-699B-47E6-AEFC-74BE358CF036}">
      <dsp:nvSpPr>
        <dsp:cNvPr id="0" name=""/>
        <dsp:cNvSpPr/>
      </dsp:nvSpPr>
      <dsp:spPr>
        <a:xfrm rot="5400000">
          <a:off x="4401593" y="287021"/>
          <a:ext cx="2175889" cy="2175889"/>
        </a:xfrm>
        <a:prstGeom prst="pieWedge">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SG" sz="1200" kern="1200" dirty="0">
            <a:solidFill>
              <a:srgbClr val="FFFFFF"/>
            </a:solidFill>
            <a:latin typeface="Calibri" panose="020F0502020204030204" pitchFamily="34" charset="0"/>
            <a:cs typeface="Calibri" panose="020F0502020204030204" pitchFamily="34" charset="0"/>
          </a:endParaRPr>
        </a:p>
      </dsp:txBody>
      <dsp:txXfrm rot="-5400000">
        <a:off x="4401593" y="924324"/>
        <a:ext cx="1538586" cy="1538586"/>
      </dsp:txXfrm>
    </dsp:sp>
    <dsp:sp modelId="{61E911E4-66CC-4D34-B566-FACA75332B31}">
      <dsp:nvSpPr>
        <dsp:cNvPr id="0" name=""/>
        <dsp:cNvSpPr/>
      </dsp:nvSpPr>
      <dsp:spPr>
        <a:xfrm rot="10800000">
          <a:off x="4411471" y="2512585"/>
          <a:ext cx="2175889" cy="2175889"/>
        </a:xfrm>
        <a:prstGeom prst="pieWedge">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SG" sz="1200" kern="1200" dirty="0">
            <a:solidFill>
              <a:srgbClr val="FFFFFF"/>
            </a:solidFill>
            <a:latin typeface="Calibri" panose="020F0502020204030204" pitchFamily="34" charset="0"/>
            <a:cs typeface="Calibri" panose="020F0502020204030204" pitchFamily="34" charset="0"/>
          </a:endParaRPr>
        </a:p>
      </dsp:txBody>
      <dsp:txXfrm rot="10800000">
        <a:off x="4411471" y="2512585"/>
        <a:ext cx="1538586" cy="1538586"/>
      </dsp:txXfrm>
    </dsp:sp>
    <dsp:sp modelId="{EA79B28D-25DC-4A2A-9143-29F5019A8D3D}">
      <dsp:nvSpPr>
        <dsp:cNvPr id="0" name=""/>
        <dsp:cNvSpPr/>
      </dsp:nvSpPr>
      <dsp:spPr>
        <a:xfrm rot="16200000">
          <a:off x="2156467" y="2516588"/>
          <a:ext cx="2175889" cy="2175889"/>
        </a:xfrm>
        <a:prstGeom prst="pieWedge">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SG" sz="1200" kern="1200" dirty="0">
            <a:solidFill>
              <a:srgbClr val="FFFFFF"/>
            </a:solidFill>
            <a:latin typeface="Calibri" panose="020F0502020204030204" pitchFamily="34" charset="0"/>
            <a:cs typeface="Calibri" panose="020F0502020204030204" pitchFamily="34" charset="0"/>
          </a:endParaRPr>
        </a:p>
      </dsp:txBody>
      <dsp:txXfrm rot="5400000">
        <a:off x="2793770" y="2516588"/>
        <a:ext cx="1538586" cy="1538586"/>
      </dsp:txXfrm>
    </dsp:sp>
    <dsp:sp modelId="{CF0DC5BD-AD7B-41ED-B216-184A7474C5D9}">
      <dsp:nvSpPr>
        <dsp:cNvPr id="0" name=""/>
        <dsp:cNvSpPr/>
      </dsp:nvSpPr>
      <dsp:spPr>
        <a:xfrm>
          <a:off x="4223145" y="2403238"/>
          <a:ext cx="258080" cy="42397"/>
        </a:xfrm>
        <a:prstGeom prst="circularArrow">
          <a:avLst/>
        </a:prstGeom>
        <a:gradFill rotWithShape="0">
          <a:gsLst>
            <a:gs pos="0">
              <a:schemeClr val="accent3">
                <a:tint val="40000"/>
                <a:hueOff val="0"/>
                <a:satOff val="0"/>
                <a:lumOff val="0"/>
                <a:alphaOff val="0"/>
                <a:satMod val="103000"/>
                <a:lumMod val="102000"/>
                <a:tint val="94000"/>
              </a:schemeClr>
            </a:gs>
            <a:gs pos="50000">
              <a:schemeClr val="accent3">
                <a:tint val="40000"/>
                <a:hueOff val="0"/>
                <a:satOff val="0"/>
                <a:lumOff val="0"/>
                <a:alphaOff val="0"/>
                <a:satMod val="110000"/>
                <a:lumMod val="100000"/>
                <a:shade val="100000"/>
              </a:schemeClr>
            </a:gs>
            <a:gs pos="100000">
              <a:schemeClr val="accent3">
                <a:tint val="4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 modelId="{83147971-2CF1-4062-8896-2A176CCFB06F}">
      <dsp:nvSpPr>
        <dsp:cNvPr id="0" name=""/>
        <dsp:cNvSpPr/>
      </dsp:nvSpPr>
      <dsp:spPr>
        <a:xfrm rot="10800000" flipV="1">
          <a:off x="4367849" y="2595532"/>
          <a:ext cx="42401" cy="122213"/>
        </a:xfrm>
        <a:prstGeom prst="circularArrow">
          <a:avLst/>
        </a:prstGeom>
        <a:gradFill rotWithShape="0">
          <a:gsLst>
            <a:gs pos="0">
              <a:schemeClr val="accent3">
                <a:tint val="40000"/>
                <a:hueOff val="0"/>
                <a:satOff val="0"/>
                <a:lumOff val="0"/>
                <a:alphaOff val="0"/>
                <a:satMod val="103000"/>
                <a:lumMod val="102000"/>
                <a:tint val="94000"/>
              </a:schemeClr>
            </a:gs>
            <a:gs pos="50000">
              <a:schemeClr val="accent3">
                <a:tint val="40000"/>
                <a:hueOff val="0"/>
                <a:satOff val="0"/>
                <a:lumOff val="0"/>
                <a:alphaOff val="0"/>
                <a:satMod val="110000"/>
                <a:lumMod val="100000"/>
                <a:shade val="100000"/>
              </a:schemeClr>
            </a:gs>
            <a:gs pos="100000">
              <a:schemeClr val="accent3">
                <a:tint val="4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134F7-F6F0-4EFB-8A17-FB0D048B0F09}">
      <dsp:nvSpPr>
        <dsp:cNvPr id="0" name=""/>
        <dsp:cNvSpPr/>
      </dsp:nvSpPr>
      <dsp:spPr>
        <a:xfrm>
          <a:off x="0" y="0"/>
          <a:ext cx="11986591" cy="593030"/>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SG" sz="2400" kern="1200" dirty="0">
            <a:latin typeface="Calibri" panose="020F0502020204030204" pitchFamily="34" charset="0"/>
            <a:cs typeface="Calibri" panose="020F0502020204030204" pitchFamily="34" charset="0"/>
          </a:endParaRPr>
        </a:p>
      </dsp:txBody>
      <dsp:txXfrm>
        <a:off x="0" y="0"/>
        <a:ext cx="11986591" cy="593030"/>
      </dsp:txXfrm>
    </dsp:sp>
    <dsp:sp modelId="{63CA663A-7F2B-4C4B-8F43-4747767FC048}">
      <dsp:nvSpPr>
        <dsp:cNvPr id="0" name=""/>
        <dsp:cNvSpPr/>
      </dsp:nvSpPr>
      <dsp:spPr>
        <a:xfrm>
          <a:off x="5852" y="579853"/>
          <a:ext cx="3991628" cy="5447300"/>
        </a:xfrm>
        <a:prstGeom prst="rect">
          <a:avLst/>
        </a:prstGeom>
        <a:solidFill>
          <a:schemeClr val="lt1">
            <a:hueOff val="0"/>
            <a:satOff val="0"/>
            <a:lumOff val="0"/>
            <a:alphaOff val="0"/>
          </a:schemeClr>
        </a:solidFill>
        <a:ln w="1905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rPr>
            <a:t>		</a:t>
          </a:r>
          <a:endParaRPr lang="en-SG" sz="1400" b="0" u="sng"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sng"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Font typeface="Wingdings" panose="05000000000000000000" pitchFamily="2" charset="2"/>
            <a:buNone/>
          </a:pPr>
          <a:endParaRPr lang="en-SG" sz="1600" b="1" u="sng"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ts val="300"/>
            </a:spcAft>
            <a:buFont typeface="Wingdings" panose="05000000000000000000" pitchFamily="2" charset="2"/>
            <a:buNone/>
          </a:pPr>
          <a:r>
            <a:rPr lang="en-SG" sz="1600" b="1" u="sng" kern="1200" dirty="0">
              <a:latin typeface="Calibri" panose="020F0502020204030204" pitchFamily="34" charset="0"/>
              <a:cs typeface="Calibri" panose="020F0502020204030204" pitchFamily="34" charset="0"/>
            </a:rPr>
            <a:t>Goal:</a:t>
          </a:r>
          <a:r>
            <a:rPr lang="en-SG" sz="1600" b="0" u="none" kern="1200" dirty="0">
              <a:latin typeface="Calibri" panose="020F0502020204030204" pitchFamily="34" charset="0"/>
              <a:cs typeface="Calibri" panose="020F0502020204030204" pitchFamily="34" charset="0"/>
            </a:rPr>
            <a:t> To</a:t>
          </a:r>
          <a:r>
            <a:rPr lang="en-SG" sz="1400" b="0" u="none" kern="1200" dirty="0">
              <a:latin typeface="Calibri" panose="020F0502020204030204" pitchFamily="34" charset="0"/>
              <a:cs typeface="Calibri" panose="020F0502020204030204" pitchFamily="34" charset="0"/>
            </a:rPr>
            <a:t> be complaint with APRA regulations by Jun2020.</a:t>
          </a:r>
        </a:p>
        <a:p>
          <a:pPr marL="0" lvl="0" indent="0" algn="l" defTabSz="622300">
            <a:lnSpc>
              <a:spcPct val="90000"/>
            </a:lnSpc>
            <a:spcBef>
              <a:spcPct val="0"/>
            </a:spcBef>
            <a:spcAft>
              <a:spcPts val="300"/>
            </a:spcAft>
            <a:buFont typeface="Wingdings" panose="05000000000000000000" pitchFamily="2" charset="2"/>
            <a:buNone/>
          </a:pPr>
          <a:r>
            <a:rPr lang="en-SG" sz="1600" b="1" u="sng" kern="1200" dirty="0">
              <a:latin typeface="Calibri" panose="020F0502020204030204" pitchFamily="34" charset="0"/>
              <a:cs typeface="Calibri" panose="020F0502020204030204" pitchFamily="34" charset="0"/>
            </a:rPr>
            <a:t>Advantages: </a:t>
          </a:r>
        </a:p>
        <a:p>
          <a:pPr marL="0" lvl="0" indent="0" algn="l" defTabSz="622300">
            <a:lnSpc>
              <a:spcPct val="90000"/>
            </a:lnSpc>
            <a:spcBef>
              <a:spcPct val="0"/>
            </a:spcBef>
            <a:spcAft>
              <a:spcPct val="35000"/>
            </a:spcAft>
            <a:buFont typeface="Wingdings" panose="05000000000000000000" pitchFamily="2" charset="2"/>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 Inline with Fintech Credit Goal.</a:t>
          </a:r>
        </a:p>
        <a:p>
          <a:pPr marL="0" lvl="0" indent="0" algn="l" defTabSz="622300">
            <a:lnSpc>
              <a:spcPct val="90000"/>
            </a:lnSpc>
            <a:spcBef>
              <a:spcPct val="0"/>
            </a:spcBef>
            <a:spcAft>
              <a:spcPct val="35000"/>
            </a:spcAft>
            <a:buFont typeface="Wingdings" panose="05000000000000000000" pitchFamily="2" charset="2"/>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Develops a strong review of Risk appetite for Fintech credit and Investors.   </a:t>
          </a:r>
        </a:p>
        <a:p>
          <a:pPr marL="0" lvl="0" indent="0" algn="l" defTabSz="622300">
            <a:lnSpc>
              <a:spcPct val="90000"/>
            </a:lnSpc>
            <a:spcBef>
              <a:spcPct val="0"/>
            </a:spcBef>
            <a:spcAft>
              <a:spcPts val="300"/>
            </a:spcAft>
            <a:buFont typeface="Wingdings" panose="05000000000000000000" pitchFamily="2" charset="2"/>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Critical for brand building and supports Marketing strategies.</a:t>
          </a:r>
        </a:p>
        <a:p>
          <a:pPr marL="0" lvl="0" indent="0" algn="l" defTabSz="622300">
            <a:lnSpc>
              <a:spcPct val="90000"/>
            </a:lnSpc>
            <a:spcBef>
              <a:spcPct val="0"/>
            </a:spcBef>
            <a:spcAft>
              <a:spcPts val="300"/>
            </a:spcAft>
            <a:buFont typeface="Wingdings" panose="05000000000000000000" pitchFamily="2" charset="2"/>
            <a:buNone/>
          </a:pPr>
          <a:r>
            <a:rPr lang="en-SG" sz="1600" b="1" u="sng" kern="1200" dirty="0">
              <a:latin typeface="Calibri" panose="020F0502020204030204" pitchFamily="34" charset="0"/>
              <a:cs typeface="Calibri" panose="020F0502020204030204" pitchFamily="34" charset="0"/>
            </a:rPr>
            <a:t>Key steps:</a:t>
          </a:r>
        </a:p>
        <a:p>
          <a:pPr marL="0" lvl="0" indent="0" algn="l" defTabSz="622300">
            <a:lnSpc>
              <a:spcPct val="90000"/>
            </a:lnSpc>
            <a:spcBef>
              <a:spcPct val="0"/>
            </a:spcBef>
            <a:spcAft>
              <a:spcPct val="35000"/>
            </a:spcAft>
            <a:buFont typeface="Wingdings" panose="05000000000000000000" pitchFamily="2" charset="2"/>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 Interpretation of APRA regulations. </a:t>
          </a:r>
        </a:p>
        <a:p>
          <a:pPr marL="0" lvl="0" indent="0" algn="l" defTabSz="622300">
            <a:lnSpc>
              <a:spcPct val="90000"/>
            </a:lnSpc>
            <a:spcBef>
              <a:spcPct val="0"/>
            </a:spcBef>
            <a:spcAft>
              <a:spcPct val="35000"/>
            </a:spcAft>
            <a:buFont typeface="Wingdings" panose="05000000000000000000" pitchFamily="2" charset="2"/>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Calculate relevant Risk matrices.</a:t>
          </a:r>
        </a:p>
        <a:p>
          <a:pPr marL="0" lvl="0" indent="0" algn="l" defTabSz="622300">
            <a:lnSpc>
              <a:spcPct val="90000"/>
            </a:lnSpc>
            <a:spcBef>
              <a:spcPct val="0"/>
            </a:spcBef>
            <a:spcAft>
              <a:spcPct val="35000"/>
            </a:spcAft>
            <a:buFont typeface="Wingdings" panose="05000000000000000000" pitchFamily="2" charset="2"/>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 Develop expected credit loss (12 months) by the following ML models to estimate</a:t>
          </a:r>
        </a:p>
        <a:p>
          <a:pPr marL="0" lvl="0" indent="0" algn="l" defTabSz="622300">
            <a:lnSpc>
              <a:spcPct val="90000"/>
            </a:lnSpc>
            <a:spcBef>
              <a:spcPct val="0"/>
            </a:spcBef>
            <a:spcAft>
              <a:spcPct val="35000"/>
            </a:spcAft>
            <a:buFont typeface="Wingdings" panose="05000000000000000000" pitchFamily="2" charset="2"/>
            <a:buNone/>
          </a:pPr>
          <a:r>
            <a:rPr lang="en-US" sz="1400" kern="1200" dirty="0">
              <a:latin typeface="Calibri" panose="020F0502020204030204" pitchFamily="34" charset="0"/>
              <a:cs typeface="Calibri" panose="020F0502020204030204" pitchFamily="34" charset="0"/>
            </a:rPr>
            <a:t>1. the probability of default borrower</a:t>
          </a:r>
        </a:p>
        <a:p>
          <a:pPr marL="0" lvl="0" indent="0" algn="l" defTabSz="622300">
            <a:lnSpc>
              <a:spcPct val="90000"/>
            </a:lnSpc>
            <a:spcBef>
              <a:spcPct val="0"/>
            </a:spcBef>
            <a:spcAft>
              <a:spcPct val="35000"/>
            </a:spcAft>
            <a:buFont typeface="Wingdings" panose="05000000000000000000" pitchFamily="2" charset="2"/>
            <a:buNone/>
          </a:pPr>
          <a:r>
            <a:rPr lang="en-US" sz="1400" kern="1200" dirty="0">
              <a:latin typeface="Calibri" panose="020F0502020204030204" pitchFamily="34" charset="0"/>
              <a:cs typeface="Calibri" panose="020F0502020204030204" pitchFamily="34" charset="0"/>
            </a:rPr>
            <a:t>2. the exposure of borrower when defaulted</a:t>
          </a:r>
        </a:p>
        <a:p>
          <a:pPr marL="0" lvl="0" indent="0" algn="l" defTabSz="622300">
            <a:lnSpc>
              <a:spcPct val="90000"/>
            </a:lnSpc>
            <a:spcBef>
              <a:spcPct val="0"/>
            </a:spcBef>
            <a:spcAft>
              <a:spcPct val="35000"/>
            </a:spcAft>
            <a:buFont typeface="Wingdings" panose="05000000000000000000" pitchFamily="2" charset="2"/>
            <a:buNone/>
          </a:pPr>
          <a:r>
            <a:rPr lang="en-US" sz="1400" kern="1200" dirty="0">
              <a:latin typeface="Calibri" panose="020F0502020204030204" pitchFamily="34" charset="0"/>
              <a:cs typeface="Calibri" panose="020F0502020204030204" pitchFamily="34" charset="0"/>
            </a:rPr>
            <a:t>3. the losses of borrower after the default event.</a:t>
          </a:r>
        </a:p>
        <a:p>
          <a:pPr marL="0" lvl="0" indent="0" algn="l" defTabSz="622300">
            <a:lnSpc>
              <a:spcPct val="90000"/>
            </a:lnSpc>
            <a:spcBef>
              <a:spcPct val="0"/>
            </a:spcBef>
            <a:spcAft>
              <a:spcPct val="35000"/>
            </a:spcAft>
            <a:buFont typeface="Wingdings" panose="05000000000000000000" pitchFamily="2" charset="2"/>
            <a:buNone/>
          </a:pPr>
          <a:r>
            <a:rPr lang="en-US" sz="1400" kern="1200" dirty="0">
              <a:latin typeface="Calibri" panose="020F0502020204030204" pitchFamily="34" charset="0"/>
              <a:cs typeface="Calibri" panose="020F0502020204030204" pitchFamily="34" charset="0"/>
            </a:rPr>
            <a:t>4. both 12 month and lifetime expected credit losses.</a:t>
          </a: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Font typeface="Wingdings" panose="05000000000000000000" pitchFamily="2" charset="2"/>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Effective forecasting techniques and survival analysis to calculate lifetime expected credit losses.</a:t>
          </a:r>
        </a:p>
        <a:p>
          <a:pPr marL="0" lvl="0" indent="0" algn="l" defTabSz="622300">
            <a:lnSpc>
              <a:spcPct val="90000"/>
            </a:lnSpc>
            <a:spcBef>
              <a:spcPct val="0"/>
            </a:spcBef>
            <a:spcAft>
              <a:spcPct val="35000"/>
            </a:spcAft>
            <a:buFont typeface="Wingdings" panose="05000000000000000000" pitchFamily="2" charset="2"/>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 </a:t>
          </a:r>
          <a:r>
            <a:rPr lang="en-SG" sz="1400" b="0" u="none" kern="1200" dirty="0">
              <a:latin typeface="Calibri" panose="020F0502020204030204" pitchFamily="34" charset="0"/>
              <a:cs typeface="Calibri" panose="020F0502020204030204" pitchFamily="34" charset="0"/>
              <a:sym typeface="Wingdings" panose="05000000000000000000" pitchFamily="2" charset="2"/>
            </a:rPr>
            <a:t>Timely </a:t>
          </a:r>
          <a:r>
            <a:rPr lang="en-SG" sz="1400" b="0" u="none" kern="1200" dirty="0">
              <a:latin typeface="Calibri" panose="020F0502020204030204" pitchFamily="34" charset="0"/>
              <a:cs typeface="Calibri" panose="020F0502020204030204" pitchFamily="34" charset="0"/>
            </a:rPr>
            <a:t>monitoring of relevant Risk matrices.</a:t>
          </a:r>
        </a:p>
        <a:p>
          <a:pPr marL="0" lvl="0" indent="0" algn="l" defTabSz="622300">
            <a:lnSpc>
              <a:spcPct val="90000"/>
            </a:lnSpc>
            <a:spcBef>
              <a:spcPct val="0"/>
            </a:spcBef>
            <a:spcAft>
              <a:spcPct val="35000"/>
            </a:spcAft>
            <a:buFont typeface="Wingdings" panose="05000000000000000000" pitchFamily="2" charset="2"/>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 </a:t>
          </a:r>
          <a:r>
            <a:rPr lang="en-US" sz="1400" kern="1200" dirty="0">
              <a:latin typeface="Calibri" panose="020F0502020204030204" pitchFamily="34" charset="0"/>
              <a:cs typeface="Calibri" panose="020F0502020204030204" pitchFamily="34" charset="0"/>
            </a:rPr>
            <a:t>Provisioning</a:t>
          </a:r>
          <a:r>
            <a:rPr lang="en-SG" sz="1400" b="0" u="none" kern="1200" dirty="0">
              <a:latin typeface="Calibri" panose="020F0502020204030204" pitchFamily="34" charset="0"/>
              <a:cs typeface="Calibri" panose="020F0502020204030204" pitchFamily="34" charset="0"/>
            </a:rPr>
            <a:t> risk weighted exposures.</a:t>
          </a:r>
        </a:p>
        <a:p>
          <a:pPr marL="0" lvl="0" indent="0" algn="l" defTabSz="622300">
            <a:lnSpc>
              <a:spcPct val="90000"/>
            </a:lnSpc>
            <a:spcBef>
              <a:spcPct val="0"/>
            </a:spcBef>
            <a:spcAft>
              <a:spcPct val="35000"/>
            </a:spcAft>
            <a:buFont typeface="Wingdings" panose="05000000000000000000" pitchFamily="2" charset="2"/>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ctr" defTabSz="622300">
            <a:lnSpc>
              <a:spcPct val="90000"/>
            </a:lnSpc>
            <a:spcBef>
              <a:spcPct val="0"/>
            </a:spcBef>
            <a:spcAft>
              <a:spcPct val="35000"/>
            </a:spcAft>
            <a:buFont typeface="Arial" panose="020B0604020202020204" pitchFamily="34" charset="0"/>
            <a:buNone/>
          </a:pPr>
          <a:endParaRPr lang="en-SG" sz="1400" b="0" u="sng"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kern="1200" dirty="0">
            <a:latin typeface="Calibri" panose="020F0502020204030204" pitchFamily="34" charset="0"/>
            <a:cs typeface="Calibri" panose="020F0502020204030204" pitchFamily="34" charset="0"/>
          </a:endParaRPr>
        </a:p>
      </dsp:txBody>
      <dsp:txXfrm>
        <a:off x="5852" y="579853"/>
        <a:ext cx="3991628" cy="5447300"/>
      </dsp:txXfrm>
    </dsp:sp>
    <dsp:sp modelId="{92A53378-4608-4CE4-B5DA-305B30E7D221}">
      <dsp:nvSpPr>
        <dsp:cNvPr id="0" name=""/>
        <dsp:cNvSpPr/>
      </dsp:nvSpPr>
      <dsp:spPr>
        <a:xfrm>
          <a:off x="3997481" y="598687"/>
          <a:ext cx="3991628" cy="5448329"/>
        </a:xfrm>
        <a:prstGeom prst="rect">
          <a:avLst/>
        </a:prstGeom>
        <a:solidFill>
          <a:schemeClr val="lt1">
            <a:hueOff val="0"/>
            <a:satOff val="0"/>
            <a:lumOff val="0"/>
            <a:alphaOff val="0"/>
          </a:schemeClr>
        </a:solidFill>
        <a:ln w="1905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SG" sz="1600" b="1" u="sng" kern="1200" dirty="0">
              <a:latin typeface="Calibri" panose="020F0502020204030204" pitchFamily="34" charset="0"/>
              <a:cs typeface="Calibri" panose="020F0502020204030204" pitchFamily="34" charset="0"/>
            </a:rPr>
            <a:t>Goal</a:t>
          </a:r>
          <a:r>
            <a:rPr lang="en-SG" sz="1400" b="0" u="sng" kern="1200" dirty="0">
              <a:latin typeface="Calibri" panose="020F0502020204030204" pitchFamily="34" charset="0"/>
              <a:cs typeface="Calibri" panose="020F0502020204030204" pitchFamily="34" charset="0"/>
            </a:rPr>
            <a:t>:</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rPr>
            <a:t> To build</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US" sz="1400" b="0" u="none" kern="1200" dirty="0">
              <a:latin typeface="Calibri" panose="020F0502020204030204" pitchFamily="34" charset="0"/>
              <a:cs typeface="Calibri" panose="020F0502020204030204" pitchFamily="34" charset="0"/>
            </a:rPr>
            <a:t>optimized  risk and profit segments for Fintech Credit, Investors and Borrowers at various levels.</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US" sz="1400" b="0" u="none" kern="1200" dirty="0">
              <a:latin typeface="Calibri" panose="020F0502020204030204" pitchFamily="34" charset="0"/>
              <a:cs typeface="Calibri" panose="020F0502020204030204" pitchFamily="34" charset="0"/>
            </a:rPr>
            <a:t> </a:t>
          </a:r>
          <a:r>
            <a:rPr lang="en-SG" sz="1400" b="0" u="none" kern="1200" dirty="0">
              <a:latin typeface="Calibri" panose="020F0502020204030204" pitchFamily="34" charset="0"/>
              <a:cs typeface="Calibri" panose="020F0502020204030204" pitchFamily="34" charset="0"/>
            </a:rPr>
            <a:t>Collaboration platform </a:t>
          </a:r>
          <a:r>
            <a:rPr lang="en-US" sz="1400" b="0" u="none" kern="1200" dirty="0">
              <a:latin typeface="Calibri" panose="020F0502020204030204" pitchFamily="34" charset="0"/>
              <a:cs typeface="Calibri" panose="020F0502020204030204" pitchFamily="34" charset="0"/>
            </a:rPr>
            <a:t>which drives and manage Pooled investments.</a:t>
          </a:r>
          <a:endParaRPr lang="en-SG" sz="1400" b="0" u="none" kern="1200" dirty="0">
            <a:latin typeface="Calibri" panose="020F0502020204030204" pitchFamily="34" charset="0"/>
            <a:cs typeface="Calibri" panose="020F0502020204030204" pitchFamily="34" charset="0"/>
          </a:endParaRPr>
        </a:p>
        <a:p>
          <a:pPr marL="0" lvl="0" indent="0" algn="l" defTabSz="711200">
            <a:lnSpc>
              <a:spcPct val="90000"/>
            </a:lnSpc>
            <a:spcBef>
              <a:spcPct val="0"/>
            </a:spcBef>
            <a:spcAft>
              <a:spcPct val="35000"/>
            </a:spcAft>
            <a:buNone/>
          </a:pPr>
          <a:r>
            <a:rPr lang="en-SG" sz="1600" b="1" u="sng" kern="1200" dirty="0">
              <a:latin typeface="Calibri" panose="020F0502020204030204" pitchFamily="34" charset="0"/>
              <a:cs typeface="Calibri" panose="020F0502020204030204" pitchFamily="34" charset="0"/>
            </a:rPr>
            <a:t>Advantages</a:t>
          </a:r>
          <a:r>
            <a:rPr lang="en-SG" sz="1400" b="0" u="sng" kern="1200" dirty="0">
              <a:latin typeface="Calibri" panose="020F0502020204030204" pitchFamily="34" charset="0"/>
              <a:cs typeface="Calibri" panose="020F0502020204030204" pitchFamily="34" charset="0"/>
            </a:rPr>
            <a:t>: </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Inline with Fintech Credit Goals of Enhanced decision systems and raising pooled investments.</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 Increase in pooled investments.</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 </a:t>
          </a:r>
          <a:r>
            <a:rPr lang="en-SG" sz="1400" b="0" u="none" kern="1200" dirty="0">
              <a:latin typeface="Calibri" panose="020F0502020204030204" pitchFamily="34" charset="0"/>
              <a:cs typeface="Calibri" panose="020F0502020204030204" pitchFamily="34" charset="0"/>
            </a:rPr>
            <a:t>Update loan guarantees in decision systems</a:t>
          </a:r>
        </a:p>
        <a:p>
          <a:pPr marL="0" lvl="0" indent="0" algn="l" defTabSz="711200">
            <a:lnSpc>
              <a:spcPct val="90000"/>
            </a:lnSpc>
            <a:spcBef>
              <a:spcPct val="0"/>
            </a:spcBef>
            <a:spcAft>
              <a:spcPct val="35000"/>
            </a:spcAft>
            <a:buNone/>
          </a:pPr>
          <a:r>
            <a:rPr lang="en-SG" sz="1600" b="1" u="sng" kern="1200" dirty="0">
              <a:latin typeface="Calibri" panose="020F0502020204030204" pitchFamily="34" charset="0"/>
              <a:cs typeface="Calibri" panose="020F0502020204030204" pitchFamily="34" charset="0"/>
            </a:rPr>
            <a:t>Key steps:</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 Machine learning algorithms to develop optimised profiles with various Risk appetite for Fintech credit and Investors.</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 Facilitate loan guarantees in the decision system.</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Develop furcating models to predict borrowing trends for segments with various Risk appetite. </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 Develop customised profitability matrix for  segments with various Risk appetite to increase pooled investments.</a:t>
          </a:r>
        </a:p>
        <a:p>
          <a:pPr marL="0" lvl="0" indent="0" algn="l" defTabSz="711200">
            <a:lnSpc>
              <a:spcPct val="90000"/>
            </a:lnSpc>
            <a:spcBef>
              <a:spcPct val="0"/>
            </a:spcBef>
            <a:spcAft>
              <a:spcPct val="35000"/>
            </a:spcAft>
            <a:buNone/>
          </a:pPr>
          <a:endParaRPr lang="en-SG" sz="1400" b="0" u="sng" kern="1200" dirty="0">
            <a:latin typeface="Calibri" panose="020F0502020204030204" pitchFamily="34" charset="0"/>
            <a:cs typeface="Calibri" panose="020F0502020204030204" pitchFamily="34" charset="0"/>
          </a:endParaRPr>
        </a:p>
      </dsp:txBody>
      <dsp:txXfrm>
        <a:off x="3997481" y="598687"/>
        <a:ext cx="3991628" cy="5448329"/>
      </dsp:txXfrm>
    </dsp:sp>
    <dsp:sp modelId="{AB4F6231-2434-4608-9184-497316EA0B21}">
      <dsp:nvSpPr>
        <dsp:cNvPr id="0" name=""/>
        <dsp:cNvSpPr/>
      </dsp:nvSpPr>
      <dsp:spPr>
        <a:xfrm>
          <a:off x="7989109" y="584710"/>
          <a:ext cx="3991628" cy="5341354"/>
        </a:xfrm>
        <a:prstGeom prst="rect">
          <a:avLst/>
        </a:prstGeom>
        <a:solidFill>
          <a:schemeClr val="lt1">
            <a:hueOff val="0"/>
            <a:satOff val="0"/>
            <a:lumOff val="0"/>
            <a:alphaOff val="0"/>
          </a:schemeClr>
        </a:solidFill>
        <a:ln w="1905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SG" sz="1600" b="1" u="sng" kern="1200" dirty="0">
              <a:latin typeface="Calibri" panose="020F0502020204030204" pitchFamily="34" charset="0"/>
              <a:cs typeface="Calibri" panose="020F0502020204030204" pitchFamily="34" charset="0"/>
            </a:rPr>
            <a:t>Goal</a:t>
          </a:r>
          <a:r>
            <a:rPr lang="en-SG" sz="1400" b="0" u="sng" kern="1200" dirty="0">
              <a:latin typeface="Calibri" panose="020F0502020204030204" pitchFamily="34" charset="0"/>
              <a:cs typeface="Calibri" panose="020F0502020204030204" pitchFamily="34" charset="0"/>
            </a:rPr>
            <a:t>: </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rPr>
            <a:t>To build</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 Response models to target new Investors and Borrowers</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Retention models to retain investors and borrowers and maximise number of transactions  each year</a:t>
          </a:r>
          <a:r>
            <a:rPr lang="en-US" sz="1400" b="0" u="none" kern="1200" dirty="0">
              <a:latin typeface="Calibri" panose="020F0502020204030204" pitchFamily="34" charset="0"/>
              <a:cs typeface="Calibri" panose="020F0502020204030204" pitchFamily="34" charset="0"/>
            </a:rPr>
            <a:t>.</a:t>
          </a:r>
        </a:p>
        <a:p>
          <a:pPr marL="0" lvl="0" indent="0" algn="l" defTabSz="711200">
            <a:lnSpc>
              <a:spcPct val="90000"/>
            </a:lnSpc>
            <a:spcBef>
              <a:spcPct val="0"/>
            </a:spcBef>
            <a:spcAft>
              <a:spcPct val="35000"/>
            </a:spcAft>
            <a:buNone/>
          </a:pPr>
          <a:r>
            <a:rPr lang="en-SG" sz="1600" b="1" u="sng" kern="1200" dirty="0">
              <a:latin typeface="Calibri" panose="020F0502020204030204" pitchFamily="34" charset="0"/>
              <a:cs typeface="Calibri" panose="020F0502020204030204" pitchFamily="34" charset="0"/>
            </a:rPr>
            <a:t>Advantages</a:t>
          </a:r>
          <a:r>
            <a:rPr lang="en-SG" sz="1400" b="0" u="sng" kern="1200" dirty="0">
              <a:latin typeface="Calibri" panose="020F0502020204030204" pitchFamily="34" charset="0"/>
              <a:cs typeface="Calibri" panose="020F0502020204030204" pitchFamily="34" charset="0"/>
            </a:rPr>
            <a:t>: </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 60% disbursements by 2020.</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 Increase in pooled investments.</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Update loan guarantees in decision systems</a:t>
          </a:r>
        </a:p>
        <a:p>
          <a:pPr marL="0" lvl="0" indent="0" algn="l" defTabSz="711200">
            <a:lnSpc>
              <a:spcPct val="90000"/>
            </a:lnSpc>
            <a:spcBef>
              <a:spcPct val="0"/>
            </a:spcBef>
            <a:spcAft>
              <a:spcPct val="35000"/>
            </a:spcAft>
            <a:buNone/>
          </a:pPr>
          <a:r>
            <a:rPr lang="en-SG" sz="1600" b="1" u="none" kern="1200" dirty="0">
              <a:latin typeface="Calibri" panose="020F0502020204030204" pitchFamily="34" charset="0"/>
              <a:cs typeface="Calibri" panose="020F0502020204030204" pitchFamily="34" charset="0"/>
            </a:rPr>
            <a:t> </a:t>
          </a:r>
          <a:r>
            <a:rPr lang="en-SG" sz="1600" b="1" u="sng" kern="1200" dirty="0">
              <a:latin typeface="Calibri" panose="020F0502020204030204" pitchFamily="34" charset="0"/>
              <a:cs typeface="Calibri" panose="020F0502020204030204" pitchFamily="34" charset="0"/>
            </a:rPr>
            <a:t>Key steps:</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 Machine learning algorithms to develop Retention models on large open market data.</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US" sz="1400" b="0" u="none" kern="1200" dirty="0">
              <a:latin typeface="Calibri" panose="020F0502020204030204" pitchFamily="34" charset="0"/>
              <a:cs typeface="Calibri" panose="020F0502020204030204" pitchFamily="34" charset="0"/>
            </a:rPr>
            <a:t>Feedback analysis, Survival analysis to enhance retention of Investors and Borrowers and maximize recurring transactions.</a:t>
          </a:r>
          <a:endParaRPr lang="en-SG" sz="1400" b="0" u="none" kern="1200" dirty="0">
            <a:latin typeface="Calibri" panose="020F0502020204030204" pitchFamily="34" charset="0"/>
            <a:cs typeface="Calibri" panose="020F0502020204030204" pitchFamily="34" charset="0"/>
          </a:endParaRP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US" sz="1400" b="0" u="none" kern="1200" dirty="0">
              <a:latin typeface="Calibri" panose="020F0502020204030204" pitchFamily="34" charset="0"/>
              <a:cs typeface="Calibri" panose="020F0502020204030204" pitchFamily="34" charset="0"/>
            </a:rPr>
            <a:t>Machine learning algorithms to build effective collaboration techniques which drives and manage stable investors and borrowers</a:t>
          </a:r>
          <a:r>
            <a:rPr lang="en-SG" sz="1400" b="0" u="none" kern="1200" dirty="0">
              <a:latin typeface="Calibri" panose="020F0502020204030204" pitchFamily="34" charset="0"/>
              <a:cs typeface="Calibri" panose="020F0502020204030204" pitchFamily="34" charset="0"/>
            </a:rPr>
            <a:t>. </a:t>
          </a:r>
        </a:p>
        <a:p>
          <a:pPr marL="0" lvl="0" indent="0" algn="l" defTabSz="711200">
            <a:lnSpc>
              <a:spcPct val="90000"/>
            </a:lnSpc>
            <a:spcBef>
              <a:spcPct val="0"/>
            </a:spcBef>
            <a:spcAft>
              <a:spcPct val="35000"/>
            </a:spcAft>
            <a:buNone/>
          </a:pPr>
          <a:r>
            <a:rPr lang="en-SG" sz="1400" b="1" u="none" kern="1200" dirty="0">
              <a:latin typeface="Calibri" panose="020F0502020204030204" pitchFamily="34" charset="0"/>
              <a:cs typeface="Calibri" panose="020F0502020204030204" pitchFamily="34" charset="0"/>
              <a:sym typeface="Wingdings" panose="05000000000000000000" pitchFamily="2" charset="2"/>
            </a:rPr>
            <a:t></a:t>
          </a:r>
          <a:r>
            <a:rPr lang="en-SG" sz="1400" b="0" u="none" kern="1200" dirty="0">
              <a:latin typeface="Calibri" panose="020F0502020204030204" pitchFamily="34" charset="0"/>
              <a:cs typeface="Calibri" panose="020F0502020204030204" pitchFamily="34" charset="0"/>
            </a:rPr>
            <a:t>pooled investments.</a:t>
          </a:r>
        </a:p>
      </dsp:txBody>
      <dsp:txXfrm>
        <a:off x="7989109" y="584710"/>
        <a:ext cx="3991628" cy="5341354"/>
      </dsp:txXfrm>
    </dsp:sp>
    <dsp:sp modelId="{C0134F7E-070E-4DC6-B3B8-D22C09CDAF93}">
      <dsp:nvSpPr>
        <dsp:cNvPr id="0" name=""/>
        <dsp:cNvSpPr/>
      </dsp:nvSpPr>
      <dsp:spPr>
        <a:xfrm flipV="1">
          <a:off x="0" y="5840734"/>
          <a:ext cx="11986591" cy="204640"/>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134F7-F6F0-4EFB-8A17-FB0D048B0F09}">
      <dsp:nvSpPr>
        <dsp:cNvPr id="0" name=""/>
        <dsp:cNvSpPr/>
      </dsp:nvSpPr>
      <dsp:spPr>
        <a:xfrm>
          <a:off x="0" y="157631"/>
          <a:ext cx="5874029" cy="368897"/>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SG" sz="1600" b="1" kern="1200" dirty="0">
              <a:latin typeface="Calibri" panose="020F0502020204030204" pitchFamily="34" charset="0"/>
              <a:cs typeface="Calibri" panose="020F0502020204030204" pitchFamily="34" charset="0"/>
            </a:rPr>
            <a:t>Requirements</a:t>
          </a:r>
        </a:p>
      </dsp:txBody>
      <dsp:txXfrm>
        <a:off x="0" y="157631"/>
        <a:ext cx="5874029" cy="368897"/>
      </dsp:txXfrm>
    </dsp:sp>
    <dsp:sp modelId="{63CA663A-7F2B-4C4B-8F43-4747767FC048}">
      <dsp:nvSpPr>
        <dsp:cNvPr id="0" name=""/>
        <dsp:cNvSpPr/>
      </dsp:nvSpPr>
      <dsp:spPr>
        <a:xfrm>
          <a:off x="40610" y="474509"/>
          <a:ext cx="1692225" cy="4796576"/>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SG" sz="1500" b="1" u="sng" kern="1200" dirty="0">
              <a:latin typeface="Calibri" panose="020F0502020204030204" pitchFamily="34" charset="0"/>
              <a:cs typeface="Calibri" panose="020F0502020204030204" pitchFamily="34" charset="0"/>
            </a:rPr>
            <a:t>Inputs</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Interpretation of APRA regulations</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2. Data Requirements (internal &amp; external)</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3. Implementation requirements </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4. Methodology &amp; Model structure </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5. Finance – Cost details</a:t>
          </a:r>
          <a:endParaRPr lang="en-SG" sz="1200" b="0"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200" b="0"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200" b="0"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200" b="0" u="none"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200" b="0" u="none" kern="1200" dirty="0">
            <a:latin typeface="Calibri" panose="020F0502020204030204" pitchFamily="34" charset="0"/>
            <a:cs typeface="Calibri" panose="020F0502020204030204" pitchFamily="34" charset="0"/>
          </a:endParaRPr>
        </a:p>
        <a:p>
          <a:pPr marL="0" lvl="0" indent="0" algn="ctr" defTabSz="666750">
            <a:lnSpc>
              <a:spcPct val="90000"/>
            </a:lnSpc>
            <a:spcBef>
              <a:spcPct val="0"/>
            </a:spcBef>
            <a:spcAft>
              <a:spcPct val="35000"/>
            </a:spcAft>
            <a:buFont typeface="Arial" panose="020B0604020202020204" pitchFamily="34" charset="0"/>
            <a:buNone/>
          </a:pPr>
          <a:endParaRPr lang="en-SG" sz="1200" b="0"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200" b="0" kern="1200" dirty="0">
            <a:latin typeface="Calibri" panose="020F0502020204030204" pitchFamily="34" charset="0"/>
            <a:cs typeface="Calibri" panose="020F0502020204030204" pitchFamily="34" charset="0"/>
          </a:endParaRPr>
        </a:p>
      </dsp:txBody>
      <dsp:txXfrm>
        <a:off x="40610" y="474509"/>
        <a:ext cx="1692225" cy="4796576"/>
      </dsp:txXfrm>
    </dsp:sp>
    <dsp:sp modelId="{92A53378-4608-4CE4-B5DA-305B30E7D221}">
      <dsp:nvSpPr>
        <dsp:cNvPr id="0" name=""/>
        <dsp:cNvSpPr/>
      </dsp:nvSpPr>
      <dsp:spPr>
        <a:xfrm>
          <a:off x="1732835" y="474509"/>
          <a:ext cx="2489110" cy="4796576"/>
        </a:xfrm>
        <a:prstGeom prst="rect">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SG" sz="1400" b="1" u="sng" kern="1200" dirty="0">
              <a:latin typeface="Calibri" panose="020F0502020204030204" pitchFamily="34" charset="0"/>
              <a:cs typeface="Calibri" panose="020F0502020204030204" pitchFamily="34" charset="0"/>
            </a:rPr>
            <a:t>Tools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Software:</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1. Python</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2. Big Data</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3. Cloud storage services amazon s3</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4. Teradata</a:t>
          </a:r>
        </a:p>
        <a:p>
          <a:pPr marL="0" lvl="0" indent="0" algn="l" defTabSz="622300">
            <a:lnSpc>
              <a:spcPct val="90000"/>
            </a:lnSpc>
            <a:spcBef>
              <a:spcPct val="0"/>
            </a:spcBef>
            <a:spcAft>
              <a:spcPct val="35000"/>
            </a:spcAft>
            <a:buNone/>
          </a:pPr>
          <a:r>
            <a:rPr lang="en-SG" sz="1400" b="1" u="sng" kern="1200" dirty="0">
              <a:latin typeface="Calibri" panose="020F0502020204030204" pitchFamily="34" charset="0"/>
              <a:cs typeface="Calibri" panose="020F0502020204030204" pitchFamily="34" charset="0"/>
            </a:rPr>
            <a:t>Analytical tools: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1. Probability of default models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2. Exposure at Default models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3. Loss given default models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4. Macro economic variables trend and forecasting</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5. Survival Models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6. Expected credit loss models (12 month &amp; lifetime)</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7. Loan loss provisioning</a:t>
          </a:r>
        </a:p>
      </dsp:txBody>
      <dsp:txXfrm>
        <a:off x="1732835" y="474509"/>
        <a:ext cx="2489110" cy="4796576"/>
      </dsp:txXfrm>
    </dsp:sp>
    <dsp:sp modelId="{AB4F6231-2434-4608-9184-497316EA0B21}">
      <dsp:nvSpPr>
        <dsp:cNvPr id="0" name=""/>
        <dsp:cNvSpPr/>
      </dsp:nvSpPr>
      <dsp:spPr>
        <a:xfrm>
          <a:off x="4173954" y="474509"/>
          <a:ext cx="1692225" cy="4796576"/>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SG" sz="1500" b="1" u="sng" kern="1200" dirty="0">
              <a:latin typeface="Calibri" panose="020F0502020204030204" pitchFamily="34" charset="0"/>
              <a:cs typeface="Calibri" panose="020F0502020204030204" pitchFamily="34" charset="0"/>
            </a:rPr>
            <a:t>Output</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Expected credit loss (12 month &amp; lifetime)</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2. Performance metrics of PD, EAD and LGD models </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3. Risk appetite metrics</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4. Loan loss provisioning</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5. Capital reserves</a:t>
          </a:r>
        </a:p>
        <a:p>
          <a:pPr marL="0" lvl="0" indent="0" algn="l" defTabSz="666750">
            <a:lnSpc>
              <a:spcPct val="90000"/>
            </a:lnSpc>
            <a:spcBef>
              <a:spcPct val="0"/>
            </a:spcBef>
            <a:spcAft>
              <a:spcPct val="35000"/>
            </a:spcAft>
            <a:buNone/>
          </a:pPr>
          <a:endParaRPr lang="en-SG" sz="1500" b="0" u="none"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 </a:t>
          </a:r>
        </a:p>
        <a:p>
          <a:pPr marL="0" lvl="0" indent="0" algn="l" defTabSz="666750">
            <a:lnSpc>
              <a:spcPct val="90000"/>
            </a:lnSpc>
            <a:spcBef>
              <a:spcPct val="0"/>
            </a:spcBef>
            <a:spcAft>
              <a:spcPct val="35000"/>
            </a:spcAft>
            <a:buNone/>
          </a:pPr>
          <a:endParaRPr lang="en-SG" sz="1500" b="0" u="none"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500" b="0" u="none"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500" b="0" kern="1200" dirty="0">
            <a:latin typeface="Calibri" panose="020F0502020204030204" pitchFamily="34" charset="0"/>
            <a:cs typeface="Calibri" panose="020F0502020204030204" pitchFamily="34" charset="0"/>
          </a:endParaRPr>
        </a:p>
      </dsp:txBody>
      <dsp:txXfrm>
        <a:off x="4173954" y="474509"/>
        <a:ext cx="1692225" cy="4796576"/>
      </dsp:txXfrm>
    </dsp:sp>
    <dsp:sp modelId="{C0134F7E-070E-4DC6-B3B8-D22C09CDAF93}">
      <dsp:nvSpPr>
        <dsp:cNvPr id="0" name=""/>
        <dsp:cNvSpPr/>
      </dsp:nvSpPr>
      <dsp:spPr>
        <a:xfrm>
          <a:off x="0" y="5279702"/>
          <a:ext cx="5874029" cy="397396"/>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134F7-F6F0-4EFB-8A17-FB0D048B0F09}">
      <dsp:nvSpPr>
        <dsp:cNvPr id="0" name=""/>
        <dsp:cNvSpPr/>
      </dsp:nvSpPr>
      <dsp:spPr>
        <a:xfrm>
          <a:off x="0" y="153782"/>
          <a:ext cx="5324132" cy="423823"/>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SG" sz="1600" b="1" kern="1200" dirty="0">
              <a:latin typeface="Calibri" panose="020F0502020204030204" pitchFamily="34" charset="0"/>
              <a:cs typeface="Calibri" panose="020F0502020204030204" pitchFamily="34" charset="0"/>
            </a:rPr>
            <a:t>Resources</a:t>
          </a:r>
        </a:p>
      </dsp:txBody>
      <dsp:txXfrm>
        <a:off x="0" y="153782"/>
        <a:ext cx="5324132" cy="423823"/>
      </dsp:txXfrm>
    </dsp:sp>
    <dsp:sp modelId="{63CA663A-7F2B-4C4B-8F43-4747767FC048}">
      <dsp:nvSpPr>
        <dsp:cNvPr id="0" name=""/>
        <dsp:cNvSpPr/>
      </dsp:nvSpPr>
      <dsp:spPr>
        <a:xfrm>
          <a:off x="10356" y="485898"/>
          <a:ext cx="1692387" cy="481195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SG" sz="1500" b="1" u="sng" kern="1200" dirty="0">
              <a:latin typeface="Calibri" panose="020F0502020204030204" pitchFamily="34" charset="0"/>
              <a:cs typeface="Calibri" panose="020F0502020204030204" pitchFamily="34" charset="0"/>
            </a:rPr>
            <a:t>Equipment</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Approval from CRO on the interpretation of regulations</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2. Storage space and  database tools to store and process data.</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3.  Design from model developer &amp; approval from CRO.</a:t>
          </a:r>
        </a:p>
        <a:p>
          <a:pPr marL="0" lvl="0" indent="0" algn="l" defTabSz="666750">
            <a:lnSpc>
              <a:spcPct val="90000"/>
            </a:lnSpc>
            <a:spcBef>
              <a:spcPct val="0"/>
            </a:spcBef>
            <a:spcAft>
              <a:spcPct val="35000"/>
            </a:spcAft>
            <a:buNone/>
          </a:pPr>
          <a:endParaRPr lang="en-SG" sz="1500" b="0" u="none"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500" b="0" u="none"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500" b="0" u="none"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500" b="0" u="none" kern="1200" dirty="0">
            <a:latin typeface="Calibri" panose="020F0502020204030204" pitchFamily="34" charset="0"/>
            <a:cs typeface="Calibri" panose="020F0502020204030204" pitchFamily="34" charset="0"/>
          </a:endParaRPr>
        </a:p>
        <a:p>
          <a:pPr marL="0" lvl="0" indent="0" algn="ctr" defTabSz="666750">
            <a:lnSpc>
              <a:spcPct val="90000"/>
            </a:lnSpc>
            <a:spcBef>
              <a:spcPct val="0"/>
            </a:spcBef>
            <a:spcAft>
              <a:spcPct val="35000"/>
            </a:spcAft>
            <a:buFont typeface="Arial" panose="020B0604020202020204" pitchFamily="34" charset="0"/>
            <a:buNone/>
          </a:pPr>
          <a:endParaRPr lang="en-SG" sz="1500" b="0"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500" b="0" kern="1200" dirty="0">
            <a:latin typeface="Calibri" panose="020F0502020204030204" pitchFamily="34" charset="0"/>
            <a:cs typeface="Calibri" panose="020F0502020204030204" pitchFamily="34" charset="0"/>
          </a:endParaRPr>
        </a:p>
      </dsp:txBody>
      <dsp:txXfrm>
        <a:off x="10356" y="485898"/>
        <a:ext cx="1692387" cy="4811954"/>
      </dsp:txXfrm>
    </dsp:sp>
    <dsp:sp modelId="{92A53378-4608-4CE4-B5DA-305B30E7D221}">
      <dsp:nvSpPr>
        <dsp:cNvPr id="0" name=""/>
        <dsp:cNvSpPr/>
      </dsp:nvSpPr>
      <dsp:spPr>
        <a:xfrm>
          <a:off x="1702744" y="485898"/>
          <a:ext cx="1692387" cy="481195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SG" sz="1400" b="1" u="sng" kern="1200" dirty="0">
              <a:latin typeface="Calibri" panose="020F0502020204030204" pitchFamily="34" charset="0"/>
              <a:cs typeface="Calibri" panose="020F0502020204030204" pitchFamily="34" charset="0"/>
            </a:rPr>
            <a:t>Tools</a:t>
          </a:r>
        </a:p>
        <a:p>
          <a:pPr marL="0" lvl="0" indent="0" algn="l" defTabSz="62230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Python</a:t>
          </a:r>
        </a:p>
        <a:p>
          <a:pPr marL="0" lvl="0" indent="0" algn="l" defTabSz="62230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2. Big Data</a:t>
          </a:r>
        </a:p>
        <a:p>
          <a:pPr marL="0" lvl="0" indent="0" algn="l" defTabSz="62230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3. Cloud storage services amazon s3</a:t>
          </a:r>
        </a:p>
        <a:p>
          <a:pPr marL="0" lvl="0" indent="0" algn="l" defTabSz="62230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4. Teradata</a:t>
          </a: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dsp:txBody>
      <dsp:txXfrm>
        <a:off x="1702744" y="485898"/>
        <a:ext cx="1692387" cy="4811954"/>
      </dsp:txXfrm>
    </dsp:sp>
    <dsp:sp modelId="{AB4F6231-2434-4608-9184-497316EA0B21}">
      <dsp:nvSpPr>
        <dsp:cNvPr id="0" name=""/>
        <dsp:cNvSpPr/>
      </dsp:nvSpPr>
      <dsp:spPr>
        <a:xfrm>
          <a:off x="3386500" y="485898"/>
          <a:ext cx="1937631" cy="481195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SG" sz="1500" b="1" u="sng" kern="1200" dirty="0">
              <a:latin typeface="Calibri" panose="020F0502020204030204" pitchFamily="34" charset="0"/>
              <a:cs typeface="Calibri" panose="020F0502020204030204" pitchFamily="34" charset="0"/>
            </a:rPr>
            <a:t>Team</a:t>
          </a:r>
        </a:p>
        <a:p>
          <a:pPr marL="0" lvl="0" indent="0" algn="l" defTabSz="666750">
            <a:lnSpc>
              <a:spcPct val="90000"/>
            </a:lnSpc>
            <a:spcBef>
              <a:spcPct val="0"/>
            </a:spcBef>
            <a:spcAft>
              <a:spcPct val="35000"/>
            </a:spcAft>
            <a:buNone/>
          </a:pPr>
          <a:r>
            <a:rPr lang="en-SG" sz="1500" b="1" u="none" kern="1200" dirty="0">
              <a:latin typeface="Calibri" panose="020F0502020204030204" pitchFamily="34" charset="0"/>
              <a:cs typeface="Calibri" panose="020F0502020204030204" pitchFamily="34" charset="0"/>
            </a:rPr>
            <a:t>Analytics Team (internal)</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3 person to model development and monitoring</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2. 2 person to Validation</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3. 1 person to supervise and update</a:t>
          </a:r>
        </a:p>
        <a:p>
          <a:pPr marL="0" lvl="0" indent="0" algn="l" defTabSz="666750">
            <a:lnSpc>
              <a:spcPct val="90000"/>
            </a:lnSpc>
            <a:spcBef>
              <a:spcPct val="0"/>
            </a:spcBef>
            <a:spcAft>
              <a:spcPct val="35000"/>
            </a:spcAft>
            <a:buNone/>
          </a:pPr>
          <a:r>
            <a:rPr lang="en-SG" sz="1500" b="1" u="none" kern="1200" dirty="0">
              <a:latin typeface="Calibri" panose="020F0502020204030204" pitchFamily="34" charset="0"/>
              <a:cs typeface="Calibri" panose="020F0502020204030204" pitchFamily="34" charset="0"/>
            </a:rPr>
            <a:t>Data Team (internal)</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2 person to analyse and process data requirements</a:t>
          </a:r>
        </a:p>
        <a:p>
          <a:pPr marL="0" lvl="0" indent="0" algn="l" defTabSz="666750">
            <a:lnSpc>
              <a:spcPct val="90000"/>
            </a:lnSpc>
            <a:spcBef>
              <a:spcPct val="0"/>
            </a:spcBef>
            <a:spcAft>
              <a:spcPct val="35000"/>
            </a:spcAft>
            <a:buNone/>
          </a:pPr>
          <a:r>
            <a:rPr lang="en-SG" sz="1500" b="1" u="none" kern="1200" dirty="0">
              <a:latin typeface="Calibri" panose="020F0502020204030204" pitchFamily="34" charset="0"/>
              <a:cs typeface="Calibri" panose="020F0502020204030204" pitchFamily="34" charset="0"/>
            </a:rPr>
            <a:t>Implementation Team(internal)</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3 person to implement the models.</a:t>
          </a:r>
        </a:p>
      </dsp:txBody>
      <dsp:txXfrm>
        <a:off x="3386500" y="485898"/>
        <a:ext cx="1937631" cy="4811954"/>
      </dsp:txXfrm>
    </dsp:sp>
    <dsp:sp modelId="{C0134F7E-070E-4DC6-B3B8-D22C09CDAF93}">
      <dsp:nvSpPr>
        <dsp:cNvPr id="0" name=""/>
        <dsp:cNvSpPr/>
      </dsp:nvSpPr>
      <dsp:spPr>
        <a:xfrm>
          <a:off x="0" y="5279700"/>
          <a:ext cx="5324132" cy="397396"/>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134F7-F6F0-4EFB-8A17-FB0D048B0F09}">
      <dsp:nvSpPr>
        <dsp:cNvPr id="0" name=""/>
        <dsp:cNvSpPr/>
      </dsp:nvSpPr>
      <dsp:spPr>
        <a:xfrm>
          <a:off x="0" y="157631"/>
          <a:ext cx="5874029" cy="368897"/>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SG" sz="1600" b="1" kern="1200" dirty="0">
              <a:latin typeface="Calibri" panose="020F0502020204030204" pitchFamily="34" charset="0"/>
              <a:cs typeface="Calibri" panose="020F0502020204030204" pitchFamily="34" charset="0"/>
            </a:rPr>
            <a:t>Requirements</a:t>
          </a:r>
        </a:p>
      </dsp:txBody>
      <dsp:txXfrm>
        <a:off x="0" y="157631"/>
        <a:ext cx="5874029" cy="368897"/>
      </dsp:txXfrm>
    </dsp:sp>
    <dsp:sp modelId="{63CA663A-7F2B-4C4B-8F43-4747767FC048}">
      <dsp:nvSpPr>
        <dsp:cNvPr id="0" name=""/>
        <dsp:cNvSpPr/>
      </dsp:nvSpPr>
      <dsp:spPr>
        <a:xfrm>
          <a:off x="31069" y="474509"/>
          <a:ext cx="1591826" cy="4796576"/>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SG" sz="1500" b="1" u="sng" kern="1200" dirty="0">
              <a:latin typeface="Calibri" panose="020F0502020204030204" pitchFamily="34" charset="0"/>
              <a:cs typeface="Calibri" panose="020F0502020204030204" pitchFamily="34" charset="0"/>
            </a:rPr>
            <a:t>Inputs</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Define the ML algorithms to be used.</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2.</a:t>
          </a:r>
          <a:r>
            <a:rPr lang="en-US" sz="1500" kern="1200" dirty="0">
              <a:latin typeface="Calibri" panose="020F0502020204030204" pitchFamily="34" charset="0"/>
              <a:cs typeface="Calibri" panose="020F0502020204030204" pitchFamily="34" charset="0"/>
            </a:rPr>
            <a:t> Data &amp; Systems team-</a:t>
          </a:r>
          <a:r>
            <a:rPr lang="en-SG" sz="1500" b="0" u="none" kern="1200" dirty="0">
              <a:latin typeface="Calibri" panose="020F0502020204030204" pitchFamily="34" charset="0"/>
              <a:cs typeface="Calibri" panose="020F0502020204030204" pitchFamily="34" charset="0"/>
            </a:rPr>
            <a:t> Data collection</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3. </a:t>
          </a:r>
          <a:r>
            <a:rPr lang="en-US" sz="1500" kern="1200" dirty="0">
              <a:latin typeface="Calibri" panose="020F0502020204030204" pitchFamily="34" charset="0"/>
              <a:cs typeface="Calibri" panose="020F0502020204030204" pitchFamily="34" charset="0"/>
            </a:rPr>
            <a:t>Implementation team – Processed data</a:t>
          </a:r>
          <a:endParaRPr lang="en-SG" sz="1500" b="0" u="none"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4. Finance – Cost details</a:t>
          </a:r>
          <a:endParaRPr lang="en-SG" sz="1200" b="0"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200" b="0"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200" b="0"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200" b="0" u="none" kern="1200" dirty="0">
            <a:latin typeface="Calibri" panose="020F0502020204030204" pitchFamily="34" charset="0"/>
            <a:cs typeface="Calibri" panose="020F0502020204030204" pitchFamily="34" charset="0"/>
          </a:endParaRPr>
        </a:p>
        <a:p>
          <a:pPr marL="0" lvl="0" indent="0" algn="ctr" defTabSz="666750">
            <a:lnSpc>
              <a:spcPct val="90000"/>
            </a:lnSpc>
            <a:spcBef>
              <a:spcPct val="0"/>
            </a:spcBef>
            <a:spcAft>
              <a:spcPct val="35000"/>
            </a:spcAft>
            <a:buFont typeface="Arial" panose="020B0604020202020204" pitchFamily="34" charset="0"/>
            <a:buNone/>
          </a:pPr>
          <a:endParaRPr lang="en-SG" sz="1200" b="0"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200" b="0" kern="1200" dirty="0">
            <a:latin typeface="Calibri" panose="020F0502020204030204" pitchFamily="34" charset="0"/>
            <a:cs typeface="Calibri" panose="020F0502020204030204" pitchFamily="34" charset="0"/>
          </a:endParaRPr>
        </a:p>
      </dsp:txBody>
      <dsp:txXfrm>
        <a:off x="31069" y="474509"/>
        <a:ext cx="1591826" cy="4796576"/>
      </dsp:txXfrm>
    </dsp:sp>
    <dsp:sp modelId="{92A53378-4608-4CE4-B5DA-305B30E7D221}">
      <dsp:nvSpPr>
        <dsp:cNvPr id="0" name=""/>
        <dsp:cNvSpPr/>
      </dsp:nvSpPr>
      <dsp:spPr>
        <a:xfrm>
          <a:off x="1622896" y="474509"/>
          <a:ext cx="2219213" cy="4796576"/>
        </a:xfrm>
        <a:prstGeom prst="rect">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SG" sz="1400" b="1" u="sng" kern="1200" dirty="0">
              <a:latin typeface="Calibri" panose="020F0502020204030204" pitchFamily="34" charset="0"/>
              <a:cs typeface="Calibri" panose="020F0502020204030204" pitchFamily="34" charset="0"/>
            </a:rPr>
            <a:t>Tools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Software:</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1. Access to real time data(ERP s/w)</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2. Cloudera(a big data platform)</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3. Python/R</a:t>
          </a:r>
        </a:p>
        <a:p>
          <a:pPr marL="0" lvl="0" indent="0" algn="l" defTabSz="622300">
            <a:lnSpc>
              <a:spcPct val="90000"/>
            </a:lnSpc>
            <a:spcBef>
              <a:spcPct val="0"/>
            </a:spcBef>
            <a:spcAft>
              <a:spcPct val="35000"/>
            </a:spcAft>
            <a:buNone/>
          </a:pPr>
          <a:r>
            <a:rPr lang="en-SG" sz="1400" b="1" u="sng" kern="1200" dirty="0">
              <a:latin typeface="Calibri" panose="020F0502020204030204" pitchFamily="34" charset="0"/>
              <a:cs typeface="Calibri" panose="020F0502020204030204" pitchFamily="34" charset="0"/>
            </a:rPr>
            <a:t>Analytical tools: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1. Optimization models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2. Customer feedback analysis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3. Sensitivity Analysis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4. </a:t>
          </a:r>
          <a:r>
            <a:rPr lang="en-US" sz="1400" kern="1200" dirty="0">
              <a:latin typeface="Calibri" panose="020F0502020204030204" pitchFamily="34" charset="0"/>
              <a:cs typeface="Calibri" panose="020F0502020204030204" pitchFamily="34" charset="0"/>
            </a:rPr>
            <a:t>Survival analysis</a:t>
          </a:r>
        </a:p>
        <a:p>
          <a:pPr marL="0" lvl="0" indent="0" algn="l" defTabSz="622300">
            <a:lnSpc>
              <a:spcPct val="90000"/>
            </a:lnSpc>
            <a:spcBef>
              <a:spcPct val="0"/>
            </a:spcBef>
            <a:spcAft>
              <a:spcPct val="35000"/>
            </a:spcAft>
            <a:buNone/>
          </a:pPr>
          <a:r>
            <a:rPr lang="en-US" sz="1400" b="0" u="none" kern="1200" dirty="0">
              <a:latin typeface="Calibri" panose="020F0502020204030204" pitchFamily="34" charset="0"/>
              <a:cs typeface="Calibri" panose="020F0502020204030204" pitchFamily="34" charset="0"/>
            </a:rPr>
            <a:t>5. Response models</a:t>
          </a: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dsp:txBody>
      <dsp:txXfrm>
        <a:off x="1622896" y="474509"/>
        <a:ext cx="2219213" cy="4796576"/>
      </dsp:txXfrm>
    </dsp:sp>
    <dsp:sp modelId="{AB4F6231-2434-4608-9184-497316EA0B21}">
      <dsp:nvSpPr>
        <dsp:cNvPr id="0" name=""/>
        <dsp:cNvSpPr/>
      </dsp:nvSpPr>
      <dsp:spPr>
        <a:xfrm>
          <a:off x="3805668" y="474509"/>
          <a:ext cx="2062167" cy="4796576"/>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SG" sz="1500" b="1" u="sng" kern="1200" dirty="0">
              <a:latin typeface="Calibri" panose="020F0502020204030204" pitchFamily="34" charset="0"/>
              <a:cs typeface="Calibri" panose="020F0502020204030204" pitchFamily="34" charset="0"/>
            </a:rPr>
            <a:t>Output</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Assign Grade to investors by combination of committed risk and expected profit.</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2. Identify and report the good and tough scenarios with Fintech Credit by investors feedback.</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3. Grade investors by expected time to stay on with recurring pooled investments.</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4. Identify and Grade new potential investors</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5. Grade investors commitment with Fintech Credit on pooled investments.</a:t>
          </a:r>
          <a:endParaRPr lang="en-SG" sz="1500" b="0" kern="1200" dirty="0">
            <a:latin typeface="Calibri" panose="020F0502020204030204" pitchFamily="34" charset="0"/>
            <a:cs typeface="Calibri" panose="020F0502020204030204" pitchFamily="34" charset="0"/>
          </a:endParaRPr>
        </a:p>
      </dsp:txBody>
      <dsp:txXfrm>
        <a:off x="3805668" y="474509"/>
        <a:ext cx="2062167" cy="4796576"/>
      </dsp:txXfrm>
    </dsp:sp>
    <dsp:sp modelId="{C0134F7E-070E-4DC6-B3B8-D22C09CDAF93}">
      <dsp:nvSpPr>
        <dsp:cNvPr id="0" name=""/>
        <dsp:cNvSpPr/>
      </dsp:nvSpPr>
      <dsp:spPr>
        <a:xfrm>
          <a:off x="0" y="5279702"/>
          <a:ext cx="5874029" cy="397396"/>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134F7-F6F0-4EFB-8A17-FB0D048B0F09}">
      <dsp:nvSpPr>
        <dsp:cNvPr id="0" name=""/>
        <dsp:cNvSpPr/>
      </dsp:nvSpPr>
      <dsp:spPr>
        <a:xfrm>
          <a:off x="0" y="153782"/>
          <a:ext cx="5324132" cy="423823"/>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SG" sz="1600" b="1" kern="1200" dirty="0">
              <a:latin typeface="Calibri" panose="020F0502020204030204" pitchFamily="34" charset="0"/>
              <a:cs typeface="Calibri" panose="020F0502020204030204" pitchFamily="34" charset="0"/>
            </a:rPr>
            <a:t>Resources</a:t>
          </a:r>
        </a:p>
      </dsp:txBody>
      <dsp:txXfrm>
        <a:off x="0" y="153782"/>
        <a:ext cx="5324132" cy="423823"/>
      </dsp:txXfrm>
    </dsp:sp>
    <dsp:sp modelId="{63CA663A-7F2B-4C4B-8F43-4747767FC048}">
      <dsp:nvSpPr>
        <dsp:cNvPr id="0" name=""/>
        <dsp:cNvSpPr/>
      </dsp:nvSpPr>
      <dsp:spPr>
        <a:xfrm>
          <a:off x="10356" y="485898"/>
          <a:ext cx="1692387" cy="481195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SG" sz="1500" b="1" u="sng" kern="1200" dirty="0">
              <a:latin typeface="Calibri" panose="020F0502020204030204" pitchFamily="34" charset="0"/>
              <a:cs typeface="Calibri" panose="020F0502020204030204" pitchFamily="34" charset="0"/>
            </a:rPr>
            <a:t>Equipment</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Recruit skilled resources &amp; approval from CFO </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2. Advanced data storage tools to store and process data.</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3.  Design from model developer &amp; approval from CRO.</a:t>
          </a:r>
        </a:p>
        <a:p>
          <a:pPr marL="0" lvl="0" indent="0" algn="l" defTabSz="666750">
            <a:lnSpc>
              <a:spcPct val="90000"/>
            </a:lnSpc>
            <a:spcBef>
              <a:spcPct val="0"/>
            </a:spcBef>
            <a:spcAft>
              <a:spcPct val="35000"/>
            </a:spcAft>
            <a:buNone/>
          </a:pPr>
          <a:endParaRPr lang="en-SG" sz="1500" b="0" u="none"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500" b="0"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500" b="0" u="none" kern="1200" dirty="0">
            <a:latin typeface="Calibri" panose="020F0502020204030204" pitchFamily="34" charset="0"/>
            <a:cs typeface="Calibri" panose="020F0502020204030204" pitchFamily="34" charset="0"/>
          </a:endParaRPr>
        </a:p>
        <a:p>
          <a:pPr marL="0" lvl="0" indent="0" algn="ctr" defTabSz="666750">
            <a:lnSpc>
              <a:spcPct val="90000"/>
            </a:lnSpc>
            <a:spcBef>
              <a:spcPct val="0"/>
            </a:spcBef>
            <a:spcAft>
              <a:spcPct val="35000"/>
            </a:spcAft>
            <a:buFont typeface="Arial" panose="020B0604020202020204" pitchFamily="34" charset="0"/>
            <a:buNone/>
          </a:pPr>
          <a:endParaRPr lang="en-SG" sz="1500" b="0" u="sng" kern="1200" dirty="0">
            <a:latin typeface="Calibri" panose="020F0502020204030204" pitchFamily="34" charset="0"/>
            <a:cs typeface="Calibri" panose="020F0502020204030204" pitchFamily="34" charset="0"/>
          </a:endParaRPr>
        </a:p>
        <a:p>
          <a:pPr marL="0" lvl="0" indent="0" algn="l" defTabSz="666750">
            <a:lnSpc>
              <a:spcPct val="90000"/>
            </a:lnSpc>
            <a:spcBef>
              <a:spcPct val="0"/>
            </a:spcBef>
            <a:spcAft>
              <a:spcPct val="35000"/>
            </a:spcAft>
            <a:buNone/>
          </a:pPr>
          <a:endParaRPr lang="en-SG" sz="1500" b="0" kern="1200" dirty="0">
            <a:latin typeface="Calibri" panose="020F0502020204030204" pitchFamily="34" charset="0"/>
            <a:cs typeface="Calibri" panose="020F0502020204030204" pitchFamily="34" charset="0"/>
          </a:endParaRPr>
        </a:p>
      </dsp:txBody>
      <dsp:txXfrm>
        <a:off x="10356" y="485898"/>
        <a:ext cx="1692387" cy="4811954"/>
      </dsp:txXfrm>
    </dsp:sp>
    <dsp:sp modelId="{92A53378-4608-4CE4-B5DA-305B30E7D221}">
      <dsp:nvSpPr>
        <dsp:cNvPr id="0" name=""/>
        <dsp:cNvSpPr/>
      </dsp:nvSpPr>
      <dsp:spPr>
        <a:xfrm>
          <a:off x="1702744" y="485898"/>
          <a:ext cx="1692387" cy="481195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SG" sz="1400" b="1" u="sng" kern="1200" dirty="0">
              <a:latin typeface="Calibri" panose="020F0502020204030204" pitchFamily="34" charset="0"/>
              <a:cs typeface="Calibri" panose="020F0502020204030204" pitchFamily="34" charset="0"/>
            </a:rPr>
            <a:t>Tools</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1. Access to real time data(ERP s/w)</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2. Cloudera(a big data platform)</a:t>
          </a:r>
        </a:p>
        <a:p>
          <a:pPr marL="0" lvl="0" indent="0" algn="l" defTabSz="622300">
            <a:lnSpc>
              <a:spcPct val="90000"/>
            </a:lnSpc>
            <a:spcBef>
              <a:spcPct val="0"/>
            </a:spcBef>
            <a:spcAft>
              <a:spcPct val="35000"/>
            </a:spcAft>
            <a:buNone/>
          </a:pPr>
          <a:r>
            <a:rPr lang="en-SG" sz="1400" b="0" u="none" kern="1200" dirty="0">
              <a:latin typeface="Calibri" panose="020F0502020204030204" pitchFamily="34" charset="0"/>
              <a:cs typeface="Calibri" panose="020F0502020204030204" pitchFamily="34" charset="0"/>
            </a:rPr>
            <a:t>3. Python/R</a:t>
          </a: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a:p>
          <a:pPr marL="0" lvl="0" indent="0" algn="l" defTabSz="622300">
            <a:lnSpc>
              <a:spcPct val="90000"/>
            </a:lnSpc>
            <a:spcBef>
              <a:spcPct val="0"/>
            </a:spcBef>
            <a:spcAft>
              <a:spcPct val="35000"/>
            </a:spcAft>
            <a:buNone/>
          </a:pPr>
          <a:endParaRPr lang="en-SG" sz="1400" b="0" u="none" kern="1200" dirty="0">
            <a:latin typeface="Calibri" panose="020F0502020204030204" pitchFamily="34" charset="0"/>
            <a:cs typeface="Calibri" panose="020F0502020204030204" pitchFamily="34" charset="0"/>
          </a:endParaRPr>
        </a:p>
      </dsp:txBody>
      <dsp:txXfrm>
        <a:off x="1702744" y="485898"/>
        <a:ext cx="1692387" cy="4811954"/>
      </dsp:txXfrm>
    </dsp:sp>
    <dsp:sp modelId="{AB4F6231-2434-4608-9184-497316EA0B21}">
      <dsp:nvSpPr>
        <dsp:cNvPr id="0" name=""/>
        <dsp:cNvSpPr/>
      </dsp:nvSpPr>
      <dsp:spPr>
        <a:xfrm>
          <a:off x="3386500" y="485898"/>
          <a:ext cx="1937631" cy="481195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SG" sz="1500" b="1" u="sng" kern="1200" dirty="0">
              <a:latin typeface="Calibri" panose="020F0502020204030204" pitchFamily="34" charset="0"/>
              <a:cs typeface="Calibri" panose="020F0502020204030204" pitchFamily="34" charset="0"/>
            </a:rPr>
            <a:t>Team</a:t>
          </a:r>
        </a:p>
        <a:p>
          <a:pPr marL="0" lvl="0" indent="0" algn="l" defTabSz="666750">
            <a:lnSpc>
              <a:spcPct val="90000"/>
            </a:lnSpc>
            <a:spcBef>
              <a:spcPct val="0"/>
            </a:spcBef>
            <a:spcAft>
              <a:spcPct val="35000"/>
            </a:spcAft>
            <a:buNone/>
          </a:pPr>
          <a:r>
            <a:rPr lang="en-SG" sz="1500" b="1" u="none" kern="1200" dirty="0">
              <a:latin typeface="Calibri" panose="020F0502020204030204" pitchFamily="34" charset="0"/>
              <a:cs typeface="Calibri" panose="020F0502020204030204" pitchFamily="34" charset="0"/>
            </a:rPr>
            <a:t>Analytics Team (internally)</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4 person to model development and monitoring</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3. 1 person to supervise and update</a:t>
          </a:r>
        </a:p>
        <a:p>
          <a:pPr marL="0" lvl="0" indent="0" algn="l" defTabSz="666750">
            <a:lnSpc>
              <a:spcPct val="90000"/>
            </a:lnSpc>
            <a:spcBef>
              <a:spcPct val="0"/>
            </a:spcBef>
            <a:spcAft>
              <a:spcPct val="35000"/>
            </a:spcAft>
            <a:buNone/>
          </a:pPr>
          <a:r>
            <a:rPr lang="en-SG" sz="1500" b="1" u="none" kern="1200" dirty="0">
              <a:latin typeface="Calibri" panose="020F0502020204030204" pitchFamily="34" charset="0"/>
              <a:cs typeface="Calibri" panose="020F0502020204030204" pitchFamily="34" charset="0"/>
            </a:rPr>
            <a:t>Data Team (internally)</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3 person to analyse and process data requirements</a:t>
          </a:r>
        </a:p>
        <a:p>
          <a:pPr marL="0" lvl="0" indent="0" algn="l" defTabSz="666750">
            <a:lnSpc>
              <a:spcPct val="90000"/>
            </a:lnSpc>
            <a:spcBef>
              <a:spcPct val="0"/>
            </a:spcBef>
            <a:spcAft>
              <a:spcPct val="35000"/>
            </a:spcAft>
            <a:buNone/>
          </a:pPr>
          <a:r>
            <a:rPr lang="en-SG" sz="1500" b="1" u="none" kern="1200" dirty="0">
              <a:latin typeface="Calibri" panose="020F0502020204030204" pitchFamily="34" charset="0"/>
              <a:cs typeface="Calibri" panose="020F0502020204030204" pitchFamily="34" charset="0"/>
            </a:rPr>
            <a:t>Implementation Team(internally)</a:t>
          </a:r>
        </a:p>
        <a:p>
          <a:pPr marL="0" lvl="0" indent="0" algn="l" defTabSz="666750">
            <a:lnSpc>
              <a:spcPct val="90000"/>
            </a:lnSpc>
            <a:spcBef>
              <a:spcPct val="0"/>
            </a:spcBef>
            <a:spcAft>
              <a:spcPct val="35000"/>
            </a:spcAft>
            <a:buNone/>
          </a:pPr>
          <a:r>
            <a:rPr lang="en-SG" sz="1500" b="0" u="none" kern="1200" dirty="0">
              <a:latin typeface="Calibri" panose="020F0502020204030204" pitchFamily="34" charset="0"/>
              <a:cs typeface="Calibri" panose="020F0502020204030204" pitchFamily="34" charset="0"/>
            </a:rPr>
            <a:t>1. 3 person to implement the models.</a:t>
          </a:r>
        </a:p>
      </dsp:txBody>
      <dsp:txXfrm>
        <a:off x="3386500" y="485898"/>
        <a:ext cx="1937631" cy="4811954"/>
      </dsp:txXfrm>
    </dsp:sp>
    <dsp:sp modelId="{C0134F7E-070E-4DC6-B3B8-D22C09CDAF93}">
      <dsp:nvSpPr>
        <dsp:cNvPr id="0" name=""/>
        <dsp:cNvSpPr/>
      </dsp:nvSpPr>
      <dsp:spPr>
        <a:xfrm>
          <a:off x="0" y="5279700"/>
          <a:ext cx="5324132" cy="397396"/>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9/21/2019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1475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9/21/2019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9/21/2019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9/21/2019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9/21/2019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9/21/2019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9/21/2019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9/21/2019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9/21/2019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9/21/2019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9/21/2019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9/21/2019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9/21/2019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3" Type="http://schemas.openxmlformats.org/officeDocument/2006/relationships/hyperlink" Target="https://www.apra.gov.au/sites/default/files/letter_exposure_to_third_party_lenders_including_peer_to_peer_lenders.pdf" TargetMode="External"/><Relationship Id="rId7" Type="http://schemas.openxmlformats.org/officeDocument/2006/relationships/hyperlink" Target="https://www2.deloitte.com/content/dam/Deloitte/in/Documents/financial-services/in-fs-fintech-india-ready-for-breakout-noexp.pdf" TargetMode="External"/><Relationship Id="rId2" Type="http://schemas.openxmlformats.org/officeDocument/2006/relationships/hyperlink" Target="https://www.mortgagebusiness.com.au/breaking-news/13260-apra-clamping-down-on-p2p-lending-models" TargetMode="External"/><Relationship Id="rId1" Type="http://schemas.openxmlformats.org/officeDocument/2006/relationships/slideLayout" Target="../slideLayouts/slideLayout7.xml"/><Relationship Id="rId6" Type="http://schemas.openxmlformats.org/officeDocument/2006/relationships/hyperlink" Target="https://www.moneyadviceservice.org.uk/en/articles/what-are-pooled-investment-funds" TargetMode="External"/><Relationship Id="rId5" Type="http://schemas.openxmlformats.org/officeDocument/2006/relationships/hyperlink" Target="https://www.bis.org/bcbs/publ/d415.pdf" TargetMode="External"/><Relationship Id="rId4" Type="http://schemas.openxmlformats.org/officeDocument/2006/relationships/hyperlink" Target="https://www.apra.gov.au/sites/default/files/discussion_paper_aps_220_credit_risk_management_march_2019_v1.pdf"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openDmnd">
          <a:fgClr>
            <a:schemeClr val="accent3">
              <a:lumMod val="75000"/>
            </a:schemeClr>
          </a:fgClr>
          <a:bgClr>
            <a:schemeClr val="accent3"/>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2294879" y="2667533"/>
            <a:ext cx="8295861" cy="1828193"/>
          </a:xfrm>
        </p:spPr>
        <p:txBody>
          <a:bodyPr wrap="square" lIns="0" tIns="0" rIns="0" bIns="0" anchor="t">
            <a:spAutoFit/>
          </a:bodyPr>
          <a:lstStyle/>
          <a:p>
            <a:r>
              <a:rPr lang="en-US" sz="4400" b="1" dirty="0">
                <a:solidFill>
                  <a:schemeClr val="bg1"/>
                </a:solidFill>
              </a:rPr>
              <a:t>Fintech Credit  </a:t>
            </a:r>
            <a:br>
              <a:rPr lang="en-US" sz="4400" b="1" dirty="0">
                <a:solidFill>
                  <a:schemeClr val="bg1"/>
                </a:solidFill>
              </a:rPr>
            </a:br>
            <a:r>
              <a:rPr lang="en-US" sz="4400" b="1" dirty="0">
                <a:solidFill>
                  <a:schemeClr val="bg1"/>
                </a:solidFill>
              </a:rPr>
              <a:t>A portfolio of Projects</a:t>
            </a:r>
            <a:br>
              <a:rPr lang="en-US" sz="4400" b="1" dirty="0">
                <a:solidFill>
                  <a:schemeClr val="bg1"/>
                </a:solidFill>
              </a:rPr>
            </a:br>
            <a:endParaRPr lang="en-US" sz="44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084373"/>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0" name="Picture 9">
            <a:extLst>
              <a:ext uri="{FF2B5EF4-FFF2-40B4-BE49-F238E27FC236}">
                <a16:creationId xmlns:a16="http://schemas.microsoft.com/office/drawing/2014/main" id="{6280F0EC-B9AB-451B-A102-AC7536420E5D}"/>
              </a:ext>
            </a:extLst>
          </p:cNvPr>
          <p:cNvPicPr>
            <a:picLocks noChangeAspect="1"/>
          </p:cNvPicPr>
          <p:nvPr/>
        </p:nvPicPr>
        <p:blipFill>
          <a:blip r:embed="rId3"/>
          <a:stretch>
            <a:fillRect/>
          </a:stretch>
        </p:blipFill>
        <p:spPr>
          <a:xfrm>
            <a:off x="5552433" y="145305"/>
            <a:ext cx="1087134" cy="1028193"/>
          </a:xfrm>
          <a:prstGeom prst="rect">
            <a:avLst/>
          </a:prstGeom>
        </p:spPr>
      </p:pic>
      <p:sp>
        <p:nvSpPr>
          <p:cNvPr id="17" name="Text Placeholder 10">
            <a:extLst>
              <a:ext uri="{FF2B5EF4-FFF2-40B4-BE49-F238E27FC236}">
                <a16:creationId xmlns:a16="http://schemas.microsoft.com/office/drawing/2014/main" id="{5E3E0D98-C81A-4717-83CC-7E2C1AED7135}"/>
              </a:ext>
            </a:extLst>
          </p:cNvPr>
          <p:cNvSpPr txBox="1">
            <a:spLocks/>
          </p:cNvSpPr>
          <p:nvPr/>
        </p:nvSpPr>
        <p:spPr>
          <a:xfrm>
            <a:off x="143579" y="6420335"/>
            <a:ext cx="7592862" cy="292360"/>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chemeClr val="bg1"/>
                </a:solidFill>
                <a:latin typeface="Calibri" panose="020F0502020204030204" pitchFamily="34" charset="0"/>
                <a:cs typeface="Calibri" panose="020F0502020204030204" pitchFamily="34" charset="0"/>
              </a:rPr>
              <a:t>*APRA: Australia Prudential Regulatory Authority  </a:t>
            </a:r>
          </a:p>
          <a:p>
            <a:pPr marL="0" indent="0">
              <a:buNone/>
            </a:pPr>
            <a:endParaRPr lang="en-US" sz="2000" dirty="0">
              <a:solidFill>
                <a:schemeClr val="bg1"/>
              </a:solidFill>
              <a:latin typeface="Calibri" panose="020F0502020204030204" pitchFamily="34" charset="0"/>
              <a:cs typeface="Calibri" panose="020F0502020204030204" pitchFamily="34" charset="0"/>
            </a:endParaRPr>
          </a:p>
          <a:p>
            <a:pPr marL="0" indent="0">
              <a:buNone/>
            </a:pPr>
            <a:endParaRPr lang="en-US" sz="2000" dirty="0">
              <a:solidFill>
                <a:schemeClr val="bg1"/>
              </a:solidFill>
              <a:latin typeface="Calibri" panose="020F0502020204030204" pitchFamily="34" charset="0"/>
              <a:cs typeface="Calibri" panose="020F0502020204030204" pitchFamily="34" charset="0"/>
            </a:endParaRPr>
          </a:p>
        </p:txBody>
      </p:sp>
      <p:sp>
        <p:nvSpPr>
          <p:cNvPr id="24" name="Text Placeholder 10">
            <a:extLst>
              <a:ext uri="{FF2B5EF4-FFF2-40B4-BE49-F238E27FC236}">
                <a16:creationId xmlns:a16="http://schemas.microsoft.com/office/drawing/2014/main" id="{17CAF55D-E4D6-4EB0-A3F6-82970DCC3F0B}"/>
              </a:ext>
            </a:extLst>
          </p:cNvPr>
          <p:cNvSpPr txBox="1">
            <a:spLocks/>
          </p:cNvSpPr>
          <p:nvPr/>
        </p:nvSpPr>
        <p:spPr>
          <a:xfrm>
            <a:off x="725930" y="5923721"/>
            <a:ext cx="7775340" cy="1113176"/>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139148" y="5338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Project 1 – Implementing APRA Regulations</a:t>
            </a:r>
            <a:endParaRPr lang="en-US" sz="28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621B3C9-623D-4051-90AE-6B06245A804A}"/>
              </a:ext>
            </a:extLst>
          </p:cNvPr>
          <p:cNvSpPr txBox="1"/>
          <p:nvPr/>
        </p:nvSpPr>
        <p:spPr>
          <a:xfrm>
            <a:off x="0" y="522898"/>
            <a:ext cx="11734800" cy="6806992"/>
          </a:xfrm>
          <a:prstGeom prst="rect">
            <a:avLst/>
          </a:prstGeom>
          <a:noFill/>
        </p:spPr>
        <p:txBody>
          <a:bodyPr wrap="square" rtlCol="0">
            <a:spAutoFit/>
          </a:bodyPr>
          <a:lstStyle/>
          <a:p>
            <a:r>
              <a:rPr lang="en-SG" sz="2000" b="1" u="sng" dirty="0">
                <a:solidFill>
                  <a:schemeClr val="accent3">
                    <a:lumMod val="75000"/>
                  </a:schemeClr>
                </a:solidFill>
                <a:latin typeface="Calibri" panose="020F0502020204030204" pitchFamily="34" charset="0"/>
                <a:cs typeface="Calibri" panose="020F0502020204030204" pitchFamily="34" charset="0"/>
              </a:rPr>
              <a:t>APRA Requirements:</a:t>
            </a:r>
          </a:p>
          <a:p>
            <a:endParaRPr lang="en-SG" sz="1700" b="1" u="sng" dirty="0">
              <a:solidFill>
                <a:schemeClr val="accent3">
                  <a:lumMod val="7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1700" dirty="0">
                <a:latin typeface="Calibri" panose="020F0502020204030204" pitchFamily="34" charset="0"/>
                <a:cs typeface="Calibri" panose="020F0502020204030204" pitchFamily="34" charset="0"/>
              </a:rPr>
              <a:t>Australia Prudential Regulatory Authority (APRA) standards requires to control credit risk by adopting prudent credit risk management policies and procedures. These policies and procedures must apply to the recognition, measurement and reporting of provisioning for impaired facilities. </a:t>
            </a:r>
          </a:p>
          <a:p>
            <a:pPr marL="285750" indent="-285750">
              <a:buFont typeface="Wingdings" panose="05000000000000000000" pitchFamily="2" charset="2"/>
              <a:buChar char="v"/>
            </a:pPr>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     These standards focus on the borrowers (lenders) credit risk and provisioning for impaired facilities. The key steps include</a:t>
            </a:r>
          </a:p>
          <a:p>
            <a:endParaRPr lang="en-US" sz="1700" dirty="0">
              <a:latin typeface="Calibri" panose="020F0502020204030204" pitchFamily="34" charset="0"/>
              <a:cs typeface="Calibri" panose="020F0502020204030204" pitchFamily="34" charset="0"/>
            </a:endParaRPr>
          </a:p>
          <a:p>
            <a:pPr marL="742950" lvl="1" indent="-285750">
              <a:spcAft>
                <a:spcPts val="1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Strategic Considerations and Due-Diligence of borrower’s </a:t>
            </a:r>
          </a:p>
          <a:p>
            <a:pPr marL="1200150" lvl="2" indent="-285750">
              <a:spcAft>
                <a:spcPts val="1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have an approved strategy for P2P lending arrangements considering Board approved risk appetite settings and setting out appropriate controls and review trigger events.</a:t>
            </a:r>
          </a:p>
          <a:p>
            <a:pPr marL="1200150" lvl="2" indent="-285750">
              <a:spcAft>
                <a:spcPts val="1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have a comprehensive assessment to understand the risk characteristics of the prospective and actual exposures</a:t>
            </a:r>
          </a:p>
          <a:p>
            <a:pPr marL="1200150" lvl="2" indent="-285750">
              <a:spcAft>
                <a:spcPts val="1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have timely assessment of performance information on the exposures</a:t>
            </a:r>
          </a:p>
          <a:p>
            <a:pPr marL="1200150" lvl="2" indent="-285750">
              <a:spcAft>
                <a:spcPts val="1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have a comprehensive understanding of all structural features of the transaction.</a:t>
            </a:r>
          </a:p>
          <a:p>
            <a:pPr marL="742950" lvl="1" indent="-285750">
              <a:spcAft>
                <a:spcPts val="1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Risk Appetite Metrics and Monitoring</a:t>
            </a:r>
          </a:p>
          <a:p>
            <a:pPr marL="1200150" lvl="2" indent="-285750">
              <a:spcAft>
                <a:spcPts val="1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Develop risk appetite metrics to manage concentration to individual third-party lenders (investors in P2P) as well as an aggregate concentration metric reflecting all third-party arrangements.</a:t>
            </a:r>
          </a:p>
          <a:p>
            <a:pPr marL="742950" lvl="1" indent="-285750">
              <a:spcAft>
                <a:spcPts val="1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APRA Reporting of risk weighted exposures</a:t>
            </a:r>
          </a:p>
          <a:p>
            <a:pPr marL="1200150" lvl="2" indent="-285750">
              <a:spcAft>
                <a:spcPts val="1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distinguish between revocable and irrevocable commitments for large exposure investors and report risk weighted exposures. </a:t>
            </a:r>
          </a:p>
          <a:p>
            <a:pPr marL="742950" lvl="1" indent="-285750">
              <a:spcAft>
                <a:spcPts val="1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Provisions for exposures to P2P lenders (investors) to be calculated in accordance with their risk grades and accounting provisioning model.</a:t>
            </a:r>
          </a:p>
          <a:p>
            <a:pPr marL="742950" lvl="1" indent="-285750">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SG" sz="1700" dirty="0">
              <a:latin typeface="Calibri" panose="020F0502020204030204" pitchFamily="34" charset="0"/>
              <a:cs typeface="Calibri" panose="020F0502020204030204" pitchFamily="34" charset="0"/>
            </a:endParaRPr>
          </a:p>
          <a:p>
            <a:endParaRPr lang="en-SG"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096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139148" y="5338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Project 1 – Implementing APRA Regulations</a:t>
            </a:r>
            <a:endParaRPr lang="en-US" sz="28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621B3C9-623D-4051-90AE-6B06245A804A}"/>
              </a:ext>
            </a:extLst>
          </p:cNvPr>
          <p:cNvSpPr txBox="1"/>
          <p:nvPr/>
        </p:nvSpPr>
        <p:spPr>
          <a:xfrm>
            <a:off x="0" y="522898"/>
            <a:ext cx="11734800" cy="6163226"/>
          </a:xfrm>
          <a:prstGeom prst="rect">
            <a:avLst/>
          </a:prstGeom>
          <a:noFill/>
        </p:spPr>
        <p:txBody>
          <a:bodyPr wrap="square" rtlCol="0">
            <a:spAutoFit/>
          </a:bodyPr>
          <a:lstStyle/>
          <a:p>
            <a:r>
              <a:rPr lang="en-SG" sz="2000" b="1" u="sng" dirty="0">
                <a:solidFill>
                  <a:schemeClr val="accent3">
                    <a:lumMod val="75000"/>
                  </a:schemeClr>
                </a:solidFill>
                <a:latin typeface="Calibri" panose="020F0502020204030204" pitchFamily="34" charset="0"/>
                <a:cs typeface="Calibri" panose="020F0502020204030204" pitchFamily="34" charset="0"/>
              </a:rPr>
              <a:t>Success Criteria:</a:t>
            </a:r>
          </a:p>
          <a:p>
            <a:pPr marL="285750" indent="-285750">
              <a:buFont typeface="Wingdings" panose="05000000000000000000" pitchFamily="2" charset="2"/>
              <a:buChar char="v"/>
            </a:pPr>
            <a:r>
              <a:rPr lang="en-US" sz="1700" dirty="0">
                <a:latin typeface="Calibri" panose="020F0502020204030204" pitchFamily="34" charset="0"/>
                <a:cs typeface="Calibri" panose="020F0502020204030204" pitchFamily="34" charset="0"/>
              </a:rPr>
              <a:t>To achieve these the Fintech Credit </a:t>
            </a:r>
            <a:r>
              <a:rPr lang="en-SG" sz="1700" dirty="0">
                <a:latin typeface="Calibri" panose="020F0502020204030204" pitchFamily="34" charset="0"/>
                <a:cs typeface="Calibri" panose="020F0502020204030204" pitchFamily="34" charset="0"/>
              </a:rPr>
              <a:t>Analytics </a:t>
            </a:r>
            <a:r>
              <a:rPr lang="en-US" sz="1700" dirty="0">
                <a:latin typeface="Calibri" panose="020F0502020204030204" pitchFamily="34" charset="0"/>
                <a:cs typeface="Calibri" panose="020F0502020204030204" pitchFamily="34" charset="0"/>
              </a:rPr>
              <a:t>team propose to develop the following by April 2020:</a:t>
            </a:r>
          </a:p>
          <a:p>
            <a:pPr lvl="1">
              <a:spcAft>
                <a:spcPts val="300"/>
              </a:spcAft>
            </a:pPr>
            <a:r>
              <a:rPr lang="en-US" sz="1700" b="1" u="sng" dirty="0">
                <a:latin typeface="Calibri" panose="020F0502020204030204" pitchFamily="34" charset="0"/>
                <a:cs typeface="Calibri" panose="020F0502020204030204" pitchFamily="34" charset="0"/>
              </a:rPr>
              <a:t>Structured Data base</a:t>
            </a:r>
            <a:r>
              <a:rPr lang="en-SG" sz="1700" b="1" u="sng" dirty="0">
                <a:latin typeface="Calibri" panose="020F0502020204030204" pitchFamily="34" charset="0"/>
                <a:cs typeface="Calibri" panose="020F0502020204030204" pitchFamily="34" charset="0"/>
              </a:rPr>
              <a:t>:</a:t>
            </a:r>
            <a:endParaRPr lang="en-SG" sz="1700"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Ø"/>
            </a:pPr>
            <a:r>
              <a:rPr lang="en-SG" sz="1700" dirty="0">
                <a:latin typeface="Calibri" panose="020F0502020204030204" pitchFamily="34" charset="0"/>
                <a:cs typeface="Calibri" panose="020F0502020204030204" pitchFamily="34" charset="0"/>
              </a:rPr>
              <a:t>Implement a structured data base to support continued calculation of risk matrices, scoring proposed models and timely reporting.   </a:t>
            </a:r>
            <a:endParaRPr lang="en-US" sz="1700" dirty="0">
              <a:latin typeface="Calibri" panose="020F0502020204030204" pitchFamily="34" charset="0"/>
              <a:cs typeface="Calibri" panose="020F0502020204030204" pitchFamily="34" charset="0"/>
            </a:endParaRPr>
          </a:p>
          <a:p>
            <a:pPr lvl="1">
              <a:spcAft>
                <a:spcPts val="300"/>
              </a:spcAft>
            </a:pPr>
            <a:r>
              <a:rPr lang="en-US" sz="1700" b="1" u="sng" dirty="0">
                <a:latin typeface="Calibri" panose="020F0502020204030204" pitchFamily="34" charset="0"/>
                <a:cs typeface="Calibri" panose="020F0502020204030204" pitchFamily="34" charset="0"/>
              </a:rPr>
              <a:t>Develop machine Learning models</a:t>
            </a:r>
          </a:p>
          <a:p>
            <a:pPr marL="1200150" lvl="2" indent="-285750">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estimate the probability of default borrower</a:t>
            </a:r>
          </a:p>
          <a:p>
            <a:pPr marL="1200150" lvl="2" indent="-285750">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estimate the exposure of borrower when defaulted</a:t>
            </a:r>
          </a:p>
          <a:p>
            <a:pPr marL="1200150" lvl="2" indent="-285750">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estimate the losses of borrower after the default event.</a:t>
            </a:r>
          </a:p>
          <a:p>
            <a:pPr marL="1200150" lvl="2" indent="-285750">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forecast macroeconomic variable for complete product lifetime. </a:t>
            </a:r>
          </a:p>
          <a:p>
            <a:pPr marL="1200150" lvl="2" indent="-285750">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calculate both 12 month and lifetime expected credit loss (ECL).</a:t>
            </a:r>
          </a:p>
          <a:p>
            <a:pPr marL="1200150" lvl="2" indent="-285750">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distinguish </a:t>
            </a:r>
            <a:r>
              <a:rPr lang="en-US" sz="1700" dirty="0">
                <a:solidFill>
                  <a:srgbClr val="000000"/>
                </a:solidFill>
                <a:latin typeface="Calibri" panose="020F0502020204030204" pitchFamily="34" charset="0"/>
                <a:cs typeface="Calibri" panose="020F0502020204030204" pitchFamily="34" charset="0"/>
              </a:rPr>
              <a:t>revocable and irrevocable commitments for large exposure investors.</a:t>
            </a:r>
            <a:endParaRPr lang="en-US" sz="1700" dirty="0">
              <a:latin typeface="Calibri" panose="020F0502020204030204" pitchFamily="34" charset="0"/>
              <a:cs typeface="Calibri" panose="020F0502020204030204" pitchFamily="34" charset="0"/>
            </a:endParaRPr>
          </a:p>
          <a:p>
            <a:pPr lvl="1">
              <a:spcAft>
                <a:spcPts val="300"/>
              </a:spcAft>
            </a:pPr>
            <a:r>
              <a:rPr lang="en-US" sz="1700" b="1" u="sng" dirty="0">
                <a:latin typeface="Calibri" panose="020F0502020204030204" pitchFamily="34" charset="0"/>
                <a:cs typeface="Calibri" panose="020F0502020204030204" pitchFamily="34" charset="0"/>
              </a:rPr>
              <a:t>Develop provisioning model</a:t>
            </a:r>
          </a:p>
          <a:p>
            <a:pPr marL="1200150" lvl="2" indent="-285750">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estimate risk weighted exposures and expected credit losses.</a:t>
            </a:r>
          </a:p>
          <a:p>
            <a:pPr marL="1200150" lvl="2" indent="-285750">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estimate and report the provisioning amount</a:t>
            </a:r>
          </a:p>
          <a:p>
            <a:pPr lvl="1">
              <a:spcAft>
                <a:spcPts val="300"/>
              </a:spcAft>
            </a:pPr>
            <a:r>
              <a:rPr lang="en-US" sz="1700" b="1" u="sng" dirty="0">
                <a:latin typeface="Calibri" panose="020F0502020204030204" pitchFamily="34" charset="0"/>
                <a:cs typeface="Calibri" panose="020F0502020204030204" pitchFamily="34" charset="0"/>
              </a:rPr>
              <a:t>Calculation of Risk Appetite matrices and implementation</a:t>
            </a:r>
            <a:endParaRPr lang="en-US" sz="1700"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Ø"/>
            </a:pPr>
            <a:r>
              <a:rPr lang="en-US" sz="1700" dirty="0">
                <a:latin typeface="Calibri" panose="020F0502020204030204" pitchFamily="34" charset="0"/>
                <a:cs typeface="Calibri" panose="020F0502020204030204" pitchFamily="34" charset="0"/>
              </a:rPr>
              <a:t>Design and implement the underline risk matrices to validate ECL and provision models</a:t>
            </a:r>
          </a:p>
          <a:p>
            <a:pPr lvl="1"/>
            <a:r>
              <a:rPr lang="en-US" sz="1700" b="1" u="sng" dirty="0">
                <a:latin typeface="Calibri" panose="020F0502020204030204" pitchFamily="34" charset="0"/>
                <a:cs typeface="Calibri" panose="020F0502020204030204" pitchFamily="34" charset="0"/>
              </a:rPr>
              <a:t>Governance and Reporting structure</a:t>
            </a:r>
            <a:endParaRPr lang="en-US" sz="1700" dirty="0">
              <a:latin typeface="Calibri" panose="020F0502020204030204" pitchFamily="34" charset="0"/>
              <a:cs typeface="Calibri" panose="020F0502020204030204" pitchFamily="34" charset="0"/>
            </a:endParaRPr>
          </a:p>
          <a:p>
            <a:pPr marL="1200150" lvl="2" indent="-285750">
              <a:spcAft>
                <a:spcPts val="300"/>
              </a:spcAft>
              <a:buFont typeface="Wingdings" panose="05000000000000000000" pitchFamily="2" charset="2"/>
              <a:buChar char="Ø"/>
            </a:pPr>
            <a:r>
              <a:rPr lang="en-SG" sz="1700" dirty="0">
                <a:latin typeface="Calibri" panose="020F0502020204030204" pitchFamily="34" charset="0"/>
                <a:cs typeface="Calibri" panose="020F0502020204030204" pitchFamily="34" charset="0"/>
              </a:rPr>
              <a:t>To develop a monitoring platform to timely review the summary of </a:t>
            </a:r>
            <a:r>
              <a:rPr lang="en-US" sz="1700" dirty="0">
                <a:latin typeface="Calibri" panose="020F0502020204030204" pitchFamily="34" charset="0"/>
                <a:cs typeface="Calibri" panose="020F0502020204030204" pitchFamily="34" charset="0"/>
              </a:rPr>
              <a:t>Risk Appetite matrices. </a:t>
            </a:r>
            <a:endParaRPr lang="en-SG" sz="1700" dirty="0">
              <a:latin typeface="Calibri" panose="020F0502020204030204" pitchFamily="34" charset="0"/>
              <a:cs typeface="Calibri" panose="020F0502020204030204" pitchFamily="34" charset="0"/>
            </a:endParaRPr>
          </a:p>
          <a:p>
            <a:pPr marL="1200150" lvl="2" indent="-285750">
              <a:spcAft>
                <a:spcPts val="3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develop a platform to generate APRA Reporting with risk weighted exposures.</a:t>
            </a:r>
          </a:p>
          <a:p>
            <a:pPr marL="1200150" lvl="2" indent="-285750">
              <a:spcAft>
                <a:spcPts val="3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develop a platform to generate provisioning for risk weighted exposures.</a:t>
            </a:r>
          </a:p>
          <a:p>
            <a:pPr marL="285750" lvl="1" indent="-285750">
              <a:spcBef>
                <a:spcPts val="300"/>
              </a:spcBef>
              <a:buFont typeface="Wingdings" panose="05000000000000000000" pitchFamily="2" charset="2"/>
              <a:buChar char="v"/>
            </a:pPr>
            <a:r>
              <a:rPr lang="en-US" sz="1700" dirty="0">
                <a:latin typeface="Calibri" panose="020F0502020204030204" pitchFamily="34" charset="0"/>
                <a:cs typeface="Calibri" panose="020F0502020204030204" pitchFamily="34" charset="0"/>
              </a:rPr>
              <a:t>The successful completion of these tasks drives to achieve the primary Fintech Credit Goal on APRA Regulations.</a:t>
            </a:r>
            <a:endParaRPr lang="en-SG"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058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139148" y="5338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Implementing APRA Regulations – Principles of Risk Management</a:t>
            </a: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C668D262-0130-4C20-85D0-9FD71589C6D3}"/>
              </a:ext>
            </a:extLst>
          </p:cNvPr>
          <p:cNvGraphicFramePr>
            <a:graphicFrameLocks noGrp="1"/>
          </p:cNvGraphicFramePr>
          <p:nvPr>
            <p:extLst>
              <p:ext uri="{D42A27DB-BD31-4B8C-83A1-F6EECF244321}">
                <p14:modId xmlns:p14="http://schemas.microsoft.com/office/powerpoint/2010/main" val="3961227206"/>
              </p:ext>
            </p:extLst>
          </p:nvPr>
        </p:nvGraphicFramePr>
        <p:xfrm>
          <a:off x="457200" y="1296551"/>
          <a:ext cx="10664687" cy="5301082"/>
        </p:xfrm>
        <a:graphic>
          <a:graphicData uri="http://schemas.openxmlformats.org/drawingml/2006/table">
            <a:tbl>
              <a:tblPr/>
              <a:tblGrid>
                <a:gridCol w="742968">
                  <a:extLst>
                    <a:ext uri="{9D8B030D-6E8A-4147-A177-3AD203B41FA5}">
                      <a16:colId xmlns:a16="http://schemas.microsoft.com/office/drawing/2014/main" val="438964795"/>
                    </a:ext>
                  </a:extLst>
                </a:gridCol>
                <a:gridCol w="1205101">
                  <a:extLst>
                    <a:ext uri="{9D8B030D-6E8A-4147-A177-3AD203B41FA5}">
                      <a16:colId xmlns:a16="http://schemas.microsoft.com/office/drawing/2014/main" val="1868654963"/>
                    </a:ext>
                  </a:extLst>
                </a:gridCol>
                <a:gridCol w="3508513">
                  <a:extLst>
                    <a:ext uri="{9D8B030D-6E8A-4147-A177-3AD203B41FA5}">
                      <a16:colId xmlns:a16="http://schemas.microsoft.com/office/drawing/2014/main" val="1586542168"/>
                    </a:ext>
                  </a:extLst>
                </a:gridCol>
                <a:gridCol w="5208105">
                  <a:extLst>
                    <a:ext uri="{9D8B030D-6E8A-4147-A177-3AD203B41FA5}">
                      <a16:colId xmlns:a16="http://schemas.microsoft.com/office/drawing/2014/main" val="1465791751"/>
                    </a:ext>
                  </a:extLst>
                </a:gridCol>
              </a:tblGrid>
              <a:tr h="193746">
                <a:tc>
                  <a:txBody>
                    <a:bodyPr/>
                    <a:lstStyle/>
                    <a:p>
                      <a:pPr algn="l" fontAlgn="ctr"/>
                      <a:r>
                        <a:rPr lang="en-SG" sz="1400" b="0" i="0" u="none" strike="noStrike" dirty="0">
                          <a:solidFill>
                            <a:srgbClr val="000000"/>
                          </a:solidFill>
                          <a:effectLst/>
                          <a:latin typeface="Calibri" panose="020F0502020204030204" pitchFamily="34" charset="0"/>
                        </a:rPr>
                        <a:t>S#</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400" b="0" i="0" u="none" strike="noStrike">
                          <a:solidFill>
                            <a:srgbClr val="000000"/>
                          </a:solidFill>
                          <a:effectLst/>
                          <a:latin typeface="Calibri" panose="020F0502020204030204" pitchFamily="34" charset="0"/>
                        </a:rPr>
                        <a:t>Category</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400" b="0" i="0" u="none" strike="noStrike" dirty="0">
                          <a:solidFill>
                            <a:srgbClr val="000000"/>
                          </a:solidFill>
                          <a:effectLst/>
                          <a:latin typeface="Calibri" panose="020F0502020204030204" pitchFamily="34" charset="0"/>
                        </a:rPr>
                        <a:t>Principles of Risk</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SG" sz="1400" b="0" i="0" u="none" strike="noStrike">
                          <a:solidFill>
                            <a:srgbClr val="000000"/>
                          </a:solidFill>
                          <a:effectLst/>
                          <a:latin typeface="Calibri" panose="020F0502020204030204" pitchFamily="34" charset="0"/>
                        </a:rPr>
                        <a:t>Practical implementation</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114540"/>
                  </a:ext>
                </a:extLst>
              </a:tr>
              <a:tr h="387490">
                <a:tc>
                  <a:txBody>
                    <a:bodyPr/>
                    <a:lstStyle/>
                    <a:p>
                      <a:pPr algn="ctr" fontAlgn="ctr"/>
                      <a:r>
                        <a:rPr lang="en-SG" sz="1400" b="0" i="0" u="none" strike="noStrike">
                          <a:solidFill>
                            <a:srgbClr val="000000"/>
                          </a:solidFill>
                          <a:effectLst/>
                          <a:latin typeface="Calibri" panose="020F0502020204030204" pitchFamily="34" charset="0"/>
                        </a:rPr>
                        <a:t>1</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SG" sz="1400" b="0" i="0" u="none" strike="noStrike" dirty="0">
                          <a:solidFill>
                            <a:srgbClr val="000000"/>
                          </a:solidFill>
                          <a:effectLst/>
                          <a:latin typeface="Calibri" panose="020F0502020204030204" pitchFamily="34" charset="0"/>
                        </a:rPr>
                        <a:t>Fundamental principles</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Ensuring a strong risk culture </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Ensuring integrated risk culture shared throughout the process.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3181703"/>
                  </a:ext>
                </a:extLst>
              </a:tr>
              <a:tr h="387490">
                <a:tc>
                  <a:txBody>
                    <a:bodyPr/>
                    <a:lstStyle/>
                    <a:p>
                      <a:pPr algn="ctr" fontAlgn="ctr"/>
                      <a:r>
                        <a:rPr lang="en-SG" sz="1400" b="0" i="0" u="none" strike="noStrike" dirty="0">
                          <a:solidFill>
                            <a:srgbClr val="000000"/>
                          </a:solidFill>
                          <a:effectLst/>
                          <a:latin typeface="Calibri" panose="020F0502020204030204" pitchFamily="34" charset="0"/>
                        </a:rPr>
                        <a:t>2</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tc>
                  <a:txBody>
                    <a:bodyPr/>
                    <a:lstStyle/>
                    <a:p>
                      <a:pPr algn="l" fontAlgn="b"/>
                      <a:r>
                        <a:rPr lang="en-SG" sz="1400" b="0" i="0" u="none" strike="noStrike">
                          <a:solidFill>
                            <a:srgbClr val="000000"/>
                          </a:solidFill>
                          <a:effectLst/>
                          <a:latin typeface="Calibri" panose="020F0502020204030204" pitchFamily="34" charset="0"/>
                        </a:rPr>
                        <a:t>Risk management framework </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Capturing fintech-driven new risks and risk profile changes.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8213705"/>
                  </a:ext>
                </a:extLst>
              </a:tr>
              <a:tr h="387490">
                <a:tc>
                  <a:txBody>
                    <a:bodyPr/>
                    <a:lstStyle/>
                    <a:p>
                      <a:pPr algn="ctr" fontAlgn="ctr"/>
                      <a:r>
                        <a:rPr lang="en-SG" sz="1400" b="0" i="0" u="none" strike="noStrike">
                          <a:solidFill>
                            <a:srgbClr val="000000"/>
                          </a:solidFill>
                          <a:effectLst/>
                          <a:latin typeface="Calibri" panose="020F0502020204030204" pitchFamily="34" charset="0"/>
                        </a:rPr>
                        <a:t>3</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SG" sz="1400" b="0" i="0" u="none" strike="noStrike" dirty="0">
                          <a:solidFill>
                            <a:srgbClr val="000000"/>
                          </a:solidFill>
                          <a:effectLst/>
                          <a:latin typeface="Calibri" panose="020F0502020204030204" pitchFamily="34" charset="0"/>
                        </a:rPr>
                        <a:t>Governance</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Effectively implementing risk policies, processes and systems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Building up framework to capture and control fintech-driven new risks.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43181"/>
                  </a:ext>
                </a:extLst>
              </a:tr>
              <a:tr h="581236">
                <a:tc>
                  <a:txBody>
                    <a:bodyPr/>
                    <a:lstStyle/>
                    <a:p>
                      <a:pPr algn="ctr" fontAlgn="ctr"/>
                      <a:r>
                        <a:rPr lang="en-SG" sz="1400" b="0" i="0" u="none" strike="noStrike" dirty="0">
                          <a:solidFill>
                            <a:srgbClr val="000000"/>
                          </a:solidFill>
                          <a:effectLst/>
                          <a:latin typeface="Calibri" panose="020F0502020204030204" pitchFamily="34" charset="0"/>
                        </a:rPr>
                        <a:t>4</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tc>
                  <a:txBody>
                    <a:bodyPr/>
                    <a:lstStyle/>
                    <a:p>
                      <a:pPr algn="l" fontAlgn="b"/>
                      <a:r>
                        <a:rPr lang="en-US" sz="1400" b="0" i="0" u="none" strike="noStrike" dirty="0">
                          <a:solidFill>
                            <a:srgbClr val="000000"/>
                          </a:solidFill>
                          <a:effectLst/>
                          <a:latin typeface="Calibri" panose="020F0502020204030204" pitchFamily="34" charset="0"/>
                        </a:rPr>
                        <a:t>Setting and reviewing risk appetite and risk tolerance</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Setting appropriate risk appetite and tolerance with effective thresholds to trigger prompt remedial action.</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5127372"/>
                  </a:ext>
                </a:extLst>
              </a:tr>
              <a:tr h="581236">
                <a:tc>
                  <a:txBody>
                    <a:bodyPr/>
                    <a:lstStyle/>
                    <a:p>
                      <a:pPr algn="ctr" fontAlgn="ctr"/>
                      <a:r>
                        <a:rPr lang="en-SG" sz="1400" b="0" i="0" u="none" strike="noStrike">
                          <a:solidFill>
                            <a:srgbClr val="000000"/>
                          </a:solidFill>
                          <a:effectLst/>
                          <a:latin typeface="Calibri" panose="020F0502020204030204" pitchFamily="34" charset="0"/>
                        </a:rPr>
                        <a:t>5</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tc>
                  <a:txBody>
                    <a:bodyPr/>
                    <a:lstStyle/>
                    <a:p>
                      <a:pPr algn="l" fontAlgn="b"/>
                      <a:r>
                        <a:rPr lang="en-US" sz="1400" b="0" i="0" u="none" strike="noStrike" dirty="0">
                          <a:solidFill>
                            <a:srgbClr val="000000"/>
                          </a:solidFill>
                          <a:effectLst/>
                          <a:latin typeface="Calibri" panose="020F0502020204030204" pitchFamily="34" charset="0"/>
                        </a:rPr>
                        <a:t>Implementing the policies, processes and systems to control risks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Ensuring prompt reporting, assessment and early risk mitigation for</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fintech-driven risks.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0419875"/>
                  </a:ext>
                </a:extLst>
              </a:tr>
              <a:tr h="774982">
                <a:tc>
                  <a:txBody>
                    <a:bodyPr/>
                    <a:lstStyle/>
                    <a:p>
                      <a:pPr algn="ctr" fontAlgn="ctr"/>
                      <a:r>
                        <a:rPr lang="en-SG" sz="1400" b="0" i="0" u="none" strike="noStrike">
                          <a:solidFill>
                            <a:srgbClr val="000000"/>
                          </a:solidFill>
                          <a:effectLst/>
                          <a:latin typeface="Calibri" panose="020F0502020204030204" pitchFamily="34" charset="0"/>
                        </a:rPr>
                        <a:t>6</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ctr"/>
                      <a:r>
                        <a:rPr lang="en-SG" sz="1400" b="0" i="0" u="none" strike="noStrike">
                          <a:solidFill>
                            <a:srgbClr val="000000"/>
                          </a:solidFill>
                          <a:effectLst/>
                          <a:latin typeface="Calibri" panose="020F0502020204030204" pitchFamily="34" charset="0"/>
                        </a:rPr>
                        <a:t>Risk management environment</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Identifying/assessing risks in all processes and systems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Enhancing capacity to identify, assess and mitigate risks arising from</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extended processes and systems in fintech migrations.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8645235"/>
                  </a:ext>
                </a:extLst>
              </a:tr>
              <a:tr h="774982">
                <a:tc>
                  <a:txBody>
                    <a:bodyPr/>
                    <a:lstStyle/>
                    <a:p>
                      <a:pPr algn="ctr" fontAlgn="ctr"/>
                      <a:r>
                        <a:rPr lang="en-SG" sz="1400" b="0" i="0" u="none" strike="noStrike">
                          <a:solidFill>
                            <a:srgbClr val="000000"/>
                          </a:solidFill>
                          <a:effectLst/>
                          <a:latin typeface="Calibri" panose="020F0502020204030204" pitchFamily="34" charset="0"/>
                        </a:rPr>
                        <a:t>7</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tc>
                  <a:txBody>
                    <a:bodyPr/>
                    <a:lstStyle/>
                    <a:p>
                      <a:pPr algn="l" fontAlgn="b"/>
                      <a:r>
                        <a:rPr lang="en-US" sz="1400" b="0" i="0" u="none" strike="noStrike" dirty="0">
                          <a:solidFill>
                            <a:srgbClr val="000000"/>
                          </a:solidFill>
                          <a:effectLst/>
                          <a:latin typeface="Calibri" panose="020F0502020204030204" pitchFamily="34" charset="0"/>
                        </a:rPr>
                        <a:t>Assessing risks in the launch of every product, activity, process and system</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Ensuring the timely and overarching identification, assessment of risks in the launch and delivery of fintech-driven processes and systems.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4139015"/>
                  </a:ext>
                </a:extLst>
              </a:tr>
              <a:tr h="581236">
                <a:tc>
                  <a:txBody>
                    <a:bodyPr/>
                    <a:lstStyle/>
                    <a:p>
                      <a:pPr algn="ctr" fontAlgn="ctr"/>
                      <a:r>
                        <a:rPr lang="en-SG" sz="1400" b="0" i="0" u="none" strike="noStrike">
                          <a:solidFill>
                            <a:srgbClr val="000000"/>
                          </a:solidFill>
                          <a:effectLst/>
                          <a:latin typeface="Calibri" panose="020F0502020204030204" pitchFamily="34" charset="0"/>
                        </a:rPr>
                        <a:t>8</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tc>
                  <a:txBody>
                    <a:bodyPr/>
                    <a:lstStyle/>
                    <a:p>
                      <a:pPr algn="l" fontAlgn="b"/>
                      <a:r>
                        <a:rPr lang="en-US" sz="1400" b="0" i="0" u="none" strike="noStrike">
                          <a:solidFill>
                            <a:srgbClr val="000000"/>
                          </a:solidFill>
                          <a:effectLst/>
                          <a:latin typeface="Calibri" panose="020F0502020204030204" pitchFamily="34" charset="0"/>
                        </a:rPr>
                        <a:t>Appropriate risk monitoring and proactive risk management</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Updating the frequency of monitoring and reporting with appropriate escalation according to the size and nature of the risks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7141553"/>
                  </a:ext>
                </a:extLst>
              </a:tr>
              <a:tr h="581236">
                <a:tc>
                  <a:txBody>
                    <a:bodyPr/>
                    <a:lstStyle/>
                    <a:p>
                      <a:pPr algn="ctr" fontAlgn="ctr"/>
                      <a:r>
                        <a:rPr lang="en-SG" sz="1400" b="0" i="0" u="none" strike="noStrike">
                          <a:solidFill>
                            <a:srgbClr val="000000"/>
                          </a:solidFill>
                          <a:effectLst/>
                          <a:latin typeface="Calibri" panose="020F0502020204030204" pitchFamily="34" charset="0"/>
                        </a:rPr>
                        <a:t>9</a:t>
                      </a:r>
                    </a:p>
                  </a:txBody>
                  <a:tcPr marL="5557" marR="5557" marT="5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SG"/>
                    </a:p>
                  </a:txBody>
                  <a:tcPr/>
                </a:tc>
                <a:tc>
                  <a:txBody>
                    <a:bodyPr/>
                    <a:lstStyle/>
                    <a:p>
                      <a:pPr algn="l" fontAlgn="b"/>
                      <a:r>
                        <a:rPr lang="en-SG" sz="1400" b="0" i="0" u="none" strike="noStrike">
                          <a:solidFill>
                            <a:srgbClr val="000000"/>
                          </a:solidFill>
                          <a:effectLst/>
                          <a:latin typeface="Calibri" panose="020F0502020204030204" pitchFamily="34" charset="0"/>
                        </a:rPr>
                        <a:t>Strong risk control environment </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Affording appropriate capacities and resources allocated to promptly and effectively control fintech-driven risks.</a:t>
                      </a:r>
                    </a:p>
                  </a:txBody>
                  <a:tcPr marL="5557" marR="5557" marT="5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408275"/>
                  </a:ext>
                </a:extLst>
              </a:tr>
            </a:tbl>
          </a:graphicData>
        </a:graphic>
      </p:graphicFrame>
      <p:sp>
        <p:nvSpPr>
          <p:cNvPr id="6" name="TextBox 5">
            <a:extLst>
              <a:ext uri="{FF2B5EF4-FFF2-40B4-BE49-F238E27FC236}">
                <a16:creationId xmlns:a16="http://schemas.microsoft.com/office/drawing/2014/main" id="{31CFF3A7-6A89-4252-96D0-01B6749E2610}"/>
              </a:ext>
            </a:extLst>
          </p:cNvPr>
          <p:cNvSpPr txBox="1"/>
          <p:nvPr/>
        </p:nvSpPr>
        <p:spPr>
          <a:xfrm>
            <a:off x="139148" y="662366"/>
            <a:ext cx="11734800" cy="923330"/>
          </a:xfrm>
          <a:prstGeom prst="rect">
            <a:avLst/>
          </a:prstGeom>
          <a:noFill/>
        </p:spPr>
        <p:txBody>
          <a:bodyPr wrap="square" rtlCol="0">
            <a:spAutoFit/>
          </a:bodyPr>
          <a:lstStyle/>
          <a:p>
            <a:pPr marL="342900" indent="-342900">
              <a:buFont typeface="Wingdings" panose="05000000000000000000" pitchFamily="2" charset="2"/>
              <a:buChar char="v"/>
            </a:pPr>
            <a:r>
              <a:rPr lang="en-US" dirty="0">
                <a:latin typeface="Calibri" panose="020F0502020204030204" pitchFamily="34" charset="0"/>
                <a:cs typeface="Calibri" panose="020F0502020204030204" pitchFamily="34" charset="0"/>
              </a:rPr>
              <a:t>The successful completion the project not only achieve the Fintech Credit’s Goal but also prepares a platform which drives to be compliant on the following Principles of Risk Management.</a:t>
            </a:r>
          </a:p>
          <a:p>
            <a:endParaRPr lang="en-SG" dirty="0"/>
          </a:p>
        </p:txBody>
      </p:sp>
    </p:spTree>
    <p:extLst>
      <p:ext uri="{BB962C8B-B14F-4D97-AF65-F5344CB8AC3E}">
        <p14:creationId xmlns:p14="http://schemas.microsoft.com/office/powerpoint/2010/main" val="425698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228600" y="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accent3">
                    <a:lumMod val="75000"/>
                  </a:schemeClr>
                </a:solidFill>
                <a:latin typeface="Calibri" panose="020F0502020204030204" pitchFamily="34" charset="0"/>
                <a:cs typeface="Calibri" panose="020F0502020204030204" pitchFamily="34" charset="0"/>
              </a:rPr>
              <a:t>Implementing APRA Regulations – Stakeholders</a:t>
            </a:r>
          </a:p>
          <a:p>
            <a:pPr algn="ctr"/>
            <a:r>
              <a:rPr lang="en-US" sz="1600" b="1" dirty="0">
                <a:solidFill>
                  <a:schemeClr val="accent3">
                    <a:lumMod val="75000"/>
                  </a:schemeClr>
                </a:solidFill>
                <a:latin typeface="Calibri" panose="020F0502020204030204" pitchFamily="34" charset="0"/>
                <a:cs typeface="Calibri" panose="020F0502020204030204" pitchFamily="34" charset="0"/>
              </a:rPr>
              <a:t>(position ,characteristics, Strategies)</a:t>
            </a:r>
            <a:endParaRPr lang="en-US" sz="16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E0844D8C-31D7-417F-B321-2EB86E5DA51B}"/>
              </a:ext>
            </a:extLst>
          </p:cNvPr>
          <p:cNvGraphicFramePr>
            <a:graphicFrameLocks noGrp="1"/>
          </p:cNvGraphicFramePr>
          <p:nvPr>
            <p:extLst>
              <p:ext uri="{D42A27DB-BD31-4B8C-83A1-F6EECF244321}">
                <p14:modId xmlns:p14="http://schemas.microsoft.com/office/powerpoint/2010/main" val="71098202"/>
              </p:ext>
            </p:extLst>
          </p:nvPr>
        </p:nvGraphicFramePr>
        <p:xfrm>
          <a:off x="36442" y="647137"/>
          <a:ext cx="12069419" cy="6262500"/>
        </p:xfrm>
        <a:graphic>
          <a:graphicData uri="http://schemas.openxmlformats.org/drawingml/2006/table">
            <a:tbl>
              <a:tblPr firstRow="1" firstCol="1" bandRow="1">
                <a:tableStyleId>{8799B23B-EC83-4686-B30A-512413B5E67A}</a:tableStyleId>
              </a:tblPr>
              <a:tblGrid>
                <a:gridCol w="1286958">
                  <a:extLst>
                    <a:ext uri="{9D8B030D-6E8A-4147-A177-3AD203B41FA5}">
                      <a16:colId xmlns:a16="http://schemas.microsoft.com/office/drawing/2014/main" val="3847027716"/>
                    </a:ext>
                  </a:extLst>
                </a:gridCol>
                <a:gridCol w="1135550">
                  <a:extLst>
                    <a:ext uri="{9D8B030D-6E8A-4147-A177-3AD203B41FA5}">
                      <a16:colId xmlns:a16="http://schemas.microsoft.com/office/drawing/2014/main" val="3623138004"/>
                    </a:ext>
                  </a:extLst>
                </a:gridCol>
                <a:gridCol w="1777383">
                  <a:extLst>
                    <a:ext uri="{9D8B030D-6E8A-4147-A177-3AD203B41FA5}">
                      <a16:colId xmlns:a16="http://schemas.microsoft.com/office/drawing/2014/main" val="2192577801"/>
                    </a:ext>
                  </a:extLst>
                </a:gridCol>
                <a:gridCol w="938063">
                  <a:extLst>
                    <a:ext uri="{9D8B030D-6E8A-4147-A177-3AD203B41FA5}">
                      <a16:colId xmlns:a16="http://schemas.microsoft.com/office/drawing/2014/main" val="2368456420"/>
                    </a:ext>
                  </a:extLst>
                </a:gridCol>
                <a:gridCol w="1392284">
                  <a:extLst>
                    <a:ext uri="{9D8B030D-6E8A-4147-A177-3AD203B41FA5}">
                      <a16:colId xmlns:a16="http://schemas.microsoft.com/office/drawing/2014/main" val="1531694797"/>
                    </a:ext>
                  </a:extLst>
                </a:gridCol>
                <a:gridCol w="1866251">
                  <a:extLst>
                    <a:ext uri="{9D8B030D-6E8A-4147-A177-3AD203B41FA5}">
                      <a16:colId xmlns:a16="http://schemas.microsoft.com/office/drawing/2014/main" val="2421554816"/>
                    </a:ext>
                  </a:extLst>
                </a:gridCol>
                <a:gridCol w="1579896">
                  <a:extLst>
                    <a:ext uri="{9D8B030D-6E8A-4147-A177-3AD203B41FA5}">
                      <a16:colId xmlns:a16="http://schemas.microsoft.com/office/drawing/2014/main" val="3148958862"/>
                    </a:ext>
                  </a:extLst>
                </a:gridCol>
                <a:gridCol w="2093034">
                  <a:extLst>
                    <a:ext uri="{9D8B030D-6E8A-4147-A177-3AD203B41FA5}">
                      <a16:colId xmlns:a16="http://schemas.microsoft.com/office/drawing/2014/main" val="88547520"/>
                    </a:ext>
                  </a:extLst>
                </a:gridCol>
              </a:tblGrid>
              <a:tr h="554400">
                <a:tc>
                  <a:txBody>
                    <a:bodyPr/>
                    <a:lstStyle/>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Stakeholders</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gn="ctr">
                        <a:lnSpc>
                          <a:spcPct val="107000"/>
                        </a:lnSpc>
                        <a:spcAft>
                          <a:spcPts val="0"/>
                        </a:spcAft>
                      </a:pPr>
                      <a:r>
                        <a:rPr lang="en-US" sz="1200" dirty="0">
                          <a:solidFill>
                            <a:schemeClr val="bg1"/>
                          </a:solidFill>
                          <a:effectLst/>
                          <a:latin typeface="Calibri" panose="020F0502020204030204" pitchFamily="34" charset="0"/>
                          <a:cs typeface="Calibri" panose="020F0502020204030204" pitchFamily="34" charset="0"/>
                        </a:rPr>
                        <a:t>Position &amp; Characteristics</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gn="ctr">
                        <a:lnSpc>
                          <a:spcPct val="107000"/>
                        </a:lnSpc>
                        <a:spcAft>
                          <a:spcPts val="0"/>
                        </a:spcAft>
                      </a:pPr>
                      <a:r>
                        <a:rPr lang="en-US" sz="1200" dirty="0">
                          <a:solidFill>
                            <a:schemeClr val="bg1"/>
                          </a:solidFill>
                          <a:effectLst/>
                          <a:latin typeface="Calibri" panose="020F0502020204030204" pitchFamily="34" charset="0"/>
                          <a:cs typeface="Calibri" panose="020F0502020204030204" pitchFamily="34" charset="0"/>
                        </a:rPr>
                        <a:t>Performance Metrics</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Main Contact person</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Level Of Buy-In And</a:t>
                      </a:r>
                    </a:p>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Its Drivers (Concerns)</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Develop Individualized Value</a:t>
                      </a:r>
                    </a:p>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Messaging</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Communicate</a:t>
                      </a:r>
                    </a:p>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Frequency/ Mode</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Need Change-</a:t>
                      </a:r>
                    </a:p>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Contact/Tactics</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extLst>
                  <a:ext uri="{0D108BD9-81ED-4DB2-BD59-A6C34878D82A}">
                    <a16:rowId xmlns:a16="http://schemas.microsoft.com/office/drawing/2014/main" val="710913290"/>
                  </a:ext>
                </a:extLst>
              </a:tr>
              <a:tr h="794324">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Top management</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Leadership </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a:t>
                      </a:r>
                      <a:r>
                        <a:rPr lang="en-SG" sz="1200" dirty="0">
                          <a:effectLst/>
                          <a:latin typeface="Calibri" panose="020F0502020204030204" pitchFamily="34" charset="0"/>
                          <a:cs typeface="Calibri" panose="020F0502020204030204" pitchFamily="34" charset="0"/>
                        </a:rPr>
                        <a:t>Partner)</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1) Approvals</a:t>
                      </a:r>
                    </a:p>
                    <a:p>
                      <a:pPr>
                        <a:lnSpc>
                          <a:spcPct val="107000"/>
                        </a:lnSpc>
                        <a:spcAft>
                          <a:spcPts val="0"/>
                        </a:spcAft>
                      </a:pPr>
                      <a:r>
                        <a:rPr lang="en-SG" sz="1200" dirty="0">
                          <a:effectLst/>
                          <a:latin typeface="Calibri" panose="020F0502020204030204" pitchFamily="34" charset="0"/>
                          <a:cs typeface="Calibri" panose="020F0502020204030204" pitchFamily="34" charset="0"/>
                        </a:rPr>
                        <a:t>2) Ideas &amp; Direction</a:t>
                      </a:r>
                    </a:p>
                    <a:p>
                      <a:pPr>
                        <a:lnSpc>
                          <a:spcPct val="107000"/>
                        </a:lnSpc>
                        <a:spcAft>
                          <a:spcPts val="0"/>
                        </a:spcAft>
                      </a:pPr>
                      <a:r>
                        <a:rPr lang="en-SG" sz="1200" dirty="0">
                          <a:effectLst/>
                          <a:latin typeface="Calibri" panose="020F0502020204030204" pitchFamily="34" charset="0"/>
                          <a:cs typeface="Calibri" panose="020F0502020204030204" pitchFamily="34" charset="0"/>
                        </a:rPr>
                        <a:t>3) Influence</a:t>
                      </a:r>
                    </a:p>
                    <a:p>
                      <a:pPr>
                        <a:lnSpc>
                          <a:spcPct val="107000"/>
                        </a:lnSpc>
                        <a:spcAft>
                          <a:spcPts val="0"/>
                        </a:spcAft>
                      </a:pP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CEO &amp; CRO</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Partner</a:t>
                      </a:r>
                    </a:p>
                    <a:p>
                      <a:pPr>
                        <a:lnSpc>
                          <a:spcPct val="107000"/>
                        </a:lnSpc>
                        <a:spcAft>
                          <a:spcPts val="0"/>
                        </a:spcAft>
                      </a:pPr>
                      <a:r>
                        <a:rPr lang="en-SG" sz="1200" b="0" dirty="0">
                          <a:effectLst/>
                          <a:latin typeface="Calibri" panose="020F0502020204030204" pitchFamily="34" charset="0"/>
                          <a:ea typeface="Calibri" panose="020F0502020204030204" pitchFamily="34" charset="0"/>
                          <a:cs typeface="Calibri" panose="020F0502020204030204" pitchFamily="34" charset="0"/>
                        </a:rPr>
                        <a:t>(Requires knowledge, power and connections.)</a:t>
                      </a: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 1) Initiate  </a:t>
                      </a:r>
                    </a:p>
                    <a:p>
                      <a:pPr>
                        <a:lnSpc>
                          <a:spcPct val="107000"/>
                        </a:lnSpc>
                        <a:spcAft>
                          <a:spcPts val="0"/>
                        </a:spcAft>
                      </a:pPr>
                      <a:r>
                        <a:rPr lang="en-SG" sz="1200" dirty="0">
                          <a:effectLst/>
                          <a:latin typeface="Calibri" panose="020F0502020204030204" pitchFamily="34" charset="0"/>
                          <a:cs typeface="Calibri" panose="020F0502020204030204" pitchFamily="34" charset="0"/>
                        </a:rPr>
                        <a:t>2) Opinions</a:t>
                      </a:r>
                    </a:p>
                    <a:p>
                      <a:pPr>
                        <a:lnSpc>
                          <a:spcPct val="107000"/>
                        </a:lnSpc>
                        <a:spcAft>
                          <a:spcPts val="0"/>
                        </a:spcAft>
                      </a:pPr>
                      <a:r>
                        <a:rPr lang="en-SG" sz="1200" dirty="0">
                          <a:effectLst/>
                          <a:latin typeface="Calibri" panose="020F0502020204030204" pitchFamily="34" charset="0"/>
                          <a:cs typeface="Calibri" panose="020F0502020204030204" pitchFamily="34" charset="0"/>
                        </a:rPr>
                        <a:t>3)Approvals</a:t>
                      </a:r>
                    </a:p>
                    <a:p>
                      <a:pPr>
                        <a:lnSpc>
                          <a:spcPct val="107000"/>
                        </a:lnSpc>
                        <a:spcAft>
                          <a:spcPts val="0"/>
                        </a:spcAft>
                      </a:pPr>
                      <a:r>
                        <a:rPr lang="en-SG" sz="1200" dirty="0">
                          <a:effectLst/>
                          <a:latin typeface="Calibri" panose="020F0502020204030204" pitchFamily="34" charset="0"/>
                          <a:cs typeface="Calibri" panose="020F0502020204030204" pitchFamily="34" charset="0"/>
                        </a:rPr>
                        <a:t>4) Updates</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Monthly Meetings</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rowSpan="5">
                  <a:txBody>
                    <a:bodyPr/>
                    <a:lstStyle/>
                    <a:p>
                      <a:pPr>
                        <a:lnSpc>
                          <a:spcPct val="107000"/>
                        </a:lnSpc>
                        <a:spcAft>
                          <a:spcPts val="0"/>
                        </a:spcAft>
                      </a:pPr>
                      <a:r>
                        <a:rPr lang="en-SG" sz="1100" dirty="0">
                          <a:effectLst/>
                          <a:latin typeface="Calibri" panose="020F0502020204030204" pitchFamily="34" charset="0"/>
                          <a:cs typeface="Calibri" panose="020F0502020204030204" pitchFamily="34" charset="0"/>
                        </a:rPr>
                        <a:t>Any deviations from the plan, </a:t>
                      </a:r>
                    </a:p>
                    <a:p>
                      <a:pPr>
                        <a:lnSpc>
                          <a:spcPct val="107000"/>
                        </a:lnSpc>
                        <a:spcAft>
                          <a:spcPts val="0"/>
                        </a:spcAft>
                      </a:pPr>
                      <a:endParaRPr lang="en-SG" sz="1100" dirty="0">
                        <a:effectLst/>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kern="1200" dirty="0">
                          <a:effectLst/>
                          <a:latin typeface="Calibri" panose="020F0502020204030204" pitchFamily="34" charset="0"/>
                          <a:cs typeface="Calibri" panose="020F0502020204030204" pitchFamily="34" charset="0"/>
                        </a:rPr>
                        <a:t>Always keep open and transparent communication to all stakeholders.</a:t>
                      </a:r>
                    </a:p>
                    <a:p>
                      <a:pPr>
                        <a:lnSpc>
                          <a:spcPct val="107000"/>
                        </a:lnSpc>
                        <a:spcAft>
                          <a:spcPts val="0"/>
                        </a:spcAft>
                      </a:pPr>
                      <a:endParaRPr lang="en-SG" sz="1100" dirty="0">
                        <a:effectLst/>
                        <a:latin typeface="Calibri" panose="020F0502020204030204" pitchFamily="34" charset="0"/>
                        <a:cs typeface="Calibri" panose="020F0502020204030204" pitchFamily="34" charset="0"/>
                      </a:endParaRPr>
                    </a:p>
                    <a:p>
                      <a:pPr marL="171450" indent="-171450">
                        <a:lnSpc>
                          <a:spcPct val="107000"/>
                        </a:lnSpc>
                        <a:spcAft>
                          <a:spcPts val="0"/>
                        </a:spcAft>
                        <a:buFontTx/>
                        <a:buChar char="-"/>
                      </a:pPr>
                      <a:r>
                        <a:rPr lang="en-SG" sz="1100" dirty="0">
                          <a:effectLst/>
                          <a:latin typeface="Calibri" panose="020F0502020204030204" pitchFamily="34" charset="0"/>
                          <a:cs typeface="Calibri" panose="020F0502020204030204" pitchFamily="34" charset="0"/>
                        </a:rPr>
                        <a:t>Highlight the reason and accountable party for  the deviation.</a:t>
                      </a:r>
                    </a:p>
                    <a:p>
                      <a:pPr marL="171450" indent="-171450">
                        <a:lnSpc>
                          <a:spcPct val="107000"/>
                        </a:lnSpc>
                        <a:spcAft>
                          <a:spcPts val="0"/>
                        </a:spcAft>
                        <a:buFontTx/>
                        <a:buChar char="-"/>
                      </a:pPr>
                      <a:endParaRPr lang="en-SG" sz="1100" dirty="0">
                        <a:effectLst/>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latin typeface="Calibri" panose="020F0502020204030204" pitchFamily="34" charset="0"/>
                          <a:cs typeface="Calibri" panose="020F0502020204030204" pitchFamily="34" charset="0"/>
                        </a:rPr>
                        <a:t>Assess and highlight the impact on project efficiency and timelines.</a:t>
                      </a:r>
                    </a:p>
                    <a:p>
                      <a:pPr marL="171450" marR="0" lvl="0" indent="-171450" algn="l" defTabSz="914400" rtl="0" eaLnBrk="1" fontAlgn="auto" latinLnBrk="0" hangingPunct="1">
                        <a:lnSpc>
                          <a:spcPct val="107000"/>
                        </a:lnSpc>
                        <a:spcBef>
                          <a:spcPts val="0"/>
                        </a:spcBef>
                        <a:spcAft>
                          <a:spcPts val="0"/>
                        </a:spcAft>
                        <a:buClrTx/>
                        <a:buSzTx/>
                        <a:buFontTx/>
                        <a:buChar char="-"/>
                        <a:tabLst/>
                        <a:defRPr/>
                      </a:pPr>
                      <a:endParaRPr lang="en-SG" sz="1100" dirty="0">
                        <a:effectLst/>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latin typeface="Calibri" panose="020F0502020204030204" pitchFamily="34" charset="0"/>
                          <a:cs typeface="Calibri" panose="020F0502020204030204" pitchFamily="34" charset="0"/>
                        </a:rPr>
                        <a:t>Present any alternatives to avoid or minimize the impact on project efficiency and timelines.</a:t>
                      </a:r>
                    </a:p>
                    <a:p>
                      <a:pPr marL="171450" marR="0" lvl="0" indent="-171450" algn="l" defTabSz="914400" rtl="0" eaLnBrk="1" fontAlgn="auto" latinLnBrk="0" hangingPunct="1">
                        <a:lnSpc>
                          <a:spcPct val="107000"/>
                        </a:lnSpc>
                        <a:spcBef>
                          <a:spcPts val="0"/>
                        </a:spcBef>
                        <a:spcAft>
                          <a:spcPts val="0"/>
                        </a:spcAft>
                        <a:buClrTx/>
                        <a:buSzTx/>
                        <a:buFontTx/>
                        <a:buChar char="-"/>
                        <a:tabLst/>
                        <a:defRPr/>
                      </a:pPr>
                      <a:endParaRPr lang="en-SG" sz="1100" dirty="0">
                        <a:effectLst/>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latin typeface="Calibri" panose="020F0502020204030204" pitchFamily="34" charset="0"/>
                          <a:cs typeface="Calibri" panose="020F0502020204030204" pitchFamily="34" charset="0"/>
                        </a:rPr>
                        <a:t>Highlight the deviation and its impact in the regular communication mode.</a:t>
                      </a:r>
                    </a:p>
                    <a:p>
                      <a:pPr marL="171450" marR="0" lvl="0" indent="-171450" algn="l" defTabSz="914400" rtl="0" eaLnBrk="1" fontAlgn="auto" latinLnBrk="0" hangingPunct="1">
                        <a:lnSpc>
                          <a:spcPct val="107000"/>
                        </a:lnSpc>
                        <a:spcBef>
                          <a:spcPts val="0"/>
                        </a:spcBef>
                        <a:spcAft>
                          <a:spcPts val="0"/>
                        </a:spcAft>
                        <a:buClrTx/>
                        <a:buSzTx/>
                        <a:buFontTx/>
                        <a:buChar char="-"/>
                        <a:tabLst/>
                        <a:defRPr/>
                      </a:pPr>
                      <a:endParaRPr lang="en-SG" sz="1100" dirty="0">
                        <a:effectLst/>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latin typeface="Calibri" panose="020F0502020204030204" pitchFamily="34" charset="0"/>
                          <a:cs typeface="Calibri" panose="020F0502020204030204" pitchFamily="34" charset="0"/>
                        </a:rPr>
                        <a:t>Keep the evidence (Email/Minutes of discussion) of agreement with relevant teams and it’s impact on project.</a:t>
                      </a:r>
                      <a:endParaRPr lang="en-SG" sz="1100" b="0" dirty="0">
                        <a:effectLst/>
                        <a:latin typeface="Calibri" panose="020F0502020204030204" pitchFamily="34" charset="0"/>
                        <a:cs typeface="Calibri" panose="020F0502020204030204" pitchFamily="34" charset="0"/>
                      </a:endParaRPr>
                    </a:p>
                  </a:txBody>
                  <a:tcPr marL="68580" marR="68580" marT="0" marB="0">
                    <a:noFill/>
                  </a:tcPr>
                </a:tc>
                <a:extLst>
                  <a:ext uri="{0D108BD9-81ED-4DB2-BD59-A6C34878D82A}">
                    <a16:rowId xmlns:a16="http://schemas.microsoft.com/office/drawing/2014/main" val="391300480"/>
                  </a:ext>
                </a:extLst>
              </a:tr>
              <a:tr h="754129">
                <a:tc>
                  <a:txBody>
                    <a:bodyPr/>
                    <a:lstStyle/>
                    <a:p>
                      <a:pPr>
                        <a:lnSpc>
                          <a:spcPct val="107000"/>
                        </a:lnSpc>
                        <a:spcAft>
                          <a:spcPts val="0"/>
                        </a:spcAft>
                      </a:pPr>
                      <a:r>
                        <a:rPr lang="en-US" sz="1200" dirty="0">
                          <a:latin typeface="Calibri" panose="020F0502020204030204" pitchFamily="34" charset="0"/>
                          <a:cs typeface="Calibri" panose="020F0502020204030204" pitchFamily="34" charset="0"/>
                        </a:rPr>
                        <a:t>Analytical team </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US" sz="1200" b="1" dirty="0">
                          <a:solidFill>
                            <a:srgbClr val="00B050"/>
                          </a:solidFill>
                          <a:effectLst/>
                          <a:latin typeface="Calibri" panose="020F0502020204030204" pitchFamily="34" charset="0"/>
                          <a:cs typeface="Calibri" panose="020F0502020204030204" pitchFamily="34" charset="0"/>
                        </a:rPr>
                        <a:t>Project Team</a:t>
                      </a:r>
                    </a:p>
                    <a:p>
                      <a:pPr>
                        <a:lnSpc>
                          <a:spcPct val="107000"/>
                        </a:lnSpc>
                        <a:spcAft>
                          <a:spcPts val="0"/>
                        </a:spcAft>
                      </a:pPr>
                      <a:r>
                        <a:rPr lang="en-US" sz="1200" dirty="0">
                          <a:effectLst/>
                          <a:latin typeface="Calibri" panose="020F0502020204030204" pitchFamily="34" charset="0"/>
                          <a:cs typeface="Calibri" panose="020F0502020204030204" pitchFamily="34" charset="0"/>
                        </a:rPr>
                        <a:t> (</a:t>
                      </a:r>
                      <a:r>
                        <a:rPr lang="en-SG" sz="1200" dirty="0">
                          <a:effectLst/>
                          <a:latin typeface="Calibri" panose="020F0502020204030204" pitchFamily="34" charset="0"/>
                          <a:cs typeface="Calibri" panose="020F0502020204030204" pitchFamily="34" charset="0"/>
                        </a:rPr>
                        <a:t>Partner)</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1)Model development </a:t>
                      </a:r>
                    </a:p>
                    <a:p>
                      <a:pPr>
                        <a:lnSpc>
                          <a:spcPct val="107000"/>
                        </a:lnSpc>
                        <a:spcAft>
                          <a:spcPts val="0"/>
                        </a:spcAft>
                      </a:pPr>
                      <a:r>
                        <a:rPr lang="en-SG" sz="1200" dirty="0">
                          <a:effectLst/>
                          <a:latin typeface="Calibri" panose="020F0502020204030204" pitchFamily="34" charset="0"/>
                          <a:cs typeface="Calibri" panose="020F0502020204030204" pitchFamily="34" charset="0"/>
                        </a:rPr>
                        <a:t>2) Model Validation</a:t>
                      </a:r>
                    </a:p>
                    <a:p>
                      <a:pPr>
                        <a:lnSpc>
                          <a:spcPct val="107000"/>
                        </a:lnSpc>
                        <a:spcAft>
                          <a:spcPts val="0"/>
                        </a:spcAft>
                      </a:pPr>
                      <a:r>
                        <a:rPr lang="en-SG" sz="1200" dirty="0">
                          <a:effectLst/>
                          <a:latin typeface="Calibri" panose="020F0502020204030204" pitchFamily="34" charset="0"/>
                          <a:cs typeface="Calibri" panose="020F0502020204030204" pitchFamily="34" charset="0"/>
                        </a:rPr>
                        <a:t>3)Monitoring </a:t>
                      </a:r>
                    </a:p>
                    <a:p>
                      <a:pPr>
                        <a:lnSpc>
                          <a:spcPct val="107000"/>
                        </a:lnSpc>
                        <a:spcAft>
                          <a:spcPts val="0"/>
                        </a:spcAft>
                      </a:pP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 Project Manager</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Partner</a:t>
                      </a:r>
                    </a:p>
                    <a:p>
                      <a:pPr>
                        <a:lnSpc>
                          <a:spcPct val="107000"/>
                        </a:lnSpc>
                        <a:spcAft>
                          <a:spcPts val="0"/>
                        </a:spcAft>
                      </a:pPr>
                      <a:r>
                        <a:rPr lang="en-SG" sz="1200" b="0" dirty="0">
                          <a:effectLst/>
                          <a:latin typeface="Calibri" panose="020F0502020204030204" pitchFamily="34" charset="0"/>
                          <a:ea typeface="Calibri" panose="020F0502020204030204" pitchFamily="34" charset="0"/>
                          <a:cs typeface="Calibri" panose="020F0502020204030204" pitchFamily="34" charset="0"/>
                        </a:rPr>
                        <a:t>(Requires knowledge and Resources.)</a:t>
                      </a: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1) Design</a:t>
                      </a:r>
                    </a:p>
                    <a:p>
                      <a:pPr>
                        <a:lnSpc>
                          <a:spcPct val="107000"/>
                        </a:lnSpc>
                        <a:spcAft>
                          <a:spcPts val="0"/>
                        </a:spcAft>
                      </a:pPr>
                      <a:r>
                        <a:rPr lang="en-SG" sz="1200" dirty="0">
                          <a:effectLst/>
                          <a:latin typeface="Calibri" panose="020F0502020204030204" pitchFamily="34" charset="0"/>
                          <a:cs typeface="Calibri" panose="020F0502020204030204" pitchFamily="34" charset="0"/>
                        </a:rPr>
                        <a:t>2) Roles &amp; Responsibilities</a:t>
                      </a:r>
                    </a:p>
                    <a:p>
                      <a:pPr>
                        <a:lnSpc>
                          <a:spcPct val="107000"/>
                        </a:lnSpc>
                        <a:spcAft>
                          <a:spcPts val="0"/>
                        </a:spcAft>
                      </a:pPr>
                      <a:r>
                        <a:rPr lang="en-SG" sz="1200" dirty="0">
                          <a:effectLst/>
                          <a:latin typeface="Calibri" panose="020F0502020204030204" pitchFamily="34" charset="0"/>
                          <a:cs typeface="Calibri" panose="020F0502020204030204" pitchFamily="34" charset="0"/>
                        </a:rPr>
                        <a:t>3) Tracking</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 Weekly Meetings</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vMerge="1">
                  <a:txBody>
                    <a:bodyPr/>
                    <a:lstStyle/>
                    <a:p>
                      <a:pPr>
                        <a:lnSpc>
                          <a:spcPct val="107000"/>
                        </a:lnSpc>
                        <a:spcAft>
                          <a:spcPts val="0"/>
                        </a:spcAft>
                      </a:pP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527647848"/>
                  </a:ext>
                </a:extLst>
              </a:tr>
              <a:tr h="929518">
                <a:tc>
                  <a:txBody>
                    <a:bodyPr/>
                    <a:lstStyle/>
                    <a:p>
                      <a:pPr>
                        <a:lnSpc>
                          <a:spcPct val="107000"/>
                        </a:lnSpc>
                        <a:spcAft>
                          <a:spcPts val="0"/>
                        </a:spcAft>
                      </a:pPr>
                      <a:r>
                        <a:rPr lang="en-US" sz="1200" dirty="0">
                          <a:latin typeface="Calibri" panose="020F0502020204030204" pitchFamily="34" charset="0"/>
                          <a:cs typeface="Calibri" panose="020F0502020204030204" pitchFamily="34" charset="0"/>
                        </a:rPr>
                        <a:t>Data &amp; Systems team </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US" sz="1200" dirty="0">
                          <a:effectLst/>
                          <a:latin typeface="Calibri" panose="020F0502020204030204" pitchFamily="34" charset="0"/>
                          <a:cs typeface="Calibri" panose="020F0502020204030204" pitchFamily="34" charset="0"/>
                        </a:rPr>
                        <a:t>Internal client</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a:t>
                      </a:r>
                      <a:r>
                        <a:rPr lang="en-SG" sz="1200" dirty="0">
                          <a:effectLst/>
                          <a:latin typeface="Calibri" panose="020F0502020204030204" pitchFamily="34" charset="0"/>
                          <a:cs typeface="Calibri" panose="020F0502020204030204" pitchFamily="34" charset="0"/>
                        </a:rPr>
                        <a:t>Resource)</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US" sz="1200" dirty="0">
                          <a:effectLst/>
                          <a:latin typeface="Calibri" panose="020F0502020204030204" pitchFamily="34" charset="0"/>
                          <a:cs typeface="Calibri" panose="020F0502020204030204" pitchFamily="34" charset="0"/>
                        </a:rPr>
                        <a:t>1) Preparation requested model data.</a:t>
                      </a:r>
                    </a:p>
                    <a:p>
                      <a:pPr>
                        <a:lnSpc>
                          <a:spcPct val="107000"/>
                        </a:lnSpc>
                        <a:spcAft>
                          <a:spcPts val="0"/>
                        </a:spcAft>
                      </a:pPr>
                      <a:r>
                        <a:rPr lang="en-US" sz="1200" dirty="0">
                          <a:effectLst/>
                          <a:latin typeface="Calibri" panose="020F0502020204030204" pitchFamily="34" charset="0"/>
                          <a:cs typeface="Calibri" panose="020F0502020204030204" pitchFamily="34" charset="0"/>
                        </a:rPr>
                        <a:t>2)Documentation on systems process flow and extracted model data.</a:t>
                      </a:r>
                    </a:p>
                    <a:p>
                      <a:pPr>
                        <a:lnSpc>
                          <a:spcPct val="107000"/>
                        </a:lnSpc>
                        <a:spcAft>
                          <a:spcPts val="0"/>
                        </a:spcAft>
                      </a:pP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 Team Manager</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Resource</a:t>
                      </a:r>
                    </a:p>
                    <a:p>
                      <a:pPr>
                        <a:lnSpc>
                          <a:spcPct val="107000"/>
                        </a:lnSpc>
                        <a:spcAft>
                          <a:spcPts val="0"/>
                        </a:spcAft>
                      </a:pPr>
                      <a:r>
                        <a:rPr lang="en-SG" sz="1200" b="0" dirty="0">
                          <a:effectLst/>
                          <a:latin typeface="Calibri" panose="020F0502020204030204" pitchFamily="34" charset="0"/>
                          <a:ea typeface="Calibri" panose="020F0502020204030204" pitchFamily="34" charset="0"/>
                          <a:cs typeface="Calibri" panose="020F0502020204030204" pitchFamily="34" charset="0"/>
                        </a:rPr>
                        <a:t>(Requires to share the knowledge and deliver commitments.)</a:t>
                      </a:r>
                    </a:p>
                  </a:txBody>
                  <a:tcPr marL="68580" marR="68580" marT="0" marB="0">
                    <a:noFill/>
                  </a:tcPr>
                </a:tc>
                <a:tc rowSpan="2">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 1) Requirements gathering.</a:t>
                      </a:r>
                    </a:p>
                    <a:p>
                      <a:pPr>
                        <a:lnSpc>
                          <a:spcPct val="107000"/>
                        </a:lnSpc>
                        <a:spcAft>
                          <a:spcPts val="0"/>
                        </a:spcAft>
                      </a:pPr>
                      <a:r>
                        <a:rPr lang="en-SG" sz="1200" dirty="0">
                          <a:effectLst/>
                          <a:latin typeface="Calibri" panose="020F0502020204030204" pitchFamily="34" charset="0"/>
                          <a:cs typeface="Calibri" panose="020F0502020204030204" pitchFamily="34" charset="0"/>
                        </a:rPr>
                        <a:t>2) Validation of requirements and feasibility study.</a:t>
                      </a:r>
                    </a:p>
                    <a:p>
                      <a:pPr>
                        <a:lnSpc>
                          <a:spcPct val="107000"/>
                        </a:lnSpc>
                        <a:spcAft>
                          <a:spcPts val="0"/>
                        </a:spcAft>
                      </a:pPr>
                      <a:r>
                        <a:rPr lang="en-SG" sz="1200" dirty="0">
                          <a:effectLst/>
                          <a:latin typeface="Calibri" panose="020F0502020204030204" pitchFamily="34" charset="0"/>
                          <a:cs typeface="Calibri" panose="020F0502020204030204" pitchFamily="34" charset="0"/>
                        </a:rPr>
                        <a:t>3)Clarity on output data and timelines.</a:t>
                      </a:r>
                    </a:p>
                    <a:p>
                      <a:pPr marL="0" marR="0" lvl="0" indent="0" algn="l" defTabSz="914400" rtl="0" eaLnBrk="1" fontAlgn="auto" latinLnBrk="0" hangingPunct="1">
                        <a:lnSpc>
                          <a:spcPct val="107000"/>
                        </a:lnSpc>
                        <a:spcBef>
                          <a:spcPts val="0"/>
                        </a:spcBef>
                        <a:spcAft>
                          <a:spcPts val="0"/>
                        </a:spcAft>
                        <a:buClrTx/>
                        <a:buSzTx/>
                        <a:buFontTx/>
                        <a:buNone/>
                        <a:tabLst/>
                        <a:defRPr/>
                      </a:pPr>
                      <a:r>
                        <a:rPr lang="en-SG" sz="1200" dirty="0">
                          <a:effectLst/>
                          <a:latin typeface="Calibri" panose="020F0502020204030204" pitchFamily="34" charset="0"/>
                          <a:cs typeface="Calibri" panose="020F0502020204030204" pitchFamily="34" charset="0"/>
                        </a:rPr>
                        <a:t>4)Transparent updates to Top management.</a:t>
                      </a:r>
                    </a:p>
                    <a:p>
                      <a:pPr>
                        <a:lnSpc>
                          <a:spcPct val="107000"/>
                        </a:lnSpc>
                        <a:spcAft>
                          <a:spcPts val="0"/>
                        </a:spcAft>
                      </a:pPr>
                      <a:r>
                        <a:rPr lang="en-SG" sz="1200" dirty="0">
                          <a:effectLst/>
                          <a:latin typeface="Calibri" panose="020F0502020204030204" pitchFamily="34" charset="0"/>
                          <a:cs typeface="Calibri" panose="020F0502020204030204" pitchFamily="34" charset="0"/>
                        </a:rPr>
                        <a:t>5)Track &amp; Escalate</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rowSpan="2">
                  <a:txBody>
                    <a:bodyPr/>
                    <a:lstStyle/>
                    <a:p>
                      <a:pPr marL="0" marR="0" lvl="0" indent="0" algn="l"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SG" sz="1200" b="0" dirty="0">
                          <a:effectLst/>
                          <a:latin typeface="Calibri" panose="020F0502020204030204" pitchFamily="34" charset="0"/>
                          <a:ea typeface="Calibri" panose="020F0502020204030204" pitchFamily="34" charset="0"/>
                          <a:cs typeface="Calibri" panose="020F0502020204030204" pitchFamily="34" charset="0"/>
                        </a:rPr>
                        <a:t>Updates when ever required. (at least once in a week).</a:t>
                      </a:r>
                      <a:endParaRPr lang="en-SG" sz="1200" dirty="0">
                        <a:effectLst/>
                        <a:latin typeface="Calibri" panose="020F0502020204030204" pitchFamily="34" charset="0"/>
                        <a:cs typeface="Calibri" panose="020F0502020204030204" pitchFamily="34" charset="0"/>
                      </a:endParaRPr>
                    </a:p>
                    <a:p>
                      <a:pPr marL="171450" indent="-171450">
                        <a:lnSpc>
                          <a:spcPct val="107000"/>
                        </a:lnSpc>
                        <a:spcAft>
                          <a:spcPts val="0"/>
                        </a:spcAft>
                        <a:buFont typeface="Wingdings" panose="05000000000000000000" pitchFamily="2" charset="2"/>
                        <a:buChar char="§"/>
                      </a:pPr>
                      <a:r>
                        <a:rPr lang="en-SG" sz="1200" dirty="0">
                          <a:effectLst/>
                          <a:latin typeface="Calibri" panose="020F0502020204030204" pitchFamily="34" charset="0"/>
                          <a:cs typeface="Calibri" panose="020F0502020204030204" pitchFamily="34" charset="0"/>
                        </a:rPr>
                        <a:t>A clear email communication on commitments, deliveries and project related issues.</a:t>
                      </a:r>
                    </a:p>
                    <a:p>
                      <a:pPr marL="171450" indent="-171450">
                        <a:lnSpc>
                          <a:spcPct val="107000"/>
                        </a:lnSpc>
                        <a:spcAft>
                          <a:spcPts val="0"/>
                        </a:spcAft>
                        <a:buFont typeface="Wingdings" panose="05000000000000000000" pitchFamily="2" charset="2"/>
                        <a:buChar char="§"/>
                      </a:pPr>
                      <a:r>
                        <a:rPr lang="en-SG" sz="1200" dirty="0">
                          <a:effectLst/>
                          <a:latin typeface="Calibri" panose="020F0502020204030204" pitchFamily="34" charset="0"/>
                          <a:cs typeface="Calibri" panose="020F0502020204030204" pitchFamily="34" charset="0"/>
                        </a:rPr>
                        <a:t>Minutes of discussion to be documented.</a:t>
                      </a:r>
                    </a:p>
                    <a:p>
                      <a:pPr>
                        <a:lnSpc>
                          <a:spcPct val="107000"/>
                        </a:lnSpc>
                        <a:spcAft>
                          <a:spcPts val="0"/>
                        </a:spcAft>
                      </a:pPr>
                      <a:r>
                        <a:rPr lang="en-SG" sz="1200" dirty="0">
                          <a:effectLst/>
                          <a:latin typeface="Calibri" panose="020F0502020204030204" pitchFamily="34" charset="0"/>
                          <a:cs typeface="Calibri" panose="020F0502020204030204" pitchFamily="34" charset="0"/>
                        </a:rPr>
                        <a:t> </a:t>
                      </a:r>
                    </a:p>
                  </a:txBody>
                  <a:tcPr marL="68580" marR="68580" marT="0" marB="0">
                    <a:noFill/>
                  </a:tcPr>
                </a:tc>
                <a:tc vMerge="1">
                  <a:txBody>
                    <a:bodyPr/>
                    <a:lstStyle/>
                    <a:p>
                      <a:pPr>
                        <a:lnSpc>
                          <a:spcPct val="107000"/>
                        </a:lnSpc>
                        <a:spcAft>
                          <a:spcPts val="0"/>
                        </a:spcAft>
                      </a:pP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00715756"/>
                  </a:ext>
                </a:extLst>
              </a:tr>
              <a:tr h="1500472">
                <a:tc>
                  <a:txBody>
                    <a:bodyPr/>
                    <a:lstStyle/>
                    <a:p>
                      <a:pPr>
                        <a:lnSpc>
                          <a:spcPct val="107000"/>
                        </a:lnSpc>
                        <a:spcAft>
                          <a:spcPts val="0"/>
                        </a:spcAft>
                      </a:pPr>
                      <a:r>
                        <a:rPr lang="en-US" sz="1200" dirty="0">
                          <a:latin typeface="Calibri" panose="020F0502020204030204" pitchFamily="34" charset="0"/>
                          <a:cs typeface="Calibri" panose="020F0502020204030204" pitchFamily="34" charset="0"/>
                        </a:rPr>
                        <a:t>Implementation team </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Internal client</a:t>
                      </a:r>
                      <a:endParaRPr lang="en-SG" sz="1200" dirty="0">
                        <a:effectLst/>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a:t>
                      </a:r>
                      <a:r>
                        <a:rPr lang="en-SG" sz="1200" dirty="0">
                          <a:effectLst/>
                          <a:latin typeface="Calibri" panose="020F0502020204030204" pitchFamily="34" charset="0"/>
                          <a:cs typeface="Calibri" panose="020F0502020204030204" pitchFamily="34" charset="0"/>
                        </a:rPr>
                        <a:t>Resource)</a:t>
                      </a:r>
                    </a:p>
                    <a:p>
                      <a:pPr>
                        <a:lnSpc>
                          <a:spcPct val="107000"/>
                        </a:lnSpc>
                        <a:spcAft>
                          <a:spcPts val="0"/>
                        </a:spcAft>
                      </a:pP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US" sz="1200" dirty="0">
                          <a:effectLst/>
                          <a:latin typeface="Calibri" panose="020F0502020204030204" pitchFamily="34" charset="0"/>
                          <a:cs typeface="Calibri" panose="020F0502020204030204" pitchFamily="34" charset="0"/>
                        </a:rPr>
                        <a:t>1) Data technologies</a:t>
                      </a:r>
                    </a:p>
                    <a:p>
                      <a:pPr>
                        <a:lnSpc>
                          <a:spcPct val="107000"/>
                        </a:lnSpc>
                        <a:spcAft>
                          <a:spcPts val="0"/>
                        </a:spcAft>
                      </a:pPr>
                      <a:r>
                        <a:rPr lang="en-US" sz="1200" dirty="0">
                          <a:effectLst/>
                          <a:latin typeface="Calibri" panose="020F0502020204030204" pitchFamily="34" charset="0"/>
                          <a:cs typeface="Calibri" panose="020F0502020204030204" pitchFamily="34" charset="0"/>
                        </a:rPr>
                        <a:t>(Big Data, risk scoring, real-time monitoring)</a:t>
                      </a:r>
                    </a:p>
                    <a:p>
                      <a:pPr>
                        <a:lnSpc>
                          <a:spcPct val="107000"/>
                        </a:lnSpc>
                        <a:spcAft>
                          <a:spcPts val="0"/>
                        </a:spcAft>
                      </a:pPr>
                      <a:r>
                        <a:rPr lang="en-US" sz="1200" dirty="0">
                          <a:effectLst/>
                          <a:latin typeface="Calibri" panose="020F0502020204030204" pitchFamily="34" charset="0"/>
                          <a:cs typeface="Calibri" panose="020F0502020204030204" pitchFamily="34" charset="0"/>
                        </a:rPr>
                        <a:t>2) Cloud computing, API </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Team Manager</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Resource </a:t>
                      </a:r>
                    </a:p>
                    <a:p>
                      <a:pPr marL="0" marR="0" lvl="0" indent="0" algn="l" defTabSz="914400" rtl="0" eaLnBrk="1" fontAlgn="auto" latinLnBrk="0" hangingPunct="1">
                        <a:lnSpc>
                          <a:spcPct val="107000"/>
                        </a:lnSpc>
                        <a:spcBef>
                          <a:spcPts val="0"/>
                        </a:spcBef>
                        <a:spcAft>
                          <a:spcPts val="0"/>
                        </a:spcAft>
                        <a:buClrTx/>
                        <a:buSzTx/>
                        <a:buFontTx/>
                        <a:buNone/>
                        <a:tabLst/>
                        <a:defRPr/>
                      </a:pPr>
                      <a:r>
                        <a:rPr lang="en-SG" sz="1200" b="0" dirty="0">
                          <a:effectLst/>
                          <a:latin typeface="Calibri" panose="020F0502020204030204" pitchFamily="34" charset="0"/>
                          <a:ea typeface="Calibri" panose="020F0502020204030204" pitchFamily="34" charset="0"/>
                          <a:cs typeface="Calibri" panose="020F0502020204030204" pitchFamily="34" charset="0"/>
                        </a:rPr>
                        <a:t>(Requires to deliver commitments and share the knowledge.)</a:t>
                      </a:r>
                    </a:p>
                    <a:p>
                      <a:pPr>
                        <a:lnSpc>
                          <a:spcPct val="107000"/>
                        </a:lnSpc>
                        <a:spcAft>
                          <a:spcPts val="0"/>
                        </a:spcAft>
                      </a:pP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vMerge="1">
                  <a:txBody>
                    <a:bodyPr/>
                    <a:lstStyle/>
                    <a:p>
                      <a:pPr>
                        <a:lnSpc>
                          <a:spcPct val="107000"/>
                        </a:lnSpc>
                        <a:spcAft>
                          <a:spcPts val="0"/>
                        </a:spcAft>
                      </a:pPr>
                      <a:endParaRPr lang="en-SG"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vMerge="1">
                  <a:txBody>
                    <a:bodyPr/>
                    <a:lstStyle/>
                    <a:p>
                      <a:pPr>
                        <a:lnSpc>
                          <a:spcPct val="107000"/>
                        </a:lnSpc>
                        <a:spcAft>
                          <a:spcPts val="0"/>
                        </a:spcAft>
                      </a:pPr>
                      <a:endParaRPr lang="en-SG"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vMerge="1">
                  <a:txBody>
                    <a:bodyPr/>
                    <a:lstStyle/>
                    <a:p>
                      <a:pPr>
                        <a:lnSpc>
                          <a:spcPct val="107000"/>
                        </a:lnSpc>
                        <a:spcAft>
                          <a:spcPts val="0"/>
                        </a:spcAft>
                      </a:pP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399896707"/>
                  </a:ext>
                </a:extLst>
              </a:tr>
              <a:tr h="1449421">
                <a:tc>
                  <a:txBody>
                    <a:bodyPr/>
                    <a:lstStyle/>
                    <a:p>
                      <a:pPr>
                        <a:lnSpc>
                          <a:spcPct val="107000"/>
                        </a:lnSpc>
                        <a:spcAft>
                          <a:spcPts val="0"/>
                        </a:spcAft>
                      </a:pPr>
                      <a:r>
                        <a:rPr lang="en-US" sz="1200" dirty="0">
                          <a:latin typeface="Calibri" panose="020F0502020204030204" pitchFamily="34" charset="0"/>
                          <a:cs typeface="Calibri" panose="020F0502020204030204" pitchFamily="34" charset="0"/>
                        </a:rPr>
                        <a:t>Finance team </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Executive Sponsor </a:t>
                      </a:r>
                    </a:p>
                    <a:p>
                      <a:pPr>
                        <a:lnSpc>
                          <a:spcPct val="107000"/>
                        </a:lnSpc>
                        <a:spcAft>
                          <a:spcPts val="0"/>
                        </a:spcAft>
                      </a:pPr>
                      <a:r>
                        <a:rPr lang="en-SG" sz="1200" dirty="0">
                          <a:effectLst/>
                          <a:latin typeface="Calibri" panose="020F0502020204030204" pitchFamily="34" charset="0"/>
                          <a:cs typeface="Calibri" panose="020F0502020204030204" pitchFamily="34" charset="0"/>
                        </a:rPr>
                        <a:t>(Road-Block)</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1)Budget</a:t>
                      </a:r>
                    </a:p>
                    <a:p>
                      <a:pPr>
                        <a:lnSpc>
                          <a:spcPct val="107000"/>
                        </a:lnSpc>
                        <a:spcAft>
                          <a:spcPts val="0"/>
                        </a:spcAft>
                      </a:pPr>
                      <a:r>
                        <a:rPr lang="en-SG" sz="1200" dirty="0">
                          <a:effectLst/>
                          <a:latin typeface="Calibri" panose="020F0502020204030204" pitchFamily="34" charset="0"/>
                          <a:cs typeface="Calibri" panose="020F0502020204030204" pitchFamily="34" charset="0"/>
                        </a:rPr>
                        <a:t>2)Recruiting staff</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CFO</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Roadblock</a:t>
                      </a:r>
                    </a:p>
                    <a:p>
                      <a:pPr>
                        <a:lnSpc>
                          <a:spcPct val="107000"/>
                        </a:lnSpc>
                        <a:spcAft>
                          <a:spcPts val="0"/>
                        </a:spcAft>
                      </a:pPr>
                      <a:r>
                        <a:rPr lang="en-SG" sz="1200" b="0" dirty="0">
                          <a:effectLst/>
                          <a:latin typeface="Calibri" panose="020F0502020204030204" pitchFamily="34" charset="0"/>
                          <a:ea typeface="Calibri" panose="020F0502020204030204" pitchFamily="34" charset="0"/>
                          <a:cs typeface="Calibri" panose="020F0502020204030204" pitchFamily="34" charset="0"/>
                        </a:rPr>
                        <a:t>(Challenges with Budget Approval Vs Project cost &amp; impact, delivery and success )</a:t>
                      </a: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1)Project details.</a:t>
                      </a:r>
                    </a:p>
                    <a:p>
                      <a:pPr>
                        <a:lnSpc>
                          <a:spcPct val="107000"/>
                        </a:lnSpc>
                        <a:spcAft>
                          <a:spcPts val="0"/>
                        </a:spcAft>
                      </a:pPr>
                      <a:r>
                        <a:rPr lang="en-SG" sz="1200" dirty="0">
                          <a:effectLst/>
                          <a:latin typeface="Calibri" panose="020F0502020204030204" pitchFamily="34" charset="0"/>
                          <a:cs typeface="Calibri" panose="020F0502020204030204" pitchFamily="34" charset="0"/>
                        </a:rPr>
                        <a:t>2)Budget requirements (including resources and technology) </a:t>
                      </a:r>
                    </a:p>
                    <a:p>
                      <a:pPr marL="0" marR="0" lvl="0" indent="0" algn="l" defTabSz="914400" rtl="0" eaLnBrk="1" fontAlgn="auto" latinLnBrk="0" hangingPunct="1">
                        <a:lnSpc>
                          <a:spcPct val="107000"/>
                        </a:lnSpc>
                        <a:spcBef>
                          <a:spcPts val="0"/>
                        </a:spcBef>
                        <a:spcAft>
                          <a:spcPts val="0"/>
                        </a:spcAft>
                        <a:buClrTx/>
                        <a:buSzTx/>
                        <a:buFontTx/>
                        <a:buNone/>
                        <a:tabLst/>
                        <a:defRPr/>
                      </a:pPr>
                      <a:r>
                        <a:rPr lang="en-SG" sz="1200" dirty="0">
                          <a:effectLst/>
                          <a:latin typeface="Calibri" panose="020F0502020204030204" pitchFamily="34" charset="0"/>
                          <a:cs typeface="Calibri" panose="020F0502020204030204" pitchFamily="34" charset="0"/>
                        </a:rPr>
                        <a:t>3)Cost and Impact analysis.</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200" b="0" dirty="0">
                          <a:effectLst/>
                          <a:latin typeface="Calibri" panose="020F0502020204030204" pitchFamily="34" charset="0"/>
                          <a:ea typeface="Calibri" panose="020F0502020204030204" pitchFamily="34" charset="0"/>
                          <a:cs typeface="Calibri" panose="020F0502020204030204" pitchFamily="34" charset="0"/>
                        </a:rPr>
                        <a:t>Updates when ever required. (at least once in a Month).</a:t>
                      </a:r>
                      <a:endParaRPr lang="en-SG" sz="1200" dirty="0">
                        <a:effectLst/>
                        <a:latin typeface="Calibri" panose="020F0502020204030204" pitchFamily="34" charset="0"/>
                        <a:cs typeface="Calibri" panose="020F0502020204030204" pitchFamily="34" charset="0"/>
                      </a:endParaRPr>
                    </a:p>
                    <a:p>
                      <a:pPr marL="171450" indent="-171450">
                        <a:lnSpc>
                          <a:spcPct val="107000"/>
                        </a:lnSpc>
                        <a:spcAft>
                          <a:spcPts val="0"/>
                        </a:spcAft>
                        <a:buFont typeface="Arial" panose="020B0604020202020204" pitchFamily="34" charset="0"/>
                        <a:buChar char="•"/>
                      </a:pPr>
                      <a:r>
                        <a:rPr lang="en-SG" sz="1200" dirty="0">
                          <a:effectLst/>
                          <a:latin typeface="Calibri" panose="020F0502020204030204" pitchFamily="34" charset="0"/>
                          <a:cs typeface="Calibri" panose="020F0502020204030204" pitchFamily="34" charset="0"/>
                        </a:rPr>
                        <a:t>Project initiation. </a:t>
                      </a:r>
                    </a:p>
                    <a:p>
                      <a:pPr marL="171450" indent="-171450">
                        <a:lnSpc>
                          <a:spcPct val="107000"/>
                        </a:lnSpc>
                        <a:spcAft>
                          <a:spcPts val="0"/>
                        </a:spcAft>
                        <a:buFont typeface="Arial" panose="020B0604020202020204" pitchFamily="34" charset="0"/>
                        <a:buChar char="•"/>
                      </a:pPr>
                      <a:r>
                        <a:rPr lang="en-SG" sz="1200" dirty="0">
                          <a:effectLst/>
                          <a:latin typeface="Calibri" panose="020F0502020204030204" pitchFamily="34" charset="0"/>
                          <a:cs typeface="Calibri" panose="020F0502020204030204" pitchFamily="34" charset="0"/>
                        </a:rPr>
                        <a:t>Approval process.</a:t>
                      </a:r>
                    </a:p>
                    <a:p>
                      <a:pPr marL="171450" indent="-171450">
                        <a:lnSpc>
                          <a:spcPct val="107000"/>
                        </a:lnSpc>
                        <a:spcAft>
                          <a:spcPts val="0"/>
                        </a:spcAft>
                        <a:buFont typeface="Arial" panose="020B0604020202020204" pitchFamily="34" charset="0"/>
                        <a:buChar char="•"/>
                      </a:pPr>
                      <a:r>
                        <a:rPr lang="en-SG" sz="1200" dirty="0">
                          <a:effectLst/>
                          <a:latin typeface="Calibri" panose="020F0502020204030204" pitchFamily="34" charset="0"/>
                          <a:cs typeface="Calibri" panose="020F0502020204030204" pitchFamily="34" charset="0"/>
                        </a:rPr>
                        <a:t>Track and update/escalate.</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vMerge="1">
                  <a:txBody>
                    <a:bodyPr/>
                    <a:lstStyle/>
                    <a:p>
                      <a:pPr>
                        <a:lnSpc>
                          <a:spcPct val="107000"/>
                        </a:lnSpc>
                        <a:spcAft>
                          <a:spcPts val="0"/>
                        </a:spcAft>
                      </a:pP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012099669"/>
                  </a:ext>
                </a:extLst>
              </a:tr>
            </a:tbl>
          </a:graphicData>
        </a:graphic>
      </p:graphicFrame>
    </p:spTree>
    <p:extLst>
      <p:ext uri="{BB962C8B-B14F-4D97-AF65-F5344CB8AC3E}">
        <p14:creationId xmlns:p14="http://schemas.microsoft.com/office/powerpoint/2010/main" val="2234239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228600" y="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Implementing APRA Regulations – Requirements &amp; Resources</a:t>
            </a:r>
            <a:endParaRPr lang="en-US" sz="28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05F1324-396E-405E-98C3-A9550BD6DBA5}"/>
              </a:ext>
            </a:extLst>
          </p:cNvPr>
          <p:cNvGrpSpPr/>
          <p:nvPr/>
        </p:nvGrpSpPr>
        <p:grpSpPr>
          <a:xfrm>
            <a:off x="367745" y="657999"/>
            <a:ext cx="11456509" cy="5677099"/>
            <a:chOff x="367745" y="657999"/>
            <a:chExt cx="11456509" cy="5677099"/>
          </a:xfrm>
        </p:grpSpPr>
        <p:graphicFrame>
          <p:nvGraphicFramePr>
            <p:cNvPr id="18" name="Diagram 17">
              <a:extLst>
                <a:ext uri="{FF2B5EF4-FFF2-40B4-BE49-F238E27FC236}">
                  <a16:creationId xmlns:a16="http://schemas.microsoft.com/office/drawing/2014/main" id="{068FC97D-AB90-47D5-8FE1-FFE074EE345B}"/>
                </a:ext>
              </a:extLst>
            </p:cNvPr>
            <p:cNvGraphicFramePr/>
            <p:nvPr>
              <p:extLst>
                <p:ext uri="{D42A27DB-BD31-4B8C-83A1-F6EECF244321}">
                  <p14:modId xmlns:p14="http://schemas.microsoft.com/office/powerpoint/2010/main" val="3241044949"/>
                </p:ext>
              </p:extLst>
            </p:nvPr>
          </p:nvGraphicFramePr>
          <p:xfrm>
            <a:off x="367745" y="657999"/>
            <a:ext cx="5874029" cy="5677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Diagram 18">
              <a:extLst>
                <a:ext uri="{FF2B5EF4-FFF2-40B4-BE49-F238E27FC236}">
                  <a16:creationId xmlns:a16="http://schemas.microsoft.com/office/drawing/2014/main" id="{DD376CAF-7B33-4399-ABA9-EAA14B31E1CC}"/>
                </a:ext>
              </a:extLst>
            </p:cNvPr>
            <p:cNvGraphicFramePr/>
            <p:nvPr>
              <p:extLst>
                <p:ext uri="{D42A27DB-BD31-4B8C-83A1-F6EECF244321}">
                  <p14:modId xmlns:p14="http://schemas.microsoft.com/office/powerpoint/2010/main" val="3662219371"/>
                </p:ext>
              </p:extLst>
            </p:nvPr>
          </p:nvGraphicFramePr>
          <p:xfrm>
            <a:off x="6500122" y="657999"/>
            <a:ext cx="5324132" cy="56770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Tree>
    <p:extLst>
      <p:ext uri="{BB962C8B-B14F-4D97-AF65-F5344CB8AC3E}">
        <p14:creationId xmlns:p14="http://schemas.microsoft.com/office/powerpoint/2010/main" val="2689640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139148" y="5338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Project 2 – Enhance analytical decision system</a:t>
            </a:r>
            <a:endParaRPr lang="en-US" sz="28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621B3C9-623D-4051-90AE-6B06245A804A}"/>
              </a:ext>
            </a:extLst>
          </p:cNvPr>
          <p:cNvSpPr txBox="1"/>
          <p:nvPr/>
        </p:nvSpPr>
        <p:spPr>
          <a:xfrm>
            <a:off x="0" y="522898"/>
            <a:ext cx="11734800" cy="4678204"/>
          </a:xfrm>
          <a:prstGeom prst="rect">
            <a:avLst/>
          </a:prstGeom>
          <a:noFill/>
        </p:spPr>
        <p:txBody>
          <a:bodyPr wrap="square" rtlCol="0">
            <a:spAutoFit/>
          </a:bodyPr>
          <a:lstStyle/>
          <a:p>
            <a:endParaRPr lang="en-SG" sz="2000" b="1" u="sng" dirty="0">
              <a:solidFill>
                <a:schemeClr val="accent3">
                  <a:lumMod val="75000"/>
                </a:schemeClr>
              </a:solidFill>
              <a:latin typeface="Calibri" panose="020F0502020204030204" pitchFamily="34" charset="0"/>
              <a:cs typeface="Calibri" panose="020F0502020204030204" pitchFamily="34" charset="0"/>
            </a:endParaRPr>
          </a:p>
          <a:p>
            <a:r>
              <a:rPr lang="en-SG" sz="2000" b="1" u="sng" dirty="0">
                <a:solidFill>
                  <a:schemeClr val="accent3">
                    <a:lumMod val="75000"/>
                  </a:schemeClr>
                </a:solidFill>
                <a:latin typeface="Calibri" panose="020F0502020204030204" pitchFamily="34" charset="0"/>
                <a:cs typeface="Calibri" panose="020F0502020204030204" pitchFamily="34" charset="0"/>
              </a:rPr>
              <a:t>Strategic developments:</a:t>
            </a:r>
          </a:p>
          <a:p>
            <a:endParaRPr lang="en-SG" sz="1700" b="1" u="sng" dirty="0">
              <a:solidFill>
                <a:schemeClr val="accent3">
                  <a:lumMod val="75000"/>
                </a:schemeClr>
              </a:solidFill>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Fintech Credit goals:</a:t>
            </a:r>
          </a:p>
          <a:p>
            <a:pPr marL="285750" indent="-285750">
              <a:buFont typeface="Wingdings" panose="05000000000000000000" pitchFamily="2" charset="2"/>
              <a:buChar char="v"/>
            </a:pPr>
            <a:r>
              <a:rPr lang="en-US" sz="1700" dirty="0">
                <a:latin typeface="Calibri" panose="020F0502020204030204" pitchFamily="34" charset="0"/>
                <a:cs typeface="Calibri" panose="020F0502020204030204" pitchFamily="34" charset="0"/>
              </a:rPr>
              <a:t>10 times growth in pooled investments from consumer/ business investors by 2022.</a:t>
            </a:r>
          </a:p>
          <a:p>
            <a:pPr marL="285750" indent="-285750">
              <a:buFont typeface="Wingdings" panose="05000000000000000000" pitchFamily="2" charset="2"/>
              <a:buChar char="v"/>
            </a:pPr>
            <a:r>
              <a:rPr lang="en-US" sz="1700" dirty="0">
                <a:latin typeface="Calibri" panose="020F0502020204030204" pitchFamily="34" charset="0"/>
                <a:cs typeface="Calibri" panose="020F0502020204030204" pitchFamily="34" charset="0"/>
              </a:rPr>
              <a:t>Enhance the decision systems infrastructure to facilitate guarantees and customized insurance products.</a:t>
            </a:r>
          </a:p>
          <a:p>
            <a:pPr marL="285750" indent="-285750">
              <a:buFont typeface="Wingdings" panose="05000000000000000000" pitchFamily="2" charset="2"/>
              <a:buChar char="v"/>
            </a:pPr>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 Analytics team focus on the following developments to support Fintech Credit goals.</a:t>
            </a:r>
          </a:p>
          <a:p>
            <a:endParaRPr lang="en-US" sz="1700" dirty="0">
              <a:latin typeface="Calibri" panose="020F0502020204030204" pitchFamily="34" charset="0"/>
              <a:cs typeface="Calibri" panose="020F0502020204030204" pitchFamily="34" charset="0"/>
            </a:endParaRPr>
          </a:p>
          <a:p>
            <a:pPr marL="742950" lvl="1" indent="-285750">
              <a:spcAft>
                <a:spcPts val="6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Risk and Profit optimization strategies for investors </a:t>
            </a:r>
          </a:p>
          <a:p>
            <a:pPr marL="742950" lvl="1" indent="-285750">
              <a:spcAft>
                <a:spcPts val="6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Strategies to increase the contribution of existing investors to pooled investments.</a:t>
            </a:r>
          </a:p>
          <a:p>
            <a:pPr marL="742950" lvl="1" indent="-285750">
              <a:spcAft>
                <a:spcPts val="6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Strategies for retention of high valued investors and attract investors to pooled investments.</a:t>
            </a:r>
          </a:p>
          <a:p>
            <a:pPr marL="742950" lvl="1" indent="-285750">
              <a:spcAft>
                <a:spcPts val="6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Strategies to compensate high risk borrower with guarantees.</a:t>
            </a:r>
          </a:p>
          <a:p>
            <a:pPr marL="742950" lvl="1" indent="-285750">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SG" sz="1700" dirty="0">
              <a:latin typeface="Calibri" panose="020F0502020204030204" pitchFamily="34" charset="0"/>
              <a:cs typeface="Calibri" panose="020F0502020204030204" pitchFamily="34" charset="0"/>
            </a:endParaRPr>
          </a:p>
          <a:p>
            <a:endParaRPr lang="en-SG"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614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139148" y="5338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Project 2 – Enhance analytical decision system </a:t>
            </a:r>
            <a:endParaRPr lang="en-US" sz="28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621B3C9-623D-4051-90AE-6B06245A804A}"/>
              </a:ext>
            </a:extLst>
          </p:cNvPr>
          <p:cNvSpPr txBox="1"/>
          <p:nvPr/>
        </p:nvSpPr>
        <p:spPr>
          <a:xfrm>
            <a:off x="0" y="522898"/>
            <a:ext cx="11734800" cy="7094250"/>
          </a:xfrm>
          <a:prstGeom prst="rect">
            <a:avLst/>
          </a:prstGeom>
          <a:noFill/>
        </p:spPr>
        <p:txBody>
          <a:bodyPr wrap="square" rtlCol="0">
            <a:spAutoFit/>
          </a:bodyPr>
          <a:lstStyle/>
          <a:p>
            <a:r>
              <a:rPr lang="en-SG" sz="2000" b="1" u="sng" dirty="0">
                <a:solidFill>
                  <a:schemeClr val="accent3">
                    <a:lumMod val="75000"/>
                  </a:schemeClr>
                </a:solidFill>
                <a:latin typeface="Calibri" panose="020F0502020204030204" pitchFamily="34" charset="0"/>
                <a:cs typeface="Calibri" panose="020F0502020204030204" pitchFamily="34" charset="0"/>
              </a:rPr>
              <a:t>Success Criteria:</a:t>
            </a:r>
          </a:p>
          <a:p>
            <a:r>
              <a:rPr lang="en-US" sz="1700" dirty="0">
                <a:solidFill>
                  <a:schemeClr val="bg1"/>
                </a:solidFill>
                <a:latin typeface="Calibri" panose="020F0502020204030204" pitchFamily="34" charset="0"/>
                <a:cs typeface="Calibri" panose="020F0502020204030204" pitchFamily="34" charset="0"/>
              </a:rPr>
              <a:t>times growth in pooled investments from consumer/ business investors by 2022.</a:t>
            </a:r>
            <a:endParaRPr lang="en-US" sz="17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1700" dirty="0">
                <a:latin typeface="Calibri" panose="020F0502020204030204" pitchFamily="34" charset="0"/>
                <a:cs typeface="Calibri" panose="020F0502020204030204" pitchFamily="34" charset="0"/>
              </a:rPr>
              <a:t>To develop and implement proposed strategies Fintech Credit </a:t>
            </a:r>
            <a:r>
              <a:rPr lang="en-SG" sz="1700" dirty="0">
                <a:latin typeface="Calibri" panose="020F0502020204030204" pitchFamily="34" charset="0"/>
                <a:cs typeface="Calibri" panose="020F0502020204030204" pitchFamily="34" charset="0"/>
              </a:rPr>
              <a:t>Analytics </a:t>
            </a:r>
            <a:r>
              <a:rPr lang="en-US" sz="1700" dirty="0">
                <a:latin typeface="Calibri" panose="020F0502020204030204" pitchFamily="34" charset="0"/>
                <a:cs typeface="Calibri" panose="020F0502020204030204" pitchFamily="34" charset="0"/>
              </a:rPr>
              <a:t>team propose to develop the following by September 2020:</a:t>
            </a:r>
          </a:p>
          <a:p>
            <a:pPr lvl="1"/>
            <a:endParaRPr lang="en-US" sz="1700" dirty="0">
              <a:latin typeface="Calibri" panose="020F0502020204030204" pitchFamily="34" charset="0"/>
              <a:cs typeface="Calibri" panose="020F0502020204030204" pitchFamily="34" charset="0"/>
            </a:endParaRPr>
          </a:p>
          <a:p>
            <a:pPr lvl="1">
              <a:spcAft>
                <a:spcPts val="300"/>
              </a:spcAft>
            </a:pPr>
            <a:r>
              <a:rPr lang="en-US" sz="1700" b="1" u="sng" dirty="0">
                <a:latin typeface="Calibri" panose="020F0502020204030204" pitchFamily="34" charset="0"/>
                <a:cs typeface="Calibri" panose="020F0502020204030204" pitchFamily="34" charset="0"/>
              </a:rPr>
              <a:t>Integrated Data base</a:t>
            </a:r>
            <a:r>
              <a:rPr lang="en-SG" sz="1700" b="1" u="sng" dirty="0">
                <a:latin typeface="Calibri" panose="020F0502020204030204" pitchFamily="34" charset="0"/>
                <a:cs typeface="Calibri" panose="020F0502020204030204" pitchFamily="34" charset="0"/>
              </a:rPr>
              <a:t>:</a:t>
            </a:r>
            <a:endParaRPr lang="en-SG" sz="1700" dirty="0">
              <a:latin typeface="Calibri" panose="020F0502020204030204" pitchFamily="34" charset="0"/>
              <a:cs typeface="Calibri" panose="020F0502020204030204" pitchFamily="34" charset="0"/>
            </a:endParaRPr>
          </a:p>
          <a:p>
            <a:pPr marL="1200150" lvl="2" indent="-285750">
              <a:buFont typeface="Wingdings" panose="05000000000000000000" pitchFamily="2" charset="2"/>
              <a:buChar char="Ø"/>
            </a:pPr>
            <a:r>
              <a:rPr lang="en-SG" sz="1700" dirty="0">
                <a:latin typeface="Calibri" panose="020F0502020204030204" pitchFamily="34" charset="0"/>
                <a:cs typeface="Calibri" panose="020F0502020204030204" pitchFamily="34" charset="0"/>
              </a:rPr>
              <a:t>Implement an integrated data base to interact and track investors business profile, borrowers risk profile and Fintech Credit transaction details.   </a:t>
            </a:r>
          </a:p>
          <a:p>
            <a:pPr marL="1200150" lvl="2" indent="-285750">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a:p>
            <a:pPr lvl="1">
              <a:spcAft>
                <a:spcPts val="300"/>
              </a:spcAft>
            </a:pPr>
            <a:r>
              <a:rPr lang="en-US" sz="1700" b="1" u="sng" dirty="0">
                <a:latin typeface="Calibri" panose="020F0502020204030204" pitchFamily="34" charset="0"/>
                <a:cs typeface="Calibri" panose="020F0502020204030204" pitchFamily="34" charset="0"/>
              </a:rPr>
              <a:t>Develop machine Learning models</a:t>
            </a:r>
          </a:p>
          <a:p>
            <a:pPr marL="1200150" lvl="2" indent="-285750">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build customized optimization of risk and profit for Fintech Credit, Investors and Borrowers at various levels.</a:t>
            </a:r>
          </a:p>
          <a:p>
            <a:pPr marL="1200150" lvl="2" indent="-285750">
              <a:buFont typeface="Wingdings" panose="05000000000000000000" pitchFamily="2" charset="2"/>
              <a:buChar char="Ø"/>
            </a:pPr>
            <a:r>
              <a:rPr lang="en-US" sz="1700" dirty="0">
                <a:latin typeface="Calibri" panose="020F0502020204030204" pitchFamily="34" charset="0"/>
                <a:cs typeface="Calibri" panose="020F0502020204030204" pitchFamily="34" charset="0"/>
              </a:rPr>
              <a:t>Conduct and analyze the investors feedback on their credit transactions to develop an effective retention criteria</a:t>
            </a:r>
          </a:p>
          <a:p>
            <a:pPr marL="1200150" lvl="2" indent="-285750">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build Conversion models to grade investors to predict the probability of performing recurring transactions.</a:t>
            </a:r>
          </a:p>
          <a:p>
            <a:pPr marL="1200150" lvl="2" indent="-285750">
              <a:buFont typeface="Wingdings" panose="05000000000000000000" pitchFamily="2" charset="2"/>
              <a:buChar char="Ø"/>
            </a:pPr>
            <a:r>
              <a:rPr lang="en-US" sz="1700" dirty="0">
                <a:latin typeface="Calibri" panose="020F0502020204030204" pitchFamily="34" charset="0"/>
                <a:cs typeface="Calibri" panose="020F0502020204030204" pitchFamily="34" charset="0"/>
              </a:rPr>
              <a:t>Survival analysis to develop an effective criteria for increasing recurring transactions from investors.</a:t>
            </a:r>
          </a:p>
          <a:p>
            <a:pPr marL="1200150" lvl="2" indent="-285750">
              <a:buFont typeface="Wingdings" panose="05000000000000000000" pitchFamily="2" charset="2"/>
              <a:buChar char="Ø"/>
            </a:pPr>
            <a:r>
              <a:rPr lang="en-US" sz="1700" dirty="0">
                <a:latin typeface="Calibri" panose="020F0502020204030204" pitchFamily="34" charset="0"/>
                <a:cs typeface="Calibri" panose="020F0502020204030204" pitchFamily="34" charset="0"/>
              </a:rPr>
              <a:t>To build criteria and system to identify the high-risk borrowers and compensate the risk with guarantees (Secured/Individual)</a:t>
            </a:r>
          </a:p>
          <a:p>
            <a:pPr marL="1200150" lvl="2" indent="-285750">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a:p>
            <a:pPr lvl="1"/>
            <a:r>
              <a:rPr lang="en-US" sz="1700" b="1" u="sng" dirty="0">
                <a:latin typeface="Calibri" panose="020F0502020204030204" pitchFamily="34" charset="0"/>
                <a:cs typeface="Calibri" panose="020F0502020204030204" pitchFamily="34" charset="0"/>
              </a:rPr>
              <a:t>Governance and Reporting structure</a:t>
            </a:r>
          </a:p>
          <a:p>
            <a:pPr lvl="1"/>
            <a:r>
              <a:rPr lang="en-SG" sz="1700" dirty="0">
                <a:latin typeface="Calibri" panose="020F0502020204030204" pitchFamily="34" charset="0"/>
                <a:cs typeface="Calibri" panose="020F0502020204030204" pitchFamily="34" charset="0"/>
              </a:rPr>
              <a:t>	To develop a monitoring platform to timely review</a:t>
            </a:r>
            <a:endParaRPr lang="en-US" sz="1700" dirty="0">
              <a:latin typeface="Calibri" panose="020F0502020204030204" pitchFamily="34" charset="0"/>
              <a:cs typeface="Calibri" panose="020F0502020204030204" pitchFamily="34" charset="0"/>
            </a:endParaRPr>
          </a:p>
          <a:p>
            <a:pPr marL="1200150" lvl="2" indent="-285750">
              <a:spcAft>
                <a:spcPts val="300"/>
              </a:spcAft>
              <a:buFont typeface="Wingdings" panose="05000000000000000000" pitchFamily="2" charset="2"/>
              <a:buChar char="Ø"/>
            </a:pPr>
            <a:r>
              <a:rPr lang="en-SG" sz="1700" dirty="0">
                <a:latin typeface="Calibri" panose="020F0502020204030204" pitchFamily="34" charset="0"/>
                <a:cs typeface="Calibri" panose="020F0502020204030204" pitchFamily="34" charset="0"/>
              </a:rPr>
              <a:t>The summary of </a:t>
            </a:r>
            <a:r>
              <a:rPr lang="en-US" sz="1700" dirty="0">
                <a:latin typeface="Calibri" panose="020F0502020204030204" pitchFamily="34" charset="0"/>
                <a:cs typeface="Calibri" panose="020F0502020204030204" pitchFamily="34" charset="0"/>
              </a:rPr>
              <a:t>pooled investments. </a:t>
            </a:r>
            <a:endParaRPr lang="en-SG" sz="1700" dirty="0">
              <a:latin typeface="Calibri" panose="020F0502020204030204" pitchFamily="34" charset="0"/>
              <a:cs typeface="Calibri" panose="020F0502020204030204" pitchFamily="34" charset="0"/>
            </a:endParaRPr>
          </a:p>
          <a:p>
            <a:pPr marL="1200150" lvl="2" indent="-285750">
              <a:spcAft>
                <a:spcPts val="3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Effectiveness of proposed machine learning algorithms.</a:t>
            </a:r>
          </a:p>
          <a:p>
            <a:pPr marL="742950" lvl="1" indent="-285750">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a:p>
            <a:pPr marL="285750" lvl="1" indent="-285750">
              <a:buFont typeface="Wingdings" panose="05000000000000000000" pitchFamily="2" charset="2"/>
              <a:buChar char="v"/>
            </a:pPr>
            <a:r>
              <a:rPr lang="en-US" sz="1700" dirty="0">
                <a:latin typeface="Calibri" panose="020F0502020204030204" pitchFamily="34" charset="0"/>
                <a:cs typeface="Calibri" panose="020F0502020204030204" pitchFamily="34" charset="0"/>
              </a:rPr>
              <a:t>The successful completion of these tasks drives to manage pooled investments efficiently. </a:t>
            </a:r>
          </a:p>
          <a:p>
            <a:pPr marL="742950" lvl="1" indent="-285750">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SG" sz="1700" dirty="0">
              <a:latin typeface="Calibri" panose="020F0502020204030204" pitchFamily="34" charset="0"/>
              <a:cs typeface="Calibri" panose="020F0502020204030204" pitchFamily="34" charset="0"/>
            </a:endParaRPr>
          </a:p>
          <a:p>
            <a:endParaRPr lang="en-SG"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6370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228600" y="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accent3">
                    <a:lumMod val="75000"/>
                  </a:schemeClr>
                </a:solidFill>
                <a:latin typeface="Calibri" panose="020F0502020204030204" pitchFamily="34" charset="0"/>
                <a:cs typeface="Calibri" panose="020F0502020204030204" pitchFamily="34" charset="0"/>
              </a:rPr>
              <a:t>Enhance analytical decision system – Stakeholders</a:t>
            </a:r>
          </a:p>
          <a:p>
            <a:pPr algn="ctr"/>
            <a:r>
              <a:rPr lang="en-US" sz="1600" b="1" dirty="0">
                <a:solidFill>
                  <a:schemeClr val="accent3">
                    <a:lumMod val="75000"/>
                  </a:schemeClr>
                </a:solidFill>
                <a:latin typeface="Calibri" panose="020F0502020204030204" pitchFamily="34" charset="0"/>
                <a:cs typeface="Calibri" panose="020F0502020204030204" pitchFamily="34" charset="0"/>
              </a:rPr>
              <a:t>(position ,characteristics, Strategies)</a:t>
            </a:r>
            <a:endParaRPr lang="en-US" sz="16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E0844D8C-31D7-417F-B321-2EB86E5DA51B}"/>
              </a:ext>
            </a:extLst>
          </p:cNvPr>
          <p:cNvGraphicFramePr>
            <a:graphicFrameLocks noGrp="1"/>
          </p:cNvGraphicFramePr>
          <p:nvPr/>
        </p:nvGraphicFramePr>
        <p:xfrm>
          <a:off x="36442" y="647137"/>
          <a:ext cx="12069419" cy="6523391"/>
        </p:xfrm>
        <a:graphic>
          <a:graphicData uri="http://schemas.openxmlformats.org/drawingml/2006/table">
            <a:tbl>
              <a:tblPr firstRow="1" firstCol="1" bandRow="1">
                <a:tableStyleId>{8799B23B-EC83-4686-B30A-512413B5E67A}</a:tableStyleId>
              </a:tblPr>
              <a:tblGrid>
                <a:gridCol w="1286958">
                  <a:extLst>
                    <a:ext uri="{9D8B030D-6E8A-4147-A177-3AD203B41FA5}">
                      <a16:colId xmlns:a16="http://schemas.microsoft.com/office/drawing/2014/main" val="3847027716"/>
                    </a:ext>
                  </a:extLst>
                </a:gridCol>
                <a:gridCol w="1135550">
                  <a:extLst>
                    <a:ext uri="{9D8B030D-6E8A-4147-A177-3AD203B41FA5}">
                      <a16:colId xmlns:a16="http://schemas.microsoft.com/office/drawing/2014/main" val="3623138004"/>
                    </a:ext>
                  </a:extLst>
                </a:gridCol>
                <a:gridCol w="1777383">
                  <a:extLst>
                    <a:ext uri="{9D8B030D-6E8A-4147-A177-3AD203B41FA5}">
                      <a16:colId xmlns:a16="http://schemas.microsoft.com/office/drawing/2014/main" val="2192577801"/>
                    </a:ext>
                  </a:extLst>
                </a:gridCol>
                <a:gridCol w="938063">
                  <a:extLst>
                    <a:ext uri="{9D8B030D-6E8A-4147-A177-3AD203B41FA5}">
                      <a16:colId xmlns:a16="http://schemas.microsoft.com/office/drawing/2014/main" val="2368456420"/>
                    </a:ext>
                  </a:extLst>
                </a:gridCol>
                <a:gridCol w="1392284">
                  <a:extLst>
                    <a:ext uri="{9D8B030D-6E8A-4147-A177-3AD203B41FA5}">
                      <a16:colId xmlns:a16="http://schemas.microsoft.com/office/drawing/2014/main" val="1531694797"/>
                    </a:ext>
                  </a:extLst>
                </a:gridCol>
                <a:gridCol w="1866251">
                  <a:extLst>
                    <a:ext uri="{9D8B030D-6E8A-4147-A177-3AD203B41FA5}">
                      <a16:colId xmlns:a16="http://schemas.microsoft.com/office/drawing/2014/main" val="2421554816"/>
                    </a:ext>
                  </a:extLst>
                </a:gridCol>
                <a:gridCol w="1579896">
                  <a:extLst>
                    <a:ext uri="{9D8B030D-6E8A-4147-A177-3AD203B41FA5}">
                      <a16:colId xmlns:a16="http://schemas.microsoft.com/office/drawing/2014/main" val="3148958862"/>
                    </a:ext>
                  </a:extLst>
                </a:gridCol>
                <a:gridCol w="2093034">
                  <a:extLst>
                    <a:ext uri="{9D8B030D-6E8A-4147-A177-3AD203B41FA5}">
                      <a16:colId xmlns:a16="http://schemas.microsoft.com/office/drawing/2014/main" val="88547520"/>
                    </a:ext>
                  </a:extLst>
                </a:gridCol>
              </a:tblGrid>
              <a:tr h="554400">
                <a:tc>
                  <a:txBody>
                    <a:bodyPr/>
                    <a:lstStyle/>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Stakeholders</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gn="ctr">
                        <a:lnSpc>
                          <a:spcPct val="107000"/>
                        </a:lnSpc>
                        <a:spcAft>
                          <a:spcPts val="0"/>
                        </a:spcAft>
                      </a:pPr>
                      <a:r>
                        <a:rPr lang="en-US" sz="1200" dirty="0">
                          <a:solidFill>
                            <a:schemeClr val="bg1"/>
                          </a:solidFill>
                          <a:effectLst/>
                          <a:latin typeface="Calibri" panose="020F0502020204030204" pitchFamily="34" charset="0"/>
                          <a:cs typeface="Calibri" panose="020F0502020204030204" pitchFamily="34" charset="0"/>
                        </a:rPr>
                        <a:t>Position &amp; Characteristics</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gn="ctr">
                        <a:lnSpc>
                          <a:spcPct val="107000"/>
                        </a:lnSpc>
                        <a:spcAft>
                          <a:spcPts val="0"/>
                        </a:spcAft>
                      </a:pPr>
                      <a:r>
                        <a:rPr lang="en-US" sz="1200" dirty="0">
                          <a:solidFill>
                            <a:schemeClr val="bg1"/>
                          </a:solidFill>
                          <a:effectLst/>
                          <a:latin typeface="Calibri" panose="020F0502020204030204" pitchFamily="34" charset="0"/>
                          <a:cs typeface="Calibri" panose="020F0502020204030204" pitchFamily="34" charset="0"/>
                        </a:rPr>
                        <a:t>Performance Metrics</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Main Contact person</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Level Of Buy-In And</a:t>
                      </a:r>
                    </a:p>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Its Drivers (Concerns)</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Develop Individualized Value</a:t>
                      </a:r>
                    </a:p>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Messaging</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Communicate</a:t>
                      </a:r>
                    </a:p>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Frequency/ Mode</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Need Change-</a:t>
                      </a:r>
                    </a:p>
                    <a:p>
                      <a:pPr algn="ctr">
                        <a:lnSpc>
                          <a:spcPct val="107000"/>
                        </a:lnSpc>
                        <a:spcAft>
                          <a:spcPts val="0"/>
                        </a:spcAft>
                      </a:pPr>
                      <a:r>
                        <a:rPr lang="en-SG" sz="1200" dirty="0">
                          <a:solidFill>
                            <a:schemeClr val="bg1"/>
                          </a:solidFill>
                          <a:effectLst/>
                          <a:latin typeface="Calibri" panose="020F0502020204030204" pitchFamily="34" charset="0"/>
                          <a:cs typeface="Calibri" panose="020F0502020204030204" pitchFamily="34" charset="0"/>
                        </a:rPr>
                        <a:t>Contact/Tactics</a:t>
                      </a:r>
                      <a:endParaRPr lang="en-SG" sz="12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extLst>
                  <a:ext uri="{0D108BD9-81ED-4DB2-BD59-A6C34878D82A}">
                    <a16:rowId xmlns:a16="http://schemas.microsoft.com/office/drawing/2014/main" val="710913290"/>
                  </a:ext>
                </a:extLst>
              </a:tr>
              <a:tr h="794324">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Top management</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Leadership </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a:t>
                      </a:r>
                      <a:r>
                        <a:rPr lang="en-SG" sz="1200" dirty="0">
                          <a:effectLst/>
                          <a:latin typeface="Calibri" panose="020F0502020204030204" pitchFamily="34" charset="0"/>
                          <a:cs typeface="Calibri" panose="020F0502020204030204" pitchFamily="34" charset="0"/>
                        </a:rPr>
                        <a:t>Partner)</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1) Approvals</a:t>
                      </a:r>
                    </a:p>
                    <a:p>
                      <a:pPr>
                        <a:lnSpc>
                          <a:spcPct val="107000"/>
                        </a:lnSpc>
                        <a:spcAft>
                          <a:spcPts val="0"/>
                        </a:spcAft>
                      </a:pPr>
                      <a:r>
                        <a:rPr lang="en-SG" sz="1200" dirty="0">
                          <a:effectLst/>
                          <a:latin typeface="Calibri" panose="020F0502020204030204" pitchFamily="34" charset="0"/>
                          <a:cs typeface="Calibri" panose="020F0502020204030204" pitchFamily="34" charset="0"/>
                        </a:rPr>
                        <a:t>2) Ideas &amp; Direction</a:t>
                      </a:r>
                    </a:p>
                    <a:p>
                      <a:pPr>
                        <a:lnSpc>
                          <a:spcPct val="107000"/>
                        </a:lnSpc>
                        <a:spcAft>
                          <a:spcPts val="0"/>
                        </a:spcAft>
                      </a:pPr>
                      <a:r>
                        <a:rPr lang="en-SG" sz="1200" dirty="0">
                          <a:effectLst/>
                          <a:latin typeface="Calibri" panose="020F0502020204030204" pitchFamily="34" charset="0"/>
                          <a:cs typeface="Calibri" panose="020F0502020204030204" pitchFamily="34" charset="0"/>
                        </a:rPr>
                        <a:t>3) Influence</a:t>
                      </a:r>
                    </a:p>
                    <a:p>
                      <a:pPr>
                        <a:lnSpc>
                          <a:spcPct val="107000"/>
                        </a:lnSpc>
                        <a:spcAft>
                          <a:spcPts val="0"/>
                        </a:spcAft>
                      </a:pP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CEO &amp; CRO</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endParaRPr lang="en-SG" sz="1200" b="0" dirty="0">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1) Will input ideas  </a:t>
                      </a:r>
                    </a:p>
                    <a:p>
                      <a:pPr>
                        <a:lnSpc>
                          <a:spcPct val="107000"/>
                        </a:lnSpc>
                        <a:spcAft>
                          <a:spcPts val="0"/>
                        </a:spcAft>
                      </a:pPr>
                      <a:r>
                        <a:rPr lang="en-SG" sz="1200" dirty="0">
                          <a:effectLst/>
                          <a:latin typeface="Calibri" panose="020F0502020204030204" pitchFamily="34" charset="0"/>
                          <a:cs typeface="Calibri" panose="020F0502020204030204" pitchFamily="34" charset="0"/>
                        </a:rPr>
                        <a:t>2) Can judge project view</a:t>
                      </a:r>
                    </a:p>
                    <a:p>
                      <a:pPr>
                        <a:lnSpc>
                          <a:spcPct val="107000"/>
                        </a:lnSpc>
                        <a:spcAft>
                          <a:spcPts val="0"/>
                        </a:spcAft>
                      </a:pPr>
                      <a:r>
                        <a:rPr lang="en-SG" sz="1200" dirty="0">
                          <a:effectLst/>
                          <a:latin typeface="Calibri" panose="020F0502020204030204" pitchFamily="34" charset="0"/>
                          <a:cs typeface="Calibri" panose="020F0502020204030204" pitchFamily="34" charset="0"/>
                        </a:rPr>
                        <a:t>3)Approvals</a:t>
                      </a: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Quarterly Meetings</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rowSpan="5">
                  <a:txBody>
                    <a:bodyPr/>
                    <a:lstStyle/>
                    <a:p>
                      <a:pPr>
                        <a:lnSpc>
                          <a:spcPct val="107000"/>
                        </a:lnSpc>
                        <a:spcAft>
                          <a:spcPts val="0"/>
                        </a:spcAft>
                      </a:pPr>
                      <a:r>
                        <a:rPr lang="en-SG" sz="1100" dirty="0">
                          <a:effectLst/>
                          <a:latin typeface="Calibri" panose="020F0502020204030204" pitchFamily="34" charset="0"/>
                          <a:cs typeface="Calibri" panose="020F0502020204030204" pitchFamily="34" charset="0"/>
                        </a:rPr>
                        <a:t>Any deviations from the plan, </a:t>
                      </a:r>
                    </a:p>
                    <a:p>
                      <a:pPr>
                        <a:lnSpc>
                          <a:spcPct val="107000"/>
                        </a:lnSpc>
                        <a:spcAft>
                          <a:spcPts val="0"/>
                        </a:spcAft>
                      </a:pPr>
                      <a:endParaRPr lang="en-SG" sz="1100" dirty="0">
                        <a:effectLst/>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kern="1200" dirty="0">
                          <a:effectLst/>
                          <a:latin typeface="Calibri" panose="020F0502020204030204" pitchFamily="34" charset="0"/>
                          <a:cs typeface="Calibri" panose="020F0502020204030204" pitchFamily="34" charset="0"/>
                        </a:rPr>
                        <a:t>Monitoring all activities constantly</a:t>
                      </a:r>
                    </a:p>
                    <a:p>
                      <a:pPr>
                        <a:lnSpc>
                          <a:spcPct val="107000"/>
                        </a:lnSpc>
                        <a:spcAft>
                          <a:spcPts val="0"/>
                        </a:spcAft>
                      </a:pPr>
                      <a:endParaRPr lang="en-SG" sz="1100" dirty="0">
                        <a:effectLst/>
                        <a:highlight>
                          <a:srgbClr val="FFFF00"/>
                        </a:highlight>
                        <a:latin typeface="Calibri" panose="020F0502020204030204" pitchFamily="34" charset="0"/>
                        <a:cs typeface="Calibri" panose="020F0502020204030204" pitchFamily="34" charset="0"/>
                      </a:endParaRPr>
                    </a:p>
                    <a:p>
                      <a:pPr marL="171450" indent="-171450">
                        <a:lnSpc>
                          <a:spcPct val="107000"/>
                        </a:lnSpc>
                        <a:spcAft>
                          <a:spcPts val="0"/>
                        </a:spcAft>
                        <a:buFontTx/>
                        <a:buChar char="-"/>
                      </a:pPr>
                      <a:r>
                        <a:rPr lang="en-SG" sz="1100" dirty="0">
                          <a:effectLst/>
                          <a:latin typeface="Calibri" panose="020F0502020204030204" pitchFamily="34" charset="0"/>
                          <a:cs typeface="Calibri" panose="020F0502020204030204" pitchFamily="34" charset="0"/>
                        </a:rPr>
                        <a:t>Deviation from the timelines need to be corrected</a:t>
                      </a:r>
                    </a:p>
                    <a:p>
                      <a:pPr marL="171450" indent="-171450">
                        <a:lnSpc>
                          <a:spcPct val="107000"/>
                        </a:lnSpc>
                        <a:spcAft>
                          <a:spcPts val="0"/>
                        </a:spcAft>
                        <a:buFontTx/>
                        <a:buChar char="-"/>
                      </a:pPr>
                      <a:endParaRPr lang="en-SG" sz="1100" dirty="0">
                        <a:effectLst/>
                        <a:highlight>
                          <a:srgbClr val="FFFF00"/>
                        </a:highlight>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latin typeface="Calibri" panose="020F0502020204030204" pitchFamily="34" charset="0"/>
                          <a:cs typeface="Calibri" panose="020F0502020204030204" pitchFamily="34" charset="0"/>
                        </a:rPr>
                        <a:t>Always compare project performance with the objectives. If any deviation plan whether to prevent it or correct it</a:t>
                      </a:r>
                    </a:p>
                    <a:p>
                      <a:pPr marL="171450" marR="0" lvl="0" indent="-171450" algn="l" defTabSz="914400" rtl="0" eaLnBrk="1" fontAlgn="auto" latinLnBrk="0" hangingPunct="1">
                        <a:lnSpc>
                          <a:spcPct val="107000"/>
                        </a:lnSpc>
                        <a:spcBef>
                          <a:spcPts val="0"/>
                        </a:spcBef>
                        <a:spcAft>
                          <a:spcPts val="0"/>
                        </a:spcAft>
                        <a:buClrTx/>
                        <a:buSzTx/>
                        <a:buFontTx/>
                        <a:buChar char="-"/>
                        <a:tabLst/>
                        <a:defRPr/>
                      </a:pPr>
                      <a:endParaRPr lang="en-SG" sz="1100" dirty="0">
                        <a:effectLst/>
                        <a:highlight>
                          <a:srgbClr val="FFFF00"/>
                        </a:highlight>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latin typeface="Calibri" panose="020F0502020204030204" pitchFamily="34" charset="0"/>
                          <a:cs typeface="Calibri" panose="020F0502020204030204" pitchFamily="34" charset="0"/>
                        </a:rPr>
                        <a:t>Provide necessary document to all involved teams and ensure that be maintained  and updated</a:t>
                      </a:r>
                    </a:p>
                    <a:p>
                      <a:pPr marL="171450" marR="0" lvl="0" indent="-171450" algn="l" defTabSz="914400" rtl="0" eaLnBrk="1" fontAlgn="auto" latinLnBrk="0" hangingPunct="1">
                        <a:lnSpc>
                          <a:spcPct val="107000"/>
                        </a:lnSpc>
                        <a:spcBef>
                          <a:spcPts val="0"/>
                        </a:spcBef>
                        <a:spcAft>
                          <a:spcPts val="0"/>
                        </a:spcAft>
                        <a:buClrTx/>
                        <a:buSzTx/>
                        <a:buFontTx/>
                        <a:buChar char="-"/>
                        <a:tabLst/>
                        <a:defRPr/>
                      </a:pPr>
                      <a:endParaRPr lang="en-SG" sz="1100" dirty="0">
                        <a:effectLst/>
                        <a:highlight>
                          <a:srgbClr val="FFFF00"/>
                        </a:highlight>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endParaRPr lang="en-SG" sz="1100" dirty="0">
                        <a:effectLst/>
                        <a:highlight>
                          <a:srgbClr val="FFFF00"/>
                        </a:highlight>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latin typeface="Calibri" panose="020F0502020204030204" pitchFamily="34" charset="0"/>
                          <a:cs typeface="Calibri" panose="020F0502020204030204" pitchFamily="34" charset="0"/>
                        </a:rPr>
                        <a:t>Record project forecasts to make a decision on how far the project is right.</a:t>
                      </a:r>
                      <a:endParaRPr lang="en-SG" sz="1100" b="0" dirty="0">
                        <a:effectLst/>
                        <a:latin typeface="Calibri" panose="020F0502020204030204" pitchFamily="34" charset="0"/>
                        <a:cs typeface="Calibri" panose="020F0502020204030204" pitchFamily="34" charset="0"/>
                      </a:endParaRPr>
                    </a:p>
                  </a:txBody>
                  <a:tcPr marL="68580" marR="68580" marT="0" marB="0">
                    <a:noFill/>
                  </a:tcPr>
                </a:tc>
                <a:extLst>
                  <a:ext uri="{0D108BD9-81ED-4DB2-BD59-A6C34878D82A}">
                    <a16:rowId xmlns:a16="http://schemas.microsoft.com/office/drawing/2014/main" val="391300480"/>
                  </a:ext>
                </a:extLst>
              </a:tr>
              <a:tr h="1253803">
                <a:tc>
                  <a:txBody>
                    <a:bodyPr/>
                    <a:lstStyle/>
                    <a:p>
                      <a:pPr>
                        <a:lnSpc>
                          <a:spcPct val="107000"/>
                        </a:lnSpc>
                        <a:spcAft>
                          <a:spcPts val="0"/>
                        </a:spcAft>
                      </a:pPr>
                      <a:r>
                        <a:rPr lang="en-US" sz="1200" dirty="0">
                          <a:latin typeface="Calibri" panose="020F0502020204030204" pitchFamily="34" charset="0"/>
                          <a:cs typeface="Calibri" panose="020F0502020204030204" pitchFamily="34" charset="0"/>
                        </a:rPr>
                        <a:t>Analytical team </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US" sz="1200" b="1" dirty="0">
                          <a:effectLst/>
                          <a:latin typeface="Calibri" panose="020F0502020204030204" pitchFamily="34" charset="0"/>
                          <a:cs typeface="Calibri" panose="020F0502020204030204" pitchFamily="34" charset="0"/>
                        </a:rPr>
                        <a:t>Project Team</a:t>
                      </a:r>
                    </a:p>
                    <a:p>
                      <a:pPr>
                        <a:lnSpc>
                          <a:spcPct val="107000"/>
                        </a:lnSpc>
                        <a:spcAft>
                          <a:spcPts val="0"/>
                        </a:spcAft>
                      </a:pPr>
                      <a:r>
                        <a:rPr lang="en-US" sz="1200" dirty="0">
                          <a:effectLst/>
                          <a:latin typeface="Calibri" panose="020F0502020204030204" pitchFamily="34" charset="0"/>
                          <a:cs typeface="Calibri" panose="020F0502020204030204" pitchFamily="34" charset="0"/>
                        </a:rPr>
                        <a:t> (</a:t>
                      </a:r>
                      <a:r>
                        <a:rPr lang="en-SG" sz="1200" dirty="0">
                          <a:effectLst/>
                          <a:latin typeface="Calibri" panose="020F0502020204030204" pitchFamily="34" charset="0"/>
                          <a:cs typeface="Calibri" panose="020F0502020204030204" pitchFamily="34" charset="0"/>
                        </a:rPr>
                        <a:t>Partner)</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1) Development of ML algorithms.</a:t>
                      </a:r>
                    </a:p>
                    <a:p>
                      <a:pPr>
                        <a:lnSpc>
                          <a:spcPct val="107000"/>
                        </a:lnSpc>
                        <a:spcAft>
                          <a:spcPts val="0"/>
                        </a:spcAft>
                      </a:pPr>
                      <a:r>
                        <a:rPr lang="en-SG" sz="1200" dirty="0">
                          <a:effectLst/>
                          <a:latin typeface="Calibri" panose="020F0502020204030204" pitchFamily="34" charset="0"/>
                          <a:cs typeface="Calibri" panose="020F0502020204030204" pitchFamily="34" charset="0"/>
                        </a:rPr>
                        <a:t>2)Monitoring the pooled investments by Risk profiles</a:t>
                      </a:r>
                    </a:p>
                    <a:p>
                      <a:pPr>
                        <a:lnSpc>
                          <a:spcPct val="107000"/>
                        </a:lnSpc>
                        <a:spcAft>
                          <a:spcPts val="0"/>
                        </a:spcAft>
                      </a:pP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 Project Manager</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Partner:</a:t>
                      </a:r>
                    </a:p>
                    <a:p>
                      <a:pPr>
                        <a:lnSpc>
                          <a:spcPct val="107000"/>
                        </a:lnSpc>
                        <a:spcAft>
                          <a:spcPts val="0"/>
                        </a:spcAft>
                      </a:pPr>
                      <a:r>
                        <a:rPr lang="en-SG" sz="1200" dirty="0">
                          <a:effectLst/>
                          <a:latin typeface="Calibri" panose="020F0502020204030204" pitchFamily="34" charset="0"/>
                          <a:cs typeface="Calibri" panose="020F0502020204030204" pitchFamily="34" charset="0"/>
                        </a:rPr>
                        <a:t>Will be able to portray future challenges</a:t>
                      </a: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1) Show diverse skills</a:t>
                      </a:r>
                    </a:p>
                    <a:p>
                      <a:pPr>
                        <a:lnSpc>
                          <a:spcPct val="107000"/>
                        </a:lnSpc>
                        <a:spcAft>
                          <a:spcPts val="0"/>
                        </a:spcAft>
                      </a:pPr>
                      <a:r>
                        <a:rPr lang="en-SG" sz="1200" dirty="0">
                          <a:effectLst/>
                          <a:latin typeface="Calibri" panose="020F0502020204030204" pitchFamily="34" charset="0"/>
                          <a:cs typeface="Calibri" panose="020F0502020204030204" pitchFamily="34" charset="0"/>
                        </a:rPr>
                        <a:t>2) Focus on severe prioritisation</a:t>
                      </a:r>
                    </a:p>
                    <a:p>
                      <a:pPr>
                        <a:lnSpc>
                          <a:spcPct val="107000"/>
                        </a:lnSpc>
                        <a:spcAft>
                          <a:spcPts val="0"/>
                        </a:spcAft>
                      </a:pPr>
                      <a:r>
                        <a:rPr lang="en-SG" sz="1200" dirty="0">
                          <a:effectLst/>
                          <a:latin typeface="Calibri" panose="020F0502020204030204" pitchFamily="34" charset="0"/>
                          <a:cs typeface="Calibri" panose="020F0502020204030204" pitchFamily="34" charset="0"/>
                        </a:rPr>
                        <a:t>3)Get best </a:t>
                      </a:r>
                      <a:r>
                        <a:rPr lang="en-SG" sz="1200">
                          <a:effectLst/>
                          <a:latin typeface="Calibri" panose="020F0502020204030204" pitchFamily="34" charset="0"/>
                          <a:cs typeface="Calibri" panose="020F0502020204030204" pitchFamily="34" charset="0"/>
                        </a:rPr>
                        <a:t>out of data </a:t>
                      </a:r>
                      <a:r>
                        <a:rPr lang="en-SG" sz="1200" dirty="0">
                          <a:effectLst/>
                          <a:latin typeface="Calibri" panose="020F0502020204030204" pitchFamily="34" charset="0"/>
                          <a:cs typeface="Calibri" panose="020F0502020204030204" pitchFamily="34" charset="0"/>
                        </a:rPr>
                        <a:t>team and implementation team with flexibility and creativity</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 Daily Stand-ups</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vMerge="1">
                  <a:txBody>
                    <a:bodyPr/>
                    <a:lstStyle/>
                    <a:p>
                      <a:pPr>
                        <a:lnSpc>
                          <a:spcPct val="107000"/>
                        </a:lnSpc>
                        <a:spcAft>
                          <a:spcPts val="0"/>
                        </a:spcAft>
                      </a:pP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527647848"/>
                  </a:ext>
                </a:extLst>
              </a:tr>
              <a:tr h="929518">
                <a:tc>
                  <a:txBody>
                    <a:bodyPr/>
                    <a:lstStyle/>
                    <a:p>
                      <a:pPr>
                        <a:lnSpc>
                          <a:spcPct val="107000"/>
                        </a:lnSpc>
                        <a:spcAft>
                          <a:spcPts val="0"/>
                        </a:spcAft>
                      </a:pPr>
                      <a:r>
                        <a:rPr lang="en-US" sz="1200" dirty="0">
                          <a:latin typeface="Calibri" panose="020F0502020204030204" pitchFamily="34" charset="0"/>
                          <a:cs typeface="Calibri" panose="020F0502020204030204" pitchFamily="34" charset="0"/>
                        </a:rPr>
                        <a:t>Data &amp; Systems team </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US" sz="1200" dirty="0">
                          <a:effectLst/>
                          <a:latin typeface="Calibri" panose="020F0502020204030204" pitchFamily="34" charset="0"/>
                          <a:cs typeface="Calibri" panose="020F0502020204030204" pitchFamily="34" charset="0"/>
                        </a:rPr>
                        <a:t>Internal client</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a:t>
                      </a:r>
                      <a:r>
                        <a:rPr lang="en-SG" sz="1200" dirty="0">
                          <a:effectLst/>
                          <a:latin typeface="Calibri" panose="020F0502020204030204" pitchFamily="34" charset="0"/>
                          <a:cs typeface="Calibri" panose="020F0502020204030204" pitchFamily="34" charset="0"/>
                        </a:rPr>
                        <a:t>Resource)</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US" sz="1200" dirty="0">
                          <a:effectLst/>
                          <a:latin typeface="Calibri" panose="020F0502020204030204" pitchFamily="34" charset="0"/>
                          <a:cs typeface="Calibri" panose="020F0502020204030204" pitchFamily="34" charset="0"/>
                        </a:rPr>
                        <a:t>1)Data collection for developing ML algorithms.</a:t>
                      </a:r>
                    </a:p>
                    <a:p>
                      <a:pPr>
                        <a:lnSpc>
                          <a:spcPct val="107000"/>
                        </a:lnSpc>
                        <a:spcAft>
                          <a:spcPts val="0"/>
                        </a:spcAft>
                      </a:pPr>
                      <a:r>
                        <a:rPr lang="en-US" sz="1200" dirty="0">
                          <a:effectLst/>
                          <a:latin typeface="Calibri" panose="020F0502020204030204" pitchFamily="34" charset="0"/>
                          <a:cs typeface="Calibri" panose="020F0502020204030204" pitchFamily="34" charset="0"/>
                        </a:rPr>
                        <a:t>2)Data dictionary for extracted data. </a:t>
                      </a:r>
                    </a:p>
                    <a:p>
                      <a:pPr>
                        <a:lnSpc>
                          <a:spcPct val="107000"/>
                        </a:lnSpc>
                        <a:spcAft>
                          <a:spcPts val="0"/>
                        </a:spcAft>
                      </a:pP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 Team Manager</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Resource</a:t>
                      </a:r>
                    </a:p>
                    <a:p>
                      <a:pPr>
                        <a:lnSpc>
                          <a:spcPct val="107000"/>
                        </a:lnSpc>
                        <a:spcAft>
                          <a:spcPts val="0"/>
                        </a:spcAft>
                      </a:pPr>
                      <a:r>
                        <a:rPr lang="en-SG" sz="1200" b="0" dirty="0">
                          <a:effectLst/>
                          <a:latin typeface="Calibri" panose="020F0502020204030204" pitchFamily="34" charset="0"/>
                          <a:ea typeface="Calibri" panose="020F0502020204030204" pitchFamily="34" charset="0"/>
                          <a:cs typeface="Calibri" panose="020F0502020204030204" pitchFamily="34" charset="0"/>
                        </a:rPr>
                        <a:t>Not sure about integrity of data.</a:t>
                      </a:r>
                    </a:p>
                  </a:txBody>
                  <a:tcPr marL="68580" marR="68580" marT="0" marB="0">
                    <a:noFill/>
                  </a:tcPr>
                </a:tc>
                <a:tc rowSpan="2">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1) What type of data required.</a:t>
                      </a:r>
                    </a:p>
                    <a:p>
                      <a:pPr>
                        <a:lnSpc>
                          <a:spcPct val="107000"/>
                        </a:lnSpc>
                        <a:spcAft>
                          <a:spcPts val="0"/>
                        </a:spcAft>
                      </a:pPr>
                      <a:r>
                        <a:rPr lang="en-SG" sz="1200" dirty="0">
                          <a:effectLst/>
                          <a:latin typeface="Calibri" panose="020F0502020204030204" pitchFamily="34" charset="0"/>
                          <a:cs typeface="Calibri" panose="020F0502020204030204" pitchFamily="34" charset="0"/>
                        </a:rPr>
                        <a:t>2)collection of requirements and feasibility to access tools to process.</a:t>
                      </a:r>
                    </a:p>
                    <a:p>
                      <a:pPr>
                        <a:lnSpc>
                          <a:spcPct val="107000"/>
                        </a:lnSpc>
                        <a:spcAft>
                          <a:spcPts val="0"/>
                        </a:spcAft>
                      </a:pPr>
                      <a:r>
                        <a:rPr lang="en-SG" sz="1200" dirty="0">
                          <a:effectLst/>
                          <a:latin typeface="Calibri" panose="020F0502020204030204" pitchFamily="34" charset="0"/>
                          <a:cs typeface="Calibri" panose="020F0502020204030204" pitchFamily="34" charset="0"/>
                        </a:rPr>
                        <a:t>3)Clarity on output processed data and timelines.</a:t>
                      </a:r>
                    </a:p>
                  </a:txBody>
                  <a:tcPr marL="68580" marR="68580" marT="0" marB="0">
                    <a:noFill/>
                  </a:tcPr>
                </a:tc>
                <a:tc rowSpan="2">
                  <a:txBody>
                    <a:bodyPr/>
                    <a:lstStyle/>
                    <a:p>
                      <a:pPr marL="0" marR="0" lvl="0" indent="0" algn="l" defTabSz="914400" rtl="0" eaLnBrk="1" fontAlgn="auto" latinLnBrk="0" hangingPunct="1">
                        <a:lnSpc>
                          <a:spcPct val="107000"/>
                        </a:lnSpc>
                        <a:spcBef>
                          <a:spcPts val="0"/>
                        </a:spcBef>
                        <a:spcAft>
                          <a:spcPts val="0"/>
                        </a:spcAft>
                        <a:buClrTx/>
                        <a:buSzTx/>
                        <a:buFont typeface="Wingdings" panose="05000000000000000000" pitchFamily="2" charset="2"/>
                        <a:buNone/>
                        <a:tabLst/>
                        <a:defRPr/>
                      </a:pPr>
                      <a:r>
                        <a:rPr lang="en-SG" sz="1200" b="0" dirty="0">
                          <a:effectLst/>
                          <a:latin typeface="Calibri" panose="020F0502020204030204" pitchFamily="34" charset="0"/>
                          <a:cs typeface="Calibri" panose="020F0502020204030204" pitchFamily="34" charset="0"/>
                        </a:rPr>
                        <a:t>Weekly data update to the systems</a:t>
                      </a:r>
                      <a:endParaRPr lang="en-SG" sz="1200" dirty="0">
                        <a:effectLst/>
                        <a:latin typeface="Calibri" panose="020F0502020204030204" pitchFamily="34" charset="0"/>
                        <a:cs typeface="Calibri" panose="020F0502020204030204" pitchFamily="34" charset="0"/>
                      </a:endParaRPr>
                    </a:p>
                    <a:p>
                      <a:pPr marL="171450" indent="-171450">
                        <a:lnSpc>
                          <a:spcPct val="107000"/>
                        </a:lnSpc>
                        <a:spcAft>
                          <a:spcPts val="0"/>
                        </a:spcAft>
                        <a:buFont typeface="Wingdings" panose="05000000000000000000" pitchFamily="2" charset="2"/>
                        <a:buChar char="§"/>
                      </a:pPr>
                      <a:r>
                        <a:rPr lang="en-SG" sz="1200" dirty="0">
                          <a:effectLst/>
                          <a:latin typeface="Calibri" panose="020F0502020204030204" pitchFamily="34" charset="0"/>
                          <a:cs typeface="Calibri" panose="020F0502020204030204" pitchFamily="34" charset="0"/>
                        </a:rPr>
                        <a:t>A mail acknowledging the update of new processed data for Analytical team.</a:t>
                      </a:r>
                    </a:p>
                    <a:p>
                      <a:pPr marL="171450" indent="-171450">
                        <a:lnSpc>
                          <a:spcPct val="107000"/>
                        </a:lnSpc>
                        <a:spcAft>
                          <a:spcPts val="0"/>
                        </a:spcAft>
                        <a:buFont typeface="Wingdings" panose="05000000000000000000" pitchFamily="2" charset="2"/>
                        <a:buChar char="§"/>
                      </a:pPr>
                      <a:r>
                        <a:rPr lang="en-SG" sz="1200" dirty="0">
                          <a:effectLst/>
                          <a:latin typeface="Calibri" panose="020F0502020204030204" pitchFamily="34" charset="0"/>
                          <a:cs typeface="Calibri" panose="020F0502020204030204" pitchFamily="34" charset="0"/>
                        </a:rPr>
                        <a:t>A meeting to provide knowledge on content required to develop a model.</a:t>
                      </a:r>
                    </a:p>
                    <a:p>
                      <a:pPr>
                        <a:lnSpc>
                          <a:spcPct val="107000"/>
                        </a:lnSpc>
                        <a:spcAft>
                          <a:spcPts val="0"/>
                        </a:spcAft>
                      </a:pPr>
                      <a:r>
                        <a:rPr lang="en-SG" sz="1200" dirty="0">
                          <a:effectLst/>
                          <a:highlight>
                            <a:srgbClr val="FFFF00"/>
                          </a:highlight>
                          <a:latin typeface="Calibri" panose="020F0502020204030204" pitchFamily="34" charset="0"/>
                          <a:cs typeface="Calibri" panose="020F0502020204030204" pitchFamily="34" charset="0"/>
                        </a:rPr>
                        <a:t> </a:t>
                      </a:r>
                    </a:p>
                  </a:txBody>
                  <a:tcPr marL="68580" marR="68580" marT="0" marB="0">
                    <a:noFill/>
                  </a:tcPr>
                </a:tc>
                <a:tc vMerge="1">
                  <a:txBody>
                    <a:bodyPr/>
                    <a:lstStyle/>
                    <a:p>
                      <a:pPr>
                        <a:lnSpc>
                          <a:spcPct val="107000"/>
                        </a:lnSpc>
                        <a:spcAft>
                          <a:spcPts val="0"/>
                        </a:spcAft>
                      </a:pP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00715756"/>
                  </a:ext>
                </a:extLst>
              </a:tr>
              <a:tr h="1135242">
                <a:tc>
                  <a:txBody>
                    <a:bodyPr/>
                    <a:lstStyle/>
                    <a:p>
                      <a:pPr>
                        <a:lnSpc>
                          <a:spcPct val="107000"/>
                        </a:lnSpc>
                        <a:spcAft>
                          <a:spcPts val="0"/>
                        </a:spcAft>
                      </a:pPr>
                      <a:r>
                        <a:rPr lang="en-US" sz="1200" dirty="0">
                          <a:latin typeface="Calibri" panose="020F0502020204030204" pitchFamily="34" charset="0"/>
                          <a:cs typeface="Calibri" panose="020F0502020204030204" pitchFamily="34" charset="0"/>
                        </a:rPr>
                        <a:t>Implementation team </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Internal client</a:t>
                      </a:r>
                      <a:endParaRPr lang="en-SG" sz="1200" dirty="0">
                        <a:effectLst/>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200" dirty="0">
                          <a:effectLst/>
                          <a:latin typeface="Calibri" panose="020F0502020204030204" pitchFamily="34" charset="0"/>
                          <a:cs typeface="Calibri" panose="020F0502020204030204" pitchFamily="34" charset="0"/>
                        </a:rPr>
                        <a:t>(</a:t>
                      </a:r>
                      <a:r>
                        <a:rPr lang="en-SG" sz="1200" dirty="0">
                          <a:effectLst/>
                          <a:latin typeface="Calibri" panose="020F0502020204030204" pitchFamily="34" charset="0"/>
                          <a:cs typeface="Calibri" panose="020F0502020204030204" pitchFamily="34" charset="0"/>
                        </a:rPr>
                        <a:t>Resource)</a:t>
                      </a:r>
                    </a:p>
                    <a:p>
                      <a:pPr>
                        <a:lnSpc>
                          <a:spcPct val="107000"/>
                        </a:lnSpc>
                        <a:spcAft>
                          <a:spcPts val="0"/>
                        </a:spcAft>
                      </a:pP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US" sz="1200" dirty="0">
                          <a:effectLst/>
                          <a:latin typeface="Calibri" panose="020F0502020204030204" pitchFamily="34" charset="0"/>
                          <a:cs typeface="Calibri" panose="020F0502020204030204" pitchFamily="34" charset="0"/>
                        </a:rPr>
                        <a:t>1) Data technologies</a:t>
                      </a:r>
                    </a:p>
                    <a:p>
                      <a:pPr>
                        <a:lnSpc>
                          <a:spcPct val="107000"/>
                        </a:lnSpc>
                        <a:spcAft>
                          <a:spcPts val="0"/>
                        </a:spcAft>
                      </a:pPr>
                      <a:r>
                        <a:rPr lang="en-US" sz="1200" dirty="0">
                          <a:effectLst/>
                          <a:latin typeface="Calibri" panose="020F0502020204030204" pitchFamily="34" charset="0"/>
                          <a:cs typeface="Calibri" panose="020F0502020204030204" pitchFamily="34" charset="0"/>
                        </a:rPr>
                        <a:t>(Big Data, machine learning, risk scoring)</a:t>
                      </a:r>
                    </a:p>
                    <a:p>
                      <a:pPr>
                        <a:lnSpc>
                          <a:spcPct val="107000"/>
                        </a:lnSpc>
                        <a:spcAft>
                          <a:spcPts val="0"/>
                        </a:spcAft>
                      </a:pPr>
                      <a:r>
                        <a:rPr lang="en-US" sz="1200" dirty="0">
                          <a:effectLst/>
                          <a:latin typeface="Calibri" panose="020F0502020204030204" pitchFamily="34" charset="0"/>
                          <a:cs typeface="Calibri" panose="020F0502020204030204" pitchFamily="34" charset="0"/>
                        </a:rPr>
                        <a:t>2) Cloud computing, API, automation and AI</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Team Manager</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Resource </a:t>
                      </a:r>
                    </a:p>
                    <a:p>
                      <a:pPr marL="0" marR="0" lvl="0" indent="0" algn="l" defTabSz="914400" rtl="0" eaLnBrk="1" fontAlgn="auto" latinLnBrk="0" hangingPunct="1">
                        <a:lnSpc>
                          <a:spcPct val="107000"/>
                        </a:lnSpc>
                        <a:spcBef>
                          <a:spcPts val="0"/>
                        </a:spcBef>
                        <a:spcAft>
                          <a:spcPts val="0"/>
                        </a:spcAft>
                        <a:buClrTx/>
                        <a:buSzTx/>
                        <a:buFontTx/>
                        <a:buNone/>
                        <a:tabLst/>
                        <a:defRPr/>
                      </a:pPr>
                      <a:r>
                        <a:rPr lang="en-SG" sz="1200" b="0" dirty="0">
                          <a:effectLst/>
                          <a:latin typeface="Calibri" panose="020F0502020204030204" pitchFamily="34" charset="0"/>
                          <a:ea typeface="Calibri" panose="020F0502020204030204" pitchFamily="34" charset="0"/>
                          <a:cs typeface="Calibri" panose="020F0502020204030204" pitchFamily="34" charset="0"/>
                        </a:rPr>
                        <a:t>(how to delivering relevant processed data in given time line.)</a:t>
                      </a:r>
                    </a:p>
                    <a:p>
                      <a:pPr>
                        <a:lnSpc>
                          <a:spcPct val="107000"/>
                        </a:lnSpc>
                        <a:spcAft>
                          <a:spcPts val="0"/>
                        </a:spcAft>
                      </a:pP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vMerge="1">
                  <a:txBody>
                    <a:bodyPr/>
                    <a:lstStyle/>
                    <a:p>
                      <a:pPr>
                        <a:lnSpc>
                          <a:spcPct val="107000"/>
                        </a:lnSpc>
                        <a:spcAft>
                          <a:spcPts val="0"/>
                        </a:spcAft>
                      </a:pPr>
                      <a:endParaRPr lang="en-SG"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vMerge="1">
                  <a:txBody>
                    <a:bodyPr/>
                    <a:lstStyle/>
                    <a:p>
                      <a:pPr>
                        <a:lnSpc>
                          <a:spcPct val="107000"/>
                        </a:lnSpc>
                        <a:spcAft>
                          <a:spcPts val="0"/>
                        </a:spcAft>
                      </a:pPr>
                      <a:endParaRPr lang="en-SG"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vMerge="1">
                  <a:txBody>
                    <a:bodyPr/>
                    <a:lstStyle/>
                    <a:p>
                      <a:pPr>
                        <a:lnSpc>
                          <a:spcPct val="107000"/>
                        </a:lnSpc>
                        <a:spcAft>
                          <a:spcPts val="0"/>
                        </a:spcAft>
                      </a:pP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399896707"/>
                  </a:ext>
                </a:extLst>
              </a:tr>
              <a:tr h="1449421">
                <a:tc>
                  <a:txBody>
                    <a:bodyPr/>
                    <a:lstStyle/>
                    <a:p>
                      <a:pPr>
                        <a:lnSpc>
                          <a:spcPct val="107000"/>
                        </a:lnSpc>
                        <a:spcAft>
                          <a:spcPts val="0"/>
                        </a:spcAft>
                      </a:pPr>
                      <a:r>
                        <a:rPr lang="en-US" sz="1200" dirty="0">
                          <a:latin typeface="Calibri" panose="020F0502020204030204" pitchFamily="34" charset="0"/>
                          <a:cs typeface="Calibri" panose="020F0502020204030204" pitchFamily="34" charset="0"/>
                        </a:rPr>
                        <a:t>Finance team </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Executive Sponsor </a:t>
                      </a:r>
                    </a:p>
                    <a:p>
                      <a:pPr>
                        <a:lnSpc>
                          <a:spcPct val="107000"/>
                        </a:lnSpc>
                        <a:spcAft>
                          <a:spcPts val="0"/>
                        </a:spcAft>
                      </a:pPr>
                      <a:r>
                        <a:rPr lang="en-SG" sz="1200" dirty="0">
                          <a:effectLst/>
                          <a:latin typeface="Calibri" panose="020F0502020204030204" pitchFamily="34" charset="0"/>
                          <a:cs typeface="Calibri" panose="020F0502020204030204" pitchFamily="34" charset="0"/>
                        </a:rPr>
                        <a:t>(Road-Block)</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1)Budget</a:t>
                      </a:r>
                    </a:p>
                    <a:p>
                      <a:pPr>
                        <a:lnSpc>
                          <a:spcPct val="107000"/>
                        </a:lnSpc>
                        <a:spcAft>
                          <a:spcPts val="0"/>
                        </a:spcAft>
                      </a:pPr>
                      <a:r>
                        <a:rPr lang="en-SG" sz="1200" dirty="0">
                          <a:effectLst/>
                          <a:latin typeface="Calibri" panose="020F0502020204030204" pitchFamily="34" charset="0"/>
                          <a:cs typeface="Calibri" panose="020F0502020204030204" pitchFamily="34" charset="0"/>
                        </a:rPr>
                        <a:t>2)Recruiting staff</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CFO</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Roadblock</a:t>
                      </a:r>
                    </a:p>
                    <a:p>
                      <a:pPr>
                        <a:lnSpc>
                          <a:spcPct val="107000"/>
                        </a:lnSpc>
                        <a:spcAft>
                          <a:spcPts val="0"/>
                        </a:spcAft>
                      </a:pPr>
                      <a:r>
                        <a:rPr lang="en-SG" sz="1200" b="0" dirty="0">
                          <a:effectLst/>
                          <a:latin typeface="Calibri" panose="020F0502020204030204" pitchFamily="34" charset="0"/>
                          <a:ea typeface="Calibri" panose="020F0502020204030204" pitchFamily="34" charset="0"/>
                          <a:cs typeface="Calibri" panose="020F0502020204030204" pitchFamily="34" charset="0"/>
                        </a:rPr>
                        <a:t>recruiting skilled employees</a:t>
                      </a:r>
                    </a:p>
                    <a:p>
                      <a:pPr>
                        <a:lnSpc>
                          <a:spcPct val="107000"/>
                        </a:lnSpc>
                        <a:spcAft>
                          <a:spcPts val="0"/>
                        </a:spcAft>
                      </a:pPr>
                      <a:r>
                        <a:rPr lang="en-SG" sz="1200" b="0" dirty="0">
                          <a:effectLst/>
                          <a:latin typeface="Calibri" panose="020F0502020204030204" pitchFamily="34" charset="0"/>
                          <a:ea typeface="Calibri" panose="020F0502020204030204" pitchFamily="34" charset="0"/>
                          <a:cs typeface="Calibri" panose="020F0502020204030204" pitchFamily="34" charset="0"/>
                        </a:rPr>
                        <a:t>Project cost &amp; impact, delivery and success</a:t>
                      </a:r>
                    </a:p>
                  </a:txBody>
                  <a:tcPr marL="68580" marR="68580" marT="0" marB="0">
                    <a:noFill/>
                  </a:tcPr>
                </a:tc>
                <a:tc>
                  <a:txBody>
                    <a:bodyPr/>
                    <a:lstStyle/>
                    <a:p>
                      <a:pPr>
                        <a:lnSpc>
                          <a:spcPct val="107000"/>
                        </a:lnSpc>
                        <a:spcAft>
                          <a:spcPts val="0"/>
                        </a:spcAft>
                      </a:pPr>
                      <a:r>
                        <a:rPr lang="en-SG" sz="1200" dirty="0">
                          <a:effectLst/>
                          <a:latin typeface="Calibri" panose="020F0502020204030204" pitchFamily="34" charset="0"/>
                          <a:cs typeface="Calibri" panose="020F0502020204030204" pitchFamily="34" charset="0"/>
                        </a:rPr>
                        <a:t>1)Project task force.</a:t>
                      </a:r>
                    </a:p>
                    <a:p>
                      <a:pPr>
                        <a:lnSpc>
                          <a:spcPct val="107000"/>
                        </a:lnSpc>
                        <a:spcAft>
                          <a:spcPts val="0"/>
                        </a:spcAft>
                      </a:pPr>
                      <a:r>
                        <a:rPr lang="en-SG" sz="1200" dirty="0">
                          <a:effectLst/>
                          <a:latin typeface="Calibri" panose="020F0502020204030204" pitchFamily="34" charset="0"/>
                          <a:cs typeface="Calibri" panose="020F0502020204030204" pitchFamily="34" charset="0"/>
                        </a:rPr>
                        <a:t>2)Accurate Budget plan (to pay for employees and new tools for project) </a:t>
                      </a:r>
                    </a:p>
                    <a:p>
                      <a:pPr marL="0" marR="0" lvl="0" indent="0" algn="l" defTabSz="914400" rtl="0" eaLnBrk="1" fontAlgn="auto" latinLnBrk="0" hangingPunct="1">
                        <a:lnSpc>
                          <a:spcPct val="107000"/>
                        </a:lnSpc>
                        <a:spcBef>
                          <a:spcPts val="0"/>
                        </a:spcBef>
                        <a:spcAft>
                          <a:spcPts val="0"/>
                        </a:spcAft>
                        <a:buClrTx/>
                        <a:buSzTx/>
                        <a:buFontTx/>
                        <a:buNone/>
                        <a:tabLst/>
                        <a:defRPr/>
                      </a:pPr>
                      <a:r>
                        <a:rPr lang="en-SG" sz="1200" dirty="0">
                          <a:effectLst/>
                          <a:latin typeface="Calibri" panose="020F0502020204030204" pitchFamily="34" charset="0"/>
                          <a:cs typeface="Calibri" panose="020F0502020204030204" pitchFamily="34" charset="0"/>
                        </a:rPr>
                        <a:t>3)Influence of the project in future.</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200" b="0" dirty="0">
                          <a:effectLst/>
                          <a:latin typeface="Calibri" panose="020F0502020204030204" pitchFamily="34" charset="0"/>
                          <a:ea typeface="Calibri" panose="020F0502020204030204" pitchFamily="34" charset="0"/>
                          <a:cs typeface="Calibri" panose="020F0502020204030204" pitchFamily="34" charset="0"/>
                        </a:rPr>
                        <a:t>Updates when ever required. </a:t>
                      </a:r>
                      <a:endParaRPr lang="en-SG" sz="1200" dirty="0">
                        <a:effectLst/>
                        <a:latin typeface="Calibri" panose="020F0502020204030204" pitchFamily="34" charset="0"/>
                        <a:cs typeface="Calibri" panose="020F0502020204030204" pitchFamily="34" charset="0"/>
                      </a:endParaRPr>
                    </a:p>
                    <a:p>
                      <a:pPr marL="171450" indent="-171450">
                        <a:lnSpc>
                          <a:spcPct val="107000"/>
                        </a:lnSpc>
                        <a:spcAft>
                          <a:spcPts val="0"/>
                        </a:spcAft>
                        <a:buFont typeface="Arial" panose="020B0604020202020204" pitchFamily="34" charset="0"/>
                        <a:buChar char="•"/>
                      </a:pPr>
                      <a:r>
                        <a:rPr lang="en-SG" sz="1200" dirty="0">
                          <a:effectLst/>
                          <a:latin typeface="Calibri" panose="020F0502020204030204" pitchFamily="34" charset="0"/>
                          <a:cs typeface="Calibri" panose="020F0502020204030204" pitchFamily="34" charset="0"/>
                        </a:rPr>
                        <a:t>Resource allocation. </a:t>
                      </a:r>
                    </a:p>
                    <a:p>
                      <a:pPr marL="171450" indent="-171450">
                        <a:lnSpc>
                          <a:spcPct val="107000"/>
                        </a:lnSpc>
                        <a:spcAft>
                          <a:spcPts val="0"/>
                        </a:spcAft>
                        <a:buFont typeface="Arial" panose="020B0604020202020204" pitchFamily="34" charset="0"/>
                        <a:buChar char="•"/>
                      </a:pPr>
                      <a:r>
                        <a:rPr lang="en-SG" sz="1200" dirty="0">
                          <a:effectLst/>
                          <a:latin typeface="Calibri" panose="020F0502020204030204" pitchFamily="34" charset="0"/>
                          <a:cs typeface="Calibri" panose="020F0502020204030204" pitchFamily="34" charset="0"/>
                        </a:rPr>
                        <a:t>Approval process.</a:t>
                      </a:r>
                    </a:p>
                    <a:p>
                      <a:pPr marL="171450" indent="-171450">
                        <a:lnSpc>
                          <a:spcPct val="107000"/>
                        </a:lnSpc>
                        <a:spcAft>
                          <a:spcPts val="0"/>
                        </a:spcAft>
                        <a:buFont typeface="Arial" panose="020B0604020202020204" pitchFamily="34" charset="0"/>
                        <a:buChar char="•"/>
                      </a:pPr>
                      <a:r>
                        <a:rPr lang="en-SG" sz="1200" dirty="0">
                          <a:effectLst/>
                          <a:latin typeface="Calibri" panose="020F0502020204030204" pitchFamily="34" charset="0"/>
                          <a:cs typeface="Calibri" panose="020F0502020204030204" pitchFamily="34" charset="0"/>
                        </a:rPr>
                        <a:t>Track and update/escalate.</a:t>
                      </a:r>
                      <a:endParaRPr lang="en-SG" sz="12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vMerge="1">
                  <a:txBody>
                    <a:bodyPr/>
                    <a:lstStyle/>
                    <a:p>
                      <a:pPr>
                        <a:lnSpc>
                          <a:spcPct val="107000"/>
                        </a:lnSpc>
                        <a:spcAft>
                          <a:spcPts val="0"/>
                        </a:spcAft>
                      </a:pP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012099669"/>
                  </a:ext>
                </a:extLst>
              </a:tr>
            </a:tbl>
          </a:graphicData>
        </a:graphic>
      </p:graphicFrame>
    </p:spTree>
    <p:extLst>
      <p:ext uri="{BB962C8B-B14F-4D97-AF65-F5344CB8AC3E}">
        <p14:creationId xmlns:p14="http://schemas.microsoft.com/office/powerpoint/2010/main" val="68357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228600" y="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Enhance analytical decision system – Requirements &amp; Resources</a:t>
            </a:r>
            <a:endParaRPr lang="en-US" sz="28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18" name="Diagram 17">
            <a:extLst>
              <a:ext uri="{FF2B5EF4-FFF2-40B4-BE49-F238E27FC236}">
                <a16:creationId xmlns:a16="http://schemas.microsoft.com/office/drawing/2014/main" id="{068FC97D-AB90-47D5-8FE1-FFE074EE345B}"/>
              </a:ext>
            </a:extLst>
          </p:cNvPr>
          <p:cNvGraphicFramePr/>
          <p:nvPr/>
        </p:nvGraphicFramePr>
        <p:xfrm>
          <a:off x="367745" y="657999"/>
          <a:ext cx="5874029" cy="5677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Diagram 18">
            <a:extLst>
              <a:ext uri="{FF2B5EF4-FFF2-40B4-BE49-F238E27FC236}">
                <a16:creationId xmlns:a16="http://schemas.microsoft.com/office/drawing/2014/main" id="{DD376CAF-7B33-4399-ABA9-EAA14B31E1CC}"/>
              </a:ext>
            </a:extLst>
          </p:cNvPr>
          <p:cNvGraphicFramePr/>
          <p:nvPr/>
        </p:nvGraphicFramePr>
        <p:xfrm>
          <a:off x="6500122" y="657999"/>
          <a:ext cx="5324132" cy="56770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1999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76D10-ED7B-47F9-B99E-6EB0A45F181B}"/>
              </a:ext>
            </a:extLst>
          </p:cNvPr>
          <p:cNvSpPr/>
          <p:nvPr/>
        </p:nvSpPr>
        <p:spPr>
          <a:xfrm>
            <a:off x="433556" y="758586"/>
            <a:ext cx="11276091" cy="4154984"/>
          </a:xfrm>
          <a:prstGeom prst="rect">
            <a:avLst/>
          </a:prstGeom>
        </p:spPr>
        <p:txBody>
          <a:bodyPr wrap="square">
            <a:spAutoFit/>
          </a:bodyPr>
          <a:lstStyle/>
          <a:p>
            <a:pPr marL="285750" indent="-285750">
              <a:buFont typeface="Wingdings" panose="05000000000000000000" pitchFamily="2" charset="2"/>
              <a:buChar char="v"/>
            </a:pPr>
            <a:endParaRPr lang="en-IN" sz="1600" dirty="0">
              <a:latin typeface="Calibri" panose="020F0502020204030204" pitchFamily="34" charset="0"/>
              <a:cs typeface="Calibri" panose="020F0502020204030204" pitchFamily="34" charset="0"/>
            </a:endParaRPr>
          </a:p>
          <a:p>
            <a:r>
              <a:rPr lang="en-SG" sz="2000" b="1" u="sng" dirty="0">
                <a:solidFill>
                  <a:schemeClr val="accent3">
                    <a:lumMod val="75000"/>
                  </a:schemeClr>
                </a:solidFill>
                <a:latin typeface="Calibri" panose="020F0502020204030204" pitchFamily="34" charset="0"/>
                <a:cs typeface="Calibri" panose="020F0502020204030204" pitchFamily="34" charset="0"/>
              </a:rPr>
              <a:t>Strategic developments:</a:t>
            </a:r>
          </a:p>
          <a:p>
            <a:endParaRPr lang="en-SG" sz="1700" b="1" u="sng" dirty="0">
              <a:solidFill>
                <a:schemeClr val="accent3">
                  <a:lumMod val="75000"/>
                </a:schemeClr>
              </a:solidFill>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Fintech Credit goal:</a:t>
            </a:r>
          </a:p>
          <a:p>
            <a:pPr marL="285750" indent="-285750">
              <a:buFont typeface="Wingdings" panose="05000000000000000000" pitchFamily="2" charset="2"/>
              <a:buChar char="v"/>
            </a:pPr>
            <a:r>
              <a:rPr lang="en-US" sz="1700" dirty="0">
                <a:latin typeface="Calibri" panose="020F0502020204030204" pitchFamily="34" charset="0"/>
                <a:cs typeface="Calibri" panose="020F0502020204030204" pitchFamily="34" charset="0"/>
              </a:rPr>
              <a:t>60% growth in $ disbursements by 2022 for Business lending and Invoice lending.</a:t>
            </a:r>
          </a:p>
          <a:p>
            <a:pPr marL="285750" indent="-285750">
              <a:buFont typeface="Wingdings" panose="05000000000000000000" pitchFamily="2" charset="2"/>
              <a:buChar char="v"/>
            </a:pPr>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 Marketing analytics team focus on the following developments to support Fintech Credit goals.</a:t>
            </a:r>
          </a:p>
          <a:p>
            <a:endParaRPr lang="en-US" sz="1700" dirty="0">
              <a:latin typeface="Calibri" panose="020F0502020204030204" pitchFamily="34" charset="0"/>
              <a:cs typeface="Calibri" panose="020F0502020204030204" pitchFamily="34" charset="0"/>
            </a:endParaRPr>
          </a:p>
          <a:p>
            <a:pPr marL="742950" lvl="1" indent="-285750">
              <a:spcAft>
                <a:spcPts val="6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Internal profile management system </a:t>
            </a:r>
          </a:p>
          <a:p>
            <a:pPr marL="742950" lvl="1" indent="-285750">
              <a:spcAft>
                <a:spcPts val="6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Supports guarantee (Secured /Individual) for  high risk borrowers.</a:t>
            </a:r>
          </a:p>
          <a:p>
            <a:pPr marL="742950" lvl="1" indent="-285750">
              <a:spcAft>
                <a:spcPts val="6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Enhance the borrower credit risk grading.</a:t>
            </a:r>
          </a:p>
          <a:p>
            <a:pPr marL="742950" lvl="1" indent="-285750">
              <a:spcAft>
                <a:spcPts val="6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Provide investors a customized view optimal distribution of investments to maximize the profits and minimize risk.</a:t>
            </a:r>
          </a:p>
          <a:p>
            <a:pPr marL="742950" lvl="1" indent="-285750">
              <a:spcAft>
                <a:spcPts val="600"/>
              </a:spcAft>
              <a:buFont typeface="Wingdings" panose="05000000000000000000" pitchFamily="2" charset="2"/>
              <a:buChar char="Ø"/>
            </a:pPr>
            <a:r>
              <a:rPr lang="en-US" sz="1700" dirty="0">
                <a:latin typeface="Calibri" panose="020F0502020204030204" pitchFamily="34" charset="0"/>
                <a:cs typeface="Calibri" panose="020F0502020204030204" pitchFamily="34" charset="0"/>
              </a:rPr>
              <a:t>Enhance the integration system for both investors and borrowers transacting over online platform.</a:t>
            </a:r>
          </a:p>
          <a:p>
            <a:pPr marL="285750" indent="-285750">
              <a:buFont typeface="Wingdings" panose="05000000000000000000" pitchFamily="2" charset="2"/>
              <a:buChar char="v"/>
            </a:pPr>
            <a:endParaRPr lang="en-IN" sz="1600" dirty="0">
              <a:latin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2D67887E-40A4-4D8B-9B5C-81916B5FC26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9C2B9EA-DF99-4E67-8707-90F77C238F8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4A035C6-002E-411A-A18C-99575E293EC8}"/>
              </a:ext>
            </a:extLst>
          </p:cNvPr>
          <p:cNvSpPr/>
          <p:nvPr/>
        </p:nvSpPr>
        <p:spPr>
          <a:xfrm>
            <a:off x="433556" y="61233"/>
            <a:ext cx="11367473" cy="523220"/>
          </a:xfrm>
          <a:prstGeom prst="rect">
            <a:avLst/>
          </a:prstGeom>
        </p:spPr>
        <p:txBody>
          <a:bodyPr wrap="square">
            <a:spAutoFit/>
          </a:body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Project 3 – Marketing Strategies</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02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228600" y="18056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Contents</a:t>
            </a:r>
            <a:endParaRPr lang="en-US" sz="28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12" name="Diagram 11">
            <a:extLst>
              <a:ext uri="{FF2B5EF4-FFF2-40B4-BE49-F238E27FC236}">
                <a16:creationId xmlns:a16="http://schemas.microsoft.com/office/drawing/2014/main" id="{E5A4E708-AD14-4146-A933-F7133CA6C2BF}"/>
              </a:ext>
            </a:extLst>
          </p:cNvPr>
          <p:cNvGraphicFramePr/>
          <p:nvPr>
            <p:extLst>
              <p:ext uri="{D42A27DB-BD31-4B8C-83A1-F6EECF244321}">
                <p14:modId xmlns:p14="http://schemas.microsoft.com/office/powerpoint/2010/main" val="2979031513"/>
              </p:ext>
            </p:extLst>
          </p:nvPr>
        </p:nvGraphicFramePr>
        <p:xfrm>
          <a:off x="502510" y="998430"/>
          <a:ext cx="8124787" cy="5699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683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139148" y="5338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Marketing Strategies – </a:t>
            </a:r>
            <a:r>
              <a:rPr lang="en-US" sz="2800" b="1" dirty="0">
                <a:solidFill>
                  <a:schemeClr val="accent3">
                    <a:lumMod val="75000"/>
                  </a:schemeClr>
                </a:solidFill>
              </a:rPr>
              <a:t>Company Growth (Goal)</a:t>
            </a: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4A80C85-593C-4ED8-8264-10B376170AB4}"/>
              </a:ext>
            </a:extLst>
          </p:cNvPr>
          <p:cNvSpPr txBox="1"/>
          <p:nvPr/>
        </p:nvSpPr>
        <p:spPr>
          <a:xfrm>
            <a:off x="139148" y="604615"/>
            <a:ext cx="11946835" cy="369332"/>
          </a:xfrm>
          <a:prstGeom prst="rect">
            <a:avLst/>
          </a:prstGeom>
          <a:noFill/>
        </p:spPr>
        <p:txBody>
          <a:bodyPr wrap="square" rtlCol="0">
            <a:spAutoFit/>
          </a:bodyPr>
          <a:lstStyle/>
          <a:p>
            <a:pPr marL="285750" indent="-285750">
              <a:buFont typeface="Wingdings" panose="05000000000000000000" pitchFamily="2" charset="2"/>
              <a:buChar char="v"/>
            </a:pPr>
            <a:endParaRPr lang="en-SG" dirty="0">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0B842918-7986-49F6-80E0-A1564F8EB4DD}"/>
              </a:ext>
            </a:extLst>
          </p:cNvPr>
          <p:cNvSpPr/>
          <p:nvPr/>
        </p:nvSpPr>
        <p:spPr>
          <a:xfrm>
            <a:off x="363212" y="604615"/>
            <a:ext cx="11465575" cy="5109091"/>
          </a:xfrm>
          <a:prstGeom prst="rect">
            <a:avLst/>
          </a:prstGeom>
        </p:spPr>
        <p:txBody>
          <a:bodyPr wrap="square">
            <a:spAutoFit/>
          </a:bodyPr>
          <a:lstStyle/>
          <a:p>
            <a:endParaRPr lang="en-IN" dirty="0"/>
          </a:p>
          <a:p>
            <a:r>
              <a:rPr lang="en-IN" b="1" dirty="0">
                <a:latin typeface="Calibri" panose="020F0502020204030204" pitchFamily="34" charset="0"/>
                <a:cs typeface="Calibri" panose="020F0502020204030204" pitchFamily="34" charset="0"/>
              </a:rPr>
              <a:t>Customer Acquisition:</a:t>
            </a:r>
          </a:p>
          <a:p>
            <a:pPr marL="285750" indent="-285750">
              <a:buFont typeface="Wingdings" panose="05000000000000000000" pitchFamily="2" charset="2"/>
              <a:buChar char="Ø"/>
            </a:pPr>
            <a:r>
              <a:rPr lang="en-IN" sz="1400" dirty="0">
                <a:latin typeface="Calibri" panose="020F0502020204030204" pitchFamily="34" charset="0"/>
                <a:cs typeface="Calibri" panose="020F0502020204030204" pitchFamily="34" charset="0"/>
              </a:rPr>
              <a:t>Using Deep Learning for targeting customers by analysing digital footprints of their interests and recent purchases on social media.</a:t>
            </a:r>
          </a:p>
          <a:p>
            <a:pPr marL="285750" indent="-285750">
              <a:buFont typeface="Wingdings" panose="05000000000000000000" pitchFamily="2" charset="2"/>
              <a:buChar char="Ø"/>
            </a:pPr>
            <a:r>
              <a:rPr lang="en-IN" sz="1400" dirty="0">
                <a:latin typeface="Calibri" panose="020F0502020204030204" pitchFamily="34" charset="0"/>
                <a:cs typeface="Calibri" panose="020F0502020204030204" pitchFamily="34" charset="0"/>
              </a:rPr>
              <a:t>Predictive analytics help P2P to identity risks and manage upselling effectively .it can also be used to analyse which customer would leave and which will stay.</a:t>
            </a:r>
          </a:p>
          <a:p>
            <a:endParaRPr lang="en-IN"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KYC and Onboarding:</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Predictive analytics platform can provide 360-degree view of clients and related parties, ensuring reuse of existing due diligence and consistent treatment across jurisdictions and lines of business. 	</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Utilize NLP technologies to extract functional information and leverage OCR scan account opening forms, KYC documents.</a:t>
            </a:r>
          </a:p>
          <a:p>
            <a:pPr marL="28575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Customer Service:</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Use NLP to build automated voice systems and Chatbots to help customers to manage their accounts and find answers to general inquiries without the help of a live representative.</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Predictive analysis uses historical and session data already collected to deliver a personalized experience for the customers.</a:t>
            </a:r>
          </a:p>
          <a:p>
            <a:endParaRPr lang="en-US" sz="1400"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Brand Management and Risk and Credit :</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Use NLP to build automated voice systems and Chatbots to help customers to manage their accounts and find answers to general inquiries without the help of a live representative.</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Predictive analysis uses historical and session data already collected to deliver a personalized experience for the customers.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8352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AD8F92-FC3C-4F78-9496-684C022807C3}"/>
              </a:ext>
            </a:extLst>
          </p:cNvPr>
          <p:cNvPicPr>
            <a:picLocks noChangeAspect="1"/>
          </p:cNvPicPr>
          <p:nvPr/>
        </p:nvPicPr>
        <p:blipFill>
          <a:blip r:embed="rId2"/>
          <a:stretch>
            <a:fillRect/>
          </a:stretch>
        </p:blipFill>
        <p:spPr>
          <a:xfrm>
            <a:off x="633597" y="738187"/>
            <a:ext cx="10614411" cy="6119813"/>
          </a:xfrm>
          <a:prstGeom prst="rect">
            <a:avLst/>
          </a:prstGeom>
        </p:spPr>
      </p:pic>
      <p:cxnSp>
        <p:nvCxnSpPr>
          <p:cNvPr id="3" name="Straight Connector 2">
            <a:extLst>
              <a:ext uri="{FF2B5EF4-FFF2-40B4-BE49-F238E27FC236}">
                <a16:creationId xmlns:a16="http://schemas.microsoft.com/office/drawing/2014/main" id="{0FCEEDC5-9A03-4096-8A56-2C997D42F4D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3D0DBD1-0BA2-44B1-9C61-AC0BAD049752}"/>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C189C73-72AE-4B1D-B8F4-485495C5BA77}"/>
              </a:ext>
            </a:extLst>
          </p:cNvPr>
          <p:cNvSpPr/>
          <p:nvPr/>
        </p:nvSpPr>
        <p:spPr>
          <a:xfrm>
            <a:off x="1500326" y="91856"/>
            <a:ext cx="9481351" cy="461665"/>
          </a:xfrm>
          <a:prstGeom prst="rect">
            <a:avLst/>
          </a:prstGeom>
        </p:spPr>
        <p:txBody>
          <a:bodyPr wrap="square">
            <a:spAutoFit/>
          </a:bodyPr>
          <a:lstStyle/>
          <a:p>
            <a:pPr algn="ctr"/>
            <a:r>
              <a:rPr lang="en-IN" sz="2400" b="1" dirty="0">
                <a:solidFill>
                  <a:schemeClr val="accent3">
                    <a:lumMod val="75000"/>
                  </a:schemeClr>
                </a:solidFill>
                <a:highlight>
                  <a:srgbClr val="FFFFFF"/>
                </a:highlight>
                <a:latin typeface="Calibri" panose="020F0502020204030204" pitchFamily="34" charset="0"/>
                <a:cs typeface="Calibri" panose="020F0502020204030204" pitchFamily="34" charset="0"/>
              </a:rPr>
              <a:t>Potential growth initiatives</a:t>
            </a:r>
            <a:r>
              <a:rPr lang="en-IN" b="1" dirty="0">
                <a:highlight>
                  <a:srgbClr val="FFFFFF"/>
                </a:highlight>
                <a:latin typeface="Calibri" panose="020F0502020204030204" pitchFamily="34" charset="0"/>
                <a:cs typeface="Calibri" panose="020F0502020204030204" pitchFamily="34" charset="0"/>
              </a:rPr>
              <a:t> </a:t>
            </a:r>
            <a:endParaRPr lang="en-US" b="1" dirty="0">
              <a:solidFill>
                <a:schemeClr val="accent3">
                  <a:lumMod val="75000"/>
                </a:schemeClr>
              </a:solidFill>
              <a:highlight>
                <a:srgbClr val="FFFFFF"/>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101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5E2B051-2E16-4460-BA53-36688C8ACCA3}"/>
              </a:ext>
            </a:extLst>
          </p:cNvPr>
          <p:cNvGraphicFramePr>
            <a:graphicFrameLocks noGrp="1"/>
          </p:cNvGraphicFramePr>
          <p:nvPr/>
        </p:nvGraphicFramePr>
        <p:xfrm>
          <a:off x="337351" y="973666"/>
          <a:ext cx="11709648" cy="5394960"/>
        </p:xfrm>
        <a:graphic>
          <a:graphicData uri="http://schemas.openxmlformats.org/drawingml/2006/table">
            <a:tbl>
              <a:tblPr firstRow="1" bandRow="1">
                <a:tableStyleId>{F5AB1C69-6EDB-4FF4-983F-18BD219EF322}</a:tableStyleId>
              </a:tblPr>
              <a:tblGrid>
                <a:gridCol w="5854824">
                  <a:extLst>
                    <a:ext uri="{9D8B030D-6E8A-4147-A177-3AD203B41FA5}">
                      <a16:colId xmlns:a16="http://schemas.microsoft.com/office/drawing/2014/main" val="3299574729"/>
                    </a:ext>
                  </a:extLst>
                </a:gridCol>
                <a:gridCol w="5854824">
                  <a:extLst>
                    <a:ext uri="{9D8B030D-6E8A-4147-A177-3AD203B41FA5}">
                      <a16:colId xmlns:a16="http://schemas.microsoft.com/office/drawing/2014/main" val="3396155925"/>
                    </a:ext>
                  </a:extLst>
                </a:gridCol>
              </a:tblGrid>
              <a:tr h="0">
                <a:tc>
                  <a:txBody>
                    <a:bodyPr/>
                    <a:lstStyle/>
                    <a:p>
                      <a:r>
                        <a:rPr lang="en-IN" sz="1800" b="1" kern="1200" dirty="0">
                          <a:solidFill>
                            <a:schemeClr val="lt1"/>
                          </a:solidFill>
                          <a:effectLst/>
                          <a:latin typeface="+mn-lt"/>
                          <a:ea typeface="+mn-ea"/>
                          <a:cs typeface="+mn-cs"/>
                        </a:rPr>
                        <a:t>FinTech Breakout Characteristics</a:t>
                      </a:r>
                      <a:endParaRPr lang="en-IN" dirty="0"/>
                    </a:p>
                  </a:txBody>
                  <a:tcPr/>
                </a:tc>
                <a:tc>
                  <a:txBody>
                    <a:bodyPr/>
                    <a:lstStyle/>
                    <a:p>
                      <a:r>
                        <a:rPr lang="en-IN" sz="1800" b="1" kern="1200" dirty="0">
                          <a:solidFill>
                            <a:schemeClr val="lt1"/>
                          </a:solidFill>
                          <a:effectLst/>
                          <a:latin typeface="+mn-lt"/>
                          <a:ea typeface="+mn-ea"/>
                          <a:cs typeface="+mn-cs"/>
                        </a:rPr>
                        <a:t>Strategic Theme Addressed</a:t>
                      </a:r>
                      <a:endParaRPr lang="en-IN" dirty="0"/>
                    </a:p>
                  </a:txBody>
                  <a:tcPr/>
                </a:tc>
                <a:extLst>
                  <a:ext uri="{0D108BD9-81ED-4DB2-BD59-A6C34878D82A}">
                    <a16:rowId xmlns:a16="http://schemas.microsoft.com/office/drawing/2014/main" val="3760243443"/>
                  </a:ext>
                </a:extLst>
              </a:tr>
              <a:tr h="370840">
                <a:tc>
                  <a:txBody>
                    <a:bodyPr/>
                    <a:lstStyle/>
                    <a:p>
                      <a:r>
                        <a:rPr lang="en-US" sz="1600" kern="1200" dirty="0">
                          <a:solidFill>
                            <a:schemeClr val="dk1"/>
                          </a:solidFill>
                          <a:effectLst/>
                          <a:latin typeface="Calibri" panose="020F0502020204030204" pitchFamily="34" charset="0"/>
                          <a:ea typeface="+mn-ea"/>
                          <a:cs typeface="Calibri" panose="020F0502020204030204" pitchFamily="34" charset="0"/>
                        </a:rPr>
                        <a:t>FinTech companies that are addressing areas and functions where customer friction meets largest profit pools (economic value)</a:t>
                      </a:r>
                      <a:endParaRPr lang="en-IN" sz="1600" dirty="0">
                        <a:latin typeface="Calibri" panose="020F0502020204030204" pitchFamily="34" charset="0"/>
                        <a:cs typeface="Calibri" panose="020F0502020204030204" pitchFamily="34" charset="0"/>
                      </a:endParaRPr>
                    </a:p>
                  </a:txBody>
                  <a:tcPr/>
                </a:tc>
                <a:tc>
                  <a:txBody>
                    <a:bodyPr/>
                    <a:lstStyle/>
                    <a:p>
                      <a:r>
                        <a:rPr lang="en-IN" sz="1600" kern="1200" dirty="0">
                          <a:solidFill>
                            <a:schemeClr val="dk1"/>
                          </a:solidFill>
                          <a:effectLst/>
                          <a:latin typeface="Calibri" panose="020F0502020204030204" pitchFamily="34" charset="0"/>
                          <a:ea typeface="+mn-ea"/>
                          <a:cs typeface="Calibri" panose="020F0502020204030204" pitchFamily="34" charset="0"/>
                        </a:rPr>
                        <a:t>Creating new value propositions</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27904890"/>
                  </a:ext>
                </a:extLst>
              </a:tr>
              <a:tr h="370840">
                <a:tc>
                  <a:txBody>
                    <a:bodyPr/>
                    <a:lstStyle/>
                    <a:p>
                      <a:r>
                        <a:rPr lang="en-US" sz="1600" kern="1200" dirty="0">
                          <a:solidFill>
                            <a:schemeClr val="dk1"/>
                          </a:solidFill>
                          <a:effectLst/>
                          <a:latin typeface="Calibri" panose="020F0502020204030204" pitchFamily="34" charset="0"/>
                          <a:ea typeface="+mn-ea"/>
                          <a:cs typeface="Calibri" panose="020F0502020204030204" pitchFamily="34" charset="0"/>
                        </a:rPr>
                        <a:t>FinTech companies that employ business models that are platform based, modular, data intensive, and capital light to start with</a:t>
                      </a:r>
                      <a:endParaRPr lang="en-IN" sz="1600" dirty="0">
                        <a:latin typeface="Calibri" panose="020F0502020204030204" pitchFamily="34" charset="0"/>
                        <a:cs typeface="Calibri" panose="020F0502020204030204" pitchFamily="34" charset="0"/>
                      </a:endParaRPr>
                    </a:p>
                  </a:txBody>
                  <a:tcPr/>
                </a:tc>
                <a:tc>
                  <a:txBody>
                    <a:bodyPr/>
                    <a:lstStyle/>
                    <a:p>
                      <a:r>
                        <a:rPr lang="en-IN" sz="1600" kern="1200" dirty="0">
                          <a:solidFill>
                            <a:schemeClr val="dk1"/>
                          </a:solidFill>
                          <a:effectLst/>
                          <a:latin typeface="Calibri" panose="020F0502020204030204" pitchFamily="34" charset="0"/>
                          <a:ea typeface="+mn-ea"/>
                          <a:cs typeface="Calibri" panose="020F0502020204030204" pitchFamily="34" charset="0"/>
                        </a:rPr>
                        <a:t>Designing new business mode</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22470463"/>
                  </a:ext>
                </a:extLst>
              </a:tr>
              <a:tr h="370840">
                <a:tc>
                  <a:txBody>
                    <a:bodyPr/>
                    <a:lstStyle/>
                    <a:p>
                      <a:r>
                        <a:rPr lang="en-US" sz="1600" kern="1200" dirty="0">
                          <a:solidFill>
                            <a:schemeClr val="dk1"/>
                          </a:solidFill>
                          <a:effectLst/>
                          <a:latin typeface="Calibri" panose="020F0502020204030204" pitchFamily="34" charset="0"/>
                          <a:ea typeface="+mn-ea"/>
                          <a:cs typeface="Calibri" panose="020F0502020204030204" pitchFamily="34" charset="0"/>
                        </a:rPr>
                        <a:t>FinTech companies that actively shape customer and user behaviors, thus resulting in long-term structural change of the financial services industry</a:t>
                      </a:r>
                      <a:endParaRPr lang="en-IN" sz="1600" dirty="0">
                        <a:latin typeface="Calibri" panose="020F0502020204030204" pitchFamily="34" charset="0"/>
                        <a:cs typeface="Calibri" panose="020F0502020204030204" pitchFamily="34" charset="0"/>
                      </a:endParaRPr>
                    </a:p>
                  </a:txBody>
                  <a:tcPr/>
                </a:tc>
                <a:tc>
                  <a:txBody>
                    <a:bodyPr/>
                    <a:lstStyle/>
                    <a:p>
                      <a:r>
                        <a:rPr lang="en-US" sz="1600" kern="1200" dirty="0">
                          <a:solidFill>
                            <a:schemeClr val="dk1"/>
                          </a:solidFill>
                          <a:effectLst/>
                          <a:latin typeface="Calibri" panose="020F0502020204030204" pitchFamily="34" charset="0"/>
                          <a:ea typeface="+mn-ea"/>
                          <a:cs typeface="Calibri" panose="020F0502020204030204" pitchFamily="34" charset="0"/>
                        </a:rPr>
                        <a:t>Shaping long term customer behavior</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34309798"/>
                  </a:ext>
                </a:extLst>
              </a:tr>
              <a:tr h="370840">
                <a:tc>
                  <a:txBody>
                    <a:bodyPr/>
                    <a:lstStyle/>
                    <a:p>
                      <a:r>
                        <a:rPr lang="en-US" sz="1600" kern="1200" dirty="0">
                          <a:solidFill>
                            <a:schemeClr val="dk1"/>
                          </a:solidFill>
                          <a:effectLst/>
                          <a:latin typeface="Calibri" panose="020F0502020204030204" pitchFamily="34" charset="0"/>
                          <a:ea typeface="+mn-ea"/>
                          <a:cs typeface="Calibri" panose="020F0502020204030204" pitchFamily="34" charset="0"/>
                        </a:rPr>
                        <a:t>FinTech providers that offer services to the underserved population, small and mid-sized businesses, using sophisticated capabilities on viable basis</a:t>
                      </a:r>
                      <a:endParaRPr lang="en-IN" sz="1600" dirty="0">
                        <a:latin typeface="Calibri" panose="020F0502020204030204" pitchFamily="34" charset="0"/>
                        <a:cs typeface="Calibri" panose="020F0502020204030204" pitchFamily="34" charset="0"/>
                      </a:endParaRPr>
                    </a:p>
                  </a:txBody>
                  <a:tcPr/>
                </a:tc>
                <a:tc>
                  <a:txBody>
                    <a:bodyPr/>
                    <a:lstStyle/>
                    <a:p>
                      <a:r>
                        <a:rPr lang="en-IN" sz="1600" kern="1200" dirty="0">
                          <a:solidFill>
                            <a:schemeClr val="dk1"/>
                          </a:solidFill>
                          <a:effectLst/>
                          <a:latin typeface="Calibri" panose="020F0502020204030204" pitchFamily="34" charset="0"/>
                          <a:ea typeface="+mn-ea"/>
                          <a:cs typeface="Calibri" panose="020F0502020204030204" pitchFamily="34" charset="0"/>
                        </a:rPr>
                        <a:t>Expanding market</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24211325"/>
                  </a:ext>
                </a:extLst>
              </a:tr>
              <a:tr h="370840">
                <a:tc>
                  <a:txBody>
                    <a:bodyPr/>
                    <a:lstStyle/>
                    <a:p>
                      <a:r>
                        <a:rPr lang="en-US" sz="1600" kern="1200" dirty="0">
                          <a:solidFill>
                            <a:schemeClr val="dk1"/>
                          </a:solidFill>
                          <a:effectLst/>
                          <a:latin typeface="Calibri" panose="020F0502020204030204" pitchFamily="34" charset="0"/>
                          <a:ea typeface="+mn-ea"/>
                          <a:cs typeface="Calibri" panose="020F0502020204030204" pitchFamily="34" charset="0"/>
                        </a:rPr>
                        <a:t>FinTech companies that actively collaborate with Banks and other FIs and also operate within the regulatory purview or active consideration purview of regulators</a:t>
                      </a:r>
                      <a:endParaRPr lang="en-IN" sz="1600" dirty="0">
                        <a:latin typeface="Calibri" panose="020F0502020204030204" pitchFamily="34" charset="0"/>
                        <a:cs typeface="Calibri" panose="020F0502020204030204" pitchFamily="34" charset="0"/>
                      </a:endParaRPr>
                    </a:p>
                  </a:txBody>
                  <a:tcPr/>
                </a:tc>
                <a:tc>
                  <a:txBody>
                    <a:bodyPr/>
                    <a:lstStyle/>
                    <a:p>
                      <a:r>
                        <a:rPr lang="en-US" sz="1600" kern="1200" dirty="0">
                          <a:solidFill>
                            <a:schemeClr val="dk1"/>
                          </a:solidFill>
                          <a:effectLst/>
                          <a:latin typeface="Calibri" panose="020F0502020204030204" pitchFamily="34" charset="0"/>
                          <a:ea typeface="+mn-ea"/>
                          <a:cs typeface="Calibri" panose="020F0502020204030204" pitchFamily="34" charset="0"/>
                        </a:rPr>
                        <a:t>Fostering collaboration and working within regulatory purview</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49904929"/>
                  </a:ext>
                </a:extLst>
              </a:tr>
              <a:tr h="370840">
                <a:tc>
                  <a:txBody>
                    <a:bodyPr/>
                    <a:lstStyle/>
                    <a:p>
                      <a:r>
                        <a:rPr lang="en-US" sz="1600" kern="1200" dirty="0">
                          <a:solidFill>
                            <a:schemeClr val="dk1"/>
                          </a:solidFill>
                          <a:effectLst/>
                          <a:latin typeface="Calibri" panose="020F0502020204030204" pitchFamily="34" charset="0"/>
                          <a:ea typeface="+mn-ea"/>
                          <a:cs typeface="Calibri" panose="020F0502020204030204" pitchFamily="34" charset="0"/>
                        </a:rPr>
                        <a:t>FinTech companies operating in segments with significant legacy issues and prevalence of conventional business models, that lack scalability</a:t>
                      </a:r>
                      <a:endParaRPr lang="en-IN" sz="1600" dirty="0">
                        <a:latin typeface="Calibri" panose="020F0502020204030204" pitchFamily="34" charset="0"/>
                        <a:cs typeface="Calibri" panose="020F0502020204030204" pitchFamily="34" charset="0"/>
                      </a:endParaRPr>
                    </a:p>
                  </a:txBody>
                  <a:tcPr/>
                </a:tc>
                <a:tc>
                  <a:txBody>
                    <a:bodyPr/>
                    <a:lstStyle/>
                    <a:p>
                      <a:r>
                        <a:rPr lang="en-IN" sz="1600" kern="1200" dirty="0">
                          <a:solidFill>
                            <a:schemeClr val="dk1"/>
                          </a:solidFill>
                          <a:effectLst/>
                          <a:latin typeface="Calibri" panose="020F0502020204030204" pitchFamily="34" charset="0"/>
                          <a:ea typeface="+mn-ea"/>
                          <a:cs typeface="Calibri" panose="020F0502020204030204" pitchFamily="34" charset="0"/>
                        </a:rPr>
                        <a:t>Eliminating legacy constraints</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13727313"/>
                  </a:ext>
                </a:extLst>
              </a:tr>
              <a:tr h="370840">
                <a:tc>
                  <a:txBody>
                    <a:bodyPr/>
                    <a:lstStyle/>
                    <a:p>
                      <a:r>
                        <a:rPr lang="en-US" sz="1600" kern="1200" dirty="0">
                          <a:solidFill>
                            <a:schemeClr val="dk1"/>
                          </a:solidFill>
                          <a:effectLst/>
                          <a:latin typeface="Calibri" panose="020F0502020204030204" pitchFamily="34" charset="0"/>
                          <a:ea typeface="+mn-ea"/>
                          <a:cs typeface="Calibri" panose="020F0502020204030204" pitchFamily="34" charset="0"/>
                        </a:rPr>
                        <a:t>FinTech companies that target customers and make curated offers through use of analytics and alternative / big data sources</a:t>
                      </a:r>
                      <a:endParaRPr lang="en-IN" sz="1600" dirty="0">
                        <a:latin typeface="Calibri" panose="020F0502020204030204" pitchFamily="34" charset="0"/>
                        <a:cs typeface="Calibri" panose="020F0502020204030204" pitchFamily="34" charset="0"/>
                      </a:endParaRPr>
                    </a:p>
                  </a:txBody>
                  <a:tcPr/>
                </a:tc>
                <a:tc>
                  <a:txBody>
                    <a:bodyPr/>
                    <a:lstStyle/>
                    <a:p>
                      <a:r>
                        <a:rPr lang="en-IN" sz="1600" kern="1200" dirty="0">
                          <a:solidFill>
                            <a:schemeClr val="dk1"/>
                          </a:solidFill>
                          <a:effectLst/>
                          <a:latin typeface="Calibri" panose="020F0502020204030204" pitchFamily="34" charset="0"/>
                          <a:ea typeface="+mn-ea"/>
                          <a:cs typeface="Calibri" panose="020F0502020204030204" pitchFamily="34" charset="0"/>
                        </a:rPr>
                        <a:t>Leveraging data and analytics</a:t>
                      </a: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85158593"/>
                  </a:ext>
                </a:extLst>
              </a:tr>
            </a:tbl>
          </a:graphicData>
        </a:graphic>
      </p:graphicFrame>
      <p:cxnSp>
        <p:nvCxnSpPr>
          <p:cNvPr id="6" name="Straight Connector 5">
            <a:extLst>
              <a:ext uri="{FF2B5EF4-FFF2-40B4-BE49-F238E27FC236}">
                <a16:creationId xmlns:a16="http://schemas.microsoft.com/office/drawing/2014/main" id="{6F10A41A-A40D-47A0-912A-FD1F2F8ACB5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34B8A11-0EFE-445C-B1AB-EF5853AF1CDA}"/>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95B4C2A-934E-43FF-A1EA-478817CBAAD7}"/>
              </a:ext>
            </a:extLst>
          </p:cNvPr>
          <p:cNvSpPr/>
          <p:nvPr/>
        </p:nvSpPr>
        <p:spPr>
          <a:xfrm>
            <a:off x="1935332" y="112849"/>
            <a:ext cx="8158579" cy="461665"/>
          </a:xfrm>
          <a:prstGeom prst="rect">
            <a:avLst/>
          </a:prstGeom>
        </p:spPr>
        <p:txBody>
          <a:bodyPr wrap="square">
            <a:spAutoFit/>
          </a:bodyPr>
          <a:lstStyle/>
          <a:p>
            <a:pPr algn="ctr"/>
            <a:r>
              <a:rPr lang="en-US" sz="2400" b="1" dirty="0">
                <a:solidFill>
                  <a:schemeClr val="accent3">
                    <a:lumMod val="75000"/>
                  </a:schemeClr>
                </a:solidFill>
                <a:latin typeface="Calibri" panose="020F0502020204030204" pitchFamily="34" charset="0"/>
                <a:cs typeface="Calibri" panose="020F0502020204030204" pitchFamily="34" charset="0"/>
              </a:rPr>
              <a:t>Fintech Breakouts and strategies</a:t>
            </a:r>
          </a:p>
        </p:txBody>
      </p:sp>
    </p:spTree>
    <p:extLst>
      <p:ext uri="{BB962C8B-B14F-4D97-AF65-F5344CB8AC3E}">
        <p14:creationId xmlns:p14="http://schemas.microsoft.com/office/powerpoint/2010/main" val="2041800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50E5D5E-5750-4980-A276-80ADC0A17774}"/>
              </a:ext>
            </a:extLst>
          </p:cNvPr>
          <p:cNvGraphicFramePr>
            <a:graphicFrameLocks noGrp="1"/>
          </p:cNvGraphicFramePr>
          <p:nvPr>
            <p:extLst>
              <p:ext uri="{D42A27DB-BD31-4B8C-83A1-F6EECF244321}">
                <p14:modId xmlns:p14="http://schemas.microsoft.com/office/powerpoint/2010/main" val="948690206"/>
              </p:ext>
            </p:extLst>
          </p:nvPr>
        </p:nvGraphicFramePr>
        <p:xfrm>
          <a:off x="0" y="738665"/>
          <a:ext cx="12192000" cy="6119333"/>
        </p:xfrm>
        <a:graphic>
          <a:graphicData uri="http://schemas.openxmlformats.org/drawingml/2006/table">
            <a:tbl>
              <a:tblPr firstRow="1" bandRow="1">
                <a:tableStyleId>{0505E3EF-67EA-436B-97B2-0124C06EBD24}</a:tableStyleId>
              </a:tblPr>
              <a:tblGrid>
                <a:gridCol w="1376038">
                  <a:extLst>
                    <a:ext uri="{9D8B030D-6E8A-4147-A177-3AD203B41FA5}">
                      <a16:colId xmlns:a16="http://schemas.microsoft.com/office/drawing/2014/main" val="4043864501"/>
                    </a:ext>
                  </a:extLst>
                </a:gridCol>
                <a:gridCol w="1136341">
                  <a:extLst>
                    <a:ext uri="{9D8B030D-6E8A-4147-A177-3AD203B41FA5}">
                      <a16:colId xmlns:a16="http://schemas.microsoft.com/office/drawing/2014/main" val="2275364168"/>
                    </a:ext>
                  </a:extLst>
                </a:gridCol>
                <a:gridCol w="1296139">
                  <a:extLst>
                    <a:ext uri="{9D8B030D-6E8A-4147-A177-3AD203B41FA5}">
                      <a16:colId xmlns:a16="http://schemas.microsoft.com/office/drawing/2014/main" val="1783747583"/>
                    </a:ext>
                  </a:extLst>
                </a:gridCol>
                <a:gridCol w="1367162">
                  <a:extLst>
                    <a:ext uri="{9D8B030D-6E8A-4147-A177-3AD203B41FA5}">
                      <a16:colId xmlns:a16="http://schemas.microsoft.com/office/drawing/2014/main" val="1831055447"/>
                    </a:ext>
                  </a:extLst>
                </a:gridCol>
                <a:gridCol w="1695635">
                  <a:extLst>
                    <a:ext uri="{9D8B030D-6E8A-4147-A177-3AD203B41FA5}">
                      <a16:colId xmlns:a16="http://schemas.microsoft.com/office/drawing/2014/main" val="819163"/>
                    </a:ext>
                  </a:extLst>
                </a:gridCol>
                <a:gridCol w="1713390">
                  <a:extLst>
                    <a:ext uri="{9D8B030D-6E8A-4147-A177-3AD203B41FA5}">
                      <a16:colId xmlns:a16="http://schemas.microsoft.com/office/drawing/2014/main" val="1895800332"/>
                    </a:ext>
                  </a:extLst>
                </a:gridCol>
                <a:gridCol w="1207364">
                  <a:extLst>
                    <a:ext uri="{9D8B030D-6E8A-4147-A177-3AD203B41FA5}">
                      <a16:colId xmlns:a16="http://schemas.microsoft.com/office/drawing/2014/main" val="92024669"/>
                    </a:ext>
                  </a:extLst>
                </a:gridCol>
                <a:gridCol w="2399931">
                  <a:extLst>
                    <a:ext uri="{9D8B030D-6E8A-4147-A177-3AD203B41FA5}">
                      <a16:colId xmlns:a16="http://schemas.microsoft.com/office/drawing/2014/main" val="3869696658"/>
                    </a:ext>
                  </a:extLst>
                </a:gridCol>
              </a:tblGrid>
              <a:tr h="5577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100" dirty="0">
                          <a:effectLst/>
                        </a:rPr>
                        <a:t>Stakeholders</a:t>
                      </a:r>
                    </a:p>
                    <a:p>
                      <a:endParaRPr lang="en-IN" sz="1100" dirty="0">
                        <a:solidFill>
                          <a:srgbClr val="0070C0"/>
                        </a:solidFill>
                        <a:latin typeface="Calibri" panose="020F0502020204030204" pitchFamily="34" charset="0"/>
                        <a:cs typeface="Calibri" panose="020F0502020204030204" pitchFamily="34" charset="0"/>
                      </a:endParaRPr>
                    </a:p>
                  </a:txBody>
                  <a:tcPr>
                    <a:solidFill>
                      <a:schemeClr val="accent3">
                        <a:lumMod val="75000"/>
                      </a:schemeClr>
                    </a:solidFill>
                  </a:tcPr>
                </a:tc>
                <a:tc>
                  <a:txBody>
                    <a:bodyPr/>
                    <a:lstStyle/>
                    <a:p>
                      <a:pPr>
                        <a:lnSpc>
                          <a:spcPct val="107000"/>
                        </a:lnSpc>
                        <a:spcAft>
                          <a:spcPts val="0"/>
                        </a:spcAft>
                      </a:pPr>
                      <a:r>
                        <a:rPr lang="en-US" sz="1100" dirty="0">
                          <a:effectLst/>
                        </a:rPr>
                        <a:t>Position &amp; Characteristics</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nSpc>
                          <a:spcPct val="107000"/>
                        </a:lnSpc>
                        <a:spcAft>
                          <a:spcPts val="0"/>
                        </a:spcAft>
                      </a:pPr>
                      <a:r>
                        <a:rPr lang="en-US" sz="1100" dirty="0">
                          <a:effectLst/>
                        </a:rPr>
                        <a:t>Performance Metrics</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nSpc>
                          <a:spcPct val="107000"/>
                        </a:lnSpc>
                        <a:spcAft>
                          <a:spcPts val="0"/>
                        </a:spcAft>
                      </a:pPr>
                      <a:r>
                        <a:rPr lang="en-SG" sz="1100" dirty="0">
                          <a:effectLst/>
                        </a:rPr>
                        <a:t>Main Contact person</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nSpc>
                          <a:spcPct val="107000"/>
                        </a:lnSpc>
                        <a:spcAft>
                          <a:spcPts val="0"/>
                        </a:spcAft>
                      </a:pPr>
                      <a:r>
                        <a:rPr lang="en-SG" sz="1100" dirty="0">
                          <a:effectLst/>
                        </a:rPr>
                        <a:t>Level Of Buy-In And</a:t>
                      </a:r>
                    </a:p>
                    <a:p>
                      <a:pPr>
                        <a:lnSpc>
                          <a:spcPct val="107000"/>
                        </a:lnSpc>
                        <a:spcAft>
                          <a:spcPts val="0"/>
                        </a:spcAft>
                      </a:pPr>
                      <a:r>
                        <a:rPr lang="en-SG" sz="1100" dirty="0">
                          <a:effectLst/>
                        </a:rPr>
                        <a:t>Its Drivers (Concerns)</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nSpc>
                          <a:spcPct val="107000"/>
                        </a:lnSpc>
                        <a:spcAft>
                          <a:spcPts val="0"/>
                        </a:spcAft>
                      </a:pPr>
                      <a:r>
                        <a:rPr lang="en-SG" sz="1100" dirty="0">
                          <a:effectLst/>
                        </a:rPr>
                        <a:t>Develop Individualized Value</a:t>
                      </a:r>
                    </a:p>
                    <a:p>
                      <a:pPr>
                        <a:lnSpc>
                          <a:spcPct val="107000"/>
                        </a:lnSpc>
                        <a:spcAft>
                          <a:spcPts val="0"/>
                        </a:spcAft>
                      </a:pPr>
                      <a:r>
                        <a:rPr lang="en-SG" sz="1100" dirty="0">
                          <a:effectLst/>
                        </a:rPr>
                        <a:t>Messaging</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nSpc>
                          <a:spcPct val="107000"/>
                        </a:lnSpc>
                        <a:spcAft>
                          <a:spcPts val="0"/>
                        </a:spcAft>
                      </a:pPr>
                      <a:r>
                        <a:rPr lang="en-SG" sz="1100" dirty="0">
                          <a:effectLst/>
                        </a:rPr>
                        <a:t>Communicate</a:t>
                      </a:r>
                    </a:p>
                    <a:p>
                      <a:pPr>
                        <a:lnSpc>
                          <a:spcPct val="107000"/>
                        </a:lnSpc>
                        <a:spcAft>
                          <a:spcPts val="0"/>
                        </a:spcAft>
                      </a:pPr>
                      <a:r>
                        <a:rPr lang="en-SG" sz="1100" dirty="0">
                          <a:effectLst/>
                        </a:rPr>
                        <a:t>Frequency/ Mode</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tc>
                  <a:txBody>
                    <a:bodyPr/>
                    <a:lstStyle/>
                    <a:p>
                      <a:pPr>
                        <a:lnSpc>
                          <a:spcPct val="107000"/>
                        </a:lnSpc>
                        <a:spcAft>
                          <a:spcPts val="0"/>
                        </a:spcAft>
                      </a:pPr>
                      <a:r>
                        <a:rPr lang="en-SG" sz="1100" dirty="0">
                          <a:effectLst/>
                        </a:rPr>
                        <a:t>Need Change-</a:t>
                      </a:r>
                    </a:p>
                    <a:p>
                      <a:pPr>
                        <a:lnSpc>
                          <a:spcPct val="107000"/>
                        </a:lnSpc>
                        <a:spcAft>
                          <a:spcPts val="0"/>
                        </a:spcAft>
                      </a:pPr>
                      <a:r>
                        <a:rPr lang="en-SG" sz="1100" dirty="0">
                          <a:effectLst/>
                        </a:rPr>
                        <a:t>Contact/Tactics</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3">
                        <a:lumMod val="75000"/>
                      </a:schemeClr>
                    </a:solidFill>
                  </a:tcPr>
                </a:tc>
                <a:extLst>
                  <a:ext uri="{0D108BD9-81ED-4DB2-BD59-A6C34878D82A}">
                    <a16:rowId xmlns:a16="http://schemas.microsoft.com/office/drawing/2014/main" val="2656249115"/>
                  </a:ext>
                </a:extLst>
              </a:tr>
              <a:tr h="557776">
                <a:tc>
                  <a:txBody>
                    <a:bodyPr/>
                    <a:lstStyle/>
                    <a:p>
                      <a:r>
                        <a:rPr lang="en-SG" sz="1100" dirty="0">
                          <a:effectLst/>
                        </a:rPr>
                        <a:t>Top management</a:t>
                      </a:r>
                      <a:endParaRPr lang="en-IN" sz="1100" dirty="0">
                        <a:latin typeface="Calibri" panose="020F0502020204030204" pitchFamily="34" charset="0"/>
                        <a:cs typeface="Calibri" panose="020F0502020204030204" pitchFamily="34" charset="0"/>
                      </a:endParaRPr>
                    </a:p>
                  </a:txBody>
                  <a:tcPr>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Leadership </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a:t>
                      </a:r>
                      <a:r>
                        <a:rPr lang="en-SG" sz="1100" dirty="0">
                          <a:effectLst/>
                        </a:rPr>
                        <a:t>Partner)</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rowSpan="2">
                  <a:txBody>
                    <a:bodyPr/>
                    <a:lstStyle/>
                    <a:p>
                      <a:pPr>
                        <a:lnSpc>
                          <a:spcPct val="107000"/>
                        </a:lnSpc>
                        <a:spcAft>
                          <a:spcPts val="0"/>
                        </a:spcAft>
                      </a:pPr>
                      <a:r>
                        <a:rPr lang="en-SG" sz="1100" dirty="0">
                          <a:effectLst/>
                        </a:rPr>
                        <a:t>1) Approvals</a:t>
                      </a:r>
                    </a:p>
                    <a:p>
                      <a:pPr>
                        <a:lnSpc>
                          <a:spcPct val="107000"/>
                        </a:lnSpc>
                        <a:spcAft>
                          <a:spcPts val="0"/>
                        </a:spcAft>
                      </a:pPr>
                      <a:r>
                        <a:rPr lang="en-SG" sz="1100" dirty="0">
                          <a:effectLst/>
                        </a:rPr>
                        <a:t>2) Influence</a:t>
                      </a:r>
                    </a:p>
                    <a:p>
                      <a:pPr marL="0" indent="0">
                        <a:buNone/>
                      </a:pPr>
                      <a:r>
                        <a:rPr lang="en-SG" sz="1100" dirty="0">
                          <a:effectLst/>
                        </a:rPr>
                        <a:t>3)Innovative Ideas  </a:t>
                      </a:r>
                    </a:p>
                    <a:p>
                      <a:pPr marL="0" indent="0">
                        <a:buNone/>
                      </a:pPr>
                      <a:r>
                        <a:rPr lang="en-SG" sz="1100" dirty="0">
                          <a:effectLst/>
                        </a:rPr>
                        <a:t>4)Market on goes up streams and down streams</a:t>
                      </a:r>
                      <a:endParaRPr lang="en-IN" sz="1100" dirty="0">
                        <a:latin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CEO &amp; CRO</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Partner –  </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1)Final decisions</a:t>
                      </a:r>
                    </a:p>
                    <a:p>
                      <a:pPr>
                        <a:lnSpc>
                          <a:spcPct val="107000"/>
                        </a:lnSpc>
                        <a:spcAft>
                          <a:spcPts val="0"/>
                        </a:spcAft>
                      </a:pP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Monthly Meetings</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rowSpan="7">
                  <a:txBody>
                    <a:bodyPr/>
                    <a:lstStyle/>
                    <a:p>
                      <a:pPr>
                        <a:lnSpc>
                          <a:spcPct val="107000"/>
                        </a:lnSpc>
                        <a:spcAft>
                          <a:spcPts val="0"/>
                        </a:spcAft>
                      </a:pPr>
                      <a:r>
                        <a:rPr lang="en-SG" sz="1100" dirty="0">
                          <a:effectLst/>
                        </a:rPr>
                        <a:t>Any deviations from the plan, </a:t>
                      </a:r>
                    </a:p>
                    <a:p>
                      <a:pPr>
                        <a:lnSpc>
                          <a:spcPct val="107000"/>
                        </a:lnSpc>
                        <a:spcAft>
                          <a:spcPts val="0"/>
                        </a:spcAft>
                      </a:pPr>
                      <a:endParaRPr lang="en-SG" sz="1100" dirty="0">
                        <a:effectLst/>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kern="1200" dirty="0">
                          <a:effectLst/>
                        </a:rPr>
                        <a:t>Go mobile with your fintech marketing initiatives.</a:t>
                      </a:r>
                    </a:p>
                    <a:p>
                      <a:pPr>
                        <a:lnSpc>
                          <a:spcPct val="107000"/>
                        </a:lnSpc>
                        <a:spcAft>
                          <a:spcPts val="0"/>
                        </a:spcAft>
                      </a:pPr>
                      <a:endParaRPr lang="en-SG" sz="1100" dirty="0">
                        <a:effectLst/>
                      </a:endParaRPr>
                    </a:p>
                    <a:p>
                      <a:pPr marL="171450" indent="-171450">
                        <a:lnSpc>
                          <a:spcPct val="107000"/>
                        </a:lnSpc>
                        <a:spcAft>
                          <a:spcPts val="0"/>
                        </a:spcAft>
                        <a:buFontTx/>
                        <a:buChar char="-"/>
                      </a:pPr>
                      <a:r>
                        <a:rPr lang="en-SG" sz="1100" dirty="0">
                          <a:effectLst/>
                        </a:rPr>
                        <a:t>Make Social your buddy.</a:t>
                      </a:r>
                    </a:p>
                    <a:p>
                      <a:pPr marL="171450" indent="-171450">
                        <a:lnSpc>
                          <a:spcPct val="107000"/>
                        </a:lnSpc>
                        <a:spcAft>
                          <a:spcPts val="0"/>
                        </a:spcAft>
                        <a:buFontTx/>
                        <a:buChar char="-"/>
                      </a:pPr>
                      <a:endParaRPr lang="en-SG" sz="1100" dirty="0">
                        <a:effectLst/>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rPr>
                        <a:t>Create valuable content.</a:t>
                      </a:r>
                    </a:p>
                    <a:p>
                      <a:pPr marL="171450" marR="0" lvl="0" indent="-171450" algn="l" defTabSz="914400" rtl="0" eaLnBrk="1" fontAlgn="auto" latinLnBrk="0" hangingPunct="1">
                        <a:lnSpc>
                          <a:spcPct val="107000"/>
                        </a:lnSpc>
                        <a:spcBef>
                          <a:spcPts val="0"/>
                        </a:spcBef>
                        <a:spcAft>
                          <a:spcPts val="0"/>
                        </a:spcAft>
                        <a:buClrTx/>
                        <a:buSzTx/>
                        <a:buFontTx/>
                        <a:buChar char="-"/>
                        <a:tabLst/>
                        <a:defRPr/>
                      </a:pPr>
                      <a:endParaRPr lang="en-SG" sz="1100" dirty="0">
                        <a:effectLst/>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rPr>
                        <a:t>Go bold with branding.</a:t>
                      </a:r>
                    </a:p>
                    <a:p>
                      <a:pPr marL="171450" marR="0" lvl="0" indent="-171450" algn="l" defTabSz="914400" rtl="0" eaLnBrk="1" fontAlgn="auto" latinLnBrk="0" hangingPunct="1">
                        <a:lnSpc>
                          <a:spcPct val="107000"/>
                        </a:lnSpc>
                        <a:spcBef>
                          <a:spcPts val="0"/>
                        </a:spcBef>
                        <a:spcAft>
                          <a:spcPts val="0"/>
                        </a:spcAft>
                        <a:buClrTx/>
                        <a:buSzTx/>
                        <a:buFontTx/>
                        <a:buChar char="-"/>
                        <a:tabLst/>
                        <a:defRPr/>
                      </a:pPr>
                      <a:endParaRPr lang="en-SG" sz="1100" dirty="0">
                        <a:effectLst/>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rPr>
                        <a:t>Open for innovative ideas.</a:t>
                      </a:r>
                    </a:p>
                    <a:p>
                      <a:pPr marL="171450" marR="0" lvl="0" indent="-171450" algn="l" defTabSz="914400" rtl="0" eaLnBrk="1" fontAlgn="auto" latinLnBrk="0" hangingPunct="1">
                        <a:lnSpc>
                          <a:spcPct val="107000"/>
                        </a:lnSpc>
                        <a:spcBef>
                          <a:spcPts val="0"/>
                        </a:spcBef>
                        <a:spcAft>
                          <a:spcPts val="0"/>
                        </a:spcAft>
                        <a:buClrTx/>
                        <a:buSzTx/>
                        <a:buFontTx/>
                        <a:buChar char="-"/>
                        <a:tabLst/>
                        <a:defRPr/>
                      </a:pPr>
                      <a:endParaRPr lang="en-SG" sz="1100" dirty="0">
                        <a:effectLst/>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rPr>
                        <a:t>Engage , Engage , Engage  </a:t>
                      </a:r>
                    </a:p>
                    <a:p>
                      <a:pPr marL="171450" marR="0" lvl="0" indent="-171450" algn="l" defTabSz="914400" rtl="0" eaLnBrk="1" fontAlgn="auto" latinLnBrk="0" hangingPunct="1">
                        <a:lnSpc>
                          <a:spcPct val="107000"/>
                        </a:lnSpc>
                        <a:spcBef>
                          <a:spcPts val="0"/>
                        </a:spcBef>
                        <a:spcAft>
                          <a:spcPts val="0"/>
                        </a:spcAft>
                        <a:buClrTx/>
                        <a:buSzTx/>
                        <a:buFontTx/>
                        <a:buChar char="-"/>
                        <a:tabLst/>
                        <a:defRPr/>
                      </a:pPr>
                      <a:endParaRPr lang="en-SG" sz="1100" dirty="0">
                        <a:effectLst/>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rPr>
                        <a:t>Overdeliver when you can.</a:t>
                      </a:r>
                    </a:p>
                    <a:p>
                      <a:pPr marL="171450" marR="0" lvl="0" indent="-171450" algn="l" defTabSz="914400" rtl="0" eaLnBrk="1" fontAlgn="auto" latinLnBrk="0" hangingPunct="1">
                        <a:lnSpc>
                          <a:spcPct val="107000"/>
                        </a:lnSpc>
                        <a:spcBef>
                          <a:spcPts val="0"/>
                        </a:spcBef>
                        <a:spcAft>
                          <a:spcPts val="0"/>
                        </a:spcAft>
                        <a:buClrTx/>
                        <a:buSzTx/>
                        <a:buFontTx/>
                        <a:buChar char="-"/>
                        <a:tabLst/>
                        <a:defRPr/>
                      </a:pPr>
                      <a:endParaRPr lang="en-SG" sz="1100" dirty="0">
                        <a:effectLst/>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rPr>
                        <a:t>Be smart with AD campaigns</a:t>
                      </a:r>
                    </a:p>
                    <a:p>
                      <a:pPr marL="171450" marR="0" lvl="0" indent="-171450" algn="l" defTabSz="914400" rtl="0" eaLnBrk="1" fontAlgn="auto" latinLnBrk="0" hangingPunct="1">
                        <a:lnSpc>
                          <a:spcPct val="107000"/>
                        </a:lnSpc>
                        <a:spcBef>
                          <a:spcPts val="0"/>
                        </a:spcBef>
                        <a:spcAft>
                          <a:spcPts val="0"/>
                        </a:spcAft>
                        <a:buClrTx/>
                        <a:buSzTx/>
                        <a:buFontTx/>
                        <a:buChar char="-"/>
                        <a:tabLst/>
                        <a:defRPr/>
                      </a:pPr>
                      <a:endParaRPr lang="en-SG" sz="1100" dirty="0">
                        <a:effectLst/>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rPr>
                        <a:t>Videos is forever unrivalled</a:t>
                      </a:r>
                    </a:p>
                    <a:p>
                      <a:pPr marL="171450" marR="0" lvl="0" indent="-171450" algn="l" defTabSz="914400" rtl="0" eaLnBrk="1" fontAlgn="auto" latinLnBrk="0" hangingPunct="1">
                        <a:lnSpc>
                          <a:spcPct val="107000"/>
                        </a:lnSpc>
                        <a:spcBef>
                          <a:spcPts val="0"/>
                        </a:spcBef>
                        <a:spcAft>
                          <a:spcPts val="0"/>
                        </a:spcAft>
                        <a:buClrTx/>
                        <a:buSzTx/>
                        <a:buFontTx/>
                        <a:buChar char="-"/>
                        <a:tabLst/>
                        <a:defRPr/>
                      </a:pPr>
                      <a:endParaRPr lang="en-SG" sz="1100" dirty="0">
                        <a:effectLst/>
                      </a:endParaRPr>
                    </a:p>
                    <a:p>
                      <a:pPr marL="171450" marR="0" lvl="0" indent="-171450" algn="l" defTabSz="914400" rtl="0" eaLnBrk="1" fontAlgn="auto" latinLnBrk="0" hangingPunct="1">
                        <a:lnSpc>
                          <a:spcPct val="107000"/>
                        </a:lnSpc>
                        <a:spcBef>
                          <a:spcPts val="0"/>
                        </a:spcBef>
                        <a:spcAft>
                          <a:spcPts val="0"/>
                        </a:spcAft>
                        <a:buClrTx/>
                        <a:buSzTx/>
                        <a:buFontTx/>
                        <a:buChar char="-"/>
                        <a:tabLst/>
                        <a:defRPr/>
                      </a:pPr>
                      <a:r>
                        <a:rPr lang="en-SG" sz="1100" dirty="0">
                          <a:effectLst/>
                        </a:rPr>
                        <a:t>Agreements and invoice should be stored.</a:t>
                      </a:r>
                      <a:endParaRPr lang="en-SG" sz="1100" b="0" dirty="0">
                        <a:effectLst/>
                        <a:latin typeface="Calibri" panose="020F0502020204030204" pitchFamily="34" charset="0"/>
                        <a:cs typeface="Calibri" panose="020F0502020204030204" pitchFamily="34" charset="0"/>
                      </a:endParaRPr>
                    </a:p>
                  </a:txBody>
                  <a:tcPr marL="68580" marR="68580" marT="0" marB="0">
                    <a:noFill/>
                  </a:tcPr>
                </a:tc>
                <a:extLst>
                  <a:ext uri="{0D108BD9-81ED-4DB2-BD59-A6C34878D82A}">
                    <a16:rowId xmlns:a16="http://schemas.microsoft.com/office/drawing/2014/main" val="3876732058"/>
                  </a:ext>
                </a:extLst>
              </a:tr>
              <a:tr h="557272">
                <a:tc>
                  <a:txBody>
                    <a:bodyPr/>
                    <a:lstStyle/>
                    <a:p>
                      <a:r>
                        <a:rPr lang="en-IN" sz="1100" dirty="0"/>
                        <a:t>Business management Team</a:t>
                      </a:r>
                      <a:endParaRPr lang="en-IN" sz="1100" b="0" dirty="0">
                        <a:latin typeface="Calibri" panose="020F0502020204030204" pitchFamily="34" charset="0"/>
                        <a:cs typeface="Calibri" panose="020F0502020204030204" pitchFamily="34"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00B050"/>
                          </a:solidFill>
                          <a:effectLst/>
                        </a:rPr>
                        <a:t>Marketing Team</a:t>
                      </a:r>
                      <a:endParaRPr lang="en-IN" sz="1100" b="1" dirty="0">
                        <a:solidFill>
                          <a:srgbClr val="00B05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rPr>
                        <a:t> (</a:t>
                      </a:r>
                      <a:r>
                        <a:rPr lang="en-SG" sz="1100" dirty="0">
                          <a:effectLst/>
                        </a:rPr>
                        <a:t>Resource)</a:t>
                      </a:r>
                    </a:p>
                    <a:p>
                      <a:endParaRPr lang="en-IN" sz="1100" dirty="0">
                        <a:latin typeface="Calibri" panose="020F0502020204030204" pitchFamily="34" charset="0"/>
                        <a:cs typeface="Calibri" panose="020F0502020204030204" pitchFamily="34" charset="0"/>
                      </a:endParaRPr>
                    </a:p>
                  </a:txBody>
                  <a:tcPr marL="68580" marR="68580" marT="0" marB="0">
                    <a:noFill/>
                  </a:tcPr>
                </a:tc>
                <a:tc vMerge="1">
                  <a:txBody>
                    <a:bodyPr/>
                    <a:lstStyle/>
                    <a:p>
                      <a:pPr marL="228600" indent="-228600">
                        <a:buAutoNum type="arabicParenR"/>
                      </a:pPr>
                      <a:endParaRPr lang="en-IN" sz="1100" dirty="0">
                        <a:latin typeface="Calibri" panose="020F0502020204030204" pitchFamily="34" charset="0"/>
                        <a:cs typeface="Calibri" panose="020F0502020204030204" pitchFamily="34" charset="0"/>
                      </a:endParaRPr>
                    </a:p>
                  </a:txBody>
                  <a:tcPr marL="68580" marR="68580" marT="0" marB="0"/>
                </a:tc>
                <a:tc>
                  <a:txBody>
                    <a:bodyPr/>
                    <a:lstStyle/>
                    <a:p>
                      <a:r>
                        <a:rPr lang="en-IN" sz="1100" dirty="0"/>
                        <a:t>Marketing Manager</a:t>
                      </a:r>
                      <a:endParaRPr lang="en-IN" sz="1100" dirty="0">
                        <a:latin typeface="Calibri" panose="020F0502020204030204" pitchFamily="34" charset="0"/>
                        <a:cs typeface="Calibri" panose="020F0502020204030204" pitchFamily="34" charset="0"/>
                      </a:endParaRPr>
                    </a:p>
                  </a:txBody>
                  <a:tcPr marL="68580" marR="68580" marT="0" marB="0">
                    <a:noFill/>
                  </a:tcPr>
                </a:tc>
                <a:tc>
                  <a:txBody>
                    <a:bodyPr/>
                    <a:lstStyle/>
                    <a:p>
                      <a:r>
                        <a:rPr lang="en-IN" sz="1100" dirty="0"/>
                        <a:t>Partner --</a:t>
                      </a:r>
                      <a:endParaRPr lang="en-IN" sz="1100" dirty="0">
                        <a:latin typeface="Calibri" panose="020F0502020204030204" pitchFamily="34" charset="0"/>
                        <a:cs typeface="Calibri" panose="020F0502020204030204" pitchFamily="34" charset="0"/>
                      </a:endParaRPr>
                    </a:p>
                  </a:txBody>
                  <a:tcPr marL="68580" marR="68580" marT="0" marB="0">
                    <a:noFill/>
                  </a:tcPr>
                </a:tc>
                <a:tc>
                  <a:txBody>
                    <a:bodyPr/>
                    <a:lstStyle/>
                    <a:p>
                      <a:r>
                        <a:rPr lang="en-SG" sz="1100" dirty="0">
                          <a:effectLst/>
                        </a:rPr>
                        <a:t>1)Opinions</a:t>
                      </a:r>
                    </a:p>
                    <a:p>
                      <a:r>
                        <a:rPr lang="en-SG" sz="1100" dirty="0">
                          <a:effectLst/>
                        </a:rPr>
                        <a:t>2) Initiate</a:t>
                      </a:r>
                    </a:p>
                    <a:p>
                      <a:r>
                        <a:rPr lang="en-SG" sz="1100" dirty="0">
                          <a:effectLst/>
                        </a:rPr>
                        <a:t>3) Updates</a:t>
                      </a:r>
                      <a:endParaRPr lang="en-IN" sz="1100" dirty="0">
                        <a:latin typeface="Calibri" panose="020F0502020204030204" pitchFamily="34" charset="0"/>
                        <a:cs typeface="Calibri" panose="020F0502020204030204" pitchFamily="34" charset="0"/>
                      </a:endParaRPr>
                    </a:p>
                  </a:txBody>
                  <a:tcPr marL="68580" marR="68580" marT="0" marB="0">
                    <a:noFill/>
                  </a:tcPr>
                </a:tc>
                <a:tc>
                  <a:txBody>
                    <a:bodyPr/>
                    <a:lstStyle/>
                    <a:p>
                      <a:r>
                        <a:rPr lang="en-IN" sz="1100" dirty="0"/>
                        <a:t>Weekly Meetings</a:t>
                      </a:r>
                      <a:endParaRPr lang="en-IN" sz="1100" dirty="0">
                        <a:latin typeface="Calibri" panose="020F0502020204030204" pitchFamily="34" charset="0"/>
                        <a:cs typeface="Calibri" panose="020F0502020204030204" pitchFamily="34" charset="0"/>
                      </a:endParaRPr>
                    </a:p>
                  </a:txBody>
                  <a:tcPr marL="68580" marR="68580" marT="0" marB="0">
                    <a:noFill/>
                  </a:tcPr>
                </a:tc>
                <a:tc vMerge="1">
                  <a:txBody>
                    <a:bodyPr/>
                    <a:lstStyle/>
                    <a:p>
                      <a:pPr>
                        <a:lnSpc>
                          <a:spcPct val="107000"/>
                        </a:lnSpc>
                        <a:spcAft>
                          <a:spcPts val="0"/>
                        </a:spcAft>
                      </a:pP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63775259"/>
                  </a:ext>
                </a:extLst>
              </a:tr>
              <a:tr h="931185">
                <a:tc>
                  <a:txBody>
                    <a:bodyPr/>
                    <a:lstStyle/>
                    <a:p>
                      <a:pPr>
                        <a:lnSpc>
                          <a:spcPct val="107000"/>
                        </a:lnSpc>
                        <a:spcAft>
                          <a:spcPts val="0"/>
                        </a:spcAft>
                      </a:pPr>
                      <a:r>
                        <a:rPr lang="en-US" sz="1100" dirty="0"/>
                        <a:t>Analytical team </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US" sz="1100" dirty="0">
                          <a:effectLst/>
                        </a:rPr>
                        <a:t>Project Team (</a:t>
                      </a:r>
                      <a:r>
                        <a:rPr lang="en-SG" sz="1100" dirty="0">
                          <a:effectLst/>
                        </a:rPr>
                        <a:t>Resource)</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1)Model development </a:t>
                      </a:r>
                    </a:p>
                    <a:p>
                      <a:pPr>
                        <a:lnSpc>
                          <a:spcPct val="107000"/>
                        </a:lnSpc>
                        <a:spcAft>
                          <a:spcPts val="0"/>
                        </a:spcAft>
                      </a:pPr>
                      <a:r>
                        <a:rPr lang="en-SG" sz="1100" dirty="0">
                          <a:effectLst/>
                        </a:rPr>
                        <a:t>2) Model Validation</a:t>
                      </a:r>
                    </a:p>
                    <a:p>
                      <a:pPr>
                        <a:lnSpc>
                          <a:spcPct val="107000"/>
                        </a:lnSpc>
                        <a:spcAft>
                          <a:spcPts val="0"/>
                        </a:spcAft>
                      </a:pPr>
                      <a:r>
                        <a:rPr lang="en-SG" sz="1100" dirty="0">
                          <a:effectLst/>
                        </a:rPr>
                        <a:t>3)Monitoring </a:t>
                      </a:r>
                    </a:p>
                    <a:p>
                      <a:endParaRPr lang="en-IN" sz="1100" dirty="0">
                        <a:latin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 Project Manager</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Resource</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1) Design</a:t>
                      </a:r>
                    </a:p>
                    <a:p>
                      <a:pPr>
                        <a:lnSpc>
                          <a:spcPct val="107000"/>
                        </a:lnSpc>
                        <a:spcAft>
                          <a:spcPts val="0"/>
                        </a:spcAft>
                      </a:pPr>
                      <a:r>
                        <a:rPr lang="en-SG" sz="1100" dirty="0">
                          <a:effectLst/>
                        </a:rPr>
                        <a:t>2) Roles &amp; Responsibilities</a:t>
                      </a:r>
                    </a:p>
                    <a:p>
                      <a:pPr>
                        <a:lnSpc>
                          <a:spcPct val="107000"/>
                        </a:lnSpc>
                        <a:spcAft>
                          <a:spcPts val="0"/>
                        </a:spcAft>
                      </a:pPr>
                      <a:r>
                        <a:rPr lang="en-SG" sz="1100" dirty="0">
                          <a:effectLst/>
                        </a:rPr>
                        <a:t>3) Tracking</a:t>
                      </a:r>
                    </a:p>
                    <a:p>
                      <a:endParaRPr lang="en-IN" sz="1100" dirty="0">
                        <a:latin typeface="Calibri" panose="020F0502020204030204" pitchFamily="34" charset="0"/>
                        <a:cs typeface="Calibri" panose="020F0502020204030204" pitchFamily="34" charset="0"/>
                      </a:endParaRPr>
                    </a:p>
                  </a:txBody>
                  <a:tcPr marL="68580" marR="68580" marT="0" marB="0">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Weekly Meetings</a:t>
                      </a:r>
                    </a:p>
                    <a:p>
                      <a:endParaRPr lang="en-IN" sz="1100" dirty="0">
                        <a:latin typeface="Calibri" panose="020F0502020204030204" pitchFamily="34" charset="0"/>
                        <a:cs typeface="Calibri" panose="020F0502020204030204" pitchFamily="34" charset="0"/>
                      </a:endParaRPr>
                    </a:p>
                  </a:txBody>
                  <a:tcPr marL="68580" marR="68580" marT="0" marB="0">
                    <a:noFill/>
                  </a:tcPr>
                </a:tc>
                <a:tc vMerge="1">
                  <a:txBody>
                    <a:bodyPr/>
                    <a:lstStyle/>
                    <a:p>
                      <a:pPr>
                        <a:lnSpc>
                          <a:spcPct val="107000"/>
                        </a:lnSpc>
                        <a:spcAft>
                          <a:spcPts val="0"/>
                        </a:spcAft>
                      </a:pP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502584026"/>
                  </a:ext>
                </a:extLst>
              </a:tr>
              <a:tr h="26719">
                <a:tc rowSpan="2">
                  <a:txBody>
                    <a:bodyPr/>
                    <a:lstStyle/>
                    <a:p>
                      <a:pPr>
                        <a:lnSpc>
                          <a:spcPct val="107000"/>
                        </a:lnSpc>
                        <a:spcAft>
                          <a:spcPts val="0"/>
                        </a:spcAft>
                      </a:pPr>
                      <a:r>
                        <a:rPr lang="en-US" sz="1100" dirty="0"/>
                        <a:t>Data &amp; Systems team </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rowSpan="2">
                  <a:txBody>
                    <a:bodyPr/>
                    <a:lstStyle/>
                    <a:p>
                      <a:pPr>
                        <a:lnSpc>
                          <a:spcPct val="107000"/>
                        </a:lnSpc>
                        <a:spcAft>
                          <a:spcPts val="0"/>
                        </a:spcAft>
                      </a:pPr>
                      <a:r>
                        <a:rPr lang="en-US" sz="1100" dirty="0">
                          <a:effectLst/>
                        </a:rPr>
                        <a:t>Internal client</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a:t>
                      </a:r>
                      <a:r>
                        <a:rPr lang="en-SG" sz="1100" dirty="0">
                          <a:effectLst/>
                        </a:rPr>
                        <a:t>Resource)</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rowSpan="2">
                  <a:txBody>
                    <a:bodyPr/>
                    <a:lstStyle/>
                    <a:p>
                      <a:pPr>
                        <a:lnSpc>
                          <a:spcPct val="107000"/>
                        </a:lnSpc>
                        <a:spcAft>
                          <a:spcPts val="0"/>
                        </a:spcAft>
                      </a:pPr>
                      <a:r>
                        <a:rPr lang="en-US" sz="1100" dirty="0">
                          <a:effectLst/>
                        </a:rPr>
                        <a:t>1)Extraction of model data</a:t>
                      </a:r>
                    </a:p>
                    <a:p>
                      <a:pPr>
                        <a:lnSpc>
                          <a:spcPct val="107000"/>
                        </a:lnSpc>
                        <a:spcAft>
                          <a:spcPts val="0"/>
                        </a:spcAft>
                      </a:pPr>
                      <a:r>
                        <a:rPr lang="en-US" sz="1100" dirty="0">
                          <a:effectLst/>
                        </a:rPr>
                        <a:t>2)Documentation systems process flow </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rowSpan="2">
                  <a:txBody>
                    <a:bodyPr/>
                    <a:lstStyle/>
                    <a:p>
                      <a:pPr>
                        <a:lnSpc>
                          <a:spcPct val="107000"/>
                        </a:lnSpc>
                        <a:spcAft>
                          <a:spcPts val="0"/>
                        </a:spcAft>
                      </a:pPr>
                      <a:r>
                        <a:rPr lang="en-SG" sz="1100" dirty="0">
                          <a:effectLst/>
                        </a:rPr>
                        <a:t> Team Manager</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rowSpan="2">
                  <a:txBody>
                    <a:bodyPr/>
                    <a:lstStyle/>
                    <a:p>
                      <a:pPr>
                        <a:lnSpc>
                          <a:spcPct val="107000"/>
                        </a:lnSpc>
                        <a:spcAft>
                          <a:spcPts val="0"/>
                        </a:spcAft>
                      </a:pPr>
                      <a:r>
                        <a:rPr lang="en-SG" sz="1100" dirty="0">
                          <a:effectLst/>
                        </a:rPr>
                        <a:t>Resource</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rowSpan="3">
                  <a:txBody>
                    <a:bodyPr/>
                    <a:lstStyle/>
                    <a:p>
                      <a:pPr>
                        <a:lnSpc>
                          <a:spcPct val="107000"/>
                        </a:lnSpc>
                        <a:spcAft>
                          <a:spcPts val="0"/>
                        </a:spcAft>
                      </a:pPr>
                      <a:r>
                        <a:rPr lang="en-SG" sz="1100" dirty="0">
                          <a:effectLst/>
                        </a:rPr>
                        <a:t>1) Requirements gathering.</a:t>
                      </a:r>
                    </a:p>
                    <a:p>
                      <a:pPr>
                        <a:lnSpc>
                          <a:spcPct val="107000"/>
                        </a:lnSpc>
                        <a:spcAft>
                          <a:spcPts val="0"/>
                        </a:spcAft>
                      </a:pPr>
                      <a:r>
                        <a:rPr lang="en-SG" sz="1100" dirty="0">
                          <a:effectLst/>
                        </a:rPr>
                        <a:t>2) Validation of requirements and feasibility study.</a:t>
                      </a:r>
                    </a:p>
                    <a:p>
                      <a:pPr>
                        <a:lnSpc>
                          <a:spcPct val="107000"/>
                        </a:lnSpc>
                        <a:spcAft>
                          <a:spcPts val="0"/>
                        </a:spcAft>
                      </a:pPr>
                      <a:r>
                        <a:rPr lang="en-SG" sz="1100" dirty="0">
                          <a:effectLst/>
                        </a:rPr>
                        <a:t>3)Clarity on output data and timelines.</a:t>
                      </a:r>
                    </a:p>
                    <a:p>
                      <a:pPr marL="0" marR="0" lvl="0" indent="0" algn="l" defTabSz="914400" rtl="0" eaLnBrk="1" fontAlgn="auto" latinLnBrk="0" hangingPunct="1">
                        <a:lnSpc>
                          <a:spcPct val="107000"/>
                        </a:lnSpc>
                        <a:spcBef>
                          <a:spcPts val="0"/>
                        </a:spcBef>
                        <a:spcAft>
                          <a:spcPts val="0"/>
                        </a:spcAft>
                        <a:buClrTx/>
                        <a:buSzTx/>
                        <a:buFontTx/>
                        <a:buNone/>
                        <a:tabLst/>
                        <a:defRPr/>
                      </a:pPr>
                      <a:r>
                        <a:rPr lang="en-SG" sz="1100" dirty="0">
                          <a:effectLst/>
                        </a:rPr>
                        <a:t>4)Transparent updates to Top management.</a:t>
                      </a:r>
                    </a:p>
                    <a:p>
                      <a:pPr>
                        <a:lnSpc>
                          <a:spcPct val="107000"/>
                        </a:lnSpc>
                        <a:spcAft>
                          <a:spcPts val="0"/>
                        </a:spcAft>
                      </a:pPr>
                      <a:r>
                        <a:rPr lang="en-SG" sz="1100" dirty="0">
                          <a:effectLst/>
                        </a:rPr>
                        <a:t>5)Track &amp; Escalate</a:t>
                      </a:r>
                      <a:endParaRPr lang="en-SG"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vMerge="1">
                  <a:txBody>
                    <a:bodyPr/>
                    <a:lstStyle/>
                    <a:p>
                      <a:pPr>
                        <a:lnSpc>
                          <a:spcPct val="107000"/>
                        </a:lnSpc>
                        <a:spcAft>
                          <a:spcPts val="0"/>
                        </a:spcAft>
                      </a:pPr>
                      <a:endParaRPr lang="en-SG" sz="1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vMerge="1">
                  <a:txBody>
                    <a:bodyPr/>
                    <a:lstStyle/>
                    <a:p>
                      <a:pPr>
                        <a:lnSpc>
                          <a:spcPct val="107000"/>
                        </a:lnSpc>
                        <a:spcAft>
                          <a:spcPts val="0"/>
                        </a:spcAft>
                      </a:pP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18767840"/>
                  </a:ext>
                </a:extLst>
              </a:tr>
              <a:tr h="908471">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rowSpan="2">
                  <a:txBody>
                    <a:bodyPr/>
                    <a:lstStyle/>
                    <a:p>
                      <a:pPr>
                        <a:lnSpc>
                          <a:spcPct val="107000"/>
                        </a:lnSpc>
                        <a:spcAft>
                          <a:spcPts val="0"/>
                        </a:spcAft>
                      </a:pPr>
                      <a:r>
                        <a:rPr lang="en-SG" sz="1100" dirty="0">
                          <a:effectLst/>
                        </a:rPr>
                        <a:t>A clear email communication.</a:t>
                      </a:r>
                    </a:p>
                    <a:p>
                      <a:pPr>
                        <a:lnSpc>
                          <a:spcPct val="107000"/>
                        </a:lnSpc>
                        <a:spcAft>
                          <a:spcPts val="0"/>
                        </a:spcAft>
                      </a:pPr>
                      <a:r>
                        <a:rPr lang="en-SG" sz="1100" dirty="0">
                          <a:effectLst/>
                        </a:rPr>
                        <a:t> </a:t>
                      </a:r>
                    </a:p>
                    <a:p>
                      <a:pPr>
                        <a:lnSpc>
                          <a:spcPct val="107000"/>
                        </a:lnSpc>
                        <a:spcAft>
                          <a:spcPts val="0"/>
                        </a:spcAft>
                      </a:pPr>
                      <a:endParaRPr lang="en-SG" sz="1100" dirty="0">
                        <a:effectLst/>
                      </a:endParaRPr>
                    </a:p>
                    <a:p>
                      <a:pPr>
                        <a:lnSpc>
                          <a:spcPct val="107000"/>
                        </a:lnSpc>
                        <a:spcAft>
                          <a:spcPts val="0"/>
                        </a:spcAft>
                      </a:pPr>
                      <a:r>
                        <a:rPr lang="en-SG" sz="1100" dirty="0">
                          <a:effectLst/>
                        </a:rPr>
                        <a:t>Minutes of discussion (when happened)</a:t>
                      </a:r>
                    </a:p>
                    <a:p>
                      <a:pPr>
                        <a:lnSpc>
                          <a:spcPct val="107000"/>
                        </a:lnSpc>
                        <a:spcAft>
                          <a:spcPts val="0"/>
                        </a:spcAft>
                      </a:pPr>
                      <a:r>
                        <a:rPr lang="en-SG" sz="1100" dirty="0">
                          <a:effectLst/>
                        </a:rPr>
                        <a:t> daily</a:t>
                      </a:r>
                    </a:p>
                    <a:p>
                      <a:endParaRPr lang="en-IN" sz="1100" dirty="0">
                        <a:latin typeface="Calibri" panose="020F0502020204030204" pitchFamily="34" charset="0"/>
                        <a:cs typeface="Calibri" panose="020F0502020204030204" pitchFamily="34" charset="0"/>
                      </a:endParaRPr>
                    </a:p>
                  </a:txBody>
                  <a:tcPr marL="68580" marR="68580" marT="0" marB="0">
                    <a:noFill/>
                  </a:tcPr>
                </a:tc>
                <a:tc vMerge="1">
                  <a:txBody>
                    <a:bodyPr/>
                    <a:lstStyle/>
                    <a:p>
                      <a:endParaRPr lang="en-IN"/>
                    </a:p>
                  </a:txBody>
                  <a:tcPr/>
                </a:tc>
                <a:extLst>
                  <a:ext uri="{0D108BD9-81ED-4DB2-BD59-A6C34878D82A}">
                    <a16:rowId xmlns:a16="http://schemas.microsoft.com/office/drawing/2014/main" val="95666540"/>
                  </a:ext>
                </a:extLst>
              </a:tr>
              <a:tr h="867076">
                <a:tc>
                  <a:txBody>
                    <a:bodyPr/>
                    <a:lstStyle/>
                    <a:p>
                      <a:pPr>
                        <a:lnSpc>
                          <a:spcPct val="107000"/>
                        </a:lnSpc>
                        <a:spcAft>
                          <a:spcPts val="0"/>
                        </a:spcAft>
                      </a:pPr>
                      <a:r>
                        <a:rPr lang="en-US" sz="1100" dirty="0"/>
                        <a:t>Implementation team </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Internal client</a:t>
                      </a:r>
                      <a:endParaRPr lang="en-SG" sz="1100" dirty="0">
                        <a:effectLst/>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a:t>
                      </a:r>
                      <a:r>
                        <a:rPr lang="en-SG" sz="1100" dirty="0">
                          <a:effectLst/>
                        </a:rPr>
                        <a:t>Resource)</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US" sz="1100" dirty="0">
                          <a:effectLst/>
                        </a:rPr>
                        <a:t>1)Data-warehouse integration (Big-Data)</a:t>
                      </a:r>
                    </a:p>
                    <a:p>
                      <a:pPr>
                        <a:lnSpc>
                          <a:spcPct val="107000"/>
                        </a:lnSpc>
                        <a:spcAft>
                          <a:spcPts val="0"/>
                        </a:spcAft>
                      </a:pPr>
                      <a:r>
                        <a:rPr lang="en-US" sz="1100" dirty="0">
                          <a:effectLst/>
                        </a:rPr>
                        <a:t>2)Database security </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Team Manager</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Resource </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vMerge="1">
                  <a:txBody>
                    <a:bodyPr/>
                    <a:lstStyle/>
                    <a:p>
                      <a:endParaRPr lang="en-IN" sz="1100" dirty="0">
                        <a:latin typeface="Calibri" panose="020F0502020204030204" pitchFamily="34" charset="0"/>
                        <a:cs typeface="Calibri" panose="020F0502020204030204" pitchFamily="34" charset="0"/>
                      </a:endParaRPr>
                    </a:p>
                  </a:txBody>
                  <a:tcPr marL="68580" marR="68580" marT="0" marB="0"/>
                </a:tc>
                <a:tc vMerge="1">
                  <a:txBody>
                    <a:bodyPr/>
                    <a:lstStyle/>
                    <a:p>
                      <a:endParaRPr lang="en-IN" sz="1100" dirty="0">
                        <a:latin typeface="Calibri" panose="020F0502020204030204" pitchFamily="34" charset="0"/>
                        <a:cs typeface="Calibri" panose="020F0502020204030204" pitchFamily="34" charset="0"/>
                      </a:endParaRPr>
                    </a:p>
                  </a:txBody>
                  <a:tcPr marL="68580" marR="68580" marT="0" marB="0"/>
                </a:tc>
                <a:tc vMerge="1">
                  <a:txBody>
                    <a:bodyPr/>
                    <a:lstStyle/>
                    <a:p>
                      <a:pPr>
                        <a:lnSpc>
                          <a:spcPct val="107000"/>
                        </a:lnSpc>
                        <a:spcAft>
                          <a:spcPts val="0"/>
                        </a:spcAft>
                      </a:pP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14698029"/>
                  </a:ext>
                </a:extLst>
              </a:tr>
              <a:tr h="1713058">
                <a:tc>
                  <a:txBody>
                    <a:bodyPr/>
                    <a:lstStyle/>
                    <a:p>
                      <a:pPr>
                        <a:lnSpc>
                          <a:spcPct val="107000"/>
                        </a:lnSpc>
                        <a:spcAft>
                          <a:spcPts val="0"/>
                        </a:spcAft>
                      </a:pPr>
                      <a:r>
                        <a:rPr lang="en-US" sz="1100" dirty="0"/>
                        <a:t>Finance team </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Executive Sponsor </a:t>
                      </a:r>
                    </a:p>
                    <a:p>
                      <a:pPr>
                        <a:lnSpc>
                          <a:spcPct val="107000"/>
                        </a:lnSpc>
                        <a:spcAft>
                          <a:spcPts val="0"/>
                        </a:spcAft>
                      </a:pPr>
                      <a:r>
                        <a:rPr lang="en-SG" sz="1100" dirty="0">
                          <a:effectLst/>
                        </a:rPr>
                        <a:t>(Road-Block)</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1)Budget</a:t>
                      </a:r>
                    </a:p>
                    <a:p>
                      <a:pPr>
                        <a:lnSpc>
                          <a:spcPct val="107000"/>
                        </a:lnSpc>
                        <a:spcAft>
                          <a:spcPts val="0"/>
                        </a:spcAft>
                      </a:pPr>
                      <a:r>
                        <a:rPr lang="en-SG" sz="1100" dirty="0">
                          <a:effectLst/>
                        </a:rPr>
                        <a:t>2)Recruiting staff</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CFO</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Roadblock</a:t>
                      </a:r>
                      <a:endParaRPr lang="en-SG" sz="11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oFill/>
                  </a:tcPr>
                </a:tc>
                <a:tc>
                  <a:txBody>
                    <a:bodyPr/>
                    <a:lstStyle/>
                    <a:p>
                      <a:pPr>
                        <a:lnSpc>
                          <a:spcPct val="107000"/>
                        </a:lnSpc>
                        <a:spcAft>
                          <a:spcPts val="0"/>
                        </a:spcAft>
                      </a:pPr>
                      <a:r>
                        <a:rPr lang="en-SG" sz="1100" dirty="0">
                          <a:effectLst/>
                        </a:rPr>
                        <a:t>1)Project details.</a:t>
                      </a:r>
                    </a:p>
                    <a:p>
                      <a:pPr>
                        <a:lnSpc>
                          <a:spcPct val="107000"/>
                        </a:lnSpc>
                        <a:spcAft>
                          <a:spcPts val="0"/>
                        </a:spcAft>
                      </a:pPr>
                      <a:r>
                        <a:rPr lang="en-SG" sz="1100" dirty="0">
                          <a:effectLst/>
                        </a:rPr>
                        <a:t>2)Budget requirements (including resources and technology) </a:t>
                      </a:r>
                    </a:p>
                    <a:p>
                      <a:pPr marL="0" marR="0" lvl="0" indent="0" algn="l" defTabSz="914400" rtl="0" eaLnBrk="1" fontAlgn="auto" latinLnBrk="0" hangingPunct="1">
                        <a:lnSpc>
                          <a:spcPct val="107000"/>
                        </a:lnSpc>
                        <a:spcBef>
                          <a:spcPts val="0"/>
                        </a:spcBef>
                        <a:spcAft>
                          <a:spcPts val="0"/>
                        </a:spcAft>
                        <a:buClrTx/>
                        <a:buSzTx/>
                        <a:buFontTx/>
                        <a:buNone/>
                        <a:tabLst/>
                        <a:defRPr/>
                      </a:pPr>
                      <a:r>
                        <a:rPr lang="en-SG" sz="1100" dirty="0">
                          <a:effectLst/>
                        </a:rPr>
                        <a:t>3)Cost and Impact .</a:t>
                      </a:r>
                    </a:p>
                    <a:p>
                      <a:endParaRPr lang="en-IN" sz="1100" dirty="0">
                        <a:latin typeface="Calibri" panose="020F0502020204030204" pitchFamily="34" charset="0"/>
                        <a:cs typeface="Calibri" panose="020F0502020204030204" pitchFamily="34" charset="0"/>
                      </a:endParaRPr>
                    </a:p>
                  </a:txBody>
                  <a:tcPr>
                    <a:noFill/>
                  </a:tcPr>
                </a:tc>
                <a:tc>
                  <a:txBody>
                    <a:bodyPr/>
                    <a:lstStyle/>
                    <a:p>
                      <a:pPr>
                        <a:lnSpc>
                          <a:spcPct val="107000"/>
                        </a:lnSpc>
                        <a:spcAft>
                          <a:spcPts val="0"/>
                        </a:spcAft>
                      </a:pPr>
                      <a:r>
                        <a:rPr lang="en-SG" sz="1100" dirty="0">
                          <a:effectLst/>
                        </a:rPr>
                        <a:t>Project initiation. </a:t>
                      </a:r>
                    </a:p>
                    <a:p>
                      <a:pPr>
                        <a:lnSpc>
                          <a:spcPct val="107000"/>
                        </a:lnSpc>
                        <a:spcAft>
                          <a:spcPts val="0"/>
                        </a:spcAft>
                      </a:pPr>
                      <a:endParaRPr lang="en-SG" sz="1100" dirty="0">
                        <a:effectLst/>
                      </a:endParaRPr>
                    </a:p>
                    <a:p>
                      <a:pPr>
                        <a:lnSpc>
                          <a:spcPct val="107000"/>
                        </a:lnSpc>
                        <a:spcAft>
                          <a:spcPts val="0"/>
                        </a:spcAft>
                      </a:pPr>
                      <a:r>
                        <a:rPr lang="en-SG" sz="1100" dirty="0">
                          <a:effectLst/>
                        </a:rPr>
                        <a:t>Approval process.</a:t>
                      </a:r>
                    </a:p>
                    <a:p>
                      <a:pPr>
                        <a:lnSpc>
                          <a:spcPct val="107000"/>
                        </a:lnSpc>
                        <a:spcAft>
                          <a:spcPts val="0"/>
                        </a:spcAft>
                      </a:pPr>
                      <a:endParaRPr lang="en-SG" sz="1100" dirty="0">
                        <a:effectLst/>
                      </a:endParaRPr>
                    </a:p>
                    <a:p>
                      <a:pPr>
                        <a:lnSpc>
                          <a:spcPct val="107000"/>
                        </a:lnSpc>
                        <a:spcAft>
                          <a:spcPts val="0"/>
                        </a:spcAft>
                      </a:pPr>
                      <a:r>
                        <a:rPr lang="en-SG" sz="1100" dirty="0">
                          <a:effectLst/>
                        </a:rPr>
                        <a:t>Track and  escalate.</a:t>
                      </a:r>
                    </a:p>
                    <a:p>
                      <a:endParaRPr lang="en-IN" sz="1100" dirty="0">
                        <a:latin typeface="Calibri" panose="020F0502020204030204" pitchFamily="34" charset="0"/>
                        <a:cs typeface="Calibri" panose="020F0502020204030204" pitchFamily="34" charset="0"/>
                      </a:endParaRPr>
                    </a:p>
                  </a:txBody>
                  <a:tcPr>
                    <a:noFill/>
                  </a:tcPr>
                </a:tc>
                <a:tc vMerge="1">
                  <a:txBody>
                    <a:bodyPr/>
                    <a:lstStyle/>
                    <a:p>
                      <a:endParaRPr lang="en-IN" dirty="0"/>
                    </a:p>
                  </a:txBody>
                  <a:tcPr/>
                </a:tc>
                <a:extLst>
                  <a:ext uri="{0D108BD9-81ED-4DB2-BD59-A6C34878D82A}">
                    <a16:rowId xmlns:a16="http://schemas.microsoft.com/office/drawing/2014/main" val="1039523814"/>
                  </a:ext>
                </a:extLst>
              </a:tr>
            </a:tbl>
          </a:graphicData>
        </a:graphic>
      </p:graphicFrame>
      <p:cxnSp>
        <p:nvCxnSpPr>
          <p:cNvPr id="4" name="Straight Connector 3">
            <a:extLst>
              <a:ext uri="{FF2B5EF4-FFF2-40B4-BE49-F238E27FC236}">
                <a16:creationId xmlns:a16="http://schemas.microsoft.com/office/drawing/2014/main" id="{921AAA02-E8CF-4B8F-A985-335EC10A727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E4A545F-E9E6-493F-95B2-120D713CD5D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EADD405-C36B-4C72-8048-1454E81F7641}"/>
              </a:ext>
            </a:extLst>
          </p:cNvPr>
          <p:cNvSpPr/>
          <p:nvPr/>
        </p:nvSpPr>
        <p:spPr>
          <a:xfrm>
            <a:off x="204186" y="0"/>
            <a:ext cx="11736280" cy="738664"/>
          </a:xfrm>
          <a:prstGeom prst="rect">
            <a:avLst/>
          </a:prstGeom>
        </p:spPr>
        <p:txBody>
          <a:bodyPr wrap="square">
            <a:spAutoFit/>
          </a:bodyPr>
          <a:lstStyle/>
          <a:p>
            <a:pPr algn="ctr"/>
            <a:r>
              <a:rPr lang="en-US" sz="2400" b="1" dirty="0">
                <a:solidFill>
                  <a:schemeClr val="accent3">
                    <a:lumMod val="75000"/>
                  </a:schemeClr>
                </a:solidFill>
                <a:latin typeface="Calibri" panose="020F0502020204030204" pitchFamily="34" charset="0"/>
                <a:cs typeface="Calibri" panose="020F0502020204030204" pitchFamily="34" charset="0"/>
              </a:rPr>
              <a:t>Marketing Strategies – Stakeholders</a:t>
            </a:r>
          </a:p>
          <a:p>
            <a:pPr algn="ctr"/>
            <a:r>
              <a:rPr lang="en-US" b="1" dirty="0">
                <a:solidFill>
                  <a:schemeClr val="accent3">
                    <a:lumMod val="75000"/>
                  </a:schemeClr>
                </a:solidFill>
                <a:latin typeface="Calibri" panose="020F0502020204030204" pitchFamily="34" charset="0"/>
                <a:cs typeface="Calibri" panose="020F0502020204030204" pitchFamily="34" charset="0"/>
              </a:rPr>
              <a:t>(position ,characteristics, Strategies)</a:t>
            </a:r>
            <a:endParaRPr lang="en-US" dirty="0">
              <a:solidFill>
                <a:schemeClr val="accent3">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5132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228600" y="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Marketing Strategies – Requirements &amp; Resources</a:t>
            </a:r>
            <a:endParaRPr lang="en-US" sz="28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18" name="Diagram 17">
            <a:extLst>
              <a:ext uri="{FF2B5EF4-FFF2-40B4-BE49-F238E27FC236}">
                <a16:creationId xmlns:a16="http://schemas.microsoft.com/office/drawing/2014/main" id="{068FC97D-AB90-47D5-8FE1-FFE074EE345B}"/>
              </a:ext>
            </a:extLst>
          </p:cNvPr>
          <p:cNvGraphicFramePr/>
          <p:nvPr/>
        </p:nvGraphicFramePr>
        <p:xfrm>
          <a:off x="367745" y="657999"/>
          <a:ext cx="5874029" cy="5677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Diagram 18">
            <a:extLst>
              <a:ext uri="{FF2B5EF4-FFF2-40B4-BE49-F238E27FC236}">
                <a16:creationId xmlns:a16="http://schemas.microsoft.com/office/drawing/2014/main" id="{DD376CAF-7B33-4399-ABA9-EAA14B31E1CC}"/>
              </a:ext>
            </a:extLst>
          </p:cNvPr>
          <p:cNvGraphicFramePr/>
          <p:nvPr/>
        </p:nvGraphicFramePr>
        <p:xfrm>
          <a:off x="6500122" y="657999"/>
          <a:ext cx="5324132" cy="56770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57777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228600" y="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ea typeface="+mn-ea"/>
                <a:cs typeface="Calibri" panose="020F0502020204030204" pitchFamily="34" charset="0"/>
              </a:rPr>
              <a:t>References</a:t>
            </a:r>
            <a:r>
              <a:rPr lang="en-US" sz="2800" dirty="0"/>
              <a:t> </a:t>
            </a: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1B5A283-EFEA-4FA8-B140-857BC5F38644}"/>
              </a:ext>
            </a:extLst>
          </p:cNvPr>
          <p:cNvSpPr txBox="1"/>
          <p:nvPr/>
        </p:nvSpPr>
        <p:spPr>
          <a:xfrm>
            <a:off x="357810" y="1003852"/>
            <a:ext cx="11834190" cy="2862322"/>
          </a:xfrm>
          <a:prstGeom prst="rect">
            <a:avLst/>
          </a:prstGeom>
          <a:noFill/>
        </p:spPr>
        <p:txBody>
          <a:bodyPr wrap="square" rtlCol="0">
            <a:spAutoFit/>
          </a:bodyPr>
          <a:lstStyle/>
          <a:p>
            <a:pPr marL="342900" indent="-342900">
              <a:buFont typeface="+mj-lt"/>
              <a:buAutoNum type="arabicPeriod"/>
            </a:pPr>
            <a:r>
              <a:rPr lang="en-SG"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https://www.mortgagebusiness.com.au/breaking-news/13260-apra-clamping-down-on-p2p-lending-models</a:t>
            </a:r>
            <a:endParaRPr lang="en-SG" dirty="0">
              <a:latin typeface="Calibri" panose="020F0502020204030204" pitchFamily="34" charset="0"/>
              <a:cs typeface="Calibri" panose="020F0502020204030204" pitchFamily="34" charset="0"/>
            </a:endParaRPr>
          </a:p>
          <a:p>
            <a:pPr marL="342900" indent="-342900">
              <a:buFont typeface="+mj-lt"/>
              <a:buAutoNum type="arabicPeriod"/>
            </a:pPr>
            <a:r>
              <a:rPr lang="en-SG"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https://www.apra.gov.au/sites/default/files/letter_exposure_to_third_party_lenders_including_peer_to_peer_lenders.pdf</a:t>
            </a:r>
            <a:r>
              <a:rPr lang="en-SG" dirty="0">
                <a:latin typeface="Calibri" panose="020F0502020204030204" pitchFamily="34" charset="0"/>
                <a:cs typeface="Calibri" panose="020F0502020204030204" pitchFamily="34" charset="0"/>
              </a:rPr>
              <a:t> </a:t>
            </a:r>
          </a:p>
          <a:p>
            <a:pPr marL="342900" indent="-342900">
              <a:buFont typeface="+mj-lt"/>
              <a:buAutoNum type="arabicPeriod"/>
            </a:pPr>
            <a:r>
              <a:rPr lang="en-SG"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https://www.apra.gov.au/sites/default/files/discussion_paper_aps_220_credit_risk_management_march_2019_v1.pdf</a:t>
            </a:r>
            <a:endParaRPr lang="en-SG" dirty="0">
              <a:latin typeface="Calibri" panose="020F0502020204030204" pitchFamily="34" charset="0"/>
              <a:cs typeface="Calibri" panose="020F0502020204030204" pitchFamily="34" charset="0"/>
            </a:endParaRPr>
          </a:p>
          <a:p>
            <a:pPr marL="342900" indent="-342900">
              <a:buFont typeface="+mj-lt"/>
              <a:buAutoNum type="arabicPeriod"/>
            </a:pPr>
            <a:r>
              <a:rPr lang="en-SG" dirty="0">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https://www.bis.org/bcbs/publ/d415.pdf</a:t>
            </a:r>
            <a:endParaRPr lang="en-SG" dirty="0">
              <a:latin typeface="Calibri" panose="020F0502020204030204" pitchFamily="34" charset="0"/>
              <a:cs typeface="Calibri" panose="020F0502020204030204" pitchFamily="34" charset="0"/>
            </a:endParaRPr>
          </a:p>
          <a:p>
            <a:pPr marL="342900" indent="-342900">
              <a:buFont typeface="+mj-lt"/>
              <a:buAutoNum type="arabicPeriod"/>
            </a:pPr>
            <a:r>
              <a:rPr lang="en-SG" dirty="0">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https://www.moneyadviceservice.org.uk/en/articles/what-are-pooled-investment-funds</a:t>
            </a:r>
            <a:endParaRPr lang="en-SG" dirty="0">
              <a:latin typeface="Calibri" panose="020F0502020204030204" pitchFamily="34" charset="0"/>
              <a:cs typeface="Calibri" panose="020F0502020204030204" pitchFamily="34" charset="0"/>
            </a:endParaRPr>
          </a:p>
          <a:p>
            <a:pPr marL="342900" indent="-342900">
              <a:buFont typeface="+mj-lt"/>
              <a:buAutoNum type="arabicPeriod"/>
            </a:pPr>
            <a:r>
              <a:rPr lang="en-SG" dirty="0">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https://www2.deloitte.com/content/dam/Deloitte/in/Documents/financial-services/in-fs-fintech-india-ready-for-breakout-noexp.pdf</a:t>
            </a:r>
            <a:r>
              <a:rPr lang="en-SG" dirty="0">
                <a:latin typeface="Calibri" panose="020F0502020204030204" pitchFamily="34" charset="0"/>
                <a:cs typeface="Calibri" panose="020F0502020204030204" pitchFamily="34" charset="0"/>
              </a:rPr>
              <a:t> </a:t>
            </a:r>
          </a:p>
          <a:p>
            <a:pPr marL="342900" indent="-342900">
              <a:buFont typeface="+mj-lt"/>
              <a:buAutoNum type="arabicPeriod"/>
            </a:pPr>
            <a:r>
              <a:rPr lang="en-SG" dirty="0">
                <a:latin typeface="Calibri" panose="020F0502020204030204" pitchFamily="34" charset="0"/>
                <a:cs typeface="Calibri" panose="020F0502020204030204" pitchFamily="34" charset="0"/>
              </a:rPr>
              <a:t>https://www.pwc.in/assets/pdfs/publications/2017/fintech-india-report-2017.pdf</a:t>
            </a:r>
          </a:p>
          <a:p>
            <a:pPr marL="342900" indent="-342900">
              <a:buFont typeface="+mj-lt"/>
              <a:buAutoNum type="arabicPeriod"/>
            </a:pPr>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4720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228600" y="81253"/>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Fintech Credit – Background</a:t>
            </a:r>
            <a:endParaRPr lang="en-US" sz="28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AB95D7D-04B0-4BBA-B311-C1C026438954}"/>
              </a:ext>
            </a:extLst>
          </p:cNvPr>
          <p:cNvPicPr>
            <a:picLocks noChangeAspect="1"/>
          </p:cNvPicPr>
          <p:nvPr/>
        </p:nvPicPr>
        <p:blipFill>
          <a:blip r:embed="rId2"/>
          <a:stretch>
            <a:fillRect/>
          </a:stretch>
        </p:blipFill>
        <p:spPr>
          <a:xfrm>
            <a:off x="228600" y="783122"/>
            <a:ext cx="5902505" cy="2131166"/>
          </a:xfrm>
          <a:prstGeom prst="rect">
            <a:avLst/>
          </a:prstGeom>
          <a:ln w="19050">
            <a:solidFill>
              <a:schemeClr val="accent3"/>
            </a:solidFill>
          </a:ln>
        </p:spPr>
      </p:pic>
      <p:sp>
        <p:nvSpPr>
          <p:cNvPr id="12" name="TextBox 11">
            <a:extLst>
              <a:ext uri="{FF2B5EF4-FFF2-40B4-BE49-F238E27FC236}">
                <a16:creationId xmlns:a16="http://schemas.microsoft.com/office/drawing/2014/main" id="{87CE7038-81D8-4998-A040-03B73E04268C}"/>
              </a:ext>
            </a:extLst>
          </p:cNvPr>
          <p:cNvSpPr txBox="1"/>
          <p:nvPr/>
        </p:nvSpPr>
        <p:spPr>
          <a:xfrm>
            <a:off x="6432331" y="412587"/>
            <a:ext cx="5759669" cy="61478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300"/>
              </a:spcAft>
              <a:buClrTx/>
              <a:buSzTx/>
              <a:buFont typeface="Wingdings" panose="05000000000000000000" pitchFamily="2" charset="2"/>
              <a:buChar char="v"/>
              <a:tabLst/>
              <a:defRPr/>
            </a:pPr>
            <a:endParaRPr kumimoji="0" lang="en-US" sz="1700" b="0" i="0" u="none" strike="noStrike" kern="1200" cap="none" spc="0" normalizeH="0" baseline="0" noProof="0" dirty="0">
              <a:ln>
                <a:noFill/>
              </a:ln>
              <a:solidFill>
                <a:srgbClr val="080808"/>
              </a:solidFill>
              <a:effectLst/>
              <a:uLnTx/>
              <a:uFillTx/>
              <a:latin typeface="Calibri" panose="020F0502020204030204" pitchFamily="34" charset="0"/>
              <a:cs typeface="Calibri" panose="020F0502020204030204" pitchFamily="34" charset="0"/>
            </a:endParaRPr>
          </a:p>
          <a:p>
            <a:r>
              <a:rPr kumimoji="0" lang="en-US" sz="1700" b="0" i="0" u="none" strike="noStrike" kern="1200" cap="none" spc="0" normalizeH="0" baseline="0" noProof="0" dirty="0">
                <a:ln>
                  <a:noFill/>
                </a:ln>
                <a:solidFill>
                  <a:srgbClr val="080808"/>
                </a:solidFill>
                <a:effectLst/>
                <a:uLnTx/>
                <a:uFillTx/>
                <a:latin typeface="Calibri" panose="020F0502020204030204" pitchFamily="34" charset="0"/>
                <a:cs typeface="Calibri" panose="020F0502020204030204" pitchFamily="34" charset="0"/>
              </a:rPr>
              <a:t>Fintech credit largest Peer-to-Peer (P2P) platform operated in Australia (Aus) and New Zealand (NZ). </a:t>
            </a:r>
            <a:endParaRPr lang="en-US" sz="1700" dirty="0">
              <a:solidFill>
                <a:srgbClr val="080808"/>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kumimoji="0" lang="en-US" sz="1700" b="0" i="0" u="none" strike="noStrike" kern="1200" cap="none" spc="0" normalizeH="0" baseline="0" noProof="0" dirty="0">
                <a:ln>
                  <a:noFill/>
                </a:ln>
                <a:solidFill>
                  <a:srgbClr val="080808"/>
                </a:solidFill>
                <a:effectLst/>
                <a:uLnTx/>
                <a:uFillTx/>
                <a:latin typeface="Calibri" panose="020F0502020204030204" pitchFamily="34" charset="0"/>
                <a:cs typeface="Calibri" panose="020F0502020204030204" pitchFamily="34" charset="0"/>
              </a:rPr>
              <a:t>This include all credit activity facilitated by electronic (online) platforms and are not operated by consumer/commercial banks.</a:t>
            </a:r>
          </a:p>
          <a:p>
            <a:pPr marL="285750" indent="-285750">
              <a:buFont typeface="Arial" panose="020B0604020202020204" pitchFamily="34" charset="0"/>
              <a:buChar char="•"/>
            </a:pPr>
            <a:r>
              <a:rPr kumimoji="0" lang="en-US" sz="1700" b="0" i="0" u="none" strike="noStrike" kern="1200" cap="none" spc="0" normalizeH="0" baseline="0" noProof="0" dirty="0">
                <a:ln>
                  <a:noFill/>
                </a:ln>
                <a:solidFill>
                  <a:srgbClr val="080808"/>
                </a:solidFill>
                <a:effectLst/>
                <a:uLnTx/>
                <a:uFillTx/>
                <a:latin typeface="Calibri" panose="020F0502020204030204" pitchFamily="34" charset="0"/>
                <a:cs typeface="Calibri" panose="020F0502020204030204" pitchFamily="34" charset="0"/>
              </a:rPr>
              <a:t> This definition of fintech credit encompasses all credit activity facilitated by platforms that match borrowers with lenders (investors).</a:t>
            </a:r>
          </a:p>
          <a:p>
            <a:endParaRPr kumimoji="0" lang="en-US" sz="1700" b="0" i="0" u="none" strike="noStrike" kern="1200" cap="none" spc="0" normalizeH="0" baseline="0" noProof="0" dirty="0">
              <a:ln>
                <a:noFill/>
              </a:ln>
              <a:solidFill>
                <a:srgbClr val="080808"/>
              </a:solidFill>
              <a:effectLst/>
              <a:uLnTx/>
              <a:uFillTx/>
              <a:latin typeface="Calibri" panose="020F0502020204030204" pitchFamily="34" charset="0"/>
              <a:cs typeface="Calibri" panose="020F0502020204030204" pitchFamily="34" charset="0"/>
            </a:endParaRPr>
          </a:p>
          <a:p>
            <a:r>
              <a:rPr kumimoji="0" lang="en-US" sz="1700" b="0" i="0" u="none" strike="noStrike" kern="1200" cap="none" spc="0" normalizeH="0" baseline="0" noProof="0" dirty="0">
                <a:ln>
                  <a:noFill/>
                </a:ln>
                <a:solidFill>
                  <a:srgbClr val="080808"/>
                </a:solidFill>
                <a:effectLst/>
                <a:uLnTx/>
                <a:uFillTx/>
                <a:latin typeface="Calibri" panose="020F0502020204030204" pitchFamily="34" charset="0"/>
                <a:cs typeface="Calibri" panose="020F0502020204030204" pitchFamily="34" charset="0"/>
              </a:rPr>
              <a:t> </a:t>
            </a:r>
            <a:r>
              <a:rPr lang="en-SG" sz="1700" b="1" u="sng" dirty="0">
                <a:solidFill>
                  <a:schemeClr val="accent3">
                    <a:lumMod val="75000"/>
                  </a:schemeClr>
                </a:solidFill>
                <a:latin typeface="Calibri" panose="020F0502020204030204" pitchFamily="34" charset="0"/>
                <a:cs typeface="Calibri" panose="020F0502020204030204" pitchFamily="34" charset="0"/>
              </a:rPr>
              <a:t>Fintech Credit makes income by </a:t>
            </a:r>
          </a:p>
          <a:p>
            <a:pPr marL="171450" indent="-171450">
              <a:buFont typeface="Arial" panose="020B0604020202020204" pitchFamily="34" charset="0"/>
              <a:buChar char="•"/>
            </a:pPr>
            <a:r>
              <a:rPr lang="en-SG" sz="1700" dirty="0">
                <a:latin typeface="Calibri" panose="020F0502020204030204" pitchFamily="34" charset="0"/>
                <a:cs typeface="Calibri" panose="020F0502020204030204" pitchFamily="34" charset="0"/>
              </a:rPr>
              <a:t>Transaction fee for each successful disbursement</a:t>
            </a:r>
          </a:p>
          <a:p>
            <a:pPr marL="171450" indent="-171450">
              <a:buFont typeface="Arial" panose="020B0604020202020204" pitchFamily="34" charset="0"/>
              <a:buChar char="•"/>
            </a:pPr>
            <a:r>
              <a:rPr lang="en-SG" sz="1700" b="1" dirty="0">
                <a:latin typeface="Calibri" panose="020F0502020204030204" pitchFamily="34" charset="0"/>
                <a:cs typeface="Calibri" panose="020F0502020204030204" pitchFamily="34" charset="0"/>
              </a:rPr>
              <a:t>Lower tenure </a:t>
            </a:r>
            <a:r>
              <a:rPr lang="en-SG" sz="1700" dirty="0">
                <a:latin typeface="Calibri" panose="020F0502020204030204" pitchFamily="34" charset="0"/>
                <a:cs typeface="Calibri" panose="020F0502020204030204" pitchFamily="34" charset="0"/>
              </a:rPr>
              <a:t>-  Possible recurrent transaction leads to higher profits for Fintech</a:t>
            </a:r>
          </a:p>
          <a:p>
            <a:pPr marL="171450" indent="-171450">
              <a:buFont typeface="Arial" panose="020B0604020202020204" pitchFamily="34" charset="0"/>
              <a:buChar char="•"/>
            </a:pPr>
            <a:r>
              <a:rPr lang="en-SG" sz="1700" b="1" dirty="0">
                <a:latin typeface="Calibri" panose="020F0502020204030204" pitchFamily="34" charset="0"/>
                <a:cs typeface="Calibri" panose="020F0502020204030204" pitchFamily="34" charset="0"/>
              </a:rPr>
              <a:t>Higher tenure </a:t>
            </a:r>
            <a:r>
              <a:rPr lang="en-SG" sz="1700" dirty="0">
                <a:latin typeface="Calibri" panose="020F0502020204030204" pitchFamily="34" charset="0"/>
                <a:cs typeface="Calibri" panose="020F0502020204030204" pitchFamily="34" charset="0"/>
              </a:rPr>
              <a:t>- Low/no  recurrent transaction leads to lower profits for Fintech</a:t>
            </a:r>
          </a:p>
          <a:p>
            <a:pPr marL="171450" indent="-171450">
              <a:buFont typeface="Arial" panose="020B0604020202020204" pitchFamily="34" charset="0"/>
              <a:buChar char="•"/>
            </a:pPr>
            <a:r>
              <a:rPr lang="en-SG" sz="1700" dirty="0">
                <a:latin typeface="Calibri" panose="020F0502020204030204" pitchFamily="34" charset="0"/>
                <a:cs typeface="Calibri" panose="020F0502020204030204" pitchFamily="34" charset="0"/>
              </a:rPr>
              <a:t>Strong marketing strategies to increase both investors and bowers base</a:t>
            </a:r>
          </a:p>
          <a:p>
            <a:pPr marL="171450" indent="-171450">
              <a:buFont typeface="Arial" panose="020B0604020202020204" pitchFamily="34" charset="0"/>
              <a:buChar char="•"/>
            </a:pPr>
            <a:r>
              <a:rPr lang="en-SG" sz="1700" dirty="0">
                <a:latin typeface="Calibri" panose="020F0502020204030204" pitchFamily="34" charset="0"/>
                <a:cs typeface="Calibri" panose="020F0502020204030204" pitchFamily="34" charset="0"/>
              </a:rPr>
              <a:t>Strong analytical systems optimize the credit risk and returns to have higher returns to investors and higher profits due to improved number of recurrent transactions.</a:t>
            </a:r>
          </a:p>
          <a:p>
            <a:pPr marL="171450" indent="-171450">
              <a:buFont typeface="Arial" panose="020B0604020202020204" pitchFamily="34" charset="0"/>
              <a:buChar char="•"/>
            </a:pPr>
            <a:r>
              <a:rPr lang="en-SG" sz="1700" dirty="0">
                <a:latin typeface="Calibri" panose="020F0502020204030204" pitchFamily="34" charset="0"/>
                <a:cs typeface="Calibri" panose="020F0502020204030204" pitchFamily="34" charset="0"/>
              </a:rPr>
              <a:t>Strong analytical interface with SME’s to raise both # and $ of investors and borrowers.</a:t>
            </a:r>
            <a:endParaRPr kumimoji="0" lang="en-US" sz="1700" b="0" i="0" u="none" strike="noStrike" kern="1200" cap="none" spc="0" normalizeH="0" baseline="0" noProof="0" dirty="0">
              <a:ln>
                <a:noFill/>
              </a:ln>
              <a:solidFill>
                <a:srgbClr val="080808"/>
              </a:solidFill>
              <a:effectLst/>
              <a:uLnTx/>
              <a:uFillTx/>
              <a:latin typeface="Calibri" panose="020F0502020204030204" pitchFamily="34" charset="0"/>
              <a:cs typeface="Calibri" panose="020F0502020204030204" pitchFamily="34" charset="0"/>
            </a:endParaRPr>
          </a:p>
        </p:txBody>
      </p:sp>
      <p:graphicFrame>
        <p:nvGraphicFramePr>
          <p:cNvPr id="14" name="Diagram 13">
            <a:extLst>
              <a:ext uri="{FF2B5EF4-FFF2-40B4-BE49-F238E27FC236}">
                <a16:creationId xmlns:a16="http://schemas.microsoft.com/office/drawing/2014/main" id="{E883F9C2-134F-4FAA-89A6-ECA1A99457BD}"/>
              </a:ext>
            </a:extLst>
          </p:cNvPr>
          <p:cNvGraphicFramePr/>
          <p:nvPr>
            <p:extLst>
              <p:ext uri="{D42A27DB-BD31-4B8C-83A1-F6EECF244321}">
                <p14:modId xmlns:p14="http://schemas.microsoft.com/office/powerpoint/2010/main" val="2153278985"/>
              </p:ext>
            </p:extLst>
          </p:nvPr>
        </p:nvGraphicFramePr>
        <p:xfrm>
          <a:off x="152833" y="3101018"/>
          <a:ext cx="6088941" cy="3477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0B398CB6-E141-4524-89B5-14466011926B}"/>
              </a:ext>
            </a:extLst>
          </p:cNvPr>
          <p:cNvSpPr txBox="1"/>
          <p:nvPr/>
        </p:nvSpPr>
        <p:spPr>
          <a:xfrm>
            <a:off x="1490870" y="6104695"/>
            <a:ext cx="2981740" cy="369332"/>
          </a:xfrm>
          <a:prstGeom prst="rect">
            <a:avLst/>
          </a:prstGeom>
          <a:noFill/>
        </p:spPr>
        <p:txBody>
          <a:bodyPr wrap="square" rtlCol="0">
            <a:spAutoFit/>
          </a:bodyPr>
          <a:lstStyle/>
          <a:p>
            <a:pPr algn="ctr"/>
            <a:r>
              <a:rPr lang="en-SG" dirty="0">
                <a:latin typeface="Times New Roman" panose="02020603050405020304" pitchFamily="18" charset="0"/>
                <a:cs typeface="Times New Roman" panose="02020603050405020304" pitchFamily="18" charset="0"/>
              </a:rPr>
              <a:t>Investors &amp; Debtors</a:t>
            </a:r>
          </a:p>
        </p:txBody>
      </p:sp>
    </p:spTree>
    <p:extLst>
      <p:ext uri="{BB962C8B-B14F-4D97-AF65-F5344CB8AC3E}">
        <p14:creationId xmlns:p14="http://schemas.microsoft.com/office/powerpoint/2010/main" val="2900404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228600" y="56767"/>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Strengths, Challenges &amp; Opportunities</a:t>
            </a:r>
            <a:endParaRPr lang="en-US" sz="28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8" name="Diagram 7">
            <a:extLst>
              <a:ext uri="{FF2B5EF4-FFF2-40B4-BE49-F238E27FC236}">
                <a16:creationId xmlns:a16="http://schemas.microsoft.com/office/drawing/2014/main" id="{3226E722-D3C9-4E76-89A0-46D1DB181447}"/>
              </a:ext>
            </a:extLst>
          </p:cNvPr>
          <p:cNvGraphicFramePr/>
          <p:nvPr>
            <p:extLst>
              <p:ext uri="{D42A27DB-BD31-4B8C-83A1-F6EECF244321}">
                <p14:modId xmlns:p14="http://schemas.microsoft.com/office/powerpoint/2010/main" val="1281550201"/>
              </p:ext>
            </p:extLst>
          </p:nvPr>
        </p:nvGraphicFramePr>
        <p:xfrm>
          <a:off x="1236873" y="1061634"/>
          <a:ext cx="9258850" cy="5001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CA344963-EC19-45F6-807C-A352B2413E61}"/>
              </a:ext>
            </a:extLst>
          </p:cNvPr>
          <p:cNvSpPr txBox="1"/>
          <p:nvPr/>
        </p:nvSpPr>
        <p:spPr>
          <a:xfrm>
            <a:off x="884583" y="6335102"/>
            <a:ext cx="6370982" cy="307777"/>
          </a:xfrm>
          <a:prstGeom prst="rect">
            <a:avLst/>
          </a:prstGeom>
          <a:noFill/>
        </p:spPr>
        <p:txBody>
          <a:bodyPr wrap="square" rtlCol="0">
            <a:spAutoFit/>
          </a:bodyPr>
          <a:lstStyle/>
          <a:p>
            <a:r>
              <a:rPr lang="en-SG" sz="1400" dirty="0">
                <a:latin typeface="Calibri" panose="020F0502020204030204" pitchFamily="34" charset="0"/>
                <a:cs typeface="Calibri" panose="020F0502020204030204" pitchFamily="34" charset="0"/>
              </a:rPr>
              <a:t>APRA* -  </a:t>
            </a:r>
            <a:r>
              <a:rPr lang="en-SG" sz="1400" b="1" dirty="0"/>
              <a:t>Australian Prudential Regulation Authority </a:t>
            </a:r>
            <a:r>
              <a:rPr lang="en-SG" sz="1400" dirty="0">
                <a:latin typeface="Calibri" panose="020F0502020204030204" pitchFamily="34" charset="0"/>
                <a:cs typeface="Calibri" panose="020F0502020204030204" pitchFamily="34" charset="0"/>
              </a:rPr>
              <a:t> </a:t>
            </a:r>
            <a:endParaRPr lang="en-SG" sz="1400" dirty="0"/>
          </a:p>
        </p:txBody>
      </p:sp>
    </p:spTree>
    <p:extLst>
      <p:ext uri="{BB962C8B-B14F-4D97-AF65-F5344CB8AC3E}">
        <p14:creationId xmlns:p14="http://schemas.microsoft.com/office/powerpoint/2010/main" val="287825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228600" y="774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Present Scenario </a:t>
            </a:r>
            <a:endParaRPr lang="en-US" sz="28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0C95E064-5C0C-4DA9-82A0-A1744F0D4EA1}"/>
              </a:ext>
            </a:extLst>
          </p:cNvPr>
          <p:cNvGraphicFramePr/>
          <p:nvPr>
            <p:extLst>
              <p:ext uri="{D42A27DB-BD31-4B8C-83A1-F6EECF244321}">
                <p14:modId xmlns:p14="http://schemas.microsoft.com/office/powerpoint/2010/main" val="398498448"/>
              </p:ext>
            </p:extLst>
          </p:nvPr>
        </p:nvGraphicFramePr>
        <p:xfrm>
          <a:off x="1737068" y="916425"/>
          <a:ext cx="8745331" cy="5025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F0963537-F6C2-4831-821A-D1F3722EE786}"/>
              </a:ext>
            </a:extLst>
          </p:cNvPr>
          <p:cNvSpPr txBox="1"/>
          <p:nvPr/>
        </p:nvSpPr>
        <p:spPr>
          <a:xfrm>
            <a:off x="4243251" y="1963221"/>
            <a:ext cx="1852749" cy="1600438"/>
          </a:xfrm>
          <a:prstGeom prst="rect">
            <a:avLst/>
          </a:prstGeom>
          <a:noFill/>
        </p:spPr>
        <p:txBody>
          <a:bodyPr wrap="square" rtlCol="0">
            <a:spAutoFit/>
          </a:bodyPr>
          <a:lstStyle/>
          <a:p>
            <a:r>
              <a:rPr lang="en-US" b="1" u="sng" dirty="0">
                <a:solidFill>
                  <a:srgbClr val="FFFFFF"/>
                </a:solidFill>
                <a:latin typeface="Calibri" panose="020F0502020204030204" pitchFamily="34" charset="0"/>
                <a:cs typeface="Calibri" panose="020F0502020204030204" pitchFamily="34" charset="0"/>
              </a:rPr>
              <a:t>Invoice Trading</a:t>
            </a:r>
          </a:p>
          <a:p>
            <a:r>
              <a:rPr lang="en-US" sz="1600" b="1" dirty="0">
                <a:solidFill>
                  <a:srgbClr val="FFFFFF"/>
                </a:solidFill>
                <a:latin typeface="Calibri" panose="020F0502020204030204" pitchFamily="34" charset="0"/>
                <a:cs typeface="Calibri" panose="020F0502020204030204" pitchFamily="34" charset="0"/>
              </a:rPr>
              <a:t>%</a:t>
            </a:r>
            <a:r>
              <a:rPr lang="en-US" sz="1500" b="1" dirty="0">
                <a:solidFill>
                  <a:srgbClr val="FFFFFF"/>
                </a:solidFill>
                <a:latin typeface="Calibri" panose="020F0502020204030204" pitchFamily="34" charset="0"/>
                <a:cs typeface="Calibri" panose="020F0502020204030204" pitchFamily="34" charset="0"/>
              </a:rPr>
              <a:t>Disbursement</a:t>
            </a:r>
            <a:r>
              <a:rPr lang="en-US" sz="1600" dirty="0">
                <a:solidFill>
                  <a:srgbClr val="FFFFFF"/>
                </a:solidFill>
                <a:latin typeface="Calibri" panose="020F0502020204030204" pitchFamily="34" charset="0"/>
                <a:cs typeface="Calibri" panose="020F0502020204030204" pitchFamily="34" charset="0"/>
              </a:rPr>
              <a:t>:26%</a:t>
            </a:r>
          </a:p>
          <a:p>
            <a:r>
              <a:rPr lang="en-US" sz="1600" b="1" dirty="0">
                <a:solidFill>
                  <a:srgbClr val="FFFFFF"/>
                </a:solidFill>
                <a:latin typeface="Calibri" panose="020F0502020204030204" pitchFamily="34" charset="0"/>
                <a:cs typeface="Calibri" panose="020F0502020204030204" pitchFamily="34" charset="0"/>
              </a:rPr>
              <a:t>Tenure: </a:t>
            </a:r>
            <a:r>
              <a:rPr lang="en-US" sz="1600" dirty="0">
                <a:solidFill>
                  <a:srgbClr val="FFFFFF"/>
                </a:solidFill>
                <a:latin typeface="Calibri" panose="020F0502020204030204" pitchFamily="34" charset="0"/>
                <a:cs typeface="Calibri" panose="020F0502020204030204" pitchFamily="34" charset="0"/>
              </a:rPr>
              <a:t>Low</a:t>
            </a:r>
          </a:p>
          <a:p>
            <a:r>
              <a:rPr lang="en-US" sz="1600" b="1" dirty="0">
                <a:solidFill>
                  <a:srgbClr val="FFFFFF"/>
                </a:solidFill>
                <a:latin typeface="Calibri" panose="020F0502020204030204" pitchFamily="34" charset="0"/>
                <a:cs typeface="Calibri" panose="020F0502020204030204" pitchFamily="34" charset="0"/>
              </a:rPr>
              <a:t>Interest Rate: </a:t>
            </a:r>
            <a:r>
              <a:rPr lang="en-US" sz="1600" dirty="0">
                <a:solidFill>
                  <a:srgbClr val="FFFFFF"/>
                </a:solidFill>
                <a:latin typeface="Calibri" panose="020F0502020204030204" pitchFamily="34" charset="0"/>
                <a:cs typeface="Calibri" panose="020F0502020204030204" pitchFamily="34" charset="0"/>
              </a:rPr>
              <a:t>Mid</a:t>
            </a:r>
          </a:p>
          <a:p>
            <a:r>
              <a:rPr lang="en-US" sz="1600" b="1" dirty="0">
                <a:solidFill>
                  <a:srgbClr val="FFFFFF"/>
                </a:solidFill>
                <a:latin typeface="Calibri" panose="020F0502020204030204" pitchFamily="34" charset="0"/>
                <a:cs typeface="Calibri" panose="020F0502020204030204" pitchFamily="34" charset="0"/>
              </a:rPr>
              <a:t>Risk</a:t>
            </a:r>
            <a:r>
              <a:rPr lang="en-US" sz="1600" dirty="0">
                <a:solidFill>
                  <a:srgbClr val="FFFFFF"/>
                </a:solidFill>
                <a:latin typeface="Calibri" panose="020F0502020204030204" pitchFamily="34" charset="0"/>
                <a:cs typeface="Calibri" panose="020F0502020204030204" pitchFamily="34" charset="0"/>
              </a:rPr>
              <a:t>: Low</a:t>
            </a:r>
          </a:p>
          <a:p>
            <a:endParaRPr lang="en-SG" sz="1600" dirty="0">
              <a:solidFill>
                <a:srgbClr val="FFFFFF"/>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B6D3E17-F9D0-4F26-8811-EF63DAAE3AB2}"/>
              </a:ext>
            </a:extLst>
          </p:cNvPr>
          <p:cNvSpPr txBox="1"/>
          <p:nvPr/>
        </p:nvSpPr>
        <p:spPr>
          <a:xfrm>
            <a:off x="6096000" y="1963221"/>
            <a:ext cx="2077277" cy="1600438"/>
          </a:xfrm>
          <a:prstGeom prst="rect">
            <a:avLst/>
          </a:prstGeom>
          <a:noFill/>
        </p:spPr>
        <p:txBody>
          <a:bodyPr wrap="square" rtlCol="0">
            <a:spAutoFit/>
          </a:bodyPr>
          <a:lstStyle/>
          <a:p>
            <a:r>
              <a:rPr lang="en-US" b="1" u="sng" dirty="0">
                <a:solidFill>
                  <a:srgbClr val="FFFFFF"/>
                </a:solidFill>
                <a:latin typeface="Calibri" panose="020F0502020204030204" pitchFamily="34" charset="0"/>
                <a:cs typeface="Calibri" panose="020F0502020204030204" pitchFamily="34" charset="0"/>
              </a:rPr>
              <a:t>Consumer Lending</a:t>
            </a:r>
            <a:endParaRPr lang="en-US" sz="1700" b="1" u="sng" dirty="0">
              <a:solidFill>
                <a:srgbClr val="FFFFFF"/>
              </a:solidFill>
              <a:latin typeface="Calibri" panose="020F0502020204030204" pitchFamily="34" charset="0"/>
              <a:cs typeface="Calibri" panose="020F0502020204030204" pitchFamily="34" charset="0"/>
            </a:endParaRPr>
          </a:p>
          <a:p>
            <a:r>
              <a:rPr lang="en-US" sz="1600" b="1" dirty="0">
                <a:solidFill>
                  <a:srgbClr val="FFFFFF"/>
                </a:solidFill>
                <a:latin typeface="Calibri" panose="020F0502020204030204" pitchFamily="34" charset="0"/>
                <a:cs typeface="Calibri" panose="020F0502020204030204" pitchFamily="34" charset="0"/>
              </a:rPr>
              <a:t>%</a:t>
            </a:r>
            <a:r>
              <a:rPr lang="en-US" sz="1500" b="1" dirty="0">
                <a:solidFill>
                  <a:srgbClr val="FFFFFF"/>
                </a:solidFill>
                <a:latin typeface="Calibri" panose="020F0502020204030204" pitchFamily="34" charset="0"/>
                <a:cs typeface="Calibri" panose="020F0502020204030204" pitchFamily="34" charset="0"/>
              </a:rPr>
              <a:t>Disbursement</a:t>
            </a:r>
            <a:r>
              <a:rPr lang="en-US" sz="1600" dirty="0">
                <a:solidFill>
                  <a:srgbClr val="FFFFFF"/>
                </a:solidFill>
                <a:latin typeface="Calibri" panose="020F0502020204030204" pitchFamily="34" charset="0"/>
                <a:cs typeface="Calibri" panose="020F0502020204030204" pitchFamily="34" charset="0"/>
              </a:rPr>
              <a:t>:27%</a:t>
            </a:r>
          </a:p>
          <a:p>
            <a:r>
              <a:rPr lang="en-US" sz="1600" b="1" dirty="0">
                <a:solidFill>
                  <a:srgbClr val="FFFFFF"/>
                </a:solidFill>
                <a:latin typeface="Calibri" panose="020F0502020204030204" pitchFamily="34" charset="0"/>
                <a:cs typeface="Calibri" panose="020F0502020204030204" pitchFamily="34" charset="0"/>
              </a:rPr>
              <a:t>Tenure: </a:t>
            </a:r>
            <a:r>
              <a:rPr lang="en-US" sz="1600" dirty="0">
                <a:solidFill>
                  <a:srgbClr val="FFFFFF"/>
                </a:solidFill>
                <a:latin typeface="Calibri" panose="020F0502020204030204" pitchFamily="34" charset="0"/>
                <a:cs typeface="Calibri" panose="020F0502020204030204" pitchFamily="34" charset="0"/>
              </a:rPr>
              <a:t>High</a:t>
            </a:r>
          </a:p>
          <a:p>
            <a:r>
              <a:rPr lang="en-US" sz="1600" b="1" dirty="0">
                <a:solidFill>
                  <a:srgbClr val="FFFFFF"/>
                </a:solidFill>
                <a:latin typeface="Calibri" panose="020F0502020204030204" pitchFamily="34" charset="0"/>
                <a:cs typeface="Calibri" panose="020F0502020204030204" pitchFamily="34" charset="0"/>
              </a:rPr>
              <a:t>Interest Rate: </a:t>
            </a:r>
            <a:r>
              <a:rPr lang="en-US" sz="1600" dirty="0">
                <a:solidFill>
                  <a:srgbClr val="FFFFFF"/>
                </a:solidFill>
                <a:latin typeface="Calibri" panose="020F0502020204030204" pitchFamily="34" charset="0"/>
                <a:cs typeface="Calibri" panose="020F0502020204030204" pitchFamily="34" charset="0"/>
              </a:rPr>
              <a:t>Medium</a:t>
            </a:r>
          </a:p>
          <a:p>
            <a:r>
              <a:rPr lang="en-US" sz="1600" b="1" dirty="0">
                <a:solidFill>
                  <a:srgbClr val="FFFFFF"/>
                </a:solidFill>
                <a:latin typeface="Calibri" panose="020F0502020204030204" pitchFamily="34" charset="0"/>
                <a:cs typeface="Calibri" panose="020F0502020204030204" pitchFamily="34" charset="0"/>
              </a:rPr>
              <a:t>Risk</a:t>
            </a:r>
            <a:r>
              <a:rPr lang="en-US" sz="1600" dirty="0">
                <a:solidFill>
                  <a:srgbClr val="FFFFFF"/>
                </a:solidFill>
                <a:latin typeface="Calibri" panose="020F0502020204030204" pitchFamily="34" charset="0"/>
                <a:cs typeface="Calibri" panose="020F0502020204030204" pitchFamily="34" charset="0"/>
              </a:rPr>
              <a:t>: Mid</a:t>
            </a:r>
          </a:p>
          <a:p>
            <a:endParaRPr lang="en-SG" sz="1600" dirty="0">
              <a:solidFill>
                <a:srgbClr val="FFFFFF"/>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AF28C959-D771-40DE-AA8D-7789A3C3A8CF}"/>
              </a:ext>
            </a:extLst>
          </p:cNvPr>
          <p:cNvSpPr txBox="1"/>
          <p:nvPr/>
        </p:nvSpPr>
        <p:spPr>
          <a:xfrm>
            <a:off x="4289195" y="3506269"/>
            <a:ext cx="1852749" cy="1600438"/>
          </a:xfrm>
          <a:prstGeom prst="rect">
            <a:avLst/>
          </a:prstGeom>
          <a:noFill/>
        </p:spPr>
        <p:txBody>
          <a:bodyPr wrap="square" rtlCol="0">
            <a:spAutoFit/>
          </a:bodyPr>
          <a:lstStyle/>
          <a:p>
            <a:r>
              <a:rPr lang="en-US" b="1" u="sng" dirty="0">
                <a:solidFill>
                  <a:srgbClr val="FFFFFF"/>
                </a:solidFill>
                <a:latin typeface="Calibri" panose="020F0502020204030204" pitchFamily="34" charset="0"/>
                <a:cs typeface="Calibri" panose="020F0502020204030204" pitchFamily="34" charset="0"/>
              </a:rPr>
              <a:t>Business Lending</a:t>
            </a:r>
          </a:p>
          <a:p>
            <a:r>
              <a:rPr lang="en-US" sz="1600" b="1" dirty="0">
                <a:solidFill>
                  <a:srgbClr val="FFFFFF"/>
                </a:solidFill>
                <a:latin typeface="Calibri" panose="020F0502020204030204" pitchFamily="34" charset="0"/>
                <a:cs typeface="Calibri" panose="020F0502020204030204" pitchFamily="34" charset="0"/>
              </a:rPr>
              <a:t>%</a:t>
            </a:r>
            <a:r>
              <a:rPr lang="en-US" sz="1500" b="1" dirty="0">
                <a:solidFill>
                  <a:srgbClr val="FFFFFF"/>
                </a:solidFill>
                <a:latin typeface="Calibri" panose="020F0502020204030204" pitchFamily="34" charset="0"/>
                <a:cs typeface="Calibri" panose="020F0502020204030204" pitchFamily="34" charset="0"/>
              </a:rPr>
              <a:t>Disbursement</a:t>
            </a:r>
            <a:r>
              <a:rPr lang="en-US" sz="1600" dirty="0">
                <a:solidFill>
                  <a:srgbClr val="FFFFFF"/>
                </a:solidFill>
                <a:latin typeface="Calibri" panose="020F0502020204030204" pitchFamily="34" charset="0"/>
                <a:cs typeface="Calibri" panose="020F0502020204030204" pitchFamily="34" charset="0"/>
              </a:rPr>
              <a:t>:43%</a:t>
            </a:r>
          </a:p>
          <a:p>
            <a:r>
              <a:rPr lang="en-US" sz="1600" b="1" dirty="0">
                <a:solidFill>
                  <a:srgbClr val="FFFFFF"/>
                </a:solidFill>
                <a:latin typeface="Calibri" panose="020F0502020204030204" pitchFamily="34" charset="0"/>
                <a:cs typeface="Calibri" panose="020F0502020204030204" pitchFamily="34" charset="0"/>
              </a:rPr>
              <a:t>Tenure: </a:t>
            </a:r>
            <a:r>
              <a:rPr lang="en-US" sz="1600" dirty="0">
                <a:solidFill>
                  <a:srgbClr val="FFFFFF"/>
                </a:solidFill>
                <a:latin typeface="Calibri" panose="020F0502020204030204" pitchFamily="34" charset="0"/>
                <a:cs typeface="Calibri" panose="020F0502020204030204" pitchFamily="34" charset="0"/>
              </a:rPr>
              <a:t>Low</a:t>
            </a:r>
          </a:p>
          <a:p>
            <a:r>
              <a:rPr lang="en-US" sz="1600" b="1" dirty="0">
                <a:solidFill>
                  <a:srgbClr val="FFFFFF"/>
                </a:solidFill>
                <a:latin typeface="Calibri" panose="020F0502020204030204" pitchFamily="34" charset="0"/>
                <a:cs typeface="Calibri" panose="020F0502020204030204" pitchFamily="34" charset="0"/>
              </a:rPr>
              <a:t>Interest Rate: </a:t>
            </a:r>
            <a:r>
              <a:rPr lang="en-US" sz="1600" dirty="0">
                <a:solidFill>
                  <a:srgbClr val="FFFFFF"/>
                </a:solidFill>
                <a:latin typeface="Calibri" panose="020F0502020204030204" pitchFamily="34" charset="0"/>
                <a:cs typeface="Calibri" panose="020F0502020204030204" pitchFamily="34" charset="0"/>
              </a:rPr>
              <a:t>High</a:t>
            </a:r>
          </a:p>
          <a:p>
            <a:r>
              <a:rPr lang="en-US" sz="1600" b="1" dirty="0">
                <a:solidFill>
                  <a:srgbClr val="FFFFFF"/>
                </a:solidFill>
                <a:latin typeface="Calibri" panose="020F0502020204030204" pitchFamily="34" charset="0"/>
                <a:cs typeface="Calibri" panose="020F0502020204030204" pitchFamily="34" charset="0"/>
              </a:rPr>
              <a:t>Risk</a:t>
            </a:r>
            <a:r>
              <a:rPr lang="en-US" sz="1600" dirty="0">
                <a:solidFill>
                  <a:srgbClr val="FFFFFF"/>
                </a:solidFill>
                <a:latin typeface="Calibri" panose="020F0502020204030204" pitchFamily="34" charset="0"/>
                <a:cs typeface="Calibri" panose="020F0502020204030204" pitchFamily="34" charset="0"/>
              </a:rPr>
              <a:t>: Low</a:t>
            </a:r>
          </a:p>
          <a:p>
            <a:endParaRPr lang="en-SG" sz="1600" dirty="0">
              <a:solidFill>
                <a:srgbClr val="FFFFFF"/>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B818E95-F6D6-4485-8EE6-7B98CEC39C37}"/>
              </a:ext>
            </a:extLst>
          </p:cNvPr>
          <p:cNvSpPr txBox="1"/>
          <p:nvPr/>
        </p:nvSpPr>
        <p:spPr>
          <a:xfrm>
            <a:off x="6214409" y="3506269"/>
            <a:ext cx="2077277" cy="1600438"/>
          </a:xfrm>
          <a:prstGeom prst="rect">
            <a:avLst/>
          </a:prstGeom>
          <a:noFill/>
        </p:spPr>
        <p:txBody>
          <a:bodyPr wrap="square" rtlCol="0">
            <a:spAutoFit/>
          </a:bodyPr>
          <a:lstStyle/>
          <a:p>
            <a:r>
              <a:rPr lang="en-US" b="1" u="sng" dirty="0">
                <a:solidFill>
                  <a:srgbClr val="FFFFFF"/>
                </a:solidFill>
                <a:latin typeface="Calibri" panose="020F0502020204030204" pitchFamily="34" charset="0"/>
                <a:cs typeface="Calibri" panose="020F0502020204030204" pitchFamily="34" charset="0"/>
              </a:rPr>
              <a:t>Real Estate</a:t>
            </a:r>
          </a:p>
          <a:p>
            <a:r>
              <a:rPr lang="en-US" sz="1600" b="1" dirty="0">
                <a:solidFill>
                  <a:srgbClr val="FFFFFF"/>
                </a:solidFill>
                <a:latin typeface="Calibri" panose="020F0502020204030204" pitchFamily="34" charset="0"/>
                <a:cs typeface="Calibri" panose="020F0502020204030204" pitchFamily="34" charset="0"/>
              </a:rPr>
              <a:t>%</a:t>
            </a:r>
            <a:r>
              <a:rPr lang="en-US" sz="1500" b="1" dirty="0">
                <a:solidFill>
                  <a:srgbClr val="FFFFFF"/>
                </a:solidFill>
                <a:latin typeface="Calibri" panose="020F0502020204030204" pitchFamily="34" charset="0"/>
                <a:cs typeface="Calibri" panose="020F0502020204030204" pitchFamily="34" charset="0"/>
              </a:rPr>
              <a:t>Disbursement</a:t>
            </a:r>
            <a:r>
              <a:rPr lang="en-US" sz="1600" dirty="0">
                <a:solidFill>
                  <a:srgbClr val="FFFFFF"/>
                </a:solidFill>
                <a:latin typeface="Calibri" panose="020F0502020204030204" pitchFamily="34" charset="0"/>
                <a:cs typeface="Calibri" panose="020F0502020204030204" pitchFamily="34" charset="0"/>
              </a:rPr>
              <a:t>:4%</a:t>
            </a:r>
          </a:p>
          <a:p>
            <a:r>
              <a:rPr lang="en-US" sz="1600" b="1" dirty="0">
                <a:solidFill>
                  <a:srgbClr val="FFFFFF"/>
                </a:solidFill>
                <a:latin typeface="Calibri" panose="020F0502020204030204" pitchFamily="34" charset="0"/>
                <a:cs typeface="Calibri" panose="020F0502020204030204" pitchFamily="34" charset="0"/>
              </a:rPr>
              <a:t>Tenure: </a:t>
            </a:r>
            <a:r>
              <a:rPr lang="en-US" sz="1600" dirty="0">
                <a:solidFill>
                  <a:srgbClr val="FFFFFF"/>
                </a:solidFill>
                <a:latin typeface="Calibri" panose="020F0502020204030204" pitchFamily="34" charset="0"/>
                <a:cs typeface="Calibri" panose="020F0502020204030204" pitchFamily="34" charset="0"/>
              </a:rPr>
              <a:t>High</a:t>
            </a:r>
          </a:p>
          <a:p>
            <a:r>
              <a:rPr lang="en-US" sz="1600" b="1" dirty="0">
                <a:solidFill>
                  <a:srgbClr val="FFFFFF"/>
                </a:solidFill>
                <a:latin typeface="Calibri" panose="020F0502020204030204" pitchFamily="34" charset="0"/>
                <a:cs typeface="Calibri" panose="020F0502020204030204" pitchFamily="34" charset="0"/>
              </a:rPr>
              <a:t>Interest Rate: </a:t>
            </a:r>
            <a:r>
              <a:rPr lang="en-US" sz="1600" dirty="0">
                <a:solidFill>
                  <a:srgbClr val="FFFFFF"/>
                </a:solidFill>
                <a:latin typeface="Calibri" panose="020F0502020204030204" pitchFamily="34" charset="0"/>
                <a:cs typeface="Calibri" panose="020F0502020204030204" pitchFamily="34" charset="0"/>
              </a:rPr>
              <a:t>Medium</a:t>
            </a:r>
          </a:p>
          <a:p>
            <a:r>
              <a:rPr lang="en-US" sz="1600" b="1" dirty="0">
                <a:solidFill>
                  <a:srgbClr val="FFFFFF"/>
                </a:solidFill>
                <a:latin typeface="Calibri" panose="020F0502020204030204" pitchFamily="34" charset="0"/>
                <a:cs typeface="Calibri" panose="020F0502020204030204" pitchFamily="34" charset="0"/>
              </a:rPr>
              <a:t>Risk</a:t>
            </a:r>
            <a:r>
              <a:rPr lang="en-US" sz="1600" dirty="0">
                <a:solidFill>
                  <a:srgbClr val="FFFFFF"/>
                </a:solidFill>
                <a:latin typeface="Calibri" panose="020F0502020204030204" pitchFamily="34" charset="0"/>
                <a:cs typeface="Calibri" panose="020F0502020204030204" pitchFamily="34" charset="0"/>
              </a:rPr>
              <a:t>: High</a:t>
            </a:r>
          </a:p>
          <a:p>
            <a:endParaRPr lang="en-SG" sz="1600" dirty="0">
              <a:solidFill>
                <a:srgbClr val="FFFFFF"/>
              </a:solidFill>
              <a:latin typeface="Calibri" panose="020F0502020204030204" pitchFamily="34" charset="0"/>
              <a:cs typeface="Calibri" panose="020F0502020204030204" pitchFamily="34" charset="0"/>
            </a:endParaRPr>
          </a:p>
        </p:txBody>
      </p:sp>
      <p:sp>
        <p:nvSpPr>
          <p:cNvPr id="6" name="Left Brace 5">
            <a:extLst>
              <a:ext uri="{FF2B5EF4-FFF2-40B4-BE49-F238E27FC236}">
                <a16:creationId xmlns:a16="http://schemas.microsoft.com/office/drawing/2014/main" id="{0C23471F-8A41-45DE-B8AC-8AB6C62E48F1}"/>
              </a:ext>
            </a:extLst>
          </p:cNvPr>
          <p:cNvSpPr/>
          <p:nvPr/>
        </p:nvSpPr>
        <p:spPr>
          <a:xfrm>
            <a:off x="3293365" y="1308658"/>
            <a:ext cx="911323" cy="4247317"/>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1" name="Right Brace 10">
            <a:extLst>
              <a:ext uri="{FF2B5EF4-FFF2-40B4-BE49-F238E27FC236}">
                <a16:creationId xmlns:a16="http://schemas.microsoft.com/office/drawing/2014/main" id="{26C0D686-A170-4098-A2D5-FEED548F6690}"/>
              </a:ext>
            </a:extLst>
          </p:cNvPr>
          <p:cNvSpPr/>
          <p:nvPr/>
        </p:nvSpPr>
        <p:spPr>
          <a:xfrm>
            <a:off x="7868481" y="1258963"/>
            <a:ext cx="997220" cy="4296994"/>
          </a:xfrm>
          <a:prstGeom prst="righ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3" name="TextBox 12">
            <a:extLst>
              <a:ext uri="{FF2B5EF4-FFF2-40B4-BE49-F238E27FC236}">
                <a16:creationId xmlns:a16="http://schemas.microsoft.com/office/drawing/2014/main" id="{D9AB0844-5C7D-4B63-A12F-CF23D91D2033}"/>
              </a:ext>
            </a:extLst>
          </p:cNvPr>
          <p:cNvSpPr txBox="1"/>
          <p:nvPr/>
        </p:nvSpPr>
        <p:spPr>
          <a:xfrm>
            <a:off x="190777" y="1271805"/>
            <a:ext cx="2979290" cy="4801314"/>
          </a:xfrm>
          <a:prstGeom prst="rect">
            <a:avLst/>
          </a:prstGeom>
          <a:noFill/>
          <a:ln w="19050">
            <a:solidFill>
              <a:schemeClr val="accent3"/>
            </a:solidFill>
          </a:ln>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Higher disbursements both in count and $ leads to higher income to Fintech Credit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Higher chance of recurrent transactions from both investors and Borrowers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Opportunity to raise pooled investments and leads to higher interest rates to investors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Higher transaction fee tor Fintech Credit.  </a:t>
            </a:r>
            <a:endParaRPr lang="en-SG"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9E5B5410-FB03-4F51-AC87-DBF3F557D402}"/>
              </a:ext>
            </a:extLst>
          </p:cNvPr>
          <p:cNvSpPr txBox="1"/>
          <p:nvPr/>
        </p:nvSpPr>
        <p:spPr>
          <a:xfrm>
            <a:off x="8984110" y="1258963"/>
            <a:ext cx="2979290" cy="4801314"/>
          </a:xfrm>
          <a:prstGeom prst="rect">
            <a:avLst/>
          </a:prstGeom>
          <a:noFill/>
          <a:ln w="19050">
            <a:solidFill>
              <a:schemeClr val="accent3"/>
            </a:solidFill>
          </a:ln>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Higher disbursements both in count and $ leads to higher income to Fintech Credit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Higher chance of recurrent transactions from both investors and Borrowers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Opportunity to raise pooled investments and leads to higher interest rates to investors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Higher transaction fee tor Fintech Credit.  </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750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228600" y="18056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Focus Areas</a:t>
            </a:r>
            <a:endParaRPr lang="en-US" sz="28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BA9B602-13EB-488A-B8DB-1E64A661EDFE}"/>
              </a:ext>
            </a:extLst>
          </p:cNvPr>
          <p:cNvSpPr txBox="1"/>
          <p:nvPr/>
        </p:nvSpPr>
        <p:spPr>
          <a:xfrm>
            <a:off x="0" y="568358"/>
            <a:ext cx="11837504" cy="6463308"/>
          </a:xfrm>
          <a:prstGeom prst="rect">
            <a:avLst/>
          </a:prstGeom>
          <a:noFill/>
        </p:spPr>
        <p:txBody>
          <a:bodyPr wrap="square" rtlCol="0">
            <a:spAutoFit/>
          </a:bodyPr>
          <a:lstStyle/>
          <a:p>
            <a:pPr marL="342900" indent="-342900">
              <a:buFont typeface="+mj-lt"/>
              <a:buAutoNum type="arabicPeriod"/>
            </a:pPr>
            <a:r>
              <a:rPr lang="en-US" b="1" dirty="0">
                <a:solidFill>
                  <a:schemeClr val="accent3">
                    <a:lumMod val="75000"/>
                  </a:schemeClr>
                </a:solidFill>
                <a:latin typeface="Calibri" panose="020F0502020204030204" pitchFamily="34" charset="0"/>
                <a:cs typeface="Calibri" panose="020F0502020204030204" pitchFamily="34" charset="0"/>
              </a:rPr>
              <a:t>Australia Prudential Regulatory Authority (APRA) Regulations</a:t>
            </a:r>
            <a:r>
              <a:rPr lang="en-SG" b="1" dirty="0">
                <a:solidFill>
                  <a:schemeClr val="accent3">
                    <a:lumMod val="75000"/>
                  </a:schemeClr>
                </a:solidFill>
                <a:latin typeface="Calibri" panose="020F0502020204030204" pitchFamily="34" charset="0"/>
                <a:cs typeface="Calibri" panose="020F0502020204030204" pitchFamily="34" charset="0"/>
              </a:rPr>
              <a:t> </a:t>
            </a:r>
          </a:p>
          <a:p>
            <a:pPr marL="342900" indent="-342900">
              <a:buFont typeface="+mj-lt"/>
              <a:buAutoNum type="arabicPeriod"/>
            </a:pPr>
            <a:endParaRPr lang="en-SG" b="1" dirty="0">
              <a:solidFill>
                <a:schemeClr val="accent3">
                  <a:lumMod val="75000"/>
                </a:schemeClr>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SG" dirty="0">
                <a:latin typeface="Calibri" panose="020F0502020204030204" pitchFamily="34" charset="0"/>
                <a:cs typeface="Calibri" panose="020F0502020204030204" pitchFamily="34" charset="0"/>
              </a:rPr>
              <a:t>To be compliant with APRA guidelines by Jun 2020 which drives to be a trustworthy and strong P2P lending platform in Australia &amp; NZ. This not only improves the risk appetite but also gains investors confidence</a:t>
            </a:r>
            <a:r>
              <a:rPr lang="en-US"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Critical in Branding and Marketing Strategies. </a:t>
            </a:r>
          </a:p>
          <a:p>
            <a:pPr marL="800100" lvl="1" indent="-342900">
              <a:buFont typeface="Arial" panose="020B0604020202020204" pitchFamily="34" charset="0"/>
              <a:buChar char="•"/>
            </a:pPr>
            <a:endParaRPr lang="en-SG" dirty="0">
              <a:latin typeface="Calibri" panose="020F0502020204030204" pitchFamily="34" charset="0"/>
              <a:cs typeface="Calibri" panose="020F0502020204030204" pitchFamily="34" charset="0"/>
            </a:endParaRPr>
          </a:p>
          <a:p>
            <a:pPr marL="342900" indent="-342900">
              <a:buFont typeface="+mj-lt"/>
              <a:buAutoNum type="arabicPeriod"/>
            </a:pPr>
            <a:r>
              <a:rPr lang="en-SG" b="1" dirty="0">
                <a:solidFill>
                  <a:schemeClr val="accent3">
                    <a:lumMod val="75000"/>
                  </a:schemeClr>
                </a:solidFill>
                <a:latin typeface="Calibri" panose="020F0502020204030204" pitchFamily="34" charset="0"/>
                <a:cs typeface="Calibri" panose="020F0502020204030204" pitchFamily="34" charset="0"/>
              </a:rPr>
              <a:t>Enhance Analytical information and decision system – To Enhance and manage better</a:t>
            </a:r>
          </a:p>
          <a:p>
            <a:pPr marL="342900" indent="-342900">
              <a:buFont typeface="+mj-lt"/>
              <a:buAutoNum type="arabicPeriod"/>
            </a:pPr>
            <a:endParaRPr lang="en-SG" b="1" dirty="0">
              <a:solidFill>
                <a:schemeClr val="accent3">
                  <a:lumMod val="75000"/>
                </a:schemeClr>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Machine learning algorithms to build customized optimization of risk and profit for Fintech Credit, Investors and Borrowers at various levels</a:t>
            </a:r>
            <a:r>
              <a:rPr lang="en-SG"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Feedback analysis, Survival analysis to enhance retention of Investors and Borrowers for recurring transaction</a:t>
            </a:r>
            <a:r>
              <a:rPr lang="en-SG"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SG" dirty="0">
                <a:latin typeface="Calibri" panose="020F0502020204030204" pitchFamily="34" charset="0"/>
                <a:cs typeface="Calibri" panose="020F0502020204030204" pitchFamily="34" charset="0"/>
              </a:rPr>
              <a:t>Effective Response, Targeted customer and Conversion models to attract new </a:t>
            </a:r>
            <a:r>
              <a:rPr lang="en-US" dirty="0">
                <a:latin typeface="Calibri" panose="020F0502020204030204" pitchFamily="34" charset="0"/>
                <a:cs typeface="Calibri" panose="020F0502020204030204" pitchFamily="34" charset="0"/>
              </a:rPr>
              <a:t>Investors and Borrowers</a:t>
            </a:r>
            <a:r>
              <a:rPr lang="en-SG"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SG" dirty="0">
                <a:latin typeface="Calibri" panose="020F0502020204030204" pitchFamily="34" charset="0"/>
                <a:cs typeface="Calibri" panose="020F0502020204030204" pitchFamily="34" charset="0"/>
              </a:rPr>
              <a:t>Machine learning algorithms to build effective collaboration techniques which drives and manage Pooled investments.  </a:t>
            </a:r>
          </a:p>
          <a:p>
            <a:pPr marL="800100" lvl="1" indent="-342900">
              <a:buFont typeface="Arial" panose="020B0604020202020204" pitchFamily="34" charset="0"/>
              <a:buChar char="•"/>
            </a:pPr>
            <a:endParaRPr lang="en-SG" dirty="0">
              <a:latin typeface="Calibri" panose="020F0502020204030204" pitchFamily="34" charset="0"/>
              <a:cs typeface="Calibri" panose="020F0502020204030204" pitchFamily="34" charset="0"/>
            </a:endParaRPr>
          </a:p>
          <a:p>
            <a:pPr marL="342900" indent="-342900">
              <a:buAutoNum type="arabicPeriod" startAt="3"/>
            </a:pPr>
            <a:r>
              <a:rPr lang="en-SG" b="1" dirty="0">
                <a:solidFill>
                  <a:schemeClr val="accent3">
                    <a:lumMod val="75000"/>
                  </a:schemeClr>
                </a:solidFill>
                <a:latin typeface="Calibri" panose="020F0502020204030204" pitchFamily="34" charset="0"/>
                <a:cs typeface="Calibri" panose="020F0502020204030204" pitchFamily="34" charset="0"/>
              </a:rPr>
              <a:t>Marketing Strategies – Response &amp; Retention models</a:t>
            </a:r>
          </a:p>
          <a:p>
            <a:pPr marL="342900" indent="-342900">
              <a:buAutoNum type="arabicPeriod" startAt="3"/>
            </a:pPr>
            <a:endParaRPr lang="en-SG" b="1" dirty="0">
              <a:solidFill>
                <a:schemeClr val="accent3">
                  <a:lumMod val="75000"/>
                </a:schemeClr>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Machine learning algorithms to develop Retention models on large open market data.</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Feedback analysis, Survival analysis to enhance retention of Investors and Borrowers and maximize recurring transactions.</a:t>
            </a:r>
          </a:p>
          <a:p>
            <a:pPr marL="800100" lvl="1" indent="-342900">
              <a:buFont typeface="Arial" panose="020B0604020202020204" pitchFamily="34" charset="0"/>
              <a:buChar char="•"/>
            </a:pPr>
            <a:r>
              <a:rPr lang="en-US" dirty="0">
                <a:latin typeface="Calibri" panose="020F0502020204030204" pitchFamily="34" charset="0"/>
                <a:cs typeface="Calibri" panose="020F0502020204030204" pitchFamily="34" charset="0"/>
              </a:rPr>
              <a:t>Machine learning algorithms to build effective collaboration techniques which drives and manage stable investors and borrowers. </a:t>
            </a:r>
          </a:p>
          <a:p>
            <a:endParaRPr lang="en-SG" dirty="0">
              <a:solidFill>
                <a:schemeClr val="accent3">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855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228600" y="5365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Fintech Credit –Team Structure </a:t>
            </a:r>
            <a:endParaRPr lang="en-US" sz="28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499EBDF7-A403-48B9-8A7E-73D7B037DBB3}"/>
              </a:ext>
            </a:extLst>
          </p:cNvPr>
          <p:cNvGrpSpPr/>
          <p:nvPr/>
        </p:nvGrpSpPr>
        <p:grpSpPr>
          <a:xfrm>
            <a:off x="1103631" y="711743"/>
            <a:ext cx="10769311" cy="5887837"/>
            <a:chOff x="1123121" y="551001"/>
            <a:chExt cx="11045676" cy="6075706"/>
          </a:xfrm>
        </p:grpSpPr>
        <p:cxnSp>
          <p:nvCxnSpPr>
            <p:cNvPr id="10" name="Straight Connector 9">
              <a:extLst>
                <a:ext uri="{FF2B5EF4-FFF2-40B4-BE49-F238E27FC236}">
                  <a16:creationId xmlns:a16="http://schemas.microsoft.com/office/drawing/2014/main" id="{65A814FD-5281-452F-A330-19AE1FEC796D}"/>
                </a:ext>
              </a:extLst>
            </p:cNvPr>
            <p:cNvCxnSpPr>
              <a:cxnSpLocks/>
            </p:cNvCxnSpPr>
            <p:nvPr/>
          </p:nvCxnSpPr>
          <p:spPr>
            <a:xfrm>
              <a:off x="1765851" y="1971263"/>
              <a:ext cx="7519257" cy="62285"/>
            </a:xfrm>
            <a:prstGeom prst="line">
              <a:avLst/>
            </a:prstGeom>
            <a:ln>
              <a:solidFill>
                <a:schemeClr val="accent3">
                  <a:lumMod val="75000"/>
                </a:schemeClr>
              </a:solidFill>
            </a:ln>
          </p:spPr>
          <p:style>
            <a:lnRef idx="3">
              <a:schemeClr val="accent3"/>
            </a:lnRef>
            <a:fillRef idx="0">
              <a:schemeClr val="accent3"/>
            </a:fillRef>
            <a:effectRef idx="2">
              <a:schemeClr val="accent3"/>
            </a:effectRef>
            <a:fontRef idx="minor">
              <a:schemeClr val="tx1"/>
            </a:fontRef>
          </p:style>
        </p:cxnSp>
        <p:cxnSp>
          <p:nvCxnSpPr>
            <p:cNvPr id="17" name="Straight Arrow Connector 16">
              <a:extLst>
                <a:ext uri="{FF2B5EF4-FFF2-40B4-BE49-F238E27FC236}">
                  <a16:creationId xmlns:a16="http://schemas.microsoft.com/office/drawing/2014/main" id="{21B37E3E-EBCB-44F1-801D-BBB27EE0C484}"/>
                </a:ext>
              </a:extLst>
            </p:cNvPr>
            <p:cNvCxnSpPr>
              <a:cxnSpLocks/>
            </p:cNvCxnSpPr>
            <p:nvPr/>
          </p:nvCxnSpPr>
          <p:spPr>
            <a:xfrm>
              <a:off x="5339160" y="1769166"/>
              <a:ext cx="0" cy="208721"/>
            </a:xfrm>
            <a:prstGeom prst="straightConnector1">
              <a:avLst/>
            </a:prstGeom>
            <a:ln>
              <a:solidFill>
                <a:schemeClr val="accent3">
                  <a:lumMod val="75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533D4E05-0648-4A72-ACDE-729491A7D938}"/>
                </a:ext>
              </a:extLst>
            </p:cNvPr>
            <p:cNvCxnSpPr>
              <a:cxnSpLocks/>
            </p:cNvCxnSpPr>
            <p:nvPr/>
          </p:nvCxnSpPr>
          <p:spPr>
            <a:xfrm>
              <a:off x="1769165" y="1971263"/>
              <a:ext cx="0" cy="354494"/>
            </a:xfrm>
            <a:prstGeom prst="straightConnector1">
              <a:avLst/>
            </a:prstGeom>
            <a:ln>
              <a:solidFill>
                <a:schemeClr val="accent3">
                  <a:lumMod val="75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D342FC34-023E-4AC2-B0BB-FBA5F6488095}"/>
                </a:ext>
              </a:extLst>
            </p:cNvPr>
            <p:cNvCxnSpPr>
              <a:cxnSpLocks/>
            </p:cNvCxnSpPr>
            <p:nvPr/>
          </p:nvCxnSpPr>
          <p:spPr>
            <a:xfrm>
              <a:off x="3235808" y="1997766"/>
              <a:ext cx="0" cy="298174"/>
            </a:xfrm>
            <a:prstGeom prst="straightConnector1">
              <a:avLst/>
            </a:prstGeom>
            <a:ln>
              <a:solidFill>
                <a:schemeClr val="accent3">
                  <a:lumMod val="75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A176311A-CE5B-4B90-A862-B39082952190}"/>
                </a:ext>
              </a:extLst>
            </p:cNvPr>
            <p:cNvCxnSpPr>
              <a:cxnSpLocks/>
            </p:cNvCxnSpPr>
            <p:nvPr/>
          </p:nvCxnSpPr>
          <p:spPr>
            <a:xfrm>
              <a:off x="4675429" y="1987827"/>
              <a:ext cx="0" cy="298174"/>
            </a:xfrm>
            <a:prstGeom prst="straightConnector1">
              <a:avLst/>
            </a:prstGeom>
            <a:ln>
              <a:solidFill>
                <a:schemeClr val="accent3">
                  <a:lumMod val="75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22" name="Straight Arrow Connector 21">
              <a:extLst>
                <a:ext uri="{FF2B5EF4-FFF2-40B4-BE49-F238E27FC236}">
                  <a16:creationId xmlns:a16="http://schemas.microsoft.com/office/drawing/2014/main" id="{989264CD-7EAB-46B6-A98F-6DD25799A389}"/>
                </a:ext>
              </a:extLst>
            </p:cNvPr>
            <p:cNvCxnSpPr>
              <a:cxnSpLocks/>
            </p:cNvCxnSpPr>
            <p:nvPr/>
          </p:nvCxnSpPr>
          <p:spPr>
            <a:xfrm>
              <a:off x="6109249" y="1971263"/>
              <a:ext cx="0" cy="298174"/>
            </a:xfrm>
            <a:prstGeom prst="straightConnector1">
              <a:avLst/>
            </a:prstGeom>
            <a:ln>
              <a:solidFill>
                <a:schemeClr val="accent3">
                  <a:lumMod val="75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23" name="Straight Arrow Connector 22">
              <a:extLst>
                <a:ext uri="{FF2B5EF4-FFF2-40B4-BE49-F238E27FC236}">
                  <a16:creationId xmlns:a16="http://schemas.microsoft.com/office/drawing/2014/main" id="{E9F9D6B3-7713-4E6F-B493-73A3B6DBA197}"/>
                </a:ext>
              </a:extLst>
            </p:cNvPr>
            <p:cNvCxnSpPr>
              <a:cxnSpLocks/>
            </p:cNvCxnSpPr>
            <p:nvPr/>
          </p:nvCxnSpPr>
          <p:spPr>
            <a:xfrm>
              <a:off x="7540486" y="1977887"/>
              <a:ext cx="0" cy="298174"/>
            </a:xfrm>
            <a:prstGeom prst="straightConnector1">
              <a:avLst/>
            </a:prstGeom>
            <a:ln>
              <a:solidFill>
                <a:schemeClr val="accent3">
                  <a:lumMod val="75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595CBA5F-624E-4956-BF1E-B6E1DF5BA991}"/>
                </a:ext>
              </a:extLst>
            </p:cNvPr>
            <p:cNvCxnSpPr>
              <a:cxnSpLocks/>
            </p:cNvCxnSpPr>
            <p:nvPr/>
          </p:nvCxnSpPr>
          <p:spPr>
            <a:xfrm>
              <a:off x="9209907" y="4092809"/>
              <a:ext cx="320526" cy="0"/>
            </a:xfrm>
            <a:prstGeom prst="straightConnector1">
              <a:avLst/>
            </a:prstGeom>
            <a:ln>
              <a:solidFill>
                <a:schemeClr val="accent3">
                  <a:lumMod val="75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36" name="TextBox 35">
              <a:extLst>
                <a:ext uri="{FF2B5EF4-FFF2-40B4-BE49-F238E27FC236}">
                  <a16:creationId xmlns:a16="http://schemas.microsoft.com/office/drawing/2014/main" id="{802CDE37-6BE4-4B59-BAB4-B3881BF3694D}"/>
                </a:ext>
              </a:extLst>
            </p:cNvPr>
            <p:cNvSpPr txBox="1"/>
            <p:nvPr/>
          </p:nvSpPr>
          <p:spPr>
            <a:xfrm>
              <a:off x="1292087" y="3299792"/>
              <a:ext cx="684853" cy="646331"/>
            </a:xfrm>
            <a:prstGeom prst="rect">
              <a:avLst/>
            </a:prstGeom>
            <a:noFill/>
          </p:spPr>
          <p:txBody>
            <a:bodyPr wrap="square" rtlCol="0">
              <a:spAutoFit/>
            </a:bodyPr>
            <a:lstStyle/>
            <a:p>
              <a:r>
                <a:rPr lang="en-SG" sz="1200" dirty="0">
                  <a:latin typeface="Times New Roman" panose="02020603050405020304" pitchFamily="18" charset="0"/>
                  <a:cs typeface="Times New Roman" panose="02020603050405020304" pitchFamily="18" charset="0"/>
                </a:rPr>
                <a:t>Chief Finance Officer</a:t>
              </a:r>
            </a:p>
          </p:txBody>
        </p:sp>
        <p:sp>
          <p:nvSpPr>
            <p:cNvPr id="37" name="TextBox 36">
              <a:extLst>
                <a:ext uri="{FF2B5EF4-FFF2-40B4-BE49-F238E27FC236}">
                  <a16:creationId xmlns:a16="http://schemas.microsoft.com/office/drawing/2014/main" id="{76C6BA56-0135-407D-B7B9-00B7086F36B2}"/>
                </a:ext>
              </a:extLst>
            </p:cNvPr>
            <p:cNvSpPr txBox="1"/>
            <p:nvPr/>
          </p:nvSpPr>
          <p:spPr>
            <a:xfrm>
              <a:off x="2871934" y="3339688"/>
              <a:ext cx="825423" cy="646330"/>
            </a:xfrm>
            <a:prstGeom prst="rect">
              <a:avLst/>
            </a:prstGeom>
            <a:noFill/>
          </p:spPr>
          <p:txBody>
            <a:bodyPr wrap="square" rtlCol="0">
              <a:spAutoFit/>
            </a:bodyPr>
            <a:lstStyle/>
            <a:p>
              <a:r>
                <a:rPr lang="en-SG" sz="1200" dirty="0">
                  <a:latin typeface="Times New Roman" panose="02020603050405020304" pitchFamily="18" charset="0"/>
                  <a:cs typeface="Times New Roman" panose="02020603050405020304" pitchFamily="18" charset="0"/>
                </a:rPr>
                <a:t>Chief</a:t>
              </a:r>
            </a:p>
            <a:p>
              <a:r>
                <a:rPr lang="en-SG" sz="1200" dirty="0">
                  <a:latin typeface="Times New Roman" panose="02020603050405020304" pitchFamily="18" charset="0"/>
                  <a:cs typeface="Times New Roman" panose="02020603050405020304" pitchFamily="18" charset="0"/>
                </a:rPr>
                <a:t> Relation Officer</a:t>
              </a:r>
            </a:p>
          </p:txBody>
        </p:sp>
        <p:sp>
          <p:nvSpPr>
            <p:cNvPr id="38" name="TextBox 37">
              <a:extLst>
                <a:ext uri="{FF2B5EF4-FFF2-40B4-BE49-F238E27FC236}">
                  <a16:creationId xmlns:a16="http://schemas.microsoft.com/office/drawing/2014/main" id="{E64890B5-195C-47DD-97D2-53CB9516371A}"/>
                </a:ext>
              </a:extLst>
            </p:cNvPr>
            <p:cNvSpPr txBox="1"/>
            <p:nvPr/>
          </p:nvSpPr>
          <p:spPr>
            <a:xfrm>
              <a:off x="4304056" y="3339686"/>
              <a:ext cx="1055512" cy="646331"/>
            </a:xfrm>
            <a:prstGeom prst="rect">
              <a:avLst/>
            </a:prstGeom>
            <a:noFill/>
          </p:spPr>
          <p:txBody>
            <a:bodyPr wrap="square" rtlCol="0">
              <a:spAutoFit/>
            </a:bodyPr>
            <a:lstStyle/>
            <a:p>
              <a:r>
                <a:rPr lang="en-SG" sz="1200" dirty="0">
                  <a:latin typeface="Times New Roman" panose="02020603050405020304" pitchFamily="18" charset="0"/>
                  <a:cs typeface="Times New Roman" panose="02020603050405020304" pitchFamily="18" charset="0"/>
                </a:rPr>
                <a:t>Chief Data &amp; Information Officer</a:t>
              </a:r>
            </a:p>
          </p:txBody>
        </p:sp>
        <p:sp>
          <p:nvSpPr>
            <p:cNvPr id="39" name="TextBox 38">
              <a:extLst>
                <a:ext uri="{FF2B5EF4-FFF2-40B4-BE49-F238E27FC236}">
                  <a16:creationId xmlns:a16="http://schemas.microsoft.com/office/drawing/2014/main" id="{98287839-620F-4F66-A42D-5CDDF8CF2D87}"/>
                </a:ext>
              </a:extLst>
            </p:cNvPr>
            <p:cNvSpPr txBox="1"/>
            <p:nvPr/>
          </p:nvSpPr>
          <p:spPr>
            <a:xfrm>
              <a:off x="5728691" y="3392123"/>
              <a:ext cx="952428" cy="276999"/>
            </a:xfrm>
            <a:prstGeom prst="rect">
              <a:avLst/>
            </a:prstGeom>
            <a:noFill/>
          </p:spPr>
          <p:txBody>
            <a:bodyPr wrap="square" rtlCol="0">
              <a:spAutoFit/>
            </a:bodyPr>
            <a:lstStyle/>
            <a:p>
              <a:r>
                <a:rPr lang="en-SG" sz="1200" dirty="0">
                  <a:latin typeface="Times New Roman" panose="02020603050405020304" pitchFamily="18" charset="0"/>
                  <a:cs typeface="Times New Roman" panose="02020603050405020304" pitchFamily="18" charset="0"/>
                </a:rPr>
                <a:t>IT Team </a:t>
              </a:r>
            </a:p>
          </p:txBody>
        </p:sp>
        <p:sp>
          <p:nvSpPr>
            <p:cNvPr id="41" name="TextBox 40">
              <a:extLst>
                <a:ext uri="{FF2B5EF4-FFF2-40B4-BE49-F238E27FC236}">
                  <a16:creationId xmlns:a16="http://schemas.microsoft.com/office/drawing/2014/main" id="{A9B577EF-6322-4E7D-9E12-08A045D885F7}"/>
                </a:ext>
              </a:extLst>
            </p:cNvPr>
            <p:cNvSpPr txBox="1"/>
            <p:nvPr/>
          </p:nvSpPr>
          <p:spPr>
            <a:xfrm>
              <a:off x="7154864" y="3401251"/>
              <a:ext cx="1252330" cy="285837"/>
            </a:xfrm>
            <a:prstGeom prst="rect">
              <a:avLst/>
            </a:prstGeom>
            <a:noFill/>
          </p:spPr>
          <p:txBody>
            <a:bodyPr wrap="square" rtlCol="0">
              <a:spAutoFit/>
            </a:bodyPr>
            <a:lstStyle/>
            <a:p>
              <a:r>
                <a:rPr lang="en-SG" sz="1200" dirty="0">
                  <a:latin typeface="Times New Roman" panose="02020603050405020304" pitchFamily="18" charset="0"/>
                  <a:cs typeface="Times New Roman" panose="02020603050405020304" pitchFamily="18" charset="0"/>
                </a:rPr>
                <a:t>Marketing Head</a:t>
              </a:r>
            </a:p>
          </p:txBody>
        </p:sp>
        <p:sp>
          <p:nvSpPr>
            <p:cNvPr id="43" name="Rectangle 42">
              <a:extLst>
                <a:ext uri="{FF2B5EF4-FFF2-40B4-BE49-F238E27FC236}">
                  <a16:creationId xmlns:a16="http://schemas.microsoft.com/office/drawing/2014/main" id="{257A5F86-B9F7-450F-A157-106C1C73A131}"/>
                </a:ext>
              </a:extLst>
            </p:cNvPr>
            <p:cNvSpPr/>
            <p:nvPr/>
          </p:nvSpPr>
          <p:spPr>
            <a:xfrm>
              <a:off x="1123121" y="2196547"/>
              <a:ext cx="7181831" cy="1789467"/>
            </a:xfrm>
            <a:prstGeom prst="rect">
              <a:avLst/>
            </a:prstGeom>
            <a:noFill/>
            <a:ln w="19050">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FFFF"/>
                </a:solidFill>
              </a:endParaRPr>
            </a:p>
          </p:txBody>
        </p:sp>
        <p:cxnSp>
          <p:nvCxnSpPr>
            <p:cNvPr id="45" name="Straight Connector 44">
              <a:extLst>
                <a:ext uri="{FF2B5EF4-FFF2-40B4-BE49-F238E27FC236}">
                  <a16:creationId xmlns:a16="http://schemas.microsoft.com/office/drawing/2014/main" id="{A7A8FC61-AC73-4155-A23D-4D580D91F00C}"/>
                </a:ext>
              </a:extLst>
            </p:cNvPr>
            <p:cNvCxnSpPr/>
            <p:nvPr/>
          </p:nvCxnSpPr>
          <p:spPr>
            <a:xfrm>
              <a:off x="9209907" y="3780868"/>
              <a:ext cx="0" cy="2511942"/>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4127E41-A079-4E99-B56D-DB522BA4B666}"/>
                </a:ext>
              </a:extLst>
            </p:cNvPr>
            <p:cNvCxnSpPr>
              <a:cxnSpLocks/>
            </p:cNvCxnSpPr>
            <p:nvPr/>
          </p:nvCxnSpPr>
          <p:spPr>
            <a:xfrm>
              <a:off x="9231808" y="4841559"/>
              <a:ext cx="320526" cy="0"/>
            </a:xfrm>
            <a:prstGeom prst="straightConnector1">
              <a:avLst/>
            </a:prstGeom>
            <a:ln>
              <a:solidFill>
                <a:schemeClr val="accent3">
                  <a:lumMod val="75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8" name="Straight Arrow Connector 47">
              <a:extLst>
                <a:ext uri="{FF2B5EF4-FFF2-40B4-BE49-F238E27FC236}">
                  <a16:creationId xmlns:a16="http://schemas.microsoft.com/office/drawing/2014/main" id="{197C179B-5ED9-4CF5-912E-142782766F24}"/>
                </a:ext>
              </a:extLst>
            </p:cNvPr>
            <p:cNvCxnSpPr>
              <a:cxnSpLocks/>
            </p:cNvCxnSpPr>
            <p:nvPr/>
          </p:nvCxnSpPr>
          <p:spPr>
            <a:xfrm>
              <a:off x="9209907" y="5795709"/>
              <a:ext cx="320526" cy="0"/>
            </a:xfrm>
            <a:prstGeom prst="straightConnector1">
              <a:avLst/>
            </a:prstGeom>
            <a:ln>
              <a:solidFill>
                <a:schemeClr val="accent3">
                  <a:lumMod val="75000"/>
                </a:schemeClr>
              </a:solidFill>
              <a:tailEnd type="triangle"/>
            </a:ln>
          </p:spPr>
          <p:style>
            <a:lnRef idx="3">
              <a:schemeClr val="accent3"/>
            </a:lnRef>
            <a:fillRef idx="0">
              <a:schemeClr val="accent3"/>
            </a:fillRef>
            <a:effectRef idx="2">
              <a:schemeClr val="accent3"/>
            </a:effectRef>
            <a:fontRef idx="minor">
              <a:schemeClr val="tx1"/>
            </a:fontRef>
          </p:style>
        </p:cxnSp>
        <p:pic>
          <p:nvPicPr>
            <p:cNvPr id="50" name="Picture 49">
              <a:extLst>
                <a:ext uri="{FF2B5EF4-FFF2-40B4-BE49-F238E27FC236}">
                  <a16:creationId xmlns:a16="http://schemas.microsoft.com/office/drawing/2014/main" id="{D4086F85-6666-43CC-AA97-165F502BF19D}"/>
                </a:ext>
              </a:extLst>
            </p:cNvPr>
            <p:cNvPicPr>
              <a:picLocks noChangeAspect="1"/>
            </p:cNvPicPr>
            <p:nvPr/>
          </p:nvPicPr>
          <p:blipFill>
            <a:blip r:embed="rId2">
              <a:duotone>
                <a:schemeClr val="accent3">
                  <a:shade val="45000"/>
                  <a:satMod val="135000"/>
                </a:schemeClr>
                <a:prstClr val="white"/>
              </a:duotone>
            </a:blip>
            <a:stretch>
              <a:fillRect/>
            </a:stretch>
          </p:blipFill>
          <p:spPr>
            <a:xfrm>
              <a:off x="1253750" y="2348628"/>
              <a:ext cx="1024201" cy="855839"/>
            </a:xfrm>
            <a:prstGeom prst="rect">
              <a:avLst/>
            </a:prstGeom>
          </p:spPr>
        </p:pic>
        <p:pic>
          <p:nvPicPr>
            <p:cNvPr id="51" name="Picture 50">
              <a:extLst>
                <a:ext uri="{FF2B5EF4-FFF2-40B4-BE49-F238E27FC236}">
                  <a16:creationId xmlns:a16="http://schemas.microsoft.com/office/drawing/2014/main" id="{0C6CEBE8-C05C-460D-9294-1B67D69E1554}"/>
                </a:ext>
              </a:extLst>
            </p:cNvPr>
            <p:cNvPicPr>
              <a:picLocks noChangeAspect="1"/>
            </p:cNvPicPr>
            <p:nvPr/>
          </p:nvPicPr>
          <p:blipFill>
            <a:blip r:embed="rId3">
              <a:duotone>
                <a:schemeClr val="accent3">
                  <a:shade val="45000"/>
                  <a:satMod val="135000"/>
                </a:schemeClr>
                <a:prstClr val="white"/>
              </a:duotone>
            </a:blip>
            <a:stretch>
              <a:fillRect/>
            </a:stretch>
          </p:blipFill>
          <p:spPr>
            <a:xfrm>
              <a:off x="4860020" y="551001"/>
              <a:ext cx="876307" cy="1218163"/>
            </a:xfrm>
            <a:prstGeom prst="rect">
              <a:avLst/>
            </a:prstGeom>
          </p:spPr>
        </p:pic>
        <p:pic>
          <p:nvPicPr>
            <p:cNvPr id="52" name="Picture 51">
              <a:extLst>
                <a:ext uri="{FF2B5EF4-FFF2-40B4-BE49-F238E27FC236}">
                  <a16:creationId xmlns:a16="http://schemas.microsoft.com/office/drawing/2014/main" id="{CBF199C1-9441-408A-B5E8-CB5A6DB8A92E}"/>
                </a:ext>
              </a:extLst>
            </p:cNvPr>
            <p:cNvPicPr>
              <a:picLocks noChangeAspect="1"/>
            </p:cNvPicPr>
            <p:nvPr/>
          </p:nvPicPr>
          <p:blipFill>
            <a:blip r:embed="rId2">
              <a:duotone>
                <a:schemeClr val="accent3">
                  <a:shade val="45000"/>
                  <a:satMod val="135000"/>
                </a:schemeClr>
                <a:prstClr val="white"/>
              </a:duotone>
            </a:blip>
            <a:stretch>
              <a:fillRect/>
            </a:stretch>
          </p:blipFill>
          <p:spPr>
            <a:xfrm>
              <a:off x="2675498" y="2282740"/>
              <a:ext cx="1024201" cy="855839"/>
            </a:xfrm>
            <a:prstGeom prst="rect">
              <a:avLst/>
            </a:prstGeom>
          </p:spPr>
        </p:pic>
        <p:pic>
          <p:nvPicPr>
            <p:cNvPr id="53" name="Picture 52">
              <a:extLst>
                <a:ext uri="{FF2B5EF4-FFF2-40B4-BE49-F238E27FC236}">
                  <a16:creationId xmlns:a16="http://schemas.microsoft.com/office/drawing/2014/main" id="{8BF5823A-8187-492B-8A6B-8C1E998B1A41}"/>
                </a:ext>
              </a:extLst>
            </p:cNvPr>
            <p:cNvPicPr>
              <a:picLocks noChangeAspect="1"/>
            </p:cNvPicPr>
            <p:nvPr/>
          </p:nvPicPr>
          <p:blipFill>
            <a:blip r:embed="rId2">
              <a:duotone>
                <a:schemeClr val="accent3">
                  <a:shade val="45000"/>
                  <a:satMod val="135000"/>
                </a:schemeClr>
                <a:prstClr val="white"/>
              </a:duotone>
            </a:blip>
            <a:stretch>
              <a:fillRect/>
            </a:stretch>
          </p:blipFill>
          <p:spPr>
            <a:xfrm>
              <a:off x="4163328" y="2325757"/>
              <a:ext cx="1024201" cy="855839"/>
            </a:xfrm>
            <a:prstGeom prst="rect">
              <a:avLst/>
            </a:prstGeom>
          </p:spPr>
        </p:pic>
        <p:pic>
          <p:nvPicPr>
            <p:cNvPr id="54" name="Picture 53">
              <a:extLst>
                <a:ext uri="{FF2B5EF4-FFF2-40B4-BE49-F238E27FC236}">
                  <a16:creationId xmlns:a16="http://schemas.microsoft.com/office/drawing/2014/main" id="{2156443F-6254-49F9-9AFD-3360EE0B7C85}"/>
                </a:ext>
              </a:extLst>
            </p:cNvPr>
            <p:cNvPicPr>
              <a:picLocks noChangeAspect="1"/>
            </p:cNvPicPr>
            <p:nvPr/>
          </p:nvPicPr>
          <p:blipFill>
            <a:blip r:embed="rId4">
              <a:duotone>
                <a:schemeClr val="accent3">
                  <a:shade val="45000"/>
                  <a:satMod val="135000"/>
                </a:schemeClr>
                <a:prstClr val="white"/>
              </a:duotone>
            </a:blip>
            <a:stretch>
              <a:fillRect/>
            </a:stretch>
          </p:blipFill>
          <p:spPr>
            <a:xfrm>
              <a:off x="5520990" y="2315818"/>
              <a:ext cx="1206593" cy="855839"/>
            </a:xfrm>
            <a:prstGeom prst="rect">
              <a:avLst/>
            </a:prstGeom>
          </p:spPr>
        </p:pic>
        <p:pic>
          <p:nvPicPr>
            <p:cNvPr id="55" name="Picture 54">
              <a:extLst>
                <a:ext uri="{FF2B5EF4-FFF2-40B4-BE49-F238E27FC236}">
                  <a16:creationId xmlns:a16="http://schemas.microsoft.com/office/drawing/2014/main" id="{1FF1AFC6-A4A0-4EF9-B834-0569270239FB}"/>
                </a:ext>
              </a:extLst>
            </p:cNvPr>
            <p:cNvPicPr>
              <a:picLocks noChangeAspect="1"/>
            </p:cNvPicPr>
            <p:nvPr/>
          </p:nvPicPr>
          <p:blipFill>
            <a:blip r:embed="rId4">
              <a:duotone>
                <a:schemeClr val="accent3">
                  <a:shade val="45000"/>
                  <a:satMod val="135000"/>
                </a:schemeClr>
                <a:prstClr val="white"/>
              </a:duotone>
            </a:blip>
            <a:stretch>
              <a:fillRect/>
            </a:stretch>
          </p:blipFill>
          <p:spPr>
            <a:xfrm>
              <a:off x="9548550" y="3673774"/>
              <a:ext cx="1206592" cy="855839"/>
            </a:xfrm>
            <a:prstGeom prst="rect">
              <a:avLst/>
            </a:prstGeom>
          </p:spPr>
        </p:pic>
        <p:pic>
          <p:nvPicPr>
            <p:cNvPr id="56" name="Picture 55">
              <a:extLst>
                <a:ext uri="{FF2B5EF4-FFF2-40B4-BE49-F238E27FC236}">
                  <a16:creationId xmlns:a16="http://schemas.microsoft.com/office/drawing/2014/main" id="{0773FCD1-EE39-480E-ADD4-1F3225C48B9D}"/>
                </a:ext>
              </a:extLst>
            </p:cNvPr>
            <p:cNvPicPr>
              <a:picLocks noChangeAspect="1"/>
            </p:cNvPicPr>
            <p:nvPr/>
          </p:nvPicPr>
          <p:blipFill>
            <a:blip r:embed="rId2">
              <a:duotone>
                <a:schemeClr val="accent3">
                  <a:shade val="45000"/>
                  <a:satMod val="135000"/>
                </a:schemeClr>
                <a:prstClr val="white"/>
              </a:duotone>
            </a:blip>
            <a:stretch>
              <a:fillRect/>
            </a:stretch>
          </p:blipFill>
          <p:spPr>
            <a:xfrm>
              <a:off x="8773007" y="2438575"/>
              <a:ext cx="1024201" cy="855839"/>
            </a:xfrm>
            <a:prstGeom prst="rect">
              <a:avLst/>
            </a:prstGeom>
          </p:spPr>
        </p:pic>
        <p:sp>
          <p:nvSpPr>
            <p:cNvPr id="57" name="TextBox 56">
              <a:extLst>
                <a:ext uri="{FF2B5EF4-FFF2-40B4-BE49-F238E27FC236}">
                  <a16:creationId xmlns:a16="http://schemas.microsoft.com/office/drawing/2014/main" id="{1DC92F67-E885-4DF1-9781-B7655E2EB759}"/>
                </a:ext>
              </a:extLst>
            </p:cNvPr>
            <p:cNvSpPr txBox="1"/>
            <p:nvPr/>
          </p:nvSpPr>
          <p:spPr>
            <a:xfrm>
              <a:off x="10906530" y="3903831"/>
              <a:ext cx="1206592" cy="276999"/>
            </a:xfrm>
            <a:prstGeom prst="rect">
              <a:avLst/>
            </a:prstGeom>
            <a:noFill/>
          </p:spPr>
          <p:txBody>
            <a:bodyPr wrap="square" rtlCol="0">
              <a:spAutoFit/>
            </a:bodyPr>
            <a:lstStyle/>
            <a:p>
              <a:r>
                <a:rPr lang="en-SG" sz="1200" dirty="0">
                  <a:latin typeface="Times New Roman" panose="02020603050405020304" pitchFamily="18" charset="0"/>
                  <a:cs typeface="Times New Roman" panose="02020603050405020304" pitchFamily="18" charset="0"/>
                </a:rPr>
                <a:t>Modelling team </a:t>
              </a:r>
            </a:p>
          </p:txBody>
        </p:sp>
        <p:pic>
          <p:nvPicPr>
            <p:cNvPr id="58" name="Picture 57">
              <a:extLst>
                <a:ext uri="{FF2B5EF4-FFF2-40B4-BE49-F238E27FC236}">
                  <a16:creationId xmlns:a16="http://schemas.microsoft.com/office/drawing/2014/main" id="{29000377-4400-4A25-A0D5-57616507FA03}"/>
                </a:ext>
              </a:extLst>
            </p:cNvPr>
            <p:cNvPicPr>
              <a:picLocks noChangeAspect="1"/>
            </p:cNvPicPr>
            <p:nvPr/>
          </p:nvPicPr>
          <p:blipFill>
            <a:blip r:embed="rId4">
              <a:duotone>
                <a:schemeClr val="accent3">
                  <a:shade val="45000"/>
                  <a:satMod val="135000"/>
                </a:schemeClr>
                <a:prstClr val="white"/>
              </a:duotone>
            </a:blip>
            <a:stretch>
              <a:fillRect/>
            </a:stretch>
          </p:blipFill>
          <p:spPr>
            <a:xfrm>
              <a:off x="9574238" y="4575348"/>
              <a:ext cx="1206592" cy="855839"/>
            </a:xfrm>
            <a:prstGeom prst="rect">
              <a:avLst/>
            </a:prstGeom>
          </p:spPr>
        </p:pic>
        <p:pic>
          <p:nvPicPr>
            <p:cNvPr id="59" name="Picture 58">
              <a:extLst>
                <a:ext uri="{FF2B5EF4-FFF2-40B4-BE49-F238E27FC236}">
                  <a16:creationId xmlns:a16="http://schemas.microsoft.com/office/drawing/2014/main" id="{E4190BA9-BDC3-4C15-B227-6E8E7A171F39}"/>
                </a:ext>
              </a:extLst>
            </p:cNvPr>
            <p:cNvPicPr>
              <a:picLocks noChangeAspect="1"/>
            </p:cNvPicPr>
            <p:nvPr/>
          </p:nvPicPr>
          <p:blipFill>
            <a:blip r:embed="rId4">
              <a:duotone>
                <a:schemeClr val="accent3">
                  <a:shade val="45000"/>
                  <a:satMod val="135000"/>
                </a:schemeClr>
                <a:prstClr val="white"/>
              </a:duotone>
            </a:blip>
            <a:stretch>
              <a:fillRect/>
            </a:stretch>
          </p:blipFill>
          <p:spPr>
            <a:xfrm>
              <a:off x="9593898" y="5520163"/>
              <a:ext cx="1206592" cy="855839"/>
            </a:xfrm>
            <a:prstGeom prst="rect">
              <a:avLst/>
            </a:prstGeom>
          </p:spPr>
        </p:pic>
        <p:sp>
          <p:nvSpPr>
            <p:cNvPr id="60" name="TextBox 59">
              <a:extLst>
                <a:ext uri="{FF2B5EF4-FFF2-40B4-BE49-F238E27FC236}">
                  <a16:creationId xmlns:a16="http://schemas.microsoft.com/office/drawing/2014/main" id="{D92B8151-7D26-45F7-8811-2B1BB75B4090}"/>
                </a:ext>
              </a:extLst>
            </p:cNvPr>
            <p:cNvSpPr txBox="1"/>
            <p:nvPr/>
          </p:nvSpPr>
          <p:spPr>
            <a:xfrm>
              <a:off x="10986040" y="4841559"/>
              <a:ext cx="1182757" cy="285837"/>
            </a:xfrm>
            <a:prstGeom prst="rect">
              <a:avLst/>
            </a:prstGeom>
            <a:noFill/>
          </p:spPr>
          <p:txBody>
            <a:bodyPr wrap="square" rtlCol="0">
              <a:spAutoFit/>
            </a:bodyPr>
            <a:lstStyle/>
            <a:p>
              <a:r>
                <a:rPr lang="en-SG" sz="1200" dirty="0">
                  <a:latin typeface="Times New Roman" panose="02020603050405020304" pitchFamily="18" charset="0"/>
                  <a:cs typeface="Times New Roman" panose="02020603050405020304" pitchFamily="18" charset="0"/>
                </a:rPr>
                <a:t>Validation team </a:t>
              </a:r>
            </a:p>
          </p:txBody>
        </p:sp>
        <p:sp>
          <p:nvSpPr>
            <p:cNvPr id="61" name="TextBox 60">
              <a:extLst>
                <a:ext uri="{FF2B5EF4-FFF2-40B4-BE49-F238E27FC236}">
                  <a16:creationId xmlns:a16="http://schemas.microsoft.com/office/drawing/2014/main" id="{A8276DC2-D6EB-4F7B-815A-EC3318F1BEF4}"/>
                </a:ext>
              </a:extLst>
            </p:cNvPr>
            <p:cNvSpPr txBox="1"/>
            <p:nvPr/>
          </p:nvSpPr>
          <p:spPr>
            <a:xfrm>
              <a:off x="10906527" y="5795709"/>
              <a:ext cx="1182757" cy="830998"/>
            </a:xfrm>
            <a:prstGeom prst="rect">
              <a:avLst/>
            </a:prstGeom>
            <a:noFill/>
          </p:spPr>
          <p:txBody>
            <a:bodyPr wrap="square" rtlCol="0">
              <a:spAutoFit/>
            </a:bodyPr>
            <a:lstStyle/>
            <a:p>
              <a:r>
                <a:rPr lang="en-SG" sz="1200" dirty="0">
                  <a:latin typeface="Times New Roman" panose="02020603050405020304" pitchFamily="18" charset="0"/>
                  <a:cs typeface="Times New Roman" panose="02020603050405020304" pitchFamily="18" charset="0"/>
                </a:rPr>
                <a:t>Information Reporting and Monitoring team</a:t>
              </a:r>
            </a:p>
          </p:txBody>
        </p:sp>
      </p:grpSp>
      <p:sp>
        <p:nvSpPr>
          <p:cNvPr id="2" name="TextBox 1">
            <a:extLst>
              <a:ext uri="{FF2B5EF4-FFF2-40B4-BE49-F238E27FC236}">
                <a16:creationId xmlns:a16="http://schemas.microsoft.com/office/drawing/2014/main" id="{F23F5CF9-F77B-40DE-83E8-EF65D4C680D1}"/>
              </a:ext>
            </a:extLst>
          </p:cNvPr>
          <p:cNvSpPr txBox="1"/>
          <p:nvPr/>
        </p:nvSpPr>
        <p:spPr>
          <a:xfrm>
            <a:off x="5650372" y="888078"/>
            <a:ext cx="1081532" cy="646331"/>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Chief </a:t>
            </a:r>
          </a:p>
          <a:p>
            <a:r>
              <a:rPr lang="en-US" sz="1200" dirty="0">
                <a:latin typeface="Calibri" panose="020F0502020204030204" pitchFamily="34" charset="0"/>
                <a:cs typeface="Calibri" panose="020F0502020204030204" pitchFamily="34" charset="0"/>
              </a:rPr>
              <a:t>Executive</a:t>
            </a:r>
          </a:p>
          <a:p>
            <a:r>
              <a:rPr lang="en-US" sz="1200" dirty="0">
                <a:latin typeface="Calibri" panose="020F0502020204030204" pitchFamily="34" charset="0"/>
                <a:cs typeface="Calibri" panose="020F0502020204030204" pitchFamily="34" charset="0"/>
              </a:rPr>
              <a:t> Office</a:t>
            </a:r>
            <a:endParaRPr lang="en-SG" sz="12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CCA436D-D29E-44EE-8D0B-022E3CA20DEC}"/>
              </a:ext>
            </a:extLst>
          </p:cNvPr>
          <p:cNvSpPr txBox="1"/>
          <p:nvPr/>
        </p:nvSpPr>
        <p:spPr>
          <a:xfrm>
            <a:off x="1279954" y="4338662"/>
            <a:ext cx="1075600" cy="523220"/>
          </a:xfrm>
          <a:prstGeom prst="rect">
            <a:avLst/>
          </a:prstGeom>
          <a:noFill/>
          <a:ln>
            <a:solidFill>
              <a:srgbClr val="00B0F0"/>
            </a:solidFill>
          </a:ln>
        </p:spPr>
        <p:txBody>
          <a:bodyPr wrap="square" rtlCol="0">
            <a:spAutoFit/>
          </a:bodyPr>
          <a:lstStyle/>
          <a:p>
            <a:r>
              <a:rPr lang="en-SG" sz="1400" dirty="0">
                <a:latin typeface="Calibri" panose="020F0502020204030204" pitchFamily="34" charset="0"/>
                <a:cs typeface="Calibri" panose="020F0502020204030204" pitchFamily="34" charset="0"/>
              </a:rPr>
              <a:t>Finance</a:t>
            </a:r>
          </a:p>
          <a:p>
            <a:endParaRPr lang="en-SG" sz="1400" dirty="0">
              <a:latin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2E6F4B15-C6D5-467F-8A7E-D6813548934C}"/>
              </a:ext>
            </a:extLst>
          </p:cNvPr>
          <p:cNvSpPr txBox="1"/>
          <p:nvPr/>
        </p:nvSpPr>
        <p:spPr>
          <a:xfrm>
            <a:off x="1279954" y="4982908"/>
            <a:ext cx="1075600" cy="523220"/>
          </a:xfrm>
          <a:prstGeom prst="rect">
            <a:avLst/>
          </a:prstGeom>
          <a:noFill/>
          <a:ln>
            <a:solidFill>
              <a:srgbClr val="00B0F0"/>
            </a:solidFill>
          </a:ln>
        </p:spPr>
        <p:txBody>
          <a:bodyPr wrap="square" rtlCol="0">
            <a:spAutoFit/>
          </a:bodyPr>
          <a:lstStyle/>
          <a:p>
            <a:r>
              <a:rPr lang="en-SG" sz="1400" dirty="0">
                <a:latin typeface="Calibri" panose="020F0502020204030204" pitchFamily="34" charset="0"/>
                <a:cs typeface="Calibri" panose="020F0502020204030204" pitchFamily="34" charset="0"/>
              </a:rPr>
              <a:t>Accounting</a:t>
            </a:r>
          </a:p>
          <a:p>
            <a:endParaRPr lang="en-SG" sz="1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264F4E5-FBD5-40CF-9B69-A1D74104856E}"/>
              </a:ext>
            </a:extLst>
          </p:cNvPr>
          <p:cNvSpPr txBox="1"/>
          <p:nvPr/>
        </p:nvSpPr>
        <p:spPr>
          <a:xfrm>
            <a:off x="2838126" y="4282671"/>
            <a:ext cx="1177284" cy="523220"/>
          </a:xfrm>
          <a:prstGeom prst="rect">
            <a:avLst/>
          </a:prstGeom>
          <a:noFill/>
          <a:ln>
            <a:solidFill>
              <a:srgbClr val="00B0F0"/>
            </a:solidFill>
          </a:ln>
        </p:spPr>
        <p:txBody>
          <a:bodyPr wrap="square" rtlCol="0">
            <a:spAutoFit/>
          </a:bodyPr>
          <a:lstStyle/>
          <a:p>
            <a:r>
              <a:rPr lang="en-SG" sz="1400" dirty="0">
                <a:latin typeface="Calibri" panose="020F0502020204030204" pitchFamily="34" charset="0"/>
                <a:cs typeface="Calibri" panose="020F0502020204030204" pitchFamily="34" charset="0"/>
              </a:rPr>
              <a:t>Brand Management</a:t>
            </a:r>
          </a:p>
        </p:txBody>
      </p:sp>
      <p:sp>
        <p:nvSpPr>
          <p:cNvPr id="46" name="TextBox 45">
            <a:extLst>
              <a:ext uri="{FF2B5EF4-FFF2-40B4-BE49-F238E27FC236}">
                <a16:creationId xmlns:a16="http://schemas.microsoft.com/office/drawing/2014/main" id="{2C312488-F6C4-4DD2-95BB-A29A2453608E}"/>
              </a:ext>
            </a:extLst>
          </p:cNvPr>
          <p:cNvSpPr txBox="1"/>
          <p:nvPr/>
        </p:nvSpPr>
        <p:spPr>
          <a:xfrm>
            <a:off x="2857648" y="4981779"/>
            <a:ext cx="1157758" cy="523220"/>
          </a:xfrm>
          <a:prstGeom prst="rect">
            <a:avLst/>
          </a:prstGeom>
          <a:noFill/>
          <a:ln>
            <a:solidFill>
              <a:srgbClr val="00B0F0"/>
            </a:solidFill>
          </a:ln>
        </p:spPr>
        <p:txBody>
          <a:bodyPr wrap="square" rtlCol="0">
            <a:spAutoFit/>
          </a:bodyPr>
          <a:lstStyle/>
          <a:p>
            <a:r>
              <a:rPr lang="en-SG" sz="1400" dirty="0">
                <a:latin typeface="Calibri" panose="020F0502020204030204" pitchFamily="34" charset="0"/>
                <a:cs typeface="Calibri" panose="020F0502020204030204" pitchFamily="34" charset="0"/>
              </a:rPr>
              <a:t>Customer Relation</a:t>
            </a:r>
          </a:p>
        </p:txBody>
      </p:sp>
      <p:sp>
        <p:nvSpPr>
          <p:cNvPr id="63" name="TextBox 62">
            <a:extLst>
              <a:ext uri="{FF2B5EF4-FFF2-40B4-BE49-F238E27FC236}">
                <a16:creationId xmlns:a16="http://schemas.microsoft.com/office/drawing/2014/main" id="{3B63673C-80CA-4BD7-A572-0382B84D8ABB}"/>
              </a:ext>
            </a:extLst>
          </p:cNvPr>
          <p:cNvSpPr txBox="1"/>
          <p:nvPr/>
        </p:nvSpPr>
        <p:spPr>
          <a:xfrm>
            <a:off x="4314697" y="4302221"/>
            <a:ext cx="1075600" cy="523220"/>
          </a:xfrm>
          <a:prstGeom prst="rect">
            <a:avLst/>
          </a:prstGeom>
          <a:noFill/>
          <a:ln>
            <a:solidFill>
              <a:srgbClr val="00B0F0"/>
            </a:solidFill>
          </a:ln>
        </p:spPr>
        <p:txBody>
          <a:bodyPr wrap="square" rtlCol="0">
            <a:spAutoFit/>
          </a:bodyPr>
          <a:lstStyle/>
          <a:p>
            <a:r>
              <a:rPr lang="en-SG" sz="1400" dirty="0">
                <a:latin typeface="Calibri" panose="020F0502020204030204" pitchFamily="34" charset="0"/>
                <a:cs typeface="Calibri" panose="020F0502020204030204" pitchFamily="34" charset="0"/>
              </a:rPr>
              <a:t>Data Collection</a:t>
            </a:r>
          </a:p>
        </p:txBody>
      </p:sp>
      <p:sp>
        <p:nvSpPr>
          <p:cNvPr id="64" name="TextBox 63">
            <a:extLst>
              <a:ext uri="{FF2B5EF4-FFF2-40B4-BE49-F238E27FC236}">
                <a16:creationId xmlns:a16="http://schemas.microsoft.com/office/drawing/2014/main" id="{C518BD42-66A6-4874-BCBD-77C6D05AFE46}"/>
              </a:ext>
            </a:extLst>
          </p:cNvPr>
          <p:cNvSpPr txBox="1"/>
          <p:nvPr/>
        </p:nvSpPr>
        <p:spPr>
          <a:xfrm>
            <a:off x="4314697" y="4946467"/>
            <a:ext cx="1075600" cy="523220"/>
          </a:xfrm>
          <a:prstGeom prst="rect">
            <a:avLst/>
          </a:prstGeom>
          <a:noFill/>
          <a:ln>
            <a:solidFill>
              <a:srgbClr val="00B0F0"/>
            </a:solidFill>
          </a:ln>
        </p:spPr>
        <p:txBody>
          <a:bodyPr wrap="square" rtlCol="0">
            <a:spAutoFit/>
          </a:bodyPr>
          <a:lstStyle/>
          <a:p>
            <a:r>
              <a:rPr lang="en-SG" sz="1400" dirty="0">
                <a:latin typeface="Calibri" panose="020F0502020204030204" pitchFamily="34" charset="0"/>
                <a:cs typeface="Calibri" panose="020F0502020204030204" pitchFamily="34" charset="0"/>
              </a:rPr>
              <a:t>Data Processing</a:t>
            </a:r>
          </a:p>
        </p:txBody>
      </p:sp>
      <p:sp>
        <p:nvSpPr>
          <p:cNvPr id="65" name="TextBox 64">
            <a:extLst>
              <a:ext uri="{FF2B5EF4-FFF2-40B4-BE49-F238E27FC236}">
                <a16:creationId xmlns:a16="http://schemas.microsoft.com/office/drawing/2014/main" id="{8426EAAD-F7EB-48BD-9CBB-F010188EC208}"/>
              </a:ext>
            </a:extLst>
          </p:cNvPr>
          <p:cNvSpPr txBox="1"/>
          <p:nvPr/>
        </p:nvSpPr>
        <p:spPr>
          <a:xfrm>
            <a:off x="5596837" y="4302221"/>
            <a:ext cx="1204853" cy="523220"/>
          </a:xfrm>
          <a:prstGeom prst="rect">
            <a:avLst/>
          </a:prstGeom>
          <a:noFill/>
          <a:ln>
            <a:solidFill>
              <a:srgbClr val="00B0F0"/>
            </a:solidFill>
          </a:ln>
        </p:spPr>
        <p:txBody>
          <a:bodyPr wrap="square" rtlCol="0">
            <a:spAutoFit/>
          </a:bodyPr>
          <a:lstStyle/>
          <a:p>
            <a:r>
              <a:rPr lang="en-SG" sz="1400" dirty="0">
                <a:latin typeface="Calibri" panose="020F0502020204030204" pitchFamily="34" charset="0"/>
                <a:cs typeface="Calibri" panose="020F0502020204030204" pitchFamily="34" charset="0"/>
              </a:rPr>
              <a:t>Software</a:t>
            </a:r>
          </a:p>
          <a:p>
            <a:endParaRPr lang="en-SG" sz="1400" dirty="0">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6E4AED92-6596-49E5-9068-67907E58E90C}"/>
              </a:ext>
            </a:extLst>
          </p:cNvPr>
          <p:cNvSpPr txBox="1"/>
          <p:nvPr/>
        </p:nvSpPr>
        <p:spPr>
          <a:xfrm>
            <a:off x="5596838" y="4946467"/>
            <a:ext cx="1204866" cy="523220"/>
          </a:xfrm>
          <a:prstGeom prst="rect">
            <a:avLst/>
          </a:prstGeom>
          <a:noFill/>
          <a:ln>
            <a:solidFill>
              <a:srgbClr val="00B0F0"/>
            </a:solidFill>
          </a:ln>
        </p:spPr>
        <p:txBody>
          <a:bodyPr wrap="square" rtlCol="0">
            <a:spAutoFit/>
          </a:bodyPr>
          <a:lstStyle/>
          <a:p>
            <a:r>
              <a:rPr lang="en-SG" sz="1400" dirty="0">
                <a:latin typeface="Calibri" panose="020F0502020204030204" pitchFamily="34" charset="0"/>
                <a:cs typeface="Calibri" panose="020F0502020204030204" pitchFamily="34" charset="0"/>
              </a:rPr>
              <a:t>Database Management</a:t>
            </a:r>
          </a:p>
        </p:txBody>
      </p:sp>
      <p:pic>
        <p:nvPicPr>
          <p:cNvPr id="49" name="Picture 48">
            <a:extLst>
              <a:ext uri="{FF2B5EF4-FFF2-40B4-BE49-F238E27FC236}">
                <a16:creationId xmlns:a16="http://schemas.microsoft.com/office/drawing/2014/main" id="{E5220D18-77FB-478D-9295-E8094F8E1618}"/>
              </a:ext>
            </a:extLst>
          </p:cNvPr>
          <p:cNvPicPr>
            <a:picLocks noChangeAspect="1"/>
          </p:cNvPicPr>
          <p:nvPr/>
        </p:nvPicPr>
        <p:blipFill>
          <a:blip r:embed="rId2">
            <a:duotone>
              <a:schemeClr val="accent3">
                <a:shade val="45000"/>
                <a:satMod val="135000"/>
              </a:schemeClr>
              <a:prstClr val="white"/>
            </a:duotone>
          </a:blip>
          <a:stretch>
            <a:fillRect/>
          </a:stretch>
        </p:blipFill>
        <p:spPr>
          <a:xfrm>
            <a:off x="6861139" y="2531803"/>
            <a:ext cx="998575" cy="829375"/>
          </a:xfrm>
          <a:prstGeom prst="rect">
            <a:avLst/>
          </a:prstGeom>
        </p:spPr>
      </p:pic>
      <p:cxnSp>
        <p:nvCxnSpPr>
          <p:cNvPr id="70" name="Straight Arrow Connector 69">
            <a:extLst>
              <a:ext uri="{FF2B5EF4-FFF2-40B4-BE49-F238E27FC236}">
                <a16:creationId xmlns:a16="http://schemas.microsoft.com/office/drawing/2014/main" id="{F0AC883F-B788-4314-A42E-AEFCD7A030EE}"/>
              </a:ext>
            </a:extLst>
          </p:cNvPr>
          <p:cNvCxnSpPr>
            <a:cxnSpLocks/>
          </p:cNvCxnSpPr>
          <p:nvPr/>
        </p:nvCxnSpPr>
        <p:spPr>
          <a:xfrm>
            <a:off x="9043843" y="2137579"/>
            <a:ext cx="0" cy="288954"/>
          </a:xfrm>
          <a:prstGeom prst="straightConnector1">
            <a:avLst/>
          </a:prstGeom>
          <a:ln>
            <a:solidFill>
              <a:schemeClr val="accent3">
                <a:lumMod val="75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71" name="TextBox 70">
            <a:extLst>
              <a:ext uri="{FF2B5EF4-FFF2-40B4-BE49-F238E27FC236}">
                <a16:creationId xmlns:a16="http://schemas.microsoft.com/office/drawing/2014/main" id="{B9447E27-9492-4D4B-9852-72EE57245D9A}"/>
              </a:ext>
            </a:extLst>
          </p:cNvPr>
          <p:cNvSpPr txBox="1"/>
          <p:nvPr/>
        </p:nvSpPr>
        <p:spPr>
          <a:xfrm>
            <a:off x="8587971" y="3487113"/>
            <a:ext cx="1510183" cy="276999"/>
          </a:xfrm>
          <a:prstGeom prst="rect">
            <a:avLst/>
          </a:prstGeom>
          <a:noFill/>
        </p:spPr>
        <p:txBody>
          <a:bodyPr wrap="square" rtlCol="0">
            <a:spAutoFit/>
          </a:bodyPr>
          <a:lstStyle/>
          <a:p>
            <a:r>
              <a:rPr lang="en-SG" sz="1200" dirty="0">
                <a:latin typeface="Times New Roman" panose="02020603050405020304" pitchFamily="18" charset="0"/>
                <a:cs typeface="Times New Roman" panose="02020603050405020304" pitchFamily="18" charset="0"/>
              </a:rPr>
              <a:t>Analytics Team Head</a:t>
            </a:r>
          </a:p>
        </p:txBody>
      </p:sp>
      <p:sp>
        <p:nvSpPr>
          <p:cNvPr id="72" name="TextBox 71">
            <a:extLst>
              <a:ext uri="{FF2B5EF4-FFF2-40B4-BE49-F238E27FC236}">
                <a16:creationId xmlns:a16="http://schemas.microsoft.com/office/drawing/2014/main" id="{C33CB8F6-BF7D-4021-AF13-F279994BCA48}"/>
              </a:ext>
            </a:extLst>
          </p:cNvPr>
          <p:cNvSpPr txBox="1"/>
          <p:nvPr/>
        </p:nvSpPr>
        <p:spPr>
          <a:xfrm>
            <a:off x="7130775" y="4305535"/>
            <a:ext cx="1204852" cy="523220"/>
          </a:xfrm>
          <a:prstGeom prst="rect">
            <a:avLst/>
          </a:prstGeom>
          <a:noFill/>
          <a:ln>
            <a:solidFill>
              <a:srgbClr val="00B0F0"/>
            </a:solidFill>
          </a:ln>
        </p:spPr>
        <p:txBody>
          <a:bodyPr wrap="square" rtlCol="0">
            <a:spAutoFit/>
          </a:bodyPr>
          <a:lstStyle/>
          <a:p>
            <a:r>
              <a:rPr lang="en-SG" sz="1400" dirty="0">
                <a:latin typeface="Calibri" panose="020F0502020204030204" pitchFamily="34" charset="0"/>
                <a:cs typeface="Calibri" panose="020F0502020204030204" pitchFamily="34" charset="0"/>
              </a:rPr>
              <a:t>Marketing Strategies</a:t>
            </a:r>
          </a:p>
        </p:txBody>
      </p:sp>
      <p:sp>
        <p:nvSpPr>
          <p:cNvPr id="6" name="Left Brace 5">
            <a:extLst>
              <a:ext uri="{FF2B5EF4-FFF2-40B4-BE49-F238E27FC236}">
                <a16:creationId xmlns:a16="http://schemas.microsoft.com/office/drawing/2014/main" id="{3F06B0A3-C292-47B5-9EF2-3405B2A6AD66}"/>
              </a:ext>
            </a:extLst>
          </p:cNvPr>
          <p:cNvSpPr/>
          <p:nvPr/>
        </p:nvSpPr>
        <p:spPr>
          <a:xfrm>
            <a:off x="603846" y="2148203"/>
            <a:ext cx="331506" cy="189233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56429C96-F492-4744-AA30-13640389401B}"/>
              </a:ext>
            </a:extLst>
          </p:cNvPr>
          <p:cNvSpPr txBox="1"/>
          <p:nvPr/>
        </p:nvSpPr>
        <p:spPr>
          <a:xfrm rot="16200000">
            <a:off x="-404735" y="2632018"/>
            <a:ext cx="1327435" cy="338554"/>
          </a:xfrm>
          <a:prstGeom prst="rect">
            <a:avLst/>
          </a:prstGeom>
          <a:noFill/>
        </p:spPr>
        <p:txBody>
          <a:bodyPr wrap="square" rtlCol="0">
            <a:spAutoFit/>
          </a:bodyPr>
          <a:lstStyle/>
          <a:p>
            <a:r>
              <a:rPr lang="en-SG" sz="1600" dirty="0">
                <a:latin typeface="Times New Roman" panose="02020603050405020304" pitchFamily="18" charset="0"/>
                <a:cs typeface="Times New Roman" panose="02020603050405020304" pitchFamily="18" charset="0"/>
              </a:rPr>
              <a:t>Roles</a:t>
            </a:r>
          </a:p>
        </p:txBody>
      </p:sp>
      <p:sp>
        <p:nvSpPr>
          <p:cNvPr id="73" name="Left Brace 72">
            <a:extLst>
              <a:ext uri="{FF2B5EF4-FFF2-40B4-BE49-F238E27FC236}">
                <a16:creationId xmlns:a16="http://schemas.microsoft.com/office/drawing/2014/main" id="{9931D686-3510-4D30-B722-876DABB644BE}"/>
              </a:ext>
            </a:extLst>
          </p:cNvPr>
          <p:cNvSpPr/>
          <p:nvPr/>
        </p:nvSpPr>
        <p:spPr>
          <a:xfrm>
            <a:off x="623720" y="4162240"/>
            <a:ext cx="331505" cy="217285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sp>
        <p:nvSpPr>
          <p:cNvPr id="74" name="TextBox 73">
            <a:extLst>
              <a:ext uri="{FF2B5EF4-FFF2-40B4-BE49-F238E27FC236}">
                <a16:creationId xmlns:a16="http://schemas.microsoft.com/office/drawing/2014/main" id="{B924570B-1D5E-401D-AC36-9589679BBD07}"/>
              </a:ext>
            </a:extLst>
          </p:cNvPr>
          <p:cNvSpPr txBox="1"/>
          <p:nvPr/>
        </p:nvSpPr>
        <p:spPr>
          <a:xfrm rot="16200000">
            <a:off x="-621823" y="5074112"/>
            <a:ext cx="1792622" cy="338554"/>
          </a:xfrm>
          <a:prstGeom prst="rect">
            <a:avLst/>
          </a:prstGeom>
          <a:noFill/>
        </p:spPr>
        <p:txBody>
          <a:bodyPr wrap="square" rtlCol="0">
            <a:spAutoFit/>
          </a:bodyPr>
          <a:lstStyle/>
          <a:p>
            <a:pPr algn="ctr"/>
            <a:r>
              <a:rPr lang="en-SG" sz="1600" dirty="0">
                <a:latin typeface="Times New Roman" panose="02020603050405020304" pitchFamily="18" charset="0"/>
                <a:cs typeface="Times New Roman" panose="02020603050405020304" pitchFamily="18" charset="0"/>
              </a:rPr>
              <a:t>Responsibilities</a:t>
            </a:r>
          </a:p>
        </p:txBody>
      </p:sp>
    </p:spTree>
    <p:extLst>
      <p:ext uri="{BB962C8B-B14F-4D97-AF65-F5344CB8AC3E}">
        <p14:creationId xmlns:p14="http://schemas.microsoft.com/office/powerpoint/2010/main" val="2091028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grpSp>
        <p:nvGrpSpPr>
          <p:cNvPr id="10" name="Group 9">
            <a:extLst>
              <a:ext uri="{FF2B5EF4-FFF2-40B4-BE49-F238E27FC236}">
                <a16:creationId xmlns:a16="http://schemas.microsoft.com/office/drawing/2014/main" id="{3FB1BEC9-BC16-4DC4-A5CD-871B41F69AAD}"/>
              </a:ext>
            </a:extLst>
          </p:cNvPr>
          <p:cNvGrpSpPr/>
          <p:nvPr/>
        </p:nvGrpSpPr>
        <p:grpSpPr>
          <a:xfrm>
            <a:off x="1208108" y="1331847"/>
            <a:ext cx="10361039" cy="4798656"/>
            <a:chOff x="1204931" y="1399359"/>
            <a:chExt cx="9736260" cy="4731143"/>
          </a:xfrm>
        </p:grpSpPr>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601294" y="2314409"/>
              <a:ext cx="4420256" cy="2590156"/>
            </a:xfrm>
            <a:prstGeom prst="trapezoid">
              <a:avLst/>
            </a:prstGeom>
            <a:solidFill>
              <a:schemeClr val="accent3"/>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2879526" y="2425247"/>
              <a:ext cx="4420254" cy="2590156"/>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5186244" y="2572841"/>
              <a:ext cx="4525166" cy="2590156"/>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7331274" y="2450691"/>
              <a:ext cx="4420255" cy="2590156"/>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660703" y="1989762"/>
              <a:ext cx="2132836" cy="1308050"/>
            </a:xfrm>
            <a:prstGeom prst="rect">
              <a:avLst/>
            </a:prstGeom>
          </p:spPr>
          <p:txBody>
            <a:bodyPr wrap="square" lIns="0" tIns="0" rIns="0" bIns="0">
              <a:spAutoFit/>
            </a:bodyPr>
            <a:lstStyle/>
            <a:p>
              <a:r>
                <a:rPr lang="en-US" sz="1700" b="1" u="sng" dirty="0">
                  <a:solidFill>
                    <a:schemeClr val="bg1"/>
                  </a:solidFill>
                  <a:latin typeface="Calibri" panose="020F0502020204030204" pitchFamily="34" charset="0"/>
                  <a:cs typeface="Calibri" panose="020F0502020204030204" pitchFamily="34" charset="0"/>
                </a:rPr>
                <a:t>Goal 1 : </a:t>
              </a:r>
            </a:p>
            <a:p>
              <a:r>
                <a:rPr lang="en-US" sz="1700" dirty="0">
                  <a:solidFill>
                    <a:schemeClr val="bg1"/>
                  </a:solidFill>
                  <a:latin typeface="Calibri" panose="020F0502020204030204" pitchFamily="34" charset="0"/>
                  <a:cs typeface="Calibri" panose="020F0502020204030204" pitchFamily="34" charset="0"/>
                </a:rPr>
                <a:t>60% growth in $ disbursements by 2022 for Business lending and Invoice lending.</a:t>
              </a:r>
            </a:p>
          </p:txBody>
        </p:sp>
        <p:sp>
          <p:nvSpPr>
            <p:cNvPr id="47" name="Rectangle 46">
              <a:extLst>
                <a:ext uri="{FF2B5EF4-FFF2-40B4-BE49-F238E27FC236}">
                  <a16:creationId xmlns:a16="http://schemas.microsoft.com/office/drawing/2014/main" id="{1751D31D-3535-411D-8BAC-95CCC90AB185}"/>
                </a:ext>
              </a:extLst>
            </p:cNvPr>
            <p:cNvSpPr/>
            <p:nvPr/>
          </p:nvSpPr>
          <p:spPr>
            <a:xfrm>
              <a:off x="3817348" y="1982068"/>
              <a:ext cx="2281998" cy="1308050"/>
            </a:xfrm>
            <a:prstGeom prst="rect">
              <a:avLst/>
            </a:prstGeom>
          </p:spPr>
          <p:txBody>
            <a:bodyPr wrap="square" lIns="0" tIns="0" rIns="0" bIns="0">
              <a:spAutoFit/>
            </a:bodyPr>
            <a:lstStyle/>
            <a:p>
              <a:r>
                <a:rPr lang="en-US" sz="1700" b="1" dirty="0">
                  <a:solidFill>
                    <a:schemeClr val="bg1"/>
                  </a:solidFill>
                  <a:latin typeface="Calibri" panose="020F0502020204030204" pitchFamily="34" charset="0"/>
                  <a:cs typeface="Calibri" panose="020F0502020204030204" pitchFamily="34" charset="0"/>
                </a:rPr>
                <a:t>  </a:t>
              </a:r>
              <a:r>
                <a:rPr lang="en-US" sz="1700" b="1" u="sng" dirty="0">
                  <a:solidFill>
                    <a:schemeClr val="bg1"/>
                  </a:solidFill>
                  <a:latin typeface="Calibri" panose="020F0502020204030204" pitchFamily="34" charset="0"/>
                  <a:cs typeface="Calibri" panose="020F0502020204030204" pitchFamily="34" charset="0"/>
                </a:rPr>
                <a:t>Goal 2 : </a:t>
              </a:r>
            </a:p>
            <a:p>
              <a:r>
                <a:rPr lang="en-US" sz="1700" dirty="0">
                  <a:solidFill>
                    <a:schemeClr val="bg1"/>
                  </a:solidFill>
                  <a:latin typeface="Calibri" panose="020F0502020204030204" pitchFamily="34" charset="0"/>
                  <a:cs typeface="Calibri" panose="020F0502020204030204" pitchFamily="34" charset="0"/>
                </a:rPr>
                <a:t>10 times growth in pooled investments from consumer/ business investors by 2022.</a:t>
              </a:r>
            </a:p>
          </p:txBody>
        </p:sp>
        <p:sp>
          <p:nvSpPr>
            <p:cNvPr id="48" name="Rectangle 47">
              <a:extLst>
                <a:ext uri="{FF2B5EF4-FFF2-40B4-BE49-F238E27FC236}">
                  <a16:creationId xmlns:a16="http://schemas.microsoft.com/office/drawing/2014/main" id="{FA4D735A-8F75-4E2A-8F1A-CC303B0718BA}"/>
                </a:ext>
              </a:extLst>
            </p:cNvPr>
            <p:cNvSpPr/>
            <p:nvPr/>
          </p:nvSpPr>
          <p:spPr>
            <a:xfrm>
              <a:off x="6248693" y="1903085"/>
              <a:ext cx="2320849" cy="1569660"/>
            </a:xfrm>
            <a:prstGeom prst="rect">
              <a:avLst/>
            </a:prstGeom>
          </p:spPr>
          <p:txBody>
            <a:bodyPr wrap="square" lIns="0" tIns="0" rIns="0" bIns="0">
              <a:spAutoFit/>
            </a:bodyPr>
            <a:lstStyle/>
            <a:p>
              <a:r>
                <a:rPr lang="en-US" sz="1700" b="1" u="sng" dirty="0">
                  <a:solidFill>
                    <a:schemeClr val="bg1"/>
                  </a:solidFill>
                  <a:latin typeface="Calibri" panose="020F0502020204030204" pitchFamily="34" charset="0"/>
                  <a:cs typeface="Calibri" panose="020F0502020204030204" pitchFamily="34" charset="0"/>
                </a:rPr>
                <a:t>Goal 3 : </a:t>
              </a:r>
            </a:p>
            <a:p>
              <a:r>
                <a:rPr lang="en-US" sz="1700" dirty="0">
                  <a:solidFill>
                    <a:schemeClr val="bg1"/>
                  </a:solidFill>
                  <a:latin typeface="Calibri" panose="020F0502020204030204" pitchFamily="34" charset="0"/>
                  <a:cs typeface="Calibri" panose="020F0502020204030204" pitchFamily="34" charset="0"/>
                </a:rPr>
                <a:t>Enhance the decision systems infrastructure to facilitate guarantees and customized insurance products.</a:t>
              </a:r>
            </a:p>
          </p:txBody>
        </p:sp>
        <p:sp>
          <p:nvSpPr>
            <p:cNvPr id="49" name="Rectangle 48">
              <a:extLst>
                <a:ext uri="{FF2B5EF4-FFF2-40B4-BE49-F238E27FC236}">
                  <a16:creationId xmlns:a16="http://schemas.microsoft.com/office/drawing/2014/main" id="{54AB9282-0505-49EB-AABF-998083225E3A}"/>
                </a:ext>
              </a:extLst>
            </p:cNvPr>
            <p:cNvSpPr/>
            <p:nvPr/>
          </p:nvSpPr>
          <p:spPr>
            <a:xfrm>
              <a:off x="8477306" y="1982068"/>
              <a:ext cx="2463885" cy="1547576"/>
            </a:xfrm>
            <a:prstGeom prst="rect">
              <a:avLst/>
            </a:prstGeom>
          </p:spPr>
          <p:txBody>
            <a:bodyPr wrap="square" lIns="0" tIns="0" rIns="0" bIns="0">
              <a:spAutoFit/>
            </a:bodyPr>
            <a:lstStyle/>
            <a:p>
              <a:r>
                <a:rPr lang="en-US" sz="1700" b="1" u="sng" dirty="0">
                  <a:solidFill>
                    <a:schemeClr val="bg1"/>
                  </a:solidFill>
                  <a:latin typeface="Calibri" panose="020F0502020204030204" pitchFamily="34" charset="0"/>
                  <a:cs typeface="Calibri" panose="020F0502020204030204" pitchFamily="34" charset="0"/>
                </a:rPr>
                <a:t>Goal 4 </a:t>
              </a:r>
              <a:r>
                <a:rPr lang="en-US" sz="1700" u="sng" dirty="0">
                  <a:solidFill>
                    <a:schemeClr val="bg1"/>
                  </a:solidFill>
                  <a:latin typeface="Calibri" panose="020F0502020204030204" pitchFamily="34" charset="0"/>
                  <a:cs typeface="Calibri" panose="020F0502020204030204" pitchFamily="34" charset="0"/>
                </a:rPr>
                <a:t>:  </a:t>
              </a:r>
            </a:p>
            <a:p>
              <a:r>
                <a:rPr lang="en-US" sz="1700" dirty="0">
                  <a:solidFill>
                    <a:schemeClr val="bg1"/>
                  </a:solidFill>
                  <a:latin typeface="Calibri" panose="020F0502020204030204" pitchFamily="34" charset="0"/>
                  <a:cs typeface="Calibri" panose="020F0502020204030204" pitchFamily="34" charset="0"/>
                </a:rPr>
                <a:t>Enhance the in-house data storage and reporting standards to be complaint with APRA regulations by Jun 2020.</a:t>
              </a:r>
            </a:p>
          </p:txBody>
        </p:sp>
        <p:sp>
          <p:nvSpPr>
            <p:cNvPr id="51" name="Rectangle 50">
              <a:extLst>
                <a:ext uri="{FF2B5EF4-FFF2-40B4-BE49-F238E27FC236}">
                  <a16:creationId xmlns:a16="http://schemas.microsoft.com/office/drawing/2014/main" id="{8AA18108-5B8B-4147-84A7-D30A16BEC4EA}"/>
                </a:ext>
              </a:extLst>
            </p:cNvPr>
            <p:cNvSpPr/>
            <p:nvPr/>
          </p:nvSpPr>
          <p:spPr>
            <a:xfrm>
              <a:off x="1204931" y="3488512"/>
              <a:ext cx="2356966" cy="1323439"/>
            </a:xfrm>
            <a:prstGeom prst="rect">
              <a:avLst/>
            </a:prstGeom>
          </p:spPr>
          <p:txBody>
            <a:bodyPr wrap="square" lIns="0" tIns="0" rIns="0" bIns="0" anchor="t">
              <a:spAutoFit/>
            </a:bodyPr>
            <a:lstStyle/>
            <a:p>
              <a:pPr lvl="1"/>
              <a:r>
                <a:rPr lang="en-SG" b="1" u="sng" dirty="0">
                  <a:solidFill>
                    <a:schemeClr val="bg1"/>
                  </a:solidFill>
                  <a:latin typeface="Calibri" panose="020F0502020204030204" pitchFamily="34" charset="0"/>
                  <a:cs typeface="Calibri" panose="020F0502020204030204" pitchFamily="34" charset="0"/>
                </a:rPr>
                <a:t>Projects</a:t>
              </a:r>
              <a:r>
                <a:rPr lang="en-SG" u="sng" dirty="0">
                  <a:solidFill>
                    <a:schemeClr val="bg1"/>
                  </a:solidFill>
                  <a:latin typeface="Calibri" panose="020F0502020204030204" pitchFamily="34" charset="0"/>
                  <a:cs typeface="Calibri" panose="020F0502020204030204" pitchFamily="34" charset="0"/>
                </a:rPr>
                <a:t> :</a:t>
              </a:r>
            </a:p>
            <a:p>
              <a:pPr marL="742950" lvl="1" indent="-285750">
                <a:buFont typeface="Wingdings" panose="05000000000000000000" pitchFamily="2" charset="2"/>
                <a:buChar char="v"/>
              </a:pPr>
              <a:r>
                <a:rPr lang="en-SG" sz="1700" dirty="0">
                  <a:solidFill>
                    <a:schemeClr val="bg1"/>
                  </a:solidFill>
                  <a:latin typeface="Calibri" panose="020F0502020204030204" pitchFamily="34" charset="0"/>
                  <a:cs typeface="Calibri" panose="020F0502020204030204" pitchFamily="34" charset="0"/>
                </a:rPr>
                <a:t>Attract Investors and Borrowers</a:t>
              </a:r>
            </a:p>
            <a:p>
              <a:pPr marL="742950" lvl="1" indent="-285750">
                <a:buFont typeface="Wingdings" panose="05000000000000000000" pitchFamily="2" charset="2"/>
                <a:buChar char="v"/>
              </a:pPr>
              <a:r>
                <a:rPr lang="en-SG" sz="1700" dirty="0">
                  <a:solidFill>
                    <a:schemeClr val="bg1"/>
                  </a:solidFill>
                  <a:latin typeface="Calibri" panose="020F0502020204030204" pitchFamily="34" charset="0"/>
                  <a:cs typeface="Calibri" panose="020F0502020204030204" pitchFamily="34" charset="0"/>
                </a:rPr>
                <a:t>Retain Investors and Borrowers </a:t>
              </a:r>
            </a:p>
          </p:txBody>
        </p:sp>
        <p:sp>
          <p:nvSpPr>
            <p:cNvPr id="52" name="Rectangle 51">
              <a:extLst>
                <a:ext uri="{FF2B5EF4-FFF2-40B4-BE49-F238E27FC236}">
                  <a16:creationId xmlns:a16="http://schemas.microsoft.com/office/drawing/2014/main" id="{A8534162-B6E2-4579-9DAD-AD8DE07459BC}"/>
                </a:ext>
              </a:extLst>
            </p:cNvPr>
            <p:cNvSpPr/>
            <p:nvPr/>
          </p:nvSpPr>
          <p:spPr>
            <a:xfrm>
              <a:off x="3372755" y="3435329"/>
              <a:ext cx="2701575" cy="2246769"/>
            </a:xfrm>
            <a:prstGeom prst="rect">
              <a:avLst/>
            </a:prstGeom>
          </p:spPr>
          <p:txBody>
            <a:bodyPr wrap="square" lIns="0" tIns="0" rIns="0" bIns="0" anchor="t">
              <a:spAutoFit/>
            </a:bodyPr>
            <a:lstStyle/>
            <a:p>
              <a:pPr lvl="1"/>
              <a:r>
                <a:rPr lang="en-SG" b="1" u="sng" dirty="0">
                  <a:solidFill>
                    <a:schemeClr val="bg1"/>
                  </a:solidFill>
                  <a:latin typeface="Calibri" panose="020F0502020204030204" pitchFamily="34" charset="0"/>
                  <a:cs typeface="Calibri" panose="020F0502020204030204" pitchFamily="34" charset="0"/>
                </a:rPr>
                <a:t>Projects</a:t>
              </a:r>
              <a:r>
                <a:rPr lang="en-SG" u="sng" dirty="0">
                  <a:solidFill>
                    <a:schemeClr val="bg1"/>
                  </a:solidFill>
                  <a:latin typeface="Calibri" panose="020F0502020204030204" pitchFamily="34" charset="0"/>
                  <a:cs typeface="Calibri" panose="020F0502020204030204" pitchFamily="34" charset="0"/>
                </a:rPr>
                <a:t> :</a:t>
              </a:r>
            </a:p>
            <a:p>
              <a:pPr marL="742950" lvl="1" indent="-285750">
                <a:buFont typeface="Wingdings" panose="05000000000000000000" pitchFamily="2" charset="2"/>
                <a:buChar char="v"/>
              </a:pPr>
              <a:r>
                <a:rPr lang="en-SG" sz="1600" dirty="0">
                  <a:solidFill>
                    <a:schemeClr val="bg1"/>
                  </a:solidFill>
                  <a:latin typeface="Calibri" panose="020F0502020204030204" pitchFamily="34" charset="0"/>
                  <a:cs typeface="Calibri" panose="020F0502020204030204" pitchFamily="34" charset="0"/>
                </a:rPr>
                <a:t>IT Interface to match borrowers with pool of Lenders </a:t>
              </a:r>
              <a:r>
                <a:rPr lang="en-US" sz="1600" dirty="0">
                  <a:solidFill>
                    <a:schemeClr val="bg1"/>
                  </a:solidFill>
                  <a:latin typeface="Calibri" panose="020F0502020204030204" pitchFamily="34" charset="0"/>
                  <a:cs typeface="Calibri" panose="020F0502020204030204" pitchFamily="34" charset="0"/>
                </a:rPr>
                <a:t>.</a:t>
              </a:r>
            </a:p>
            <a:p>
              <a:pPr marL="742950" lvl="1" indent="-285750">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Analytical interface to optimize and categorize pricing models for each investor segment/ groups</a:t>
              </a:r>
            </a:p>
          </p:txBody>
        </p:sp>
        <p:sp>
          <p:nvSpPr>
            <p:cNvPr id="53" name="Rectangle 52">
              <a:extLst>
                <a:ext uri="{FF2B5EF4-FFF2-40B4-BE49-F238E27FC236}">
                  <a16:creationId xmlns:a16="http://schemas.microsoft.com/office/drawing/2014/main" id="{E1535E1C-6EBC-45D8-BCE1-D5B947A61FB6}"/>
                </a:ext>
              </a:extLst>
            </p:cNvPr>
            <p:cNvSpPr/>
            <p:nvPr/>
          </p:nvSpPr>
          <p:spPr>
            <a:xfrm>
              <a:off x="5800599" y="3463651"/>
              <a:ext cx="2677243" cy="2397227"/>
            </a:xfrm>
            <a:prstGeom prst="rect">
              <a:avLst/>
            </a:prstGeom>
          </p:spPr>
          <p:txBody>
            <a:bodyPr wrap="square" lIns="0" tIns="0" rIns="0" bIns="0" anchor="t">
              <a:spAutoFit/>
            </a:bodyPr>
            <a:lstStyle/>
            <a:p>
              <a:pPr lvl="1"/>
              <a:r>
                <a:rPr lang="en-SG" sz="1600" b="1" u="sng" dirty="0">
                  <a:solidFill>
                    <a:schemeClr val="bg1"/>
                  </a:solidFill>
                  <a:latin typeface="Calibri" panose="020F0502020204030204" pitchFamily="34" charset="0"/>
                  <a:cs typeface="Calibri" panose="020F0502020204030204" pitchFamily="34" charset="0"/>
                </a:rPr>
                <a:t>Projects</a:t>
              </a:r>
              <a:r>
                <a:rPr lang="en-SG" sz="1600" u="sng" dirty="0">
                  <a:solidFill>
                    <a:schemeClr val="bg1"/>
                  </a:solidFill>
                  <a:latin typeface="Calibri" panose="020F0502020204030204" pitchFamily="34" charset="0"/>
                  <a:cs typeface="Calibri" panose="020F0502020204030204" pitchFamily="34" charset="0"/>
                </a:rPr>
                <a:t> :</a:t>
              </a:r>
            </a:p>
            <a:p>
              <a:pPr marL="742950" lvl="1" indent="-285750">
                <a:buFont typeface="Wingdings" panose="05000000000000000000" pitchFamily="2" charset="2"/>
                <a:buChar char="v"/>
              </a:pPr>
              <a:r>
                <a:rPr lang="en-SG" sz="1600" dirty="0">
                  <a:solidFill>
                    <a:schemeClr val="bg1"/>
                  </a:solidFill>
                  <a:latin typeface="Calibri" panose="020F0502020204030204" pitchFamily="34" charset="0"/>
                  <a:cs typeface="Calibri" panose="020F0502020204030204" pitchFamily="34" charset="0"/>
                </a:rPr>
                <a:t>IT interface to link borrowers and guarantees and then guarantees to Lenders</a:t>
              </a:r>
            </a:p>
            <a:p>
              <a:pPr marL="742950" lvl="1" indent="-285750">
                <a:buFont typeface="Wingdings" panose="05000000000000000000" pitchFamily="2" charset="2"/>
                <a:buChar char="v"/>
              </a:pPr>
              <a:r>
                <a:rPr lang="en-US" sz="1600" dirty="0">
                  <a:solidFill>
                    <a:schemeClr val="bg1"/>
                  </a:solidFill>
                  <a:latin typeface="Calibri" panose="020F0502020204030204" pitchFamily="34" charset="0"/>
                  <a:cs typeface="Calibri" panose="020F0502020204030204" pitchFamily="34" charset="0"/>
                </a:rPr>
                <a:t>Analytical interface to choose best guarantee policy based on the borrowed </a:t>
              </a:r>
              <a:r>
                <a:rPr lang="en-US" sz="1400" dirty="0">
                  <a:solidFill>
                    <a:schemeClr val="bg1"/>
                  </a:solidFill>
                  <a:latin typeface="Calibri" panose="020F0502020204030204" pitchFamily="34" charset="0"/>
                  <a:cs typeface="Calibri" panose="020F0502020204030204" pitchFamily="34" charset="0"/>
                </a:rPr>
                <a:t>credit risk     grade</a:t>
              </a:r>
              <a:r>
                <a:rPr lang="en-SG" sz="1200" dirty="0">
                  <a:solidFill>
                    <a:schemeClr val="bg1"/>
                  </a:solidFill>
                  <a:latin typeface="Calibri" panose="020F0502020204030204" pitchFamily="34" charset="0"/>
                  <a:cs typeface="Calibri" panose="020F0502020204030204" pitchFamily="34"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7914846" y="3578428"/>
              <a:ext cx="2881987" cy="2092881"/>
            </a:xfrm>
            <a:prstGeom prst="rect">
              <a:avLst/>
            </a:prstGeom>
          </p:spPr>
          <p:txBody>
            <a:bodyPr wrap="square" lIns="0" tIns="0" rIns="0" bIns="0" anchor="t">
              <a:spAutoFit/>
            </a:bodyPr>
            <a:lstStyle/>
            <a:p>
              <a:pPr lvl="1"/>
              <a:r>
                <a:rPr lang="en-SG" sz="1700" b="1" u="sng" dirty="0">
                  <a:solidFill>
                    <a:schemeClr val="bg1"/>
                  </a:solidFill>
                  <a:latin typeface="Calibri" panose="020F0502020204030204" pitchFamily="34" charset="0"/>
                  <a:cs typeface="Calibri" panose="020F0502020204030204" pitchFamily="34" charset="0"/>
                </a:rPr>
                <a:t>Projects</a:t>
              </a:r>
              <a:r>
                <a:rPr lang="en-SG" sz="1700" u="sng" dirty="0">
                  <a:solidFill>
                    <a:schemeClr val="bg1"/>
                  </a:solidFill>
                  <a:latin typeface="Calibri" panose="020F0502020204030204" pitchFamily="34" charset="0"/>
                  <a:cs typeface="Calibri" panose="020F0502020204030204" pitchFamily="34" charset="0"/>
                </a:rPr>
                <a:t> :</a:t>
              </a:r>
            </a:p>
            <a:p>
              <a:pPr marL="742950" lvl="1" indent="-285750">
                <a:buFont typeface="Wingdings" panose="05000000000000000000" pitchFamily="2" charset="2"/>
                <a:buChar char="v"/>
              </a:pPr>
              <a:r>
                <a:rPr lang="en-US" sz="1700" dirty="0">
                  <a:solidFill>
                    <a:schemeClr val="bg1"/>
                  </a:solidFill>
                  <a:latin typeface="Calibri" panose="020F0502020204030204" pitchFamily="34" charset="0"/>
                  <a:cs typeface="Calibri" panose="020F0502020204030204" pitchFamily="34" charset="0"/>
                </a:rPr>
                <a:t>Enhance data system and Reporting system with an independent and live database which can evaluate risk and be complaint with APRA regulations.</a:t>
              </a:r>
              <a:endParaRPr lang="en-SG" sz="1700" dirty="0">
                <a:solidFill>
                  <a:schemeClr val="bg1"/>
                </a:solidFill>
                <a:latin typeface="Calibri" panose="020F0502020204030204" pitchFamily="34" charset="0"/>
                <a:cs typeface="Calibri" panose="020F0502020204030204" pitchFamily="34" charset="0"/>
              </a:endParaRPr>
            </a:p>
          </p:txBody>
        </p:sp>
      </p:grpSp>
      <p:sp>
        <p:nvSpPr>
          <p:cNvPr id="39" name="Title 1">
            <a:extLst>
              <a:ext uri="{FF2B5EF4-FFF2-40B4-BE49-F238E27FC236}">
                <a16:creationId xmlns:a16="http://schemas.microsoft.com/office/drawing/2014/main" id="{B0F7BEF1-353B-4B52-AA1C-E9E8CB51EDCD}"/>
              </a:ext>
            </a:extLst>
          </p:cNvPr>
          <p:cNvSpPr txBox="1">
            <a:spLocks/>
          </p:cNvSpPr>
          <p:nvPr/>
        </p:nvSpPr>
        <p:spPr>
          <a:xfrm>
            <a:off x="450576" y="9210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rPr>
              <a:t>Goals – Project Analysis</a:t>
            </a:r>
            <a:endParaRPr lang="en-US" sz="2800" dirty="0">
              <a:solidFill>
                <a:schemeClr val="accent3">
                  <a:lumMod val="75000"/>
                </a:schemeClr>
              </a:solidFill>
            </a:endParaRPr>
          </a:p>
        </p:txBody>
      </p:sp>
      <p:cxnSp>
        <p:nvCxnSpPr>
          <p:cNvPr id="40" name="Straight Connector 39">
            <a:extLst>
              <a:ext uri="{FF2B5EF4-FFF2-40B4-BE49-F238E27FC236}">
                <a16:creationId xmlns:a16="http://schemas.microsoft.com/office/drawing/2014/main" id="{4DF96FCC-A4F0-48D9-B5B1-45511BDBC196}"/>
              </a:ext>
              <a:ext uri="{C183D7F6-B498-43B3-948B-1728B52AA6E4}">
                <adec:decorative xmlns:adec="http://schemas.microsoft.com/office/drawing/2017/decorative" val="1"/>
              </a:ext>
            </a:extLst>
          </p:cNvPr>
          <p:cNvCxnSpPr>
            <a:cxnSpLocks/>
          </p:cNvCxnSpPr>
          <p:nvPr/>
        </p:nvCxnSpPr>
        <p:spPr>
          <a:xfrm>
            <a:off x="-6624" y="550591"/>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8713E9E-3830-446A-9397-06360C82F6F0}"/>
              </a:ext>
              <a:ext uri="{C183D7F6-B498-43B3-948B-1728B52AA6E4}">
                <adec:decorative xmlns:adec="http://schemas.microsoft.com/office/drawing/2017/decorative" val="1"/>
              </a:ext>
            </a:extLst>
          </p:cNvPr>
          <p:cNvCxnSpPr>
            <a:cxnSpLocks/>
          </p:cNvCxnSpPr>
          <p:nvPr/>
        </p:nvCxnSpPr>
        <p:spPr>
          <a:xfrm>
            <a:off x="8099151" y="550591"/>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53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D6E547-A02E-429D-9172-89528E5B0DEF}"/>
              </a:ext>
            </a:extLst>
          </p:cNvPr>
          <p:cNvSpPr txBox="1">
            <a:spLocks/>
          </p:cNvSpPr>
          <p:nvPr/>
        </p:nvSpPr>
        <p:spPr>
          <a:xfrm>
            <a:off x="228600" y="1351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3">
                    <a:lumMod val="75000"/>
                  </a:schemeClr>
                </a:solidFill>
                <a:latin typeface="Calibri" panose="020F0502020204030204" pitchFamily="34" charset="0"/>
                <a:cs typeface="Calibri" panose="020F0502020204030204" pitchFamily="34" charset="0"/>
              </a:rPr>
              <a:t>Key Projects</a:t>
            </a:r>
            <a:endParaRPr lang="en-US" sz="2800" dirty="0">
              <a:solidFill>
                <a:schemeClr val="accent3">
                  <a:lumMod val="75000"/>
                </a:schemeClr>
              </a:solidFill>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266F103D-AE5B-4A02-9174-C882DE3034B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w="38100">
            <a:solidFill>
              <a:schemeClr val="accent3">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B9B7BCD-7D30-4F60-A32A-F43A6A5DFA4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w="38100">
            <a:solidFill>
              <a:schemeClr val="accent3">
                <a:lumMod val="75000"/>
              </a:schemeClr>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45" name="Diagram 44" descr="Enhance analytical decision system&#10;&#10;">
            <a:extLst>
              <a:ext uri="{FF2B5EF4-FFF2-40B4-BE49-F238E27FC236}">
                <a16:creationId xmlns:a16="http://schemas.microsoft.com/office/drawing/2014/main" id="{FD909771-AC64-44F5-93D4-EAEFA223EDF1}"/>
              </a:ext>
            </a:extLst>
          </p:cNvPr>
          <p:cNvGraphicFramePr/>
          <p:nvPr>
            <p:extLst>
              <p:ext uri="{D42A27DB-BD31-4B8C-83A1-F6EECF244321}">
                <p14:modId xmlns:p14="http://schemas.microsoft.com/office/powerpoint/2010/main" val="844377952"/>
              </p:ext>
            </p:extLst>
          </p:nvPr>
        </p:nvGraphicFramePr>
        <p:xfrm>
          <a:off x="69574" y="675876"/>
          <a:ext cx="11986591" cy="6047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048ABEA6-B932-41E4-8938-8000087B5C00}"/>
              </a:ext>
            </a:extLst>
          </p:cNvPr>
          <p:cNvSpPr txBox="1"/>
          <p:nvPr/>
        </p:nvSpPr>
        <p:spPr>
          <a:xfrm>
            <a:off x="4145651" y="726030"/>
            <a:ext cx="3834435" cy="369332"/>
          </a:xfrm>
          <a:prstGeom prst="rect">
            <a:avLst/>
          </a:prstGeom>
          <a:noFill/>
        </p:spPr>
        <p:txBody>
          <a:bodyPr wrap="square" rtlCol="0">
            <a:spAutoFit/>
          </a:bodyPr>
          <a:lstStyle/>
          <a:p>
            <a:r>
              <a:rPr lang="en-SG" b="1" dirty="0">
                <a:solidFill>
                  <a:srgbClr val="FFFFFF"/>
                </a:solidFill>
                <a:latin typeface="Calibri" panose="020F0502020204030204" pitchFamily="34" charset="0"/>
                <a:cs typeface="Calibri" panose="020F0502020204030204" pitchFamily="34" charset="0"/>
              </a:rPr>
              <a:t>2) Enhance analytical decision system</a:t>
            </a:r>
          </a:p>
        </p:txBody>
      </p:sp>
      <p:sp>
        <p:nvSpPr>
          <p:cNvPr id="7" name="TextBox 6">
            <a:extLst>
              <a:ext uri="{FF2B5EF4-FFF2-40B4-BE49-F238E27FC236}">
                <a16:creationId xmlns:a16="http://schemas.microsoft.com/office/drawing/2014/main" id="{98DBD773-B21E-4AFD-B9E5-F8AC637A9AEB}"/>
              </a:ext>
            </a:extLst>
          </p:cNvPr>
          <p:cNvSpPr txBox="1"/>
          <p:nvPr/>
        </p:nvSpPr>
        <p:spPr>
          <a:xfrm>
            <a:off x="135835" y="726030"/>
            <a:ext cx="3583057" cy="369332"/>
          </a:xfrm>
          <a:prstGeom prst="rect">
            <a:avLst/>
          </a:prstGeom>
          <a:noFill/>
        </p:spPr>
        <p:txBody>
          <a:bodyPr wrap="square" rtlCol="0">
            <a:spAutoFit/>
          </a:bodyPr>
          <a:lstStyle/>
          <a:p>
            <a:r>
              <a:rPr lang="en-SG" b="1" dirty="0">
                <a:solidFill>
                  <a:srgbClr val="FFFFFF"/>
                </a:solidFill>
                <a:latin typeface="Calibri" panose="020F0502020204030204" pitchFamily="34" charset="0"/>
                <a:cs typeface="Calibri" panose="020F0502020204030204" pitchFamily="34" charset="0"/>
              </a:rPr>
              <a:t>1) Implementing APRA Regulations</a:t>
            </a:r>
          </a:p>
        </p:txBody>
      </p:sp>
      <p:sp>
        <p:nvSpPr>
          <p:cNvPr id="6" name="TextBox 5">
            <a:extLst>
              <a:ext uri="{FF2B5EF4-FFF2-40B4-BE49-F238E27FC236}">
                <a16:creationId xmlns:a16="http://schemas.microsoft.com/office/drawing/2014/main" id="{AABD7087-CAC7-4E39-B2BC-E822C9BBC4A8}"/>
              </a:ext>
            </a:extLst>
          </p:cNvPr>
          <p:cNvSpPr txBox="1"/>
          <p:nvPr/>
        </p:nvSpPr>
        <p:spPr>
          <a:xfrm>
            <a:off x="8215727" y="675875"/>
            <a:ext cx="3866320" cy="369332"/>
          </a:xfrm>
          <a:prstGeom prst="rect">
            <a:avLst/>
          </a:prstGeom>
          <a:noFill/>
        </p:spPr>
        <p:txBody>
          <a:bodyPr wrap="square" rtlCol="0">
            <a:spAutoFit/>
          </a:bodyPr>
          <a:lstStyle/>
          <a:p>
            <a:r>
              <a:rPr lang="en-SG" b="1" dirty="0">
                <a:solidFill>
                  <a:srgbClr val="FFFFFF"/>
                </a:solidFill>
                <a:latin typeface="Calibri" panose="020F0502020204030204" pitchFamily="34" charset="0"/>
                <a:cs typeface="Calibri" panose="020F0502020204030204" pitchFamily="34" charset="0"/>
              </a:rPr>
              <a:t>3) Marketing Strategies</a:t>
            </a:r>
          </a:p>
        </p:txBody>
      </p:sp>
    </p:spTree>
    <p:extLst>
      <p:ext uri="{BB962C8B-B14F-4D97-AF65-F5344CB8AC3E}">
        <p14:creationId xmlns:p14="http://schemas.microsoft.com/office/powerpoint/2010/main" val="1284653959"/>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ontrol xmlns="http://schemas.microsoft.com/VisualStudio/2011/storyboarding/control">
  <Id Name="19f145f8-4dc8-4780-a92d-ee373e38577a" Revision="1" Stencil="System.MyShapes" StencilVersion="1.0"/>
</Control>
</file>

<file path=customXml/item3.xml><?xml version="1.0" encoding="utf-8"?>
<Control xmlns="http://schemas.microsoft.com/VisualStudio/2011/storyboarding/control">
  <Id Name="19f145f8-4dc8-4780-a92d-ee373e38577a" Revision="1" Stencil="System.MyShapes" StencilVersion="1.0"/>
</Control>
</file>

<file path=customXml/item4.xml><?xml version="1.0" encoding="utf-8"?>
<Control xmlns="http://schemas.microsoft.com/VisualStudio/2011/storyboarding/control">
  <Id Name="19f145f8-4dc8-4780-a92d-ee373e38577a" Revision="1" Stencil="System.MyShapes" StencilVersion="1.0"/>
</Control>
</file>

<file path=customXml/item5.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rol xmlns="http://schemas.microsoft.com/VisualStudio/2011/storyboarding/control">
  <Id Name="19f145f8-4dc8-4780-a92d-ee373e38577a" Revision="1" Stencil="System.MyShapes" StencilVersion="1.0"/>
</Control>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71af3243-3dd4-4a8d-8c0d-dd76da1f02a5"/>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infopath/2007/PartnerControls"/>
    <ds:schemaRef ds:uri="16c05727-aa75-4e4a-9b5f-8a80a1165891"/>
    <ds:schemaRef ds:uri="http://www.w3.org/XML/1998/namespace"/>
  </ds:schemaRefs>
</ds:datastoreItem>
</file>

<file path=customXml/itemProps2.xml><?xml version="1.0" encoding="utf-8"?>
<ds:datastoreItem xmlns:ds="http://schemas.openxmlformats.org/officeDocument/2006/customXml" ds:itemID="{81B82ADF-2C92-44D6-96BA-F749354A3221}">
  <ds:schemaRefs>
    <ds:schemaRef ds:uri="http://schemas.microsoft.com/VisualStudio/2011/storyboarding/control"/>
  </ds:schemaRefs>
</ds:datastoreItem>
</file>

<file path=customXml/itemProps3.xml><?xml version="1.0" encoding="utf-8"?>
<ds:datastoreItem xmlns:ds="http://schemas.openxmlformats.org/officeDocument/2006/customXml" ds:itemID="{4D38EBFB-3BF8-499B-BACD-801EA98A9625}">
  <ds:schemaRefs>
    <ds:schemaRef ds:uri="http://schemas.microsoft.com/VisualStudio/2011/storyboarding/control"/>
  </ds:schemaRefs>
</ds:datastoreItem>
</file>

<file path=customXml/itemProps4.xml><?xml version="1.0" encoding="utf-8"?>
<ds:datastoreItem xmlns:ds="http://schemas.openxmlformats.org/officeDocument/2006/customXml" ds:itemID="{759D9AAE-A50E-406A-A4D4-10C88F03AA9B}">
  <ds:schemaRefs>
    <ds:schemaRef ds:uri="http://schemas.microsoft.com/VisualStudio/2011/storyboarding/control"/>
  </ds:schemaRefs>
</ds:datastoreItem>
</file>

<file path=customXml/itemProps5.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7.xml><?xml version="1.0" encoding="utf-8"?>
<ds:datastoreItem xmlns:ds="http://schemas.openxmlformats.org/officeDocument/2006/customXml" ds:itemID="{E390FCE3-36AC-4727-A717-BC707CE5757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4512</Words>
  <Application>Microsoft Office PowerPoint</Application>
  <PresentationFormat>Widescreen</PresentationFormat>
  <Paragraphs>856</Paragraphs>
  <Slides>26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Gothic</vt:lpstr>
      <vt:lpstr>Segoe UI Light</vt:lpstr>
      <vt:lpstr>Times New Roman</vt:lpstr>
      <vt:lpstr>Wingdings</vt:lpstr>
      <vt:lpstr>Office Theme</vt:lpstr>
      <vt:lpstr>Fintech Credit   A portfolio of Projects </vt:lpstr>
      <vt:lpstr>PowerPoint Presentation</vt:lpstr>
      <vt:lpstr>PowerPoint Presentation</vt:lpstr>
      <vt:lpstr>PowerPoint Presentation</vt:lpstr>
      <vt:lpstr>PowerPoint Presentation</vt:lpstr>
      <vt:lpstr>PowerPoint Presentation</vt:lpstr>
      <vt:lpstr>PowerPoint Presentation</vt:lpstr>
      <vt:lpstr>Project analysis slide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2019-07-11T06:47:20Z</dcterms:created>
  <dcterms:modified xsi:type="dcterms:W3CDTF">2019-09-21T14:06:05Z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fs.IsStoryboard">
    <vt:bool>true</vt:bool>
  </property>
</Properties>
</file>