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6" r:id="rId8"/>
  </p:sldMasterIdLst>
  <p:notesMasterIdLst>
    <p:notesMasterId r:id="rId33"/>
  </p:notesMasterIdLst>
  <p:handoutMasterIdLst>
    <p:handoutMasterId r:id="rId34"/>
  </p:handoutMasterIdLst>
  <p:sldIdLst>
    <p:sldId id="342" r:id="rId9"/>
    <p:sldId id="343" r:id="rId10"/>
    <p:sldId id="344" r:id="rId11"/>
    <p:sldId id="345" r:id="rId12"/>
    <p:sldId id="359" r:id="rId13"/>
    <p:sldId id="348" r:id="rId14"/>
    <p:sldId id="363" r:id="rId15"/>
    <p:sldId id="360" r:id="rId16"/>
    <p:sldId id="365" r:id="rId17"/>
    <p:sldId id="367" r:id="rId18"/>
    <p:sldId id="374" r:id="rId19"/>
    <p:sldId id="377" r:id="rId20"/>
    <p:sldId id="371" r:id="rId21"/>
    <p:sldId id="372" r:id="rId22"/>
    <p:sldId id="384" r:id="rId23"/>
    <p:sldId id="375" r:id="rId24"/>
    <p:sldId id="378" r:id="rId25"/>
    <p:sldId id="380" r:id="rId26"/>
    <p:sldId id="385" r:id="rId27"/>
    <p:sldId id="381" r:id="rId28"/>
    <p:sldId id="382" r:id="rId29"/>
    <p:sldId id="383" r:id="rId30"/>
    <p:sldId id="386" r:id="rId31"/>
    <p:sldId id="3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FFFF"/>
    <a:srgbClr val="CC3300"/>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64" d="100"/>
          <a:sy n="64" d="100"/>
        </p:scale>
        <p:origin x="680" y="3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48" d="100"/>
          <a:sy n="48" d="100"/>
        </p:scale>
        <p:origin x="268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handoutMaster" Target="handoutMasters/handoutMaster1.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F5825F-292E-470B-B923-5B6588FD6F8A}" type="doc">
      <dgm:prSet loTypeId="urn:microsoft.com/office/officeart/2005/8/layout/process5" loCatId="process" qsTypeId="urn:microsoft.com/office/officeart/2005/8/quickstyle/simple1" qsCatId="simple" csTypeId="urn:microsoft.com/office/officeart/2005/8/colors/accent0_3" csCatId="mainScheme" phldr="1"/>
      <dgm:spPr/>
      <dgm:t>
        <a:bodyPr/>
        <a:lstStyle/>
        <a:p>
          <a:endParaRPr lang="en-US"/>
        </a:p>
      </dgm:t>
    </dgm:pt>
    <dgm:pt modelId="{1E2FDEE8-5795-4E8C-A2EA-B34331C6AAE7}">
      <dgm:prSet/>
      <dgm:spPr/>
      <dgm:t>
        <a:bodyPr/>
        <a:lstStyle/>
        <a:p>
          <a:r>
            <a:rPr lang="en-US" b="1" dirty="0"/>
            <a:t>Company Overview </a:t>
          </a:r>
        </a:p>
      </dgm:t>
    </dgm:pt>
    <dgm:pt modelId="{4FB93577-8EA5-4937-8506-1429B3E91BC6}" type="parTrans" cxnId="{796E34CC-2076-40D7-A974-89757895672A}">
      <dgm:prSet/>
      <dgm:spPr/>
      <dgm:t>
        <a:bodyPr/>
        <a:lstStyle/>
        <a:p>
          <a:endParaRPr lang="en-US"/>
        </a:p>
      </dgm:t>
    </dgm:pt>
    <dgm:pt modelId="{8B8EA7BD-94DB-44AB-B931-F11DAF101669}" type="sibTrans" cxnId="{796E34CC-2076-40D7-A974-89757895672A}">
      <dgm:prSet/>
      <dgm:spPr/>
      <dgm:t>
        <a:bodyPr/>
        <a:lstStyle/>
        <a:p>
          <a:endParaRPr lang="en-US" b="1"/>
        </a:p>
      </dgm:t>
    </dgm:pt>
    <dgm:pt modelId="{950A338A-6E88-4F67-B900-5BBBCCE0BC88}">
      <dgm:prSet/>
      <dgm:spPr/>
      <dgm:t>
        <a:bodyPr/>
        <a:lstStyle/>
        <a:p>
          <a:r>
            <a:rPr lang="en-US" b="1" dirty="0"/>
            <a:t>Business Trends &amp; Segments</a:t>
          </a:r>
        </a:p>
      </dgm:t>
    </dgm:pt>
    <dgm:pt modelId="{600BE223-32F8-440A-A8EE-D46A65036EB2}" type="parTrans" cxnId="{1DB8B87B-A63A-43D7-BAF5-398C764CA836}">
      <dgm:prSet/>
      <dgm:spPr/>
      <dgm:t>
        <a:bodyPr/>
        <a:lstStyle/>
        <a:p>
          <a:endParaRPr lang="en-US"/>
        </a:p>
      </dgm:t>
    </dgm:pt>
    <dgm:pt modelId="{66258FC7-2B58-4060-B8CB-591751A8C6F8}" type="sibTrans" cxnId="{1DB8B87B-A63A-43D7-BAF5-398C764CA836}">
      <dgm:prSet/>
      <dgm:spPr/>
      <dgm:t>
        <a:bodyPr/>
        <a:lstStyle/>
        <a:p>
          <a:endParaRPr lang="en-US" b="1"/>
        </a:p>
      </dgm:t>
    </dgm:pt>
    <dgm:pt modelId="{7902761A-849C-4646-9EA2-B8A543289503}">
      <dgm:prSet/>
      <dgm:spPr/>
      <dgm:t>
        <a:bodyPr/>
        <a:lstStyle/>
        <a:p>
          <a:r>
            <a:rPr lang="en-US" b="1" dirty="0"/>
            <a:t>Vision, Mission &amp; Values</a:t>
          </a:r>
        </a:p>
      </dgm:t>
    </dgm:pt>
    <dgm:pt modelId="{C0F159AA-5897-4AB4-93ED-ACD2F6820F87}" type="parTrans" cxnId="{89E49556-2B83-40E4-B339-AF0D791D9C49}">
      <dgm:prSet/>
      <dgm:spPr/>
      <dgm:t>
        <a:bodyPr/>
        <a:lstStyle/>
        <a:p>
          <a:endParaRPr lang="en-US"/>
        </a:p>
      </dgm:t>
    </dgm:pt>
    <dgm:pt modelId="{D20A4057-6850-467E-B922-6C74B4AB1359}" type="sibTrans" cxnId="{89E49556-2B83-40E4-B339-AF0D791D9C49}">
      <dgm:prSet/>
      <dgm:spPr/>
      <dgm:t>
        <a:bodyPr/>
        <a:lstStyle/>
        <a:p>
          <a:endParaRPr lang="en-US" b="1"/>
        </a:p>
      </dgm:t>
    </dgm:pt>
    <dgm:pt modelId="{F4FECD55-34F5-42FE-A2E4-10B86545FA18}">
      <dgm:prSet/>
      <dgm:spPr/>
      <dgm:t>
        <a:bodyPr/>
        <a:lstStyle/>
        <a:p>
          <a:r>
            <a:rPr lang="en-US" b="1"/>
            <a:t>Challenges</a:t>
          </a:r>
        </a:p>
      </dgm:t>
    </dgm:pt>
    <dgm:pt modelId="{84E86D6A-D82F-49F1-B209-BAC56D66E81C}" type="parTrans" cxnId="{78D329F9-5162-4BD0-970F-CDB78A8D9C47}">
      <dgm:prSet/>
      <dgm:spPr/>
      <dgm:t>
        <a:bodyPr/>
        <a:lstStyle/>
        <a:p>
          <a:endParaRPr lang="en-US"/>
        </a:p>
      </dgm:t>
    </dgm:pt>
    <dgm:pt modelId="{9AE80824-1582-477F-B4D9-05630DA087C8}" type="sibTrans" cxnId="{78D329F9-5162-4BD0-970F-CDB78A8D9C47}">
      <dgm:prSet/>
      <dgm:spPr/>
      <dgm:t>
        <a:bodyPr/>
        <a:lstStyle/>
        <a:p>
          <a:endParaRPr lang="en-US" b="1"/>
        </a:p>
      </dgm:t>
    </dgm:pt>
    <dgm:pt modelId="{AB32000E-2C44-43D5-A939-279F5563F64F}">
      <dgm:prSet/>
      <dgm:spPr/>
      <dgm:t>
        <a:bodyPr/>
        <a:lstStyle/>
        <a:p>
          <a:r>
            <a:rPr lang="en-SG" b="1"/>
            <a:t>Chief Analytics Officer (CAO) </a:t>
          </a:r>
          <a:endParaRPr lang="en-US" b="1"/>
        </a:p>
      </dgm:t>
    </dgm:pt>
    <dgm:pt modelId="{807253B2-96E5-40F7-97D4-718F123BB1EF}" type="parTrans" cxnId="{5B903D8E-7150-46BC-AC8A-8B03D5F850CC}">
      <dgm:prSet/>
      <dgm:spPr/>
      <dgm:t>
        <a:bodyPr/>
        <a:lstStyle/>
        <a:p>
          <a:endParaRPr lang="en-US"/>
        </a:p>
      </dgm:t>
    </dgm:pt>
    <dgm:pt modelId="{2242FFED-B97B-44BB-8BC7-54A36AE0A00B}" type="sibTrans" cxnId="{5B903D8E-7150-46BC-AC8A-8B03D5F850CC}">
      <dgm:prSet/>
      <dgm:spPr/>
      <dgm:t>
        <a:bodyPr/>
        <a:lstStyle/>
        <a:p>
          <a:endParaRPr lang="en-US" b="1"/>
        </a:p>
      </dgm:t>
    </dgm:pt>
    <dgm:pt modelId="{56330BD3-7743-45B0-BD01-231FE83A2576}">
      <dgm:prSet/>
      <dgm:spPr/>
      <dgm:t>
        <a:bodyPr/>
        <a:lstStyle/>
        <a:p>
          <a:r>
            <a:rPr lang="en-SG" b="1"/>
            <a:t>Group Organization Structure</a:t>
          </a:r>
          <a:endParaRPr lang="en-US" b="1"/>
        </a:p>
      </dgm:t>
    </dgm:pt>
    <dgm:pt modelId="{98DC2275-8CE2-4ADC-946E-166686931DAF}" type="parTrans" cxnId="{93C22BFA-A051-495D-9772-F2744DFED41B}">
      <dgm:prSet/>
      <dgm:spPr/>
      <dgm:t>
        <a:bodyPr/>
        <a:lstStyle/>
        <a:p>
          <a:endParaRPr lang="en-US"/>
        </a:p>
      </dgm:t>
    </dgm:pt>
    <dgm:pt modelId="{C4882CF4-64BF-4A99-BB32-573DF33A6D89}" type="sibTrans" cxnId="{93C22BFA-A051-495D-9772-F2744DFED41B}">
      <dgm:prSet/>
      <dgm:spPr/>
      <dgm:t>
        <a:bodyPr/>
        <a:lstStyle/>
        <a:p>
          <a:endParaRPr lang="en-US" b="1"/>
        </a:p>
      </dgm:t>
    </dgm:pt>
    <dgm:pt modelId="{79294405-DBC4-4F50-BA6A-FC62B187339F}">
      <dgm:prSet/>
      <dgm:spPr/>
      <dgm:t>
        <a:bodyPr/>
        <a:lstStyle/>
        <a:p>
          <a:r>
            <a:rPr lang="en-US" b="1" cap="none">
              <a:effectLst>
                <a:outerShdw blurRad="38100" dist="38100" dir="2700000" algn="tl">
                  <a:srgbClr val="000000">
                    <a:alpha val="43137"/>
                  </a:srgbClr>
                </a:outerShdw>
              </a:effectLst>
            </a:rPr>
            <a:t>Group Analytics Structure</a:t>
          </a:r>
          <a:endParaRPr lang="en-US" b="1"/>
        </a:p>
      </dgm:t>
    </dgm:pt>
    <dgm:pt modelId="{B5DC0650-47F4-41C9-80E5-8BE06BAEAB74}" type="parTrans" cxnId="{C1573A42-14AD-4690-A93F-F08072FC4DCA}">
      <dgm:prSet/>
      <dgm:spPr/>
      <dgm:t>
        <a:bodyPr/>
        <a:lstStyle/>
        <a:p>
          <a:endParaRPr lang="en-US"/>
        </a:p>
      </dgm:t>
    </dgm:pt>
    <dgm:pt modelId="{1F2822B3-89F1-461F-BA66-3B94E9053A29}" type="sibTrans" cxnId="{C1573A42-14AD-4690-A93F-F08072FC4DCA}">
      <dgm:prSet/>
      <dgm:spPr/>
      <dgm:t>
        <a:bodyPr/>
        <a:lstStyle/>
        <a:p>
          <a:endParaRPr lang="en-US" b="1"/>
        </a:p>
      </dgm:t>
    </dgm:pt>
    <dgm:pt modelId="{AF8D1992-6958-4BC7-AF9A-4AC1FCE7D075}">
      <dgm:prSet/>
      <dgm:spPr/>
      <dgm:t>
        <a:bodyPr/>
        <a:lstStyle/>
        <a:p>
          <a:r>
            <a:rPr lang="en-US" b="1" cap="none">
              <a:effectLst>
                <a:outerShdw blurRad="38100" dist="38100" dir="2700000" algn="tl">
                  <a:srgbClr val="000000">
                    <a:alpha val="43137"/>
                  </a:srgbClr>
                </a:outerShdw>
              </a:effectLst>
            </a:rPr>
            <a:t>CAO responsibilities with stakeholders</a:t>
          </a:r>
          <a:endParaRPr lang="en-US" b="1"/>
        </a:p>
      </dgm:t>
    </dgm:pt>
    <dgm:pt modelId="{1D8C81E6-D3E2-44BA-ABBA-531B4A59365B}" type="parTrans" cxnId="{5FEA3A3B-EA83-4AFD-A641-DE418B3BBDB3}">
      <dgm:prSet/>
      <dgm:spPr/>
      <dgm:t>
        <a:bodyPr/>
        <a:lstStyle/>
        <a:p>
          <a:endParaRPr lang="en-SG"/>
        </a:p>
      </dgm:t>
    </dgm:pt>
    <dgm:pt modelId="{3BCF119E-63D7-4C0C-A512-D32C32B70861}" type="sibTrans" cxnId="{5FEA3A3B-EA83-4AFD-A641-DE418B3BBDB3}">
      <dgm:prSet/>
      <dgm:spPr/>
      <dgm:t>
        <a:bodyPr/>
        <a:lstStyle/>
        <a:p>
          <a:endParaRPr lang="en-SG" b="1"/>
        </a:p>
      </dgm:t>
    </dgm:pt>
    <dgm:pt modelId="{3E11C3F0-B0A6-4366-A303-5631F0C07268}">
      <dgm:prSet/>
      <dgm:spPr/>
      <dgm:t>
        <a:bodyPr/>
        <a:lstStyle/>
        <a:p>
          <a:r>
            <a:rPr lang="en-US" b="1" cap="none" dirty="0">
              <a:effectLst>
                <a:outerShdw blurRad="38100" dist="38100" dir="2700000" algn="tl">
                  <a:srgbClr val="000000">
                    <a:alpha val="43137"/>
                  </a:srgbClr>
                </a:outerShdw>
              </a:effectLst>
            </a:rPr>
            <a:t>CAO Growth Plans</a:t>
          </a:r>
          <a:r>
            <a:rPr lang="en-US" b="1" dirty="0">
              <a:effectLst>
                <a:outerShdw blurRad="38100" dist="38100" dir="2700000" algn="tl">
                  <a:srgbClr val="000000">
                    <a:alpha val="43137"/>
                  </a:srgbClr>
                </a:outerShdw>
              </a:effectLst>
            </a:rPr>
            <a:t> </a:t>
          </a:r>
          <a:r>
            <a:rPr lang="en-US" b="1" cap="none" dirty="0">
              <a:effectLst>
                <a:outerShdw blurRad="38100" dist="38100" dir="2700000" algn="tl">
                  <a:srgbClr val="000000">
                    <a:alpha val="43137"/>
                  </a:srgbClr>
                </a:outerShdw>
              </a:effectLst>
            </a:rPr>
            <a:t>For Scaling Group's Capabilities</a:t>
          </a:r>
          <a:endParaRPr lang="en-US" b="1" dirty="0"/>
        </a:p>
      </dgm:t>
    </dgm:pt>
    <dgm:pt modelId="{193681CE-584A-4E6D-B3DB-72562D166F52}" type="parTrans" cxnId="{C316A2F5-804C-4D0B-80AA-10C8B64061D9}">
      <dgm:prSet/>
      <dgm:spPr/>
      <dgm:t>
        <a:bodyPr/>
        <a:lstStyle/>
        <a:p>
          <a:endParaRPr lang="en-SG"/>
        </a:p>
      </dgm:t>
    </dgm:pt>
    <dgm:pt modelId="{4F11917F-CA38-41C6-86B2-C86B8A009B69}" type="sibTrans" cxnId="{C316A2F5-804C-4D0B-80AA-10C8B64061D9}">
      <dgm:prSet/>
      <dgm:spPr/>
      <dgm:t>
        <a:bodyPr/>
        <a:lstStyle/>
        <a:p>
          <a:endParaRPr lang="en-SG" b="1"/>
        </a:p>
      </dgm:t>
    </dgm:pt>
    <dgm:pt modelId="{2B7EE851-18D0-40FD-9593-844645DFF88B}">
      <dgm:prSet/>
      <dgm:spPr/>
      <dgm:t>
        <a:bodyPr/>
        <a:lstStyle/>
        <a:p>
          <a:r>
            <a:rPr lang="en-US" b="1" cap="none">
              <a:effectLst>
                <a:outerShdw blurRad="38100" dist="38100" dir="2700000" algn="tl">
                  <a:srgbClr val="000000">
                    <a:alpha val="43137"/>
                  </a:srgbClr>
                </a:outerShdw>
              </a:effectLst>
            </a:rPr>
            <a:t>Decision making </a:t>
          </a:r>
          <a:endParaRPr lang="en-US" b="1"/>
        </a:p>
      </dgm:t>
    </dgm:pt>
    <dgm:pt modelId="{BD36130B-82C3-43DC-B9DF-544CD1C3B92F}" type="parTrans" cxnId="{3D2F99C4-447F-4526-953A-BB1821F1B3EA}">
      <dgm:prSet/>
      <dgm:spPr/>
      <dgm:t>
        <a:bodyPr/>
        <a:lstStyle/>
        <a:p>
          <a:endParaRPr lang="en-SG"/>
        </a:p>
      </dgm:t>
    </dgm:pt>
    <dgm:pt modelId="{1E1F1AB0-B3D5-4C4B-B01C-2B12D36EDF62}" type="sibTrans" cxnId="{3D2F99C4-447F-4526-953A-BB1821F1B3EA}">
      <dgm:prSet/>
      <dgm:spPr/>
      <dgm:t>
        <a:bodyPr/>
        <a:lstStyle/>
        <a:p>
          <a:endParaRPr lang="en-SG" b="1"/>
        </a:p>
      </dgm:t>
    </dgm:pt>
    <dgm:pt modelId="{88CFE9CC-98FF-4B5F-9D85-84E0670973C5}">
      <dgm:prSet/>
      <dgm:spPr/>
      <dgm:t>
        <a:bodyPr/>
        <a:lstStyle/>
        <a:p>
          <a:r>
            <a:rPr lang="en-US" b="1" dirty="0">
              <a:effectLst>
                <a:outerShdw blurRad="38100" dist="38100" dir="2700000" algn="tl">
                  <a:srgbClr val="000000">
                    <a:alpha val="43137"/>
                  </a:srgbClr>
                </a:outerShdw>
              </a:effectLst>
            </a:rPr>
            <a:t>Analytical Group’s Visibility</a:t>
          </a:r>
          <a:endParaRPr lang="en-US" b="1" dirty="0"/>
        </a:p>
      </dgm:t>
    </dgm:pt>
    <dgm:pt modelId="{293843EC-4E0D-4240-B8CC-1C3247621DD9}" type="parTrans" cxnId="{819299CE-E98D-42F2-AE68-640686697196}">
      <dgm:prSet/>
      <dgm:spPr/>
      <dgm:t>
        <a:bodyPr/>
        <a:lstStyle/>
        <a:p>
          <a:endParaRPr lang="en-SG"/>
        </a:p>
      </dgm:t>
    </dgm:pt>
    <dgm:pt modelId="{77D803D8-09C3-4F74-BACC-FB65C9054D81}" type="sibTrans" cxnId="{819299CE-E98D-42F2-AE68-640686697196}">
      <dgm:prSet/>
      <dgm:spPr/>
      <dgm:t>
        <a:bodyPr/>
        <a:lstStyle/>
        <a:p>
          <a:endParaRPr lang="en-SG" b="1"/>
        </a:p>
      </dgm:t>
    </dgm:pt>
    <dgm:pt modelId="{C44B45C1-6658-4337-A16D-5CABC1CDE89F}">
      <dgm:prSet/>
      <dgm:spPr/>
      <dgm:t>
        <a:bodyPr/>
        <a:lstStyle/>
        <a:p>
          <a:r>
            <a:rPr lang="en-US" b="1">
              <a:effectLst>
                <a:outerShdw blurRad="38100" dist="38100" dir="2700000" algn="tl">
                  <a:srgbClr val="000000">
                    <a:alpha val="43137"/>
                  </a:srgbClr>
                </a:outerShdw>
              </a:effectLst>
            </a:rPr>
            <a:t>Fintech Credit –  Best Project Role</a:t>
          </a:r>
          <a:endParaRPr lang="en-US" b="1"/>
        </a:p>
      </dgm:t>
    </dgm:pt>
    <dgm:pt modelId="{0D6B0B64-3B40-48A6-B6BE-F5E45A978B8B}" type="parTrans" cxnId="{0AA28F7B-62F7-4715-8DB3-D5C37D782DCE}">
      <dgm:prSet/>
      <dgm:spPr/>
      <dgm:t>
        <a:bodyPr/>
        <a:lstStyle/>
        <a:p>
          <a:endParaRPr lang="en-SG"/>
        </a:p>
      </dgm:t>
    </dgm:pt>
    <dgm:pt modelId="{425D075F-5257-4250-A4C9-18A230AE36B5}" type="sibTrans" cxnId="{0AA28F7B-62F7-4715-8DB3-D5C37D782DCE}">
      <dgm:prSet/>
      <dgm:spPr/>
      <dgm:t>
        <a:bodyPr/>
        <a:lstStyle/>
        <a:p>
          <a:endParaRPr lang="en-SG" b="1"/>
        </a:p>
      </dgm:t>
    </dgm:pt>
    <dgm:pt modelId="{5E8A8550-BCBC-4F9A-B4AA-A04DFB930083}">
      <dgm:prSet/>
      <dgm:spPr/>
      <dgm:t>
        <a:bodyPr/>
        <a:lstStyle/>
        <a:p>
          <a:r>
            <a:rPr lang="en-US" b="1"/>
            <a:t>References </a:t>
          </a:r>
        </a:p>
      </dgm:t>
    </dgm:pt>
    <dgm:pt modelId="{697D4EA4-13ED-415B-93A7-83CDF6313A7D}" type="parTrans" cxnId="{82D60A51-65B6-4B02-B1CE-397F9A2E78E0}">
      <dgm:prSet/>
      <dgm:spPr/>
      <dgm:t>
        <a:bodyPr/>
        <a:lstStyle/>
        <a:p>
          <a:endParaRPr lang="en-SG"/>
        </a:p>
      </dgm:t>
    </dgm:pt>
    <dgm:pt modelId="{C26A3B88-F136-4C48-AADE-DC7D7F3E07AF}" type="sibTrans" cxnId="{82D60A51-65B6-4B02-B1CE-397F9A2E78E0}">
      <dgm:prSet/>
      <dgm:spPr/>
      <dgm:t>
        <a:bodyPr/>
        <a:lstStyle/>
        <a:p>
          <a:endParaRPr lang="en-SG"/>
        </a:p>
      </dgm:t>
    </dgm:pt>
    <dgm:pt modelId="{BB154DB8-C9D7-48F0-8EFC-EA3FC8F2602F}">
      <dgm:prSet/>
      <dgm:spPr/>
      <dgm:t>
        <a:bodyPr/>
        <a:lstStyle/>
        <a:p>
          <a:r>
            <a:rPr lang="en-US" b="1" dirty="0">
              <a:effectLst>
                <a:outerShdw blurRad="38100" dist="38100" dir="2700000" algn="tl">
                  <a:srgbClr val="000000">
                    <a:alpha val="43137"/>
                  </a:srgbClr>
                </a:outerShdw>
              </a:effectLst>
            </a:rPr>
            <a:t>Fintech Credit –  Tips we adopt</a:t>
          </a:r>
          <a:endParaRPr lang="en-US" b="1" dirty="0"/>
        </a:p>
      </dgm:t>
    </dgm:pt>
    <dgm:pt modelId="{0FB22D5B-01FD-45DA-8D5B-B625E139E867}" type="parTrans" cxnId="{510AC950-C3C1-474E-B990-8B4F158A5B8A}">
      <dgm:prSet/>
      <dgm:spPr/>
      <dgm:t>
        <a:bodyPr/>
        <a:lstStyle/>
        <a:p>
          <a:endParaRPr lang="en-SG"/>
        </a:p>
      </dgm:t>
    </dgm:pt>
    <dgm:pt modelId="{EC83B832-C5B1-42A8-A349-C8B131FB9E33}" type="sibTrans" cxnId="{510AC950-C3C1-474E-B990-8B4F158A5B8A}">
      <dgm:prSet/>
      <dgm:spPr/>
      <dgm:t>
        <a:bodyPr/>
        <a:lstStyle/>
        <a:p>
          <a:endParaRPr lang="en-SG" b="1"/>
        </a:p>
      </dgm:t>
    </dgm:pt>
    <dgm:pt modelId="{E04D5FCF-8697-4F4B-90D6-FE4B3050B40E}">
      <dgm:prSet/>
      <dgm:spPr/>
      <dgm:t>
        <a:bodyPr/>
        <a:lstStyle/>
        <a:p>
          <a:r>
            <a:rPr lang="en-US" b="1" dirty="0">
              <a:effectLst>
                <a:outerShdw blurRad="38100" dist="38100" dir="2700000" algn="tl">
                  <a:srgbClr val="000000">
                    <a:alpha val="43137"/>
                  </a:srgbClr>
                </a:outerShdw>
              </a:effectLst>
            </a:rPr>
            <a:t>Fintech Credit –  Challenges and Approach</a:t>
          </a:r>
          <a:endParaRPr lang="en-US" b="1" dirty="0"/>
        </a:p>
      </dgm:t>
    </dgm:pt>
    <dgm:pt modelId="{42FDEC8D-87A4-4425-AACE-AA9320084E10}" type="parTrans" cxnId="{DFF8D65E-7688-44A5-A0D9-C30B79EAC9D5}">
      <dgm:prSet/>
      <dgm:spPr/>
      <dgm:t>
        <a:bodyPr/>
        <a:lstStyle/>
        <a:p>
          <a:endParaRPr lang="en-SG"/>
        </a:p>
      </dgm:t>
    </dgm:pt>
    <dgm:pt modelId="{7CD2244D-4709-4C51-A230-D690916122FB}" type="sibTrans" cxnId="{DFF8D65E-7688-44A5-A0D9-C30B79EAC9D5}">
      <dgm:prSet/>
      <dgm:spPr/>
      <dgm:t>
        <a:bodyPr/>
        <a:lstStyle/>
        <a:p>
          <a:endParaRPr lang="en-SG" b="1"/>
        </a:p>
      </dgm:t>
    </dgm:pt>
    <dgm:pt modelId="{64D8A237-FE60-441C-BFBB-48095A57D019}">
      <dgm:prSet/>
      <dgm:spPr/>
      <dgm:t>
        <a:bodyPr/>
        <a:lstStyle/>
        <a:p>
          <a:r>
            <a:rPr lang="en-US" b="1">
              <a:effectLst>
                <a:outerShdw blurRad="38100" dist="38100" dir="2700000" algn="tl">
                  <a:srgbClr val="000000">
                    <a:alpha val="43137"/>
                  </a:srgbClr>
                </a:outerShdw>
              </a:effectLst>
            </a:rPr>
            <a:t>Fintech Credit –  Best Project </a:t>
          </a:r>
          <a:endParaRPr lang="en-US" b="1"/>
        </a:p>
      </dgm:t>
    </dgm:pt>
    <dgm:pt modelId="{C9308E31-9468-4492-AAAB-435FAA81D884}" type="parTrans" cxnId="{C14D427D-FA4A-4756-9415-AA8F16FD70DC}">
      <dgm:prSet/>
      <dgm:spPr/>
      <dgm:t>
        <a:bodyPr/>
        <a:lstStyle/>
        <a:p>
          <a:endParaRPr lang="en-SG"/>
        </a:p>
      </dgm:t>
    </dgm:pt>
    <dgm:pt modelId="{4D3F990C-55E6-4EB5-9D24-72030C4977BE}" type="sibTrans" cxnId="{C14D427D-FA4A-4756-9415-AA8F16FD70DC}">
      <dgm:prSet/>
      <dgm:spPr/>
      <dgm:t>
        <a:bodyPr/>
        <a:lstStyle/>
        <a:p>
          <a:endParaRPr lang="en-SG" b="1"/>
        </a:p>
      </dgm:t>
    </dgm:pt>
    <dgm:pt modelId="{C8513B7A-3AEA-4C81-81D1-B37DE7FAA9BE}">
      <dgm:prSet/>
      <dgm:spPr/>
      <dgm:t>
        <a:bodyPr/>
        <a:lstStyle/>
        <a:p>
          <a:r>
            <a:rPr lang="en-US" b="1">
              <a:effectLst>
                <a:outerShdw blurRad="38100" dist="38100" dir="2700000" algn="tl">
                  <a:srgbClr val="000000">
                    <a:alpha val="43137"/>
                  </a:srgbClr>
                </a:outerShdw>
              </a:effectLst>
            </a:rPr>
            <a:t>Best Project–  Group’s visibility</a:t>
          </a:r>
          <a:endParaRPr lang="en-US" b="1"/>
        </a:p>
      </dgm:t>
    </dgm:pt>
    <dgm:pt modelId="{02300159-B741-4A38-B7CF-0E03CDEF7FA2}" type="parTrans" cxnId="{1B3535AA-9053-4BFE-8387-BFBC4FB8641E}">
      <dgm:prSet/>
      <dgm:spPr/>
      <dgm:t>
        <a:bodyPr/>
        <a:lstStyle/>
        <a:p>
          <a:endParaRPr lang="en-SG"/>
        </a:p>
      </dgm:t>
    </dgm:pt>
    <dgm:pt modelId="{B26F061D-15C6-4033-9ED8-BA76D4C95B37}" type="sibTrans" cxnId="{1B3535AA-9053-4BFE-8387-BFBC4FB8641E}">
      <dgm:prSet/>
      <dgm:spPr/>
      <dgm:t>
        <a:bodyPr/>
        <a:lstStyle/>
        <a:p>
          <a:endParaRPr lang="en-SG" b="1"/>
        </a:p>
      </dgm:t>
    </dgm:pt>
    <dgm:pt modelId="{4B79E51A-240B-4215-BBD7-92CBAA0085A9}" type="pres">
      <dgm:prSet presAssocID="{5BF5825F-292E-470B-B923-5B6588FD6F8A}" presName="diagram" presStyleCnt="0">
        <dgm:presLayoutVars>
          <dgm:dir/>
          <dgm:resizeHandles val="exact"/>
        </dgm:presLayoutVars>
      </dgm:prSet>
      <dgm:spPr/>
    </dgm:pt>
    <dgm:pt modelId="{C0F8F385-9993-4497-A81D-7FBF57127053}" type="pres">
      <dgm:prSet presAssocID="{1E2FDEE8-5795-4E8C-A2EA-B34331C6AAE7}" presName="node" presStyleLbl="node1" presStyleIdx="0" presStyleCnt="17">
        <dgm:presLayoutVars>
          <dgm:bulletEnabled val="1"/>
        </dgm:presLayoutVars>
      </dgm:prSet>
      <dgm:spPr/>
    </dgm:pt>
    <dgm:pt modelId="{29BA3DC7-C8A8-4107-8172-903C0CE114C8}" type="pres">
      <dgm:prSet presAssocID="{8B8EA7BD-94DB-44AB-B931-F11DAF101669}" presName="sibTrans" presStyleLbl="sibTrans2D1" presStyleIdx="0" presStyleCnt="16" custLinFactNeighborX="2830"/>
      <dgm:spPr/>
    </dgm:pt>
    <dgm:pt modelId="{8E85244C-0425-4128-9ABB-4807490FB15A}" type="pres">
      <dgm:prSet presAssocID="{8B8EA7BD-94DB-44AB-B931-F11DAF101669}" presName="connectorText" presStyleLbl="sibTrans2D1" presStyleIdx="0" presStyleCnt="16"/>
      <dgm:spPr/>
    </dgm:pt>
    <dgm:pt modelId="{203B9809-34B5-4C2F-A380-CD1935B77B51}" type="pres">
      <dgm:prSet presAssocID="{950A338A-6E88-4F67-B900-5BBBCCE0BC88}" presName="node" presStyleLbl="node1" presStyleIdx="1" presStyleCnt="17">
        <dgm:presLayoutVars>
          <dgm:bulletEnabled val="1"/>
        </dgm:presLayoutVars>
      </dgm:prSet>
      <dgm:spPr/>
    </dgm:pt>
    <dgm:pt modelId="{A9677C3A-CA86-4BF6-84A7-6E82DD09A04C}" type="pres">
      <dgm:prSet presAssocID="{66258FC7-2B58-4060-B8CB-591751A8C6F8}" presName="sibTrans" presStyleLbl="sibTrans2D1" presStyleIdx="1" presStyleCnt="16" custLinFactNeighborX="2830"/>
      <dgm:spPr/>
    </dgm:pt>
    <dgm:pt modelId="{6D81231E-2878-49CC-AB46-F5D641426AB7}" type="pres">
      <dgm:prSet presAssocID="{66258FC7-2B58-4060-B8CB-591751A8C6F8}" presName="connectorText" presStyleLbl="sibTrans2D1" presStyleIdx="1" presStyleCnt="16"/>
      <dgm:spPr/>
    </dgm:pt>
    <dgm:pt modelId="{5EFE1334-E8B1-435F-ABBD-F724EF20DC9F}" type="pres">
      <dgm:prSet presAssocID="{7902761A-849C-4646-9EA2-B8A543289503}" presName="node" presStyleLbl="node1" presStyleIdx="2" presStyleCnt="17">
        <dgm:presLayoutVars>
          <dgm:bulletEnabled val="1"/>
        </dgm:presLayoutVars>
      </dgm:prSet>
      <dgm:spPr/>
    </dgm:pt>
    <dgm:pt modelId="{B3F644B1-66B2-4DFD-8883-AA7A80605662}" type="pres">
      <dgm:prSet presAssocID="{D20A4057-6850-467E-B922-6C74B4AB1359}" presName="sibTrans" presStyleLbl="sibTrans2D1" presStyleIdx="2" presStyleCnt="16" custLinFactNeighborX="2830"/>
      <dgm:spPr/>
    </dgm:pt>
    <dgm:pt modelId="{656C1209-2A1A-4721-A651-83F019E72BDD}" type="pres">
      <dgm:prSet presAssocID="{D20A4057-6850-467E-B922-6C74B4AB1359}" presName="connectorText" presStyleLbl="sibTrans2D1" presStyleIdx="2" presStyleCnt="16"/>
      <dgm:spPr/>
    </dgm:pt>
    <dgm:pt modelId="{3F5CBF88-B9D6-46B5-B5E0-0CCC552CCE04}" type="pres">
      <dgm:prSet presAssocID="{F4FECD55-34F5-42FE-A2E4-10B86545FA18}" presName="node" presStyleLbl="node1" presStyleIdx="3" presStyleCnt="17">
        <dgm:presLayoutVars>
          <dgm:bulletEnabled val="1"/>
        </dgm:presLayoutVars>
      </dgm:prSet>
      <dgm:spPr/>
    </dgm:pt>
    <dgm:pt modelId="{00AB482F-3684-4BD4-8926-D3571F77CD47}" type="pres">
      <dgm:prSet presAssocID="{9AE80824-1582-477F-B4D9-05630DA087C8}" presName="sibTrans" presStyleLbl="sibTrans2D1" presStyleIdx="3" presStyleCnt="16"/>
      <dgm:spPr/>
    </dgm:pt>
    <dgm:pt modelId="{D1420515-A35F-485A-8A83-4CC447CC81D8}" type="pres">
      <dgm:prSet presAssocID="{9AE80824-1582-477F-B4D9-05630DA087C8}" presName="connectorText" presStyleLbl="sibTrans2D1" presStyleIdx="3" presStyleCnt="16"/>
      <dgm:spPr/>
    </dgm:pt>
    <dgm:pt modelId="{BAACD820-2ACB-46FB-8DDE-C64F212840F7}" type="pres">
      <dgm:prSet presAssocID="{AB32000E-2C44-43D5-A939-279F5563F64F}" presName="node" presStyleLbl="node1" presStyleIdx="4" presStyleCnt="17">
        <dgm:presLayoutVars>
          <dgm:bulletEnabled val="1"/>
        </dgm:presLayoutVars>
      </dgm:prSet>
      <dgm:spPr/>
    </dgm:pt>
    <dgm:pt modelId="{DB8BC7DF-0940-45C8-9335-F6FB9B6549F7}" type="pres">
      <dgm:prSet presAssocID="{2242FFED-B97B-44BB-8BC7-54A36AE0A00B}" presName="sibTrans" presStyleLbl="sibTrans2D1" presStyleIdx="4" presStyleCnt="16"/>
      <dgm:spPr/>
    </dgm:pt>
    <dgm:pt modelId="{1026BDAD-F683-4259-9DC3-93B58A072591}" type="pres">
      <dgm:prSet presAssocID="{2242FFED-B97B-44BB-8BC7-54A36AE0A00B}" presName="connectorText" presStyleLbl="sibTrans2D1" presStyleIdx="4" presStyleCnt="16"/>
      <dgm:spPr/>
    </dgm:pt>
    <dgm:pt modelId="{96CB1B04-E2BB-40B3-B408-D40C534A799C}" type="pres">
      <dgm:prSet presAssocID="{56330BD3-7743-45B0-BD01-231FE83A2576}" presName="node" presStyleLbl="node1" presStyleIdx="5" presStyleCnt="17">
        <dgm:presLayoutVars>
          <dgm:bulletEnabled val="1"/>
        </dgm:presLayoutVars>
      </dgm:prSet>
      <dgm:spPr/>
    </dgm:pt>
    <dgm:pt modelId="{00F8C224-CDDD-46FB-B58D-E6E8B0820448}" type="pres">
      <dgm:prSet presAssocID="{C4882CF4-64BF-4A99-BB32-573DF33A6D89}" presName="sibTrans" presStyleLbl="sibTrans2D1" presStyleIdx="5" presStyleCnt="16"/>
      <dgm:spPr/>
    </dgm:pt>
    <dgm:pt modelId="{1E696E7E-8658-4848-A6E4-AF0C069A4232}" type="pres">
      <dgm:prSet presAssocID="{C4882CF4-64BF-4A99-BB32-573DF33A6D89}" presName="connectorText" presStyleLbl="sibTrans2D1" presStyleIdx="5" presStyleCnt="16"/>
      <dgm:spPr/>
    </dgm:pt>
    <dgm:pt modelId="{FFA0B99E-CFA9-4948-A91E-BF82533A3563}" type="pres">
      <dgm:prSet presAssocID="{79294405-DBC4-4F50-BA6A-FC62B187339F}" presName="node" presStyleLbl="node1" presStyleIdx="6" presStyleCnt="17">
        <dgm:presLayoutVars>
          <dgm:bulletEnabled val="1"/>
        </dgm:presLayoutVars>
      </dgm:prSet>
      <dgm:spPr/>
    </dgm:pt>
    <dgm:pt modelId="{D285A6E3-3C29-4168-A58E-2FB6DBE2CC78}" type="pres">
      <dgm:prSet presAssocID="{1F2822B3-89F1-461F-BA66-3B94E9053A29}" presName="sibTrans" presStyleLbl="sibTrans2D1" presStyleIdx="6" presStyleCnt="16"/>
      <dgm:spPr/>
    </dgm:pt>
    <dgm:pt modelId="{5613FCC0-C024-434E-832D-CCB655194783}" type="pres">
      <dgm:prSet presAssocID="{1F2822B3-89F1-461F-BA66-3B94E9053A29}" presName="connectorText" presStyleLbl="sibTrans2D1" presStyleIdx="6" presStyleCnt="16"/>
      <dgm:spPr/>
    </dgm:pt>
    <dgm:pt modelId="{718E9CE6-24FD-4ECE-9F8E-E7EBE1AEF21D}" type="pres">
      <dgm:prSet presAssocID="{AF8D1992-6958-4BC7-AF9A-4AC1FCE7D075}" presName="node" presStyleLbl="node1" presStyleIdx="7" presStyleCnt="17">
        <dgm:presLayoutVars>
          <dgm:bulletEnabled val="1"/>
        </dgm:presLayoutVars>
      </dgm:prSet>
      <dgm:spPr/>
    </dgm:pt>
    <dgm:pt modelId="{5DBF953D-D7DE-4421-9AB7-51790A242C2B}" type="pres">
      <dgm:prSet presAssocID="{3BCF119E-63D7-4C0C-A512-D32C32B70861}" presName="sibTrans" presStyleLbl="sibTrans2D1" presStyleIdx="7" presStyleCnt="16"/>
      <dgm:spPr/>
    </dgm:pt>
    <dgm:pt modelId="{35A50C6C-056B-483C-BC80-0ECEDB5F798E}" type="pres">
      <dgm:prSet presAssocID="{3BCF119E-63D7-4C0C-A512-D32C32B70861}" presName="connectorText" presStyleLbl="sibTrans2D1" presStyleIdx="7" presStyleCnt="16"/>
      <dgm:spPr/>
    </dgm:pt>
    <dgm:pt modelId="{F60488A3-AC03-4510-9212-EFE38A996886}" type="pres">
      <dgm:prSet presAssocID="{3E11C3F0-B0A6-4366-A303-5631F0C07268}" presName="node" presStyleLbl="node1" presStyleIdx="8" presStyleCnt="17">
        <dgm:presLayoutVars>
          <dgm:bulletEnabled val="1"/>
        </dgm:presLayoutVars>
      </dgm:prSet>
      <dgm:spPr/>
    </dgm:pt>
    <dgm:pt modelId="{901FFC87-2097-497E-A55F-CE085886A6BF}" type="pres">
      <dgm:prSet presAssocID="{4F11917F-CA38-41C6-86B2-C86B8A009B69}" presName="sibTrans" presStyleLbl="sibTrans2D1" presStyleIdx="8" presStyleCnt="16"/>
      <dgm:spPr/>
    </dgm:pt>
    <dgm:pt modelId="{F7922AEE-0822-48D2-B1BE-EF4069F9C492}" type="pres">
      <dgm:prSet presAssocID="{4F11917F-CA38-41C6-86B2-C86B8A009B69}" presName="connectorText" presStyleLbl="sibTrans2D1" presStyleIdx="8" presStyleCnt="16"/>
      <dgm:spPr/>
    </dgm:pt>
    <dgm:pt modelId="{0DDF5CA4-CA25-411D-85DA-B2540BAFDAAC}" type="pres">
      <dgm:prSet presAssocID="{2B7EE851-18D0-40FD-9593-844645DFF88B}" presName="node" presStyleLbl="node1" presStyleIdx="9" presStyleCnt="17">
        <dgm:presLayoutVars>
          <dgm:bulletEnabled val="1"/>
        </dgm:presLayoutVars>
      </dgm:prSet>
      <dgm:spPr/>
    </dgm:pt>
    <dgm:pt modelId="{9848C419-C993-4B88-9226-5EEF214C9B8C}" type="pres">
      <dgm:prSet presAssocID="{1E1F1AB0-B3D5-4C4B-B01C-2B12D36EDF62}" presName="sibTrans" presStyleLbl="sibTrans2D1" presStyleIdx="9" presStyleCnt="16"/>
      <dgm:spPr/>
    </dgm:pt>
    <dgm:pt modelId="{A1F02252-DA7A-4CBB-9490-A22692E4EE8B}" type="pres">
      <dgm:prSet presAssocID="{1E1F1AB0-B3D5-4C4B-B01C-2B12D36EDF62}" presName="connectorText" presStyleLbl="sibTrans2D1" presStyleIdx="9" presStyleCnt="16"/>
      <dgm:spPr/>
    </dgm:pt>
    <dgm:pt modelId="{80649626-DD51-47E0-8913-2511A9D5274A}" type="pres">
      <dgm:prSet presAssocID="{88CFE9CC-98FF-4B5F-9D85-84E0670973C5}" presName="node" presStyleLbl="node1" presStyleIdx="10" presStyleCnt="17">
        <dgm:presLayoutVars>
          <dgm:bulletEnabled val="1"/>
        </dgm:presLayoutVars>
      </dgm:prSet>
      <dgm:spPr/>
    </dgm:pt>
    <dgm:pt modelId="{109B6E2A-1DD3-40EC-B66D-F6362F4D157C}" type="pres">
      <dgm:prSet presAssocID="{77D803D8-09C3-4F74-BACC-FB65C9054D81}" presName="sibTrans" presStyleLbl="sibTrans2D1" presStyleIdx="10" presStyleCnt="16"/>
      <dgm:spPr/>
    </dgm:pt>
    <dgm:pt modelId="{751C7F4D-F2B3-42AF-BA0C-4752B362E778}" type="pres">
      <dgm:prSet presAssocID="{77D803D8-09C3-4F74-BACC-FB65C9054D81}" presName="connectorText" presStyleLbl="sibTrans2D1" presStyleIdx="10" presStyleCnt="16"/>
      <dgm:spPr/>
    </dgm:pt>
    <dgm:pt modelId="{2A6D7843-7D61-4775-9832-5DFDC6BAA599}" type="pres">
      <dgm:prSet presAssocID="{BB154DB8-C9D7-48F0-8EFC-EA3FC8F2602F}" presName="node" presStyleLbl="node1" presStyleIdx="11" presStyleCnt="17">
        <dgm:presLayoutVars>
          <dgm:bulletEnabled val="1"/>
        </dgm:presLayoutVars>
      </dgm:prSet>
      <dgm:spPr/>
    </dgm:pt>
    <dgm:pt modelId="{A24E0D23-C027-43C4-B19D-D59475F915E8}" type="pres">
      <dgm:prSet presAssocID="{EC83B832-C5B1-42A8-A349-C8B131FB9E33}" presName="sibTrans" presStyleLbl="sibTrans2D1" presStyleIdx="11" presStyleCnt="16"/>
      <dgm:spPr/>
    </dgm:pt>
    <dgm:pt modelId="{AAACDA70-0194-490D-99B2-47EC25A48716}" type="pres">
      <dgm:prSet presAssocID="{EC83B832-C5B1-42A8-A349-C8B131FB9E33}" presName="connectorText" presStyleLbl="sibTrans2D1" presStyleIdx="11" presStyleCnt="16"/>
      <dgm:spPr/>
    </dgm:pt>
    <dgm:pt modelId="{8DD2EE74-5CD4-4DDE-8F5B-39C40EE7C9D3}" type="pres">
      <dgm:prSet presAssocID="{E04D5FCF-8697-4F4B-90D6-FE4B3050B40E}" presName="node" presStyleLbl="node1" presStyleIdx="12" presStyleCnt="17">
        <dgm:presLayoutVars>
          <dgm:bulletEnabled val="1"/>
        </dgm:presLayoutVars>
      </dgm:prSet>
      <dgm:spPr/>
    </dgm:pt>
    <dgm:pt modelId="{7635AF6C-7F16-4CC0-9E38-55B396175F75}" type="pres">
      <dgm:prSet presAssocID="{7CD2244D-4709-4C51-A230-D690916122FB}" presName="sibTrans" presStyleLbl="sibTrans2D1" presStyleIdx="12" presStyleCnt="16"/>
      <dgm:spPr/>
    </dgm:pt>
    <dgm:pt modelId="{AA8721B3-7A02-49A4-92A9-AFD71D360982}" type="pres">
      <dgm:prSet presAssocID="{7CD2244D-4709-4C51-A230-D690916122FB}" presName="connectorText" presStyleLbl="sibTrans2D1" presStyleIdx="12" presStyleCnt="16"/>
      <dgm:spPr/>
    </dgm:pt>
    <dgm:pt modelId="{FEA11C2F-D134-4E21-9D52-DED2E436E839}" type="pres">
      <dgm:prSet presAssocID="{64D8A237-FE60-441C-BFBB-48095A57D019}" presName="node" presStyleLbl="node1" presStyleIdx="13" presStyleCnt="17">
        <dgm:presLayoutVars>
          <dgm:bulletEnabled val="1"/>
        </dgm:presLayoutVars>
      </dgm:prSet>
      <dgm:spPr/>
    </dgm:pt>
    <dgm:pt modelId="{38971399-3498-4B20-8F74-338E78599FDB}" type="pres">
      <dgm:prSet presAssocID="{4D3F990C-55E6-4EB5-9D24-72030C4977BE}" presName="sibTrans" presStyleLbl="sibTrans2D1" presStyleIdx="13" presStyleCnt="16"/>
      <dgm:spPr/>
    </dgm:pt>
    <dgm:pt modelId="{8668326D-6995-4EBD-BBC6-84FB8262E6DD}" type="pres">
      <dgm:prSet presAssocID="{4D3F990C-55E6-4EB5-9D24-72030C4977BE}" presName="connectorText" presStyleLbl="sibTrans2D1" presStyleIdx="13" presStyleCnt="16"/>
      <dgm:spPr/>
    </dgm:pt>
    <dgm:pt modelId="{14C463BA-FFAD-458F-A8B8-8401C0F76ED1}" type="pres">
      <dgm:prSet presAssocID="{C8513B7A-3AEA-4C81-81D1-B37DE7FAA9BE}" presName="node" presStyleLbl="node1" presStyleIdx="14" presStyleCnt="17">
        <dgm:presLayoutVars>
          <dgm:bulletEnabled val="1"/>
        </dgm:presLayoutVars>
      </dgm:prSet>
      <dgm:spPr/>
    </dgm:pt>
    <dgm:pt modelId="{081E9675-837F-4650-BCF9-889CD97D5A43}" type="pres">
      <dgm:prSet presAssocID="{B26F061D-15C6-4033-9ED8-BA76D4C95B37}" presName="sibTrans" presStyleLbl="sibTrans2D1" presStyleIdx="14" presStyleCnt="16"/>
      <dgm:spPr/>
    </dgm:pt>
    <dgm:pt modelId="{1291D542-2C36-4E1E-A478-EF51A16BB533}" type="pres">
      <dgm:prSet presAssocID="{B26F061D-15C6-4033-9ED8-BA76D4C95B37}" presName="connectorText" presStyleLbl="sibTrans2D1" presStyleIdx="14" presStyleCnt="16"/>
      <dgm:spPr/>
    </dgm:pt>
    <dgm:pt modelId="{DAA473B7-DC89-442B-AC4B-72DDEFF1882F}" type="pres">
      <dgm:prSet presAssocID="{C44B45C1-6658-4337-A16D-5CABC1CDE89F}" presName="node" presStyleLbl="node1" presStyleIdx="15" presStyleCnt="17">
        <dgm:presLayoutVars>
          <dgm:bulletEnabled val="1"/>
        </dgm:presLayoutVars>
      </dgm:prSet>
      <dgm:spPr/>
    </dgm:pt>
    <dgm:pt modelId="{F7C384BF-2270-47C6-914E-9CEF81D5E252}" type="pres">
      <dgm:prSet presAssocID="{425D075F-5257-4250-A4C9-18A230AE36B5}" presName="sibTrans" presStyleLbl="sibTrans2D1" presStyleIdx="15" presStyleCnt="16"/>
      <dgm:spPr/>
    </dgm:pt>
    <dgm:pt modelId="{633DC2A3-9A91-453E-AD4B-5FFE1E356999}" type="pres">
      <dgm:prSet presAssocID="{425D075F-5257-4250-A4C9-18A230AE36B5}" presName="connectorText" presStyleLbl="sibTrans2D1" presStyleIdx="15" presStyleCnt="16"/>
      <dgm:spPr/>
    </dgm:pt>
    <dgm:pt modelId="{40F78162-ABE5-4C79-B20E-7EED046A1545}" type="pres">
      <dgm:prSet presAssocID="{5E8A8550-BCBC-4F9A-B4AA-A04DFB930083}" presName="node" presStyleLbl="node1" presStyleIdx="16" presStyleCnt="17">
        <dgm:presLayoutVars>
          <dgm:bulletEnabled val="1"/>
        </dgm:presLayoutVars>
      </dgm:prSet>
      <dgm:spPr/>
    </dgm:pt>
  </dgm:ptLst>
  <dgm:cxnLst>
    <dgm:cxn modelId="{9C8FF505-4B65-42DE-A419-1B86113C08B7}" type="presOf" srcId="{2242FFED-B97B-44BB-8BC7-54A36AE0A00B}" destId="{1026BDAD-F683-4259-9DC3-93B58A072591}" srcOrd="1" destOrd="0" presId="urn:microsoft.com/office/officeart/2005/8/layout/process5"/>
    <dgm:cxn modelId="{1814BD0A-6B52-41DB-8339-B4CFB74EB66E}" type="presOf" srcId="{EC83B832-C5B1-42A8-A349-C8B131FB9E33}" destId="{AAACDA70-0194-490D-99B2-47EC25A48716}" srcOrd="1" destOrd="0" presId="urn:microsoft.com/office/officeart/2005/8/layout/process5"/>
    <dgm:cxn modelId="{9AB7E50B-C979-46BC-AA33-3AA79E54336C}" type="presOf" srcId="{BB154DB8-C9D7-48F0-8EFC-EA3FC8F2602F}" destId="{2A6D7843-7D61-4775-9832-5DFDC6BAA599}" srcOrd="0" destOrd="0" presId="urn:microsoft.com/office/officeart/2005/8/layout/process5"/>
    <dgm:cxn modelId="{682A8F0D-DB1E-4A27-85D7-A6F2FED0B7D9}" type="presOf" srcId="{3BCF119E-63D7-4C0C-A512-D32C32B70861}" destId="{35A50C6C-056B-483C-BC80-0ECEDB5F798E}" srcOrd="1" destOrd="0" presId="urn:microsoft.com/office/officeart/2005/8/layout/process5"/>
    <dgm:cxn modelId="{0B291916-F6AA-485B-B9B6-CB842266FDF0}" type="presOf" srcId="{AB32000E-2C44-43D5-A939-279F5563F64F}" destId="{BAACD820-2ACB-46FB-8DDE-C64F212840F7}" srcOrd="0" destOrd="0" presId="urn:microsoft.com/office/officeart/2005/8/layout/process5"/>
    <dgm:cxn modelId="{51B2E017-53EC-4884-9E2C-6B8B9C3EE105}" type="presOf" srcId="{77D803D8-09C3-4F74-BACC-FB65C9054D81}" destId="{109B6E2A-1DD3-40EC-B66D-F6362F4D157C}" srcOrd="0" destOrd="0" presId="urn:microsoft.com/office/officeart/2005/8/layout/process5"/>
    <dgm:cxn modelId="{F879171F-E0CE-46BE-997B-69F27C1309EA}" type="presOf" srcId="{950A338A-6E88-4F67-B900-5BBBCCE0BC88}" destId="{203B9809-34B5-4C2F-A380-CD1935B77B51}" srcOrd="0" destOrd="0" presId="urn:microsoft.com/office/officeart/2005/8/layout/process5"/>
    <dgm:cxn modelId="{DF8A5E28-179D-487B-8160-6C23751B4149}" type="presOf" srcId="{1F2822B3-89F1-461F-BA66-3B94E9053A29}" destId="{5613FCC0-C024-434E-832D-CCB655194783}" srcOrd="1" destOrd="0" presId="urn:microsoft.com/office/officeart/2005/8/layout/process5"/>
    <dgm:cxn modelId="{96AD1D2B-1F24-492C-ABFF-F5B100FFAAFB}" type="presOf" srcId="{7CD2244D-4709-4C51-A230-D690916122FB}" destId="{7635AF6C-7F16-4CC0-9E38-55B396175F75}" srcOrd="0" destOrd="0" presId="urn:microsoft.com/office/officeart/2005/8/layout/process5"/>
    <dgm:cxn modelId="{1F55B62C-FF19-4E8A-A846-641D6892D854}" type="presOf" srcId="{9AE80824-1582-477F-B4D9-05630DA087C8}" destId="{D1420515-A35F-485A-8A83-4CC447CC81D8}" srcOrd="1" destOrd="0" presId="urn:microsoft.com/office/officeart/2005/8/layout/process5"/>
    <dgm:cxn modelId="{96BB5932-8AB4-4640-97B9-144EE2D2C022}" type="presOf" srcId="{9AE80824-1582-477F-B4D9-05630DA087C8}" destId="{00AB482F-3684-4BD4-8926-D3571F77CD47}" srcOrd="0" destOrd="0" presId="urn:microsoft.com/office/officeart/2005/8/layout/process5"/>
    <dgm:cxn modelId="{1DB5B235-0D8F-427A-BFFA-7B613B24BA2A}" type="presOf" srcId="{C8513B7A-3AEA-4C81-81D1-B37DE7FAA9BE}" destId="{14C463BA-FFAD-458F-A8B8-8401C0F76ED1}" srcOrd="0" destOrd="0" presId="urn:microsoft.com/office/officeart/2005/8/layout/process5"/>
    <dgm:cxn modelId="{5FEA3A3B-EA83-4AFD-A641-DE418B3BBDB3}" srcId="{5BF5825F-292E-470B-B923-5B6588FD6F8A}" destId="{AF8D1992-6958-4BC7-AF9A-4AC1FCE7D075}" srcOrd="7" destOrd="0" parTransId="{1D8C81E6-D3E2-44BA-ABBA-531B4A59365B}" sibTransId="{3BCF119E-63D7-4C0C-A512-D32C32B70861}"/>
    <dgm:cxn modelId="{83EA125B-4900-4E9B-8901-E72328AF2C92}" type="presOf" srcId="{425D075F-5257-4250-A4C9-18A230AE36B5}" destId="{633DC2A3-9A91-453E-AD4B-5FFE1E356999}" srcOrd="1" destOrd="0" presId="urn:microsoft.com/office/officeart/2005/8/layout/process5"/>
    <dgm:cxn modelId="{3650305B-1B5E-4104-B7A9-F9D13ED2FCE6}" type="presOf" srcId="{4D3F990C-55E6-4EB5-9D24-72030C4977BE}" destId="{38971399-3498-4B20-8F74-338E78599FDB}" srcOrd="0" destOrd="0" presId="urn:microsoft.com/office/officeart/2005/8/layout/process5"/>
    <dgm:cxn modelId="{23E98C5C-ACE5-4F0F-B520-7BA9F3483F81}" type="presOf" srcId="{1E1F1AB0-B3D5-4C4B-B01C-2B12D36EDF62}" destId="{A1F02252-DA7A-4CBB-9490-A22692E4EE8B}" srcOrd="1" destOrd="0" presId="urn:microsoft.com/office/officeart/2005/8/layout/process5"/>
    <dgm:cxn modelId="{DFF8D65E-7688-44A5-A0D9-C30B79EAC9D5}" srcId="{5BF5825F-292E-470B-B923-5B6588FD6F8A}" destId="{E04D5FCF-8697-4F4B-90D6-FE4B3050B40E}" srcOrd="12" destOrd="0" parTransId="{42FDEC8D-87A4-4425-AACE-AA9320084E10}" sibTransId="{7CD2244D-4709-4C51-A230-D690916122FB}"/>
    <dgm:cxn modelId="{C1573A42-14AD-4690-A93F-F08072FC4DCA}" srcId="{5BF5825F-292E-470B-B923-5B6588FD6F8A}" destId="{79294405-DBC4-4F50-BA6A-FC62B187339F}" srcOrd="6" destOrd="0" parTransId="{B5DC0650-47F4-41C9-80E5-8BE06BAEAB74}" sibTransId="{1F2822B3-89F1-461F-BA66-3B94E9053A29}"/>
    <dgm:cxn modelId="{32692D64-B0DE-4869-A77D-7C84756D6B9F}" type="presOf" srcId="{AF8D1992-6958-4BC7-AF9A-4AC1FCE7D075}" destId="{718E9CE6-24FD-4ECE-9F8E-E7EBE1AEF21D}" srcOrd="0" destOrd="0" presId="urn:microsoft.com/office/officeart/2005/8/layout/process5"/>
    <dgm:cxn modelId="{541D6447-C1D0-4466-B633-4D1F76559563}" type="presOf" srcId="{3E11C3F0-B0A6-4366-A303-5631F0C07268}" destId="{F60488A3-AC03-4510-9212-EFE38A996886}" srcOrd="0" destOrd="0" presId="urn:microsoft.com/office/officeart/2005/8/layout/process5"/>
    <dgm:cxn modelId="{D78F594D-1D55-479C-A39C-84BF8C8D458A}" type="presOf" srcId="{4F11917F-CA38-41C6-86B2-C86B8A009B69}" destId="{901FFC87-2097-497E-A55F-CE085886A6BF}" srcOrd="0" destOrd="0" presId="urn:microsoft.com/office/officeart/2005/8/layout/process5"/>
    <dgm:cxn modelId="{CB45954D-9E67-4A3D-9853-395D9A1697BF}" type="presOf" srcId="{C4882CF4-64BF-4A99-BB32-573DF33A6D89}" destId="{1E696E7E-8658-4848-A6E4-AF0C069A4232}" srcOrd="1" destOrd="0" presId="urn:microsoft.com/office/officeart/2005/8/layout/process5"/>
    <dgm:cxn modelId="{7407CC4D-6E8A-401E-9A52-2CA65473592D}" type="presOf" srcId="{D20A4057-6850-467E-B922-6C74B4AB1359}" destId="{656C1209-2A1A-4721-A651-83F019E72BDD}" srcOrd="1" destOrd="0" presId="urn:microsoft.com/office/officeart/2005/8/layout/process5"/>
    <dgm:cxn modelId="{510AC950-C3C1-474E-B990-8B4F158A5B8A}" srcId="{5BF5825F-292E-470B-B923-5B6588FD6F8A}" destId="{BB154DB8-C9D7-48F0-8EFC-EA3FC8F2602F}" srcOrd="11" destOrd="0" parTransId="{0FB22D5B-01FD-45DA-8D5B-B625E139E867}" sibTransId="{EC83B832-C5B1-42A8-A349-C8B131FB9E33}"/>
    <dgm:cxn modelId="{82D60A51-65B6-4B02-B1CE-397F9A2E78E0}" srcId="{5BF5825F-292E-470B-B923-5B6588FD6F8A}" destId="{5E8A8550-BCBC-4F9A-B4AA-A04DFB930083}" srcOrd="16" destOrd="0" parTransId="{697D4EA4-13ED-415B-93A7-83CDF6313A7D}" sibTransId="{C26A3B88-F136-4C48-AADE-DC7D7F3E07AF}"/>
    <dgm:cxn modelId="{FAB3F371-CA17-4398-8F2F-EBEDBE7D2154}" type="presOf" srcId="{64D8A237-FE60-441C-BFBB-48095A57D019}" destId="{FEA11C2F-D134-4E21-9D52-DED2E436E839}" srcOrd="0" destOrd="0" presId="urn:microsoft.com/office/officeart/2005/8/layout/process5"/>
    <dgm:cxn modelId="{183CF474-00AE-4186-AC62-7411DB532834}" type="presOf" srcId="{77D803D8-09C3-4F74-BACC-FB65C9054D81}" destId="{751C7F4D-F2B3-42AF-BA0C-4752B362E778}" srcOrd="1" destOrd="0" presId="urn:microsoft.com/office/officeart/2005/8/layout/process5"/>
    <dgm:cxn modelId="{57218976-06E7-4C03-BA13-66B2D1D1952B}" type="presOf" srcId="{E04D5FCF-8697-4F4B-90D6-FE4B3050B40E}" destId="{8DD2EE74-5CD4-4DDE-8F5B-39C40EE7C9D3}" srcOrd="0" destOrd="0" presId="urn:microsoft.com/office/officeart/2005/8/layout/process5"/>
    <dgm:cxn modelId="{89E49556-2B83-40E4-B339-AF0D791D9C49}" srcId="{5BF5825F-292E-470B-B923-5B6588FD6F8A}" destId="{7902761A-849C-4646-9EA2-B8A543289503}" srcOrd="2" destOrd="0" parTransId="{C0F159AA-5897-4AB4-93ED-ACD2F6820F87}" sibTransId="{D20A4057-6850-467E-B922-6C74B4AB1359}"/>
    <dgm:cxn modelId="{1C34C059-F1B8-42DD-8DF4-6D51DD28C238}" type="presOf" srcId="{EC83B832-C5B1-42A8-A349-C8B131FB9E33}" destId="{A24E0D23-C027-43C4-B19D-D59475F915E8}" srcOrd="0" destOrd="0" presId="urn:microsoft.com/office/officeart/2005/8/layout/process5"/>
    <dgm:cxn modelId="{0AA28F7B-62F7-4715-8DB3-D5C37D782DCE}" srcId="{5BF5825F-292E-470B-B923-5B6588FD6F8A}" destId="{C44B45C1-6658-4337-A16D-5CABC1CDE89F}" srcOrd="15" destOrd="0" parTransId="{0D6B0B64-3B40-48A6-B6BE-F5E45A978B8B}" sibTransId="{425D075F-5257-4250-A4C9-18A230AE36B5}"/>
    <dgm:cxn modelId="{1DB8B87B-A63A-43D7-BAF5-398C764CA836}" srcId="{5BF5825F-292E-470B-B923-5B6588FD6F8A}" destId="{950A338A-6E88-4F67-B900-5BBBCCE0BC88}" srcOrd="1" destOrd="0" parTransId="{600BE223-32F8-440A-A8EE-D46A65036EB2}" sibTransId="{66258FC7-2B58-4060-B8CB-591751A8C6F8}"/>
    <dgm:cxn modelId="{1193A17C-BBBD-4A72-9D73-6E0F1C87E473}" type="presOf" srcId="{B26F061D-15C6-4033-9ED8-BA76D4C95B37}" destId="{081E9675-837F-4650-BCF9-889CD97D5A43}" srcOrd="0" destOrd="0" presId="urn:microsoft.com/office/officeart/2005/8/layout/process5"/>
    <dgm:cxn modelId="{C14D427D-FA4A-4756-9415-AA8F16FD70DC}" srcId="{5BF5825F-292E-470B-B923-5B6588FD6F8A}" destId="{64D8A237-FE60-441C-BFBB-48095A57D019}" srcOrd="13" destOrd="0" parTransId="{C9308E31-9468-4492-AAAB-435FAA81D884}" sibTransId="{4D3F990C-55E6-4EB5-9D24-72030C4977BE}"/>
    <dgm:cxn modelId="{E2739B7E-0D1E-4F2C-AE63-655A208EE751}" type="presOf" srcId="{88CFE9CC-98FF-4B5F-9D85-84E0670973C5}" destId="{80649626-DD51-47E0-8913-2511A9D5274A}" srcOrd="0" destOrd="0" presId="urn:microsoft.com/office/officeart/2005/8/layout/process5"/>
    <dgm:cxn modelId="{7B350487-4C32-4267-8F0C-C33CF6FEDBF3}" type="presOf" srcId="{5E8A8550-BCBC-4F9A-B4AA-A04DFB930083}" destId="{40F78162-ABE5-4C79-B20E-7EED046A1545}" srcOrd="0" destOrd="0" presId="urn:microsoft.com/office/officeart/2005/8/layout/process5"/>
    <dgm:cxn modelId="{FE9EFF8D-5596-4329-9B3D-9AB1EFACA074}" type="presOf" srcId="{4D3F990C-55E6-4EB5-9D24-72030C4977BE}" destId="{8668326D-6995-4EBD-BBC6-84FB8262E6DD}" srcOrd="1" destOrd="0" presId="urn:microsoft.com/office/officeart/2005/8/layout/process5"/>
    <dgm:cxn modelId="{5B903D8E-7150-46BC-AC8A-8B03D5F850CC}" srcId="{5BF5825F-292E-470B-B923-5B6588FD6F8A}" destId="{AB32000E-2C44-43D5-A939-279F5563F64F}" srcOrd="4" destOrd="0" parTransId="{807253B2-96E5-40F7-97D4-718F123BB1EF}" sibTransId="{2242FFED-B97B-44BB-8BC7-54A36AE0A00B}"/>
    <dgm:cxn modelId="{FA6A7E95-9BFE-4B1A-9F23-277B37BE1AFE}" type="presOf" srcId="{2242FFED-B97B-44BB-8BC7-54A36AE0A00B}" destId="{DB8BC7DF-0940-45C8-9335-F6FB9B6549F7}" srcOrd="0" destOrd="0" presId="urn:microsoft.com/office/officeart/2005/8/layout/process5"/>
    <dgm:cxn modelId="{512E7397-6CA5-48D3-A984-096A5B230FC4}" type="presOf" srcId="{7CD2244D-4709-4C51-A230-D690916122FB}" destId="{AA8721B3-7A02-49A4-92A9-AFD71D360982}" srcOrd="1" destOrd="0" presId="urn:microsoft.com/office/officeart/2005/8/layout/process5"/>
    <dgm:cxn modelId="{12625498-6282-4E22-A185-54C30AC82ABF}" type="presOf" srcId="{B26F061D-15C6-4033-9ED8-BA76D4C95B37}" destId="{1291D542-2C36-4E1E-A478-EF51A16BB533}" srcOrd="1" destOrd="0" presId="urn:microsoft.com/office/officeart/2005/8/layout/process5"/>
    <dgm:cxn modelId="{422B129A-BFD1-4827-B493-4CAC5669D24D}" type="presOf" srcId="{3BCF119E-63D7-4C0C-A512-D32C32B70861}" destId="{5DBF953D-D7DE-4421-9AB7-51790A242C2B}" srcOrd="0" destOrd="0" presId="urn:microsoft.com/office/officeart/2005/8/layout/process5"/>
    <dgm:cxn modelId="{C84C359A-5C31-4173-B0CF-FBFFFF69CE10}" type="presOf" srcId="{2B7EE851-18D0-40FD-9593-844645DFF88B}" destId="{0DDF5CA4-CA25-411D-85DA-B2540BAFDAAC}" srcOrd="0" destOrd="0" presId="urn:microsoft.com/office/officeart/2005/8/layout/process5"/>
    <dgm:cxn modelId="{185CE99B-AD23-47E3-84D1-C7D13BF0FCDF}" type="presOf" srcId="{8B8EA7BD-94DB-44AB-B931-F11DAF101669}" destId="{29BA3DC7-C8A8-4107-8172-903C0CE114C8}" srcOrd="0" destOrd="0" presId="urn:microsoft.com/office/officeart/2005/8/layout/process5"/>
    <dgm:cxn modelId="{58E61A9C-0E91-45D9-83F7-E6A49B2D1BC0}" type="presOf" srcId="{5BF5825F-292E-470B-B923-5B6588FD6F8A}" destId="{4B79E51A-240B-4215-BBD7-92CBAA0085A9}" srcOrd="0" destOrd="0" presId="urn:microsoft.com/office/officeart/2005/8/layout/process5"/>
    <dgm:cxn modelId="{1C4653A3-7535-4653-B409-4536B803E521}" type="presOf" srcId="{79294405-DBC4-4F50-BA6A-FC62B187339F}" destId="{FFA0B99E-CFA9-4948-A91E-BF82533A3563}" srcOrd="0" destOrd="0" presId="urn:microsoft.com/office/officeart/2005/8/layout/process5"/>
    <dgm:cxn modelId="{D2CA64A5-F043-471B-A931-BAF598FDA99B}" type="presOf" srcId="{C44B45C1-6658-4337-A16D-5CABC1CDE89F}" destId="{DAA473B7-DC89-442B-AC4B-72DDEFF1882F}" srcOrd="0" destOrd="0" presId="urn:microsoft.com/office/officeart/2005/8/layout/process5"/>
    <dgm:cxn modelId="{0881CCA8-6D6A-437C-895C-CDA2FEE65BA5}" type="presOf" srcId="{F4FECD55-34F5-42FE-A2E4-10B86545FA18}" destId="{3F5CBF88-B9D6-46B5-B5E0-0CCC552CCE04}" srcOrd="0" destOrd="0" presId="urn:microsoft.com/office/officeart/2005/8/layout/process5"/>
    <dgm:cxn modelId="{1B3535AA-9053-4BFE-8387-BFBC4FB8641E}" srcId="{5BF5825F-292E-470B-B923-5B6588FD6F8A}" destId="{C8513B7A-3AEA-4C81-81D1-B37DE7FAA9BE}" srcOrd="14" destOrd="0" parTransId="{02300159-B741-4A38-B7CF-0E03CDEF7FA2}" sibTransId="{B26F061D-15C6-4033-9ED8-BA76D4C95B37}"/>
    <dgm:cxn modelId="{55218AB0-449B-49DC-856D-F08180A0BDB3}" type="presOf" srcId="{4F11917F-CA38-41C6-86B2-C86B8A009B69}" destId="{F7922AEE-0822-48D2-B1BE-EF4069F9C492}" srcOrd="1" destOrd="0" presId="urn:microsoft.com/office/officeart/2005/8/layout/process5"/>
    <dgm:cxn modelId="{038C4EB6-7C86-4BCC-968D-95A997AE9455}" type="presOf" srcId="{C4882CF4-64BF-4A99-BB32-573DF33A6D89}" destId="{00F8C224-CDDD-46FB-B58D-E6E8B0820448}" srcOrd="0" destOrd="0" presId="urn:microsoft.com/office/officeart/2005/8/layout/process5"/>
    <dgm:cxn modelId="{2C3849BD-8DB8-40D7-9A3B-8BA03BFB47C3}" type="presOf" srcId="{D20A4057-6850-467E-B922-6C74B4AB1359}" destId="{B3F644B1-66B2-4DFD-8883-AA7A80605662}" srcOrd="0" destOrd="0" presId="urn:microsoft.com/office/officeart/2005/8/layout/process5"/>
    <dgm:cxn modelId="{D6C704BF-A3FF-4E6F-ADB0-10EE26FDAFC1}" type="presOf" srcId="{425D075F-5257-4250-A4C9-18A230AE36B5}" destId="{F7C384BF-2270-47C6-914E-9CEF81D5E252}" srcOrd="0" destOrd="0" presId="urn:microsoft.com/office/officeart/2005/8/layout/process5"/>
    <dgm:cxn modelId="{F1AB1DC2-F29F-4AE8-82DD-CB5418FDD44E}" type="presOf" srcId="{1F2822B3-89F1-461F-BA66-3B94E9053A29}" destId="{D285A6E3-3C29-4168-A58E-2FB6DBE2CC78}" srcOrd="0" destOrd="0" presId="urn:microsoft.com/office/officeart/2005/8/layout/process5"/>
    <dgm:cxn modelId="{3D2F99C4-447F-4526-953A-BB1821F1B3EA}" srcId="{5BF5825F-292E-470B-B923-5B6588FD6F8A}" destId="{2B7EE851-18D0-40FD-9593-844645DFF88B}" srcOrd="9" destOrd="0" parTransId="{BD36130B-82C3-43DC-B9DF-544CD1C3B92F}" sibTransId="{1E1F1AB0-B3D5-4C4B-B01C-2B12D36EDF62}"/>
    <dgm:cxn modelId="{2A3FF8C7-B775-4BD6-9640-F152D8CECD5B}" type="presOf" srcId="{66258FC7-2B58-4060-B8CB-591751A8C6F8}" destId="{A9677C3A-CA86-4BF6-84A7-6E82DD09A04C}" srcOrd="0" destOrd="0" presId="urn:microsoft.com/office/officeart/2005/8/layout/process5"/>
    <dgm:cxn modelId="{796E34CC-2076-40D7-A974-89757895672A}" srcId="{5BF5825F-292E-470B-B923-5B6588FD6F8A}" destId="{1E2FDEE8-5795-4E8C-A2EA-B34331C6AAE7}" srcOrd="0" destOrd="0" parTransId="{4FB93577-8EA5-4937-8506-1429B3E91BC6}" sibTransId="{8B8EA7BD-94DB-44AB-B931-F11DAF101669}"/>
    <dgm:cxn modelId="{819299CE-E98D-42F2-AE68-640686697196}" srcId="{5BF5825F-292E-470B-B923-5B6588FD6F8A}" destId="{88CFE9CC-98FF-4B5F-9D85-84E0670973C5}" srcOrd="10" destOrd="0" parTransId="{293843EC-4E0D-4240-B8CC-1C3247621DD9}" sibTransId="{77D803D8-09C3-4F74-BACC-FB65C9054D81}"/>
    <dgm:cxn modelId="{F04BCED8-E91F-4379-A834-F0E55DC8A9F2}" type="presOf" srcId="{1E1F1AB0-B3D5-4C4B-B01C-2B12D36EDF62}" destId="{9848C419-C993-4B88-9226-5EEF214C9B8C}" srcOrd="0" destOrd="0" presId="urn:microsoft.com/office/officeart/2005/8/layout/process5"/>
    <dgm:cxn modelId="{97F5FEDE-878D-4788-A852-19BD3A587AE7}" type="presOf" srcId="{56330BD3-7743-45B0-BD01-231FE83A2576}" destId="{96CB1B04-E2BB-40B3-B408-D40C534A799C}" srcOrd="0" destOrd="0" presId="urn:microsoft.com/office/officeart/2005/8/layout/process5"/>
    <dgm:cxn modelId="{B41145EB-80A7-4804-9F60-095C9B1F7C4A}" type="presOf" srcId="{7902761A-849C-4646-9EA2-B8A543289503}" destId="{5EFE1334-E8B1-435F-ABBD-F724EF20DC9F}" srcOrd="0" destOrd="0" presId="urn:microsoft.com/office/officeart/2005/8/layout/process5"/>
    <dgm:cxn modelId="{860791EB-DF8C-4E3A-899D-4D6C3F487C26}" type="presOf" srcId="{1E2FDEE8-5795-4E8C-A2EA-B34331C6AAE7}" destId="{C0F8F385-9993-4497-A81D-7FBF57127053}" srcOrd="0" destOrd="0" presId="urn:microsoft.com/office/officeart/2005/8/layout/process5"/>
    <dgm:cxn modelId="{4E9B06EF-7658-46BC-BEE2-68C87EA9A119}" type="presOf" srcId="{8B8EA7BD-94DB-44AB-B931-F11DAF101669}" destId="{8E85244C-0425-4128-9ABB-4807490FB15A}" srcOrd="1" destOrd="0" presId="urn:microsoft.com/office/officeart/2005/8/layout/process5"/>
    <dgm:cxn modelId="{C316A2F5-804C-4D0B-80AA-10C8B64061D9}" srcId="{5BF5825F-292E-470B-B923-5B6588FD6F8A}" destId="{3E11C3F0-B0A6-4366-A303-5631F0C07268}" srcOrd="8" destOrd="0" parTransId="{193681CE-584A-4E6D-B3DB-72562D166F52}" sibTransId="{4F11917F-CA38-41C6-86B2-C86B8A009B69}"/>
    <dgm:cxn modelId="{78D329F9-5162-4BD0-970F-CDB78A8D9C47}" srcId="{5BF5825F-292E-470B-B923-5B6588FD6F8A}" destId="{F4FECD55-34F5-42FE-A2E4-10B86545FA18}" srcOrd="3" destOrd="0" parTransId="{84E86D6A-D82F-49F1-B209-BAC56D66E81C}" sibTransId="{9AE80824-1582-477F-B4D9-05630DA087C8}"/>
    <dgm:cxn modelId="{93C22BFA-A051-495D-9772-F2744DFED41B}" srcId="{5BF5825F-292E-470B-B923-5B6588FD6F8A}" destId="{56330BD3-7743-45B0-BD01-231FE83A2576}" srcOrd="5" destOrd="0" parTransId="{98DC2275-8CE2-4ADC-946E-166686931DAF}" sibTransId="{C4882CF4-64BF-4A99-BB32-573DF33A6D89}"/>
    <dgm:cxn modelId="{B0B17CFD-54F6-486C-8FFB-9396F1237C40}" type="presOf" srcId="{66258FC7-2B58-4060-B8CB-591751A8C6F8}" destId="{6D81231E-2878-49CC-AB46-F5D641426AB7}" srcOrd="1" destOrd="0" presId="urn:microsoft.com/office/officeart/2005/8/layout/process5"/>
    <dgm:cxn modelId="{06EA9F3B-DF07-450D-8548-3651EB7FF373}" type="presParOf" srcId="{4B79E51A-240B-4215-BBD7-92CBAA0085A9}" destId="{C0F8F385-9993-4497-A81D-7FBF57127053}" srcOrd="0" destOrd="0" presId="urn:microsoft.com/office/officeart/2005/8/layout/process5"/>
    <dgm:cxn modelId="{91A9F141-1463-4DF2-A106-3133F6CBBF48}" type="presParOf" srcId="{4B79E51A-240B-4215-BBD7-92CBAA0085A9}" destId="{29BA3DC7-C8A8-4107-8172-903C0CE114C8}" srcOrd="1" destOrd="0" presId="urn:microsoft.com/office/officeart/2005/8/layout/process5"/>
    <dgm:cxn modelId="{FB737A1E-6063-478A-89FA-00D5AF165CD6}" type="presParOf" srcId="{29BA3DC7-C8A8-4107-8172-903C0CE114C8}" destId="{8E85244C-0425-4128-9ABB-4807490FB15A}" srcOrd="0" destOrd="0" presId="urn:microsoft.com/office/officeart/2005/8/layout/process5"/>
    <dgm:cxn modelId="{44B13274-39A2-495C-8B8B-76C5C76D861E}" type="presParOf" srcId="{4B79E51A-240B-4215-BBD7-92CBAA0085A9}" destId="{203B9809-34B5-4C2F-A380-CD1935B77B51}" srcOrd="2" destOrd="0" presId="urn:microsoft.com/office/officeart/2005/8/layout/process5"/>
    <dgm:cxn modelId="{2382B4BF-EA8D-46E2-B6F5-6B2BD5511222}" type="presParOf" srcId="{4B79E51A-240B-4215-BBD7-92CBAA0085A9}" destId="{A9677C3A-CA86-4BF6-84A7-6E82DD09A04C}" srcOrd="3" destOrd="0" presId="urn:microsoft.com/office/officeart/2005/8/layout/process5"/>
    <dgm:cxn modelId="{1344BCA3-1F26-4FCF-8F8E-880DB406B3E9}" type="presParOf" srcId="{A9677C3A-CA86-4BF6-84A7-6E82DD09A04C}" destId="{6D81231E-2878-49CC-AB46-F5D641426AB7}" srcOrd="0" destOrd="0" presId="urn:microsoft.com/office/officeart/2005/8/layout/process5"/>
    <dgm:cxn modelId="{7A721B10-B4FE-4A82-AF56-1DC023C4CE67}" type="presParOf" srcId="{4B79E51A-240B-4215-BBD7-92CBAA0085A9}" destId="{5EFE1334-E8B1-435F-ABBD-F724EF20DC9F}" srcOrd="4" destOrd="0" presId="urn:microsoft.com/office/officeart/2005/8/layout/process5"/>
    <dgm:cxn modelId="{274BE837-822B-4F67-B031-941B29C1D11C}" type="presParOf" srcId="{4B79E51A-240B-4215-BBD7-92CBAA0085A9}" destId="{B3F644B1-66B2-4DFD-8883-AA7A80605662}" srcOrd="5" destOrd="0" presId="urn:microsoft.com/office/officeart/2005/8/layout/process5"/>
    <dgm:cxn modelId="{D8B8EB6D-73F8-4FDA-8C21-7330C9E9FFA4}" type="presParOf" srcId="{B3F644B1-66B2-4DFD-8883-AA7A80605662}" destId="{656C1209-2A1A-4721-A651-83F019E72BDD}" srcOrd="0" destOrd="0" presId="urn:microsoft.com/office/officeart/2005/8/layout/process5"/>
    <dgm:cxn modelId="{ED18CC28-4551-4FF1-846F-AFDE878727FA}" type="presParOf" srcId="{4B79E51A-240B-4215-BBD7-92CBAA0085A9}" destId="{3F5CBF88-B9D6-46B5-B5E0-0CCC552CCE04}" srcOrd="6" destOrd="0" presId="urn:microsoft.com/office/officeart/2005/8/layout/process5"/>
    <dgm:cxn modelId="{C63F0962-A277-4F20-90B4-BB4D2EA25865}" type="presParOf" srcId="{4B79E51A-240B-4215-BBD7-92CBAA0085A9}" destId="{00AB482F-3684-4BD4-8926-D3571F77CD47}" srcOrd="7" destOrd="0" presId="urn:microsoft.com/office/officeart/2005/8/layout/process5"/>
    <dgm:cxn modelId="{437467BF-C5C1-4B6E-8493-1F97C69F15EB}" type="presParOf" srcId="{00AB482F-3684-4BD4-8926-D3571F77CD47}" destId="{D1420515-A35F-485A-8A83-4CC447CC81D8}" srcOrd="0" destOrd="0" presId="urn:microsoft.com/office/officeart/2005/8/layout/process5"/>
    <dgm:cxn modelId="{A50BEE0A-6707-4D29-82A7-FDC8F9EAD694}" type="presParOf" srcId="{4B79E51A-240B-4215-BBD7-92CBAA0085A9}" destId="{BAACD820-2ACB-46FB-8DDE-C64F212840F7}" srcOrd="8" destOrd="0" presId="urn:microsoft.com/office/officeart/2005/8/layout/process5"/>
    <dgm:cxn modelId="{E5ADCD7F-1E8D-497E-97C3-6DE284A60421}" type="presParOf" srcId="{4B79E51A-240B-4215-BBD7-92CBAA0085A9}" destId="{DB8BC7DF-0940-45C8-9335-F6FB9B6549F7}" srcOrd="9" destOrd="0" presId="urn:microsoft.com/office/officeart/2005/8/layout/process5"/>
    <dgm:cxn modelId="{DFC75242-D62E-4895-8FB6-74DAFA3511CA}" type="presParOf" srcId="{DB8BC7DF-0940-45C8-9335-F6FB9B6549F7}" destId="{1026BDAD-F683-4259-9DC3-93B58A072591}" srcOrd="0" destOrd="0" presId="urn:microsoft.com/office/officeart/2005/8/layout/process5"/>
    <dgm:cxn modelId="{36191EF8-9E08-48E7-815E-BF177110F038}" type="presParOf" srcId="{4B79E51A-240B-4215-BBD7-92CBAA0085A9}" destId="{96CB1B04-E2BB-40B3-B408-D40C534A799C}" srcOrd="10" destOrd="0" presId="urn:microsoft.com/office/officeart/2005/8/layout/process5"/>
    <dgm:cxn modelId="{EB23C6B6-FF2C-4D44-80C7-E509361FD00D}" type="presParOf" srcId="{4B79E51A-240B-4215-BBD7-92CBAA0085A9}" destId="{00F8C224-CDDD-46FB-B58D-E6E8B0820448}" srcOrd="11" destOrd="0" presId="urn:microsoft.com/office/officeart/2005/8/layout/process5"/>
    <dgm:cxn modelId="{90F3E9A3-D0DA-4609-8129-3CFD0FCD256E}" type="presParOf" srcId="{00F8C224-CDDD-46FB-B58D-E6E8B0820448}" destId="{1E696E7E-8658-4848-A6E4-AF0C069A4232}" srcOrd="0" destOrd="0" presId="urn:microsoft.com/office/officeart/2005/8/layout/process5"/>
    <dgm:cxn modelId="{314BB045-6B8D-4051-ACBA-A9203C0E6869}" type="presParOf" srcId="{4B79E51A-240B-4215-BBD7-92CBAA0085A9}" destId="{FFA0B99E-CFA9-4948-A91E-BF82533A3563}" srcOrd="12" destOrd="0" presId="urn:microsoft.com/office/officeart/2005/8/layout/process5"/>
    <dgm:cxn modelId="{8F4AF171-4532-4409-A7A4-357EFE86A064}" type="presParOf" srcId="{4B79E51A-240B-4215-BBD7-92CBAA0085A9}" destId="{D285A6E3-3C29-4168-A58E-2FB6DBE2CC78}" srcOrd="13" destOrd="0" presId="urn:microsoft.com/office/officeart/2005/8/layout/process5"/>
    <dgm:cxn modelId="{651EB902-611F-4667-BFC3-4A6320905977}" type="presParOf" srcId="{D285A6E3-3C29-4168-A58E-2FB6DBE2CC78}" destId="{5613FCC0-C024-434E-832D-CCB655194783}" srcOrd="0" destOrd="0" presId="urn:microsoft.com/office/officeart/2005/8/layout/process5"/>
    <dgm:cxn modelId="{1BF02C27-9099-4669-ACC4-411255AC8969}" type="presParOf" srcId="{4B79E51A-240B-4215-BBD7-92CBAA0085A9}" destId="{718E9CE6-24FD-4ECE-9F8E-E7EBE1AEF21D}" srcOrd="14" destOrd="0" presId="urn:microsoft.com/office/officeart/2005/8/layout/process5"/>
    <dgm:cxn modelId="{3EE76946-4D8D-4C87-9C37-C7291987CEDD}" type="presParOf" srcId="{4B79E51A-240B-4215-BBD7-92CBAA0085A9}" destId="{5DBF953D-D7DE-4421-9AB7-51790A242C2B}" srcOrd="15" destOrd="0" presId="urn:microsoft.com/office/officeart/2005/8/layout/process5"/>
    <dgm:cxn modelId="{1676D4A9-7F1C-478A-8F93-3603BA18E47D}" type="presParOf" srcId="{5DBF953D-D7DE-4421-9AB7-51790A242C2B}" destId="{35A50C6C-056B-483C-BC80-0ECEDB5F798E}" srcOrd="0" destOrd="0" presId="urn:microsoft.com/office/officeart/2005/8/layout/process5"/>
    <dgm:cxn modelId="{B99C020C-0150-4439-BA60-E388518F4971}" type="presParOf" srcId="{4B79E51A-240B-4215-BBD7-92CBAA0085A9}" destId="{F60488A3-AC03-4510-9212-EFE38A996886}" srcOrd="16" destOrd="0" presId="urn:microsoft.com/office/officeart/2005/8/layout/process5"/>
    <dgm:cxn modelId="{2CB9EE2B-6C98-41A5-9DF3-4B13991DAF22}" type="presParOf" srcId="{4B79E51A-240B-4215-BBD7-92CBAA0085A9}" destId="{901FFC87-2097-497E-A55F-CE085886A6BF}" srcOrd="17" destOrd="0" presId="urn:microsoft.com/office/officeart/2005/8/layout/process5"/>
    <dgm:cxn modelId="{7717391D-4D1A-4CA2-B8E3-FEE3DA54552B}" type="presParOf" srcId="{901FFC87-2097-497E-A55F-CE085886A6BF}" destId="{F7922AEE-0822-48D2-B1BE-EF4069F9C492}" srcOrd="0" destOrd="0" presId="urn:microsoft.com/office/officeart/2005/8/layout/process5"/>
    <dgm:cxn modelId="{3F86B878-D51C-4423-9C36-1A2733E82039}" type="presParOf" srcId="{4B79E51A-240B-4215-BBD7-92CBAA0085A9}" destId="{0DDF5CA4-CA25-411D-85DA-B2540BAFDAAC}" srcOrd="18" destOrd="0" presId="urn:microsoft.com/office/officeart/2005/8/layout/process5"/>
    <dgm:cxn modelId="{82246874-4AC3-4420-9B9B-7846F7A96B0B}" type="presParOf" srcId="{4B79E51A-240B-4215-BBD7-92CBAA0085A9}" destId="{9848C419-C993-4B88-9226-5EEF214C9B8C}" srcOrd="19" destOrd="0" presId="urn:microsoft.com/office/officeart/2005/8/layout/process5"/>
    <dgm:cxn modelId="{2DF8407F-D92E-43B2-8069-767543C5AB1E}" type="presParOf" srcId="{9848C419-C993-4B88-9226-5EEF214C9B8C}" destId="{A1F02252-DA7A-4CBB-9490-A22692E4EE8B}" srcOrd="0" destOrd="0" presId="urn:microsoft.com/office/officeart/2005/8/layout/process5"/>
    <dgm:cxn modelId="{CDA245FC-9A9C-443D-AD55-F1839763E1C7}" type="presParOf" srcId="{4B79E51A-240B-4215-BBD7-92CBAA0085A9}" destId="{80649626-DD51-47E0-8913-2511A9D5274A}" srcOrd="20" destOrd="0" presId="urn:microsoft.com/office/officeart/2005/8/layout/process5"/>
    <dgm:cxn modelId="{E281584D-09FA-4F6A-89A6-94700E53DECE}" type="presParOf" srcId="{4B79E51A-240B-4215-BBD7-92CBAA0085A9}" destId="{109B6E2A-1DD3-40EC-B66D-F6362F4D157C}" srcOrd="21" destOrd="0" presId="urn:microsoft.com/office/officeart/2005/8/layout/process5"/>
    <dgm:cxn modelId="{C2E0E0D8-7EC2-4BA5-9DD2-B76C39DE6FC6}" type="presParOf" srcId="{109B6E2A-1DD3-40EC-B66D-F6362F4D157C}" destId="{751C7F4D-F2B3-42AF-BA0C-4752B362E778}" srcOrd="0" destOrd="0" presId="urn:microsoft.com/office/officeart/2005/8/layout/process5"/>
    <dgm:cxn modelId="{D796F2F6-41DF-4AC0-90D4-1E3ED955FB2C}" type="presParOf" srcId="{4B79E51A-240B-4215-BBD7-92CBAA0085A9}" destId="{2A6D7843-7D61-4775-9832-5DFDC6BAA599}" srcOrd="22" destOrd="0" presId="urn:microsoft.com/office/officeart/2005/8/layout/process5"/>
    <dgm:cxn modelId="{EFA69987-6796-41E1-A84D-D9080038350F}" type="presParOf" srcId="{4B79E51A-240B-4215-BBD7-92CBAA0085A9}" destId="{A24E0D23-C027-43C4-B19D-D59475F915E8}" srcOrd="23" destOrd="0" presId="urn:microsoft.com/office/officeart/2005/8/layout/process5"/>
    <dgm:cxn modelId="{0C66493E-612D-4BA5-95C6-E00A8E031C87}" type="presParOf" srcId="{A24E0D23-C027-43C4-B19D-D59475F915E8}" destId="{AAACDA70-0194-490D-99B2-47EC25A48716}" srcOrd="0" destOrd="0" presId="urn:microsoft.com/office/officeart/2005/8/layout/process5"/>
    <dgm:cxn modelId="{38662F9D-5442-479D-BCD9-5EA6A0DF2581}" type="presParOf" srcId="{4B79E51A-240B-4215-BBD7-92CBAA0085A9}" destId="{8DD2EE74-5CD4-4DDE-8F5B-39C40EE7C9D3}" srcOrd="24" destOrd="0" presId="urn:microsoft.com/office/officeart/2005/8/layout/process5"/>
    <dgm:cxn modelId="{3E7418A4-911D-4EBD-A7B2-0CE8B9848EC3}" type="presParOf" srcId="{4B79E51A-240B-4215-BBD7-92CBAA0085A9}" destId="{7635AF6C-7F16-4CC0-9E38-55B396175F75}" srcOrd="25" destOrd="0" presId="urn:microsoft.com/office/officeart/2005/8/layout/process5"/>
    <dgm:cxn modelId="{1BA3BCAA-9C4B-49FF-9993-07536DF1138F}" type="presParOf" srcId="{7635AF6C-7F16-4CC0-9E38-55B396175F75}" destId="{AA8721B3-7A02-49A4-92A9-AFD71D360982}" srcOrd="0" destOrd="0" presId="urn:microsoft.com/office/officeart/2005/8/layout/process5"/>
    <dgm:cxn modelId="{9DE5684B-C008-4503-BA20-F1343A75FDAE}" type="presParOf" srcId="{4B79E51A-240B-4215-BBD7-92CBAA0085A9}" destId="{FEA11C2F-D134-4E21-9D52-DED2E436E839}" srcOrd="26" destOrd="0" presId="urn:microsoft.com/office/officeart/2005/8/layout/process5"/>
    <dgm:cxn modelId="{A305790B-F9C8-44D4-8FB7-C36FCD683F6B}" type="presParOf" srcId="{4B79E51A-240B-4215-BBD7-92CBAA0085A9}" destId="{38971399-3498-4B20-8F74-338E78599FDB}" srcOrd="27" destOrd="0" presId="urn:microsoft.com/office/officeart/2005/8/layout/process5"/>
    <dgm:cxn modelId="{308DE9E8-FDD0-48EB-875C-F7807D580290}" type="presParOf" srcId="{38971399-3498-4B20-8F74-338E78599FDB}" destId="{8668326D-6995-4EBD-BBC6-84FB8262E6DD}" srcOrd="0" destOrd="0" presId="urn:microsoft.com/office/officeart/2005/8/layout/process5"/>
    <dgm:cxn modelId="{77E024F9-1A3F-4BE3-A0E0-A99DE77F9D12}" type="presParOf" srcId="{4B79E51A-240B-4215-BBD7-92CBAA0085A9}" destId="{14C463BA-FFAD-458F-A8B8-8401C0F76ED1}" srcOrd="28" destOrd="0" presId="urn:microsoft.com/office/officeart/2005/8/layout/process5"/>
    <dgm:cxn modelId="{67C373B3-724C-4DFF-9EEA-CC5460B7F030}" type="presParOf" srcId="{4B79E51A-240B-4215-BBD7-92CBAA0085A9}" destId="{081E9675-837F-4650-BCF9-889CD97D5A43}" srcOrd="29" destOrd="0" presId="urn:microsoft.com/office/officeart/2005/8/layout/process5"/>
    <dgm:cxn modelId="{DE3CF005-E437-4DB2-AE44-53CB58D39E8F}" type="presParOf" srcId="{081E9675-837F-4650-BCF9-889CD97D5A43}" destId="{1291D542-2C36-4E1E-A478-EF51A16BB533}" srcOrd="0" destOrd="0" presId="urn:microsoft.com/office/officeart/2005/8/layout/process5"/>
    <dgm:cxn modelId="{C8C7B6EE-80C2-4375-96B3-F0ED271F20EC}" type="presParOf" srcId="{4B79E51A-240B-4215-BBD7-92CBAA0085A9}" destId="{DAA473B7-DC89-442B-AC4B-72DDEFF1882F}" srcOrd="30" destOrd="0" presId="urn:microsoft.com/office/officeart/2005/8/layout/process5"/>
    <dgm:cxn modelId="{890B684B-44D6-4068-BADC-7DC57F73528B}" type="presParOf" srcId="{4B79E51A-240B-4215-BBD7-92CBAA0085A9}" destId="{F7C384BF-2270-47C6-914E-9CEF81D5E252}" srcOrd="31" destOrd="0" presId="urn:microsoft.com/office/officeart/2005/8/layout/process5"/>
    <dgm:cxn modelId="{0C98E3E7-1A8B-4681-9352-9E09CE70BFAA}" type="presParOf" srcId="{F7C384BF-2270-47C6-914E-9CEF81D5E252}" destId="{633DC2A3-9A91-453E-AD4B-5FFE1E356999}" srcOrd="0" destOrd="0" presId="urn:microsoft.com/office/officeart/2005/8/layout/process5"/>
    <dgm:cxn modelId="{6718F59C-E16B-4F41-B78D-7B52CE0B3A9B}" type="presParOf" srcId="{4B79E51A-240B-4215-BBD7-92CBAA0085A9}" destId="{40F78162-ABE5-4C79-B20E-7EED046A1545}" srcOrd="32" destOrd="0" presId="urn:microsoft.com/office/officeart/2005/8/layout/process5"/>
  </dgm:cxnLst>
  <dgm:bg/>
  <dgm:whole>
    <a:ln>
      <a:prstDash val="sysDash"/>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66FE9F-7E80-4CFC-BC27-538C1678590B}" type="doc">
      <dgm:prSet loTypeId="urn:microsoft.com/office/officeart/2005/8/layout/pList2" loCatId="list" qsTypeId="urn:microsoft.com/office/officeart/2005/8/quickstyle/simple1" qsCatId="simple" csTypeId="urn:microsoft.com/office/officeart/2005/8/colors/accent0_2" csCatId="mainScheme" phldr="1"/>
      <dgm:spPr/>
    </dgm:pt>
    <dgm:pt modelId="{3EE5A1AD-4411-4B5D-ADD4-8D9106C97962}">
      <dgm:prSet phldrT="[Text]" custT="1"/>
      <dgm:spPr>
        <a:ln w="19050">
          <a:solidFill>
            <a:srgbClr val="0070C0"/>
          </a:solidFill>
        </a:ln>
      </dgm:spPr>
      <dgm:t>
        <a:bodyPr anchor="ctr"/>
        <a:lstStyle/>
        <a:p>
          <a:r>
            <a:rPr lang="en-US" sz="2600" b="0"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Be a solution to </a:t>
          </a:r>
        </a:p>
        <a:p>
          <a:r>
            <a:rPr lang="en-US" sz="2600" b="0"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future lending</a:t>
          </a:r>
        </a:p>
        <a:p>
          <a:r>
            <a:rPr lang="en-US" sz="2600" b="0"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strategies</a:t>
          </a:r>
        </a:p>
        <a:p>
          <a:endParaRPr lang="en-SG" sz="3600" kern="1200" dirty="0"/>
        </a:p>
      </dgm:t>
    </dgm:pt>
    <dgm:pt modelId="{7CFEE475-0BCA-41DA-96CE-DED58409E5A2}" type="parTrans" cxnId="{12276210-69E0-4C0F-B0C9-ED6C8DA80B20}">
      <dgm:prSet/>
      <dgm:spPr/>
      <dgm:t>
        <a:bodyPr/>
        <a:lstStyle/>
        <a:p>
          <a:endParaRPr lang="en-SG"/>
        </a:p>
      </dgm:t>
    </dgm:pt>
    <dgm:pt modelId="{CC2D17AE-A623-4A74-96E8-A1B89BF83608}" type="sibTrans" cxnId="{12276210-69E0-4C0F-B0C9-ED6C8DA80B20}">
      <dgm:prSet/>
      <dgm:spPr/>
      <dgm:t>
        <a:bodyPr/>
        <a:lstStyle/>
        <a:p>
          <a:endParaRPr lang="en-SG"/>
        </a:p>
      </dgm:t>
    </dgm:pt>
    <dgm:pt modelId="{BAE48931-459E-4ACA-9F69-38C11C75FBBC}">
      <dgm:prSet phldrT="[Text]" custT="1"/>
      <dgm:spPr>
        <a:ln w="19050">
          <a:solidFill>
            <a:srgbClr val="0070C0"/>
          </a:solidFill>
        </a:ln>
      </dgm:spPr>
      <dgm:t>
        <a:bodyPr anchor="ctr"/>
        <a:lstStyle/>
        <a:p>
          <a:pPr marL="0" lvl="0" algn="l" defTabSz="1155700">
            <a:lnSpc>
              <a:spcPct val="90000"/>
            </a:lnSpc>
            <a:spcBef>
              <a:spcPct val="0"/>
            </a:spcBef>
            <a:spcAft>
              <a:spcPct val="35000"/>
            </a:spcAft>
            <a:buNone/>
          </a:pPr>
          <a:r>
            <a:rPr lang="en-SG" sz="2400" b="0" kern="1200" dirty="0">
              <a:ln w="0"/>
              <a:solidFill>
                <a:srgbClr val="002060"/>
              </a:solidFill>
              <a:effectLst/>
              <a:latin typeface="Calibri" panose="020F0502020204030204"/>
              <a:ea typeface="+mn-ea"/>
              <a:cs typeface="+mn-cs"/>
            </a:rPr>
            <a:t>Enhanced, progressive and aligned growth in </a:t>
          </a:r>
          <a:r>
            <a:rPr lang="en-US" sz="2400" b="0" kern="1200" dirty="0">
              <a:ln w="0"/>
              <a:solidFill>
                <a:srgbClr val="002060"/>
              </a:solidFill>
              <a:effectLst/>
              <a:latin typeface="Calibri" panose="020F0502020204030204"/>
              <a:ea typeface="+mn-ea"/>
              <a:cs typeface="+mn-cs"/>
            </a:rPr>
            <a:t>   </a:t>
          </a:r>
        </a:p>
        <a:p>
          <a:pPr marL="0" lvl="0" algn="l" defTabSz="1155700">
            <a:lnSpc>
              <a:spcPct val="90000"/>
            </a:lnSpc>
            <a:spcBef>
              <a:spcPct val="0"/>
            </a:spcBef>
            <a:spcAft>
              <a:spcPct val="35000"/>
            </a:spcAft>
            <a:buNone/>
          </a:pPr>
          <a:r>
            <a:rPr lang="en-US" sz="2400" b="0" kern="1200" dirty="0">
              <a:ln w="0"/>
              <a:solidFill>
                <a:srgbClr val="002060"/>
              </a:solidFill>
              <a:effectLst/>
              <a:latin typeface="Calibri" panose="020F0502020204030204"/>
              <a:ea typeface="+mn-ea"/>
              <a:cs typeface="+mn-cs"/>
            </a:rPr>
            <a:t> </a:t>
          </a: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Marketing Strategies</a:t>
          </a:r>
        </a:p>
        <a:p>
          <a:pPr marL="0" lvl="0" algn="l" defTabSz="1155700">
            <a:lnSpc>
              <a:spcPct val="90000"/>
            </a:lnSpc>
            <a:spcBef>
              <a:spcPct val="0"/>
            </a:spcBef>
            <a:spcAft>
              <a:spcPct val="35000"/>
            </a:spcAft>
            <a:buNone/>
          </a:pPr>
          <a:r>
            <a:rPr lang="en-US" sz="2400" b="0" kern="1200" dirty="0">
              <a:ln w="0"/>
              <a:solidFill>
                <a:srgbClr val="002060"/>
              </a:solidFill>
              <a:effectLst/>
              <a:latin typeface="Calibri" panose="020F0502020204030204"/>
              <a:ea typeface="+mn-ea"/>
              <a:cs typeface="+mn-cs"/>
            </a:rPr>
            <a:t> </a:t>
          </a: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Business Strategies</a:t>
          </a:r>
        </a:p>
        <a:p>
          <a:pPr marL="0" lvl="0" algn="l" defTabSz="11557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a:t>
          </a:r>
          <a:r>
            <a:rPr lang="en-US" sz="2400" b="0" kern="1200" dirty="0">
              <a:ln w="0"/>
              <a:solidFill>
                <a:srgbClr val="002060"/>
              </a:solidFill>
              <a:effectLst/>
              <a:latin typeface="Calibri" panose="020F0502020204030204"/>
              <a:ea typeface="+mn-ea"/>
              <a:cs typeface="+mn-cs"/>
            </a:rPr>
            <a:t> Strong Analytics</a:t>
          </a:r>
        </a:p>
        <a:p>
          <a:pPr marL="0" lvl="0" algn="l" defTabSz="11557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a:t>
          </a:r>
          <a:r>
            <a:rPr lang="en-US" sz="2400" b="0" kern="1200" dirty="0">
              <a:ln w="0"/>
              <a:solidFill>
                <a:srgbClr val="002060"/>
              </a:solidFill>
              <a:effectLst/>
              <a:latin typeface="Calibri" panose="020F0502020204030204"/>
              <a:ea typeface="+mn-ea"/>
              <a:cs typeface="+mn-cs"/>
            </a:rPr>
            <a:t> Data &amp; Technology</a:t>
          </a:r>
        </a:p>
        <a:p>
          <a:pPr marL="0" lvl="0" algn="l" defTabSz="11557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a:t>
          </a:r>
          <a:r>
            <a:rPr lang="en-US" sz="2400" b="0" kern="1200" dirty="0">
              <a:ln w="0"/>
              <a:solidFill>
                <a:srgbClr val="002060"/>
              </a:solidFill>
              <a:effectLst/>
              <a:latin typeface="Calibri" panose="020F0502020204030204"/>
              <a:ea typeface="+mn-ea"/>
              <a:cs typeface="+mn-cs"/>
            </a:rPr>
            <a:t> Talent acquisition</a:t>
          </a:r>
        </a:p>
      </dgm:t>
    </dgm:pt>
    <dgm:pt modelId="{BC3309E7-C2EC-4D9B-84B1-C83933708FC0}" type="parTrans" cxnId="{1F9E9624-FAEC-4E7C-8333-E8C42243A470}">
      <dgm:prSet/>
      <dgm:spPr/>
      <dgm:t>
        <a:bodyPr/>
        <a:lstStyle/>
        <a:p>
          <a:endParaRPr lang="en-SG"/>
        </a:p>
      </dgm:t>
    </dgm:pt>
    <dgm:pt modelId="{0571C3B8-1FB4-4CC9-8B20-D9F7575B8996}" type="sibTrans" cxnId="{1F9E9624-FAEC-4E7C-8333-E8C42243A470}">
      <dgm:prSet/>
      <dgm:spPr/>
      <dgm:t>
        <a:bodyPr/>
        <a:lstStyle/>
        <a:p>
          <a:endParaRPr lang="en-SG"/>
        </a:p>
      </dgm:t>
    </dgm:pt>
    <dgm:pt modelId="{2DFD0452-C492-4870-86E7-515154EF4527}">
      <dgm:prSet phldrT="[Text]" custT="1"/>
      <dgm:spPr>
        <a:ln w="19050">
          <a:solidFill>
            <a:srgbClr val="0070C0"/>
          </a:solidFill>
        </a:ln>
      </dgm:spPr>
      <dgm:t>
        <a:bodyPr anchor="ctr"/>
        <a:lstStyle/>
        <a:p>
          <a:pPr algn="l">
            <a:buAutoNum type="arabicPeriod"/>
          </a:pPr>
          <a:r>
            <a:rPr lang="en-US" sz="2400" b="1"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dirty="0">
              <a:ln w="0"/>
              <a:solidFill>
                <a:srgbClr val="002060"/>
              </a:solidFill>
              <a:effectLst/>
              <a:latin typeface="Calibri" panose="020F0502020204030204"/>
              <a:ea typeface="+mn-ea"/>
              <a:cs typeface="+mn-cs"/>
            </a:rPr>
            <a:t> </a:t>
          </a:r>
          <a:r>
            <a:rPr lang="en-US" sz="2400" b="0" dirty="0">
              <a:ln w="0"/>
              <a:solidFill>
                <a:srgbClr val="002060"/>
              </a:solidFill>
              <a:effectLst/>
            </a:rPr>
            <a:t>Commitment</a:t>
          </a:r>
        </a:p>
        <a:p>
          <a:pPr algn="l">
            <a:buAutoNum type="arabicPeriod"/>
          </a:pPr>
          <a:r>
            <a:rPr lang="en-US" sz="2400" b="1"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dirty="0">
              <a:ln w="0"/>
              <a:solidFill>
                <a:srgbClr val="002060"/>
              </a:solidFill>
              <a:effectLst/>
              <a:latin typeface="Calibri" panose="020F0502020204030204"/>
              <a:ea typeface="+mn-ea"/>
              <a:cs typeface="+mn-cs"/>
            </a:rPr>
            <a:t> </a:t>
          </a:r>
          <a:r>
            <a:rPr lang="en-US" sz="2400" b="0" dirty="0">
              <a:ln w="0"/>
              <a:solidFill>
                <a:srgbClr val="002060"/>
              </a:solidFill>
              <a:effectLst/>
            </a:rPr>
            <a:t>Collaboration </a:t>
          </a:r>
        </a:p>
        <a:p>
          <a:pPr algn="l">
            <a:buAutoNum type="arabicPeriod"/>
          </a:pPr>
          <a:r>
            <a:rPr lang="en-US" sz="2400" b="1"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dirty="0">
              <a:ln w="0"/>
              <a:solidFill>
                <a:srgbClr val="002060"/>
              </a:solidFill>
              <a:effectLst/>
              <a:latin typeface="Calibri" panose="020F0502020204030204"/>
              <a:ea typeface="+mn-ea"/>
              <a:cs typeface="+mn-cs"/>
            </a:rPr>
            <a:t> </a:t>
          </a:r>
          <a:r>
            <a:rPr lang="en-US" sz="2400" b="0" dirty="0">
              <a:ln w="0"/>
              <a:solidFill>
                <a:srgbClr val="002060"/>
              </a:solidFill>
              <a:effectLst/>
            </a:rPr>
            <a:t>Competence</a:t>
          </a:r>
        </a:p>
        <a:p>
          <a:pPr algn="l">
            <a:buAutoNum type="arabicPeriod"/>
          </a:pPr>
          <a:r>
            <a:rPr lang="en-US" sz="2400" b="1"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dirty="0">
              <a:ln w="0"/>
              <a:solidFill>
                <a:srgbClr val="002060"/>
              </a:solidFill>
              <a:effectLst/>
              <a:latin typeface="Calibri" panose="020F0502020204030204"/>
              <a:ea typeface="+mn-ea"/>
              <a:cs typeface="+mn-cs"/>
            </a:rPr>
            <a:t> </a:t>
          </a:r>
          <a:r>
            <a:rPr lang="en-US" sz="2400" b="0" dirty="0">
              <a:ln w="0"/>
              <a:solidFill>
                <a:srgbClr val="002060"/>
              </a:solidFill>
              <a:effectLst/>
            </a:rPr>
            <a:t>Transparency </a:t>
          </a:r>
          <a:endParaRPr lang="en-SG" sz="2400" b="0" dirty="0">
            <a:solidFill>
              <a:srgbClr val="002060"/>
            </a:solidFill>
            <a:effectLst/>
          </a:endParaRPr>
        </a:p>
      </dgm:t>
    </dgm:pt>
    <dgm:pt modelId="{830BD6F9-EE05-4103-9292-B229AE3C2A26}" type="parTrans" cxnId="{2D5A5F60-3382-44DD-88F9-C7449B290253}">
      <dgm:prSet/>
      <dgm:spPr/>
      <dgm:t>
        <a:bodyPr/>
        <a:lstStyle/>
        <a:p>
          <a:endParaRPr lang="en-SG"/>
        </a:p>
      </dgm:t>
    </dgm:pt>
    <dgm:pt modelId="{1A60BF52-BE1A-4277-A1C9-E744168C425E}" type="sibTrans" cxnId="{2D5A5F60-3382-44DD-88F9-C7449B290253}">
      <dgm:prSet/>
      <dgm:spPr/>
      <dgm:t>
        <a:bodyPr/>
        <a:lstStyle/>
        <a:p>
          <a:endParaRPr lang="en-SG"/>
        </a:p>
      </dgm:t>
    </dgm:pt>
    <dgm:pt modelId="{82B6BC51-7600-45C4-AF72-AC7B1528836D}" type="pres">
      <dgm:prSet presAssocID="{9166FE9F-7E80-4CFC-BC27-538C1678590B}" presName="Name0" presStyleCnt="0">
        <dgm:presLayoutVars>
          <dgm:dir/>
          <dgm:resizeHandles val="exact"/>
        </dgm:presLayoutVars>
      </dgm:prSet>
      <dgm:spPr/>
    </dgm:pt>
    <dgm:pt modelId="{A60E599D-D3C8-4294-B86B-9E4710B438B4}" type="pres">
      <dgm:prSet presAssocID="{9166FE9F-7E80-4CFC-BC27-538C1678590B}" presName="bkgdShp" presStyleLbl="alignAccFollowNode1" presStyleIdx="0" presStyleCnt="1" custScaleY="63356" custLinFactNeighborX="16875" custLinFactNeighborY="-20494"/>
      <dgm:spPr>
        <a:ln w="19050">
          <a:solidFill>
            <a:schemeClr val="bg1"/>
          </a:solidFill>
        </a:ln>
      </dgm:spPr>
    </dgm:pt>
    <dgm:pt modelId="{01EF5C6A-9D6E-4754-A4D6-7FC1AFC574F3}" type="pres">
      <dgm:prSet presAssocID="{9166FE9F-7E80-4CFC-BC27-538C1678590B}" presName="linComp" presStyleCnt="0"/>
      <dgm:spPr/>
    </dgm:pt>
    <dgm:pt modelId="{128C6F8B-15DB-44CC-A3BB-7318036387F0}" type="pres">
      <dgm:prSet presAssocID="{3EE5A1AD-4411-4B5D-ADD4-8D9106C97962}" presName="compNode" presStyleCnt="0"/>
      <dgm:spPr/>
    </dgm:pt>
    <dgm:pt modelId="{56E001D5-BBCF-447D-9F9E-95D98BBBCC4F}" type="pres">
      <dgm:prSet presAssocID="{3EE5A1AD-4411-4B5D-ADD4-8D9106C97962}" presName="node" presStyleLbl="node1" presStyleIdx="0" presStyleCnt="3" custScaleX="102576" custScaleY="123499" custLinFactNeighborX="-6499" custLinFactNeighborY="-8645">
        <dgm:presLayoutVars>
          <dgm:bulletEnabled val="1"/>
        </dgm:presLayoutVars>
      </dgm:prSet>
      <dgm:spPr/>
    </dgm:pt>
    <dgm:pt modelId="{BB8F0CAA-8023-413D-97B6-DB5476B89021}" type="pres">
      <dgm:prSet presAssocID="{3EE5A1AD-4411-4B5D-ADD4-8D9106C97962}" presName="invisiNode" presStyleLbl="node1" presStyleIdx="0" presStyleCnt="3"/>
      <dgm:spPr/>
    </dgm:pt>
    <dgm:pt modelId="{48829DB3-C731-4B46-8D9D-B62B230E44A2}" type="pres">
      <dgm:prSet presAssocID="{3EE5A1AD-4411-4B5D-ADD4-8D9106C97962}" presName="imagNode" presStyleLbl="fgImgPlace1" presStyleIdx="0" presStyleCnt="3" custScaleX="100968" custScaleY="84204" custLinFactNeighborX="-5743" custLinFactNeighborY="-25567"/>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2910" r="22910"/>
          </a:stretch>
        </a:blipFill>
        <a:ln w="19050">
          <a:solidFill>
            <a:schemeClr val="bg1"/>
          </a:solidFill>
        </a:ln>
      </dgm:spPr>
    </dgm:pt>
    <dgm:pt modelId="{0BB5BBDA-DDEF-4A90-ADEC-A561100BF585}" type="pres">
      <dgm:prSet presAssocID="{CC2D17AE-A623-4A74-96E8-A1B89BF83608}" presName="sibTrans" presStyleLbl="sibTrans2D1" presStyleIdx="0" presStyleCnt="0"/>
      <dgm:spPr/>
    </dgm:pt>
    <dgm:pt modelId="{41A2382C-1771-41CF-B9BD-5B50A737F21A}" type="pres">
      <dgm:prSet presAssocID="{BAE48931-459E-4ACA-9F69-38C11C75FBBC}" presName="compNode" presStyleCnt="0"/>
      <dgm:spPr/>
    </dgm:pt>
    <dgm:pt modelId="{3ACC4BB8-A3B6-4CAA-A59B-F728254CC7EA}" type="pres">
      <dgm:prSet presAssocID="{BAE48931-459E-4ACA-9F69-38C11C75FBBC}" presName="node" presStyleLbl="node1" presStyleIdx="1" presStyleCnt="3" custScaleX="111112" custScaleY="123499" custLinFactNeighborX="-1912" custLinFactNeighborY="-8414">
        <dgm:presLayoutVars>
          <dgm:bulletEnabled val="1"/>
        </dgm:presLayoutVars>
      </dgm:prSet>
      <dgm:spPr/>
    </dgm:pt>
    <dgm:pt modelId="{76F99DB2-21FE-443F-B2E6-CEABCEA4A8B5}" type="pres">
      <dgm:prSet presAssocID="{BAE48931-459E-4ACA-9F69-38C11C75FBBC}" presName="invisiNode" presStyleLbl="node1" presStyleIdx="1" presStyleCnt="3"/>
      <dgm:spPr/>
    </dgm:pt>
    <dgm:pt modelId="{AFBC4AC5-E00C-41C3-9380-16C97A826B07}" type="pres">
      <dgm:prSet presAssocID="{BAE48931-459E-4ACA-9F69-38C11C75FBBC}" presName="imagNode" presStyleLbl="fgImgPlace1" presStyleIdx="1" presStyleCnt="3" custScaleX="101445" custScaleY="84204" custLinFactNeighborX="-3117" custLinFactNeighborY="-24517"/>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23333" r="23333"/>
          </a:stretch>
        </a:blipFill>
        <a:ln w="19050">
          <a:solidFill>
            <a:schemeClr val="bg1"/>
          </a:solidFill>
        </a:ln>
      </dgm:spPr>
    </dgm:pt>
    <dgm:pt modelId="{76BAEE62-23EB-49A8-B49C-E82260AC9328}" type="pres">
      <dgm:prSet presAssocID="{0571C3B8-1FB4-4CC9-8B20-D9F7575B8996}" presName="sibTrans" presStyleLbl="sibTrans2D1" presStyleIdx="0" presStyleCnt="0"/>
      <dgm:spPr/>
    </dgm:pt>
    <dgm:pt modelId="{5BFF5D49-062C-4E2A-B8F2-B033CFCCC65B}" type="pres">
      <dgm:prSet presAssocID="{2DFD0452-C492-4870-86E7-515154EF4527}" presName="compNode" presStyleCnt="0"/>
      <dgm:spPr/>
    </dgm:pt>
    <dgm:pt modelId="{88482342-6335-44A1-8E07-C6A7965E2325}" type="pres">
      <dgm:prSet presAssocID="{2DFD0452-C492-4870-86E7-515154EF4527}" presName="node" presStyleLbl="node1" presStyleIdx="2" presStyleCnt="3" custScaleX="103732" custScaleY="123499" custLinFactNeighborX="1136" custLinFactNeighborY="-9002">
        <dgm:presLayoutVars>
          <dgm:bulletEnabled val="1"/>
        </dgm:presLayoutVars>
      </dgm:prSet>
      <dgm:spPr/>
    </dgm:pt>
    <dgm:pt modelId="{D204CFA3-F93F-4ED9-B162-C9362829B40A}" type="pres">
      <dgm:prSet presAssocID="{2DFD0452-C492-4870-86E7-515154EF4527}" presName="invisiNode" presStyleLbl="node1" presStyleIdx="2" presStyleCnt="3"/>
      <dgm:spPr/>
    </dgm:pt>
    <dgm:pt modelId="{32BA96C3-9FB2-49BC-A593-C48A999DEDC0}" type="pres">
      <dgm:prSet presAssocID="{2DFD0452-C492-4870-86E7-515154EF4527}" presName="imagNode" presStyleLbl="fgImgPlace1" presStyleIdx="2" presStyleCnt="3" custScaleX="102088" custScaleY="84204" custLinFactNeighborX="1524" custLinFactNeighborY="-24973"/>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1139" r="11139"/>
          </a:stretch>
        </a:blipFill>
        <a:ln w="19050">
          <a:solidFill>
            <a:schemeClr val="bg1"/>
          </a:solidFill>
        </a:ln>
      </dgm:spPr>
    </dgm:pt>
  </dgm:ptLst>
  <dgm:cxnLst>
    <dgm:cxn modelId="{12276210-69E0-4C0F-B0C9-ED6C8DA80B20}" srcId="{9166FE9F-7E80-4CFC-BC27-538C1678590B}" destId="{3EE5A1AD-4411-4B5D-ADD4-8D9106C97962}" srcOrd="0" destOrd="0" parTransId="{7CFEE475-0BCA-41DA-96CE-DED58409E5A2}" sibTransId="{CC2D17AE-A623-4A74-96E8-A1B89BF83608}"/>
    <dgm:cxn modelId="{1F9E9624-FAEC-4E7C-8333-E8C42243A470}" srcId="{9166FE9F-7E80-4CFC-BC27-538C1678590B}" destId="{BAE48931-459E-4ACA-9F69-38C11C75FBBC}" srcOrd="1" destOrd="0" parTransId="{BC3309E7-C2EC-4D9B-84B1-C83933708FC0}" sibTransId="{0571C3B8-1FB4-4CC9-8B20-D9F7575B8996}"/>
    <dgm:cxn modelId="{5659D024-5CCD-4CC2-B368-D805FA8D19FA}" type="presOf" srcId="{3EE5A1AD-4411-4B5D-ADD4-8D9106C97962}" destId="{56E001D5-BBCF-447D-9F9E-95D98BBBCC4F}" srcOrd="0" destOrd="0" presId="urn:microsoft.com/office/officeart/2005/8/layout/pList2"/>
    <dgm:cxn modelId="{B26B4B37-9B1E-4121-885D-E782502D535F}" type="presOf" srcId="{BAE48931-459E-4ACA-9F69-38C11C75FBBC}" destId="{3ACC4BB8-A3B6-4CAA-A59B-F728254CC7EA}" srcOrd="0" destOrd="0" presId="urn:microsoft.com/office/officeart/2005/8/layout/pList2"/>
    <dgm:cxn modelId="{2D5A5F60-3382-44DD-88F9-C7449B290253}" srcId="{9166FE9F-7E80-4CFC-BC27-538C1678590B}" destId="{2DFD0452-C492-4870-86E7-515154EF4527}" srcOrd="2" destOrd="0" parTransId="{830BD6F9-EE05-4103-9292-B229AE3C2A26}" sibTransId="{1A60BF52-BE1A-4277-A1C9-E744168C425E}"/>
    <dgm:cxn modelId="{CD104270-0ACB-4A5F-9043-FCA8411BF926}" type="presOf" srcId="{9166FE9F-7E80-4CFC-BC27-538C1678590B}" destId="{82B6BC51-7600-45C4-AF72-AC7B1528836D}" srcOrd="0" destOrd="0" presId="urn:microsoft.com/office/officeart/2005/8/layout/pList2"/>
    <dgm:cxn modelId="{9B0E90C9-A4C8-4CA7-BAAF-B533B4FFB9F8}" type="presOf" srcId="{2DFD0452-C492-4870-86E7-515154EF4527}" destId="{88482342-6335-44A1-8E07-C6A7965E2325}" srcOrd="0" destOrd="0" presId="urn:microsoft.com/office/officeart/2005/8/layout/pList2"/>
    <dgm:cxn modelId="{9CF415D5-BC50-4BAA-AB9F-26877AB38AF6}" type="presOf" srcId="{CC2D17AE-A623-4A74-96E8-A1B89BF83608}" destId="{0BB5BBDA-DDEF-4A90-ADEC-A561100BF585}" srcOrd="0" destOrd="0" presId="urn:microsoft.com/office/officeart/2005/8/layout/pList2"/>
    <dgm:cxn modelId="{136CD7F4-2CE9-441D-9CF7-DAE9D3E55BA9}" type="presOf" srcId="{0571C3B8-1FB4-4CC9-8B20-D9F7575B8996}" destId="{76BAEE62-23EB-49A8-B49C-E82260AC9328}" srcOrd="0" destOrd="0" presId="urn:microsoft.com/office/officeart/2005/8/layout/pList2"/>
    <dgm:cxn modelId="{0C252116-C7D0-4ABC-A0DD-AFE8561B1244}" type="presParOf" srcId="{82B6BC51-7600-45C4-AF72-AC7B1528836D}" destId="{A60E599D-D3C8-4294-B86B-9E4710B438B4}" srcOrd="0" destOrd="0" presId="urn:microsoft.com/office/officeart/2005/8/layout/pList2"/>
    <dgm:cxn modelId="{27782256-838E-4641-9FFE-7958C58F78D8}" type="presParOf" srcId="{82B6BC51-7600-45C4-AF72-AC7B1528836D}" destId="{01EF5C6A-9D6E-4754-A4D6-7FC1AFC574F3}" srcOrd="1" destOrd="0" presId="urn:microsoft.com/office/officeart/2005/8/layout/pList2"/>
    <dgm:cxn modelId="{33D35990-445D-4E53-9802-D664A464B244}" type="presParOf" srcId="{01EF5C6A-9D6E-4754-A4D6-7FC1AFC574F3}" destId="{128C6F8B-15DB-44CC-A3BB-7318036387F0}" srcOrd="0" destOrd="0" presId="urn:microsoft.com/office/officeart/2005/8/layout/pList2"/>
    <dgm:cxn modelId="{30B2E700-4DD9-400B-A7BB-C4DBAA0C0C21}" type="presParOf" srcId="{128C6F8B-15DB-44CC-A3BB-7318036387F0}" destId="{56E001D5-BBCF-447D-9F9E-95D98BBBCC4F}" srcOrd="0" destOrd="0" presId="urn:microsoft.com/office/officeart/2005/8/layout/pList2"/>
    <dgm:cxn modelId="{1849631D-B9F8-4E68-B05F-3B6BB9A90DD9}" type="presParOf" srcId="{128C6F8B-15DB-44CC-A3BB-7318036387F0}" destId="{BB8F0CAA-8023-413D-97B6-DB5476B89021}" srcOrd="1" destOrd="0" presId="urn:microsoft.com/office/officeart/2005/8/layout/pList2"/>
    <dgm:cxn modelId="{EE394658-D0FC-48EA-A023-74F557B53C6B}" type="presParOf" srcId="{128C6F8B-15DB-44CC-A3BB-7318036387F0}" destId="{48829DB3-C731-4B46-8D9D-B62B230E44A2}" srcOrd="2" destOrd="0" presId="urn:microsoft.com/office/officeart/2005/8/layout/pList2"/>
    <dgm:cxn modelId="{8A317B26-106B-480B-895A-E11249CDCAEB}" type="presParOf" srcId="{01EF5C6A-9D6E-4754-A4D6-7FC1AFC574F3}" destId="{0BB5BBDA-DDEF-4A90-ADEC-A561100BF585}" srcOrd="1" destOrd="0" presId="urn:microsoft.com/office/officeart/2005/8/layout/pList2"/>
    <dgm:cxn modelId="{40B6356A-1327-46F2-9EC9-C8A474B1AA7D}" type="presParOf" srcId="{01EF5C6A-9D6E-4754-A4D6-7FC1AFC574F3}" destId="{41A2382C-1771-41CF-B9BD-5B50A737F21A}" srcOrd="2" destOrd="0" presId="urn:microsoft.com/office/officeart/2005/8/layout/pList2"/>
    <dgm:cxn modelId="{152DFDF9-C729-4189-A4D6-1E6E4821EED9}" type="presParOf" srcId="{41A2382C-1771-41CF-B9BD-5B50A737F21A}" destId="{3ACC4BB8-A3B6-4CAA-A59B-F728254CC7EA}" srcOrd="0" destOrd="0" presId="urn:microsoft.com/office/officeart/2005/8/layout/pList2"/>
    <dgm:cxn modelId="{654BBBDD-EDFD-48ED-81F1-4F54EE711B09}" type="presParOf" srcId="{41A2382C-1771-41CF-B9BD-5B50A737F21A}" destId="{76F99DB2-21FE-443F-B2E6-CEABCEA4A8B5}" srcOrd="1" destOrd="0" presId="urn:microsoft.com/office/officeart/2005/8/layout/pList2"/>
    <dgm:cxn modelId="{23A6E764-2C5B-46D6-BD00-EB14B2CF76D8}" type="presParOf" srcId="{41A2382C-1771-41CF-B9BD-5B50A737F21A}" destId="{AFBC4AC5-E00C-41C3-9380-16C97A826B07}" srcOrd="2" destOrd="0" presId="urn:microsoft.com/office/officeart/2005/8/layout/pList2"/>
    <dgm:cxn modelId="{E7FAB1A7-60D8-43C9-9225-D9B0D97DF128}" type="presParOf" srcId="{01EF5C6A-9D6E-4754-A4D6-7FC1AFC574F3}" destId="{76BAEE62-23EB-49A8-B49C-E82260AC9328}" srcOrd="3" destOrd="0" presId="urn:microsoft.com/office/officeart/2005/8/layout/pList2"/>
    <dgm:cxn modelId="{A4B702E5-B78A-40BB-A4C5-D4E38097B54F}" type="presParOf" srcId="{01EF5C6A-9D6E-4754-A4D6-7FC1AFC574F3}" destId="{5BFF5D49-062C-4E2A-B8F2-B033CFCCC65B}" srcOrd="4" destOrd="0" presId="urn:microsoft.com/office/officeart/2005/8/layout/pList2"/>
    <dgm:cxn modelId="{6F5266EB-DAB9-4033-9874-93F5AD9E2C26}" type="presParOf" srcId="{5BFF5D49-062C-4E2A-B8F2-B033CFCCC65B}" destId="{88482342-6335-44A1-8E07-C6A7965E2325}" srcOrd="0" destOrd="0" presId="urn:microsoft.com/office/officeart/2005/8/layout/pList2"/>
    <dgm:cxn modelId="{EF50F6E2-53EF-4174-8BE2-B094C901AEF2}" type="presParOf" srcId="{5BFF5D49-062C-4E2A-B8F2-B033CFCCC65B}" destId="{D204CFA3-F93F-4ED9-B162-C9362829B40A}" srcOrd="1" destOrd="0" presId="urn:microsoft.com/office/officeart/2005/8/layout/pList2"/>
    <dgm:cxn modelId="{2761B9A3-1B3B-4640-AEE8-83C3C86EAC3F}" type="presParOf" srcId="{5BFF5D49-062C-4E2A-B8F2-B033CFCCC65B}" destId="{32BA96C3-9FB2-49BC-A593-C48A999DEDC0}"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87FB74-7930-45D4-9C9E-DCB6AFF132D4}"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SG"/>
        </a:p>
      </dgm:t>
    </dgm:pt>
    <dgm:pt modelId="{751CE60B-AEDF-40F4-BC01-44EF6B7876B3}">
      <dgm:prSet phldrT="[Text]" phldr="1"/>
      <dgm:spPr/>
      <dgm:t>
        <a:bodyPr/>
        <a:lstStyle/>
        <a:p>
          <a:endParaRPr lang="en-SG"/>
        </a:p>
      </dgm:t>
    </dgm:pt>
    <dgm:pt modelId="{1A4DBFED-13A4-49D9-9228-C1DB465127BA}" type="parTrans" cxnId="{D7EC9301-31D7-4C51-8EAD-6C3C52931004}">
      <dgm:prSet/>
      <dgm:spPr/>
      <dgm:t>
        <a:bodyPr/>
        <a:lstStyle/>
        <a:p>
          <a:endParaRPr lang="en-SG"/>
        </a:p>
      </dgm:t>
    </dgm:pt>
    <dgm:pt modelId="{936A9FA0-B826-44DB-9A35-50B5F8FFBDFA}" type="sibTrans" cxnId="{D7EC9301-31D7-4C51-8EAD-6C3C52931004}">
      <dgm:prSet/>
      <dgm:spPr/>
      <dgm:t>
        <a:bodyPr/>
        <a:lstStyle/>
        <a:p>
          <a:endParaRPr lang="en-SG"/>
        </a:p>
      </dgm:t>
    </dgm:pt>
    <dgm:pt modelId="{5A7BA027-D905-462C-B946-AE7691037212}">
      <dgm:prSet phldrT="[Text]" phldr="1"/>
      <dgm:spPr>
        <a:solidFill>
          <a:schemeClr val="bg1"/>
        </a:solidFill>
        <a:ln w="28575">
          <a:solidFill>
            <a:srgbClr val="0070C0"/>
          </a:solidFill>
        </a:ln>
      </dgm:spPr>
      <dgm:t>
        <a:bodyPr/>
        <a:lstStyle/>
        <a:p>
          <a:endParaRPr lang="en-SG" dirty="0"/>
        </a:p>
      </dgm:t>
    </dgm:pt>
    <dgm:pt modelId="{96C1DB39-BC9A-428F-8A5E-834ECD42DAD0}" type="parTrans" cxnId="{5B7C0DBB-456A-4C6E-8C19-B8906D54E3C4}">
      <dgm:prSet/>
      <dgm:spPr/>
      <dgm:t>
        <a:bodyPr/>
        <a:lstStyle/>
        <a:p>
          <a:endParaRPr lang="en-SG"/>
        </a:p>
      </dgm:t>
    </dgm:pt>
    <dgm:pt modelId="{27E76DB7-47A6-46B6-BB21-E3F912CDD784}" type="sibTrans" cxnId="{5B7C0DBB-456A-4C6E-8C19-B8906D54E3C4}">
      <dgm:prSet/>
      <dgm:spPr/>
      <dgm:t>
        <a:bodyPr/>
        <a:lstStyle/>
        <a:p>
          <a:endParaRPr lang="en-SG"/>
        </a:p>
      </dgm:t>
    </dgm:pt>
    <dgm:pt modelId="{9B80DDF7-02A2-4749-AE57-F1A9AC56B2CB}">
      <dgm:prSet phldrT="[Text]" phldr="1"/>
      <dgm:spPr>
        <a:solidFill>
          <a:schemeClr val="bg1"/>
        </a:solidFill>
        <a:ln w="28575">
          <a:solidFill>
            <a:srgbClr val="0070C0"/>
          </a:solidFill>
        </a:ln>
      </dgm:spPr>
      <dgm:t>
        <a:bodyPr/>
        <a:lstStyle/>
        <a:p>
          <a:endParaRPr lang="en-SG" dirty="0"/>
        </a:p>
      </dgm:t>
    </dgm:pt>
    <dgm:pt modelId="{066CDB37-8278-4F3A-9260-1CC5B19C2E57}" type="parTrans" cxnId="{4DEC80C2-68C1-4369-8699-3AB75CB4C3F7}">
      <dgm:prSet/>
      <dgm:spPr/>
      <dgm:t>
        <a:bodyPr/>
        <a:lstStyle/>
        <a:p>
          <a:endParaRPr lang="en-SG"/>
        </a:p>
      </dgm:t>
    </dgm:pt>
    <dgm:pt modelId="{64F831A0-DCE5-4CFC-8EE1-D345FBCD40A3}" type="sibTrans" cxnId="{4DEC80C2-68C1-4369-8699-3AB75CB4C3F7}">
      <dgm:prSet/>
      <dgm:spPr/>
      <dgm:t>
        <a:bodyPr/>
        <a:lstStyle/>
        <a:p>
          <a:endParaRPr lang="en-SG"/>
        </a:p>
      </dgm:t>
    </dgm:pt>
    <dgm:pt modelId="{B7B1A00D-EF96-487F-8DDA-1A738ED6182E}">
      <dgm:prSet phldrT="[Text]" phldr="1"/>
      <dgm:spPr>
        <a:solidFill>
          <a:schemeClr val="bg1"/>
        </a:solidFill>
        <a:ln w="28575">
          <a:solidFill>
            <a:srgbClr val="0070C0"/>
          </a:solidFill>
        </a:ln>
      </dgm:spPr>
      <dgm:t>
        <a:bodyPr/>
        <a:lstStyle/>
        <a:p>
          <a:endParaRPr lang="en-SG" dirty="0"/>
        </a:p>
      </dgm:t>
    </dgm:pt>
    <dgm:pt modelId="{5A9699A3-E36C-4B76-A890-901043F46F85}" type="parTrans" cxnId="{A268DF65-1A1A-45AC-BCC8-5E66B8F89A65}">
      <dgm:prSet/>
      <dgm:spPr/>
      <dgm:t>
        <a:bodyPr/>
        <a:lstStyle/>
        <a:p>
          <a:endParaRPr lang="en-SG"/>
        </a:p>
      </dgm:t>
    </dgm:pt>
    <dgm:pt modelId="{752193A1-8E62-432B-9286-1A19B88BAF6A}" type="sibTrans" cxnId="{A268DF65-1A1A-45AC-BCC8-5E66B8F89A65}">
      <dgm:prSet/>
      <dgm:spPr/>
      <dgm:t>
        <a:bodyPr/>
        <a:lstStyle/>
        <a:p>
          <a:endParaRPr lang="en-SG"/>
        </a:p>
      </dgm:t>
    </dgm:pt>
    <dgm:pt modelId="{EA4F4058-1C11-4944-828E-BC8F2B45D82C}">
      <dgm:prSet phldrT="[Text]" phldr="1"/>
      <dgm:spPr>
        <a:solidFill>
          <a:schemeClr val="bg1"/>
        </a:solidFill>
        <a:ln w="28575">
          <a:solidFill>
            <a:srgbClr val="0070C0"/>
          </a:solidFill>
        </a:ln>
      </dgm:spPr>
      <dgm:t>
        <a:bodyPr/>
        <a:lstStyle/>
        <a:p>
          <a:endParaRPr lang="en-SG" dirty="0"/>
        </a:p>
      </dgm:t>
    </dgm:pt>
    <dgm:pt modelId="{8650A869-196B-49E7-BC60-805A1A2A4D15}" type="parTrans" cxnId="{B3FFF527-8B29-486B-8ECC-AD18C301239F}">
      <dgm:prSet/>
      <dgm:spPr/>
      <dgm:t>
        <a:bodyPr/>
        <a:lstStyle/>
        <a:p>
          <a:endParaRPr lang="en-SG"/>
        </a:p>
      </dgm:t>
    </dgm:pt>
    <dgm:pt modelId="{7CE47708-EE2C-4CD0-A969-B2567E2B4ED7}" type="sibTrans" cxnId="{B3FFF527-8B29-486B-8ECC-AD18C301239F}">
      <dgm:prSet/>
      <dgm:spPr/>
      <dgm:t>
        <a:bodyPr/>
        <a:lstStyle/>
        <a:p>
          <a:endParaRPr lang="en-SG"/>
        </a:p>
      </dgm:t>
    </dgm:pt>
    <dgm:pt modelId="{907AF42C-2311-4374-BE65-153845DAA499}">
      <dgm:prSet phldrT="[Text]" phldr="1"/>
      <dgm:spPr>
        <a:solidFill>
          <a:schemeClr val="bg1"/>
        </a:solidFill>
        <a:ln w="28575">
          <a:solidFill>
            <a:srgbClr val="0070C0"/>
          </a:solidFill>
        </a:ln>
      </dgm:spPr>
      <dgm:t>
        <a:bodyPr/>
        <a:lstStyle/>
        <a:p>
          <a:endParaRPr lang="en-SG" dirty="0"/>
        </a:p>
      </dgm:t>
    </dgm:pt>
    <dgm:pt modelId="{3F774299-5A95-40DE-913F-6C3489AE3264}" type="parTrans" cxnId="{4DB2CBC7-B7D8-4084-A951-B2D1BE75AA0E}">
      <dgm:prSet/>
      <dgm:spPr/>
      <dgm:t>
        <a:bodyPr/>
        <a:lstStyle/>
        <a:p>
          <a:endParaRPr lang="en-SG"/>
        </a:p>
      </dgm:t>
    </dgm:pt>
    <dgm:pt modelId="{C3C97B54-2ABA-4C59-A8B0-535883617BCD}" type="sibTrans" cxnId="{4DB2CBC7-B7D8-4084-A951-B2D1BE75AA0E}">
      <dgm:prSet/>
      <dgm:spPr/>
      <dgm:t>
        <a:bodyPr/>
        <a:lstStyle/>
        <a:p>
          <a:endParaRPr lang="en-SG"/>
        </a:p>
      </dgm:t>
    </dgm:pt>
    <dgm:pt modelId="{0917B2B8-91AA-4332-9E8B-C5042ED7B980}">
      <dgm:prSet phldrT="[Text]" phldr="1"/>
      <dgm:spPr>
        <a:solidFill>
          <a:schemeClr val="bg1"/>
        </a:solidFill>
        <a:ln w="28575">
          <a:solidFill>
            <a:srgbClr val="0070C0"/>
          </a:solidFill>
        </a:ln>
      </dgm:spPr>
      <dgm:t>
        <a:bodyPr/>
        <a:lstStyle/>
        <a:p>
          <a:endParaRPr lang="en-SG" dirty="0"/>
        </a:p>
      </dgm:t>
    </dgm:pt>
    <dgm:pt modelId="{CE0509DE-105C-43FB-A453-7B0A703596D4}" type="parTrans" cxnId="{32609565-59DD-41A2-A8C5-9C387ACB70A5}">
      <dgm:prSet/>
      <dgm:spPr/>
      <dgm:t>
        <a:bodyPr/>
        <a:lstStyle/>
        <a:p>
          <a:endParaRPr lang="en-SG"/>
        </a:p>
      </dgm:t>
    </dgm:pt>
    <dgm:pt modelId="{CA0F4F6D-ACBF-44A0-9450-D711E3F9492A}" type="sibTrans" cxnId="{32609565-59DD-41A2-A8C5-9C387ACB70A5}">
      <dgm:prSet/>
      <dgm:spPr/>
      <dgm:t>
        <a:bodyPr/>
        <a:lstStyle/>
        <a:p>
          <a:endParaRPr lang="en-SG"/>
        </a:p>
      </dgm:t>
    </dgm:pt>
    <dgm:pt modelId="{6B79021F-D770-4D83-9014-C94F6F912AA1}" type="pres">
      <dgm:prSet presAssocID="{AA87FB74-7930-45D4-9C9E-DCB6AFF132D4}" presName="Name0" presStyleCnt="0">
        <dgm:presLayoutVars>
          <dgm:chMax val="1"/>
          <dgm:chPref val="1"/>
          <dgm:dir/>
          <dgm:animOne val="branch"/>
          <dgm:animLvl val="lvl"/>
        </dgm:presLayoutVars>
      </dgm:prSet>
      <dgm:spPr/>
    </dgm:pt>
    <dgm:pt modelId="{222599DD-D053-402C-A041-B59374901D05}" type="pres">
      <dgm:prSet presAssocID="{751CE60B-AEDF-40F4-BC01-44EF6B7876B3}" presName="Parent" presStyleLbl="node0" presStyleIdx="0" presStyleCnt="1">
        <dgm:presLayoutVars>
          <dgm:chMax val="6"/>
          <dgm:chPref val="6"/>
        </dgm:presLayoutVars>
      </dgm:prSet>
      <dgm:spPr/>
    </dgm:pt>
    <dgm:pt modelId="{C129A15B-03A8-4B69-925F-A1253A84F867}" type="pres">
      <dgm:prSet presAssocID="{5A7BA027-D905-462C-B946-AE7691037212}" presName="Accent1" presStyleCnt="0"/>
      <dgm:spPr/>
    </dgm:pt>
    <dgm:pt modelId="{F1A747E7-81A9-4559-BA6F-3F20E9DE72FE}" type="pres">
      <dgm:prSet presAssocID="{5A7BA027-D905-462C-B946-AE7691037212}" presName="Accent" presStyleLbl="bgShp" presStyleIdx="0" presStyleCnt="6"/>
      <dgm:spPr/>
    </dgm:pt>
    <dgm:pt modelId="{4C5A129D-15E2-43D0-87AE-09DEB4307203}" type="pres">
      <dgm:prSet presAssocID="{5A7BA027-D905-462C-B946-AE7691037212}" presName="Child1" presStyleLbl="node1" presStyleIdx="0" presStyleCnt="6" custScaleX="44688" custScaleY="44688" custLinFactNeighborX="72924" custLinFactNeighborY="-12212">
        <dgm:presLayoutVars>
          <dgm:chMax val="0"/>
          <dgm:chPref val="0"/>
          <dgm:bulletEnabled val="1"/>
        </dgm:presLayoutVars>
      </dgm:prSet>
      <dgm:spPr/>
    </dgm:pt>
    <dgm:pt modelId="{8ACA4535-A63C-423E-8B4C-0862557A2DC6}" type="pres">
      <dgm:prSet presAssocID="{9B80DDF7-02A2-4749-AE57-F1A9AC56B2CB}" presName="Accent2" presStyleCnt="0"/>
      <dgm:spPr/>
    </dgm:pt>
    <dgm:pt modelId="{7A0FC686-65CA-483E-88FA-01287E1C24EA}" type="pres">
      <dgm:prSet presAssocID="{9B80DDF7-02A2-4749-AE57-F1A9AC56B2CB}" presName="Accent" presStyleLbl="bgShp" presStyleIdx="1" presStyleCnt="6" custFlipVert="0" custFlipHor="0" custScaleX="6462" custScaleY="13605"/>
      <dgm:spPr>
        <a:solidFill>
          <a:srgbClr val="FFFFFF"/>
        </a:solidFill>
      </dgm:spPr>
    </dgm:pt>
    <dgm:pt modelId="{3F418E83-E5E7-4804-908B-3216A02B9097}" type="pres">
      <dgm:prSet presAssocID="{9B80DDF7-02A2-4749-AE57-F1A9AC56B2CB}" presName="Child2" presStyleLbl="node1" presStyleIdx="1" presStyleCnt="6" custScaleX="44688" custScaleY="44688" custLinFactNeighborX="48269" custLinFactNeighborY="36303">
        <dgm:presLayoutVars>
          <dgm:chMax val="0"/>
          <dgm:chPref val="0"/>
          <dgm:bulletEnabled val="1"/>
        </dgm:presLayoutVars>
      </dgm:prSet>
      <dgm:spPr/>
    </dgm:pt>
    <dgm:pt modelId="{4FA19C47-5913-49EB-B68B-7CB04A3084FC}" type="pres">
      <dgm:prSet presAssocID="{B7B1A00D-EF96-487F-8DDA-1A738ED6182E}" presName="Accent3" presStyleCnt="0"/>
      <dgm:spPr/>
    </dgm:pt>
    <dgm:pt modelId="{E29640F3-CA23-46E7-B55C-7168CB20D3E3}" type="pres">
      <dgm:prSet presAssocID="{B7B1A00D-EF96-487F-8DDA-1A738ED6182E}" presName="Accent" presStyleLbl="bgShp" presStyleIdx="2" presStyleCnt="6"/>
      <dgm:spPr>
        <a:solidFill>
          <a:srgbClr val="FFFFFF"/>
        </a:solidFill>
      </dgm:spPr>
    </dgm:pt>
    <dgm:pt modelId="{FBF6FE11-5BA3-4B65-910A-3C0EEB5CEA5E}" type="pres">
      <dgm:prSet presAssocID="{B7B1A00D-EF96-487F-8DDA-1A738ED6182E}" presName="Child3" presStyleLbl="node1" presStyleIdx="2" presStyleCnt="6" custScaleX="44688" custScaleY="44688" custLinFactNeighborX="14329" custLinFactNeighborY="52730">
        <dgm:presLayoutVars>
          <dgm:chMax val="0"/>
          <dgm:chPref val="0"/>
          <dgm:bulletEnabled val="1"/>
        </dgm:presLayoutVars>
      </dgm:prSet>
      <dgm:spPr/>
    </dgm:pt>
    <dgm:pt modelId="{1E470954-D974-4969-8F2E-8DAE8C70ADBE}" type="pres">
      <dgm:prSet presAssocID="{EA4F4058-1C11-4944-828E-BC8F2B45D82C}" presName="Accent4" presStyleCnt="0"/>
      <dgm:spPr/>
    </dgm:pt>
    <dgm:pt modelId="{1714DF7B-D074-4747-B6BF-29C14047762F}" type="pres">
      <dgm:prSet presAssocID="{EA4F4058-1C11-4944-828E-BC8F2B45D82C}" presName="Accent" presStyleLbl="bgShp" presStyleIdx="3" presStyleCnt="6" custFlipHor="1" custScaleX="11799" custScaleY="5711"/>
      <dgm:spPr>
        <a:solidFill>
          <a:srgbClr val="FFFFFF"/>
        </a:solidFill>
      </dgm:spPr>
    </dgm:pt>
    <dgm:pt modelId="{69738769-022A-4AFC-AB7F-EE3B22C9DB03}" type="pres">
      <dgm:prSet presAssocID="{EA4F4058-1C11-4944-828E-BC8F2B45D82C}" presName="Child4" presStyleLbl="node1" presStyleIdx="3" presStyleCnt="6" custScaleX="44688" custScaleY="44688" custLinFactNeighborX="-59946" custLinFactNeighborY="19707">
        <dgm:presLayoutVars>
          <dgm:chMax val="0"/>
          <dgm:chPref val="0"/>
          <dgm:bulletEnabled val="1"/>
        </dgm:presLayoutVars>
      </dgm:prSet>
      <dgm:spPr/>
    </dgm:pt>
    <dgm:pt modelId="{5A802982-6ABB-432A-B13A-9F12B4AB3926}" type="pres">
      <dgm:prSet presAssocID="{907AF42C-2311-4374-BE65-153845DAA499}" presName="Accent5" presStyleCnt="0"/>
      <dgm:spPr/>
    </dgm:pt>
    <dgm:pt modelId="{971AB33C-F023-49BF-A5AB-9534517BB2DE}" type="pres">
      <dgm:prSet presAssocID="{907AF42C-2311-4374-BE65-153845DAA499}" presName="Accent" presStyleLbl="bgShp" presStyleIdx="4" presStyleCnt="6" custScaleX="11740" custScaleY="26282"/>
      <dgm:spPr>
        <a:solidFill>
          <a:srgbClr val="FFFFFF"/>
        </a:solidFill>
      </dgm:spPr>
    </dgm:pt>
    <dgm:pt modelId="{1078CB69-6E58-4B4D-89B0-0050FF4F80F1}" type="pres">
      <dgm:prSet presAssocID="{907AF42C-2311-4374-BE65-153845DAA499}" presName="Child5" presStyleLbl="node1" presStyleIdx="4" presStyleCnt="6" custScaleX="44688" custScaleY="44688" custLinFactNeighborX="-43115" custLinFactNeighborY="-34749">
        <dgm:presLayoutVars>
          <dgm:chMax val="0"/>
          <dgm:chPref val="0"/>
          <dgm:bulletEnabled val="1"/>
        </dgm:presLayoutVars>
      </dgm:prSet>
      <dgm:spPr/>
    </dgm:pt>
    <dgm:pt modelId="{2F5FF555-18F6-4DC1-B8FE-4E5F091CEDCB}" type="pres">
      <dgm:prSet presAssocID="{0917B2B8-91AA-4332-9E8B-C5042ED7B980}" presName="Accent6" presStyleCnt="0"/>
      <dgm:spPr/>
    </dgm:pt>
    <dgm:pt modelId="{09436430-BD74-424B-A048-DFD9907BA217}" type="pres">
      <dgm:prSet presAssocID="{0917B2B8-91AA-4332-9E8B-C5042ED7B980}" presName="Accent" presStyleLbl="bgShp" presStyleIdx="5" presStyleCnt="6" custScaleX="70562" custScaleY="63707"/>
      <dgm:spPr>
        <a:solidFill>
          <a:srgbClr val="FFFFFF"/>
        </a:solidFill>
      </dgm:spPr>
    </dgm:pt>
    <dgm:pt modelId="{5F25BD92-B47B-473C-BA9A-3C51B4E63AEA}" type="pres">
      <dgm:prSet presAssocID="{0917B2B8-91AA-4332-9E8B-C5042ED7B980}" presName="Child6" presStyleLbl="node1" presStyleIdx="5" presStyleCnt="6" custScaleX="44688" custScaleY="44688" custLinFactNeighborX="125" custLinFactNeighborY="-54557">
        <dgm:presLayoutVars>
          <dgm:chMax val="0"/>
          <dgm:chPref val="0"/>
          <dgm:bulletEnabled val="1"/>
        </dgm:presLayoutVars>
      </dgm:prSet>
      <dgm:spPr/>
    </dgm:pt>
  </dgm:ptLst>
  <dgm:cxnLst>
    <dgm:cxn modelId="{D7EC9301-31D7-4C51-8EAD-6C3C52931004}" srcId="{AA87FB74-7930-45D4-9C9E-DCB6AFF132D4}" destId="{751CE60B-AEDF-40F4-BC01-44EF6B7876B3}" srcOrd="0" destOrd="0" parTransId="{1A4DBFED-13A4-49D9-9228-C1DB465127BA}" sibTransId="{936A9FA0-B826-44DB-9A35-50B5F8FFBDFA}"/>
    <dgm:cxn modelId="{1338AE03-EF41-41F0-84C2-29993E81B161}" type="presOf" srcId="{5A7BA027-D905-462C-B946-AE7691037212}" destId="{4C5A129D-15E2-43D0-87AE-09DEB4307203}" srcOrd="0" destOrd="0" presId="urn:microsoft.com/office/officeart/2011/layout/HexagonRadial"/>
    <dgm:cxn modelId="{B3FFF527-8B29-486B-8ECC-AD18C301239F}" srcId="{751CE60B-AEDF-40F4-BC01-44EF6B7876B3}" destId="{EA4F4058-1C11-4944-828E-BC8F2B45D82C}" srcOrd="3" destOrd="0" parTransId="{8650A869-196B-49E7-BC60-805A1A2A4D15}" sibTransId="{7CE47708-EE2C-4CD0-A969-B2567E2B4ED7}"/>
    <dgm:cxn modelId="{32609565-59DD-41A2-A8C5-9C387ACB70A5}" srcId="{751CE60B-AEDF-40F4-BC01-44EF6B7876B3}" destId="{0917B2B8-91AA-4332-9E8B-C5042ED7B980}" srcOrd="5" destOrd="0" parTransId="{CE0509DE-105C-43FB-A453-7B0A703596D4}" sibTransId="{CA0F4F6D-ACBF-44A0-9450-D711E3F9492A}"/>
    <dgm:cxn modelId="{A268DF65-1A1A-45AC-BCC8-5E66B8F89A65}" srcId="{751CE60B-AEDF-40F4-BC01-44EF6B7876B3}" destId="{B7B1A00D-EF96-487F-8DDA-1A738ED6182E}" srcOrd="2" destOrd="0" parTransId="{5A9699A3-E36C-4B76-A890-901043F46F85}" sibTransId="{752193A1-8E62-432B-9286-1A19B88BAF6A}"/>
    <dgm:cxn modelId="{2BF2A57A-53E1-41A6-8DD4-005F7A3CBF43}" type="presOf" srcId="{907AF42C-2311-4374-BE65-153845DAA499}" destId="{1078CB69-6E58-4B4D-89B0-0050FF4F80F1}" srcOrd="0" destOrd="0" presId="urn:microsoft.com/office/officeart/2011/layout/HexagonRadial"/>
    <dgm:cxn modelId="{0CFE1C85-A83E-4934-98B0-71ADA237DF20}" type="presOf" srcId="{B7B1A00D-EF96-487F-8DDA-1A738ED6182E}" destId="{FBF6FE11-5BA3-4B65-910A-3C0EEB5CEA5E}" srcOrd="0" destOrd="0" presId="urn:microsoft.com/office/officeart/2011/layout/HexagonRadial"/>
    <dgm:cxn modelId="{FEDAA59A-99B4-46E6-B2BB-B462AE07BD8C}" type="presOf" srcId="{0917B2B8-91AA-4332-9E8B-C5042ED7B980}" destId="{5F25BD92-B47B-473C-BA9A-3C51B4E63AEA}" srcOrd="0" destOrd="0" presId="urn:microsoft.com/office/officeart/2011/layout/HexagonRadial"/>
    <dgm:cxn modelId="{33B2EAA1-A0BB-4B55-95FA-A62BF3820859}" type="presOf" srcId="{EA4F4058-1C11-4944-828E-BC8F2B45D82C}" destId="{69738769-022A-4AFC-AB7F-EE3B22C9DB03}" srcOrd="0" destOrd="0" presId="urn:microsoft.com/office/officeart/2011/layout/HexagonRadial"/>
    <dgm:cxn modelId="{DFB051AA-1D33-496B-B2CA-3B47411077DB}" type="presOf" srcId="{751CE60B-AEDF-40F4-BC01-44EF6B7876B3}" destId="{222599DD-D053-402C-A041-B59374901D05}" srcOrd="0" destOrd="0" presId="urn:microsoft.com/office/officeart/2011/layout/HexagonRadial"/>
    <dgm:cxn modelId="{5B7C0DBB-456A-4C6E-8C19-B8906D54E3C4}" srcId="{751CE60B-AEDF-40F4-BC01-44EF6B7876B3}" destId="{5A7BA027-D905-462C-B946-AE7691037212}" srcOrd="0" destOrd="0" parTransId="{96C1DB39-BC9A-428F-8A5E-834ECD42DAD0}" sibTransId="{27E76DB7-47A6-46B6-BB21-E3F912CDD784}"/>
    <dgm:cxn modelId="{4DEC80C2-68C1-4369-8699-3AB75CB4C3F7}" srcId="{751CE60B-AEDF-40F4-BC01-44EF6B7876B3}" destId="{9B80DDF7-02A2-4749-AE57-F1A9AC56B2CB}" srcOrd="1" destOrd="0" parTransId="{066CDB37-8278-4F3A-9260-1CC5B19C2E57}" sibTransId="{64F831A0-DCE5-4CFC-8EE1-D345FBCD40A3}"/>
    <dgm:cxn modelId="{4DB2CBC7-B7D8-4084-A951-B2D1BE75AA0E}" srcId="{751CE60B-AEDF-40F4-BC01-44EF6B7876B3}" destId="{907AF42C-2311-4374-BE65-153845DAA499}" srcOrd="4" destOrd="0" parTransId="{3F774299-5A95-40DE-913F-6C3489AE3264}" sibTransId="{C3C97B54-2ABA-4C59-A8B0-535883617BCD}"/>
    <dgm:cxn modelId="{D577CCED-F9DC-4F34-B436-48C9ECFF43EA}" type="presOf" srcId="{AA87FB74-7930-45D4-9C9E-DCB6AFF132D4}" destId="{6B79021F-D770-4D83-9014-C94F6F912AA1}" srcOrd="0" destOrd="0" presId="urn:microsoft.com/office/officeart/2011/layout/HexagonRadial"/>
    <dgm:cxn modelId="{1EE729EE-E186-4758-BA0F-7D69C66696A8}" type="presOf" srcId="{9B80DDF7-02A2-4749-AE57-F1A9AC56B2CB}" destId="{3F418E83-E5E7-4804-908B-3216A02B9097}" srcOrd="0" destOrd="0" presId="urn:microsoft.com/office/officeart/2011/layout/HexagonRadial"/>
    <dgm:cxn modelId="{1B75434C-7DDF-465D-B9FD-A9C471678C0B}" type="presParOf" srcId="{6B79021F-D770-4D83-9014-C94F6F912AA1}" destId="{222599DD-D053-402C-A041-B59374901D05}" srcOrd="0" destOrd="0" presId="urn:microsoft.com/office/officeart/2011/layout/HexagonRadial"/>
    <dgm:cxn modelId="{20B6750C-7EFE-4547-A140-906EF715F201}" type="presParOf" srcId="{6B79021F-D770-4D83-9014-C94F6F912AA1}" destId="{C129A15B-03A8-4B69-925F-A1253A84F867}" srcOrd="1" destOrd="0" presId="urn:microsoft.com/office/officeart/2011/layout/HexagonRadial"/>
    <dgm:cxn modelId="{5B678245-B275-4EF9-A785-F587CCD34189}" type="presParOf" srcId="{C129A15B-03A8-4B69-925F-A1253A84F867}" destId="{F1A747E7-81A9-4559-BA6F-3F20E9DE72FE}" srcOrd="0" destOrd="0" presId="urn:microsoft.com/office/officeart/2011/layout/HexagonRadial"/>
    <dgm:cxn modelId="{8866FA6C-2B11-4E2A-B02A-782BEE495161}" type="presParOf" srcId="{6B79021F-D770-4D83-9014-C94F6F912AA1}" destId="{4C5A129D-15E2-43D0-87AE-09DEB4307203}" srcOrd="2" destOrd="0" presId="urn:microsoft.com/office/officeart/2011/layout/HexagonRadial"/>
    <dgm:cxn modelId="{75BDC068-E47B-412F-871E-590701FF171C}" type="presParOf" srcId="{6B79021F-D770-4D83-9014-C94F6F912AA1}" destId="{8ACA4535-A63C-423E-8B4C-0862557A2DC6}" srcOrd="3" destOrd="0" presId="urn:microsoft.com/office/officeart/2011/layout/HexagonRadial"/>
    <dgm:cxn modelId="{091E0D4D-4EF6-4B86-BE50-9048C330C8B7}" type="presParOf" srcId="{8ACA4535-A63C-423E-8B4C-0862557A2DC6}" destId="{7A0FC686-65CA-483E-88FA-01287E1C24EA}" srcOrd="0" destOrd="0" presId="urn:microsoft.com/office/officeart/2011/layout/HexagonRadial"/>
    <dgm:cxn modelId="{EE181C2F-36DC-4E07-B0AB-442B3F420449}" type="presParOf" srcId="{6B79021F-D770-4D83-9014-C94F6F912AA1}" destId="{3F418E83-E5E7-4804-908B-3216A02B9097}" srcOrd="4" destOrd="0" presId="urn:microsoft.com/office/officeart/2011/layout/HexagonRadial"/>
    <dgm:cxn modelId="{0456F390-FA00-45C1-AF7B-4B63E336B467}" type="presParOf" srcId="{6B79021F-D770-4D83-9014-C94F6F912AA1}" destId="{4FA19C47-5913-49EB-B68B-7CB04A3084FC}" srcOrd="5" destOrd="0" presId="urn:microsoft.com/office/officeart/2011/layout/HexagonRadial"/>
    <dgm:cxn modelId="{C8351CE0-CAF7-4725-B188-33FEE36E37AF}" type="presParOf" srcId="{4FA19C47-5913-49EB-B68B-7CB04A3084FC}" destId="{E29640F3-CA23-46E7-B55C-7168CB20D3E3}" srcOrd="0" destOrd="0" presId="urn:microsoft.com/office/officeart/2011/layout/HexagonRadial"/>
    <dgm:cxn modelId="{74E15703-B4E0-4D8F-AAC3-B5CF5F52EDB4}" type="presParOf" srcId="{6B79021F-D770-4D83-9014-C94F6F912AA1}" destId="{FBF6FE11-5BA3-4B65-910A-3C0EEB5CEA5E}" srcOrd="6" destOrd="0" presId="urn:microsoft.com/office/officeart/2011/layout/HexagonRadial"/>
    <dgm:cxn modelId="{51C0CEDE-CEBC-43C3-95C1-348D7FDC1E2D}" type="presParOf" srcId="{6B79021F-D770-4D83-9014-C94F6F912AA1}" destId="{1E470954-D974-4969-8F2E-8DAE8C70ADBE}" srcOrd="7" destOrd="0" presId="urn:microsoft.com/office/officeart/2011/layout/HexagonRadial"/>
    <dgm:cxn modelId="{8AEF236E-FE06-4B61-8096-EC47087E5B82}" type="presParOf" srcId="{1E470954-D974-4969-8F2E-8DAE8C70ADBE}" destId="{1714DF7B-D074-4747-B6BF-29C14047762F}" srcOrd="0" destOrd="0" presId="urn:microsoft.com/office/officeart/2011/layout/HexagonRadial"/>
    <dgm:cxn modelId="{B791B3AA-331C-4BBE-B7FB-F4E8D7D9C970}" type="presParOf" srcId="{6B79021F-D770-4D83-9014-C94F6F912AA1}" destId="{69738769-022A-4AFC-AB7F-EE3B22C9DB03}" srcOrd="8" destOrd="0" presId="urn:microsoft.com/office/officeart/2011/layout/HexagonRadial"/>
    <dgm:cxn modelId="{57CF5835-D1A9-42B6-B7C7-7E0754CDA792}" type="presParOf" srcId="{6B79021F-D770-4D83-9014-C94F6F912AA1}" destId="{5A802982-6ABB-432A-B13A-9F12B4AB3926}" srcOrd="9" destOrd="0" presId="urn:microsoft.com/office/officeart/2011/layout/HexagonRadial"/>
    <dgm:cxn modelId="{4E51BFD6-D301-45B4-8C3E-773AAA356035}" type="presParOf" srcId="{5A802982-6ABB-432A-B13A-9F12B4AB3926}" destId="{971AB33C-F023-49BF-A5AB-9534517BB2DE}" srcOrd="0" destOrd="0" presId="urn:microsoft.com/office/officeart/2011/layout/HexagonRadial"/>
    <dgm:cxn modelId="{D4832F5A-A1A9-40A5-A166-0059AB18E08B}" type="presParOf" srcId="{6B79021F-D770-4D83-9014-C94F6F912AA1}" destId="{1078CB69-6E58-4B4D-89B0-0050FF4F80F1}" srcOrd="10" destOrd="0" presId="urn:microsoft.com/office/officeart/2011/layout/HexagonRadial"/>
    <dgm:cxn modelId="{AAEBE621-223B-480C-BBEA-519DEEE12777}" type="presParOf" srcId="{6B79021F-D770-4D83-9014-C94F6F912AA1}" destId="{2F5FF555-18F6-4DC1-B8FE-4E5F091CEDCB}" srcOrd="11" destOrd="0" presId="urn:microsoft.com/office/officeart/2011/layout/HexagonRadial"/>
    <dgm:cxn modelId="{57AC81F4-396A-4A41-B9D7-1789CBA17783}" type="presParOf" srcId="{2F5FF555-18F6-4DC1-B8FE-4E5F091CEDCB}" destId="{09436430-BD74-424B-A048-DFD9907BA217}" srcOrd="0" destOrd="0" presId="urn:microsoft.com/office/officeart/2011/layout/HexagonRadial"/>
    <dgm:cxn modelId="{60C3665C-26AE-4D50-B02A-747CB8683C71}" type="presParOf" srcId="{6B79021F-D770-4D83-9014-C94F6F912AA1}" destId="{5F25BD92-B47B-473C-BA9A-3C51B4E63AEA}" srcOrd="12" destOrd="0" presId="urn:microsoft.com/office/officeart/2011/layout/HexagonRadial"/>
  </dgm:cxnLst>
  <dgm:bg/>
  <dgm:whole>
    <a:ln w="12700">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C834C7-622C-4774-8D02-D8BED861D02B}"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SG"/>
        </a:p>
      </dgm:t>
    </dgm:pt>
    <dgm:pt modelId="{F435FC3C-FF49-4925-AC22-233758E0DF92}">
      <dgm:prSet phldrT="[Text]"/>
      <dgm:spPr>
        <a:ln w="19050">
          <a:solidFill>
            <a:srgbClr val="0070C0"/>
          </a:solidFill>
        </a:ln>
      </dgm:spPr>
      <dgm:t>
        <a:bodyPr/>
        <a:lstStyle/>
        <a:p>
          <a:r>
            <a:rPr lang="en-SG" u="none" dirty="0">
              <a:solidFill>
                <a:srgbClr val="002060"/>
              </a:solidFill>
            </a:rPr>
            <a:t>CFO:</a:t>
          </a:r>
          <a:endParaRPr lang="en-SG" u="none" dirty="0"/>
        </a:p>
      </dgm:t>
    </dgm:pt>
    <dgm:pt modelId="{468870FD-C99E-406F-B49A-646ABF34B6AF}" type="parTrans" cxnId="{C0874D3A-282B-43E2-9D37-717EBA72BDD2}">
      <dgm:prSet/>
      <dgm:spPr/>
      <dgm:t>
        <a:bodyPr/>
        <a:lstStyle/>
        <a:p>
          <a:endParaRPr lang="en-SG"/>
        </a:p>
      </dgm:t>
    </dgm:pt>
    <dgm:pt modelId="{1205DB87-56A2-4E84-A7C5-8FD4AB06D1DA}" type="sibTrans" cxnId="{C0874D3A-282B-43E2-9D37-717EBA72BDD2}">
      <dgm:prSet/>
      <dgm:spPr/>
      <dgm:t>
        <a:bodyPr/>
        <a:lstStyle/>
        <a:p>
          <a:endParaRPr lang="en-SG"/>
        </a:p>
      </dgm:t>
    </dgm:pt>
    <dgm:pt modelId="{36528ECD-4049-451E-8C0C-85ABDB2E9C3E}">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Review and track the Budgets assigned for analytical projects</a:t>
          </a:r>
          <a:endParaRPr lang="en-SG" sz="1600" dirty="0"/>
        </a:p>
      </dgm:t>
    </dgm:pt>
    <dgm:pt modelId="{D3E5826D-01BC-4568-BB7D-ECD7CCA76E65}" type="parTrans" cxnId="{B8DA4A17-F04C-4D48-927E-E0D90A1B75DE}">
      <dgm:prSet/>
      <dgm:spPr/>
      <dgm:t>
        <a:bodyPr/>
        <a:lstStyle/>
        <a:p>
          <a:endParaRPr lang="en-SG"/>
        </a:p>
      </dgm:t>
    </dgm:pt>
    <dgm:pt modelId="{8074C6DC-0C11-45FF-A3B1-4409AAEC62D1}" type="sibTrans" cxnId="{B8DA4A17-F04C-4D48-927E-E0D90A1B75DE}">
      <dgm:prSet/>
      <dgm:spPr/>
      <dgm:t>
        <a:bodyPr/>
        <a:lstStyle/>
        <a:p>
          <a:endParaRPr lang="en-SG"/>
        </a:p>
      </dgm:t>
    </dgm:pt>
    <dgm:pt modelId="{1B11B087-89EC-4078-99B4-D07E0C72B587}">
      <dgm:prSet phldrT="[Text]"/>
      <dgm:spPr>
        <a:ln w="19050">
          <a:solidFill>
            <a:srgbClr val="0070C0"/>
          </a:solidFill>
        </a:ln>
      </dgm:spPr>
      <dgm:t>
        <a:bodyPr/>
        <a:lstStyle/>
        <a:p>
          <a:r>
            <a:rPr lang="en-SG" u="none" dirty="0">
              <a:solidFill>
                <a:srgbClr val="002060"/>
              </a:solidFill>
            </a:rPr>
            <a:t>CRO:</a:t>
          </a:r>
          <a:endParaRPr lang="en-SG" u="none" dirty="0"/>
        </a:p>
      </dgm:t>
    </dgm:pt>
    <dgm:pt modelId="{59E396F0-51B5-48FB-A246-90648E2355AA}" type="parTrans" cxnId="{6F0E9C65-810E-427C-9323-2E73494C0090}">
      <dgm:prSet/>
      <dgm:spPr/>
      <dgm:t>
        <a:bodyPr/>
        <a:lstStyle/>
        <a:p>
          <a:endParaRPr lang="en-SG"/>
        </a:p>
      </dgm:t>
    </dgm:pt>
    <dgm:pt modelId="{E82330B1-2CA6-4C4A-B0F2-B8F89E5E8C57}" type="sibTrans" cxnId="{6F0E9C65-810E-427C-9323-2E73494C0090}">
      <dgm:prSet/>
      <dgm:spPr/>
      <dgm:t>
        <a:bodyPr/>
        <a:lstStyle/>
        <a:p>
          <a:endParaRPr lang="en-SG"/>
        </a:p>
      </dgm:t>
    </dgm:pt>
    <dgm:pt modelId="{8CB4D764-A2FB-4626-8D10-A23E4A1C9216}">
      <dgm:prSet phldrT="[Text]" custT="1"/>
      <dgm:spPr>
        <a:ln w="19050">
          <a:solidFill>
            <a:srgbClr val="0070C0"/>
          </a:solidFill>
        </a:ln>
      </dgm:spPr>
      <dgm:t>
        <a:bodyPr/>
        <a:lstStyle/>
        <a:p>
          <a:pPr algn="l">
            <a:buFont typeface="Wingdings" panose="05000000000000000000" pitchFamily="2" charset="2"/>
            <a:buChar char="Ø"/>
          </a:pPr>
          <a:r>
            <a:rPr lang="en-SG" sz="1600" dirty="0">
              <a:solidFill>
                <a:srgbClr val="002060"/>
              </a:solidFill>
            </a:rPr>
            <a:t>Review and track compliance requirements and it’s implementation.</a:t>
          </a:r>
          <a:endParaRPr lang="en-SG" sz="1600" dirty="0"/>
        </a:p>
      </dgm:t>
    </dgm:pt>
    <dgm:pt modelId="{1EB1479C-89C5-4BC7-A5C4-B705FE1EDA78}" type="parTrans" cxnId="{0879C71E-8355-4126-9B3E-A4EA1587B4CD}">
      <dgm:prSet/>
      <dgm:spPr/>
      <dgm:t>
        <a:bodyPr/>
        <a:lstStyle/>
        <a:p>
          <a:endParaRPr lang="en-SG"/>
        </a:p>
      </dgm:t>
    </dgm:pt>
    <dgm:pt modelId="{904BBD03-1E1C-4587-8374-A1BF77CBFDF1}" type="sibTrans" cxnId="{0879C71E-8355-4126-9B3E-A4EA1587B4CD}">
      <dgm:prSet/>
      <dgm:spPr/>
      <dgm:t>
        <a:bodyPr/>
        <a:lstStyle/>
        <a:p>
          <a:endParaRPr lang="en-SG"/>
        </a:p>
      </dgm:t>
    </dgm:pt>
    <dgm:pt modelId="{CD092861-1959-4003-A794-651137CDA400}">
      <dgm:prSet phldrT="[Text]"/>
      <dgm:spPr>
        <a:ln w="19050">
          <a:solidFill>
            <a:srgbClr val="0070C0"/>
          </a:solidFill>
        </a:ln>
      </dgm:spPr>
      <dgm:t>
        <a:bodyPr/>
        <a:lstStyle/>
        <a:p>
          <a:r>
            <a:rPr lang="en-SG" u="none" dirty="0">
              <a:solidFill>
                <a:srgbClr val="002060"/>
              </a:solidFill>
            </a:rPr>
            <a:t>Marketing:</a:t>
          </a:r>
          <a:endParaRPr lang="en-SG" u="none" dirty="0"/>
        </a:p>
      </dgm:t>
    </dgm:pt>
    <dgm:pt modelId="{73786A1A-BC99-4833-9817-A724C604865E}" type="parTrans" cxnId="{D79C3310-B27C-4FC1-9378-11CD96BB30A6}">
      <dgm:prSet/>
      <dgm:spPr/>
      <dgm:t>
        <a:bodyPr/>
        <a:lstStyle/>
        <a:p>
          <a:endParaRPr lang="en-SG"/>
        </a:p>
      </dgm:t>
    </dgm:pt>
    <dgm:pt modelId="{646558FE-F56D-41AC-B9B1-C727BDD0629E}" type="sibTrans" cxnId="{D79C3310-B27C-4FC1-9378-11CD96BB30A6}">
      <dgm:prSet/>
      <dgm:spPr/>
      <dgm:t>
        <a:bodyPr/>
        <a:lstStyle/>
        <a:p>
          <a:endParaRPr lang="en-SG"/>
        </a:p>
      </dgm:t>
    </dgm:pt>
    <dgm:pt modelId="{9171EA5D-4F89-4EA6-84C8-1CF49275B580}">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Review the marketing strategy.</a:t>
          </a:r>
          <a:endParaRPr lang="en-SG" sz="1600" dirty="0"/>
        </a:p>
      </dgm:t>
    </dgm:pt>
    <dgm:pt modelId="{31C61706-15A1-4BBD-8938-A31A4E2C99BC}" type="parTrans" cxnId="{8C861CB1-A293-48B7-8295-7F899A9CA4E3}">
      <dgm:prSet/>
      <dgm:spPr/>
      <dgm:t>
        <a:bodyPr/>
        <a:lstStyle/>
        <a:p>
          <a:endParaRPr lang="en-SG"/>
        </a:p>
      </dgm:t>
    </dgm:pt>
    <dgm:pt modelId="{DEE9DD89-7C11-47F3-BD42-DEFA77F97331}" type="sibTrans" cxnId="{8C861CB1-A293-48B7-8295-7F899A9CA4E3}">
      <dgm:prSet/>
      <dgm:spPr/>
      <dgm:t>
        <a:bodyPr/>
        <a:lstStyle/>
        <a:p>
          <a:endParaRPr lang="en-SG"/>
        </a:p>
      </dgm:t>
    </dgm:pt>
    <dgm:pt modelId="{2501D6A4-EE88-4EBD-87AC-14A27361F5DE}">
      <dgm:prSet phldrT="[Text]"/>
      <dgm:spPr>
        <a:ln w="19050">
          <a:solidFill>
            <a:srgbClr val="0070C0"/>
          </a:solidFill>
        </a:ln>
      </dgm:spPr>
      <dgm:t>
        <a:bodyPr/>
        <a:lstStyle/>
        <a:p>
          <a:r>
            <a:rPr lang="en-SG" u="none" dirty="0">
              <a:solidFill>
                <a:srgbClr val="002060"/>
              </a:solidFill>
            </a:rPr>
            <a:t>Data:</a:t>
          </a:r>
          <a:endParaRPr lang="en-SG" u="none" dirty="0"/>
        </a:p>
      </dgm:t>
    </dgm:pt>
    <dgm:pt modelId="{B7583DBB-551C-4178-93D2-B7D60AD0F242}" type="parTrans" cxnId="{DFC3242C-95E4-4111-9D8F-C81DC0F7C0E9}">
      <dgm:prSet/>
      <dgm:spPr/>
      <dgm:t>
        <a:bodyPr/>
        <a:lstStyle/>
        <a:p>
          <a:endParaRPr lang="en-SG"/>
        </a:p>
      </dgm:t>
    </dgm:pt>
    <dgm:pt modelId="{39622CA8-2CBA-45D1-A0E5-9E0A28AF8FBA}" type="sibTrans" cxnId="{DFC3242C-95E4-4111-9D8F-C81DC0F7C0E9}">
      <dgm:prSet/>
      <dgm:spPr/>
      <dgm:t>
        <a:bodyPr/>
        <a:lstStyle/>
        <a:p>
          <a:endParaRPr lang="en-SG"/>
        </a:p>
      </dgm:t>
    </dgm:pt>
    <dgm:pt modelId="{0D77E39F-9F95-4EB2-822F-7E9D97A3B1EE}">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Timely review and share the comments on data quality assessment.</a:t>
          </a:r>
          <a:endParaRPr lang="en-SG" sz="1600" dirty="0"/>
        </a:p>
      </dgm:t>
    </dgm:pt>
    <dgm:pt modelId="{842381E9-DC5F-406D-8EF9-8FF963F4C39D}" type="parTrans" cxnId="{EF197757-6F3A-4317-8E11-B66D43D0DBFB}">
      <dgm:prSet/>
      <dgm:spPr/>
      <dgm:t>
        <a:bodyPr/>
        <a:lstStyle/>
        <a:p>
          <a:endParaRPr lang="en-SG"/>
        </a:p>
      </dgm:t>
    </dgm:pt>
    <dgm:pt modelId="{ADDE95F4-EDE5-4E4E-A399-17FD8EB082A8}" type="sibTrans" cxnId="{EF197757-6F3A-4317-8E11-B66D43D0DBFB}">
      <dgm:prSet/>
      <dgm:spPr/>
      <dgm:t>
        <a:bodyPr/>
        <a:lstStyle/>
        <a:p>
          <a:endParaRPr lang="en-SG"/>
        </a:p>
      </dgm:t>
    </dgm:pt>
    <dgm:pt modelId="{3AD80C83-CB98-4C9B-B5D0-CAD395BC442A}">
      <dgm:prSet phldrT="[Text]"/>
      <dgm:spPr>
        <a:ln w="19050">
          <a:solidFill>
            <a:srgbClr val="0070C0"/>
          </a:solidFill>
        </a:ln>
      </dgm:spPr>
      <dgm:t>
        <a:bodyPr/>
        <a:lstStyle/>
        <a:p>
          <a:r>
            <a:rPr lang="en-SG" u="none" dirty="0">
              <a:solidFill>
                <a:srgbClr val="002060"/>
              </a:solidFill>
            </a:rPr>
            <a:t>IT team:</a:t>
          </a:r>
          <a:endParaRPr lang="en-SG" u="none" dirty="0"/>
        </a:p>
      </dgm:t>
    </dgm:pt>
    <dgm:pt modelId="{7B1D4140-1D32-42E5-AB99-D9D22961AE16}" type="parTrans" cxnId="{55B0593A-0A8C-47F5-B4A0-4B84DF652225}">
      <dgm:prSet/>
      <dgm:spPr/>
      <dgm:t>
        <a:bodyPr/>
        <a:lstStyle/>
        <a:p>
          <a:endParaRPr lang="en-SG"/>
        </a:p>
      </dgm:t>
    </dgm:pt>
    <dgm:pt modelId="{2F6A46D6-C238-4B76-A78A-53FE0D910814}" type="sibTrans" cxnId="{55B0593A-0A8C-47F5-B4A0-4B84DF652225}">
      <dgm:prSet/>
      <dgm:spPr/>
      <dgm:t>
        <a:bodyPr/>
        <a:lstStyle/>
        <a:p>
          <a:endParaRPr lang="en-SG"/>
        </a:p>
      </dgm:t>
    </dgm:pt>
    <dgm:pt modelId="{36873B5C-2BCC-4D2D-9B34-C0D0FAEED3C3}">
      <dgm:prSet phldrT="[Text]" custT="1"/>
      <dgm:spPr>
        <a:ln w="19050">
          <a:solidFill>
            <a:srgbClr val="0070C0"/>
          </a:solidFill>
        </a:ln>
      </dgm:spPr>
      <dgm:t>
        <a:bodyPr/>
        <a:lstStyle/>
        <a:p>
          <a:pPr>
            <a:buFont typeface="Wingdings" panose="05000000000000000000" pitchFamily="2" charset="2"/>
            <a:buNone/>
          </a:pPr>
          <a:r>
            <a:rPr lang="en-SG" sz="1600" dirty="0">
              <a:solidFill>
                <a:srgbClr val="002060"/>
              </a:solidFill>
            </a:rPr>
            <a:t>Implementation of analytical solutions, </a:t>
          </a:r>
          <a:endParaRPr lang="en-SG" sz="1600" dirty="0"/>
        </a:p>
      </dgm:t>
    </dgm:pt>
    <dgm:pt modelId="{2973B5CE-10FD-4C30-8BC1-2A7F4A7FB3E4}" type="parTrans" cxnId="{320F7DD1-09CB-454E-991C-06AC658B199B}">
      <dgm:prSet/>
      <dgm:spPr/>
      <dgm:t>
        <a:bodyPr/>
        <a:lstStyle/>
        <a:p>
          <a:endParaRPr lang="en-SG"/>
        </a:p>
      </dgm:t>
    </dgm:pt>
    <dgm:pt modelId="{A15AE779-A084-48DB-90A0-4B2797F3E77E}" type="sibTrans" cxnId="{320F7DD1-09CB-454E-991C-06AC658B199B}">
      <dgm:prSet/>
      <dgm:spPr/>
      <dgm:t>
        <a:bodyPr/>
        <a:lstStyle/>
        <a:p>
          <a:endParaRPr lang="en-SG"/>
        </a:p>
      </dgm:t>
    </dgm:pt>
    <dgm:pt modelId="{43FBB92F-99A5-44BF-949A-BF9F546425E7}">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Estimation of Cost and Time</a:t>
          </a:r>
          <a:endParaRPr lang="en-SG" sz="1600" dirty="0"/>
        </a:p>
      </dgm:t>
    </dgm:pt>
    <dgm:pt modelId="{21D60A18-8912-4090-8168-0ABA008485C8}" type="parTrans" cxnId="{3118C4D5-844C-4FBF-B9F8-8779176B2026}">
      <dgm:prSet/>
      <dgm:spPr/>
      <dgm:t>
        <a:bodyPr/>
        <a:lstStyle/>
        <a:p>
          <a:endParaRPr lang="en-SG"/>
        </a:p>
      </dgm:t>
    </dgm:pt>
    <dgm:pt modelId="{2F938F66-98A0-44D7-B960-BC69A3048FE4}" type="sibTrans" cxnId="{3118C4D5-844C-4FBF-B9F8-8779176B2026}">
      <dgm:prSet/>
      <dgm:spPr/>
      <dgm:t>
        <a:bodyPr/>
        <a:lstStyle/>
        <a:p>
          <a:endParaRPr lang="en-SG"/>
        </a:p>
      </dgm:t>
    </dgm:pt>
    <dgm:pt modelId="{0B98C193-F55B-403B-A41B-7356FD853FF0}">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Provide specifications</a:t>
          </a:r>
          <a:endParaRPr lang="en-SG" sz="1600" dirty="0"/>
        </a:p>
      </dgm:t>
    </dgm:pt>
    <dgm:pt modelId="{DDCD9654-B4FA-4E6B-B784-A779A2809767}" type="parTrans" cxnId="{EFCC5935-1A4C-46E1-A51A-C3E5A1BBA6EE}">
      <dgm:prSet/>
      <dgm:spPr/>
      <dgm:t>
        <a:bodyPr/>
        <a:lstStyle/>
        <a:p>
          <a:endParaRPr lang="en-SG"/>
        </a:p>
      </dgm:t>
    </dgm:pt>
    <dgm:pt modelId="{FD1F48AC-25D8-4E8B-885B-01CEEE0FE1E8}" type="sibTrans" cxnId="{EFCC5935-1A4C-46E1-A51A-C3E5A1BBA6EE}">
      <dgm:prSet/>
      <dgm:spPr/>
      <dgm:t>
        <a:bodyPr/>
        <a:lstStyle/>
        <a:p>
          <a:endParaRPr lang="en-SG"/>
        </a:p>
      </dgm:t>
    </dgm:pt>
    <dgm:pt modelId="{D5F36FFB-539F-4F82-82C8-3B0F93AC1F44}">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Review and track the implementation plan</a:t>
          </a:r>
          <a:endParaRPr lang="en-SG" sz="1600" dirty="0"/>
        </a:p>
      </dgm:t>
    </dgm:pt>
    <dgm:pt modelId="{D64B5A88-D541-4F1E-A1ED-664717A3F2A8}" type="parTrans" cxnId="{8BED9CEE-2074-460F-8023-5ECDC3775900}">
      <dgm:prSet/>
      <dgm:spPr/>
      <dgm:t>
        <a:bodyPr/>
        <a:lstStyle/>
        <a:p>
          <a:endParaRPr lang="en-SG"/>
        </a:p>
      </dgm:t>
    </dgm:pt>
    <dgm:pt modelId="{84935B9C-ADE6-4619-A299-690FB451EE6E}" type="sibTrans" cxnId="{8BED9CEE-2074-460F-8023-5ECDC3775900}">
      <dgm:prSet/>
      <dgm:spPr/>
      <dgm:t>
        <a:bodyPr/>
        <a:lstStyle/>
        <a:p>
          <a:endParaRPr lang="en-SG"/>
        </a:p>
      </dgm:t>
    </dgm:pt>
    <dgm:pt modelId="{0A6EF391-20C2-4A48-8185-D674ED5F46CB}">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Provide data requirements for analytical projects and track the deliveries.</a:t>
          </a:r>
          <a:endParaRPr lang="en-SG" sz="1600" dirty="0"/>
        </a:p>
      </dgm:t>
    </dgm:pt>
    <dgm:pt modelId="{5FD391F8-1FA0-4821-A20D-EA841AF3B25B}" type="parTrans" cxnId="{11FF0FAB-46AE-425F-83EE-C9633769ECCF}">
      <dgm:prSet/>
      <dgm:spPr/>
      <dgm:t>
        <a:bodyPr/>
        <a:lstStyle/>
        <a:p>
          <a:endParaRPr lang="en-SG"/>
        </a:p>
      </dgm:t>
    </dgm:pt>
    <dgm:pt modelId="{FD796575-6719-4487-83F6-AA9891A3D8AC}" type="sibTrans" cxnId="{11FF0FAB-46AE-425F-83EE-C9633769ECCF}">
      <dgm:prSet/>
      <dgm:spPr/>
      <dgm:t>
        <a:bodyPr/>
        <a:lstStyle/>
        <a:p>
          <a:endParaRPr lang="en-SG"/>
        </a:p>
      </dgm:t>
    </dgm:pt>
    <dgm:pt modelId="{EA1DFDEC-C8F1-4555-A315-E151F58B1DBA}">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Drive data team to develop and maintain an analytical data layer for effective data delivery</a:t>
          </a:r>
          <a:endParaRPr lang="en-SG" sz="1600" dirty="0"/>
        </a:p>
      </dgm:t>
    </dgm:pt>
    <dgm:pt modelId="{6249C4FA-ECDC-4ABB-A8FD-484064B13913}" type="parTrans" cxnId="{4A20EC10-DECB-4EE1-B91D-33224F790B9D}">
      <dgm:prSet/>
      <dgm:spPr/>
      <dgm:t>
        <a:bodyPr/>
        <a:lstStyle/>
        <a:p>
          <a:endParaRPr lang="en-SG"/>
        </a:p>
      </dgm:t>
    </dgm:pt>
    <dgm:pt modelId="{8E2E1093-846A-4AF9-AB82-4A566B24937F}" type="sibTrans" cxnId="{4A20EC10-DECB-4EE1-B91D-33224F790B9D}">
      <dgm:prSet/>
      <dgm:spPr/>
      <dgm:t>
        <a:bodyPr/>
        <a:lstStyle/>
        <a:p>
          <a:endParaRPr lang="en-SG"/>
        </a:p>
      </dgm:t>
    </dgm:pt>
    <dgm:pt modelId="{DEA63F53-6DFF-4C20-9097-85A4807AA11F}">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Provide analytical solutions to support marketing strategy.</a:t>
          </a:r>
          <a:endParaRPr lang="en-SG" sz="1600" dirty="0"/>
        </a:p>
      </dgm:t>
    </dgm:pt>
    <dgm:pt modelId="{0B51EE06-328B-476D-BC20-7E5131106384}" type="parTrans" cxnId="{18A5A7CC-9D26-420D-A480-08295C69F452}">
      <dgm:prSet/>
      <dgm:spPr/>
      <dgm:t>
        <a:bodyPr/>
        <a:lstStyle/>
        <a:p>
          <a:endParaRPr lang="en-SG"/>
        </a:p>
      </dgm:t>
    </dgm:pt>
    <dgm:pt modelId="{F41B630B-EDC1-4AC8-9672-F67EDC352BD3}" type="sibTrans" cxnId="{18A5A7CC-9D26-420D-A480-08295C69F452}">
      <dgm:prSet/>
      <dgm:spPr/>
      <dgm:t>
        <a:bodyPr/>
        <a:lstStyle/>
        <a:p>
          <a:endParaRPr lang="en-SG"/>
        </a:p>
      </dgm:t>
    </dgm:pt>
    <dgm:pt modelId="{F644C3CC-8772-48F7-8762-0BC011B674D1}">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Timely review and share the performance and impact of marketing strategy to the group.</a:t>
          </a:r>
          <a:endParaRPr lang="en-SG" sz="1600" dirty="0"/>
        </a:p>
      </dgm:t>
    </dgm:pt>
    <dgm:pt modelId="{B4171155-9D33-411C-BBEC-0CF93CFF3FA0}" type="parTrans" cxnId="{73AA77BB-0F24-481D-AE86-1BEFD72E00D2}">
      <dgm:prSet/>
      <dgm:spPr/>
      <dgm:t>
        <a:bodyPr/>
        <a:lstStyle/>
        <a:p>
          <a:endParaRPr lang="en-SG"/>
        </a:p>
      </dgm:t>
    </dgm:pt>
    <dgm:pt modelId="{8B466333-3894-4237-AD13-C00C5795A815}" type="sibTrans" cxnId="{73AA77BB-0F24-481D-AE86-1BEFD72E00D2}">
      <dgm:prSet/>
      <dgm:spPr/>
      <dgm:t>
        <a:bodyPr/>
        <a:lstStyle/>
        <a:p>
          <a:endParaRPr lang="en-SG"/>
        </a:p>
      </dgm:t>
    </dgm:pt>
    <dgm:pt modelId="{9B0B6899-B7A8-40D7-BD07-2E32F17457C3}">
      <dgm:prSet phldrT="[Text]" custT="1"/>
      <dgm:spPr>
        <a:ln w="19050">
          <a:solidFill>
            <a:srgbClr val="0070C0"/>
          </a:solidFill>
        </a:ln>
      </dgm:spPr>
      <dgm:t>
        <a:bodyPr/>
        <a:lstStyle/>
        <a:p>
          <a:pPr algn="l">
            <a:buFont typeface="Wingdings" panose="05000000000000000000" pitchFamily="2" charset="2"/>
            <a:buChar char="Ø"/>
          </a:pPr>
          <a:r>
            <a:rPr lang="en-SG" sz="1600" dirty="0">
              <a:solidFill>
                <a:srgbClr val="002060"/>
              </a:solidFill>
            </a:rPr>
            <a:t>Identify the key areas to enhance risk appetite.</a:t>
          </a:r>
          <a:endParaRPr lang="en-SG" sz="1600" dirty="0"/>
        </a:p>
      </dgm:t>
    </dgm:pt>
    <dgm:pt modelId="{C8129714-4583-43C5-8897-F27F02398EA3}" type="parTrans" cxnId="{B19177E7-4EBF-456C-AA66-4327E89C4ADB}">
      <dgm:prSet/>
      <dgm:spPr/>
      <dgm:t>
        <a:bodyPr/>
        <a:lstStyle/>
        <a:p>
          <a:endParaRPr lang="en-SG"/>
        </a:p>
      </dgm:t>
    </dgm:pt>
    <dgm:pt modelId="{0CA74F2F-58A6-4332-8739-E57D020EE27A}" type="sibTrans" cxnId="{B19177E7-4EBF-456C-AA66-4327E89C4ADB}">
      <dgm:prSet/>
      <dgm:spPr/>
      <dgm:t>
        <a:bodyPr/>
        <a:lstStyle/>
        <a:p>
          <a:endParaRPr lang="en-SG"/>
        </a:p>
      </dgm:t>
    </dgm:pt>
    <dgm:pt modelId="{3C5E91A6-F7D0-47F5-ACDD-49192D47C3A3}">
      <dgm:prSet phldrT="[Text]" custT="1"/>
      <dgm:spPr>
        <a:ln w="19050">
          <a:solidFill>
            <a:srgbClr val="0070C0"/>
          </a:solidFill>
        </a:ln>
      </dgm:spPr>
      <dgm:t>
        <a:bodyPr/>
        <a:lstStyle/>
        <a:p>
          <a:pPr algn="l">
            <a:buFont typeface="Wingdings" panose="05000000000000000000" pitchFamily="2" charset="2"/>
            <a:buChar char="Ø"/>
          </a:pPr>
          <a:r>
            <a:rPr lang="en-SG" sz="1600" dirty="0">
              <a:solidFill>
                <a:srgbClr val="002060"/>
              </a:solidFill>
            </a:rPr>
            <a:t>Provide analytical solutions including origination scorecards, risk grading, optimization, forecasting, pricing.</a:t>
          </a:r>
          <a:endParaRPr lang="en-SG" sz="1600" dirty="0"/>
        </a:p>
      </dgm:t>
    </dgm:pt>
    <dgm:pt modelId="{14372043-C773-44FC-BE52-3859C6CC82C2}" type="parTrans" cxnId="{6F231BAA-8FBA-45EB-A97B-F26CCEFC19C8}">
      <dgm:prSet/>
      <dgm:spPr/>
      <dgm:t>
        <a:bodyPr/>
        <a:lstStyle/>
        <a:p>
          <a:endParaRPr lang="en-SG"/>
        </a:p>
      </dgm:t>
    </dgm:pt>
    <dgm:pt modelId="{2E9CCCE8-48C3-4766-A432-3DDEF5F411F7}" type="sibTrans" cxnId="{6F231BAA-8FBA-45EB-A97B-F26CCEFC19C8}">
      <dgm:prSet/>
      <dgm:spPr/>
      <dgm:t>
        <a:bodyPr/>
        <a:lstStyle/>
        <a:p>
          <a:endParaRPr lang="en-SG"/>
        </a:p>
      </dgm:t>
    </dgm:pt>
    <dgm:pt modelId="{A1C3EE83-67CF-422E-B41F-E553FD7F8D55}">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Development and Enhancements to Financial models and Balance sheet analysis.</a:t>
          </a:r>
          <a:endParaRPr lang="en-SG" sz="1600" dirty="0"/>
        </a:p>
      </dgm:t>
    </dgm:pt>
    <dgm:pt modelId="{A57407B8-411E-46F2-955F-48691EFBEC09}" type="parTrans" cxnId="{270A387B-54AA-4A50-8A2D-07F8FDFEF213}">
      <dgm:prSet/>
      <dgm:spPr/>
      <dgm:t>
        <a:bodyPr/>
        <a:lstStyle/>
        <a:p>
          <a:endParaRPr lang="en-SG"/>
        </a:p>
      </dgm:t>
    </dgm:pt>
    <dgm:pt modelId="{64D05495-DFDC-46E3-8F1E-6699E9284E0E}" type="sibTrans" cxnId="{270A387B-54AA-4A50-8A2D-07F8FDFEF213}">
      <dgm:prSet/>
      <dgm:spPr/>
      <dgm:t>
        <a:bodyPr/>
        <a:lstStyle/>
        <a:p>
          <a:endParaRPr lang="en-SG"/>
        </a:p>
      </dgm:t>
    </dgm:pt>
    <dgm:pt modelId="{ED517682-15ED-4889-8E02-0472668327E6}" type="pres">
      <dgm:prSet presAssocID="{E0C834C7-622C-4774-8D02-D8BED861D02B}" presName="Name0" presStyleCnt="0">
        <dgm:presLayoutVars>
          <dgm:dir/>
          <dgm:animLvl val="lvl"/>
          <dgm:resizeHandles val="exact"/>
        </dgm:presLayoutVars>
      </dgm:prSet>
      <dgm:spPr/>
    </dgm:pt>
    <dgm:pt modelId="{5687308A-E5C3-4824-90F2-1EFBA9C314FC}" type="pres">
      <dgm:prSet presAssocID="{F435FC3C-FF49-4925-AC22-233758E0DF92}" presName="linNode" presStyleCnt="0"/>
      <dgm:spPr/>
    </dgm:pt>
    <dgm:pt modelId="{28DC195E-02EC-4E1B-8830-099A78EEDD08}" type="pres">
      <dgm:prSet presAssocID="{F435FC3C-FF49-4925-AC22-233758E0DF92}" presName="parentText" presStyleLbl="node1" presStyleIdx="0" presStyleCnt="5" custScaleX="50334" custLinFactNeighborX="-12607" custLinFactNeighborY="-229">
        <dgm:presLayoutVars>
          <dgm:chMax val="1"/>
          <dgm:bulletEnabled val="1"/>
        </dgm:presLayoutVars>
      </dgm:prSet>
      <dgm:spPr/>
    </dgm:pt>
    <dgm:pt modelId="{7AF9022E-9A4A-47DF-86A8-2EDC056AF5E8}" type="pres">
      <dgm:prSet presAssocID="{F435FC3C-FF49-4925-AC22-233758E0DF92}" presName="descendantText" presStyleLbl="alignAccFollowNode1" presStyleIdx="0" presStyleCnt="5" custScaleX="126889">
        <dgm:presLayoutVars>
          <dgm:bulletEnabled val="1"/>
        </dgm:presLayoutVars>
      </dgm:prSet>
      <dgm:spPr/>
    </dgm:pt>
    <dgm:pt modelId="{042B7363-A355-4762-82F1-C46070D3C173}" type="pres">
      <dgm:prSet presAssocID="{1205DB87-56A2-4E84-A7C5-8FD4AB06D1DA}" presName="sp" presStyleCnt="0"/>
      <dgm:spPr/>
    </dgm:pt>
    <dgm:pt modelId="{38D0D2C6-4205-42E3-9869-E70EDAF7910C}" type="pres">
      <dgm:prSet presAssocID="{1B11B087-89EC-4078-99B4-D07E0C72B587}" presName="linNode" presStyleCnt="0"/>
      <dgm:spPr/>
    </dgm:pt>
    <dgm:pt modelId="{0D3A24E9-DE96-4997-BC51-099F5AAD7557}" type="pres">
      <dgm:prSet presAssocID="{1B11B087-89EC-4078-99B4-D07E0C72B587}" presName="parentText" presStyleLbl="node1" presStyleIdx="1" presStyleCnt="5" custScaleX="50334" custLinFactNeighborX="-12607" custLinFactNeighborY="-3131">
        <dgm:presLayoutVars>
          <dgm:chMax val="1"/>
          <dgm:bulletEnabled val="1"/>
        </dgm:presLayoutVars>
      </dgm:prSet>
      <dgm:spPr/>
    </dgm:pt>
    <dgm:pt modelId="{B82E45C6-B159-4846-BA2D-274FA8A19C71}" type="pres">
      <dgm:prSet presAssocID="{1B11B087-89EC-4078-99B4-D07E0C72B587}" presName="descendantText" presStyleLbl="alignAccFollowNode1" presStyleIdx="1" presStyleCnt="5" custScaleX="126889" custScaleY="115633">
        <dgm:presLayoutVars>
          <dgm:bulletEnabled val="1"/>
        </dgm:presLayoutVars>
      </dgm:prSet>
      <dgm:spPr/>
    </dgm:pt>
    <dgm:pt modelId="{3840A455-6E5B-4179-BDF8-22BFE8CDD7D2}" type="pres">
      <dgm:prSet presAssocID="{E82330B1-2CA6-4C4A-B0F2-B8F89E5E8C57}" presName="sp" presStyleCnt="0"/>
      <dgm:spPr/>
    </dgm:pt>
    <dgm:pt modelId="{35B57465-E7EC-4575-960D-B99590E89398}" type="pres">
      <dgm:prSet presAssocID="{CD092861-1959-4003-A794-651137CDA400}" presName="linNode" presStyleCnt="0"/>
      <dgm:spPr/>
    </dgm:pt>
    <dgm:pt modelId="{B49925EE-F219-4724-8C31-035F05AF8903}" type="pres">
      <dgm:prSet presAssocID="{CD092861-1959-4003-A794-651137CDA400}" presName="parentText" presStyleLbl="node1" presStyleIdx="2" presStyleCnt="5" custScaleX="50334" custLinFactNeighborX="-12607" custLinFactNeighborY="-3131">
        <dgm:presLayoutVars>
          <dgm:chMax val="1"/>
          <dgm:bulletEnabled val="1"/>
        </dgm:presLayoutVars>
      </dgm:prSet>
      <dgm:spPr/>
    </dgm:pt>
    <dgm:pt modelId="{20622380-13EF-47E7-951D-9933F174C254}" type="pres">
      <dgm:prSet presAssocID="{CD092861-1959-4003-A794-651137CDA400}" presName="descendantText" presStyleLbl="alignAccFollowNode1" presStyleIdx="2" presStyleCnt="5" custScaleX="126889" custScaleY="111071">
        <dgm:presLayoutVars>
          <dgm:bulletEnabled val="1"/>
        </dgm:presLayoutVars>
      </dgm:prSet>
      <dgm:spPr/>
    </dgm:pt>
    <dgm:pt modelId="{E97D160F-E6E2-4DEB-B57C-2EC23984F8BC}" type="pres">
      <dgm:prSet presAssocID="{646558FE-F56D-41AC-B9B1-C727BDD0629E}" presName="sp" presStyleCnt="0"/>
      <dgm:spPr/>
    </dgm:pt>
    <dgm:pt modelId="{BCCA0482-15C5-4141-9F3E-BC91EDEE5BA1}" type="pres">
      <dgm:prSet presAssocID="{2501D6A4-EE88-4EBD-87AC-14A27361F5DE}" presName="linNode" presStyleCnt="0"/>
      <dgm:spPr/>
    </dgm:pt>
    <dgm:pt modelId="{DF3AF7F9-F3B4-41DF-9E34-1D97251B2704}" type="pres">
      <dgm:prSet presAssocID="{2501D6A4-EE88-4EBD-87AC-14A27361F5DE}" presName="parentText" presStyleLbl="node1" presStyleIdx="3" presStyleCnt="5" custScaleX="50334" custLinFactNeighborX="-12607" custLinFactNeighborY="-3131">
        <dgm:presLayoutVars>
          <dgm:chMax val="1"/>
          <dgm:bulletEnabled val="1"/>
        </dgm:presLayoutVars>
      </dgm:prSet>
      <dgm:spPr/>
    </dgm:pt>
    <dgm:pt modelId="{3437C942-D451-4347-B8D8-FCAF3DDFD2F3}" type="pres">
      <dgm:prSet presAssocID="{2501D6A4-EE88-4EBD-87AC-14A27361F5DE}" presName="descendantText" presStyleLbl="alignAccFollowNode1" presStyleIdx="3" presStyleCnt="5" custScaleX="126889">
        <dgm:presLayoutVars>
          <dgm:bulletEnabled val="1"/>
        </dgm:presLayoutVars>
      </dgm:prSet>
      <dgm:spPr/>
    </dgm:pt>
    <dgm:pt modelId="{033307E0-E165-46A6-A405-A53644C33F9B}" type="pres">
      <dgm:prSet presAssocID="{39622CA8-2CBA-45D1-A0E5-9E0A28AF8FBA}" presName="sp" presStyleCnt="0"/>
      <dgm:spPr/>
    </dgm:pt>
    <dgm:pt modelId="{AB4A9C4A-4529-43ED-835A-A9096B6FAE31}" type="pres">
      <dgm:prSet presAssocID="{3AD80C83-CB98-4C9B-B5D0-CAD395BC442A}" presName="linNode" presStyleCnt="0"/>
      <dgm:spPr/>
    </dgm:pt>
    <dgm:pt modelId="{09480957-9AD9-4029-8E67-5FCFBF57659F}" type="pres">
      <dgm:prSet presAssocID="{3AD80C83-CB98-4C9B-B5D0-CAD395BC442A}" presName="parentText" presStyleLbl="node1" presStyleIdx="4" presStyleCnt="5" custScaleX="50334" custLinFactNeighborX="-12607" custLinFactNeighborY="-3131">
        <dgm:presLayoutVars>
          <dgm:chMax val="1"/>
          <dgm:bulletEnabled val="1"/>
        </dgm:presLayoutVars>
      </dgm:prSet>
      <dgm:spPr/>
    </dgm:pt>
    <dgm:pt modelId="{C361EDD4-1294-4E77-92B3-3E955AD16D35}" type="pres">
      <dgm:prSet presAssocID="{3AD80C83-CB98-4C9B-B5D0-CAD395BC442A}" presName="descendantText" presStyleLbl="alignAccFollowNode1" presStyleIdx="4" presStyleCnt="5" custScaleX="126889" custScaleY="113324">
        <dgm:presLayoutVars>
          <dgm:bulletEnabled val="1"/>
        </dgm:presLayoutVars>
      </dgm:prSet>
      <dgm:spPr/>
    </dgm:pt>
  </dgm:ptLst>
  <dgm:cxnLst>
    <dgm:cxn modelId="{D21F3202-4D8C-402C-8C0E-499D06EF25C4}" type="presOf" srcId="{0D77E39F-9F95-4EB2-822F-7E9D97A3B1EE}" destId="{3437C942-D451-4347-B8D8-FCAF3DDFD2F3}" srcOrd="0" destOrd="0" presId="urn:microsoft.com/office/officeart/2005/8/layout/vList5"/>
    <dgm:cxn modelId="{8F926208-CEA9-4037-8360-1BBC3C7B0185}" type="presOf" srcId="{CD092861-1959-4003-A794-651137CDA400}" destId="{B49925EE-F219-4724-8C31-035F05AF8903}" srcOrd="0" destOrd="0" presId="urn:microsoft.com/office/officeart/2005/8/layout/vList5"/>
    <dgm:cxn modelId="{D79C3310-B27C-4FC1-9378-11CD96BB30A6}" srcId="{E0C834C7-622C-4774-8D02-D8BED861D02B}" destId="{CD092861-1959-4003-A794-651137CDA400}" srcOrd="2" destOrd="0" parTransId="{73786A1A-BC99-4833-9817-A724C604865E}" sibTransId="{646558FE-F56D-41AC-B9B1-C727BDD0629E}"/>
    <dgm:cxn modelId="{4A20EC10-DECB-4EE1-B91D-33224F790B9D}" srcId="{2501D6A4-EE88-4EBD-87AC-14A27361F5DE}" destId="{EA1DFDEC-C8F1-4555-A315-E151F58B1DBA}" srcOrd="2" destOrd="0" parTransId="{6249C4FA-ECDC-4ABB-A8FD-484064B13913}" sibTransId="{8E2E1093-846A-4AF9-AB82-4A566B24937F}"/>
    <dgm:cxn modelId="{B8DA4A17-F04C-4D48-927E-E0D90A1B75DE}" srcId="{F435FC3C-FF49-4925-AC22-233758E0DF92}" destId="{36528ECD-4049-451E-8C0C-85ABDB2E9C3E}" srcOrd="0" destOrd="0" parTransId="{D3E5826D-01BC-4568-BB7D-ECD7CCA76E65}" sibTransId="{8074C6DC-0C11-45FF-A3B1-4409AAEC62D1}"/>
    <dgm:cxn modelId="{22C69A18-1F60-4C54-8BCE-896FA54993A1}" type="presOf" srcId="{36528ECD-4049-451E-8C0C-85ABDB2E9C3E}" destId="{7AF9022E-9A4A-47DF-86A8-2EDC056AF5E8}" srcOrd="0" destOrd="0" presId="urn:microsoft.com/office/officeart/2005/8/layout/vList5"/>
    <dgm:cxn modelId="{0879C71E-8355-4126-9B3E-A4EA1587B4CD}" srcId="{1B11B087-89EC-4078-99B4-D07E0C72B587}" destId="{8CB4D764-A2FB-4626-8D10-A23E4A1C9216}" srcOrd="0" destOrd="0" parTransId="{1EB1479C-89C5-4BC7-A5C4-B705FE1EDA78}" sibTransId="{904BBD03-1E1C-4587-8374-A1BF77CBFDF1}"/>
    <dgm:cxn modelId="{DFC3242C-95E4-4111-9D8F-C81DC0F7C0E9}" srcId="{E0C834C7-622C-4774-8D02-D8BED861D02B}" destId="{2501D6A4-EE88-4EBD-87AC-14A27361F5DE}" srcOrd="3" destOrd="0" parTransId="{B7583DBB-551C-4178-93D2-B7D60AD0F242}" sibTransId="{39622CA8-2CBA-45D1-A0E5-9E0A28AF8FBA}"/>
    <dgm:cxn modelId="{EFCC5935-1A4C-46E1-A51A-C3E5A1BBA6EE}" srcId="{3AD80C83-CB98-4C9B-B5D0-CAD395BC442A}" destId="{0B98C193-F55B-403B-A41B-7356FD853FF0}" srcOrd="2" destOrd="0" parTransId="{DDCD9654-B4FA-4E6B-B784-A779A2809767}" sibTransId="{FD1F48AC-25D8-4E8B-885B-01CEEE0FE1E8}"/>
    <dgm:cxn modelId="{C0874D3A-282B-43E2-9D37-717EBA72BDD2}" srcId="{E0C834C7-622C-4774-8D02-D8BED861D02B}" destId="{F435FC3C-FF49-4925-AC22-233758E0DF92}" srcOrd="0" destOrd="0" parTransId="{468870FD-C99E-406F-B49A-646ABF34B6AF}" sibTransId="{1205DB87-56A2-4E84-A7C5-8FD4AB06D1DA}"/>
    <dgm:cxn modelId="{55B0593A-0A8C-47F5-B4A0-4B84DF652225}" srcId="{E0C834C7-622C-4774-8D02-D8BED861D02B}" destId="{3AD80C83-CB98-4C9B-B5D0-CAD395BC442A}" srcOrd="4" destOrd="0" parTransId="{7B1D4140-1D32-42E5-AB99-D9D22961AE16}" sibTransId="{2F6A46D6-C238-4B76-A78A-53FE0D910814}"/>
    <dgm:cxn modelId="{E299F63F-7498-4681-BD57-3048A6101ECF}" type="presOf" srcId="{9B0B6899-B7A8-40D7-BD07-2E32F17457C3}" destId="{B82E45C6-B159-4846-BA2D-274FA8A19C71}" srcOrd="0" destOrd="1" presId="urn:microsoft.com/office/officeart/2005/8/layout/vList5"/>
    <dgm:cxn modelId="{76E87C62-FD27-479A-85F8-B6A6260F58EC}" type="presOf" srcId="{EA1DFDEC-C8F1-4555-A315-E151F58B1DBA}" destId="{3437C942-D451-4347-B8D8-FCAF3DDFD2F3}" srcOrd="0" destOrd="2" presId="urn:microsoft.com/office/officeart/2005/8/layout/vList5"/>
    <dgm:cxn modelId="{6F0E9C65-810E-427C-9323-2E73494C0090}" srcId="{E0C834C7-622C-4774-8D02-D8BED861D02B}" destId="{1B11B087-89EC-4078-99B4-D07E0C72B587}" srcOrd="1" destOrd="0" parTransId="{59E396F0-51B5-48FB-A246-90648E2355AA}" sibTransId="{E82330B1-2CA6-4C4A-B0F2-B8F89E5E8C57}"/>
    <dgm:cxn modelId="{F081E14B-21F1-4B09-9DAA-EF0135921780}" type="presOf" srcId="{3C5E91A6-F7D0-47F5-ACDD-49192D47C3A3}" destId="{B82E45C6-B159-4846-BA2D-274FA8A19C71}" srcOrd="0" destOrd="2" presId="urn:microsoft.com/office/officeart/2005/8/layout/vList5"/>
    <dgm:cxn modelId="{6470526C-9ECE-4F47-A6F9-A6FF350BA4FA}" type="presOf" srcId="{E0C834C7-622C-4774-8D02-D8BED861D02B}" destId="{ED517682-15ED-4889-8E02-0472668327E6}" srcOrd="0" destOrd="0" presId="urn:microsoft.com/office/officeart/2005/8/layout/vList5"/>
    <dgm:cxn modelId="{D03D374D-A8F5-4902-8C6B-08690D4E4E09}" type="presOf" srcId="{3AD80C83-CB98-4C9B-B5D0-CAD395BC442A}" destId="{09480957-9AD9-4029-8E67-5FCFBF57659F}" srcOrd="0" destOrd="0" presId="urn:microsoft.com/office/officeart/2005/8/layout/vList5"/>
    <dgm:cxn modelId="{53ACDB6D-8DB1-432D-9A67-ACF3BDA50A66}" type="presOf" srcId="{0A6EF391-20C2-4A48-8185-D674ED5F46CB}" destId="{3437C942-D451-4347-B8D8-FCAF3DDFD2F3}" srcOrd="0" destOrd="1" presId="urn:microsoft.com/office/officeart/2005/8/layout/vList5"/>
    <dgm:cxn modelId="{30B5246F-ED4F-408F-85F7-CE9AA986D43D}" type="presOf" srcId="{F644C3CC-8772-48F7-8762-0BC011B674D1}" destId="{20622380-13EF-47E7-951D-9933F174C254}" srcOrd="0" destOrd="2" presId="urn:microsoft.com/office/officeart/2005/8/layout/vList5"/>
    <dgm:cxn modelId="{C052A670-F9EC-4F43-AE70-A6DC1B7BCF0D}" type="presOf" srcId="{DEA63F53-6DFF-4C20-9097-85A4807AA11F}" destId="{20622380-13EF-47E7-951D-9933F174C254}" srcOrd="0" destOrd="1" presId="urn:microsoft.com/office/officeart/2005/8/layout/vList5"/>
    <dgm:cxn modelId="{6AE48855-BEE5-41E0-9A86-DB33E18A42BB}" type="presOf" srcId="{36873B5C-2BCC-4D2D-9B34-C0D0FAEED3C3}" destId="{C361EDD4-1294-4E77-92B3-3E955AD16D35}" srcOrd="0" destOrd="0" presId="urn:microsoft.com/office/officeart/2005/8/layout/vList5"/>
    <dgm:cxn modelId="{EF197757-6F3A-4317-8E11-B66D43D0DBFB}" srcId="{2501D6A4-EE88-4EBD-87AC-14A27361F5DE}" destId="{0D77E39F-9F95-4EB2-822F-7E9D97A3B1EE}" srcOrd="0" destOrd="0" parTransId="{842381E9-DC5F-406D-8EF9-8FF963F4C39D}" sibTransId="{ADDE95F4-EDE5-4E4E-A399-17FD8EB082A8}"/>
    <dgm:cxn modelId="{D3290679-2081-481B-9613-B364404B35A2}" type="presOf" srcId="{9171EA5D-4F89-4EA6-84C8-1CF49275B580}" destId="{20622380-13EF-47E7-951D-9933F174C254}" srcOrd="0" destOrd="0" presId="urn:microsoft.com/office/officeart/2005/8/layout/vList5"/>
    <dgm:cxn modelId="{270A387B-54AA-4A50-8A2D-07F8FDFEF213}" srcId="{F435FC3C-FF49-4925-AC22-233758E0DF92}" destId="{A1C3EE83-67CF-422E-B41F-E553FD7F8D55}" srcOrd="1" destOrd="0" parTransId="{A57407B8-411E-46F2-955F-48691EFBEC09}" sibTransId="{64D05495-DFDC-46E3-8F1E-6699E9284E0E}"/>
    <dgm:cxn modelId="{1A9C8E8C-C6F9-4B47-A7B2-34275503AA31}" type="presOf" srcId="{A1C3EE83-67CF-422E-B41F-E553FD7F8D55}" destId="{7AF9022E-9A4A-47DF-86A8-2EDC056AF5E8}" srcOrd="0" destOrd="1" presId="urn:microsoft.com/office/officeart/2005/8/layout/vList5"/>
    <dgm:cxn modelId="{5406E19D-578D-43B8-90B2-B71D3E3BC9EF}" type="presOf" srcId="{1B11B087-89EC-4078-99B4-D07E0C72B587}" destId="{0D3A24E9-DE96-4997-BC51-099F5AAD7557}" srcOrd="0" destOrd="0" presId="urn:microsoft.com/office/officeart/2005/8/layout/vList5"/>
    <dgm:cxn modelId="{2FF9C8A6-F96A-4983-AD33-69985A59CF51}" type="presOf" srcId="{8CB4D764-A2FB-4626-8D10-A23E4A1C9216}" destId="{B82E45C6-B159-4846-BA2D-274FA8A19C71}" srcOrd="0" destOrd="0" presId="urn:microsoft.com/office/officeart/2005/8/layout/vList5"/>
    <dgm:cxn modelId="{AD5348A7-3D32-4988-9880-2C49065C2FF2}" type="presOf" srcId="{2501D6A4-EE88-4EBD-87AC-14A27361F5DE}" destId="{DF3AF7F9-F3B4-41DF-9E34-1D97251B2704}" srcOrd="0" destOrd="0" presId="urn:microsoft.com/office/officeart/2005/8/layout/vList5"/>
    <dgm:cxn modelId="{7C4DA5A8-6923-46EC-A4A7-F36039506FA6}" type="presOf" srcId="{43FBB92F-99A5-44BF-949A-BF9F546425E7}" destId="{C361EDD4-1294-4E77-92B3-3E955AD16D35}" srcOrd="0" destOrd="1" presId="urn:microsoft.com/office/officeart/2005/8/layout/vList5"/>
    <dgm:cxn modelId="{191CEBA9-4477-4F43-B6AA-55DA66379B22}" type="presOf" srcId="{F435FC3C-FF49-4925-AC22-233758E0DF92}" destId="{28DC195E-02EC-4E1B-8830-099A78EEDD08}" srcOrd="0" destOrd="0" presId="urn:microsoft.com/office/officeart/2005/8/layout/vList5"/>
    <dgm:cxn modelId="{6F231BAA-8FBA-45EB-A97B-F26CCEFC19C8}" srcId="{1B11B087-89EC-4078-99B4-D07E0C72B587}" destId="{3C5E91A6-F7D0-47F5-ACDD-49192D47C3A3}" srcOrd="2" destOrd="0" parTransId="{14372043-C773-44FC-BE52-3859C6CC82C2}" sibTransId="{2E9CCCE8-48C3-4766-A432-3DDEF5F411F7}"/>
    <dgm:cxn modelId="{11FF0FAB-46AE-425F-83EE-C9633769ECCF}" srcId="{2501D6A4-EE88-4EBD-87AC-14A27361F5DE}" destId="{0A6EF391-20C2-4A48-8185-D674ED5F46CB}" srcOrd="1" destOrd="0" parTransId="{5FD391F8-1FA0-4821-A20D-EA841AF3B25B}" sibTransId="{FD796575-6719-4487-83F6-AA9891A3D8AC}"/>
    <dgm:cxn modelId="{8C861CB1-A293-48B7-8295-7F899A9CA4E3}" srcId="{CD092861-1959-4003-A794-651137CDA400}" destId="{9171EA5D-4F89-4EA6-84C8-1CF49275B580}" srcOrd="0" destOrd="0" parTransId="{31C61706-15A1-4BBD-8938-A31A4E2C99BC}" sibTransId="{DEE9DD89-7C11-47F3-BD42-DEFA77F97331}"/>
    <dgm:cxn modelId="{73AA77BB-0F24-481D-AE86-1BEFD72E00D2}" srcId="{CD092861-1959-4003-A794-651137CDA400}" destId="{F644C3CC-8772-48F7-8762-0BC011B674D1}" srcOrd="2" destOrd="0" parTransId="{B4171155-9D33-411C-BBEC-0CF93CFF3FA0}" sibTransId="{8B466333-3894-4237-AD13-C00C5795A815}"/>
    <dgm:cxn modelId="{18A5A7CC-9D26-420D-A480-08295C69F452}" srcId="{CD092861-1959-4003-A794-651137CDA400}" destId="{DEA63F53-6DFF-4C20-9097-85A4807AA11F}" srcOrd="1" destOrd="0" parTransId="{0B51EE06-328B-476D-BC20-7E5131106384}" sibTransId="{F41B630B-EDC1-4AC8-9672-F67EDC352BD3}"/>
    <dgm:cxn modelId="{320F7DD1-09CB-454E-991C-06AC658B199B}" srcId="{3AD80C83-CB98-4C9B-B5D0-CAD395BC442A}" destId="{36873B5C-2BCC-4D2D-9B34-C0D0FAEED3C3}" srcOrd="0" destOrd="0" parTransId="{2973B5CE-10FD-4C30-8BC1-2A7F4A7FB3E4}" sibTransId="{A15AE779-A084-48DB-90A0-4B2797F3E77E}"/>
    <dgm:cxn modelId="{3118C4D5-844C-4FBF-B9F8-8779176B2026}" srcId="{3AD80C83-CB98-4C9B-B5D0-CAD395BC442A}" destId="{43FBB92F-99A5-44BF-949A-BF9F546425E7}" srcOrd="1" destOrd="0" parTransId="{21D60A18-8912-4090-8168-0ABA008485C8}" sibTransId="{2F938F66-98A0-44D7-B960-BC69A3048FE4}"/>
    <dgm:cxn modelId="{75C877E1-D904-4822-9676-2CC43B29541B}" type="presOf" srcId="{D5F36FFB-539F-4F82-82C8-3B0F93AC1F44}" destId="{C361EDD4-1294-4E77-92B3-3E955AD16D35}" srcOrd="0" destOrd="3" presId="urn:microsoft.com/office/officeart/2005/8/layout/vList5"/>
    <dgm:cxn modelId="{B19177E7-4EBF-456C-AA66-4327E89C4ADB}" srcId="{1B11B087-89EC-4078-99B4-D07E0C72B587}" destId="{9B0B6899-B7A8-40D7-BD07-2E32F17457C3}" srcOrd="1" destOrd="0" parTransId="{C8129714-4583-43C5-8897-F27F02398EA3}" sibTransId="{0CA74F2F-58A6-4332-8739-E57D020EE27A}"/>
    <dgm:cxn modelId="{8BED9CEE-2074-460F-8023-5ECDC3775900}" srcId="{3AD80C83-CB98-4C9B-B5D0-CAD395BC442A}" destId="{D5F36FFB-539F-4F82-82C8-3B0F93AC1F44}" srcOrd="3" destOrd="0" parTransId="{D64B5A88-D541-4F1E-A1ED-664717A3F2A8}" sibTransId="{84935B9C-ADE6-4619-A299-690FB451EE6E}"/>
    <dgm:cxn modelId="{B86834FE-DF6E-4815-9705-9FDCCB35530B}" type="presOf" srcId="{0B98C193-F55B-403B-A41B-7356FD853FF0}" destId="{C361EDD4-1294-4E77-92B3-3E955AD16D35}" srcOrd="0" destOrd="2" presId="urn:microsoft.com/office/officeart/2005/8/layout/vList5"/>
    <dgm:cxn modelId="{92AE0E87-93CC-47F0-A8D3-10FDBC46C72D}" type="presParOf" srcId="{ED517682-15ED-4889-8E02-0472668327E6}" destId="{5687308A-E5C3-4824-90F2-1EFBA9C314FC}" srcOrd="0" destOrd="0" presId="urn:microsoft.com/office/officeart/2005/8/layout/vList5"/>
    <dgm:cxn modelId="{1C472487-07C9-4EE9-B929-4B9DA67DB833}" type="presParOf" srcId="{5687308A-E5C3-4824-90F2-1EFBA9C314FC}" destId="{28DC195E-02EC-4E1B-8830-099A78EEDD08}" srcOrd="0" destOrd="0" presId="urn:microsoft.com/office/officeart/2005/8/layout/vList5"/>
    <dgm:cxn modelId="{E1146DA4-BAEC-41F2-ADF6-BF97743BEBE5}" type="presParOf" srcId="{5687308A-E5C3-4824-90F2-1EFBA9C314FC}" destId="{7AF9022E-9A4A-47DF-86A8-2EDC056AF5E8}" srcOrd="1" destOrd="0" presId="urn:microsoft.com/office/officeart/2005/8/layout/vList5"/>
    <dgm:cxn modelId="{CA94E879-D1EB-4845-855B-92C3196AD1FE}" type="presParOf" srcId="{ED517682-15ED-4889-8E02-0472668327E6}" destId="{042B7363-A355-4762-82F1-C46070D3C173}" srcOrd="1" destOrd="0" presId="urn:microsoft.com/office/officeart/2005/8/layout/vList5"/>
    <dgm:cxn modelId="{BF657DAD-3262-4C66-9E45-9903A65D1110}" type="presParOf" srcId="{ED517682-15ED-4889-8E02-0472668327E6}" destId="{38D0D2C6-4205-42E3-9869-E70EDAF7910C}" srcOrd="2" destOrd="0" presId="urn:microsoft.com/office/officeart/2005/8/layout/vList5"/>
    <dgm:cxn modelId="{763F1114-DC6D-4194-B3BF-54CD42EFD75B}" type="presParOf" srcId="{38D0D2C6-4205-42E3-9869-E70EDAF7910C}" destId="{0D3A24E9-DE96-4997-BC51-099F5AAD7557}" srcOrd="0" destOrd="0" presId="urn:microsoft.com/office/officeart/2005/8/layout/vList5"/>
    <dgm:cxn modelId="{1D01BD86-0D62-4380-B54F-C953E3C84FAB}" type="presParOf" srcId="{38D0D2C6-4205-42E3-9869-E70EDAF7910C}" destId="{B82E45C6-B159-4846-BA2D-274FA8A19C71}" srcOrd="1" destOrd="0" presId="urn:microsoft.com/office/officeart/2005/8/layout/vList5"/>
    <dgm:cxn modelId="{AEFA2B19-AC40-430A-933D-AD8BC3F357D1}" type="presParOf" srcId="{ED517682-15ED-4889-8E02-0472668327E6}" destId="{3840A455-6E5B-4179-BDF8-22BFE8CDD7D2}" srcOrd="3" destOrd="0" presId="urn:microsoft.com/office/officeart/2005/8/layout/vList5"/>
    <dgm:cxn modelId="{201A7BB1-13D3-4070-8F15-5C272D836157}" type="presParOf" srcId="{ED517682-15ED-4889-8E02-0472668327E6}" destId="{35B57465-E7EC-4575-960D-B99590E89398}" srcOrd="4" destOrd="0" presId="urn:microsoft.com/office/officeart/2005/8/layout/vList5"/>
    <dgm:cxn modelId="{45B76B26-A44B-4758-9C3B-66E713940BAF}" type="presParOf" srcId="{35B57465-E7EC-4575-960D-B99590E89398}" destId="{B49925EE-F219-4724-8C31-035F05AF8903}" srcOrd="0" destOrd="0" presId="urn:microsoft.com/office/officeart/2005/8/layout/vList5"/>
    <dgm:cxn modelId="{8A5334B3-74F8-4CD3-9AA9-C438B59E76E1}" type="presParOf" srcId="{35B57465-E7EC-4575-960D-B99590E89398}" destId="{20622380-13EF-47E7-951D-9933F174C254}" srcOrd="1" destOrd="0" presId="urn:microsoft.com/office/officeart/2005/8/layout/vList5"/>
    <dgm:cxn modelId="{50E9FF87-35B1-4E06-8F95-39ABD9D76DF5}" type="presParOf" srcId="{ED517682-15ED-4889-8E02-0472668327E6}" destId="{E97D160F-E6E2-4DEB-B57C-2EC23984F8BC}" srcOrd="5" destOrd="0" presId="urn:microsoft.com/office/officeart/2005/8/layout/vList5"/>
    <dgm:cxn modelId="{338AD445-8B18-4171-9B40-321067B46863}" type="presParOf" srcId="{ED517682-15ED-4889-8E02-0472668327E6}" destId="{BCCA0482-15C5-4141-9F3E-BC91EDEE5BA1}" srcOrd="6" destOrd="0" presId="urn:microsoft.com/office/officeart/2005/8/layout/vList5"/>
    <dgm:cxn modelId="{5EC76698-37BA-4B4F-8CE6-25E4E6E2E24C}" type="presParOf" srcId="{BCCA0482-15C5-4141-9F3E-BC91EDEE5BA1}" destId="{DF3AF7F9-F3B4-41DF-9E34-1D97251B2704}" srcOrd="0" destOrd="0" presId="urn:microsoft.com/office/officeart/2005/8/layout/vList5"/>
    <dgm:cxn modelId="{73841246-AEB3-4562-AFFD-00CBDA5F6FCF}" type="presParOf" srcId="{BCCA0482-15C5-4141-9F3E-BC91EDEE5BA1}" destId="{3437C942-D451-4347-B8D8-FCAF3DDFD2F3}" srcOrd="1" destOrd="0" presId="urn:microsoft.com/office/officeart/2005/8/layout/vList5"/>
    <dgm:cxn modelId="{FAC75D15-1F67-4A44-8F58-5BEEDAF57AE6}" type="presParOf" srcId="{ED517682-15ED-4889-8E02-0472668327E6}" destId="{033307E0-E165-46A6-A405-A53644C33F9B}" srcOrd="7" destOrd="0" presId="urn:microsoft.com/office/officeart/2005/8/layout/vList5"/>
    <dgm:cxn modelId="{D10FE6C0-EFFE-42F7-A7BB-1A141223CED1}" type="presParOf" srcId="{ED517682-15ED-4889-8E02-0472668327E6}" destId="{AB4A9C4A-4529-43ED-835A-A9096B6FAE31}" srcOrd="8" destOrd="0" presId="urn:microsoft.com/office/officeart/2005/8/layout/vList5"/>
    <dgm:cxn modelId="{7D2E7278-090E-4FB3-BDAB-77050DEEDE9C}" type="presParOf" srcId="{AB4A9C4A-4529-43ED-835A-A9096B6FAE31}" destId="{09480957-9AD9-4029-8E67-5FCFBF57659F}" srcOrd="0" destOrd="0" presId="urn:microsoft.com/office/officeart/2005/8/layout/vList5"/>
    <dgm:cxn modelId="{821506BD-2E00-4A1A-B978-0000D68B98E9}" type="presParOf" srcId="{AB4A9C4A-4529-43ED-835A-A9096B6FAE31}" destId="{C361EDD4-1294-4E77-92B3-3E955AD16D3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8F385-9993-4497-A81D-7FBF57127053}">
      <dsp:nvSpPr>
        <dsp:cNvPr id="0" name=""/>
        <dsp:cNvSpPr/>
      </dsp:nvSpPr>
      <dsp:spPr>
        <a:xfrm>
          <a:off x="0" y="153006"/>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Company Overview </a:t>
          </a:r>
        </a:p>
      </dsp:txBody>
      <dsp:txXfrm>
        <a:off x="22385" y="175391"/>
        <a:ext cx="1229011" cy="719498"/>
      </dsp:txXfrm>
    </dsp:sp>
    <dsp:sp modelId="{29BA3DC7-C8A8-4107-8172-903C0CE114C8}">
      <dsp:nvSpPr>
        <dsp:cNvPr id="0" name=""/>
        <dsp:cNvSpPr/>
      </dsp:nvSpPr>
      <dsp:spPr>
        <a:xfrm>
          <a:off x="1393516" y="377192"/>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1393516" y="440371"/>
        <a:ext cx="189029" cy="189539"/>
      </dsp:txXfrm>
    </dsp:sp>
    <dsp:sp modelId="{203B9809-34B5-4C2F-A380-CD1935B77B51}">
      <dsp:nvSpPr>
        <dsp:cNvPr id="0" name=""/>
        <dsp:cNvSpPr/>
      </dsp:nvSpPr>
      <dsp:spPr>
        <a:xfrm>
          <a:off x="1783294" y="153006"/>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Business Trends &amp; Segments</a:t>
          </a:r>
        </a:p>
      </dsp:txBody>
      <dsp:txXfrm>
        <a:off x="1805679" y="175391"/>
        <a:ext cx="1229011" cy="719498"/>
      </dsp:txXfrm>
    </dsp:sp>
    <dsp:sp modelId="{A9677C3A-CA86-4BF6-84A7-6E82DD09A04C}">
      <dsp:nvSpPr>
        <dsp:cNvPr id="0" name=""/>
        <dsp:cNvSpPr/>
      </dsp:nvSpPr>
      <dsp:spPr>
        <a:xfrm>
          <a:off x="3176810" y="377192"/>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3176810" y="440371"/>
        <a:ext cx="189029" cy="189539"/>
      </dsp:txXfrm>
    </dsp:sp>
    <dsp:sp modelId="{5EFE1334-E8B1-435F-ABBD-F724EF20DC9F}">
      <dsp:nvSpPr>
        <dsp:cNvPr id="0" name=""/>
        <dsp:cNvSpPr/>
      </dsp:nvSpPr>
      <dsp:spPr>
        <a:xfrm>
          <a:off x="3566588" y="153006"/>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Vision, Mission &amp; Values</a:t>
          </a:r>
        </a:p>
      </dsp:txBody>
      <dsp:txXfrm>
        <a:off x="3588973" y="175391"/>
        <a:ext cx="1229011" cy="719498"/>
      </dsp:txXfrm>
    </dsp:sp>
    <dsp:sp modelId="{B3F644B1-66B2-4DFD-8883-AA7A80605662}">
      <dsp:nvSpPr>
        <dsp:cNvPr id="0" name=""/>
        <dsp:cNvSpPr/>
      </dsp:nvSpPr>
      <dsp:spPr>
        <a:xfrm>
          <a:off x="4960104" y="377192"/>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4960104" y="440371"/>
        <a:ext cx="189029" cy="189539"/>
      </dsp:txXfrm>
    </dsp:sp>
    <dsp:sp modelId="{3F5CBF88-B9D6-46B5-B5E0-0CCC552CCE04}">
      <dsp:nvSpPr>
        <dsp:cNvPr id="0" name=""/>
        <dsp:cNvSpPr/>
      </dsp:nvSpPr>
      <dsp:spPr>
        <a:xfrm>
          <a:off x="5349882" y="153006"/>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Challenges</a:t>
          </a:r>
        </a:p>
      </dsp:txBody>
      <dsp:txXfrm>
        <a:off x="5372267" y="175391"/>
        <a:ext cx="1229011" cy="719498"/>
      </dsp:txXfrm>
    </dsp:sp>
    <dsp:sp modelId="{00AB482F-3684-4BD4-8926-D3571F77CD47}">
      <dsp:nvSpPr>
        <dsp:cNvPr id="0" name=""/>
        <dsp:cNvSpPr/>
      </dsp:nvSpPr>
      <dsp:spPr>
        <a:xfrm>
          <a:off x="6735756" y="377192"/>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6735756" y="440371"/>
        <a:ext cx="189029" cy="189539"/>
      </dsp:txXfrm>
    </dsp:sp>
    <dsp:sp modelId="{BAACD820-2ACB-46FB-8DDE-C64F212840F7}">
      <dsp:nvSpPr>
        <dsp:cNvPr id="0" name=""/>
        <dsp:cNvSpPr/>
      </dsp:nvSpPr>
      <dsp:spPr>
        <a:xfrm>
          <a:off x="7133176" y="153006"/>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SG" sz="1100" b="1" kern="1200"/>
            <a:t>Chief Analytics Officer (CAO) </a:t>
          </a:r>
          <a:endParaRPr lang="en-US" sz="1100" b="1" kern="1200"/>
        </a:p>
      </dsp:txBody>
      <dsp:txXfrm>
        <a:off x="7155561" y="175391"/>
        <a:ext cx="1229011" cy="719498"/>
      </dsp:txXfrm>
    </dsp:sp>
    <dsp:sp modelId="{DB8BC7DF-0940-45C8-9335-F6FB9B6549F7}">
      <dsp:nvSpPr>
        <dsp:cNvPr id="0" name=""/>
        <dsp:cNvSpPr/>
      </dsp:nvSpPr>
      <dsp:spPr>
        <a:xfrm>
          <a:off x="8519050" y="377192"/>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8519050" y="440371"/>
        <a:ext cx="189029" cy="189539"/>
      </dsp:txXfrm>
    </dsp:sp>
    <dsp:sp modelId="{96CB1B04-E2BB-40B3-B408-D40C534A799C}">
      <dsp:nvSpPr>
        <dsp:cNvPr id="0" name=""/>
        <dsp:cNvSpPr/>
      </dsp:nvSpPr>
      <dsp:spPr>
        <a:xfrm>
          <a:off x="8916470" y="153006"/>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SG" sz="1100" b="1" kern="1200"/>
            <a:t>Group Organization Structure</a:t>
          </a:r>
          <a:endParaRPr lang="en-US" sz="1100" b="1" kern="1200"/>
        </a:p>
      </dsp:txBody>
      <dsp:txXfrm>
        <a:off x="8938855" y="175391"/>
        <a:ext cx="1229011" cy="719498"/>
      </dsp:txXfrm>
    </dsp:sp>
    <dsp:sp modelId="{00F8C224-CDDD-46FB-B58D-E6E8B0820448}">
      <dsp:nvSpPr>
        <dsp:cNvPr id="0" name=""/>
        <dsp:cNvSpPr/>
      </dsp:nvSpPr>
      <dsp:spPr>
        <a:xfrm rot="5400000">
          <a:off x="9418340" y="1006440"/>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rot="-5400000">
        <a:off x="9458591" y="1029368"/>
        <a:ext cx="189539" cy="189029"/>
      </dsp:txXfrm>
    </dsp:sp>
    <dsp:sp modelId="{FFA0B99E-CFA9-4948-A91E-BF82533A3563}">
      <dsp:nvSpPr>
        <dsp:cNvPr id="0" name=""/>
        <dsp:cNvSpPr/>
      </dsp:nvSpPr>
      <dsp:spPr>
        <a:xfrm>
          <a:off x="8916470" y="1426788"/>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cap="none">
              <a:effectLst>
                <a:outerShdw blurRad="38100" dist="38100" dir="2700000" algn="tl">
                  <a:srgbClr val="000000">
                    <a:alpha val="43137"/>
                  </a:srgbClr>
                </a:outerShdw>
              </a:effectLst>
            </a:rPr>
            <a:t>Group Analytics Structure</a:t>
          </a:r>
          <a:endParaRPr lang="en-US" sz="1100" b="1" kern="1200"/>
        </a:p>
      </dsp:txBody>
      <dsp:txXfrm>
        <a:off x="8938855" y="1449173"/>
        <a:ext cx="1229011" cy="719498"/>
      </dsp:txXfrm>
    </dsp:sp>
    <dsp:sp modelId="{D285A6E3-3C29-4168-A58E-2FB6DBE2CC78}">
      <dsp:nvSpPr>
        <dsp:cNvPr id="0" name=""/>
        <dsp:cNvSpPr/>
      </dsp:nvSpPr>
      <dsp:spPr>
        <a:xfrm rot="10800000">
          <a:off x="8534336" y="1650973"/>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rot="10800000">
        <a:off x="8615348" y="1714152"/>
        <a:ext cx="189029" cy="189539"/>
      </dsp:txXfrm>
    </dsp:sp>
    <dsp:sp modelId="{718E9CE6-24FD-4ECE-9F8E-E7EBE1AEF21D}">
      <dsp:nvSpPr>
        <dsp:cNvPr id="0" name=""/>
        <dsp:cNvSpPr/>
      </dsp:nvSpPr>
      <dsp:spPr>
        <a:xfrm>
          <a:off x="7133176" y="1426788"/>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cap="none">
              <a:effectLst>
                <a:outerShdw blurRad="38100" dist="38100" dir="2700000" algn="tl">
                  <a:srgbClr val="000000">
                    <a:alpha val="43137"/>
                  </a:srgbClr>
                </a:outerShdw>
              </a:effectLst>
            </a:rPr>
            <a:t>CAO responsibilities with stakeholders</a:t>
          </a:r>
          <a:endParaRPr lang="en-US" sz="1100" b="1" kern="1200"/>
        </a:p>
      </dsp:txBody>
      <dsp:txXfrm>
        <a:off x="7155561" y="1449173"/>
        <a:ext cx="1229011" cy="719498"/>
      </dsp:txXfrm>
    </dsp:sp>
    <dsp:sp modelId="{5DBF953D-D7DE-4421-9AB7-51790A242C2B}">
      <dsp:nvSpPr>
        <dsp:cNvPr id="0" name=""/>
        <dsp:cNvSpPr/>
      </dsp:nvSpPr>
      <dsp:spPr>
        <a:xfrm rot="10800000">
          <a:off x="6751041" y="1650973"/>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rot="10800000">
        <a:off x="6832053" y="1714152"/>
        <a:ext cx="189029" cy="189539"/>
      </dsp:txXfrm>
    </dsp:sp>
    <dsp:sp modelId="{F60488A3-AC03-4510-9212-EFE38A996886}">
      <dsp:nvSpPr>
        <dsp:cNvPr id="0" name=""/>
        <dsp:cNvSpPr/>
      </dsp:nvSpPr>
      <dsp:spPr>
        <a:xfrm>
          <a:off x="5349882" y="1426788"/>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cap="none" dirty="0">
              <a:effectLst>
                <a:outerShdw blurRad="38100" dist="38100" dir="2700000" algn="tl">
                  <a:srgbClr val="000000">
                    <a:alpha val="43137"/>
                  </a:srgbClr>
                </a:outerShdw>
              </a:effectLst>
            </a:rPr>
            <a:t>CAO Growth Plans</a:t>
          </a:r>
          <a:r>
            <a:rPr lang="en-US" sz="1100" b="1" kern="1200" dirty="0">
              <a:effectLst>
                <a:outerShdw blurRad="38100" dist="38100" dir="2700000" algn="tl">
                  <a:srgbClr val="000000">
                    <a:alpha val="43137"/>
                  </a:srgbClr>
                </a:outerShdw>
              </a:effectLst>
            </a:rPr>
            <a:t> </a:t>
          </a:r>
          <a:r>
            <a:rPr lang="en-US" sz="1100" b="1" kern="1200" cap="none" dirty="0">
              <a:effectLst>
                <a:outerShdw blurRad="38100" dist="38100" dir="2700000" algn="tl">
                  <a:srgbClr val="000000">
                    <a:alpha val="43137"/>
                  </a:srgbClr>
                </a:outerShdw>
              </a:effectLst>
            </a:rPr>
            <a:t>For Scaling Group's Capabilities</a:t>
          </a:r>
          <a:endParaRPr lang="en-US" sz="1100" b="1" kern="1200" dirty="0"/>
        </a:p>
      </dsp:txBody>
      <dsp:txXfrm>
        <a:off x="5372267" y="1449173"/>
        <a:ext cx="1229011" cy="719498"/>
      </dsp:txXfrm>
    </dsp:sp>
    <dsp:sp modelId="{901FFC87-2097-497E-A55F-CE085886A6BF}">
      <dsp:nvSpPr>
        <dsp:cNvPr id="0" name=""/>
        <dsp:cNvSpPr/>
      </dsp:nvSpPr>
      <dsp:spPr>
        <a:xfrm rot="10800000">
          <a:off x="4967747" y="1650973"/>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rot="10800000">
        <a:off x="5048759" y="1714152"/>
        <a:ext cx="189029" cy="189539"/>
      </dsp:txXfrm>
    </dsp:sp>
    <dsp:sp modelId="{0DDF5CA4-CA25-411D-85DA-B2540BAFDAAC}">
      <dsp:nvSpPr>
        <dsp:cNvPr id="0" name=""/>
        <dsp:cNvSpPr/>
      </dsp:nvSpPr>
      <dsp:spPr>
        <a:xfrm>
          <a:off x="3566588" y="1426788"/>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cap="none">
              <a:effectLst>
                <a:outerShdw blurRad="38100" dist="38100" dir="2700000" algn="tl">
                  <a:srgbClr val="000000">
                    <a:alpha val="43137"/>
                  </a:srgbClr>
                </a:outerShdw>
              </a:effectLst>
            </a:rPr>
            <a:t>Decision making </a:t>
          </a:r>
          <a:endParaRPr lang="en-US" sz="1100" b="1" kern="1200"/>
        </a:p>
      </dsp:txBody>
      <dsp:txXfrm>
        <a:off x="3588973" y="1449173"/>
        <a:ext cx="1229011" cy="719498"/>
      </dsp:txXfrm>
    </dsp:sp>
    <dsp:sp modelId="{9848C419-C993-4B88-9226-5EEF214C9B8C}">
      <dsp:nvSpPr>
        <dsp:cNvPr id="0" name=""/>
        <dsp:cNvSpPr/>
      </dsp:nvSpPr>
      <dsp:spPr>
        <a:xfrm rot="10800000">
          <a:off x="3184453" y="1650973"/>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rot="10800000">
        <a:off x="3265465" y="1714152"/>
        <a:ext cx="189029" cy="189539"/>
      </dsp:txXfrm>
    </dsp:sp>
    <dsp:sp modelId="{80649626-DD51-47E0-8913-2511A9D5274A}">
      <dsp:nvSpPr>
        <dsp:cNvPr id="0" name=""/>
        <dsp:cNvSpPr/>
      </dsp:nvSpPr>
      <dsp:spPr>
        <a:xfrm>
          <a:off x="1783294" y="1426788"/>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effectLst>
                <a:outerShdw blurRad="38100" dist="38100" dir="2700000" algn="tl">
                  <a:srgbClr val="000000">
                    <a:alpha val="43137"/>
                  </a:srgbClr>
                </a:outerShdw>
              </a:effectLst>
            </a:rPr>
            <a:t>Analytical Group’s Visibility</a:t>
          </a:r>
          <a:endParaRPr lang="en-US" sz="1100" b="1" kern="1200" dirty="0"/>
        </a:p>
      </dsp:txBody>
      <dsp:txXfrm>
        <a:off x="1805679" y="1449173"/>
        <a:ext cx="1229011" cy="719498"/>
      </dsp:txXfrm>
    </dsp:sp>
    <dsp:sp modelId="{109B6E2A-1DD3-40EC-B66D-F6362F4D157C}">
      <dsp:nvSpPr>
        <dsp:cNvPr id="0" name=""/>
        <dsp:cNvSpPr/>
      </dsp:nvSpPr>
      <dsp:spPr>
        <a:xfrm rot="10800000">
          <a:off x="1401159" y="1650973"/>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rot="10800000">
        <a:off x="1482171" y="1714152"/>
        <a:ext cx="189029" cy="189539"/>
      </dsp:txXfrm>
    </dsp:sp>
    <dsp:sp modelId="{2A6D7843-7D61-4775-9832-5DFDC6BAA599}">
      <dsp:nvSpPr>
        <dsp:cNvPr id="0" name=""/>
        <dsp:cNvSpPr/>
      </dsp:nvSpPr>
      <dsp:spPr>
        <a:xfrm>
          <a:off x="0" y="1426788"/>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effectLst>
                <a:outerShdw blurRad="38100" dist="38100" dir="2700000" algn="tl">
                  <a:srgbClr val="000000">
                    <a:alpha val="43137"/>
                  </a:srgbClr>
                </a:outerShdw>
              </a:effectLst>
            </a:rPr>
            <a:t>Fintech Credit –  Tips we adopt</a:t>
          </a:r>
          <a:endParaRPr lang="en-US" sz="1100" b="1" kern="1200" dirty="0"/>
        </a:p>
      </dsp:txBody>
      <dsp:txXfrm>
        <a:off x="22385" y="1449173"/>
        <a:ext cx="1229011" cy="719498"/>
      </dsp:txXfrm>
    </dsp:sp>
    <dsp:sp modelId="{A24E0D23-C027-43C4-B19D-D59475F915E8}">
      <dsp:nvSpPr>
        <dsp:cNvPr id="0" name=""/>
        <dsp:cNvSpPr/>
      </dsp:nvSpPr>
      <dsp:spPr>
        <a:xfrm rot="5400000">
          <a:off x="501869" y="2280221"/>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rot="-5400000">
        <a:off x="542120" y="2303149"/>
        <a:ext cx="189539" cy="189029"/>
      </dsp:txXfrm>
    </dsp:sp>
    <dsp:sp modelId="{8DD2EE74-5CD4-4DDE-8F5B-39C40EE7C9D3}">
      <dsp:nvSpPr>
        <dsp:cNvPr id="0" name=""/>
        <dsp:cNvSpPr/>
      </dsp:nvSpPr>
      <dsp:spPr>
        <a:xfrm>
          <a:off x="0" y="2700569"/>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effectLst>
                <a:outerShdw blurRad="38100" dist="38100" dir="2700000" algn="tl">
                  <a:srgbClr val="000000">
                    <a:alpha val="43137"/>
                  </a:srgbClr>
                </a:outerShdw>
              </a:effectLst>
            </a:rPr>
            <a:t>Fintech Credit –  Challenges and Approach</a:t>
          </a:r>
          <a:endParaRPr lang="en-US" sz="1100" b="1" kern="1200" dirty="0"/>
        </a:p>
      </dsp:txBody>
      <dsp:txXfrm>
        <a:off x="22385" y="2722954"/>
        <a:ext cx="1229011" cy="719498"/>
      </dsp:txXfrm>
    </dsp:sp>
    <dsp:sp modelId="{7635AF6C-7F16-4CC0-9E38-55B396175F75}">
      <dsp:nvSpPr>
        <dsp:cNvPr id="0" name=""/>
        <dsp:cNvSpPr/>
      </dsp:nvSpPr>
      <dsp:spPr>
        <a:xfrm>
          <a:off x="1385874" y="2924755"/>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a:off x="1385874" y="2987934"/>
        <a:ext cx="189029" cy="189539"/>
      </dsp:txXfrm>
    </dsp:sp>
    <dsp:sp modelId="{FEA11C2F-D134-4E21-9D52-DED2E436E839}">
      <dsp:nvSpPr>
        <dsp:cNvPr id="0" name=""/>
        <dsp:cNvSpPr/>
      </dsp:nvSpPr>
      <dsp:spPr>
        <a:xfrm>
          <a:off x="1783294" y="2700569"/>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effectLst>
                <a:outerShdw blurRad="38100" dist="38100" dir="2700000" algn="tl">
                  <a:srgbClr val="000000">
                    <a:alpha val="43137"/>
                  </a:srgbClr>
                </a:outerShdw>
              </a:effectLst>
            </a:rPr>
            <a:t>Fintech Credit –  Best Project </a:t>
          </a:r>
          <a:endParaRPr lang="en-US" sz="1100" b="1" kern="1200"/>
        </a:p>
      </dsp:txBody>
      <dsp:txXfrm>
        <a:off x="1805679" y="2722954"/>
        <a:ext cx="1229011" cy="719498"/>
      </dsp:txXfrm>
    </dsp:sp>
    <dsp:sp modelId="{38971399-3498-4B20-8F74-338E78599FDB}">
      <dsp:nvSpPr>
        <dsp:cNvPr id="0" name=""/>
        <dsp:cNvSpPr/>
      </dsp:nvSpPr>
      <dsp:spPr>
        <a:xfrm>
          <a:off x="3169168" y="2924755"/>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a:off x="3169168" y="2987934"/>
        <a:ext cx="189029" cy="189539"/>
      </dsp:txXfrm>
    </dsp:sp>
    <dsp:sp modelId="{14C463BA-FFAD-458F-A8B8-8401C0F76ED1}">
      <dsp:nvSpPr>
        <dsp:cNvPr id="0" name=""/>
        <dsp:cNvSpPr/>
      </dsp:nvSpPr>
      <dsp:spPr>
        <a:xfrm>
          <a:off x="3566588" y="2700569"/>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effectLst>
                <a:outerShdw blurRad="38100" dist="38100" dir="2700000" algn="tl">
                  <a:srgbClr val="000000">
                    <a:alpha val="43137"/>
                  </a:srgbClr>
                </a:outerShdw>
              </a:effectLst>
            </a:rPr>
            <a:t>Best Project–  Group’s visibility</a:t>
          </a:r>
          <a:endParaRPr lang="en-US" sz="1100" b="1" kern="1200"/>
        </a:p>
      </dsp:txBody>
      <dsp:txXfrm>
        <a:off x="3588973" y="2722954"/>
        <a:ext cx="1229011" cy="719498"/>
      </dsp:txXfrm>
    </dsp:sp>
    <dsp:sp modelId="{081E9675-837F-4650-BCF9-889CD97D5A43}">
      <dsp:nvSpPr>
        <dsp:cNvPr id="0" name=""/>
        <dsp:cNvSpPr/>
      </dsp:nvSpPr>
      <dsp:spPr>
        <a:xfrm>
          <a:off x="4952462" y="2924755"/>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a:off x="4952462" y="2987934"/>
        <a:ext cx="189029" cy="189539"/>
      </dsp:txXfrm>
    </dsp:sp>
    <dsp:sp modelId="{DAA473B7-DC89-442B-AC4B-72DDEFF1882F}">
      <dsp:nvSpPr>
        <dsp:cNvPr id="0" name=""/>
        <dsp:cNvSpPr/>
      </dsp:nvSpPr>
      <dsp:spPr>
        <a:xfrm>
          <a:off x="5349882" y="2700569"/>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effectLst>
                <a:outerShdw blurRad="38100" dist="38100" dir="2700000" algn="tl">
                  <a:srgbClr val="000000">
                    <a:alpha val="43137"/>
                  </a:srgbClr>
                </a:outerShdw>
              </a:effectLst>
            </a:rPr>
            <a:t>Fintech Credit –  Best Project Role</a:t>
          </a:r>
          <a:endParaRPr lang="en-US" sz="1100" b="1" kern="1200"/>
        </a:p>
      </dsp:txBody>
      <dsp:txXfrm>
        <a:off x="5372267" y="2722954"/>
        <a:ext cx="1229011" cy="719498"/>
      </dsp:txXfrm>
    </dsp:sp>
    <dsp:sp modelId="{F7C384BF-2270-47C6-914E-9CEF81D5E252}">
      <dsp:nvSpPr>
        <dsp:cNvPr id="0" name=""/>
        <dsp:cNvSpPr/>
      </dsp:nvSpPr>
      <dsp:spPr>
        <a:xfrm>
          <a:off x="6735756" y="2924755"/>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a:off x="6735756" y="2987934"/>
        <a:ext cx="189029" cy="189539"/>
      </dsp:txXfrm>
    </dsp:sp>
    <dsp:sp modelId="{40F78162-ABE5-4C79-B20E-7EED046A1545}">
      <dsp:nvSpPr>
        <dsp:cNvPr id="0" name=""/>
        <dsp:cNvSpPr/>
      </dsp:nvSpPr>
      <dsp:spPr>
        <a:xfrm>
          <a:off x="7133176" y="2700569"/>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References </a:t>
          </a:r>
        </a:p>
      </dsp:txBody>
      <dsp:txXfrm>
        <a:off x="7155561" y="2722954"/>
        <a:ext cx="1229011" cy="719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E599D-D3C8-4294-B86B-9E4710B438B4}">
      <dsp:nvSpPr>
        <dsp:cNvPr id="0" name=""/>
        <dsp:cNvSpPr/>
      </dsp:nvSpPr>
      <dsp:spPr>
        <a:xfrm>
          <a:off x="0" y="0"/>
          <a:ext cx="11567043" cy="1662141"/>
        </a:xfrm>
        <a:prstGeom prst="roundRect">
          <a:avLst>
            <a:gd name="adj" fmla="val 10000"/>
          </a:avLst>
        </a:prstGeom>
        <a:solidFill>
          <a:schemeClr val="lt1">
            <a:alpha val="90000"/>
            <a:tint val="40000"/>
            <a:hueOff val="0"/>
            <a:satOff val="0"/>
            <a:lumOff val="0"/>
            <a:alphaOff val="0"/>
          </a:schemeClr>
        </a:solid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48829DB3-C731-4B46-8D9D-B62B230E44A2}">
      <dsp:nvSpPr>
        <dsp:cNvPr id="0" name=""/>
        <dsp:cNvSpPr/>
      </dsp:nvSpPr>
      <dsp:spPr>
        <a:xfrm>
          <a:off x="202151" y="0"/>
          <a:ext cx="3245280" cy="1619997"/>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2910" r="22910"/>
          </a:stretch>
        </a:blip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56E001D5-BBCF-447D-9F9E-95D98BBBCC4F}">
      <dsp:nvSpPr>
        <dsp:cNvPr id="0" name=""/>
        <dsp:cNvSpPr/>
      </dsp:nvSpPr>
      <dsp:spPr>
        <a:xfrm rot="10800000">
          <a:off x="152010" y="1781172"/>
          <a:ext cx="3296964" cy="3959987"/>
        </a:xfrm>
        <a:prstGeom prst="round2SameRect">
          <a:avLst>
            <a:gd name="adj1" fmla="val 10500"/>
            <a:gd name="adj2" fmla="val 0"/>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0"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Be a solution to </a:t>
          </a:r>
        </a:p>
        <a:p>
          <a:pPr marL="0" lvl="0" indent="0" algn="ctr" defTabSz="1155700">
            <a:lnSpc>
              <a:spcPct val="90000"/>
            </a:lnSpc>
            <a:spcBef>
              <a:spcPct val="0"/>
            </a:spcBef>
            <a:spcAft>
              <a:spcPct val="35000"/>
            </a:spcAft>
            <a:buNone/>
          </a:pPr>
          <a:r>
            <a:rPr lang="en-US" sz="2600" b="0"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future lending</a:t>
          </a:r>
        </a:p>
        <a:p>
          <a:pPr marL="0" lvl="0" indent="0" algn="ctr" defTabSz="1155700">
            <a:lnSpc>
              <a:spcPct val="90000"/>
            </a:lnSpc>
            <a:spcBef>
              <a:spcPct val="0"/>
            </a:spcBef>
            <a:spcAft>
              <a:spcPct val="35000"/>
            </a:spcAft>
            <a:buNone/>
          </a:pPr>
          <a:r>
            <a:rPr lang="en-US" sz="2600" b="0"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strategies</a:t>
          </a:r>
        </a:p>
        <a:p>
          <a:pPr marL="0" lvl="0" indent="0" algn="ctr" defTabSz="1155700">
            <a:lnSpc>
              <a:spcPct val="90000"/>
            </a:lnSpc>
            <a:spcBef>
              <a:spcPct val="0"/>
            </a:spcBef>
            <a:spcAft>
              <a:spcPct val="35000"/>
            </a:spcAft>
            <a:buNone/>
          </a:pPr>
          <a:endParaRPr lang="en-SG" sz="3600" kern="1200" dirty="0"/>
        </a:p>
      </dsp:txBody>
      <dsp:txXfrm rot="10800000">
        <a:off x="253403" y="1781172"/>
        <a:ext cx="3094178" cy="3858594"/>
      </dsp:txXfrm>
    </dsp:sp>
    <dsp:sp modelId="{AFBC4AC5-E00C-41C3-9380-16C97A826B07}">
      <dsp:nvSpPr>
        <dsp:cNvPr id="0" name=""/>
        <dsp:cNvSpPr/>
      </dsp:nvSpPr>
      <dsp:spPr>
        <a:xfrm>
          <a:off x="4034451" y="0"/>
          <a:ext cx="3260612" cy="1619997"/>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23333" r="23333"/>
          </a:stretch>
        </a:blip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3ACC4BB8-A3B6-4CAA-A59B-F728254CC7EA}">
      <dsp:nvSpPr>
        <dsp:cNvPr id="0" name=""/>
        <dsp:cNvSpPr/>
      </dsp:nvSpPr>
      <dsp:spPr>
        <a:xfrm rot="10800000">
          <a:off x="3917825" y="1788579"/>
          <a:ext cx="3571326" cy="3959987"/>
        </a:xfrm>
        <a:prstGeom prst="round2SameRect">
          <a:avLst>
            <a:gd name="adj1" fmla="val 10500"/>
            <a:gd name="adj2" fmla="val 0"/>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l" defTabSz="1155700">
            <a:lnSpc>
              <a:spcPct val="90000"/>
            </a:lnSpc>
            <a:spcBef>
              <a:spcPct val="0"/>
            </a:spcBef>
            <a:spcAft>
              <a:spcPct val="35000"/>
            </a:spcAft>
            <a:buNone/>
          </a:pPr>
          <a:r>
            <a:rPr lang="en-SG" sz="2400" b="0" kern="1200" dirty="0">
              <a:ln w="0"/>
              <a:solidFill>
                <a:srgbClr val="002060"/>
              </a:solidFill>
              <a:effectLst/>
              <a:latin typeface="Calibri" panose="020F0502020204030204"/>
              <a:ea typeface="+mn-ea"/>
              <a:cs typeface="+mn-cs"/>
            </a:rPr>
            <a:t>Enhanced, progressive and aligned growth in </a:t>
          </a:r>
          <a:r>
            <a:rPr lang="en-US" sz="2400" b="0" kern="1200" dirty="0">
              <a:ln w="0"/>
              <a:solidFill>
                <a:srgbClr val="002060"/>
              </a:solidFill>
              <a:effectLst/>
              <a:latin typeface="Calibri" panose="020F0502020204030204"/>
              <a:ea typeface="+mn-ea"/>
              <a:cs typeface="+mn-cs"/>
            </a:rPr>
            <a:t>   </a:t>
          </a:r>
        </a:p>
        <a:p>
          <a:pPr marL="0" lvl="0" indent="0" algn="l" defTabSz="1155700">
            <a:lnSpc>
              <a:spcPct val="90000"/>
            </a:lnSpc>
            <a:spcBef>
              <a:spcPct val="0"/>
            </a:spcBef>
            <a:spcAft>
              <a:spcPct val="35000"/>
            </a:spcAft>
            <a:buNone/>
          </a:pPr>
          <a:r>
            <a:rPr lang="en-US" sz="2400" b="0" kern="1200" dirty="0">
              <a:ln w="0"/>
              <a:solidFill>
                <a:srgbClr val="002060"/>
              </a:solidFill>
              <a:effectLst/>
              <a:latin typeface="Calibri" panose="020F0502020204030204"/>
              <a:ea typeface="+mn-ea"/>
              <a:cs typeface="+mn-cs"/>
            </a:rPr>
            <a:t> </a:t>
          </a: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Marketing Strategies</a:t>
          </a:r>
        </a:p>
        <a:p>
          <a:pPr marL="0" lvl="0" indent="0" algn="l" defTabSz="1155700">
            <a:lnSpc>
              <a:spcPct val="90000"/>
            </a:lnSpc>
            <a:spcBef>
              <a:spcPct val="0"/>
            </a:spcBef>
            <a:spcAft>
              <a:spcPct val="35000"/>
            </a:spcAft>
            <a:buNone/>
          </a:pPr>
          <a:r>
            <a:rPr lang="en-US" sz="2400" b="0" kern="1200" dirty="0">
              <a:ln w="0"/>
              <a:solidFill>
                <a:srgbClr val="002060"/>
              </a:solidFill>
              <a:effectLst/>
              <a:latin typeface="Calibri" panose="020F0502020204030204"/>
              <a:ea typeface="+mn-ea"/>
              <a:cs typeface="+mn-cs"/>
            </a:rPr>
            <a:t> </a:t>
          </a: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Business Strategies</a:t>
          </a:r>
        </a:p>
        <a:p>
          <a:pPr marL="0" lvl="0" indent="0" algn="l" defTabSz="11557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a:t>
          </a:r>
          <a:r>
            <a:rPr lang="en-US" sz="2400" b="0" kern="1200" dirty="0">
              <a:ln w="0"/>
              <a:solidFill>
                <a:srgbClr val="002060"/>
              </a:solidFill>
              <a:effectLst/>
              <a:latin typeface="Calibri" panose="020F0502020204030204"/>
              <a:ea typeface="+mn-ea"/>
              <a:cs typeface="+mn-cs"/>
            </a:rPr>
            <a:t> Strong Analytics</a:t>
          </a:r>
        </a:p>
        <a:p>
          <a:pPr marL="0" lvl="0" indent="0" algn="l" defTabSz="11557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a:t>
          </a:r>
          <a:r>
            <a:rPr lang="en-US" sz="2400" b="0" kern="1200" dirty="0">
              <a:ln w="0"/>
              <a:solidFill>
                <a:srgbClr val="002060"/>
              </a:solidFill>
              <a:effectLst/>
              <a:latin typeface="Calibri" panose="020F0502020204030204"/>
              <a:ea typeface="+mn-ea"/>
              <a:cs typeface="+mn-cs"/>
            </a:rPr>
            <a:t> Data &amp; Technology</a:t>
          </a:r>
        </a:p>
        <a:p>
          <a:pPr marL="0" lvl="0" indent="0" algn="l" defTabSz="11557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a:t>
          </a:r>
          <a:r>
            <a:rPr lang="en-US" sz="2400" b="0" kern="1200" dirty="0">
              <a:ln w="0"/>
              <a:solidFill>
                <a:srgbClr val="002060"/>
              </a:solidFill>
              <a:effectLst/>
              <a:latin typeface="Calibri" panose="020F0502020204030204"/>
              <a:ea typeface="+mn-ea"/>
              <a:cs typeface="+mn-cs"/>
            </a:rPr>
            <a:t> Talent acquisition</a:t>
          </a:r>
        </a:p>
      </dsp:txBody>
      <dsp:txXfrm rot="10800000">
        <a:off x="4027656" y="1788579"/>
        <a:ext cx="3351664" cy="3850156"/>
      </dsp:txXfrm>
    </dsp:sp>
    <dsp:sp modelId="{32BA96C3-9FB2-49BC-A593-C48A999DEDC0}">
      <dsp:nvSpPr>
        <dsp:cNvPr id="0" name=""/>
        <dsp:cNvSpPr/>
      </dsp:nvSpPr>
      <dsp:spPr>
        <a:xfrm>
          <a:off x="7947427" y="0"/>
          <a:ext cx="3281279" cy="1619997"/>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1139" r="11139"/>
          </a:stretch>
        </a:blip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88482342-6335-44A1-8E07-C6A7965E2325}">
      <dsp:nvSpPr>
        <dsp:cNvPr id="0" name=""/>
        <dsp:cNvSpPr/>
      </dsp:nvSpPr>
      <dsp:spPr>
        <a:xfrm rot="10800000">
          <a:off x="7908536" y="1769725"/>
          <a:ext cx="3334120" cy="3959987"/>
        </a:xfrm>
        <a:prstGeom prst="round2SameRect">
          <a:avLst>
            <a:gd name="adj1" fmla="val 10500"/>
            <a:gd name="adj2" fmla="val 0"/>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a:t>
          </a:r>
          <a:r>
            <a:rPr lang="en-US" sz="2400" b="0" kern="1200" dirty="0">
              <a:ln w="0"/>
              <a:solidFill>
                <a:srgbClr val="002060"/>
              </a:solidFill>
              <a:effectLst/>
            </a:rPr>
            <a:t>Commitment</a:t>
          </a:r>
        </a:p>
        <a:p>
          <a:pPr marL="0" lvl="0" indent="0" algn="l" defTabSz="10668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a:t>
          </a:r>
          <a:r>
            <a:rPr lang="en-US" sz="2400" b="0" kern="1200" dirty="0">
              <a:ln w="0"/>
              <a:solidFill>
                <a:srgbClr val="002060"/>
              </a:solidFill>
              <a:effectLst/>
            </a:rPr>
            <a:t>Collaboration </a:t>
          </a:r>
        </a:p>
        <a:p>
          <a:pPr marL="0" lvl="0" indent="0" algn="l" defTabSz="10668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a:t>
          </a:r>
          <a:r>
            <a:rPr lang="en-US" sz="2400" b="0" kern="1200" dirty="0">
              <a:ln w="0"/>
              <a:solidFill>
                <a:srgbClr val="002060"/>
              </a:solidFill>
              <a:effectLst/>
            </a:rPr>
            <a:t>Competence</a:t>
          </a:r>
        </a:p>
        <a:p>
          <a:pPr marL="0" lvl="0" indent="0" algn="l" defTabSz="10668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a:t>
          </a:r>
          <a:r>
            <a:rPr lang="en-US" sz="2400" b="0" kern="1200" dirty="0">
              <a:ln w="0"/>
              <a:solidFill>
                <a:srgbClr val="002060"/>
              </a:solidFill>
              <a:effectLst/>
            </a:rPr>
            <a:t>Transparency </a:t>
          </a:r>
          <a:endParaRPr lang="en-SG" sz="2400" b="0" kern="1200" dirty="0">
            <a:solidFill>
              <a:srgbClr val="002060"/>
            </a:solidFill>
            <a:effectLst/>
          </a:endParaRPr>
        </a:p>
      </dsp:txBody>
      <dsp:txXfrm rot="10800000">
        <a:off x="8011072" y="1769725"/>
        <a:ext cx="3129048" cy="38574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599DD-D053-402C-A041-B59374901D05}">
      <dsp:nvSpPr>
        <dsp:cNvPr id="0" name=""/>
        <dsp:cNvSpPr/>
      </dsp:nvSpPr>
      <dsp:spPr>
        <a:xfrm>
          <a:off x="4678517" y="1937588"/>
          <a:ext cx="2462759" cy="213038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2311400">
            <a:lnSpc>
              <a:spcPct val="90000"/>
            </a:lnSpc>
            <a:spcBef>
              <a:spcPct val="0"/>
            </a:spcBef>
            <a:spcAft>
              <a:spcPct val="35000"/>
            </a:spcAft>
            <a:buNone/>
          </a:pPr>
          <a:endParaRPr lang="en-SG" sz="5200" kern="1200"/>
        </a:p>
      </dsp:txBody>
      <dsp:txXfrm>
        <a:off x="5086631" y="2290623"/>
        <a:ext cx="1646531" cy="1424316"/>
      </dsp:txXfrm>
    </dsp:sp>
    <dsp:sp modelId="{7A0FC686-65CA-483E-88FA-01287E1C24EA}">
      <dsp:nvSpPr>
        <dsp:cNvPr id="0" name=""/>
        <dsp:cNvSpPr/>
      </dsp:nvSpPr>
      <dsp:spPr>
        <a:xfrm>
          <a:off x="6655251" y="1264191"/>
          <a:ext cx="60044" cy="108924"/>
        </a:xfrm>
        <a:prstGeom prst="hexagon">
          <a:avLst>
            <a:gd name="adj" fmla="val 28900"/>
            <a:gd name="vf" fmla="val 115470"/>
          </a:avLst>
        </a:prstGeom>
        <a:solidFill>
          <a:srgbClr val="FFFFFF"/>
        </a:solidFill>
        <a:ln>
          <a:noFill/>
        </a:ln>
        <a:effectLst/>
      </dsp:spPr>
      <dsp:style>
        <a:lnRef idx="0">
          <a:scrgbClr r="0" g="0" b="0"/>
        </a:lnRef>
        <a:fillRef idx="1">
          <a:scrgbClr r="0" g="0" b="0"/>
        </a:fillRef>
        <a:effectRef idx="0">
          <a:scrgbClr r="0" g="0" b="0"/>
        </a:effectRef>
        <a:fontRef idx="minor"/>
      </dsp:style>
    </dsp:sp>
    <dsp:sp modelId="{4C5A129D-15E2-43D0-87AE-09DEB4307203}">
      <dsp:nvSpPr>
        <dsp:cNvPr id="0" name=""/>
        <dsp:cNvSpPr/>
      </dsp:nvSpPr>
      <dsp:spPr>
        <a:xfrm>
          <a:off x="6935292" y="269650"/>
          <a:ext cx="901899" cy="780248"/>
        </a:xfrm>
        <a:prstGeom prst="hexagon">
          <a:avLst>
            <a:gd name="adj" fmla="val 28570"/>
            <a:gd name="vf" fmla="val 115470"/>
          </a:avLst>
        </a:prstGeom>
        <a:solidFill>
          <a:schemeClr val="bg1"/>
        </a:solidFill>
        <a:ln w="28575"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SG" sz="1900" kern="1200" dirty="0"/>
        </a:p>
      </dsp:txBody>
      <dsp:txXfrm>
        <a:off x="7084756" y="398954"/>
        <a:ext cx="602971" cy="521640"/>
      </dsp:txXfrm>
    </dsp:sp>
    <dsp:sp modelId="{E29640F3-CA23-46E7-B55C-7168CB20D3E3}">
      <dsp:nvSpPr>
        <dsp:cNvPr id="0" name=""/>
        <dsp:cNvSpPr/>
      </dsp:nvSpPr>
      <dsp:spPr>
        <a:xfrm>
          <a:off x="7305117" y="2415078"/>
          <a:ext cx="929191" cy="800621"/>
        </a:xfrm>
        <a:prstGeom prst="hexagon">
          <a:avLst>
            <a:gd name="adj" fmla="val 28900"/>
            <a:gd name="vf" fmla="val 115470"/>
          </a:avLst>
        </a:prstGeom>
        <a:solidFill>
          <a:srgbClr val="FFFFFF"/>
        </a:solidFill>
        <a:ln>
          <a:noFill/>
        </a:ln>
        <a:effectLst/>
      </dsp:spPr>
      <dsp:style>
        <a:lnRef idx="0">
          <a:scrgbClr r="0" g="0" b="0"/>
        </a:lnRef>
        <a:fillRef idx="1">
          <a:scrgbClr r="0" g="0" b="0"/>
        </a:fillRef>
        <a:effectRef idx="0">
          <a:scrgbClr r="0" g="0" b="0"/>
        </a:effectRef>
        <a:fontRef idx="minor"/>
      </dsp:style>
    </dsp:sp>
    <dsp:sp modelId="{3F418E83-E5E7-4804-908B-3216A02B9097}">
      <dsp:nvSpPr>
        <dsp:cNvPr id="0" name=""/>
        <dsp:cNvSpPr/>
      </dsp:nvSpPr>
      <dsp:spPr>
        <a:xfrm>
          <a:off x="8288638" y="2190621"/>
          <a:ext cx="901899" cy="780248"/>
        </a:xfrm>
        <a:prstGeom prst="hexagon">
          <a:avLst>
            <a:gd name="adj" fmla="val 28570"/>
            <a:gd name="vf" fmla="val 115470"/>
          </a:avLst>
        </a:prstGeom>
        <a:solidFill>
          <a:schemeClr val="bg1"/>
        </a:solidFill>
        <a:ln w="28575"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SG" sz="1900" kern="1200" dirty="0"/>
        </a:p>
      </dsp:txBody>
      <dsp:txXfrm>
        <a:off x="8438102" y="2319925"/>
        <a:ext cx="602971" cy="521640"/>
      </dsp:txXfrm>
    </dsp:sp>
    <dsp:sp modelId="{1714DF7B-D074-4747-B6BF-29C14047762F}">
      <dsp:nvSpPr>
        <dsp:cNvPr id="0" name=""/>
        <dsp:cNvSpPr/>
      </dsp:nvSpPr>
      <dsp:spPr>
        <a:xfrm flipH="1">
          <a:off x="6961573" y="4482061"/>
          <a:ext cx="109635" cy="45723"/>
        </a:xfrm>
        <a:prstGeom prst="hexagon">
          <a:avLst>
            <a:gd name="adj" fmla="val 28900"/>
            <a:gd name="vf" fmla="val 115470"/>
          </a:avLst>
        </a:prstGeom>
        <a:solidFill>
          <a:srgbClr val="FFFFFF"/>
        </a:solidFill>
        <a:ln>
          <a:noFill/>
        </a:ln>
        <a:effectLst/>
      </dsp:spPr>
      <dsp:style>
        <a:lnRef idx="0">
          <a:scrgbClr r="0" g="0" b="0"/>
        </a:lnRef>
        <a:fillRef idx="1">
          <a:scrgbClr r="0" g="0" b="0"/>
        </a:fillRef>
        <a:effectRef idx="0">
          <a:scrgbClr r="0" g="0" b="0"/>
        </a:effectRef>
        <a:fontRef idx="minor"/>
      </dsp:style>
    </dsp:sp>
    <dsp:sp modelId="{FBF6FE11-5BA3-4B65-910A-3C0EEB5CEA5E}">
      <dsp:nvSpPr>
        <dsp:cNvPr id="0" name=""/>
        <dsp:cNvSpPr/>
      </dsp:nvSpPr>
      <dsp:spPr>
        <a:xfrm>
          <a:off x="7603656" y="4588601"/>
          <a:ext cx="901899" cy="780248"/>
        </a:xfrm>
        <a:prstGeom prst="hexagon">
          <a:avLst>
            <a:gd name="adj" fmla="val 28570"/>
            <a:gd name="vf" fmla="val 115470"/>
          </a:avLst>
        </a:prstGeom>
        <a:solidFill>
          <a:schemeClr val="bg1"/>
        </a:solidFill>
        <a:ln w="28575"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SG" sz="1900" kern="1200" dirty="0"/>
        </a:p>
      </dsp:txBody>
      <dsp:txXfrm>
        <a:off x="7753120" y="4717905"/>
        <a:ext cx="602971" cy="521640"/>
      </dsp:txXfrm>
    </dsp:sp>
    <dsp:sp modelId="{971AB33C-F023-49BF-A5AB-9534517BB2DE}">
      <dsp:nvSpPr>
        <dsp:cNvPr id="0" name=""/>
        <dsp:cNvSpPr/>
      </dsp:nvSpPr>
      <dsp:spPr>
        <a:xfrm>
          <a:off x="5093152" y="4575093"/>
          <a:ext cx="109087" cy="210419"/>
        </a:xfrm>
        <a:prstGeom prst="hexagon">
          <a:avLst>
            <a:gd name="adj" fmla="val 28900"/>
            <a:gd name="vf" fmla="val 115470"/>
          </a:avLst>
        </a:prstGeom>
        <a:solidFill>
          <a:srgbClr val="FFFFFF"/>
        </a:solidFill>
        <a:ln>
          <a:noFill/>
        </a:ln>
        <a:effectLst/>
      </dsp:spPr>
      <dsp:style>
        <a:lnRef idx="0">
          <a:scrgbClr r="0" g="0" b="0"/>
        </a:lnRef>
        <a:fillRef idx="1">
          <a:scrgbClr r="0" g="0" b="0"/>
        </a:fillRef>
        <a:effectRef idx="0">
          <a:scrgbClr r="0" g="0" b="0"/>
        </a:effectRef>
        <a:fontRef idx="minor"/>
      </dsp:style>
    </dsp:sp>
    <dsp:sp modelId="{69738769-022A-4AFC-AB7F-EE3B22C9DB03}">
      <dsp:nvSpPr>
        <dsp:cNvPr id="0" name=""/>
        <dsp:cNvSpPr/>
      </dsp:nvSpPr>
      <dsp:spPr>
        <a:xfrm>
          <a:off x="4253692" y="5087126"/>
          <a:ext cx="901899" cy="780248"/>
        </a:xfrm>
        <a:prstGeom prst="hexagon">
          <a:avLst>
            <a:gd name="adj" fmla="val 28570"/>
            <a:gd name="vf" fmla="val 115470"/>
          </a:avLst>
        </a:prstGeom>
        <a:solidFill>
          <a:schemeClr val="bg1"/>
        </a:solidFill>
        <a:ln w="28575"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SG" sz="1900" kern="1200" dirty="0"/>
        </a:p>
      </dsp:txBody>
      <dsp:txXfrm>
        <a:off x="4403156" y="5216430"/>
        <a:ext cx="602971" cy="521640"/>
      </dsp:txXfrm>
    </dsp:sp>
    <dsp:sp modelId="{09436430-BD74-424B-A048-DFD9907BA217}">
      <dsp:nvSpPr>
        <dsp:cNvPr id="0" name=""/>
        <dsp:cNvSpPr/>
      </dsp:nvSpPr>
      <dsp:spPr>
        <a:xfrm>
          <a:off x="3717670" y="2929141"/>
          <a:ext cx="655656" cy="510052"/>
        </a:xfrm>
        <a:prstGeom prst="hexagon">
          <a:avLst>
            <a:gd name="adj" fmla="val 28900"/>
            <a:gd name="vf" fmla="val 115470"/>
          </a:avLst>
        </a:prstGeom>
        <a:solidFill>
          <a:srgbClr val="FFFFFF"/>
        </a:solidFill>
        <a:ln>
          <a:noFill/>
        </a:ln>
        <a:effectLst/>
      </dsp:spPr>
      <dsp:style>
        <a:lnRef idx="0">
          <a:scrgbClr r="0" g="0" b="0"/>
        </a:lnRef>
        <a:fillRef idx="1">
          <a:scrgbClr r="0" g="0" b="0"/>
        </a:fillRef>
        <a:effectRef idx="0">
          <a:scrgbClr r="0" g="0" b="0"/>
        </a:effectRef>
        <a:fontRef idx="minor"/>
      </dsp:style>
    </dsp:sp>
    <dsp:sp modelId="{1078CB69-6E58-4B4D-89B0-0050FF4F80F1}">
      <dsp:nvSpPr>
        <dsp:cNvPr id="0" name=""/>
        <dsp:cNvSpPr/>
      </dsp:nvSpPr>
      <dsp:spPr>
        <a:xfrm>
          <a:off x="2733848" y="3062426"/>
          <a:ext cx="901899" cy="780248"/>
        </a:xfrm>
        <a:prstGeom prst="hexagon">
          <a:avLst>
            <a:gd name="adj" fmla="val 28570"/>
            <a:gd name="vf" fmla="val 115470"/>
          </a:avLst>
        </a:prstGeom>
        <a:solidFill>
          <a:schemeClr val="bg1"/>
        </a:solidFill>
        <a:ln w="28575"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SG" sz="1900" kern="1200" dirty="0"/>
        </a:p>
      </dsp:txBody>
      <dsp:txXfrm>
        <a:off x="2883312" y="3191730"/>
        <a:ext cx="602971" cy="521640"/>
      </dsp:txXfrm>
    </dsp:sp>
    <dsp:sp modelId="{5F25BD92-B47B-473C-BA9A-3C51B4E63AEA}">
      <dsp:nvSpPr>
        <dsp:cNvPr id="0" name=""/>
        <dsp:cNvSpPr/>
      </dsp:nvSpPr>
      <dsp:spPr>
        <a:xfrm>
          <a:off x="3606523" y="601810"/>
          <a:ext cx="901899" cy="780248"/>
        </a:xfrm>
        <a:prstGeom prst="hexagon">
          <a:avLst>
            <a:gd name="adj" fmla="val 28570"/>
            <a:gd name="vf" fmla="val 115470"/>
          </a:avLst>
        </a:prstGeom>
        <a:solidFill>
          <a:schemeClr val="bg1"/>
        </a:solidFill>
        <a:ln w="28575"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SG" sz="1900" kern="1200" dirty="0"/>
        </a:p>
      </dsp:txBody>
      <dsp:txXfrm>
        <a:off x="3755987" y="731114"/>
        <a:ext cx="602971" cy="521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9022E-9A4A-47DF-86A8-2EDC056AF5E8}">
      <dsp:nvSpPr>
        <dsp:cNvPr id="0" name=""/>
        <dsp:cNvSpPr/>
      </dsp:nvSpPr>
      <dsp:spPr>
        <a:xfrm rot="5400000">
          <a:off x="5961694" y="-3862098"/>
          <a:ext cx="832908" cy="8770094"/>
        </a:xfrm>
        <a:prstGeom prst="round2SameRect">
          <a:avLst/>
        </a:prstGeom>
        <a:solidFill>
          <a:schemeClr val="lt1">
            <a:alpha val="90000"/>
            <a:tint val="40000"/>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Review and track the Budgets assigned for analytical projects</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Development and Enhancements to Financial models and Balance sheet analysis.</a:t>
          </a:r>
          <a:endParaRPr lang="en-SG" sz="1600" kern="1200" dirty="0"/>
        </a:p>
      </dsp:txBody>
      <dsp:txXfrm rot="-5400000">
        <a:off x="1993102" y="147153"/>
        <a:ext cx="8729435" cy="751590"/>
      </dsp:txXfrm>
    </dsp:sp>
    <dsp:sp modelId="{28DC195E-02EC-4E1B-8830-099A78EEDD08}">
      <dsp:nvSpPr>
        <dsp:cNvPr id="0" name=""/>
        <dsp:cNvSpPr/>
      </dsp:nvSpPr>
      <dsp:spPr>
        <a:xfrm>
          <a:off x="0" y="0"/>
          <a:ext cx="1956880" cy="1041135"/>
        </a:xfrm>
        <a:prstGeom prst="roundRect">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SG" sz="2700" u="none" kern="1200" dirty="0">
              <a:solidFill>
                <a:srgbClr val="002060"/>
              </a:solidFill>
            </a:rPr>
            <a:t>CFO:</a:t>
          </a:r>
          <a:endParaRPr lang="en-SG" sz="2700" u="none" kern="1200" dirty="0"/>
        </a:p>
      </dsp:txBody>
      <dsp:txXfrm>
        <a:off x="50824" y="50824"/>
        <a:ext cx="1855232" cy="939487"/>
      </dsp:txXfrm>
    </dsp:sp>
    <dsp:sp modelId="{B82E45C6-B159-4846-BA2D-274FA8A19C71}">
      <dsp:nvSpPr>
        <dsp:cNvPr id="0" name=""/>
        <dsp:cNvSpPr/>
      </dsp:nvSpPr>
      <dsp:spPr>
        <a:xfrm rot="5400000">
          <a:off x="5896590" y="-2768905"/>
          <a:ext cx="963116" cy="8770094"/>
        </a:xfrm>
        <a:prstGeom prst="round2SameRect">
          <a:avLst/>
        </a:prstGeom>
        <a:solidFill>
          <a:schemeClr val="lt1">
            <a:alpha val="90000"/>
            <a:tint val="40000"/>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Review and track compliance requirements and it’s implementation.</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Identify the key areas to enhance risk appetite.</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Provide analytical solutions including origination scorecards, risk grading, optimization, forecasting, pricing.</a:t>
          </a:r>
          <a:endParaRPr lang="en-SG" sz="1600" kern="1200" dirty="0"/>
        </a:p>
      </dsp:txBody>
      <dsp:txXfrm rot="-5400000">
        <a:off x="1993102" y="1181598"/>
        <a:ext cx="8723079" cy="869086"/>
      </dsp:txXfrm>
    </dsp:sp>
    <dsp:sp modelId="{0D3A24E9-DE96-4997-BC51-099F5AAD7557}">
      <dsp:nvSpPr>
        <dsp:cNvPr id="0" name=""/>
        <dsp:cNvSpPr/>
      </dsp:nvSpPr>
      <dsp:spPr>
        <a:xfrm>
          <a:off x="0" y="1062975"/>
          <a:ext cx="1956880" cy="1041135"/>
        </a:xfrm>
        <a:prstGeom prst="roundRect">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SG" sz="2700" u="none" kern="1200" dirty="0">
              <a:solidFill>
                <a:srgbClr val="002060"/>
              </a:solidFill>
            </a:rPr>
            <a:t>CRO:</a:t>
          </a:r>
          <a:endParaRPr lang="en-SG" sz="2700" u="none" kern="1200" dirty="0"/>
        </a:p>
      </dsp:txBody>
      <dsp:txXfrm>
        <a:off x="50824" y="1113799"/>
        <a:ext cx="1855232" cy="939487"/>
      </dsp:txXfrm>
    </dsp:sp>
    <dsp:sp modelId="{20622380-13EF-47E7-951D-9933F174C254}">
      <dsp:nvSpPr>
        <dsp:cNvPr id="0" name=""/>
        <dsp:cNvSpPr/>
      </dsp:nvSpPr>
      <dsp:spPr>
        <a:xfrm rot="5400000">
          <a:off x="5915588" y="-1675713"/>
          <a:ext cx="925119" cy="8770094"/>
        </a:xfrm>
        <a:prstGeom prst="round2SameRect">
          <a:avLst/>
        </a:prstGeom>
        <a:solidFill>
          <a:schemeClr val="lt1">
            <a:alpha val="90000"/>
            <a:tint val="40000"/>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Review the marketing strategy.</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Provide analytical solutions to support marketing strategy.</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Timely review and share the performance and impact of marketing strategy to the group.</a:t>
          </a:r>
          <a:endParaRPr lang="en-SG" sz="1600" kern="1200" dirty="0"/>
        </a:p>
      </dsp:txBody>
      <dsp:txXfrm rot="-5400000">
        <a:off x="1993101" y="2291935"/>
        <a:ext cx="8724933" cy="834797"/>
      </dsp:txXfrm>
    </dsp:sp>
    <dsp:sp modelId="{B49925EE-F219-4724-8C31-035F05AF8903}">
      <dsp:nvSpPr>
        <dsp:cNvPr id="0" name=""/>
        <dsp:cNvSpPr/>
      </dsp:nvSpPr>
      <dsp:spPr>
        <a:xfrm>
          <a:off x="0" y="2156167"/>
          <a:ext cx="1956880" cy="1041135"/>
        </a:xfrm>
        <a:prstGeom prst="roundRect">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SG" sz="2700" u="none" kern="1200" dirty="0">
              <a:solidFill>
                <a:srgbClr val="002060"/>
              </a:solidFill>
            </a:rPr>
            <a:t>Marketing:</a:t>
          </a:r>
          <a:endParaRPr lang="en-SG" sz="2700" u="none" kern="1200" dirty="0"/>
        </a:p>
      </dsp:txBody>
      <dsp:txXfrm>
        <a:off x="50824" y="2206991"/>
        <a:ext cx="1855232" cy="939487"/>
      </dsp:txXfrm>
    </dsp:sp>
    <dsp:sp modelId="{3437C942-D451-4347-B8D8-FCAF3DDFD2F3}">
      <dsp:nvSpPr>
        <dsp:cNvPr id="0" name=""/>
        <dsp:cNvSpPr/>
      </dsp:nvSpPr>
      <dsp:spPr>
        <a:xfrm rot="5400000">
          <a:off x="5961694" y="-582521"/>
          <a:ext cx="832908" cy="8770094"/>
        </a:xfrm>
        <a:prstGeom prst="round2SameRect">
          <a:avLst/>
        </a:prstGeom>
        <a:solidFill>
          <a:schemeClr val="lt1">
            <a:alpha val="90000"/>
            <a:tint val="40000"/>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Timely review and share the comments on data quality assessment.</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Provide data requirements for analytical projects and track the deliveries.</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Drive data team to develop and maintain an analytical data layer for effective data delivery</a:t>
          </a:r>
          <a:endParaRPr lang="en-SG" sz="1600" kern="1200" dirty="0"/>
        </a:p>
      </dsp:txBody>
      <dsp:txXfrm rot="-5400000">
        <a:off x="1993102" y="3426730"/>
        <a:ext cx="8729435" cy="751590"/>
      </dsp:txXfrm>
    </dsp:sp>
    <dsp:sp modelId="{DF3AF7F9-F3B4-41DF-9E34-1D97251B2704}">
      <dsp:nvSpPr>
        <dsp:cNvPr id="0" name=""/>
        <dsp:cNvSpPr/>
      </dsp:nvSpPr>
      <dsp:spPr>
        <a:xfrm>
          <a:off x="0" y="3249360"/>
          <a:ext cx="1956880" cy="1041135"/>
        </a:xfrm>
        <a:prstGeom prst="roundRect">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SG" sz="2700" u="none" kern="1200" dirty="0">
              <a:solidFill>
                <a:srgbClr val="002060"/>
              </a:solidFill>
            </a:rPr>
            <a:t>Data:</a:t>
          </a:r>
          <a:endParaRPr lang="en-SG" sz="2700" u="none" kern="1200" dirty="0"/>
        </a:p>
      </dsp:txBody>
      <dsp:txXfrm>
        <a:off x="50824" y="3300184"/>
        <a:ext cx="1855232" cy="939487"/>
      </dsp:txXfrm>
    </dsp:sp>
    <dsp:sp modelId="{C361EDD4-1294-4E77-92B3-3E955AD16D35}">
      <dsp:nvSpPr>
        <dsp:cNvPr id="0" name=""/>
        <dsp:cNvSpPr/>
      </dsp:nvSpPr>
      <dsp:spPr>
        <a:xfrm rot="5400000">
          <a:off x="5906206" y="510670"/>
          <a:ext cx="943885" cy="8770094"/>
        </a:xfrm>
        <a:prstGeom prst="round2SameRect">
          <a:avLst/>
        </a:prstGeom>
        <a:solidFill>
          <a:schemeClr val="lt1">
            <a:alpha val="90000"/>
            <a:tint val="40000"/>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Font typeface="Wingdings" panose="05000000000000000000" pitchFamily="2" charset="2"/>
            <a:buNone/>
          </a:pPr>
          <a:r>
            <a:rPr lang="en-SG" sz="1600" kern="1200" dirty="0">
              <a:solidFill>
                <a:srgbClr val="002060"/>
              </a:solidFill>
            </a:rPr>
            <a:t>Implementation of analytical solutions, </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Estimation of Cost and Time</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Provide specifications</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Review and track the implementation plan</a:t>
          </a:r>
          <a:endParaRPr lang="en-SG" sz="1600" kern="1200" dirty="0"/>
        </a:p>
      </dsp:txBody>
      <dsp:txXfrm rot="-5400000">
        <a:off x="1993102" y="4469852"/>
        <a:ext cx="8724017" cy="851731"/>
      </dsp:txXfrm>
    </dsp:sp>
    <dsp:sp modelId="{09480957-9AD9-4029-8E67-5FCFBF57659F}">
      <dsp:nvSpPr>
        <dsp:cNvPr id="0" name=""/>
        <dsp:cNvSpPr/>
      </dsp:nvSpPr>
      <dsp:spPr>
        <a:xfrm>
          <a:off x="0" y="4342552"/>
          <a:ext cx="1956880" cy="1041135"/>
        </a:xfrm>
        <a:prstGeom prst="roundRect">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SG" sz="2700" u="none" kern="1200" dirty="0">
              <a:solidFill>
                <a:srgbClr val="002060"/>
              </a:solidFill>
            </a:rPr>
            <a:t>IT team:</a:t>
          </a:r>
          <a:endParaRPr lang="en-SG" sz="2700" u="none" kern="1200" dirty="0"/>
        </a:p>
      </dsp:txBody>
      <dsp:txXfrm>
        <a:off x="50824" y="4393376"/>
        <a:ext cx="1855232" cy="9394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7/29/2019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Fintech Credit</a:t>
            </a:r>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Fintech Credit</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4D00-63EA-4329-A35F-98DCBD4F9C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5D89C04-4B7E-4251-AE65-B0B71328ED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444DB4D-82F0-43C2-BFB0-CB85D22FC7EC}"/>
              </a:ext>
            </a:extLst>
          </p:cNvPr>
          <p:cNvSpPr>
            <a:spLocks noGrp="1"/>
          </p:cNvSpPr>
          <p:nvPr>
            <p:ph type="dt" sz="half" idx="10"/>
          </p:nvPr>
        </p:nvSpPr>
        <p:spPr/>
        <p:txBody>
          <a:bodyPr/>
          <a:lstStyle/>
          <a:p>
            <a:fld id="{494041EB-C088-41FB-B2B8-BAC5A549E468}" type="datetime1">
              <a:rPr lang="en-US" smtClean="0"/>
              <a:t>7/29/2019</a:t>
            </a:fld>
            <a:endParaRPr lang="en-US" dirty="0"/>
          </a:p>
        </p:txBody>
      </p:sp>
      <p:sp>
        <p:nvSpPr>
          <p:cNvPr id="5" name="Footer Placeholder 4">
            <a:extLst>
              <a:ext uri="{FF2B5EF4-FFF2-40B4-BE49-F238E27FC236}">
                <a16:creationId xmlns:a16="http://schemas.microsoft.com/office/drawing/2014/main" id="{77B9E583-CBA4-479A-B053-F836C17E2301}"/>
              </a:ext>
            </a:extLst>
          </p:cNvPr>
          <p:cNvSpPr>
            <a:spLocks noGrp="1"/>
          </p:cNvSpPr>
          <p:nvPr>
            <p:ph type="ftr" sz="quarter" idx="11"/>
          </p:nvPr>
        </p:nvSpPr>
        <p:spPr/>
        <p:txBody>
          <a:bodyPr/>
          <a:lstStyle/>
          <a:p>
            <a:r>
              <a:rPr lang="en-US"/>
              <a:t>Fintech Credit</a:t>
            </a:r>
            <a:endParaRPr lang="en-US" dirty="0"/>
          </a:p>
        </p:txBody>
      </p:sp>
      <p:sp>
        <p:nvSpPr>
          <p:cNvPr id="6" name="Slide Number Placeholder 5">
            <a:extLst>
              <a:ext uri="{FF2B5EF4-FFF2-40B4-BE49-F238E27FC236}">
                <a16:creationId xmlns:a16="http://schemas.microsoft.com/office/drawing/2014/main" id="{5755C3C7-E242-4E24-AF44-5C09776B330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6278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21E7-593C-4B95-A421-658DBCFB2BD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3CF1167-D300-47BB-A590-57329EB4A6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80855D9-8F7C-4AAC-8A62-B9F61DE66997}"/>
              </a:ext>
            </a:extLst>
          </p:cNvPr>
          <p:cNvSpPr>
            <a:spLocks noGrp="1"/>
          </p:cNvSpPr>
          <p:nvPr>
            <p:ph type="dt" sz="half" idx="10"/>
          </p:nvPr>
        </p:nvSpPr>
        <p:spPr/>
        <p:txBody>
          <a:bodyPr/>
          <a:lstStyle/>
          <a:p>
            <a:fld id="{FFE1FFB1-ED3F-4E7A-A1E8-9CE21A449F0E}" type="datetime1">
              <a:rPr lang="en-US" smtClean="0"/>
              <a:t>7/29/2019</a:t>
            </a:fld>
            <a:endParaRPr lang="en-US" dirty="0"/>
          </a:p>
        </p:txBody>
      </p:sp>
      <p:sp>
        <p:nvSpPr>
          <p:cNvPr id="5" name="Footer Placeholder 4">
            <a:extLst>
              <a:ext uri="{FF2B5EF4-FFF2-40B4-BE49-F238E27FC236}">
                <a16:creationId xmlns:a16="http://schemas.microsoft.com/office/drawing/2014/main" id="{9EE1FD60-FF89-4641-BD63-87A11D485510}"/>
              </a:ext>
            </a:extLst>
          </p:cNvPr>
          <p:cNvSpPr>
            <a:spLocks noGrp="1"/>
          </p:cNvSpPr>
          <p:nvPr>
            <p:ph type="ftr" sz="quarter" idx="11"/>
          </p:nvPr>
        </p:nvSpPr>
        <p:spPr/>
        <p:txBody>
          <a:bodyPr/>
          <a:lstStyle/>
          <a:p>
            <a:r>
              <a:rPr lang="en-US"/>
              <a:t>Fintech Credit</a:t>
            </a:r>
            <a:endParaRPr lang="en-US" dirty="0"/>
          </a:p>
        </p:txBody>
      </p:sp>
      <p:sp>
        <p:nvSpPr>
          <p:cNvPr id="6" name="Slide Number Placeholder 5">
            <a:extLst>
              <a:ext uri="{FF2B5EF4-FFF2-40B4-BE49-F238E27FC236}">
                <a16:creationId xmlns:a16="http://schemas.microsoft.com/office/drawing/2014/main" id="{66209203-ABD5-4A7F-93AA-CF025CCBF229}"/>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031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251168-FD10-46F4-BBE3-0CFB397F95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FEDC2B2-A141-4786-95B7-1D10440E8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672DA82-835F-4CC3-935F-14AC08DB44C7}"/>
              </a:ext>
            </a:extLst>
          </p:cNvPr>
          <p:cNvSpPr>
            <a:spLocks noGrp="1"/>
          </p:cNvSpPr>
          <p:nvPr>
            <p:ph type="dt" sz="half" idx="10"/>
          </p:nvPr>
        </p:nvSpPr>
        <p:spPr/>
        <p:txBody>
          <a:bodyPr/>
          <a:lstStyle/>
          <a:p>
            <a:fld id="{54FBE820-DEC6-4960-9D74-C22BD5DF456E}" type="datetime1">
              <a:rPr lang="en-US" smtClean="0"/>
              <a:t>7/29/2019</a:t>
            </a:fld>
            <a:endParaRPr lang="en-US" dirty="0"/>
          </a:p>
        </p:txBody>
      </p:sp>
      <p:sp>
        <p:nvSpPr>
          <p:cNvPr id="5" name="Footer Placeholder 4">
            <a:extLst>
              <a:ext uri="{FF2B5EF4-FFF2-40B4-BE49-F238E27FC236}">
                <a16:creationId xmlns:a16="http://schemas.microsoft.com/office/drawing/2014/main" id="{6560E108-D005-432B-A574-80EBA937D885}"/>
              </a:ext>
            </a:extLst>
          </p:cNvPr>
          <p:cNvSpPr>
            <a:spLocks noGrp="1"/>
          </p:cNvSpPr>
          <p:nvPr>
            <p:ph type="ftr" sz="quarter" idx="11"/>
          </p:nvPr>
        </p:nvSpPr>
        <p:spPr/>
        <p:txBody>
          <a:bodyPr/>
          <a:lstStyle/>
          <a:p>
            <a:r>
              <a:rPr lang="en-US"/>
              <a:t>Fintech Credit</a:t>
            </a:r>
            <a:endParaRPr lang="en-US" dirty="0"/>
          </a:p>
        </p:txBody>
      </p:sp>
      <p:sp>
        <p:nvSpPr>
          <p:cNvPr id="6" name="Slide Number Placeholder 5">
            <a:extLst>
              <a:ext uri="{FF2B5EF4-FFF2-40B4-BE49-F238E27FC236}">
                <a16:creationId xmlns:a16="http://schemas.microsoft.com/office/drawing/2014/main" id="{624E7B6E-12DD-429A-BCCB-26997251E36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83979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0F25-F199-4BF6-854F-E74258347BE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5F498F3-13B5-4B70-ABC1-5A29BD7950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7CAF4E4-07CA-4B1D-9F89-71DBD9519AD4}"/>
              </a:ext>
            </a:extLst>
          </p:cNvPr>
          <p:cNvSpPr>
            <a:spLocks noGrp="1"/>
          </p:cNvSpPr>
          <p:nvPr>
            <p:ph type="dt" sz="half" idx="10"/>
          </p:nvPr>
        </p:nvSpPr>
        <p:spPr/>
        <p:txBody>
          <a:bodyPr/>
          <a:lstStyle/>
          <a:p>
            <a:fld id="{987D7039-59E2-419A-8C00-72B5962234DB}" type="datetime1">
              <a:rPr lang="en-US" smtClean="0"/>
              <a:t>7/29/2019</a:t>
            </a:fld>
            <a:endParaRPr lang="en-US" dirty="0"/>
          </a:p>
        </p:txBody>
      </p:sp>
      <p:sp>
        <p:nvSpPr>
          <p:cNvPr id="5" name="Footer Placeholder 4">
            <a:extLst>
              <a:ext uri="{FF2B5EF4-FFF2-40B4-BE49-F238E27FC236}">
                <a16:creationId xmlns:a16="http://schemas.microsoft.com/office/drawing/2014/main" id="{6174975A-6634-4D04-ADF4-F686B4A36B25}"/>
              </a:ext>
            </a:extLst>
          </p:cNvPr>
          <p:cNvSpPr>
            <a:spLocks noGrp="1"/>
          </p:cNvSpPr>
          <p:nvPr>
            <p:ph type="ftr" sz="quarter" idx="11"/>
          </p:nvPr>
        </p:nvSpPr>
        <p:spPr/>
        <p:txBody>
          <a:bodyPr/>
          <a:lstStyle/>
          <a:p>
            <a:r>
              <a:rPr lang="en-US"/>
              <a:t>Fintech Credit</a:t>
            </a:r>
            <a:endParaRPr lang="en-US" dirty="0"/>
          </a:p>
        </p:txBody>
      </p:sp>
      <p:sp>
        <p:nvSpPr>
          <p:cNvPr id="6" name="Slide Number Placeholder 5">
            <a:extLst>
              <a:ext uri="{FF2B5EF4-FFF2-40B4-BE49-F238E27FC236}">
                <a16:creationId xmlns:a16="http://schemas.microsoft.com/office/drawing/2014/main" id="{C54718C7-BF44-409B-B624-35A5AAAE5227}"/>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0007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1E7E-C2D4-4C01-B13E-1BADD40EB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16B7DDD-6B40-429B-AF8A-F368F04FE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0FBB1E-AB6F-48B0-B6C1-7161F8796C86}"/>
              </a:ext>
            </a:extLst>
          </p:cNvPr>
          <p:cNvSpPr>
            <a:spLocks noGrp="1"/>
          </p:cNvSpPr>
          <p:nvPr>
            <p:ph type="dt" sz="half" idx="10"/>
          </p:nvPr>
        </p:nvSpPr>
        <p:spPr/>
        <p:txBody>
          <a:bodyPr/>
          <a:lstStyle/>
          <a:p>
            <a:fld id="{E12630BE-FE6E-49DC-8E4F-4B7C1C493DB9}" type="datetime1">
              <a:rPr lang="en-US" smtClean="0"/>
              <a:t>7/29/2019</a:t>
            </a:fld>
            <a:endParaRPr lang="en-US" dirty="0"/>
          </a:p>
        </p:txBody>
      </p:sp>
      <p:sp>
        <p:nvSpPr>
          <p:cNvPr id="5" name="Footer Placeholder 4">
            <a:extLst>
              <a:ext uri="{FF2B5EF4-FFF2-40B4-BE49-F238E27FC236}">
                <a16:creationId xmlns:a16="http://schemas.microsoft.com/office/drawing/2014/main" id="{F2CE9C2B-AEA0-485C-9559-45EA0E12E0D0}"/>
              </a:ext>
            </a:extLst>
          </p:cNvPr>
          <p:cNvSpPr>
            <a:spLocks noGrp="1"/>
          </p:cNvSpPr>
          <p:nvPr>
            <p:ph type="ftr" sz="quarter" idx="11"/>
          </p:nvPr>
        </p:nvSpPr>
        <p:spPr/>
        <p:txBody>
          <a:bodyPr/>
          <a:lstStyle/>
          <a:p>
            <a:r>
              <a:rPr lang="en-US"/>
              <a:t>Fintech Credit</a:t>
            </a:r>
            <a:endParaRPr lang="en-US" dirty="0"/>
          </a:p>
        </p:txBody>
      </p:sp>
      <p:sp>
        <p:nvSpPr>
          <p:cNvPr id="6" name="Slide Number Placeholder 5">
            <a:extLst>
              <a:ext uri="{FF2B5EF4-FFF2-40B4-BE49-F238E27FC236}">
                <a16:creationId xmlns:a16="http://schemas.microsoft.com/office/drawing/2014/main" id="{D897A8D1-6183-4ABE-B014-2A9154AC00D0}"/>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0336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5F94-FC51-4E53-B45B-02A3B06E595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7FECEA5-DCA0-4290-8CD6-C392F9DCF4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F39C4A0-A016-4645-AA8D-0B5D1C7C28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1A9493B-9E8A-4EF2-948F-5E1307C9AEA8}"/>
              </a:ext>
            </a:extLst>
          </p:cNvPr>
          <p:cNvSpPr>
            <a:spLocks noGrp="1"/>
          </p:cNvSpPr>
          <p:nvPr>
            <p:ph type="dt" sz="half" idx="10"/>
          </p:nvPr>
        </p:nvSpPr>
        <p:spPr/>
        <p:txBody>
          <a:bodyPr/>
          <a:lstStyle/>
          <a:p>
            <a:fld id="{A1877408-6F2C-40B6-8129-2D384782B2BE}" type="datetime1">
              <a:rPr lang="en-US" smtClean="0"/>
              <a:t>7/29/2019</a:t>
            </a:fld>
            <a:endParaRPr lang="en-US" dirty="0"/>
          </a:p>
        </p:txBody>
      </p:sp>
      <p:sp>
        <p:nvSpPr>
          <p:cNvPr id="6" name="Footer Placeholder 5">
            <a:extLst>
              <a:ext uri="{FF2B5EF4-FFF2-40B4-BE49-F238E27FC236}">
                <a16:creationId xmlns:a16="http://schemas.microsoft.com/office/drawing/2014/main" id="{1DE33D45-6D82-4DF7-8DFD-D8140C4D9190}"/>
              </a:ext>
            </a:extLst>
          </p:cNvPr>
          <p:cNvSpPr>
            <a:spLocks noGrp="1"/>
          </p:cNvSpPr>
          <p:nvPr>
            <p:ph type="ftr" sz="quarter" idx="11"/>
          </p:nvPr>
        </p:nvSpPr>
        <p:spPr/>
        <p:txBody>
          <a:bodyPr/>
          <a:lstStyle/>
          <a:p>
            <a:r>
              <a:rPr lang="en-US"/>
              <a:t>Fintech Credit</a:t>
            </a:r>
            <a:endParaRPr lang="en-US" dirty="0"/>
          </a:p>
        </p:txBody>
      </p:sp>
      <p:sp>
        <p:nvSpPr>
          <p:cNvPr id="7" name="Slide Number Placeholder 6">
            <a:extLst>
              <a:ext uri="{FF2B5EF4-FFF2-40B4-BE49-F238E27FC236}">
                <a16:creationId xmlns:a16="http://schemas.microsoft.com/office/drawing/2014/main" id="{C5B1FD65-39BB-4A24-9D79-58DCB844233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858706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3C75-C02C-4A42-A4BC-63ABAE3A4BB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6BC3191-E218-45B9-B884-BEAEF48719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139C21-5B42-4F42-95A7-67BA528E1E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804A90E-9744-4739-AD6E-6704E5A198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E5053-CB56-4561-AF13-D531273EBC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8F618ABC-69FD-4210-84A1-CA446AAA4439}"/>
              </a:ext>
            </a:extLst>
          </p:cNvPr>
          <p:cNvSpPr>
            <a:spLocks noGrp="1"/>
          </p:cNvSpPr>
          <p:nvPr>
            <p:ph type="dt" sz="half" idx="10"/>
          </p:nvPr>
        </p:nvSpPr>
        <p:spPr/>
        <p:txBody>
          <a:bodyPr/>
          <a:lstStyle/>
          <a:p>
            <a:fld id="{5E73C144-A6B9-444A-A412-7168A8BB06EB}" type="datetime1">
              <a:rPr lang="en-US" smtClean="0"/>
              <a:t>7/29/2019</a:t>
            </a:fld>
            <a:endParaRPr lang="en-US" dirty="0"/>
          </a:p>
        </p:txBody>
      </p:sp>
      <p:sp>
        <p:nvSpPr>
          <p:cNvPr id="8" name="Footer Placeholder 7">
            <a:extLst>
              <a:ext uri="{FF2B5EF4-FFF2-40B4-BE49-F238E27FC236}">
                <a16:creationId xmlns:a16="http://schemas.microsoft.com/office/drawing/2014/main" id="{F20240CC-54EC-415C-87BB-B4330FAE2C9F}"/>
              </a:ext>
            </a:extLst>
          </p:cNvPr>
          <p:cNvSpPr>
            <a:spLocks noGrp="1"/>
          </p:cNvSpPr>
          <p:nvPr>
            <p:ph type="ftr" sz="quarter" idx="11"/>
          </p:nvPr>
        </p:nvSpPr>
        <p:spPr/>
        <p:txBody>
          <a:bodyPr/>
          <a:lstStyle/>
          <a:p>
            <a:r>
              <a:rPr lang="en-US"/>
              <a:t>Fintech Credit</a:t>
            </a:r>
            <a:endParaRPr lang="en-US" dirty="0"/>
          </a:p>
        </p:txBody>
      </p:sp>
      <p:sp>
        <p:nvSpPr>
          <p:cNvPr id="9" name="Slide Number Placeholder 8">
            <a:extLst>
              <a:ext uri="{FF2B5EF4-FFF2-40B4-BE49-F238E27FC236}">
                <a16:creationId xmlns:a16="http://schemas.microsoft.com/office/drawing/2014/main" id="{3BCF5ECB-F31F-41EE-B4F2-71B944B1E63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8973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B993-07D7-4580-9179-8F3CF5D0B03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BBD0D2A-0F65-40EE-8B39-2E64F2F85EF7}"/>
              </a:ext>
            </a:extLst>
          </p:cNvPr>
          <p:cNvSpPr>
            <a:spLocks noGrp="1"/>
          </p:cNvSpPr>
          <p:nvPr>
            <p:ph type="dt" sz="half" idx="10"/>
          </p:nvPr>
        </p:nvSpPr>
        <p:spPr/>
        <p:txBody>
          <a:bodyPr/>
          <a:lstStyle/>
          <a:p>
            <a:fld id="{30EEBE25-018B-4B7D-B8EE-85FA95FDFD8C}" type="datetime1">
              <a:rPr lang="en-US" smtClean="0"/>
              <a:t>7/29/2019</a:t>
            </a:fld>
            <a:endParaRPr lang="en-US" dirty="0"/>
          </a:p>
        </p:txBody>
      </p:sp>
      <p:sp>
        <p:nvSpPr>
          <p:cNvPr id="4" name="Footer Placeholder 3">
            <a:extLst>
              <a:ext uri="{FF2B5EF4-FFF2-40B4-BE49-F238E27FC236}">
                <a16:creationId xmlns:a16="http://schemas.microsoft.com/office/drawing/2014/main" id="{9EB97C07-03C4-434F-9655-7B8F50E7B7FE}"/>
              </a:ext>
            </a:extLst>
          </p:cNvPr>
          <p:cNvSpPr>
            <a:spLocks noGrp="1"/>
          </p:cNvSpPr>
          <p:nvPr>
            <p:ph type="ftr" sz="quarter" idx="11"/>
          </p:nvPr>
        </p:nvSpPr>
        <p:spPr/>
        <p:txBody>
          <a:bodyPr/>
          <a:lstStyle/>
          <a:p>
            <a:r>
              <a:rPr lang="en-US"/>
              <a:t>Fintech Credit</a:t>
            </a:r>
            <a:endParaRPr lang="en-US" dirty="0"/>
          </a:p>
        </p:txBody>
      </p:sp>
      <p:sp>
        <p:nvSpPr>
          <p:cNvPr id="5" name="Slide Number Placeholder 4">
            <a:extLst>
              <a:ext uri="{FF2B5EF4-FFF2-40B4-BE49-F238E27FC236}">
                <a16:creationId xmlns:a16="http://schemas.microsoft.com/office/drawing/2014/main" id="{B80B02BF-9549-4020-A797-78350759F92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69229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DF29DF-B80B-475C-9FBF-C70C75476994}"/>
              </a:ext>
            </a:extLst>
          </p:cNvPr>
          <p:cNvSpPr>
            <a:spLocks noGrp="1"/>
          </p:cNvSpPr>
          <p:nvPr>
            <p:ph type="dt" sz="half" idx="10"/>
          </p:nvPr>
        </p:nvSpPr>
        <p:spPr/>
        <p:txBody>
          <a:bodyPr/>
          <a:lstStyle/>
          <a:p>
            <a:fld id="{A88A3681-5E75-487B-82A0-86AB51C32200}" type="datetime1">
              <a:rPr lang="en-US" smtClean="0"/>
              <a:t>7/29/2019</a:t>
            </a:fld>
            <a:endParaRPr lang="en-US" dirty="0"/>
          </a:p>
        </p:txBody>
      </p:sp>
      <p:sp>
        <p:nvSpPr>
          <p:cNvPr id="3" name="Footer Placeholder 2">
            <a:extLst>
              <a:ext uri="{FF2B5EF4-FFF2-40B4-BE49-F238E27FC236}">
                <a16:creationId xmlns:a16="http://schemas.microsoft.com/office/drawing/2014/main" id="{62AFCB34-5089-4D87-9A39-D38189DB9653}"/>
              </a:ext>
            </a:extLst>
          </p:cNvPr>
          <p:cNvSpPr>
            <a:spLocks noGrp="1"/>
          </p:cNvSpPr>
          <p:nvPr>
            <p:ph type="ftr" sz="quarter" idx="11"/>
          </p:nvPr>
        </p:nvSpPr>
        <p:spPr/>
        <p:txBody>
          <a:bodyPr/>
          <a:lstStyle/>
          <a:p>
            <a:r>
              <a:rPr lang="en-US"/>
              <a:t>Fintech Credit</a:t>
            </a:r>
            <a:endParaRPr lang="en-US" dirty="0"/>
          </a:p>
        </p:txBody>
      </p:sp>
      <p:sp>
        <p:nvSpPr>
          <p:cNvPr id="4" name="Slide Number Placeholder 3">
            <a:extLst>
              <a:ext uri="{FF2B5EF4-FFF2-40B4-BE49-F238E27FC236}">
                <a16:creationId xmlns:a16="http://schemas.microsoft.com/office/drawing/2014/main" id="{90A0944D-B26E-4631-A387-E876C82C7EE2}"/>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76846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D93A-849C-4C32-B0B6-73F5731F1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FEE608E-70E2-4885-B541-D8E4F6767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C13D70C-9C64-4170-AA7A-98DCFF53B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5BF3F-29F7-4EE9-9BA9-2B3219C94C71}"/>
              </a:ext>
            </a:extLst>
          </p:cNvPr>
          <p:cNvSpPr>
            <a:spLocks noGrp="1"/>
          </p:cNvSpPr>
          <p:nvPr>
            <p:ph type="dt" sz="half" idx="10"/>
          </p:nvPr>
        </p:nvSpPr>
        <p:spPr/>
        <p:txBody>
          <a:bodyPr/>
          <a:lstStyle/>
          <a:p>
            <a:fld id="{7ECFEB01-A954-47A6-BCFC-036E2343FD3B}" type="datetime1">
              <a:rPr lang="en-US" smtClean="0"/>
              <a:t>7/29/2019</a:t>
            </a:fld>
            <a:endParaRPr lang="en-US" dirty="0"/>
          </a:p>
        </p:txBody>
      </p:sp>
      <p:sp>
        <p:nvSpPr>
          <p:cNvPr id="6" name="Footer Placeholder 5">
            <a:extLst>
              <a:ext uri="{FF2B5EF4-FFF2-40B4-BE49-F238E27FC236}">
                <a16:creationId xmlns:a16="http://schemas.microsoft.com/office/drawing/2014/main" id="{7C9C48BD-D25F-47A2-9A2F-6B66A400E4D0}"/>
              </a:ext>
            </a:extLst>
          </p:cNvPr>
          <p:cNvSpPr>
            <a:spLocks noGrp="1"/>
          </p:cNvSpPr>
          <p:nvPr>
            <p:ph type="ftr" sz="quarter" idx="11"/>
          </p:nvPr>
        </p:nvSpPr>
        <p:spPr/>
        <p:txBody>
          <a:bodyPr/>
          <a:lstStyle/>
          <a:p>
            <a:r>
              <a:rPr lang="en-US"/>
              <a:t>Fintech Credit</a:t>
            </a:r>
            <a:endParaRPr lang="en-US" dirty="0"/>
          </a:p>
        </p:txBody>
      </p:sp>
      <p:sp>
        <p:nvSpPr>
          <p:cNvPr id="7" name="Slide Number Placeholder 6">
            <a:extLst>
              <a:ext uri="{FF2B5EF4-FFF2-40B4-BE49-F238E27FC236}">
                <a16:creationId xmlns:a16="http://schemas.microsoft.com/office/drawing/2014/main" id="{46CA3AA8-1BC2-4D6D-998F-7E19396DD813}"/>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497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9C0B-37DF-44F8-A85C-13A8C633D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8E66F548-EEA8-439D-8C83-36DE9A6358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6C7519A-C32F-483D-B457-D71609AB6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F4277-CF20-47A1-B3DB-A72D2070EEC3}"/>
              </a:ext>
            </a:extLst>
          </p:cNvPr>
          <p:cNvSpPr>
            <a:spLocks noGrp="1"/>
          </p:cNvSpPr>
          <p:nvPr>
            <p:ph type="dt" sz="half" idx="10"/>
          </p:nvPr>
        </p:nvSpPr>
        <p:spPr/>
        <p:txBody>
          <a:bodyPr/>
          <a:lstStyle/>
          <a:p>
            <a:fld id="{42647741-691F-461B-94E8-7644930C47E5}" type="datetime1">
              <a:rPr lang="en-US" smtClean="0"/>
              <a:t>7/29/2019</a:t>
            </a:fld>
            <a:endParaRPr lang="en-US" dirty="0"/>
          </a:p>
        </p:txBody>
      </p:sp>
      <p:sp>
        <p:nvSpPr>
          <p:cNvPr id="6" name="Footer Placeholder 5">
            <a:extLst>
              <a:ext uri="{FF2B5EF4-FFF2-40B4-BE49-F238E27FC236}">
                <a16:creationId xmlns:a16="http://schemas.microsoft.com/office/drawing/2014/main" id="{1AA14840-CFF2-4CA3-A01B-7F57781CECB0}"/>
              </a:ext>
            </a:extLst>
          </p:cNvPr>
          <p:cNvSpPr>
            <a:spLocks noGrp="1"/>
          </p:cNvSpPr>
          <p:nvPr>
            <p:ph type="ftr" sz="quarter" idx="11"/>
          </p:nvPr>
        </p:nvSpPr>
        <p:spPr/>
        <p:txBody>
          <a:bodyPr/>
          <a:lstStyle/>
          <a:p>
            <a:r>
              <a:rPr lang="en-US"/>
              <a:t>Fintech Credit</a:t>
            </a:r>
            <a:endParaRPr lang="en-US" dirty="0"/>
          </a:p>
        </p:txBody>
      </p:sp>
      <p:sp>
        <p:nvSpPr>
          <p:cNvPr id="7" name="Slide Number Placeholder 6">
            <a:extLst>
              <a:ext uri="{FF2B5EF4-FFF2-40B4-BE49-F238E27FC236}">
                <a16:creationId xmlns:a16="http://schemas.microsoft.com/office/drawing/2014/main" id="{6A4E2CE9-B3D8-4E1E-82A3-270D9FC05340}"/>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93526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ECB9A-192E-41F1-A81E-88AC1E1967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29F33BD-3B11-415A-9C55-C1F2C55A82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CBFEC7C-2C76-464F-A42D-5F3141D624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7/29/2019</a:t>
            </a:fld>
            <a:endParaRPr lang="en-US" dirty="0"/>
          </a:p>
        </p:txBody>
      </p:sp>
      <p:sp>
        <p:nvSpPr>
          <p:cNvPr id="5" name="Footer Placeholder 4">
            <a:extLst>
              <a:ext uri="{FF2B5EF4-FFF2-40B4-BE49-F238E27FC236}">
                <a16:creationId xmlns:a16="http://schemas.microsoft.com/office/drawing/2014/main" id="{95DA316C-B8C3-4E7F-89FB-22021FB07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BC639BA-97C3-4C7F-A449-85B9480A5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98570630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png"/><Relationship Id="rId2" Type="http://schemas.openxmlformats.org/officeDocument/2006/relationships/image" Target="../media/image32.jpe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project-management-skills.com/organizational-structure-types.html" TargetMode="External"/><Relationship Id="rId2" Type="http://schemas.openxmlformats.org/officeDocument/2006/relationships/hyperlink" Target="https://www.pmi.org/learning/library/project-group-decision-making-process-6797" TargetMode="External"/><Relationship Id="rId1" Type="http://schemas.openxmlformats.org/officeDocument/2006/relationships/slideLayout" Target="../slideLayouts/slideLayout7.xml"/><Relationship Id="rId6" Type="http://schemas.openxmlformats.org/officeDocument/2006/relationships/hyperlink" Target="https://www.financialexpress.com/industry/sme/this-fintech-startup-is-nurturing-very-audacious-goal-of-financial-inclusion/1511617/" TargetMode="External"/><Relationship Id="rId5" Type="http://schemas.openxmlformats.org/officeDocument/2006/relationships/hyperlink" Target="https://www.workzone.com/blog/project-visibility-throughout-organization/" TargetMode="External"/><Relationship Id="rId4" Type="http://schemas.openxmlformats.org/officeDocument/2006/relationships/hyperlink" Target="https://www.cmu.edu/teaching/designteach/teach/instructionalstrategies/groupprojects/challenge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3.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png"/><Relationship Id="rId3" Type="http://schemas.openxmlformats.org/officeDocument/2006/relationships/diagramLayout" Target="../diagrams/layout3.xml"/><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diagramData" Target="../diagrams/data3.xml"/><Relationship Id="rId16" Type="http://schemas.openxmlformats.org/officeDocument/2006/relationships/image" Target="../media/image21.png"/><Relationship Id="rId1" Type="http://schemas.openxmlformats.org/officeDocument/2006/relationships/slideLayout" Target="../slideLayouts/slideLayout7.xml"/><Relationship Id="rId6" Type="http://schemas.microsoft.com/office/2007/relationships/diagramDrawing" Target="../diagrams/drawing3.xml"/><Relationship Id="rId11" Type="http://schemas.openxmlformats.org/officeDocument/2006/relationships/image" Target="../media/image16.svg"/><Relationship Id="rId5" Type="http://schemas.openxmlformats.org/officeDocument/2006/relationships/diagramColors" Target="../diagrams/colors3.xml"/><Relationship Id="rId15" Type="http://schemas.openxmlformats.org/officeDocument/2006/relationships/image" Target="../media/image20.svg"/><Relationship Id="rId10" Type="http://schemas.openxmlformats.org/officeDocument/2006/relationships/image" Target="../media/image15.png"/><Relationship Id="rId19" Type="http://schemas.openxmlformats.org/officeDocument/2006/relationships/image" Target="../media/image24.svg"/><Relationship Id="rId4" Type="http://schemas.openxmlformats.org/officeDocument/2006/relationships/diagramQuickStyle" Target="../diagrams/quickStyle3.xml"/><Relationship Id="rId9" Type="http://schemas.openxmlformats.org/officeDocument/2006/relationships/image" Target="../media/image14.sv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1" name="Footer Placeholder 1">
            <a:extLst>
              <a:ext uri="{FF2B5EF4-FFF2-40B4-BE49-F238E27FC236}">
                <a16:creationId xmlns:a16="http://schemas.microsoft.com/office/drawing/2014/main" id="{11A8484E-B06E-4DE4-BC04-1E2F30162909}"/>
              </a:ext>
            </a:extLst>
          </p:cNvPr>
          <p:cNvSpPr>
            <a:spLocks noGrp="1"/>
          </p:cNvSpPr>
          <p:nvPr>
            <p:ph type="ftr" sz="quarter" idx="11"/>
          </p:nvPr>
        </p:nvSpPr>
        <p:spPr>
          <a:xfrm>
            <a:off x="88901" y="6367883"/>
            <a:ext cx="8138075" cy="365125"/>
          </a:xfrm>
        </p:spPr>
        <p:txBody>
          <a:bodyPr/>
          <a:lstStyle/>
          <a:p>
            <a:pPr algn="l"/>
            <a:r>
              <a:rPr lang="en-US" sz="2000" cap="none" dirty="0">
                <a:effectLst>
                  <a:outerShdw blurRad="38100" dist="38100" dir="2700000" algn="tl">
                    <a:srgbClr val="000000">
                      <a:alpha val="43137"/>
                    </a:srgbClr>
                  </a:outerShdw>
                </a:effectLst>
              </a:rPr>
              <a:t>Fintech Credit</a:t>
            </a:r>
          </a:p>
        </p:txBody>
      </p:sp>
      <p:sp>
        <p:nvSpPr>
          <p:cNvPr id="5" name="Slide Number Placeholder 4">
            <a:extLst>
              <a:ext uri="{FF2B5EF4-FFF2-40B4-BE49-F238E27FC236}">
                <a16:creationId xmlns:a16="http://schemas.microsoft.com/office/drawing/2014/main" id="{3A61C518-811C-4D95-BB00-947F8A5D654B}"/>
              </a:ext>
            </a:extLst>
          </p:cNvPr>
          <p:cNvSpPr>
            <a:spLocks noGrp="1"/>
          </p:cNvSpPr>
          <p:nvPr>
            <p:ph type="sldNum" sz="quarter" idx="12"/>
          </p:nvPr>
        </p:nvSpPr>
        <p:spPr>
          <a:xfrm>
            <a:off x="10498975" y="6379409"/>
            <a:ext cx="1312025" cy="365125"/>
          </a:xfrm>
        </p:spPr>
        <p:txBody>
          <a:bodyPr/>
          <a:lstStyle/>
          <a:p>
            <a:fld id="{06FEDF93-2BFD-41CA-ABC7-B039102F3792}" type="slidenum">
              <a:rPr lang="en-US" sz="2000" smtClean="0">
                <a:effectLst>
                  <a:outerShdw blurRad="38100" dist="38100" dir="2700000" algn="tl">
                    <a:srgbClr val="000000">
                      <a:alpha val="43137"/>
                    </a:srgbClr>
                  </a:outerShdw>
                </a:effectLst>
              </a:rPr>
              <a:t>1</a:t>
            </a:fld>
            <a:endParaRPr lang="en-US" sz="2000" dirty="0">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C5825A07-AF82-40CF-95DA-9BD284A75934}"/>
              </a:ext>
            </a:extLst>
          </p:cNvPr>
          <p:cNvGrpSpPr/>
          <p:nvPr/>
        </p:nvGrpSpPr>
        <p:grpSpPr>
          <a:xfrm>
            <a:off x="2226205" y="1233152"/>
            <a:ext cx="9584795" cy="1969770"/>
            <a:chOff x="2251605" y="1982450"/>
            <a:chExt cx="9584795" cy="1969770"/>
          </a:xfrm>
        </p:grpSpPr>
        <p:grpSp>
          <p:nvGrpSpPr>
            <p:cNvPr id="20" name="Group 19">
              <a:extLst>
                <a:ext uri="{FF2B5EF4-FFF2-40B4-BE49-F238E27FC236}">
                  <a16:creationId xmlns:a16="http://schemas.microsoft.com/office/drawing/2014/main" id="{11960500-1070-4D62-AE1F-3B47F9A0D817}"/>
                </a:ext>
              </a:extLst>
            </p:cNvPr>
            <p:cNvGrpSpPr/>
            <p:nvPr/>
          </p:nvGrpSpPr>
          <p:grpSpPr>
            <a:xfrm>
              <a:off x="3193876" y="1982450"/>
              <a:ext cx="8642524" cy="1969770"/>
              <a:chOff x="1092201" y="1993900"/>
              <a:chExt cx="8642524" cy="1969770"/>
            </a:xfrm>
          </p:grpSpPr>
          <p:sp>
            <p:nvSpPr>
              <p:cNvPr id="7" name="TextBox 6">
                <a:extLst>
                  <a:ext uri="{FF2B5EF4-FFF2-40B4-BE49-F238E27FC236}">
                    <a16:creationId xmlns:a16="http://schemas.microsoft.com/office/drawing/2014/main" id="{662E58CB-320C-43D0-A8CF-A8A8B4D85B7E}"/>
                  </a:ext>
                </a:extLst>
              </p:cNvPr>
              <p:cNvSpPr txBox="1"/>
              <p:nvPr/>
            </p:nvSpPr>
            <p:spPr>
              <a:xfrm>
                <a:off x="1092201" y="1993900"/>
                <a:ext cx="8642524" cy="1969770"/>
              </a:xfrm>
              <a:prstGeom prst="rect">
                <a:avLst/>
              </a:prstGeom>
              <a:noFill/>
            </p:spPr>
            <p:txBody>
              <a:bodyPr wrap="square" rtlCol="0">
                <a:spAutoFit/>
              </a:bodyPr>
              <a:lstStyle/>
              <a:p>
                <a:r>
                  <a:rPr lang="en-SG" sz="8800" dirty="0">
                    <a:solidFill>
                      <a:schemeClr val="bg1"/>
                    </a:solidFill>
                    <a:effectLst>
                      <a:outerShdw blurRad="38100" dist="38100" dir="2700000" algn="tl">
                        <a:srgbClr val="000000">
                          <a:alpha val="43137"/>
                        </a:srgbClr>
                      </a:outerShdw>
                    </a:effectLst>
                    <a:latin typeface="Calibri "/>
                  </a:rPr>
                  <a:t>Fintech Credit</a:t>
                </a:r>
              </a:p>
              <a:p>
                <a:r>
                  <a:rPr lang="en-SG" sz="3400" dirty="0">
                    <a:solidFill>
                      <a:schemeClr val="bg1"/>
                    </a:solidFill>
                    <a:effectLst>
                      <a:outerShdw blurRad="38100" dist="38100" dir="2700000" algn="tl">
                        <a:srgbClr val="000000">
                          <a:alpha val="43137"/>
                        </a:srgbClr>
                      </a:outerShdw>
                    </a:effectLst>
                    <a:latin typeface="Calibri "/>
                  </a:rPr>
                  <a:t>				        Analytic Vision</a:t>
                </a:r>
              </a:p>
            </p:txBody>
          </p:sp>
          <p:pic>
            <p:nvPicPr>
              <p:cNvPr id="16" name="Picture 15">
                <a:extLst>
                  <a:ext uri="{FF2B5EF4-FFF2-40B4-BE49-F238E27FC236}">
                    <a16:creationId xmlns:a16="http://schemas.microsoft.com/office/drawing/2014/main" id="{66F9CE28-65FB-4DF3-A4A3-7984A80A094A}"/>
                  </a:ext>
                </a:extLst>
              </p:cNvPr>
              <p:cNvPicPr>
                <a:picLocks noChangeAspect="1"/>
              </p:cNvPicPr>
              <p:nvPr/>
            </p:nvPicPr>
            <p:blipFill>
              <a:blip r:embed="rId2"/>
              <a:stretch>
                <a:fillRect/>
              </a:stretch>
            </p:blipFill>
            <p:spPr>
              <a:xfrm>
                <a:off x="1717674" y="2341921"/>
                <a:ext cx="232557" cy="762269"/>
              </a:xfrm>
              <a:prstGeom prst="rect">
                <a:avLst/>
              </a:prstGeom>
              <a:pattFill prst="pct40">
                <a:fgClr>
                  <a:srgbClr val="002060"/>
                </a:fgClr>
                <a:bgClr>
                  <a:schemeClr val="tx2">
                    <a:lumMod val="50000"/>
                  </a:schemeClr>
                </a:bgClr>
              </a:pattFill>
            </p:spPr>
          </p:pic>
          <p:pic>
            <p:nvPicPr>
              <p:cNvPr id="18" name="Picture 17">
                <a:extLst>
                  <a:ext uri="{FF2B5EF4-FFF2-40B4-BE49-F238E27FC236}">
                    <a16:creationId xmlns:a16="http://schemas.microsoft.com/office/drawing/2014/main" id="{2C36FDAA-7872-4E0F-8AD6-909B9C64FA8C}"/>
                  </a:ext>
                </a:extLst>
              </p:cNvPr>
              <p:cNvPicPr>
                <a:picLocks noChangeAspect="1"/>
              </p:cNvPicPr>
              <p:nvPr/>
            </p:nvPicPr>
            <p:blipFill>
              <a:blip r:embed="rId2"/>
              <a:stretch>
                <a:fillRect/>
              </a:stretch>
            </p:blipFill>
            <p:spPr>
              <a:xfrm>
                <a:off x="6886575" y="2341921"/>
                <a:ext cx="232556" cy="762269"/>
              </a:xfrm>
              <a:prstGeom prst="rect">
                <a:avLst/>
              </a:prstGeom>
              <a:pattFill prst="pct40">
                <a:fgClr>
                  <a:srgbClr val="002060"/>
                </a:fgClr>
                <a:bgClr>
                  <a:schemeClr val="tx2">
                    <a:lumMod val="50000"/>
                  </a:schemeClr>
                </a:bgClr>
              </a:pattFill>
            </p:spPr>
          </p:pic>
        </p:grpSp>
        <p:pic>
          <p:nvPicPr>
            <p:cNvPr id="19" name="Picture 18">
              <a:extLst>
                <a:ext uri="{FF2B5EF4-FFF2-40B4-BE49-F238E27FC236}">
                  <a16:creationId xmlns:a16="http://schemas.microsoft.com/office/drawing/2014/main" id="{B50C6EAB-0784-4E79-BC07-30087E05CFEA}"/>
                </a:ext>
              </a:extLst>
            </p:cNvPr>
            <p:cNvPicPr>
              <a:picLocks noChangeAspect="1"/>
            </p:cNvPicPr>
            <p:nvPr/>
          </p:nvPicPr>
          <p:blipFill>
            <a:blip r:embed="rId3"/>
            <a:stretch>
              <a:fillRect/>
            </a:stretch>
          </p:blipFill>
          <p:spPr>
            <a:xfrm>
              <a:off x="2251605" y="2219392"/>
              <a:ext cx="942271" cy="972666"/>
            </a:xfrm>
            <a:prstGeom prst="rect">
              <a:avLst/>
            </a:prstGeom>
          </p:spPr>
        </p:pic>
      </p:grpSp>
      <p:sp>
        <p:nvSpPr>
          <p:cNvPr id="23" name="TextBox 22">
            <a:extLst>
              <a:ext uri="{FF2B5EF4-FFF2-40B4-BE49-F238E27FC236}">
                <a16:creationId xmlns:a16="http://schemas.microsoft.com/office/drawing/2014/main" id="{13899F34-B148-487E-8EA0-6AE2A67F2791}"/>
              </a:ext>
            </a:extLst>
          </p:cNvPr>
          <p:cNvSpPr txBox="1"/>
          <p:nvPr/>
        </p:nvSpPr>
        <p:spPr>
          <a:xfrm>
            <a:off x="1651001" y="4191001"/>
            <a:ext cx="9486900" cy="1200329"/>
          </a:xfrm>
          <a:prstGeom prst="rect">
            <a:avLst/>
          </a:prstGeom>
          <a:noFill/>
        </p:spPr>
        <p:txBody>
          <a:bodyPr wrap="square" rtlCol="0">
            <a:spAutoFit/>
          </a:bodyPr>
          <a:lstStyle/>
          <a:p>
            <a:r>
              <a:rPr lang="en-SG" dirty="0">
                <a:solidFill>
                  <a:schemeClr val="bg1"/>
                </a:solidFill>
                <a:effectLst>
                  <a:outerShdw blurRad="38100" dist="38100" dir="2700000" algn="tl">
                    <a:srgbClr val="000000">
                      <a:alpha val="43137"/>
                    </a:srgbClr>
                  </a:outerShdw>
                </a:effectLst>
              </a:rPr>
              <a:t>Part 1 – Pushyami (Slides #3-8)</a:t>
            </a:r>
          </a:p>
          <a:p>
            <a:r>
              <a:rPr lang="en-SG" dirty="0">
                <a:solidFill>
                  <a:schemeClr val="bg1"/>
                </a:solidFill>
                <a:effectLst>
                  <a:outerShdw blurRad="38100" dist="38100" dir="2700000" algn="tl">
                    <a:srgbClr val="000000">
                      <a:alpha val="43137"/>
                    </a:srgbClr>
                  </a:outerShdw>
                </a:effectLst>
              </a:rPr>
              <a:t>Part 2 – Prudvi      (Slides # 9-14)</a:t>
            </a:r>
          </a:p>
          <a:p>
            <a:r>
              <a:rPr lang="en-SG" dirty="0">
                <a:solidFill>
                  <a:schemeClr val="bg1"/>
                </a:solidFill>
                <a:effectLst>
                  <a:outerShdw blurRad="38100" dist="38100" dir="2700000" algn="tl">
                    <a:srgbClr val="000000">
                      <a:alpha val="43137"/>
                    </a:srgbClr>
                  </a:outerShdw>
                </a:effectLst>
              </a:rPr>
              <a:t>Part 3 – Pavan       (Slides #15-19)</a:t>
            </a:r>
          </a:p>
          <a:p>
            <a:r>
              <a:rPr lang="en-SG" dirty="0">
                <a:solidFill>
                  <a:schemeClr val="bg1"/>
                </a:solidFill>
                <a:effectLst>
                  <a:outerShdw blurRad="38100" dist="38100" dir="2700000" algn="tl">
                    <a:srgbClr val="000000">
                      <a:alpha val="43137"/>
                    </a:srgbClr>
                  </a:outerShdw>
                </a:effectLst>
              </a:rPr>
              <a:t>Part 4 – Sohitha    (Slides #20-22)</a:t>
            </a:r>
          </a:p>
        </p:txBody>
      </p:sp>
    </p:spTree>
    <p:extLst>
      <p:ext uri="{BB962C8B-B14F-4D97-AF65-F5344CB8AC3E}">
        <p14:creationId xmlns:p14="http://schemas.microsoft.com/office/powerpoint/2010/main" val="64885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483742" y="97787"/>
            <a:ext cx="8138075" cy="365125"/>
          </a:xfrm>
        </p:spPr>
        <p:txBody>
          <a:bodyPr/>
          <a:lstStyle/>
          <a:p>
            <a:pPr algn="l"/>
            <a:r>
              <a:rPr lang="en-US" sz="2400" cap="none" dirty="0">
                <a:solidFill>
                  <a:srgbClr val="002060"/>
                </a:solidFill>
                <a:effectLst>
                  <a:outerShdw blurRad="38100" dist="38100" dir="2700000" algn="tl">
                    <a:srgbClr val="000000">
                      <a:alpha val="43137"/>
                    </a:srgbClr>
                  </a:outerShdw>
                </a:effectLst>
              </a:rPr>
              <a:t>Fintech Credit – Group Analytics Structure</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10</a:t>
            </a:fld>
            <a:endParaRPr lang="en-US" sz="2000" dirty="0"/>
          </a:p>
        </p:txBody>
      </p:sp>
      <p:sp>
        <p:nvSpPr>
          <p:cNvPr id="5" name="TextBox 4">
            <a:extLst>
              <a:ext uri="{FF2B5EF4-FFF2-40B4-BE49-F238E27FC236}">
                <a16:creationId xmlns:a16="http://schemas.microsoft.com/office/drawing/2014/main" id="{33292203-2854-486A-A39C-11030AE8D979}"/>
              </a:ext>
            </a:extLst>
          </p:cNvPr>
          <p:cNvSpPr txBox="1"/>
          <p:nvPr/>
        </p:nvSpPr>
        <p:spPr>
          <a:xfrm>
            <a:off x="0" y="659668"/>
            <a:ext cx="11997996" cy="6286336"/>
          </a:xfrm>
          <a:prstGeom prst="rect">
            <a:avLst/>
          </a:prstGeom>
          <a:noFill/>
        </p:spPr>
        <p:txBody>
          <a:bodyPr wrap="square" rtlCol="0">
            <a:spAutoFit/>
          </a:bodyPr>
          <a:lstStyle/>
          <a:p>
            <a:r>
              <a:rPr lang="en-SG" sz="1750" b="1" u="sng" dirty="0">
                <a:solidFill>
                  <a:srgbClr val="002060"/>
                </a:solidFill>
              </a:rPr>
              <a:t>Model Development</a:t>
            </a:r>
          </a:p>
          <a:p>
            <a:pPr lvl="1"/>
            <a:r>
              <a:rPr lang="en-SG" sz="1750" dirty="0">
                <a:solidFill>
                  <a:srgbClr val="002060"/>
                </a:solidFill>
              </a:rPr>
              <a:t>Lead – Responsible for the delivery of each component of model development. </a:t>
            </a:r>
          </a:p>
          <a:p>
            <a:pPr lvl="1"/>
            <a:r>
              <a:rPr lang="en-SG" sz="1750" dirty="0">
                <a:solidFill>
                  <a:srgbClr val="002060"/>
                </a:solidFill>
              </a:rPr>
              <a:t>Team – Responsible for the all components of model development including</a:t>
            </a:r>
          </a:p>
          <a:p>
            <a:pPr marL="1200150" lvl="2" indent="-285750">
              <a:buFont typeface="Wingdings" panose="05000000000000000000" pitchFamily="2" charset="2"/>
              <a:buChar char="Ø"/>
            </a:pPr>
            <a:r>
              <a:rPr lang="en-SG" sz="1750" dirty="0">
                <a:solidFill>
                  <a:srgbClr val="002060"/>
                </a:solidFill>
              </a:rPr>
              <a:t>Data requirements gathering</a:t>
            </a:r>
          </a:p>
          <a:p>
            <a:pPr marL="1200150" lvl="2" indent="-285750">
              <a:buFont typeface="Wingdings" panose="05000000000000000000" pitchFamily="2" charset="2"/>
              <a:buChar char="Ø"/>
            </a:pPr>
            <a:r>
              <a:rPr lang="en-SG" sz="1750" dirty="0">
                <a:solidFill>
                  <a:srgbClr val="002060"/>
                </a:solidFill>
              </a:rPr>
              <a:t>Data cleaning</a:t>
            </a:r>
          </a:p>
          <a:p>
            <a:pPr marL="1200150" lvl="2" indent="-285750">
              <a:buFont typeface="Wingdings" panose="05000000000000000000" pitchFamily="2" charset="2"/>
              <a:buChar char="Ø"/>
            </a:pPr>
            <a:r>
              <a:rPr lang="en-SG" sz="1750" dirty="0">
                <a:solidFill>
                  <a:srgbClr val="002060"/>
                </a:solidFill>
              </a:rPr>
              <a:t>Preparation of model data </a:t>
            </a:r>
          </a:p>
          <a:p>
            <a:pPr marL="1200150" lvl="2" indent="-285750">
              <a:buFont typeface="Wingdings" panose="05000000000000000000" pitchFamily="2" charset="2"/>
              <a:buChar char="Ø"/>
            </a:pPr>
            <a:r>
              <a:rPr lang="en-SG" sz="1750" dirty="0">
                <a:solidFill>
                  <a:srgbClr val="002060"/>
                </a:solidFill>
              </a:rPr>
              <a:t>Model development using machine learning algorithms </a:t>
            </a:r>
          </a:p>
          <a:p>
            <a:pPr marL="1200150" lvl="2" indent="-285750">
              <a:buFont typeface="Wingdings" panose="05000000000000000000" pitchFamily="2" charset="2"/>
              <a:buChar char="Ø"/>
            </a:pPr>
            <a:r>
              <a:rPr lang="en-SG" sz="1750" dirty="0">
                <a:solidFill>
                  <a:srgbClr val="002060"/>
                </a:solidFill>
              </a:rPr>
              <a:t>Impact Analysis</a:t>
            </a:r>
          </a:p>
          <a:p>
            <a:r>
              <a:rPr lang="en-SG" sz="1750" b="1" u="sng" dirty="0">
                <a:solidFill>
                  <a:srgbClr val="002060"/>
                </a:solidFill>
              </a:rPr>
              <a:t>Model Validation</a:t>
            </a:r>
          </a:p>
          <a:p>
            <a:pPr lvl="1"/>
            <a:r>
              <a:rPr lang="en-SG" sz="1750" dirty="0">
                <a:solidFill>
                  <a:srgbClr val="002060"/>
                </a:solidFill>
              </a:rPr>
              <a:t>Lead – Responsible for the delivery of each component of model validation. </a:t>
            </a:r>
          </a:p>
          <a:p>
            <a:pPr lvl="1"/>
            <a:r>
              <a:rPr lang="en-SG" sz="1750" dirty="0">
                <a:solidFill>
                  <a:srgbClr val="002060"/>
                </a:solidFill>
              </a:rPr>
              <a:t>Team – Responsible for the all components of model validation including</a:t>
            </a:r>
          </a:p>
          <a:p>
            <a:pPr marL="1200150" lvl="2" indent="-285750">
              <a:buFont typeface="Wingdings" panose="05000000000000000000" pitchFamily="2" charset="2"/>
              <a:buChar char="Ø"/>
            </a:pPr>
            <a:r>
              <a:rPr lang="en-SG" sz="1750" dirty="0">
                <a:solidFill>
                  <a:srgbClr val="002060"/>
                </a:solidFill>
              </a:rPr>
              <a:t>Replication and quality assessment of data used for model development</a:t>
            </a:r>
          </a:p>
          <a:p>
            <a:pPr marL="1200150" lvl="2" indent="-285750">
              <a:buFont typeface="Wingdings" panose="05000000000000000000" pitchFamily="2" charset="2"/>
              <a:buChar char="Ø"/>
            </a:pPr>
            <a:r>
              <a:rPr lang="en-SG" sz="1750" dirty="0">
                <a:solidFill>
                  <a:srgbClr val="002060"/>
                </a:solidFill>
              </a:rPr>
              <a:t>Review of model design</a:t>
            </a:r>
          </a:p>
          <a:p>
            <a:pPr marL="1200150" lvl="2" indent="-285750">
              <a:buFont typeface="Wingdings" panose="05000000000000000000" pitchFamily="2" charset="2"/>
              <a:buChar char="Ø"/>
            </a:pPr>
            <a:r>
              <a:rPr lang="en-SG" sz="1750" dirty="0">
                <a:solidFill>
                  <a:srgbClr val="002060"/>
                </a:solidFill>
              </a:rPr>
              <a:t>Review of model performance using out of time/alternative data.</a:t>
            </a:r>
          </a:p>
          <a:p>
            <a:pPr marL="1200150" lvl="2" indent="-285750">
              <a:buFont typeface="Wingdings" panose="05000000000000000000" pitchFamily="2" charset="2"/>
              <a:buChar char="Ø"/>
            </a:pPr>
            <a:r>
              <a:rPr lang="en-SG" sz="1750" dirty="0">
                <a:solidFill>
                  <a:srgbClr val="002060"/>
                </a:solidFill>
              </a:rPr>
              <a:t>Review of model impact and relevance to the model requirements.</a:t>
            </a:r>
          </a:p>
          <a:p>
            <a:r>
              <a:rPr lang="en-SG" sz="1750" b="1" u="sng" dirty="0">
                <a:solidFill>
                  <a:srgbClr val="002060"/>
                </a:solidFill>
              </a:rPr>
              <a:t>Analytics Strategy</a:t>
            </a:r>
          </a:p>
          <a:p>
            <a:pPr lvl="1"/>
            <a:r>
              <a:rPr lang="en-SG" sz="1750" dirty="0">
                <a:solidFill>
                  <a:srgbClr val="002060"/>
                </a:solidFill>
              </a:rPr>
              <a:t>Lead – Responsible for </a:t>
            </a:r>
          </a:p>
          <a:p>
            <a:pPr marL="1200150" lvl="2" indent="-285750">
              <a:buFont typeface="Wingdings" panose="05000000000000000000" pitchFamily="2" charset="2"/>
              <a:buChar char="Ø"/>
            </a:pPr>
            <a:r>
              <a:rPr lang="en-SG" sz="1750" dirty="0">
                <a:solidFill>
                  <a:srgbClr val="002060"/>
                </a:solidFill>
              </a:rPr>
              <a:t>Recognising and providing new analytical solutions to other group functions (Finance/Risk/Marketing/Data teams).</a:t>
            </a:r>
          </a:p>
          <a:p>
            <a:pPr marL="1200150" lvl="2" indent="-285750">
              <a:buFont typeface="Wingdings" panose="05000000000000000000" pitchFamily="2" charset="2"/>
              <a:buChar char="Ø"/>
            </a:pPr>
            <a:r>
              <a:rPr lang="en-SG" sz="1750" dirty="0">
                <a:solidFill>
                  <a:srgbClr val="002060"/>
                </a:solidFill>
              </a:rPr>
              <a:t>Timely review and track the status models in the organization </a:t>
            </a:r>
          </a:p>
          <a:p>
            <a:pPr marL="1657350" lvl="3" indent="-285750">
              <a:buFont typeface="Wingdings" panose="05000000000000000000" pitchFamily="2" charset="2"/>
              <a:buChar char="§"/>
            </a:pPr>
            <a:r>
              <a:rPr lang="en-SG" sz="1750" dirty="0">
                <a:solidFill>
                  <a:srgbClr val="002060"/>
                </a:solidFill>
              </a:rPr>
              <a:t>by usage (live/retired/under development/under validation/under approval/under implementation)</a:t>
            </a:r>
          </a:p>
          <a:p>
            <a:pPr marL="1657350" lvl="3" indent="-285750">
              <a:buFont typeface="Wingdings" panose="05000000000000000000" pitchFamily="2" charset="2"/>
              <a:buChar char="§"/>
            </a:pPr>
            <a:r>
              <a:rPr lang="en-SG" sz="1750" dirty="0">
                <a:solidFill>
                  <a:srgbClr val="002060"/>
                </a:solidFill>
              </a:rPr>
              <a:t>by type (risk/marketing/finance/group)</a:t>
            </a:r>
          </a:p>
          <a:p>
            <a:pPr marL="1200150" lvl="2" indent="-285750">
              <a:buFont typeface="Wingdings" panose="05000000000000000000" pitchFamily="2" charset="2"/>
              <a:buChar char="Ø"/>
            </a:pPr>
            <a:r>
              <a:rPr lang="en-SG" sz="1750" dirty="0">
                <a:solidFill>
                  <a:srgbClr val="002060"/>
                </a:solidFill>
              </a:rPr>
              <a:t>Timely review and track the performance of the live models in the organization </a:t>
            </a:r>
          </a:p>
          <a:p>
            <a:pPr marL="285750" indent="-285750">
              <a:buFont typeface="Wingdings" panose="05000000000000000000" pitchFamily="2" charset="2"/>
              <a:buChar char="Ø"/>
            </a:pPr>
            <a:endParaRPr lang="en-SG" sz="1750" dirty="0">
              <a:solidFill>
                <a:srgbClr val="002060"/>
              </a:solidFill>
            </a:endParaRPr>
          </a:p>
        </p:txBody>
      </p:sp>
      <p:cxnSp>
        <p:nvCxnSpPr>
          <p:cNvPr id="6" name="Straight Connector 5">
            <a:extLst>
              <a:ext uri="{FF2B5EF4-FFF2-40B4-BE49-F238E27FC236}">
                <a16:creationId xmlns:a16="http://schemas.microsoft.com/office/drawing/2014/main" id="{262E6C8B-A6DD-4DBE-A4F0-B32731562E9D}"/>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692F0C8-B2BF-4679-B0C4-C204873117CF}"/>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75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001066" y="58073"/>
            <a:ext cx="8138075" cy="365125"/>
          </a:xfrm>
        </p:spPr>
        <p:txBody>
          <a:bodyPr/>
          <a:lstStyle/>
          <a:p>
            <a:pPr algn="l"/>
            <a:r>
              <a:rPr lang="en-US" sz="2400" cap="none" dirty="0">
                <a:solidFill>
                  <a:srgbClr val="003399"/>
                </a:solidFill>
                <a:effectLst>
                  <a:outerShdw blurRad="38100" dist="38100" dir="2700000" algn="tl">
                    <a:srgbClr val="000000">
                      <a:alpha val="43137"/>
                    </a:srgbClr>
                  </a:outerShdw>
                </a:effectLst>
              </a:rPr>
              <a:t>Fintech Credit – CAO responsibilities with stakeholders</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400">
                <a:solidFill>
                  <a:srgbClr val="002060"/>
                </a:solidFill>
              </a:rPr>
              <a:t>11</a:t>
            </a:fld>
            <a:endParaRPr lang="en-US" sz="2400" dirty="0">
              <a:solidFill>
                <a:srgbClr val="002060"/>
              </a:solidFill>
            </a:endParaRPr>
          </a:p>
        </p:txBody>
      </p:sp>
      <p:cxnSp>
        <p:nvCxnSpPr>
          <p:cNvPr id="7" name="Straight Connector 6">
            <a:extLst>
              <a:ext uri="{FF2B5EF4-FFF2-40B4-BE49-F238E27FC236}">
                <a16:creationId xmlns:a16="http://schemas.microsoft.com/office/drawing/2014/main" id="{1C624990-2CA2-4626-8ECD-8DB3B2BA2C08}"/>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5151906-98E4-4F81-B057-1B27D582217B}"/>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graphicFrame>
        <p:nvGraphicFramePr>
          <p:cNvPr id="4" name="Diagram 3">
            <a:extLst>
              <a:ext uri="{FF2B5EF4-FFF2-40B4-BE49-F238E27FC236}">
                <a16:creationId xmlns:a16="http://schemas.microsoft.com/office/drawing/2014/main" id="{3BD01F02-7643-4235-932D-44CF14319F22}"/>
              </a:ext>
            </a:extLst>
          </p:cNvPr>
          <p:cNvGraphicFramePr/>
          <p:nvPr>
            <p:extLst>
              <p:ext uri="{D42A27DB-BD31-4B8C-83A1-F6EECF244321}">
                <p14:modId xmlns:p14="http://schemas.microsoft.com/office/powerpoint/2010/main" val="107067431"/>
              </p:ext>
            </p:extLst>
          </p:nvPr>
        </p:nvGraphicFramePr>
        <p:xfrm>
          <a:off x="570947" y="903931"/>
          <a:ext cx="1079941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586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2345636" y="205262"/>
            <a:ext cx="9001538" cy="365124"/>
          </a:xfrm>
        </p:spPr>
        <p:txBody>
          <a:bodyPr/>
          <a:lstStyle/>
          <a:p>
            <a:pPr algn="l"/>
            <a:r>
              <a:rPr lang="en-US" sz="2400" cap="none" dirty="0">
                <a:solidFill>
                  <a:srgbClr val="003399"/>
                </a:solidFill>
                <a:effectLst>
                  <a:outerShdw blurRad="38100" dist="38100" dir="2700000" algn="tl">
                    <a:srgbClr val="000000">
                      <a:alpha val="43137"/>
                    </a:srgbClr>
                  </a:outerShdw>
                </a:effectLst>
              </a:rPr>
              <a:t>Fintech Credit – CAO Growth Plans</a:t>
            </a:r>
            <a:r>
              <a:rPr lang="en-US" sz="2400" dirty="0">
                <a:solidFill>
                  <a:srgbClr val="003399"/>
                </a:solidFill>
                <a:effectLst>
                  <a:outerShdw blurRad="38100" dist="38100" dir="2700000" algn="tl">
                    <a:srgbClr val="000000">
                      <a:alpha val="43137"/>
                    </a:srgbClr>
                  </a:outerShdw>
                </a:effectLst>
              </a:rPr>
              <a:t> </a:t>
            </a:r>
            <a:r>
              <a:rPr lang="en-US" sz="2400" cap="none" dirty="0">
                <a:solidFill>
                  <a:srgbClr val="003399"/>
                </a:solidFill>
                <a:effectLst>
                  <a:outerShdw blurRad="38100" dist="38100" dir="2700000" algn="tl">
                    <a:srgbClr val="000000">
                      <a:alpha val="43137"/>
                    </a:srgbClr>
                  </a:outerShdw>
                </a:effectLst>
              </a:rPr>
              <a:t>For Scaling The Group's Capabilities</a:t>
            </a:r>
          </a:p>
          <a:p>
            <a:pPr algn="l"/>
            <a:endParaRPr lang="en-US" sz="2400" cap="none" dirty="0">
              <a:solidFill>
                <a:srgbClr val="003399"/>
              </a:solidFill>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12</a:t>
            </a:fld>
            <a:endParaRPr lang="en-US" sz="2000" dirty="0"/>
          </a:p>
        </p:txBody>
      </p:sp>
      <p:cxnSp>
        <p:nvCxnSpPr>
          <p:cNvPr id="5" name="Straight Connector 4">
            <a:extLst>
              <a:ext uri="{FF2B5EF4-FFF2-40B4-BE49-F238E27FC236}">
                <a16:creationId xmlns:a16="http://schemas.microsoft.com/office/drawing/2014/main" id="{CC1C2319-C02E-49F3-980F-C08F4DA29098}"/>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6ED68A7-1ED9-4986-994C-0CC7A9C62AA0}"/>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35DAA9C8-62BF-4285-BCB4-839AB7024BA1}"/>
              </a:ext>
            </a:extLst>
          </p:cNvPr>
          <p:cNvGraphicFramePr>
            <a:graphicFrameLocks noGrp="1"/>
          </p:cNvGraphicFramePr>
          <p:nvPr>
            <p:extLst>
              <p:ext uri="{D42A27DB-BD31-4B8C-83A1-F6EECF244321}">
                <p14:modId xmlns:p14="http://schemas.microsoft.com/office/powerpoint/2010/main" val="1356409602"/>
              </p:ext>
            </p:extLst>
          </p:nvPr>
        </p:nvGraphicFramePr>
        <p:xfrm>
          <a:off x="59635" y="708784"/>
          <a:ext cx="12072730" cy="5670511"/>
        </p:xfrm>
        <a:graphic>
          <a:graphicData uri="http://schemas.openxmlformats.org/drawingml/2006/table">
            <a:tbl>
              <a:tblPr firstRow="1" bandRow="1">
                <a:tableStyleId>{7DF18680-E054-41AD-8BC1-D1AEF772440D}</a:tableStyleId>
              </a:tblPr>
              <a:tblGrid>
                <a:gridCol w="1978622">
                  <a:extLst>
                    <a:ext uri="{9D8B030D-6E8A-4147-A177-3AD203B41FA5}">
                      <a16:colId xmlns:a16="http://schemas.microsoft.com/office/drawing/2014/main" val="1262715775"/>
                    </a:ext>
                  </a:extLst>
                </a:gridCol>
                <a:gridCol w="3658390">
                  <a:extLst>
                    <a:ext uri="{9D8B030D-6E8A-4147-A177-3AD203B41FA5}">
                      <a16:colId xmlns:a16="http://schemas.microsoft.com/office/drawing/2014/main" val="763573864"/>
                    </a:ext>
                  </a:extLst>
                </a:gridCol>
                <a:gridCol w="2926713">
                  <a:extLst>
                    <a:ext uri="{9D8B030D-6E8A-4147-A177-3AD203B41FA5}">
                      <a16:colId xmlns:a16="http://schemas.microsoft.com/office/drawing/2014/main" val="3246532097"/>
                    </a:ext>
                  </a:extLst>
                </a:gridCol>
                <a:gridCol w="3509005">
                  <a:extLst>
                    <a:ext uri="{9D8B030D-6E8A-4147-A177-3AD203B41FA5}">
                      <a16:colId xmlns:a16="http://schemas.microsoft.com/office/drawing/2014/main" val="2869406625"/>
                    </a:ext>
                  </a:extLst>
                </a:gridCol>
              </a:tblGrid>
              <a:tr h="328046">
                <a:tc>
                  <a:txBody>
                    <a:bodyPr/>
                    <a:lstStyle/>
                    <a:p>
                      <a:endParaRPr lang="en-SG" sz="1500" dirty="0"/>
                    </a:p>
                  </a:txBody>
                  <a:tcPr/>
                </a:tc>
                <a:tc>
                  <a:txBody>
                    <a:bodyPr/>
                    <a:lstStyle/>
                    <a:p>
                      <a:r>
                        <a:rPr lang="en-SG" sz="1500" dirty="0"/>
                        <a:t>Short Term Plans</a:t>
                      </a:r>
                    </a:p>
                  </a:txBody>
                  <a:tcPr/>
                </a:tc>
                <a:tc>
                  <a:txBody>
                    <a:bodyPr/>
                    <a:lstStyle/>
                    <a:p>
                      <a:r>
                        <a:rPr lang="en-SG" sz="1500" dirty="0"/>
                        <a:t>Middle-term plans</a:t>
                      </a:r>
                    </a:p>
                  </a:txBody>
                  <a:tcPr/>
                </a:tc>
                <a:tc>
                  <a:txBody>
                    <a:bodyPr/>
                    <a:lstStyle/>
                    <a:p>
                      <a:r>
                        <a:rPr lang="en-SG" sz="1500" dirty="0"/>
                        <a:t>Long Term plans </a:t>
                      </a:r>
                    </a:p>
                  </a:txBody>
                  <a:tcPr/>
                </a:tc>
                <a:extLst>
                  <a:ext uri="{0D108BD9-81ED-4DB2-BD59-A6C34878D82A}">
                    <a16:rowId xmlns:a16="http://schemas.microsoft.com/office/drawing/2014/main" val="2010379773"/>
                  </a:ext>
                </a:extLst>
              </a:tr>
              <a:tr h="2436914">
                <a:tc>
                  <a:txBody>
                    <a:bodyPr/>
                    <a:lstStyle/>
                    <a:p>
                      <a:r>
                        <a:rPr lang="en-SG" sz="1500" b="1" dirty="0">
                          <a:effectLst/>
                        </a:rPr>
                        <a:t>Analytical Growth</a:t>
                      </a:r>
                      <a:endParaRPr lang="en-SG" sz="1500" b="1" dirty="0">
                        <a:solidFill>
                          <a:srgbClr val="FFFFFF"/>
                        </a:solidFill>
                        <a:effectLst/>
                      </a:endParaRPr>
                    </a:p>
                  </a:txBody>
                  <a:tcPr/>
                </a:tc>
                <a:tc>
                  <a:txBody>
                    <a:bodyPr/>
                    <a:lstStyle/>
                    <a:p>
                      <a:pPr marL="285750" indent="-285750">
                        <a:buFont typeface="Wingdings" panose="05000000000000000000" pitchFamily="2" charset="2"/>
                        <a:buChar char="Ø"/>
                      </a:pPr>
                      <a:r>
                        <a:rPr lang="en-SG" sz="1500" dirty="0">
                          <a:solidFill>
                            <a:srgbClr val="002060"/>
                          </a:solidFill>
                        </a:rPr>
                        <a:t>Engage and provide performance monitoring reports for each stake holder with relevant details.</a:t>
                      </a:r>
                    </a:p>
                    <a:p>
                      <a:pPr marL="285750" indent="-285750">
                        <a:buFont typeface="Wingdings" panose="05000000000000000000" pitchFamily="2" charset="2"/>
                        <a:buChar char="Ø"/>
                      </a:pPr>
                      <a:r>
                        <a:rPr lang="en-SG" sz="1500" dirty="0">
                          <a:solidFill>
                            <a:srgbClr val="002060"/>
                          </a:solidFill>
                        </a:rPr>
                        <a:t>Engage and explore the opportunities to enhance the efficiency and performance of internal process with analytical solutions</a:t>
                      </a:r>
                    </a:p>
                    <a:p>
                      <a:endParaRPr lang="en-SG" sz="1500" dirty="0"/>
                    </a:p>
                  </a:txBody>
                  <a:tcPr/>
                </a:tc>
                <a:tc>
                  <a:txBody>
                    <a:bodyPr/>
                    <a:lstStyle/>
                    <a:p>
                      <a:pPr marL="285750" indent="-285750">
                        <a:buFont typeface="Wingdings" panose="05000000000000000000" pitchFamily="2" charset="2"/>
                        <a:buChar char="Ø"/>
                      </a:pPr>
                      <a:r>
                        <a:rPr lang="en-SG" sz="1500" dirty="0">
                          <a:solidFill>
                            <a:srgbClr val="002060"/>
                          </a:solidFill>
                        </a:rPr>
                        <a:t>Engage and implement the timely layered performance monitoring reports holds different levels of details for each stake holder team leads, work managers and analysts .</a:t>
                      </a:r>
                    </a:p>
                    <a:p>
                      <a:pPr marL="285750" indent="-285750">
                        <a:buFont typeface="Wingdings" panose="05000000000000000000" pitchFamily="2" charset="2"/>
                        <a:buChar char="Ø"/>
                      </a:pPr>
                      <a:r>
                        <a:rPr lang="en-SG" sz="1500" dirty="0">
                          <a:solidFill>
                            <a:srgbClr val="002060"/>
                          </a:solidFill>
                        </a:rPr>
                        <a:t>Update the risk, compliance, finance and marketing solutions with advanced machine learning techniques.</a:t>
                      </a:r>
                    </a:p>
                  </a:txBody>
                  <a:tcPr/>
                </a:tc>
                <a:tc>
                  <a:txBody>
                    <a:bodyPr/>
                    <a:lstStyle/>
                    <a:p>
                      <a:r>
                        <a:rPr lang="en-SG" sz="1500" dirty="0">
                          <a:solidFill>
                            <a:srgbClr val="002060"/>
                          </a:solidFill>
                        </a:rPr>
                        <a:t>Implement fully functional machine learning and AI based digital platform to drive </a:t>
                      </a:r>
                    </a:p>
                    <a:p>
                      <a:pPr marL="285750" indent="-285750">
                        <a:buFont typeface="Wingdings" panose="05000000000000000000" pitchFamily="2" charset="2"/>
                        <a:buChar char="Ø"/>
                      </a:pPr>
                      <a:r>
                        <a:rPr lang="en-SG" sz="1500" dirty="0">
                          <a:solidFill>
                            <a:srgbClr val="002060"/>
                          </a:solidFill>
                        </a:rPr>
                        <a:t>Origination strategies</a:t>
                      </a:r>
                    </a:p>
                    <a:p>
                      <a:pPr marL="285750" indent="-285750">
                        <a:buFont typeface="Wingdings" panose="05000000000000000000" pitchFamily="2" charset="2"/>
                        <a:buChar char="Ø"/>
                      </a:pPr>
                      <a:r>
                        <a:rPr lang="en-SG" sz="1500" dirty="0">
                          <a:solidFill>
                            <a:srgbClr val="002060"/>
                          </a:solidFill>
                        </a:rPr>
                        <a:t>Risk optimization strategies</a:t>
                      </a:r>
                    </a:p>
                    <a:p>
                      <a:pPr marL="285750" indent="-285750">
                        <a:buFont typeface="Wingdings" panose="05000000000000000000" pitchFamily="2" charset="2"/>
                        <a:buChar char="Ø"/>
                      </a:pPr>
                      <a:r>
                        <a:rPr lang="en-SG" sz="1500" dirty="0">
                          <a:solidFill>
                            <a:srgbClr val="002060"/>
                          </a:solidFill>
                        </a:rPr>
                        <a:t>Marketing strategies</a:t>
                      </a:r>
                    </a:p>
                    <a:p>
                      <a:endParaRPr lang="en-SG" sz="1500" dirty="0"/>
                    </a:p>
                  </a:txBody>
                  <a:tcPr/>
                </a:tc>
                <a:extLst>
                  <a:ext uri="{0D108BD9-81ED-4DB2-BD59-A6C34878D82A}">
                    <a16:rowId xmlns:a16="http://schemas.microsoft.com/office/drawing/2014/main" val="313457457"/>
                  </a:ext>
                </a:extLst>
              </a:tr>
              <a:tr h="2905551">
                <a:tc>
                  <a:txBody>
                    <a:bodyPr/>
                    <a:lstStyle/>
                    <a:p>
                      <a:r>
                        <a:rPr lang="en-SG" sz="1500" dirty="0">
                          <a:effectLst>
                            <a:outerShdw blurRad="38100" dist="38100" dir="2700000" algn="tl">
                              <a:srgbClr val="000000">
                                <a:alpha val="43137"/>
                              </a:srgbClr>
                            </a:outerShdw>
                          </a:effectLst>
                        </a:rPr>
                        <a:t>Business Growth</a:t>
                      </a:r>
                      <a:endParaRPr lang="en-SG" sz="1500" b="1" dirty="0">
                        <a:solidFill>
                          <a:srgbClr val="FFFFFF"/>
                        </a:solidFill>
                        <a:effectLst>
                          <a:outerShdw blurRad="38100" dist="38100" dir="2700000" algn="tl">
                            <a:srgbClr val="000000">
                              <a:alpha val="43137"/>
                            </a:srgbClr>
                          </a:outerShdw>
                        </a:effectLst>
                      </a:endParaRPr>
                    </a:p>
                  </a:txBody>
                  <a:tcPr/>
                </a:tc>
                <a:tc>
                  <a:txBody>
                    <a:bodyPr/>
                    <a:lstStyle/>
                    <a:p>
                      <a:r>
                        <a:rPr lang="en-US" sz="1500" dirty="0">
                          <a:solidFill>
                            <a:srgbClr val="002060"/>
                          </a:solidFill>
                          <a:latin typeface="Calibri" panose="020F0502020204030204" pitchFamily="34" charset="0"/>
                          <a:cs typeface="Calibri" panose="020F0502020204030204" pitchFamily="34" charset="0"/>
                        </a:rPr>
                        <a:t>FinTech companies that are addressing areas and functions where customer friction meets largest profit pools (economic value)</a:t>
                      </a:r>
                    </a:p>
                    <a:p>
                      <a:r>
                        <a:rPr lang="en-US" sz="1500" dirty="0">
                          <a:solidFill>
                            <a:srgbClr val="002060"/>
                          </a:solidFill>
                          <a:latin typeface="Calibri" panose="020F0502020204030204" pitchFamily="34" charset="0"/>
                          <a:cs typeface="Calibri" panose="020F0502020204030204" pitchFamily="34" charset="0"/>
                        </a:rPr>
                        <a:t>FinTech companies that employ business models that are platform based, modular, data intensive, and capital light to start with</a:t>
                      </a:r>
                      <a:endParaRPr lang="en-IN" sz="1500" dirty="0">
                        <a:solidFill>
                          <a:srgbClr val="002060"/>
                        </a:solidFill>
                        <a:latin typeface="Calibri" panose="020F0502020204030204" pitchFamily="34" charset="0"/>
                        <a:cs typeface="Calibri" panose="020F0502020204030204" pitchFamily="34" charset="0"/>
                      </a:endParaRPr>
                    </a:p>
                    <a:p>
                      <a:endParaRPr lang="en-SG" sz="1500" dirty="0"/>
                    </a:p>
                    <a:p>
                      <a:endParaRPr lang="en-SG" sz="1500" dirty="0"/>
                    </a:p>
                  </a:txBody>
                  <a:tcPr/>
                </a:tc>
                <a:tc>
                  <a:txBody>
                    <a:bodyPr/>
                    <a:lstStyle/>
                    <a:p>
                      <a:r>
                        <a:rPr lang="en-US" sz="1500" dirty="0">
                          <a:solidFill>
                            <a:srgbClr val="002060"/>
                          </a:solidFill>
                          <a:latin typeface="Calibri" panose="020F0502020204030204" pitchFamily="34" charset="0"/>
                          <a:cs typeface="Calibri" panose="020F0502020204030204" pitchFamily="34" charset="0"/>
                        </a:rPr>
                        <a:t>FinTech providers that offer services to the underserved population, small and mid-sized businesses, using sophisticated capabilities on viable basis</a:t>
                      </a:r>
                    </a:p>
                    <a:p>
                      <a:r>
                        <a:rPr lang="en-US" sz="1500" dirty="0">
                          <a:solidFill>
                            <a:srgbClr val="002060"/>
                          </a:solidFill>
                          <a:latin typeface="Calibri" panose="020F0502020204030204" pitchFamily="34" charset="0"/>
                          <a:cs typeface="Calibri" panose="020F0502020204030204" pitchFamily="34" charset="0"/>
                        </a:rPr>
                        <a:t>FinTech companies that actively collaborate with Banks and other FIs and also operate within the regulatory purview or active consideration purview of regulators</a:t>
                      </a:r>
                      <a:endParaRPr lang="en-IN" sz="1500" dirty="0">
                        <a:solidFill>
                          <a:srgbClr val="002060"/>
                        </a:solidFill>
                        <a:latin typeface="Calibri" panose="020F0502020204030204" pitchFamily="34" charset="0"/>
                        <a:cs typeface="Calibri" panose="020F0502020204030204" pitchFamily="34" charset="0"/>
                      </a:endParaRPr>
                    </a:p>
                  </a:txBody>
                  <a:tcPr/>
                </a:tc>
                <a:tc>
                  <a:txBody>
                    <a:bodyPr/>
                    <a:lstStyle/>
                    <a:p>
                      <a:r>
                        <a:rPr lang="en-US" sz="1500" dirty="0">
                          <a:solidFill>
                            <a:srgbClr val="002060"/>
                          </a:solidFill>
                          <a:latin typeface="Calibri" panose="020F0502020204030204" pitchFamily="34" charset="0"/>
                          <a:cs typeface="Calibri" panose="020F0502020204030204" pitchFamily="34" charset="0"/>
                        </a:rPr>
                        <a:t>FinTech companies that target customers and make curated offers through use of analytics and alternative / big data sources</a:t>
                      </a:r>
                    </a:p>
                    <a:p>
                      <a:r>
                        <a:rPr lang="en-US" sz="1500" dirty="0">
                          <a:solidFill>
                            <a:srgbClr val="002060"/>
                          </a:solidFill>
                          <a:latin typeface="Calibri" panose="020F0502020204030204" pitchFamily="34" charset="0"/>
                          <a:cs typeface="Calibri" panose="020F0502020204030204" pitchFamily="34" charset="0"/>
                        </a:rPr>
                        <a:t>FinTech companies operating in segments with significant legacy issues and prevalence of conventional business models, that lack scalability</a:t>
                      </a:r>
                    </a:p>
                    <a:p>
                      <a:r>
                        <a:rPr lang="en-US" sz="1500" dirty="0">
                          <a:solidFill>
                            <a:srgbClr val="002060"/>
                          </a:solidFill>
                          <a:latin typeface="Calibri" panose="020F0502020204030204" pitchFamily="34" charset="0"/>
                          <a:cs typeface="Calibri" panose="020F0502020204030204" pitchFamily="34" charset="0"/>
                        </a:rPr>
                        <a:t>FinTech companies that actively shape customer and user behaviors, thus resulting in long-term structural change of the financial services industry</a:t>
                      </a:r>
                      <a:r>
                        <a:rPr lang="en-IN" sz="1500" dirty="0">
                          <a:solidFill>
                            <a:srgbClr val="002060"/>
                          </a:solidFill>
                          <a:latin typeface="Calibri" panose="020F0502020204030204" pitchFamily="34" charset="0"/>
                          <a:cs typeface="Calibri" panose="020F0502020204030204" pitchFamily="34" charset="0"/>
                        </a:rPr>
                        <a:t>.</a:t>
                      </a:r>
                    </a:p>
                    <a:p>
                      <a:endParaRPr lang="en-SG" sz="1500" dirty="0"/>
                    </a:p>
                  </a:txBody>
                  <a:tcPr/>
                </a:tc>
                <a:extLst>
                  <a:ext uri="{0D108BD9-81ED-4DB2-BD59-A6C34878D82A}">
                    <a16:rowId xmlns:a16="http://schemas.microsoft.com/office/drawing/2014/main" val="1089192662"/>
                  </a:ext>
                </a:extLst>
              </a:tr>
            </a:tbl>
          </a:graphicData>
        </a:graphic>
      </p:graphicFrame>
    </p:spTree>
    <p:extLst>
      <p:ext uri="{BB962C8B-B14F-4D97-AF65-F5344CB8AC3E}">
        <p14:creationId xmlns:p14="http://schemas.microsoft.com/office/powerpoint/2010/main" val="47240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4131821" y="108217"/>
            <a:ext cx="8138075" cy="365125"/>
          </a:xfrm>
        </p:spPr>
        <p:txBody>
          <a:bodyPr/>
          <a:lstStyle/>
          <a:p>
            <a:pPr algn="l"/>
            <a:r>
              <a:rPr lang="en-US" sz="2400" cap="none" dirty="0">
                <a:solidFill>
                  <a:srgbClr val="002060"/>
                </a:solidFill>
                <a:effectLst>
                  <a:outerShdw blurRad="38100" dist="38100" dir="2700000" algn="tl">
                    <a:srgbClr val="000000">
                      <a:alpha val="43137"/>
                    </a:srgbClr>
                  </a:outerShdw>
                </a:effectLst>
              </a:rPr>
              <a:t>Fintech Credit –  Decision making </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13</a:t>
            </a:fld>
            <a:endParaRPr lang="en-US" sz="2000" dirty="0"/>
          </a:p>
        </p:txBody>
      </p:sp>
      <p:sp>
        <p:nvSpPr>
          <p:cNvPr id="5" name="Rectangle 4">
            <a:extLst>
              <a:ext uri="{FF2B5EF4-FFF2-40B4-BE49-F238E27FC236}">
                <a16:creationId xmlns:a16="http://schemas.microsoft.com/office/drawing/2014/main" id="{237FEB74-2AB8-4FC6-AD1E-49679E25420D}"/>
              </a:ext>
            </a:extLst>
          </p:cNvPr>
          <p:cNvSpPr/>
          <p:nvPr/>
        </p:nvSpPr>
        <p:spPr>
          <a:xfrm>
            <a:off x="530044" y="939029"/>
            <a:ext cx="11218007"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060"/>
                </a:solidFill>
                <a:latin typeface="Calibri" panose="020F0502020204030204" pitchFamily="34" charset="0"/>
                <a:cs typeface="Calibri" panose="020F0502020204030204" pitchFamily="34" charset="0"/>
              </a:rPr>
              <a:t>Decision making is a substantial interpersonal skill of each project manager to manage efficiency and conflicts of both working team and stake holders.</a:t>
            </a:r>
            <a:endParaRPr lang="en-IN" dirty="0">
              <a:solidFill>
                <a:srgbClr val="002060"/>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A7C25088-51B5-4C8E-A12C-7F764BC37B6E}"/>
              </a:ext>
            </a:extLst>
          </p:cNvPr>
          <p:cNvSpPr/>
          <p:nvPr/>
        </p:nvSpPr>
        <p:spPr>
          <a:xfrm>
            <a:off x="530045" y="3958175"/>
            <a:ext cx="10608816" cy="230832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060"/>
                </a:solidFill>
                <a:latin typeface="Calibri" panose="020F0502020204030204" pitchFamily="34" charset="0"/>
                <a:cs typeface="Calibri" panose="020F0502020204030204" pitchFamily="34" charset="0"/>
              </a:rPr>
              <a:t>The present study focuses on the third step concerning the Ideas to action where projects teams need to define the criteria, rate the pros and cons of the alternatives and select the best among them.</a:t>
            </a:r>
          </a:p>
          <a:p>
            <a:endParaRPr lang="en-US" dirty="0">
              <a:solidFill>
                <a:srgbClr val="002060"/>
              </a:solidFill>
              <a:latin typeface="Calibri" panose="020F0502020204030204" pitchFamily="34" charset="0"/>
              <a:cs typeface="Calibri" panose="020F0502020204030204" pitchFamily="34" charset="0"/>
            </a:endParaRPr>
          </a:p>
          <a:p>
            <a:r>
              <a:rPr lang="en-US" dirty="0">
                <a:solidFill>
                  <a:srgbClr val="002060"/>
                </a:solidFill>
                <a:latin typeface="Calibri" panose="020F0502020204030204" pitchFamily="34" charset="0"/>
                <a:cs typeface="Calibri" panose="020F0502020204030204" pitchFamily="34" charset="0"/>
              </a:rPr>
              <a:t>The decision-making style should take into consideration three factors:</a:t>
            </a:r>
          </a:p>
          <a:p>
            <a:pPr marL="285750" indent="-285750">
              <a:buFont typeface="Wingdings" panose="05000000000000000000" pitchFamily="2" charset="2"/>
              <a:buChar char="v"/>
            </a:pPr>
            <a:r>
              <a:rPr lang="en-US" dirty="0">
                <a:solidFill>
                  <a:srgbClr val="002060"/>
                </a:solidFill>
                <a:latin typeface="Calibri" panose="020F0502020204030204" pitchFamily="34" charset="0"/>
                <a:cs typeface="Calibri" panose="020F0502020204030204" pitchFamily="34" charset="0"/>
              </a:rPr>
              <a:t>The quality (or correctness) of the decision, for those decisions that involve a high degree of expertise,</a:t>
            </a:r>
          </a:p>
          <a:p>
            <a:pPr marL="285750" indent="-285750">
              <a:buFont typeface="Wingdings" panose="05000000000000000000" pitchFamily="2" charset="2"/>
              <a:buChar char="v"/>
            </a:pPr>
            <a:r>
              <a:rPr lang="en-US" dirty="0">
                <a:solidFill>
                  <a:srgbClr val="002060"/>
                </a:solidFill>
                <a:latin typeface="Calibri" panose="020F0502020204030204" pitchFamily="34" charset="0"/>
                <a:cs typeface="Calibri" panose="020F0502020204030204" pitchFamily="34" charset="0"/>
              </a:rPr>
              <a:t>The required level of commitment to the decision by the group members and</a:t>
            </a:r>
          </a:p>
          <a:p>
            <a:pPr marL="285750" indent="-285750">
              <a:buFont typeface="Wingdings" panose="05000000000000000000" pitchFamily="2" charset="2"/>
              <a:buChar char="v"/>
            </a:pPr>
            <a:r>
              <a:rPr lang="en-US" dirty="0">
                <a:solidFill>
                  <a:srgbClr val="002060"/>
                </a:solidFill>
                <a:latin typeface="Calibri" panose="020F0502020204030204" pitchFamily="34" charset="0"/>
                <a:cs typeface="Calibri" panose="020F0502020204030204" pitchFamily="34" charset="0"/>
              </a:rPr>
              <a:t>The time available to make the decision.</a:t>
            </a:r>
          </a:p>
          <a:p>
            <a:endParaRPr lang="en-IN" dirty="0">
              <a:solidFill>
                <a:srgbClr val="002060"/>
              </a:solidFill>
            </a:endParaRPr>
          </a:p>
        </p:txBody>
      </p:sp>
      <p:pic>
        <p:nvPicPr>
          <p:cNvPr id="7" name="Picture 6">
            <a:extLst>
              <a:ext uri="{FF2B5EF4-FFF2-40B4-BE49-F238E27FC236}">
                <a16:creationId xmlns:a16="http://schemas.microsoft.com/office/drawing/2014/main" id="{8AD25F02-3199-4B67-B78E-943F9F6B7BA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305426" y="1479541"/>
            <a:ext cx="6514371" cy="2381590"/>
          </a:xfrm>
          <a:prstGeom prst="rect">
            <a:avLst/>
          </a:prstGeom>
        </p:spPr>
      </p:pic>
      <p:cxnSp>
        <p:nvCxnSpPr>
          <p:cNvPr id="8" name="Straight Connector 7">
            <a:extLst>
              <a:ext uri="{FF2B5EF4-FFF2-40B4-BE49-F238E27FC236}">
                <a16:creationId xmlns:a16="http://schemas.microsoft.com/office/drawing/2014/main" id="{15EB695A-D913-48A4-80BB-9AF729E59916}"/>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42B0BED-66C4-4245-9128-8823F0FC3888}"/>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33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908331" y="117812"/>
            <a:ext cx="8138075" cy="365125"/>
          </a:xfrm>
        </p:spPr>
        <p:txBody>
          <a:bodyPr/>
          <a:lstStyle/>
          <a:p>
            <a:pPr algn="l"/>
            <a:r>
              <a:rPr lang="en-US" sz="2400" cap="none" dirty="0">
                <a:solidFill>
                  <a:srgbClr val="003399"/>
                </a:solidFill>
                <a:effectLst>
                  <a:outerShdw blurRad="38100" dist="38100" dir="2700000" algn="tl">
                    <a:srgbClr val="000000">
                      <a:alpha val="43137"/>
                    </a:srgbClr>
                  </a:outerShdw>
                </a:effectLst>
              </a:rPr>
              <a:t>Fintech Credit –  Decision making </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14</a:t>
            </a:fld>
            <a:endParaRPr lang="en-US" sz="2000" dirty="0"/>
          </a:p>
        </p:txBody>
      </p:sp>
      <p:pic>
        <p:nvPicPr>
          <p:cNvPr id="12" name="table">
            <a:extLst>
              <a:ext uri="{FF2B5EF4-FFF2-40B4-BE49-F238E27FC236}">
                <a16:creationId xmlns:a16="http://schemas.microsoft.com/office/drawing/2014/main" id="{BF94BABD-B67B-4EEC-9847-932EF11A3E4E}"/>
              </a:ext>
            </a:extLst>
          </p:cNvPr>
          <p:cNvPicPr>
            <a:picLocks noChangeAspect="1"/>
          </p:cNvPicPr>
          <p:nvPr/>
        </p:nvPicPr>
        <p:blipFill>
          <a:blip r:embed="rId2">
            <a:duotone>
              <a:schemeClr val="accent1">
                <a:shade val="45000"/>
                <a:satMod val="135000"/>
              </a:schemeClr>
              <a:prstClr val="white"/>
            </a:duotone>
          </a:blip>
          <a:stretch>
            <a:fillRect/>
          </a:stretch>
        </p:blipFill>
        <p:spPr>
          <a:xfrm>
            <a:off x="145594" y="634712"/>
            <a:ext cx="11900812" cy="5631325"/>
          </a:xfrm>
          <a:prstGeom prst="rect">
            <a:avLst/>
          </a:prstGeom>
          <a:ln>
            <a:solidFill>
              <a:srgbClr val="003399"/>
            </a:solidFill>
          </a:ln>
        </p:spPr>
      </p:pic>
      <p:cxnSp>
        <p:nvCxnSpPr>
          <p:cNvPr id="5" name="Straight Connector 4">
            <a:extLst>
              <a:ext uri="{FF2B5EF4-FFF2-40B4-BE49-F238E27FC236}">
                <a16:creationId xmlns:a16="http://schemas.microsoft.com/office/drawing/2014/main" id="{0D72FC20-BCF5-4C38-96B9-DD7278D21DAC}"/>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7F0D962-EC42-4FF8-BCFD-D2EC5F43F693}"/>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42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group of people posing for the camera&#10;&#10;Description generated with very high confidence">
            <a:extLst>
              <a:ext uri="{FF2B5EF4-FFF2-40B4-BE49-F238E27FC236}">
                <a16:creationId xmlns:a16="http://schemas.microsoft.com/office/drawing/2014/main" id="{8B5F81AE-F523-4A0B-AC6D-404DC6462DAE}"/>
              </a:ext>
            </a:extLst>
          </p:cNvPr>
          <p:cNvPicPr>
            <a:picLocks noGrp="1" noChangeAspect="1"/>
          </p:cNvPicPr>
          <p:nvPr>
            <p:ph type="pic" idx="1"/>
          </p:nvPr>
        </p:nvPicPr>
        <p:blipFill rotWithShape="1">
          <a:blip r:embed="rId2"/>
          <a:srcRect l="1210" r="1214" b="1"/>
          <a:stretch/>
        </p:blipFill>
        <p:spPr>
          <a:xfrm>
            <a:off x="633999" y="776005"/>
            <a:ext cx="6275667" cy="5305990"/>
          </a:xfrm>
          <a:prstGeom prst="rect">
            <a:avLst/>
          </a:prstGeom>
        </p:spPr>
      </p:pic>
      <p:sp>
        <p:nvSpPr>
          <p:cNvPr id="2" name="Title 1">
            <a:extLst>
              <a:ext uri="{FF2B5EF4-FFF2-40B4-BE49-F238E27FC236}">
                <a16:creationId xmlns:a16="http://schemas.microsoft.com/office/drawing/2014/main" id="{0C521F49-7BFE-4F77-A8B1-3F256ADA28E8}"/>
              </a:ext>
            </a:extLst>
          </p:cNvPr>
          <p:cNvSpPr>
            <a:spLocks noGrp="1"/>
          </p:cNvSpPr>
          <p:nvPr>
            <p:ph type="title"/>
          </p:nvPr>
        </p:nvSpPr>
        <p:spPr>
          <a:xfrm>
            <a:off x="7710666" y="0"/>
            <a:ext cx="4410806" cy="6858000"/>
          </a:xfrm>
          <a:solidFill>
            <a:schemeClr val="accent1">
              <a:lumMod val="75000"/>
            </a:schemeClr>
          </a:solidFill>
        </p:spPr>
        <p:txBody>
          <a:bodyPr vert="horz" lIns="91440" tIns="45720" rIns="91440" bIns="45720" rtlCol="0" anchor="b">
            <a:normAutofit/>
          </a:bodyPr>
          <a:lstStyle/>
          <a:p>
            <a:pPr defTabSz="914400"/>
            <a:r>
              <a:rPr lang="en-US" sz="4400" spc="-50" dirty="0">
                <a:solidFill>
                  <a:schemeClr val="bg1"/>
                </a:solidFill>
              </a:rPr>
              <a:t>Strategies To Grow Our Analytics Team Visibility </a:t>
            </a:r>
            <a:r>
              <a:rPr lang="en-US" sz="4400" spc="-50" dirty="0">
                <a:solidFill>
                  <a:schemeClr val="bg1"/>
                </a:solidFill>
                <a:ea typeface="+mj-lt"/>
                <a:cs typeface="+mj-lt"/>
              </a:rPr>
              <a:t>Within The Organization</a:t>
            </a:r>
            <a:br>
              <a:rPr lang="en-US" sz="4400" spc="-50" dirty="0">
                <a:solidFill>
                  <a:schemeClr val="bg1"/>
                </a:solidFill>
                <a:ea typeface="+mj-lt"/>
                <a:cs typeface="+mj-lt"/>
              </a:rPr>
            </a:br>
            <a:br>
              <a:rPr lang="en-US" sz="4400" spc="-50" dirty="0">
                <a:solidFill>
                  <a:schemeClr val="bg1"/>
                </a:solidFill>
                <a:ea typeface="+mj-lt"/>
                <a:cs typeface="+mj-lt"/>
              </a:rPr>
            </a:br>
            <a:br>
              <a:rPr lang="en-US" sz="4400" spc="-50" dirty="0">
                <a:solidFill>
                  <a:schemeClr val="bg1"/>
                </a:solidFill>
                <a:ea typeface="+mj-lt"/>
                <a:cs typeface="+mj-lt"/>
              </a:rPr>
            </a:br>
            <a:br>
              <a:rPr lang="en-US" sz="4400" spc="-50" dirty="0">
                <a:solidFill>
                  <a:schemeClr val="bg1"/>
                </a:solidFill>
                <a:ea typeface="+mj-lt"/>
                <a:cs typeface="+mj-lt"/>
              </a:rPr>
            </a:br>
            <a:endParaRPr lang="en-US" sz="4400" spc="-50" dirty="0">
              <a:solidFill>
                <a:schemeClr val="bg1"/>
              </a:solidFill>
            </a:endParaRPr>
          </a:p>
        </p:txBody>
      </p:sp>
      <p:sp>
        <p:nvSpPr>
          <p:cNvPr id="4" name="Text Placeholder 3">
            <a:extLst>
              <a:ext uri="{FF2B5EF4-FFF2-40B4-BE49-F238E27FC236}">
                <a16:creationId xmlns:a16="http://schemas.microsoft.com/office/drawing/2014/main" id="{09FA1BB1-8B60-4C7D-9853-49F83E6FD2E0}"/>
              </a:ext>
            </a:extLst>
          </p:cNvPr>
          <p:cNvSpPr>
            <a:spLocks noGrp="1"/>
          </p:cNvSpPr>
          <p:nvPr>
            <p:ph type="body" sz="half" idx="2"/>
          </p:nvPr>
        </p:nvSpPr>
        <p:spPr>
          <a:xfrm>
            <a:off x="8060179" y="5576541"/>
            <a:ext cx="3084844" cy="214449"/>
          </a:xfrm>
        </p:spPr>
        <p:txBody>
          <a:bodyPr vert="horz" lIns="0" tIns="45720" rIns="0" bIns="45720" rtlCol="0" anchor="t">
            <a:normAutofit fontScale="70000" lnSpcReduction="20000"/>
          </a:bodyPr>
          <a:lstStyle/>
          <a:p>
            <a:pPr defTabSz="914400"/>
            <a:r>
              <a:rPr lang="en-US" dirty="0">
                <a:cs typeface="Calibri"/>
              </a:rPr>
              <a:t>  </a:t>
            </a:r>
            <a:endParaRPr lang="en-US">
              <a:cs typeface="Calibri"/>
            </a:endParaRPr>
          </a:p>
          <a:p>
            <a:pPr defTabSz="914400"/>
            <a:endParaRPr lang="en-US" dirty="0">
              <a:cs typeface="Calibri"/>
            </a:endParaRPr>
          </a:p>
        </p:txBody>
      </p:sp>
    </p:spTree>
    <p:extLst>
      <p:ext uri="{BB962C8B-B14F-4D97-AF65-F5344CB8AC3E}">
        <p14:creationId xmlns:p14="http://schemas.microsoft.com/office/powerpoint/2010/main" val="4005138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3401435" y="107413"/>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Fintech Credit – New Analytical Group’s Visibility  </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4596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8335"/>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597963"/>
            <a:ext cx="2743200" cy="365125"/>
          </a:xfrm>
        </p:spPr>
        <p:txBody>
          <a:bodyPr/>
          <a:lstStyle/>
          <a:p>
            <a:fld id="{06FEDF93-2BFD-41CA-ABC7-B039102F3792}" type="slidenum">
              <a:rPr lang="en-US" sz="2000"/>
              <a:t>16</a:t>
            </a:fld>
            <a:endParaRPr lang="en-US" sz="2000" dirty="0"/>
          </a:p>
        </p:txBody>
      </p:sp>
      <p:pic>
        <p:nvPicPr>
          <p:cNvPr id="12" name="Picture 11" descr="A close up of a logo&#10;&#10;Description generated with very high confidence">
            <a:extLst>
              <a:ext uri="{FF2B5EF4-FFF2-40B4-BE49-F238E27FC236}">
                <a16:creationId xmlns:a16="http://schemas.microsoft.com/office/drawing/2014/main" id="{6ECBE1C3-6540-4597-BEF8-8F4D4F1B5AAF}"/>
              </a:ext>
            </a:extLst>
          </p:cNvPr>
          <p:cNvPicPr>
            <a:picLocks noChangeAspect="1"/>
          </p:cNvPicPr>
          <p:nvPr/>
        </p:nvPicPr>
        <p:blipFill>
          <a:blip r:embed="rId2"/>
          <a:stretch>
            <a:fillRect/>
          </a:stretch>
        </p:blipFill>
        <p:spPr>
          <a:xfrm>
            <a:off x="143617" y="634033"/>
            <a:ext cx="840288" cy="808974"/>
          </a:xfrm>
          <a:prstGeom prst="rect">
            <a:avLst/>
          </a:prstGeom>
        </p:spPr>
      </p:pic>
      <p:sp>
        <p:nvSpPr>
          <p:cNvPr id="13" name="Arrow: Right 12">
            <a:extLst>
              <a:ext uri="{FF2B5EF4-FFF2-40B4-BE49-F238E27FC236}">
                <a16:creationId xmlns:a16="http://schemas.microsoft.com/office/drawing/2014/main" id="{A0EBAB6A-94C1-4928-B22D-E84080E8FCBD}"/>
              </a:ext>
            </a:extLst>
          </p:cNvPr>
          <p:cNvSpPr/>
          <p:nvPr/>
        </p:nvSpPr>
        <p:spPr>
          <a:xfrm>
            <a:off x="1487665" y="938476"/>
            <a:ext cx="892141" cy="16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TextBox 4">
            <a:extLst>
              <a:ext uri="{FF2B5EF4-FFF2-40B4-BE49-F238E27FC236}">
                <a16:creationId xmlns:a16="http://schemas.microsoft.com/office/drawing/2014/main" id="{353CA722-93B4-4E08-9083-0E85F40A3DCC}"/>
              </a:ext>
            </a:extLst>
          </p:cNvPr>
          <p:cNvSpPr txBox="1"/>
          <p:nvPr/>
        </p:nvSpPr>
        <p:spPr>
          <a:xfrm>
            <a:off x="2749041" y="837647"/>
            <a:ext cx="9442861"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ea typeface="+mn-lt"/>
                <a:cs typeface="+mn-lt"/>
              </a:rPr>
              <a:t>Choose the projects which benefits the larger part of the group. Scale-up such projects with reasonable time and cost.</a:t>
            </a:r>
            <a:endParaRPr lang="en-US" sz="1600" dirty="0">
              <a:cs typeface="Calibri"/>
            </a:endParaRPr>
          </a:p>
          <a:p>
            <a:pPr algn="l"/>
            <a:endParaRPr lang="en-US" sz="1600" dirty="0">
              <a:cs typeface="Calibri"/>
            </a:endParaRPr>
          </a:p>
        </p:txBody>
      </p:sp>
      <p:pic>
        <p:nvPicPr>
          <p:cNvPr id="15" name="Picture 14" descr="A couple of street signs on a pole&#10;&#10;Description generated with very high confidence">
            <a:extLst>
              <a:ext uri="{FF2B5EF4-FFF2-40B4-BE49-F238E27FC236}">
                <a16:creationId xmlns:a16="http://schemas.microsoft.com/office/drawing/2014/main" id="{18481D96-F478-4F23-B06D-FDA7BE955E1E}"/>
              </a:ext>
            </a:extLst>
          </p:cNvPr>
          <p:cNvPicPr>
            <a:picLocks noChangeAspect="1"/>
          </p:cNvPicPr>
          <p:nvPr/>
        </p:nvPicPr>
        <p:blipFill>
          <a:blip r:embed="rId3"/>
          <a:stretch>
            <a:fillRect/>
          </a:stretch>
        </p:blipFill>
        <p:spPr>
          <a:xfrm>
            <a:off x="91578" y="1424118"/>
            <a:ext cx="945585" cy="739689"/>
          </a:xfrm>
          <a:prstGeom prst="rect">
            <a:avLst/>
          </a:prstGeom>
        </p:spPr>
      </p:pic>
      <p:sp>
        <p:nvSpPr>
          <p:cNvPr id="16" name="Arrow: Right 15">
            <a:extLst>
              <a:ext uri="{FF2B5EF4-FFF2-40B4-BE49-F238E27FC236}">
                <a16:creationId xmlns:a16="http://schemas.microsoft.com/office/drawing/2014/main" id="{EA7C0165-2D33-415B-90E5-83EDCCD5479D}"/>
              </a:ext>
            </a:extLst>
          </p:cNvPr>
          <p:cNvSpPr/>
          <p:nvPr/>
        </p:nvSpPr>
        <p:spPr>
          <a:xfrm>
            <a:off x="1485359" y="1767443"/>
            <a:ext cx="892141" cy="16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TextBox 8">
            <a:extLst>
              <a:ext uri="{FF2B5EF4-FFF2-40B4-BE49-F238E27FC236}">
                <a16:creationId xmlns:a16="http://schemas.microsoft.com/office/drawing/2014/main" id="{AE9B33F3-AF70-4096-BB8C-EA12DFFF86B9}"/>
              </a:ext>
            </a:extLst>
          </p:cNvPr>
          <p:cNvSpPr txBox="1"/>
          <p:nvPr/>
        </p:nvSpPr>
        <p:spPr>
          <a:xfrm>
            <a:off x="2653764" y="1635023"/>
            <a:ext cx="9432965"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ea typeface="+mn-lt"/>
                <a:cs typeface="+mn-lt"/>
              </a:rPr>
              <a:t>Exploring opportunities to improve the efficiency of the current processes.</a:t>
            </a:r>
            <a:endParaRPr lang="en-US" sz="1600" dirty="0">
              <a:cs typeface="Calibri"/>
            </a:endParaRPr>
          </a:p>
          <a:p>
            <a:endParaRPr lang="en-US" sz="1600" dirty="0">
              <a:cs typeface="Calibri"/>
            </a:endParaRPr>
          </a:p>
        </p:txBody>
      </p:sp>
      <p:pic>
        <p:nvPicPr>
          <p:cNvPr id="18" name="Picture 17">
            <a:extLst>
              <a:ext uri="{FF2B5EF4-FFF2-40B4-BE49-F238E27FC236}">
                <a16:creationId xmlns:a16="http://schemas.microsoft.com/office/drawing/2014/main" id="{C6C70CD0-6981-4226-A83A-0CDC81A46AC2}"/>
              </a:ext>
            </a:extLst>
          </p:cNvPr>
          <p:cNvPicPr>
            <a:picLocks noChangeAspect="1"/>
          </p:cNvPicPr>
          <p:nvPr/>
        </p:nvPicPr>
        <p:blipFill>
          <a:blip r:embed="rId4"/>
          <a:stretch>
            <a:fillRect/>
          </a:stretch>
        </p:blipFill>
        <p:spPr>
          <a:xfrm>
            <a:off x="90673" y="2260178"/>
            <a:ext cx="942109" cy="708561"/>
          </a:xfrm>
          <a:prstGeom prst="rect">
            <a:avLst/>
          </a:prstGeom>
        </p:spPr>
      </p:pic>
      <p:sp>
        <p:nvSpPr>
          <p:cNvPr id="19" name="Arrow: Right 18">
            <a:extLst>
              <a:ext uri="{FF2B5EF4-FFF2-40B4-BE49-F238E27FC236}">
                <a16:creationId xmlns:a16="http://schemas.microsoft.com/office/drawing/2014/main" id="{D6730747-B15E-4A34-9B94-525A562BEC6A}"/>
              </a:ext>
            </a:extLst>
          </p:cNvPr>
          <p:cNvSpPr/>
          <p:nvPr/>
        </p:nvSpPr>
        <p:spPr>
          <a:xfrm>
            <a:off x="1485359" y="2533121"/>
            <a:ext cx="892141" cy="16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extBox 12">
            <a:extLst>
              <a:ext uri="{FF2B5EF4-FFF2-40B4-BE49-F238E27FC236}">
                <a16:creationId xmlns:a16="http://schemas.microsoft.com/office/drawing/2014/main" id="{CE5BE761-D2BD-4810-938F-996170AE5494}"/>
              </a:ext>
            </a:extLst>
          </p:cNvPr>
          <p:cNvSpPr txBox="1"/>
          <p:nvPr/>
        </p:nvSpPr>
        <p:spPr>
          <a:xfrm>
            <a:off x="2652526" y="2515130"/>
            <a:ext cx="9343900"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ea typeface="+mn-lt"/>
                <a:cs typeface="+mn-lt"/>
              </a:rPr>
              <a:t>Analyze and articulate analytical solutions to identified issues in the current process.</a:t>
            </a:r>
            <a:endParaRPr lang="en-US" sz="1600" dirty="0">
              <a:cs typeface="Calibri" panose="020F0502020204030204"/>
            </a:endParaRPr>
          </a:p>
        </p:txBody>
      </p:sp>
      <p:pic>
        <p:nvPicPr>
          <p:cNvPr id="21" name="Picture 20">
            <a:extLst>
              <a:ext uri="{FF2B5EF4-FFF2-40B4-BE49-F238E27FC236}">
                <a16:creationId xmlns:a16="http://schemas.microsoft.com/office/drawing/2014/main" id="{3980181E-8721-4610-A4F1-7463F3BB220F}"/>
              </a:ext>
            </a:extLst>
          </p:cNvPr>
          <p:cNvPicPr>
            <a:picLocks noChangeAspect="1"/>
          </p:cNvPicPr>
          <p:nvPr/>
        </p:nvPicPr>
        <p:blipFill>
          <a:blip r:embed="rId5"/>
          <a:stretch>
            <a:fillRect/>
          </a:stretch>
        </p:blipFill>
        <p:spPr>
          <a:xfrm>
            <a:off x="90673" y="3092701"/>
            <a:ext cx="942111" cy="755540"/>
          </a:xfrm>
          <a:prstGeom prst="rect">
            <a:avLst/>
          </a:prstGeom>
        </p:spPr>
      </p:pic>
      <p:sp>
        <p:nvSpPr>
          <p:cNvPr id="22" name="Arrow: Right 21">
            <a:extLst>
              <a:ext uri="{FF2B5EF4-FFF2-40B4-BE49-F238E27FC236}">
                <a16:creationId xmlns:a16="http://schemas.microsoft.com/office/drawing/2014/main" id="{D0603E31-D01B-41BB-A86B-0622655E4CDE}"/>
              </a:ext>
            </a:extLst>
          </p:cNvPr>
          <p:cNvSpPr/>
          <p:nvPr/>
        </p:nvSpPr>
        <p:spPr>
          <a:xfrm>
            <a:off x="1485359" y="3403978"/>
            <a:ext cx="892141" cy="16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TextBox 16">
            <a:extLst>
              <a:ext uri="{FF2B5EF4-FFF2-40B4-BE49-F238E27FC236}">
                <a16:creationId xmlns:a16="http://schemas.microsoft.com/office/drawing/2014/main" id="{62D33783-860A-4014-B9BA-AE06D891215B}"/>
              </a:ext>
            </a:extLst>
          </p:cNvPr>
          <p:cNvSpPr txBox="1"/>
          <p:nvPr/>
        </p:nvSpPr>
        <p:spPr>
          <a:xfrm>
            <a:off x="2652526" y="3365604"/>
            <a:ext cx="9284524"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ea typeface="+mn-lt"/>
                <a:cs typeface="+mn-lt"/>
              </a:rPr>
              <a:t>Collaborate with other teams to create a win-win situation for the implementation of analytical solutions.</a:t>
            </a:r>
            <a:endParaRPr lang="en-US" sz="1600" dirty="0">
              <a:cs typeface="Calibri" panose="020F0502020204030204"/>
            </a:endParaRPr>
          </a:p>
        </p:txBody>
      </p:sp>
      <p:pic>
        <p:nvPicPr>
          <p:cNvPr id="24" name="Picture 23">
            <a:extLst>
              <a:ext uri="{FF2B5EF4-FFF2-40B4-BE49-F238E27FC236}">
                <a16:creationId xmlns:a16="http://schemas.microsoft.com/office/drawing/2014/main" id="{AAA10400-833A-4023-909C-26F3C706CBD4}"/>
              </a:ext>
            </a:extLst>
          </p:cNvPr>
          <p:cNvPicPr>
            <a:picLocks noChangeAspect="1"/>
          </p:cNvPicPr>
          <p:nvPr/>
        </p:nvPicPr>
        <p:blipFill>
          <a:blip r:embed="rId6"/>
          <a:stretch>
            <a:fillRect/>
          </a:stretch>
        </p:blipFill>
        <p:spPr>
          <a:xfrm>
            <a:off x="90673" y="3916415"/>
            <a:ext cx="942111" cy="800345"/>
          </a:xfrm>
          <a:prstGeom prst="rect">
            <a:avLst/>
          </a:prstGeom>
        </p:spPr>
      </p:pic>
      <p:sp>
        <p:nvSpPr>
          <p:cNvPr id="25" name="Arrow: Right 24">
            <a:extLst>
              <a:ext uri="{FF2B5EF4-FFF2-40B4-BE49-F238E27FC236}">
                <a16:creationId xmlns:a16="http://schemas.microsoft.com/office/drawing/2014/main" id="{1E21D802-94E0-4E08-A9F3-61103554B4AC}"/>
              </a:ext>
            </a:extLst>
          </p:cNvPr>
          <p:cNvSpPr/>
          <p:nvPr/>
        </p:nvSpPr>
        <p:spPr>
          <a:xfrm>
            <a:off x="1485359" y="4156081"/>
            <a:ext cx="892141" cy="16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TextBox 20">
            <a:extLst>
              <a:ext uri="{FF2B5EF4-FFF2-40B4-BE49-F238E27FC236}">
                <a16:creationId xmlns:a16="http://schemas.microsoft.com/office/drawing/2014/main" id="{C7DBB005-04CE-42CE-9BD2-63517C779F2E}"/>
              </a:ext>
            </a:extLst>
          </p:cNvPr>
          <p:cNvSpPr txBox="1"/>
          <p:nvPr/>
        </p:nvSpPr>
        <p:spPr>
          <a:xfrm>
            <a:off x="2656857" y="4112141"/>
            <a:ext cx="9353796"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ea typeface="+mn-lt"/>
                <a:cs typeface="+mn-lt"/>
              </a:rPr>
              <a:t>Manage Stake-holder's expectations and critical situations while developing and implementing analytical solutions.</a:t>
            </a:r>
            <a:endParaRPr lang="en-US" sz="1600" dirty="0">
              <a:cs typeface="Calibri"/>
            </a:endParaRPr>
          </a:p>
          <a:p>
            <a:pPr algn="l"/>
            <a:endParaRPr lang="en-US" sz="1600" dirty="0">
              <a:cs typeface="Calibri"/>
            </a:endParaRPr>
          </a:p>
        </p:txBody>
      </p:sp>
      <p:pic>
        <p:nvPicPr>
          <p:cNvPr id="27" name="Picture 26">
            <a:extLst>
              <a:ext uri="{FF2B5EF4-FFF2-40B4-BE49-F238E27FC236}">
                <a16:creationId xmlns:a16="http://schemas.microsoft.com/office/drawing/2014/main" id="{50CD905E-7BA2-4CC4-B2AC-6D0B647D7F45}"/>
              </a:ext>
            </a:extLst>
          </p:cNvPr>
          <p:cNvPicPr>
            <a:picLocks noChangeAspect="1"/>
          </p:cNvPicPr>
          <p:nvPr/>
        </p:nvPicPr>
        <p:blipFill>
          <a:blip r:embed="rId7"/>
          <a:stretch>
            <a:fillRect/>
          </a:stretch>
        </p:blipFill>
        <p:spPr>
          <a:xfrm>
            <a:off x="90673" y="4892174"/>
            <a:ext cx="942110" cy="600440"/>
          </a:xfrm>
          <a:prstGeom prst="rect">
            <a:avLst/>
          </a:prstGeom>
        </p:spPr>
      </p:pic>
      <p:sp>
        <p:nvSpPr>
          <p:cNvPr id="28" name="Arrow: Right 27">
            <a:extLst>
              <a:ext uri="{FF2B5EF4-FFF2-40B4-BE49-F238E27FC236}">
                <a16:creationId xmlns:a16="http://schemas.microsoft.com/office/drawing/2014/main" id="{5A396F17-56C5-4609-A2FA-B2D79C433F55}"/>
              </a:ext>
            </a:extLst>
          </p:cNvPr>
          <p:cNvSpPr/>
          <p:nvPr/>
        </p:nvSpPr>
        <p:spPr>
          <a:xfrm>
            <a:off x="1485359" y="5116003"/>
            <a:ext cx="892141" cy="16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TextBox 24">
            <a:extLst>
              <a:ext uri="{FF2B5EF4-FFF2-40B4-BE49-F238E27FC236}">
                <a16:creationId xmlns:a16="http://schemas.microsoft.com/office/drawing/2014/main" id="{F2DAD62F-30E9-4675-AF0D-C895F654ABBD}"/>
              </a:ext>
            </a:extLst>
          </p:cNvPr>
          <p:cNvSpPr txBox="1"/>
          <p:nvPr/>
        </p:nvSpPr>
        <p:spPr>
          <a:xfrm>
            <a:off x="2661187" y="4951422"/>
            <a:ext cx="9442861"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ea typeface="+mn-lt"/>
                <a:cs typeface="+mn-lt"/>
              </a:rPr>
              <a:t>Create dependency on analytical strategy team through the competence in data science and ability to turn over the relevant solutions in time .</a:t>
            </a:r>
            <a:endParaRPr lang="en-US" sz="1600" dirty="0">
              <a:cs typeface="Calibri"/>
            </a:endParaRPr>
          </a:p>
          <a:p>
            <a:pPr algn="l"/>
            <a:endParaRPr lang="en-US" sz="1600" dirty="0">
              <a:cs typeface="Calibri"/>
            </a:endParaRPr>
          </a:p>
        </p:txBody>
      </p:sp>
      <p:pic>
        <p:nvPicPr>
          <p:cNvPr id="30" name="Picture 29" descr="A picture containing person, indoor, holding, wall&#10;&#10;Description generated with very high confidence">
            <a:extLst>
              <a:ext uri="{FF2B5EF4-FFF2-40B4-BE49-F238E27FC236}">
                <a16:creationId xmlns:a16="http://schemas.microsoft.com/office/drawing/2014/main" id="{D264D1B7-2591-44AF-8C23-58B21F2FEDF6}"/>
              </a:ext>
            </a:extLst>
          </p:cNvPr>
          <p:cNvPicPr>
            <a:picLocks noChangeAspect="1"/>
          </p:cNvPicPr>
          <p:nvPr/>
        </p:nvPicPr>
        <p:blipFill>
          <a:blip r:embed="rId8"/>
          <a:stretch>
            <a:fillRect/>
          </a:stretch>
        </p:blipFill>
        <p:spPr>
          <a:xfrm>
            <a:off x="87952" y="5682251"/>
            <a:ext cx="1006929" cy="771895"/>
          </a:xfrm>
          <a:prstGeom prst="rect">
            <a:avLst/>
          </a:prstGeom>
        </p:spPr>
      </p:pic>
      <p:sp>
        <p:nvSpPr>
          <p:cNvPr id="31" name="Arrow: Right 30">
            <a:extLst>
              <a:ext uri="{FF2B5EF4-FFF2-40B4-BE49-F238E27FC236}">
                <a16:creationId xmlns:a16="http://schemas.microsoft.com/office/drawing/2014/main" id="{CA0A300B-CF3D-4FD4-B10C-3941D66BE41D}"/>
              </a:ext>
            </a:extLst>
          </p:cNvPr>
          <p:cNvSpPr/>
          <p:nvPr/>
        </p:nvSpPr>
        <p:spPr>
          <a:xfrm>
            <a:off x="1485359" y="5986860"/>
            <a:ext cx="892141" cy="16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TextBox 28">
            <a:extLst>
              <a:ext uri="{FF2B5EF4-FFF2-40B4-BE49-F238E27FC236}">
                <a16:creationId xmlns:a16="http://schemas.microsoft.com/office/drawing/2014/main" id="{64196649-23BE-44C0-8B7C-2B3030381FB0}"/>
              </a:ext>
            </a:extLst>
          </p:cNvPr>
          <p:cNvSpPr txBox="1"/>
          <p:nvPr/>
        </p:nvSpPr>
        <p:spPr>
          <a:xfrm>
            <a:off x="2665516" y="5941683"/>
            <a:ext cx="9343901"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ea typeface="+mn-lt"/>
                <a:cs typeface="+mn-lt"/>
              </a:rPr>
              <a:t>Provide analytical solutions to increase both investors contribution and lending amounts In-line with marketing strategies.</a:t>
            </a:r>
            <a:endParaRPr lang="en-US" sz="1600">
              <a:cs typeface="Calibri"/>
            </a:endParaRPr>
          </a:p>
          <a:p>
            <a:pPr algn="l"/>
            <a:endParaRPr lang="en-US" sz="1600" dirty="0">
              <a:cs typeface="Calibri"/>
            </a:endParaRPr>
          </a:p>
        </p:txBody>
      </p:sp>
    </p:spTree>
    <p:extLst>
      <p:ext uri="{BB962C8B-B14F-4D97-AF65-F5344CB8AC3E}">
        <p14:creationId xmlns:p14="http://schemas.microsoft.com/office/powerpoint/2010/main" val="331110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17</a:t>
            </a:fld>
            <a:endParaRPr lang="en-US" sz="2000" dirty="0"/>
          </a:p>
        </p:txBody>
      </p:sp>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3908331" y="117812"/>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Fintech Credit –  Tips we adopt </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pic>
        <p:nvPicPr>
          <p:cNvPr id="12" name="Picture 11" descr="A picture containing parking&#10;&#10;Description generated with very high confidence">
            <a:extLst>
              <a:ext uri="{FF2B5EF4-FFF2-40B4-BE49-F238E27FC236}">
                <a16:creationId xmlns:a16="http://schemas.microsoft.com/office/drawing/2014/main" id="{590BB5A4-84A2-4D8C-8E37-98ED174DE66C}"/>
              </a:ext>
            </a:extLst>
          </p:cNvPr>
          <p:cNvPicPr>
            <a:picLocks noChangeAspect="1"/>
          </p:cNvPicPr>
          <p:nvPr/>
        </p:nvPicPr>
        <p:blipFill>
          <a:blip r:embed="rId2"/>
          <a:stretch>
            <a:fillRect/>
          </a:stretch>
        </p:blipFill>
        <p:spPr>
          <a:xfrm>
            <a:off x="0" y="608755"/>
            <a:ext cx="12192000" cy="6249245"/>
          </a:xfrm>
          <a:prstGeom prst="rect">
            <a:avLst/>
          </a:prstGeom>
        </p:spPr>
      </p:pic>
    </p:spTree>
    <p:extLst>
      <p:ext uri="{BB962C8B-B14F-4D97-AF65-F5344CB8AC3E}">
        <p14:creationId xmlns:p14="http://schemas.microsoft.com/office/powerpoint/2010/main" val="3976504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18</a:t>
            </a:fld>
            <a:endParaRPr lang="en-US" sz="2000" dirty="0"/>
          </a:p>
        </p:txBody>
      </p:sp>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3908331" y="117812"/>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Fintech Credit –  Challenges and Approach</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pic>
        <p:nvPicPr>
          <p:cNvPr id="12" name="table">
            <a:extLst>
              <a:ext uri="{FF2B5EF4-FFF2-40B4-BE49-F238E27FC236}">
                <a16:creationId xmlns:a16="http://schemas.microsoft.com/office/drawing/2014/main" id="{D38BFEB3-D513-41A7-9DD4-D9A02EFFF3EB}"/>
              </a:ext>
            </a:extLst>
          </p:cNvPr>
          <p:cNvPicPr>
            <a:picLocks noChangeAspect="1"/>
          </p:cNvPicPr>
          <p:nvPr/>
        </p:nvPicPr>
        <p:blipFill>
          <a:blip r:embed="rId2">
            <a:duotone>
              <a:schemeClr val="accent1">
                <a:shade val="45000"/>
                <a:satMod val="135000"/>
              </a:schemeClr>
              <a:prstClr val="white"/>
            </a:duotone>
          </a:blip>
          <a:stretch>
            <a:fillRect/>
          </a:stretch>
        </p:blipFill>
        <p:spPr>
          <a:xfrm>
            <a:off x="37064" y="639970"/>
            <a:ext cx="12154936" cy="5808907"/>
          </a:xfrm>
          <a:prstGeom prst="rect">
            <a:avLst/>
          </a:prstGeom>
          <a:ln w="12700">
            <a:solidFill>
              <a:srgbClr val="003399"/>
            </a:solidFill>
          </a:ln>
        </p:spPr>
      </p:pic>
      <p:sp>
        <p:nvSpPr>
          <p:cNvPr id="2" name="TextBox 1">
            <a:extLst>
              <a:ext uri="{FF2B5EF4-FFF2-40B4-BE49-F238E27FC236}">
                <a16:creationId xmlns:a16="http://schemas.microsoft.com/office/drawing/2014/main" id="{DB210DD7-CF62-4F0F-885F-00D18DAC189F}"/>
              </a:ext>
            </a:extLst>
          </p:cNvPr>
          <p:cNvSpPr txBox="1"/>
          <p:nvPr/>
        </p:nvSpPr>
        <p:spPr>
          <a:xfrm>
            <a:off x="9029739" y="612976"/>
            <a:ext cx="1421296" cy="338554"/>
          </a:xfrm>
          <a:prstGeom prst="rect">
            <a:avLst/>
          </a:prstGeom>
          <a:noFill/>
        </p:spPr>
        <p:txBody>
          <a:bodyPr wrap="square" rtlCol="0">
            <a:spAutoFit/>
          </a:bodyPr>
          <a:lstStyle/>
          <a:p>
            <a:r>
              <a:rPr lang="en-SG" sz="1600" b="1" dirty="0">
                <a:solidFill>
                  <a:schemeClr val="bg1"/>
                </a:solidFill>
                <a:latin typeface="+mj-lt"/>
                <a:cs typeface="Times New Roman" panose="02020603050405020304" pitchFamily="18" charset="0"/>
              </a:rPr>
              <a:t>Approach</a:t>
            </a:r>
          </a:p>
        </p:txBody>
      </p:sp>
      <p:sp>
        <p:nvSpPr>
          <p:cNvPr id="4" name="TextBox 3">
            <a:extLst>
              <a:ext uri="{FF2B5EF4-FFF2-40B4-BE49-F238E27FC236}">
                <a16:creationId xmlns:a16="http://schemas.microsoft.com/office/drawing/2014/main" id="{1C4BA3FB-E8CA-4EDD-B706-04A32E781BC8}"/>
              </a:ext>
            </a:extLst>
          </p:cNvPr>
          <p:cNvSpPr txBox="1"/>
          <p:nvPr/>
        </p:nvSpPr>
        <p:spPr>
          <a:xfrm>
            <a:off x="8179904" y="727420"/>
            <a:ext cx="815009" cy="138499"/>
          </a:xfrm>
          <a:prstGeom prst="rect">
            <a:avLst/>
          </a:prstGeom>
          <a:solidFill>
            <a:schemeClr val="accent1">
              <a:lumMod val="60000"/>
              <a:lumOff val="40000"/>
            </a:schemeClr>
          </a:solidFill>
        </p:spPr>
        <p:txBody>
          <a:bodyPr wrap="square" rtlCol="0">
            <a:spAutoFit/>
          </a:bodyPr>
          <a:lstStyle/>
          <a:p>
            <a:endParaRPr lang="en-SG" sz="300" dirty="0"/>
          </a:p>
        </p:txBody>
      </p:sp>
      <p:sp>
        <p:nvSpPr>
          <p:cNvPr id="9" name="TextBox 8">
            <a:extLst>
              <a:ext uri="{FF2B5EF4-FFF2-40B4-BE49-F238E27FC236}">
                <a16:creationId xmlns:a16="http://schemas.microsoft.com/office/drawing/2014/main" id="{7C46E166-4902-4DE7-AC2C-60C9C71C3FE9}"/>
              </a:ext>
            </a:extLst>
          </p:cNvPr>
          <p:cNvSpPr txBox="1"/>
          <p:nvPr/>
        </p:nvSpPr>
        <p:spPr>
          <a:xfrm>
            <a:off x="72797" y="656040"/>
            <a:ext cx="12082139" cy="338554"/>
          </a:xfrm>
          <a:prstGeom prst="rect">
            <a:avLst/>
          </a:prstGeom>
          <a:solidFill>
            <a:schemeClr val="accent1">
              <a:lumMod val="75000"/>
            </a:schemeClr>
          </a:solidFill>
        </p:spPr>
        <p:txBody>
          <a:bodyPr wrap="square" rtlCol="0">
            <a:spAutoFit/>
          </a:bodyPr>
          <a:lstStyle/>
          <a:p>
            <a:r>
              <a:rPr lang="en-SG" sz="1600" b="1" dirty="0">
                <a:solidFill>
                  <a:schemeClr val="bg1"/>
                </a:solidFill>
                <a:latin typeface="+mj-lt"/>
                <a:cs typeface="Times New Roman" panose="02020603050405020304" pitchFamily="18" charset="0"/>
              </a:rPr>
              <a:t>Team                                                                       Challenges                                                                                                            Approach</a:t>
            </a:r>
          </a:p>
        </p:txBody>
      </p:sp>
    </p:spTree>
    <p:extLst>
      <p:ext uri="{BB962C8B-B14F-4D97-AF65-F5344CB8AC3E}">
        <p14:creationId xmlns:p14="http://schemas.microsoft.com/office/powerpoint/2010/main" val="1150303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19</a:t>
            </a:fld>
            <a:endParaRPr lang="en-US" sz="2000" dirty="0"/>
          </a:p>
        </p:txBody>
      </p:sp>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3908331" y="117812"/>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Fintech Credit –  Challenges and Approach</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90264"/>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pic>
        <p:nvPicPr>
          <p:cNvPr id="9" name="table">
            <a:extLst>
              <a:ext uri="{FF2B5EF4-FFF2-40B4-BE49-F238E27FC236}">
                <a16:creationId xmlns:a16="http://schemas.microsoft.com/office/drawing/2014/main" id="{9F96ABF2-BA92-4CE5-882F-1046D5D9505F}"/>
              </a:ext>
            </a:extLst>
          </p:cNvPr>
          <p:cNvPicPr>
            <a:picLocks noChangeAspect="1"/>
          </p:cNvPicPr>
          <p:nvPr/>
        </p:nvPicPr>
        <p:blipFill>
          <a:blip r:embed="rId2">
            <a:duotone>
              <a:schemeClr val="accent1">
                <a:shade val="45000"/>
                <a:satMod val="135000"/>
              </a:schemeClr>
              <a:prstClr val="white"/>
            </a:duotone>
          </a:blip>
          <a:stretch>
            <a:fillRect/>
          </a:stretch>
        </p:blipFill>
        <p:spPr>
          <a:xfrm>
            <a:off x="72797" y="612976"/>
            <a:ext cx="12046406" cy="5700553"/>
          </a:xfrm>
          <a:prstGeom prst="rect">
            <a:avLst/>
          </a:prstGeom>
          <a:ln w="12700">
            <a:solidFill>
              <a:srgbClr val="003399"/>
            </a:solidFill>
          </a:ln>
        </p:spPr>
      </p:pic>
      <p:sp>
        <p:nvSpPr>
          <p:cNvPr id="10" name="TextBox 9">
            <a:extLst>
              <a:ext uri="{FF2B5EF4-FFF2-40B4-BE49-F238E27FC236}">
                <a16:creationId xmlns:a16="http://schemas.microsoft.com/office/drawing/2014/main" id="{3DC9DE37-5156-435D-92A4-34F9549E03F5}"/>
              </a:ext>
            </a:extLst>
          </p:cNvPr>
          <p:cNvSpPr txBox="1"/>
          <p:nvPr/>
        </p:nvSpPr>
        <p:spPr>
          <a:xfrm>
            <a:off x="72797" y="656040"/>
            <a:ext cx="11973609" cy="347812"/>
          </a:xfrm>
          <a:prstGeom prst="rect">
            <a:avLst/>
          </a:prstGeom>
          <a:solidFill>
            <a:schemeClr val="accent1">
              <a:lumMod val="75000"/>
            </a:schemeClr>
          </a:solidFill>
        </p:spPr>
        <p:txBody>
          <a:bodyPr wrap="square" rtlCol="0">
            <a:spAutoFit/>
          </a:bodyPr>
          <a:lstStyle/>
          <a:p>
            <a:r>
              <a:rPr lang="en-SG" sz="1600" b="1" dirty="0">
                <a:solidFill>
                  <a:schemeClr val="bg1"/>
                </a:solidFill>
                <a:latin typeface="+mj-lt"/>
                <a:cs typeface="Times New Roman" panose="02020603050405020304" pitchFamily="18" charset="0"/>
              </a:rPr>
              <a:t>Team                                                                       Challenges                                                                                                            Approach</a:t>
            </a:r>
          </a:p>
        </p:txBody>
      </p:sp>
    </p:spTree>
    <p:extLst>
      <p:ext uri="{BB962C8B-B14F-4D97-AF65-F5344CB8AC3E}">
        <p14:creationId xmlns:p14="http://schemas.microsoft.com/office/powerpoint/2010/main" val="138904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D836580-CFB8-4978-A46E-48CAFAA81514}"/>
              </a:ext>
            </a:extLst>
          </p:cNvPr>
          <p:cNvSpPr txBox="1">
            <a:spLocks/>
          </p:cNvSpPr>
          <p:nvPr/>
        </p:nvSpPr>
        <p:spPr>
          <a:xfrm>
            <a:off x="870204" y="136525"/>
            <a:ext cx="10451592" cy="62383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pc="-50" dirty="0">
                <a:solidFill>
                  <a:srgbClr val="002060"/>
                </a:solidFill>
                <a:effectLst>
                  <a:outerShdw blurRad="38100" dist="38100" dir="2700000" algn="tl">
                    <a:srgbClr val="000000">
                      <a:alpha val="43137"/>
                    </a:srgbClr>
                  </a:outerShdw>
                </a:effectLst>
              </a:rPr>
              <a:t>Agenda </a:t>
            </a:r>
          </a:p>
        </p:txBody>
      </p:sp>
      <p:sp>
        <p:nvSpPr>
          <p:cNvPr id="20" name="Rectangle 1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6FEDF93-2BFD-41CA-ABC7-B039102F3792}" type="slidenum">
              <a:rPr lang="en-US">
                <a:solidFill>
                  <a:prstClr val="black">
                    <a:tint val="75000"/>
                  </a:prstClr>
                </a:solidFill>
                <a:effectLst>
                  <a:outerShdw blurRad="38100" dist="38100" dir="2700000" algn="tl">
                    <a:srgbClr val="000000">
                      <a:alpha val="43137"/>
                    </a:srgbClr>
                  </a:outerShdw>
                </a:effectLst>
              </a:rPr>
              <a:pPr>
                <a:spcAft>
                  <a:spcPts val="600"/>
                </a:spcAft>
              </a:pPr>
              <a:t>2</a:t>
            </a:fld>
            <a:endParaRPr lang="en-US">
              <a:solidFill>
                <a:prstClr val="black">
                  <a:tint val="75000"/>
                </a:prstClr>
              </a:solidFill>
              <a:effectLst>
                <a:outerShdw blurRad="38100" dist="38100" dir="2700000" algn="tl">
                  <a:srgbClr val="000000">
                    <a:alpha val="43137"/>
                  </a:srgbClr>
                </a:outerShdw>
              </a:effectLst>
            </a:endParaRPr>
          </a:p>
        </p:txBody>
      </p:sp>
      <p:graphicFrame>
        <p:nvGraphicFramePr>
          <p:cNvPr id="15" name="TextBox 12">
            <a:extLst>
              <a:ext uri="{FF2B5EF4-FFF2-40B4-BE49-F238E27FC236}">
                <a16:creationId xmlns:a16="http://schemas.microsoft.com/office/drawing/2014/main" id="{CC1E6552-B0C8-48D3-A801-078FD278A4AD}"/>
              </a:ext>
            </a:extLst>
          </p:cNvPr>
          <p:cNvGraphicFramePr/>
          <p:nvPr>
            <p:extLst>
              <p:ext uri="{D42A27DB-BD31-4B8C-83A1-F6EECF244321}">
                <p14:modId xmlns:p14="http://schemas.microsoft.com/office/powerpoint/2010/main" val="677704866"/>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Connector 8">
            <a:extLst>
              <a:ext uri="{FF2B5EF4-FFF2-40B4-BE49-F238E27FC236}">
                <a16:creationId xmlns:a16="http://schemas.microsoft.com/office/drawing/2014/main" id="{0E149B1E-FE83-4FA9-8DC7-EFB0622B3552}"/>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557816-28BB-4A8F-B1E2-9BF45026F746}"/>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31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20</a:t>
            </a:fld>
            <a:endParaRPr lang="en-US" sz="2000" dirty="0"/>
          </a:p>
        </p:txBody>
      </p:sp>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3908331" y="117812"/>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Fintech Credit –  Best Project </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9" name="Title 3">
            <a:extLst>
              <a:ext uri="{FF2B5EF4-FFF2-40B4-BE49-F238E27FC236}">
                <a16:creationId xmlns:a16="http://schemas.microsoft.com/office/drawing/2014/main" id="{217961D9-0D3D-48CF-9611-10B9048073B1}"/>
              </a:ext>
            </a:extLst>
          </p:cNvPr>
          <p:cNvSpPr>
            <a:spLocks noGrp="1"/>
          </p:cNvSpPr>
          <p:nvPr/>
        </p:nvSpPr>
        <p:spPr>
          <a:xfrm>
            <a:off x="735829" y="710764"/>
            <a:ext cx="10389371" cy="1450757"/>
          </a:xfrm>
          <a:prstGeom prst="rect">
            <a:avLst/>
          </a:prstGeom>
        </p:spPr>
        <p:txBody>
          <a:bodyPr vert="horz" lIns="91440" tIns="45720" rIns="91440" bIns="45720" rtlCol="0" anchor="b">
            <a:normAutofit/>
          </a:bodyPr>
          <a:lst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a:lstStyle>
          <a:p>
            <a:r>
              <a:rPr lang="en-US" sz="2800" dirty="0">
                <a:solidFill>
                  <a:srgbClr val="002060"/>
                </a:solidFill>
                <a:latin typeface="+mn-lt"/>
              </a:rPr>
              <a:t>Which would be the best project to focus on for growing the analytics group's visibility and capabilities?</a:t>
            </a:r>
          </a:p>
        </p:txBody>
      </p:sp>
      <p:sp>
        <p:nvSpPr>
          <p:cNvPr id="10" name="Content Placeholder 4">
            <a:extLst>
              <a:ext uri="{FF2B5EF4-FFF2-40B4-BE49-F238E27FC236}">
                <a16:creationId xmlns:a16="http://schemas.microsoft.com/office/drawing/2014/main" id="{E8443580-A494-4428-BC93-B15842D082D7}"/>
              </a:ext>
            </a:extLst>
          </p:cNvPr>
          <p:cNvSpPr>
            <a:spLocks noGrp="1"/>
          </p:cNvSpPr>
          <p:nvPr/>
        </p:nvSpPr>
        <p:spPr>
          <a:xfrm>
            <a:off x="735829" y="2818350"/>
            <a:ext cx="4762499" cy="2873859"/>
          </a:xfrm>
          <a:prstGeom prst="rect">
            <a:avLst/>
          </a:prstGeom>
        </p:spPr>
        <p:txBody>
          <a:bodyPr vert="horz" lIns="0" tIns="45720" rIns="0" bIns="45720" rtlCol="0">
            <a:normAutofit/>
          </a:bodyPr>
          <a:lst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Fintech Credit is focusing on the development of lending activity in Business financing and Invoice financing. </a:t>
            </a:r>
          </a:p>
          <a:p>
            <a:pPr>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 Targets to achieve a 10 times growth in pooled investments from consumer/ business investors by 2022. This would be the best project to focus on for growing the analytics group's visibility and capabilities</a:t>
            </a:r>
          </a:p>
          <a:p>
            <a:pPr>
              <a:buFont typeface="Wingdings" panose="05000000000000000000" pitchFamily="2" charset="2"/>
              <a:buChar char="Ø"/>
            </a:pPr>
            <a:endParaRPr lang="en-US" dirty="0"/>
          </a:p>
        </p:txBody>
      </p:sp>
      <p:pic>
        <p:nvPicPr>
          <p:cNvPr id="11" name="Content Placeholder 7">
            <a:extLst>
              <a:ext uri="{FF2B5EF4-FFF2-40B4-BE49-F238E27FC236}">
                <a16:creationId xmlns:a16="http://schemas.microsoft.com/office/drawing/2014/main" id="{E5B1AEF4-668D-41FA-8BA5-4139C59AAA9F}"/>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237965" y="2575360"/>
            <a:ext cx="4762500" cy="3571875"/>
          </a:xfrm>
          <a:prstGeom prst="rect">
            <a:avLst/>
          </a:prstGeom>
        </p:spPr>
      </p:pic>
    </p:spTree>
    <p:extLst>
      <p:ext uri="{BB962C8B-B14F-4D97-AF65-F5344CB8AC3E}">
        <p14:creationId xmlns:p14="http://schemas.microsoft.com/office/powerpoint/2010/main" val="3668177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21</a:t>
            </a:fld>
            <a:endParaRPr lang="en-US" sz="2000" dirty="0"/>
          </a:p>
        </p:txBody>
      </p:sp>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3908331" y="117812"/>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Best Project–  Group’s visibility</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12" name="TextBox 1">
            <a:extLst>
              <a:ext uri="{FF2B5EF4-FFF2-40B4-BE49-F238E27FC236}">
                <a16:creationId xmlns:a16="http://schemas.microsoft.com/office/drawing/2014/main" id="{1017FA77-B263-4E21-B1E0-3CBE2128F2D2}"/>
              </a:ext>
            </a:extLst>
          </p:cNvPr>
          <p:cNvSpPr txBox="1"/>
          <p:nvPr/>
        </p:nvSpPr>
        <p:spPr>
          <a:xfrm>
            <a:off x="927652" y="642121"/>
            <a:ext cx="4618383"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2060"/>
                </a:solidFill>
              </a:rPr>
              <a:t>WHY?</a:t>
            </a:r>
          </a:p>
        </p:txBody>
      </p:sp>
      <p:sp>
        <p:nvSpPr>
          <p:cNvPr id="13" name="TextBox 2">
            <a:extLst>
              <a:ext uri="{FF2B5EF4-FFF2-40B4-BE49-F238E27FC236}">
                <a16:creationId xmlns:a16="http://schemas.microsoft.com/office/drawing/2014/main" id="{9A658959-14E3-48E7-AAC1-61144295A3B9}"/>
              </a:ext>
            </a:extLst>
          </p:cNvPr>
          <p:cNvSpPr txBox="1"/>
          <p:nvPr/>
        </p:nvSpPr>
        <p:spPr>
          <a:xfrm>
            <a:off x="927652" y="1165341"/>
            <a:ext cx="10336696" cy="16767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750" dirty="0">
                <a:solidFill>
                  <a:srgbClr val="002060"/>
                </a:solidFill>
                <a:latin typeface="Calibri" panose="020F0502020204030204" pitchFamily="34" charset="0"/>
                <a:cs typeface="Calibri" panose="020F0502020204030204" pitchFamily="34" charset="0"/>
              </a:rPr>
              <a:t>For Fintech business transaction fee on successful lending drives profit. This project drives the analytical enhancements to support better risk grading of borrowers, optimization techniques to maximize investors profits, a quality and detailed reporting structure to monitor portfolio risk appetite.</a:t>
            </a:r>
          </a:p>
          <a:p>
            <a:pPr>
              <a:lnSpc>
                <a:spcPct val="150000"/>
              </a:lnSpc>
            </a:pPr>
            <a:endParaRPr lang="en-US" dirty="0"/>
          </a:p>
        </p:txBody>
      </p:sp>
      <p:sp>
        <p:nvSpPr>
          <p:cNvPr id="14" name="TextBox 3">
            <a:extLst>
              <a:ext uri="{FF2B5EF4-FFF2-40B4-BE49-F238E27FC236}">
                <a16:creationId xmlns:a16="http://schemas.microsoft.com/office/drawing/2014/main" id="{3B65BB69-392E-43EB-91CB-18D626B15125}"/>
              </a:ext>
            </a:extLst>
          </p:cNvPr>
          <p:cNvSpPr txBox="1"/>
          <p:nvPr/>
        </p:nvSpPr>
        <p:spPr>
          <a:xfrm>
            <a:off x="982913" y="2580472"/>
            <a:ext cx="585083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2060"/>
                </a:solidFill>
              </a:rPr>
              <a:t>Growing the group’s visibility:</a:t>
            </a:r>
          </a:p>
        </p:txBody>
      </p:sp>
      <p:sp>
        <p:nvSpPr>
          <p:cNvPr id="15" name="TextBox 4">
            <a:extLst>
              <a:ext uri="{FF2B5EF4-FFF2-40B4-BE49-F238E27FC236}">
                <a16:creationId xmlns:a16="http://schemas.microsoft.com/office/drawing/2014/main" id="{4A6E97BC-4BA2-498C-9416-4A7528B7657B}"/>
              </a:ext>
            </a:extLst>
          </p:cNvPr>
          <p:cNvSpPr txBox="1"/>
          <p:nvPr/>
        </p:nvSpPr>
        <p:spPr>
          <a:xfrm>
            <a:off x="927652" y="3208345"/>
            <a:ext cx="10118033" cy="32925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This project creates a win-win situation for risk and marketing teams by providing effective optimization techniques helps raising investors deposits complaint with risk policy.</a:t>
            </a:r>
          </a:p>
          <a:p>
            <a:pPr marL="285750" lvl="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This project allows both risk and marketing teams to monitor portfolios growth not only at portfolio level but also by risk and market segments.</a:t>
            </a:r>
          </a:p>
          <a:p>
            <a:pPr marL="285750" lvl="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This project shows the competence of analytics team in raising the investors deposits complaint to risk policies.</a:t>
            </a:r>
          </a:p>
          <a:p>
            <a:pPr marL="28575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The quality of the digital interface used for the implementation for the proposed analytical solutions should be internally reviewed. Further publish the results to other teams and address their feedback</a:t>
            </a:r>
            <a:r>
              <a:rPr lang="en-US" dirty="0"/>
              <a:t>.</a:t>
            </a:r>
          </a:p>
        </p:txBody>
      </p:sp>
    </p:spTree>
    <p:extLst>
      <p:ext uri="{BB962C8B-B14F-4D97-AF65-F5344CB8AC3E}">
        <p14:creationId xmlns:p14="http://schemas.microsoft.com/office/powerpoint/2010/main" val="3842359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22</a:t>
            </a:fld>
            <a:endParaRPr lang="en-US" sz="2000" dirty="0"/>
          </a:p>
        </p:txBody>
      </p:sp>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3908331" y="117812"/>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Fintech Credit –  Best Project Role</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12" name="TextBox 1">
            <a:extLst>
              <a:ext uri="{FF2B5EF4-FFF2-40B4-BE49-F238E27FC236}">
                <a16:creationId xmlns:a16="http://schemas.microsoft.com/office/drawing/2014/main" id="{24E7E64F-3C8D-453F-8DD1-888841AF31BE}"/>
              </a:ext>
            </a:extLst>
          </p:cNvPr>
          <p:cNvSpPr txBox="1"/>
          <p:nvPr/>
        </p:nvSpPr>
        <p:spPr>
          <a:xfrm>
            <a:off x="924340" y="1327734"/>
            <a:ext cx="104692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2060"/>
                </a:solidFill>
              </a:rPr>
              <a:t>What role will this project play in your larger strategy?</a:t>
            </a:r>
          </a:p>
        </p:txBody>
      </p:sp>
      <p:sp>
        <p:nvSpPr>
          <p:cNvPr id="13" name="TextBox 2">
            <a:extLst>
              <a:ext uri="{FF2B5EF4-FFF2-40B4-BE49-F238E27FC236}">
                <a16:creationId xmlns:a16="http://schemas.microsoft.com/office/drawing/2014/main" id="{F6811615-0477-4F93-81BB-086AB356651C}"/>
              </a:ext>
            </a:extLst>
          </p:cNvPr>
          <p:cNvSpPr txBox="1"/>
          <p:nvPr/>
        </p:nvSpPr>
        <p:spPr>
          <a:xfrm>
            <a:off x="1040296" y="2470734"/>
            <a:ext cx="10111407" cy="28886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Contributes optimization strategies to manage the risk and profits for investors. This helps in reducing the gaps between the marketing strategies and risk policies.</a:t>
            </a:r>
          </a:p>
          <a:p>
            <a:pPr marL="285750" lvl="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Contributes to risk reporting with additional risk matrices related to both investors and borrowers credit risk.</a:t>
            </a:r>
          </a:p>
          <a:p>
            <a:pPr marL="285750" lvl="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Supports Fintech’s term goal of achieving growth in pooled investments.</a:t>
            </a:r>
          </a:p>
          <a:p>
            <a:pPr marL="285750" lvl="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Supports fintech’s long term goal of expansion of business in Asia and European countries.</a:t>
            </a:r>
          </a:p>
          <a:p>
            <a:pPr marL="285750" indent="-285750">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35059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23</a:t>
            </a:fld>
            <a:endParaRPr lang="en-US" sz="2000" dirty="0"/>
          </a:p>
        </p:txBody>
      </p:sp>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4951940" y="205261"/>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References </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12" name="TextBox 1">
            <a:extLst>
              <a:ext uri="{FF2B5EF4-FFF2-40B4-BE49-F238E27FC236}">
                <a16:creationId xmlns:a16="http://schemas.microsoft.com/office/drawing/2014/main" id="{24E7E64F-3C8D-453F-8DD1-888841AF31BE}"/>
              </a:ext>
            </a:extLst>
          </p:cNvPr>
          <p:cNvSpPr txBox="1"/>
          <p:nvPr/>
        </p:nvSpPr>
        <p:spPr>
          <a:xfrm>
            <a:off x="924340" y="1327734"/>
            <a:ext cx="10469218" cy="2554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000" dirty="0">
                <a:solidFill>
                  <a:srgbClr val="003399"/>
                </a:solidFill>
                <a:hlinkClick r:id="rId2">
                  <a:extLst>
                    <a:ext uri="{A12FA001-AC4F-418D-AE19-62706E023703}">
                      <ahyp:hlinkClr xmlns:ahyp="http://schemas.microsoft.com/office/drawing/2018/hyperlinkcolor" val="tx"/>
                    </a:ext>
                  </a:extLst>
                </a:hlinkClick>
              </a:rPr>
              <a:t>https://www.pmi.org/learning/library/project-group-decision-making-process-6797</a:t>
            </a:r>
            <a:endParaRPr lang="en-US" sz="2000" dirty="0">
              <a:solidFill>
                <a:srgbClr val="003399"/>
              </a:solidFill>
            </a:endParaRPr>
          </a:p>
          <a:p>
            <a:pPr marL="457200" indent="-457200">
              <a:buFont typeface="Arial" panose="020B0604020202020204" pitchFamily="34" charset="0"/>
              <a:buChar char="•"/>
            </a:pPr>
            <a:r>
              <a:rPr lang="en-US" sz="2000" dirty="0">
                <a:solidFill>
                  <a:srgbClr val="003399"/>
                </a:solidFill>
                <a:hlinkClick r:id="rId3">
                  <a:extLst>
                    <a:ext uri="{A12FA001-AC4F-418D-AE19-62706E023703}">
                      <ahyp:hlinkClr xmlns:ahyp="http://schemas.microsoft.com/office/drawing/2018/hyperlinkcolor" val="tx"/>
                    </a:ext>
                  </a:extLst>
                </a:hlinkClick>
              </a:rPr>
              <a:t>https://www.project-management-skills.com/organizational-structure-types.html</a:t>
            </a:r>
            <a:endParaRPr lang="en-US" sz="2000" dirty="0">
              <a:solidFill>
                <a:srgbClr val="003399"/>
              </a:solidFill>
            </a:endParaRPr>
          </a:p>
          <a:p>
            <a:pPr marL="457200" indent="-457200">
              <a:buFont typeface="Arial" panose="020B0604020202020204" pitchFamily="34" charset="0"/>
              <a:buChar char="•"/>
            </a:pPr>
            <a:r>
              <a:rPr lang="en-US" sz="2000" dirty="0">
                <a:solidFill>
                  <a:srgbClr val="003399"/>
                </a:solidFill>
                <a:hlinkClick r:id="rId4">
                  <a:extLst>
                    <a:ext uri="{A12FA001-AC4F-418D-AE19-62706E023703}">
                      <ahyp:hlinkClr xmlns:ahyp="http://schemas.microsoft.com/office/drawing/2018/hyperlinkcolor" val="tx"/>
                    </a:ext>
                  </a:extLst>
                </a:hlinkClick>
              </a:rPr>
              <a:t>https://www.cmu.edu/teaching/designteach/teach/instructionalstrategies/groupprojects/challenges.html</a:t>
            </a:r>
            <a:endParaRPr lang="en-US" sz="2000" dirty="0">
              <a:solidFill>
                <a:srgbClr val="003399"/>
              </a:solidFill>
            </a:endParaRPr>
          </a:p>
          <a:p>
            <a:pPr marL="457200" indent="-457200">
              <a:buFont typeface="Arial" panose="020B0604020202020204" pitchFamily="34" charset="0"/>
              <a:buChar char="•"/>
            </a:pPr>
            <a:r>
              <a:rPr lang="en-US" sz="2000" dirty="0">
                <a:solidFill>
                  <a:srgbClr val="003399"/>
                </a:solidFill>
                <a:hlinkClick r:id="rId5">
                  <a:extLst>
                    <a:ext uri="{A12FA001-AC4F-418D-AE19-62706E023703}">
                      <ahyp:hlinkClr xmlns:ahyp="http://schemas.microsoft.com/office/drawing/2018/hyperlinkcolor" val="tx"/>
                    </a:ext>
                  </a:extLst>
                </a:hlinkClick>
              </a:rPr>
              <a:t>https://www.workzone.com/blog/project-visibility-throughout-organization/</a:t>
            </a:r>
            <a:endParaRPr lang="en-US" sz="2000" dirty="0">
              <a:solidFill>
                <a:srgbClr val="003399"/>
              </a:solidFill>
            </a:endParaRPr>
          </a:p>
          <a:p>
            <a:pPr marL="457200" indent="-457200">
              <a:buFont typeface="Arial" panose="020B0604020202020204" pitchFamily="34" charset="0"/>
              <a:buChar char="•"/>
            </a:pPr>
            <a:r>
              <a:rPr lang="en-US" sz="2000" dirty="0">
                <a:solidFill>
                  <a:srgbClr val="003399"/>
                </a:solidFill>
                <a:hlinkClick r:id="rId6">
                  <a:extLst>
                    <a:ext uri="{A12FA001-AC4F-418D-AE19-62706E023703}">
                      <ahyp:hlinkClr xmlns:ahyp="http://schemas.microsoft.com/office/drawing/2018/hyperlinkcolor" val="tx"/>
                    </a:ext>
                  </a:extLst>
                </a:hlinkClick>
              </a:rPr>
              <a:t>https://www.financialexpress.com/industry/sme/this-fintech-startup-is-nurturing-very-audacious-goal-of-financial-inclusion/1511617/</a:t>
            </a:r>
            <a:r>
              <a:rPr lang="en-US" sz="2000" dirty="0">
                <a:solidFill>
                  <a:srgbClr val="003399"/>
                </a:solidFill>
              </a:rPr>
              <a:t> </a:t>
            </a:r>
            <a:br>
              <a:rPr lang="en-US" sz="2000" dirty="0">
                <a:solidFill>
                  <a:srgbClr val="003399"/>
                </a:solidFill>
              </a:rPr>
            </a:br>
            <a:endParaRPr lang="en-US" sz="2000" dirty="0">
              <a:solidFill>
                <a:srgbClr val="003399"/>
              </a:solidFill>
            </a:endParaRPr>
          </a:p>
        </p:txBody>
      </p:sp>
    </p:spTree>
    <p:extLst>
      <p:ext uri="{BB962C8B-B14F-4D97-AF65-F5344CB8AC3E}">
        <p14:creationId xmlns:p14="http://schemas.microsoft.com/office/powerpoint/2010/main" val="3796667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BAF6BE-70D2-4C47-B4E9-EB2237261D4B}"/>
              </a:ext>
            </a:extLst>
          </p:cNvPr>
          <p:cNvSpPr txBox="1"/>
          <p:nvPr/>
        </p:nvSpPr>
        <p:spPr>
          <a:xfrm>
            <a:off x="2763078" y="268356"/>
            <a:ext cx="8557591" cy="3631763"/>
          </a:xfrm>
          <a:prstGeom prst="rect">
            <a:avLst/>
          </a:prstGeom>
          <a:noFill/>
        </p:spPr>
        <p:txBody>
          <a:bodyPr wrap="square" rtlCol="0">
            <a:spAutoFit/>
          </a:bodyPr>
          <a:lstStyle/>
          <a:p>
            <a:endParaRPr lang="en-SG" sz="11500" dirty="0">
              <a:solidFill>
                <a:srgbClr val="003399"/>
              </a:solidFill>
            </a:endParaRPr>
          </a:p>
          <a:p>
            <a:r>
              <a:rPr lang="en-SG" sz="11500" dirty="0">
                <a:solidFill>
                  <a:srgbClr val="003399"/>
                </a:solidFill>
              </a:rPr>
              <a:t>Thank You</a:t>
            </a:r>
          </a:p>
        </p:txBody>
      </p:sp>
    </p:spTree>
    <p:extLst>
      <p:ext uri="{BB962C8B-B14F-4D97-AF65-F5344CB8AC3E}">
        <p14:creationId xmlns:p14="http://schemas.microsoft.com/office/powerpoint/2010/main" val="128062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effectLst>
                  <a:outerShdw blurRad="38100" dist="38100" dir="2700000" algn="tl">
                    <a:srgbClr val="000000">
                      <a:alpha val="43137"/>
                    </a:srgbClr>
                  </a:outerShdw>
                </a:effectLst>
              </a:rPr>
              <a:t>3</a:t>
            </a:fld>
            <a:endParaRPr lang="en-US" sz="2000" dirty="0">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EE493E3D-3635-4F6A-A485-055818F72BCF}"/>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3C1F7EF-5124-4A43-8D57-0940571DA613}"/>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20" name="Footer Placeholder 1">
            <a:extLst>
              <a:ext uri="{FF2B5EF4-FFF2-40B4-BE49-F238E27FC236}">
                <a16:creationId xmlns:a16="http://schemas.microsoft.com/office/drawing/2014/main" id="{1DF9D22E-F927-4C78-9BD5-D75614C0FBE1}"/>
              </a:ext>
            </a:extLst>
          </p:cNvPr>
          <p:cNvSpPr txBox="1">
            <a:spLocks/>
          </p:cNvSpPr>
          <p:nvPr/>
        </p:nvSpPr>
        <p:spPr>
          <a:xfrm>
            <a:off x="4142827" y="110470"/>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cap="none" dirty="0">
                <a:solidFill>
                  <a:srgbClr val="002060"/>
                </a:solidFill>
                <a:effectLst>
                  <a:outerShdw blurRad="38100" dist="38100" dir="2700000" algn="tl">
                    <a:srgbClr val="000000">
                      <a:alpha val="43137"/>
                    </a:srgbClr>
                  </a:outerShdw>
                </a:effectLst>
              </a:rPr>
              <a:t>Fintech Credit – Business Model</a:t>
            </a:r>
          </a:p>
        </p:txBody>
      </p:sp>
      <p:grpSp>
        <p:nvGrpSpPr>
          <p:cNvPr id="21" name="Group 20">
            <a:extLst>
              <a:ext uri="{FF2B5EF4-FFF2-40B4-BE49-F238E27FC236}">
                <a16:creationId xmlns:a16="http://schemas.microsoft.com/office/drawing/2014/main" id="{F8A53984-737B-4FAD-9E34-21990D5283DC}"/>
              </a:ext>
            </a:extLst>
          </p:cNvPr>
          <p:cNvGrpSpPr/>
          <p:nvPr/>
        </p:nvGrpSpPr>
        <p:grpSpPr>
          <a:xfrm>
            <a:off x="89452" y="820872"/>
            <a:ext cx="11406810" cy="4432849"/>
            <a:chOff x="76199" y="1502732"/>
            <a:chExt cx="12192000" cy="4639936"/>
          </a:xfrm>
        </p:grpSpPr>
        <p:pic>
          <p:nvPicPr>
            <p:cNvPr id="22" name="Picture 21">
              <a:extLst>
                <a:ext uri="{FF2B5EF4-FFF2-40B4-BE49-F238E27FC236}">
                  <a16:creationId xmlns:a16="http://schemas.microsoft.com/office/drawing/2014/main" id="{332467FD-FC58-421C-8FF1-F5E89379B101}"/>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76199" y="1502732"/>
              <a:ext cx="12192000" cy="4639936"/>
            </a:xfrm>
            <a:prstGeom prst="rect">
              <a:avLst/>
            </a:prstGeom>
          </p:spPr>
        </p:pic>
        <p:sp>
          <p:nvSpPr>
            <p:cNvPr id="23" name="Flowchart: Connector 22">
              <a:extLst>
                <a:ext uri="{FF2B5EF4-FFF2-40B4-BE49-F238E27FC236}">
                  <a16:creationId xmlns:a16="http://schemas.microsoft.com/office/drawing/2014/main" id="{798A6F00-2004-4405-97D0-78BE72D4293D}"/>
                </a:ext>
              </a:extLst>
            </p:cNvPr>
            <p:cNvSpPr/>
            <p:nvPr/>
          </p:nvSpPr>
          <p:spPr>
            <a:xfrm>
              <a:off x="4654549" y="2344700"/>
              <a:ext cx="3035300" cy="264795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grpSp>
          <p:nvGrpSpPr>
            <p:cNvPr id="24" name="Group 23">
              <a:extLst>
                <a:ext uri="{FF2B5EF4-FFF2-40B4-BE49-F238E27FC236}">
                  <a16:creationId xmlns:a16="http://schemas.microsoft.com/office/drawing/2014/main" id="{E91843CB-5788-4FCC-B704-09CC64AB57E1}"/>
                </a:ext>
              </a:extLst>
            </p:cNvPr>
            <p:cNvGrpSpPr/>
            <p:nvPr/>
          </p:nvGrpSpPr>
          <p:grpSpPr>
            <a:xfrm>
              <a:off x="4819650" y="2836429"/>
              <a:ext cx="3454400" cy="1294212"/>
              <a:chOff x="4813300" y="2655320"/>
              <a:chExt cx="3454400" cy="1294212"/>
            </a:xfrm>
          </p:grpSpPr>
          <p:pic>
            <p:nvPicPr>
              <p:cNvPr id="25" name="Picture 24">
                <a:extLst>
                  <a:ext uri="{FF2B5EF4-FFF2-40B4-BE49-F238E27FC236}">
                    <a16:creationId xmlns:a16="http://schemas.microsoft.com/office/drawing/2014/main" id="{3C62B763-339A-4790-8844-FCF562834101}"/>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4912865" y="2655320"/>
                <a:ext cx="2416414" cy="490111"/>
              </a:xfrm>
              <a:prstGeom prst="rect">
                <a:avLst/>
              </a:prstGeom>
            </p:spPr>
          </p:pic>
          <p:sp>
            <p:nvSpPr>
              <p:cNvPr id="26" name="TextBox 25">
                <a:extLst>
                  <a:ext uri="{FF2B5EF4-FFF2-40B4-BE49-F238E27FC236}">
                    <a16:creationId xmlns:a16="http://schemas.microsoft.com/office/drawing/2014/main" id="{E22124C5-24A2-4680-BCF3-486DE62C30B5}"/>
                  </a:ext>
                </a:extLst>
              </p:cNvPr>
              <p:cNvSpPr txBox="1"/>
              <p:nvPr/>
            </p:nvSpPr>
            <p:spPr>
              <a:xfrm>
                <a:off x="4813300" y="3135580"/>
                <a:ext cx="3454400" cy="813952"/>
              </a:xfrm>
              <a:prstGeom prst="rect">
                <a:avLst/>
              </a:prstGeom>
              <a:noFill/>
            </p:spPr>
            <p:txBody>
              <a:bodyPr wrap="square" lIns="108000" rtlCol="0">
                <a:spAutoFit/>
              </a:bodyPr>
              <a:lstStyle/>
              <a:p>
                <a:pPr marL="342891" indent="-342891">
                  <a:buFont typeface="Wingdings" panose="05000000000000000000" pitchFamily="2" charset="2"/>
                  <a:buChar char="Ø"/>
                </a:pPr>
                <a:r>
                  <a:rPr lang="en-SG" sz="1600" dirty="0">
                    <a:solidFill>
                      <a:schemeClr val="bg1"/>
                    </a:solidFill>
                  </a:rPr>
                  <a:t>Screens borrowers ,</a:t>
                </a:r>
              </a:p>
              <a:p>
                <a:pPr marL="342891" indent="-342891">
                  <a:buFont typeface="Wingdings" panose="05000000000000000000" pitchFamily="2" charset="2"/>
                  <a:buChar char="Ø"/>
                </a:pPr>
                <a:r>
                  <a:rPr lang="en-SG" sz="1600" dirty="0">
                    <a:solidFill>
                      <a:schemeClr val="bg1"/>
                    </a:solidFill>
                  </a:rPr>
                  <a:t>Facilitates the transactions ,</a:t>
                </a:r>
              </a:p>
              <a:p>
                <a:pPr marL="342891" indent="-342891">
                  <a:buFont typeface="Wingdings" panose="05000000000000000000" pitchFamily="2" charset="2"/>
                  <a:buChar char="Ø"/>
                </a:pPr>
                <a:r>
                  <a:rPr lang="en-SG" sz="1600" dirty="0">
                    <a:solidFill>
                      <a:schemeClr val="bg1"/>
                    </a:solidFill>
                  </a:rPr>
                  <a:t>Services the loans</a:t>
                </a:r>
              </a:p>
            </p:txBody>
          </p:sp>
        </p:grpSp>
      </p:grpSp>
      <p:sp>
        <p:nvSpPr>
          <p:cNvPr id="10" name="TextBox 9">
            <a:extLst>
              <a:ext uri="{FF2B5EF4-FFF2-40B4-BE49-F238E27FC236}">
                <a16:creationId xmlns:a16="http://schemas.microsoft.com/office/drawing/2014/main" id="{41E401FC-1C01-4F86-B00A-1A10C5808305}"/>
              </a:ext>
            </a:extLst>
          </p:cNvPr>
          <p:cNvSpPr txBox="1"/>
          <p:nvPr/>
        </p:nvSpPr>
        <p:spPr>
          <a:xfrm>
            <a:off x="3225938" y="4597764"/>
            <a:ext cx="8515351" cy="954107"/>
          </a:xfrm>
          <a:prstGeom prst="rect">
            <a:avLst/>
          </a:prstGeom>
          <a:noFill/>
        </p:spPr>
        <p:txBody>
          <a:bodyPr wrap="square" rtlCol="0">
            <a:spAutoFit/>
          </a:bodyPr>
          <a:lstStyle/>
          <a:p>
            <a:r>
              <a:rPr lang="en-US" sz="2800" dirty="0">
                <a:solidFill>
                  <a:srgbClr val="002060"/>
                </a:solidFill>
                <a:cs typeface="Arial" panose="020B0604020202020204" pitchFamily="34" charset="0"/>
              </a:rPr>
              <a:t>                Founded in 2010.</a:t>
            </a:r>
          </a:p>
          <a:p>
            <a:r>
              <a:rPr lang="en-US" sz="2800" dirty="0">
                <a:solidFill>
                  <a:srgbClr val="002060"/>
                </a:solidFill>
                <a:cs typeface="Arial" panose="020B0604020202020204" pitchFamily="34" charset="0"/>
              </a:rPr>
              <a:t>  Operated in Australia &amp; New Zealand.</a:t>
            </a:r>
            <a:endParaRPr lang="en-SG" sz="2800" dirty="0">
              <a:solidFill>
                <a:srgbClr val="002060"/>
              </a:solidFill>
            </a:endParaRPr>
          </a:p>
        </p:txBody>
      </p:sp>
    </p:spTree>
    <p:extLst>
      <p:ext uri="{BB962C8B-B14F-4D97-AF65-F5344CB8AC3E}">
        <p14:creationId xmlns:p14="http://schemas.microsoft.com/office/powerpoint/2010/main" val="314486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C758B30E-4983-48DD-BE19-A9C07CABE10E}"/>
              </a:ext>
            </a:extLst>
          </p:cNvPr>
          <p:cNvGrpSpPr/>
          <p:nvPr/>
        </p:nvGrpSpPr>
        <p:grpSpPr>
          <a:xfrm>
            <a:off x="44450" y="733292"/>
            <a:ext cx="12103099" cy="5334870"/>
            <a:chOff x="1" y="-194589"/>
            <a:chExt cx="12137774" cy="6241363"/>
          </a:xfrm>
        </p:grpSpPr>
        <p:pic>
          <p:nvPicPr>
            <p:cNvPr id="24" name="Picture 23">
              <a:extLst>
                <a:ext uri="{FF2B5EF4-FFF2-40B4-BE49-F238E27FC236}">
                  <a16:creationId xmlns:a16="http://schemas.microsoft.com/office/drawing/2014/main" id="{FB99C166-E16B-45E8-AA1D-5937BA6B5531}"/>
                </a:ext>
              </a:extLst>
            </p:cNvPr>
            <p:cNvPicPr>
              <a:picLocks noChangeAspect="1"/>
            </p:cNvPicPr>
            <p:nvPr/>
          </p:nvPicPr>
          <p:blipFill>
            <a:blip r:embed="rId2"/>
            <a:stretch>
              <a:fillRect/>
            </a:stretch>
          </p:blipFill>
          <p:spPr>
            <a:xfrm>
              <a:off x="6908552" y="3123094"/>
              <a:ext cx="3843131" cy="2923680"/>
            </a:xfrm>
            <a:prstGeom prst="rect">
              <a:avLst/>
            </a:prstGeom>
            <a:ln>
              <a:solidFill>
                <a:srgbClr val="FFFFFF"/>
              </a:solidFill>
            </a:ln>
          </p:spPr>
        </p:pic>
        <p:pic>
          <p:nvPicPr>
            <p:cNvPr id="25" name="Picture 24">
              <a:extLst>
                <a:ext uri="{FF2B5EF4-FFF2-40B4-BE49-F238E27FC236}">
                  <a16:creationId xmlns:a16="http://schemas.microsoft.com/office/drawing/2014/main" id="{6E2198C6-0C59-43CB-A4C9-9250A550B9ED}"/>
                </a:ext>
              </a:extLst>
            </p:cNvPr>
            <p:cNvPicPr>
              <a:picLocks noChangeAspect="1"/>
            </p:cNvPicPr>
            <p:nvPr/>
          </p:nvPicPr>
          <p:blipFill>
            <a:blip r:embed="rId3"/>
            <a:stretch>
              <a:fillRect/>
            </a:stretch>
          </p:blipFill>
          <p:spPr>
            <a:xfrm>
              <a:off x="1" y="-183328"/>
              <a:ext cx="6442469" cy="2755640"/>
            </a:xfrm>
            <a:prstGeom prst="rect">
              <a:avLst/>
            </a:prstGeom>
            <a:ln w="3175">
              <a:solidFill>
                <a:srgbClr val="FFFFFF"/>
              </a:solidFill>
            </a:ln>
          </p:spPr>
        </p:pic>
        <p:pic>
          <p:nvPicPr>
            <p:cNvPr id="26" name="Picture 25">
              <a:extLst>
                <a:ext uri="{FF2B5EF4-FFF2-40B4-BE49-F238E27FC236}">
                  <a16:creationId xmlns:a16="http://schemas.microsoft.com/office/drawing/2014/main" id="{5BB17826-986D-4141-A9AC-C05CA83ED4C7}"/>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6527340" y="-194589"/>
              <a:ext cx="5610435" cy="2755630"/>
            </a:xfrm>
            <a:prstGeom prst="rect">
              <a:avLst/>
            </a:prstGeom>
            <a:ln>
              <a:solidFill>
                <a:srgbClr val="FFFFFF"/>
              </a:solidFill>
            </a:ln>
          </p:spPr>
        </p:pic>
        <p:pic>
          <p:nvPicPr>
            <p:cNvPr id="27" name="Picture 26">
              <a:extLst>
                <a:ext uri="{FF2B5EF4-FFF2-40B4-BE49-F238E27FC236}">
                  <a16:creationId xmlns:a16="http://schemas.microsoft.com/office/drawing/2014/main" id="{CC6C6543-27CC-4C92-A27A-457AAB9E862C}"/>
                </a:ext>
              </a:extLst>
            </p:cNvPr>
            <p:cNvPicPr>
              <a:picLocks noChangeAspect="1"/>
            </p:cNvPicPr>
            <p:nvPr/>
          </p:nvPicPr>
          <p:blipFill>
            <a:blip r:embed="rId6">
              <a:extLst>
                <a:ext uri="{BEBA8EAE-BF5A-486C-A8C5-ECC9F3942E4B}">
                  <a14:imgProps xmlns:a14="http://schemas.microsoft.com/office/drawing/2010/main">
                    <a14:imgLayer r:embed="rId7">
                      <a14:imgEffect>
                        <a14:saturation sat="400000"/>
                      </a14:imgEffect>
                    </a14:imgLayer>
                  </a14:imgProps>
                </a:ext>
              </a:extLst>
            </a:blip>
            <a:stretch>
              <a:fillRect/>
            </a:stretch>
          </p:blipFill>
          <p:spPr>
            <a:xfrm>
              <a:off x="93636" y="3187799"/>
              <a:ext cx="6181269" cy="2645893"/>
            </a:xfrm>
            <a:prstGeom prst="rect">
              <a:avLst/>
            </a:prstGeom>
            <a:ln>
              <a:solidFill>
                <a:srgbClr val="FFFFFF"/>
              </a:solidFill>
            </a:ln>
          </p:spPr>
        </p:pic>
      </p:grpSp>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060701" y="105687"/>
            <a:ext cx="8138075" cy="365125"/>
          </a:xfrm>
          <a:noFill/>
        </p:spPr>
        <p:txBody>
          <a:bodyPr/>
          <a:lstStyle/>
          <a:p>
            <a:pPr algn="l"/>
            <a:r>
              <a:rPr lang="en-US" sz="2400" cap="none" dirty="0">
                <a:solidFill>
                  <a:srgbClr val="002060"/>
                </a:solidFill>
                <a:effectLst>
                  <a:outerShdw blurRad="38100" dist="38100" dir="2700000" algn="tl">
                    <a:srgbClr val="000000">
                      <a:alpha val="43137"/>
                    </a:srgbClr>
                  </a:outerShdw>
                </a:effectLst>
              </a:rPr>
              <a:t>Fintech Credit - Business Trend, Segments and Market Share</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a:noFill/>
        </p:spPr>
        <p:txBody>
          <a:bodyPr/>
          <a:lstStyle/>
          <a:p>
            <a:fld id="{06FEDF93-2BFD-41CA-ABC7-B039102F3792}" type="slidenum">
              <a:rPr lang="en-US" sz="2000"/>
              <a:t>4</a:t>
            </a:fld>
            <a:endParaRPr lang="en-US" sz="2000" dirty="0"/>
          </a:p>
        </p:txBody>
      </p:sp>
      <p:sp>
        <p:nvSpPr>
          <p:cNvPr id="9" name="TextBox 8">
            <a:extLst>
              <a:ext uri="{FF2B5EF4-FFF2-40B4-BE49-F238E27FC236}">
                <a16:creationId xmlns:a16="http://schemas.microsoft.com/office/drawing/2014/main" id="{A2AA7DF3-BB36-4BEF-B39E-16627E2F38A9}"/>
              </a:ext>
            </a:extLst>
          </p:cNvPr>
          <p:cNvSpPr txBox="1"/>
          <p:nvPr/>
        </p:nvSpPr>
        <p:spPr>
          <a:xfrm>
            <a:off x="1724204" y="857033"/>
            <a:ext cx="3913543" cy="369332"/>
          </a:xfrm>
          <a:prstGeom prst="rect">
            <a:avLst/>
          </a:prstGeom>
          <a:solidFill>
            <a:schemeClr val="bg1"/>
          </a:solidFill>
        </p:spPr>
        <p:txBody>
          <a:bodyPr wrap="square" rtlCol="0">
            <a:spAutoFit/>
          </a:bodyPr>
          <a:lstStyle/>
          <a:p>
            <a:pPr algn="ctr"/>
            <a:r>
              <a:rPr lang="en-SG" b="1" u="sng" dirty="0"/>
              <a:t>Business Trend</a:t>
            </a:r>
          </a:p>
        </p:txBody>
      </p:sp>
      <p:sp>
        <p:nvSpPr>
          <p:cNvPr id="10" name="TextBox 9">
            <a:extLst>
              <a:ext uri="{FF2B5EF4-FFF2-40B4-BE49-F238E27FC236}">
                <a16:creationId xmlns:a16="http://schemas.microsoft.com/office/drawing/2014/main" id="{7AE776F5-4FE1-43BD-B2AF-DEE37A6373BE}"/>
              </a:ext>
            </a:extLst>
          </p:cNvPr>
          <p:cNvSpPr txBox="1"/>
          <p:nvPr/>
        </p:nvSpPr>
        <p:spPr>
          <a:xfrm>
            <a:off x="7323122" y="3448878"/>
            <a:ext cx="3253563" cy="369332"/>
          </a:xfrm>
          <a:prstGeom prst="rect">
            <a:avLst/>
          </a:prstGeom>
          <a:solidFill>
            <a:schemeClr val="bg1"/>
          </a:solidFill>
        </p:spPr>
        <p:txBody>
          <a:bodyPr wrap="square" rtlCol="0">
            <a:spAutoFit/>
          </a:bodyPr>
          <a:lstStyle/>
          <a:p>
            <a:pPr algn="ctr"/>
            <a:r>
              <a:rPr lang="en-SG" b="1" u="sng" dirty="0"/>
              <a:t>Segments – By Share</a:t>
            </a:r>
          </a:p>
        </p:txBody>
      </p:sp>
      <p:sp>
        <p:nvSpPr>
          <p:cNvPr id="11" name="TextBox 10">
            <a:extLst>
              <a:ext uri="{FF2B5EF4-FFF2-40B4-BE49-F238E27FC236}">
                <a16:creationId xmlns:a16="http://schemas.microsoft.com/office/drawing/2014/main" id="{45BF8092-A580-443C-BBB0-48AFF4069B56}"/>
              </a:ext>
            </a:extLst>
          </p:cNvPr>
          <p:cNvSpPr txBox="1"/>
          <p:nvPr/>
        </p:nvSpPr>
        <p:spPr>
          <a:xfrm>
            <a:off x="1629700" y="3633544"/>
            <a:ext cx="3253563" cy="369332"/>
          </a:xfrm>
          <a:prstGeom prst="rect">
            <a:avLst/>
          </a:prstGeom>
          <a:solidFill>
            <a:schemeClr val="bg1"/>
          </a:solidFill>
        </p:spPr>
        <p:txBody>
          <a:bodyPr wrap="square" rtlCol="0">
            <a:spAutoFit/>
          </a:bodyPr>
          <a:lstStyle/>
          <a:p>
            <a:pPr algn="ctr"/>
            <a:r>
              <a:rPr lang="en-SG" b="1" u="sng" dirty="0"/>
              <a:t>Segments – By Value</a:t>
            </a:r>
          </a:p>
        </p:txBody>
      </p:sp>
      <p:sp>
        <p:nvSpPr>
          <p:cNvPr id="12" name="TextBox 11">
            <a:extLst>
              <a:ext uri="{FF2B5EF4-FFF2-40B4-BE49-F238E27FC236}">
                <a16:creationId xmlns:a16="http://schemas.microsoft.com/office/drawing/2014/main" id="{7DFF7E2B-8AB9-4261-AE08-FC3AD5C1E396}"/>
              </a:ext>
            </a:extLst>
          </p:cNvPr>
          <p:cNvSpPr txBox="1"/>
          <p:nvPr/>
        </p:nvSpPr>
        <p:spPr>
          <a:xfrm>
            <a:off x="7816103" y="749473"/>
            <a:ext cx="3253563" cy="369332"/>
          </a:xfrm>
          <a:prstGeom prst="rect">
            <a:avLst/>
          </a:prstGeom>
          <a:solidFill>
            <a:schemeClr val="bg1"/>
          </a:solidFill>
        </p:spPr>
        <p:txBody>
          <a:bodyPr wrap="square" rtlCol="0">
            <a:spAutoFit/>
          </a:bodyPr>
          <a:lstStyle/>
          <a:p>
            <a:pPr algn="ctr"/>
            <a:r>
              <a:rPr lang="en-SG" b="1" u="sng" dirty="0"/>
              <a:t>Market Share</a:t>
            </a:r>
          </a:p>
        </p:txBody>
      </p:sp>
      <p:cxnSp>
        <p:nvCxnSpPr>
          <p:cNvPr id="13" name="Straight Connector 12">
            <a:extLst>
              <a:ext uri="{FF2B5EF4-FFF2-40B4-BE49-F238E27FC236}">
                <a16:creationId xmlns:a16="http://schemas.microsoft.com/office/drawing/2014/main" id="{006CD1EA-968A-4C9B-BD38-CDBA63CAEA53}"/>
              </a:ext>
            </a:extLst>
          </p:cNvPr>
          <p:cNvCxnSpPr/>
          <p:nvPr/>
        </p:nvCxnSpPr>
        <p:spPr>
          <a:xfrm>
            <a:off x="0" y="633588"/>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FD59B3-2B97-487C-9C2E-4515E65F54B9}"/>
              </a:ext>
            </a:extLst>
          </p:cNvPr>
          <p:cNvCxnSpPr/>
          <p:nvPr/>
        </p:nvCxnSpPr>
        <p:spPr>
          <a:xfrm>
            <a:off x="7629388" y="633588"/>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20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488083" y="96627"/>
            <a:ext cx="8138075" cy="365125"/>
          </a:xfrm>
          <a:noFill/>
        </p:spPr>
        <p:txBody>
          <a:bodyPr/>
          <a:lstStyle/>
          <a:p>
            <a:pPr algn="l"/>
            <a:r>
              <a:rPr lang="en-US" sz="2400" cap="none" dirty="0">
                <a:solidFill>
                  <a:srgbClr val="002060"/>
                </a:solidFill>
                <a:effectLst>
                  <a:outerShdw blurRad="38100" dist="38100" dir="2700000" algn="tl">
                    <a:srgbClr val="000000">
                      <a:alpha val="43137"/>
                    </a:srgbClr>
                  </a:outerShdw>
                </a:effectLst>
              </a:rPr>
              <a:t>Fintech Credit - Vision, Mission &amp; Values</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a:noFill/>
        </p:spPr>
        <p:txBody>
          <a:bodyPr/>
          <a:lstStyle/>
          <a:p>
            <a:fld id="{06FEDF93-2BFD-41CA-ABC7-B039102F3792}" type="slidenum">
              <a:rPr lang="en-US" sz="2000"/>
              <a:t>5</a:t>
            </a:fld>
            <a:endParaRPr lang="en-US" sz="2000" dirty="0"/>
          </a:p>
        </p:txBody>
      </p:sp>
      <p:graphicFrame>
        <p:nvGraphicFramePr>
          <p:cNvPr id="15" name="Diagram 14">
            <a:extLst>
              <a:ext uri="{FF2B5EF4-FFF2-40B4-BE49-F238E27FC236}">
                <a16:creationId xmlns:a16="http://schemas.microsoft.com/office/drawing/2014/main" id="{BBF09267-3769-4AD5-941F-F601DFDE5305}"/>
              </a:ext>
            </a:extLst>
          </p:cNvPr>
          <p:cNvGraphicFramePr/>
          <p:nvPr>
            <p:extLst>
              <p:ext uri="{D42A27DB-BD31-4B8C-83A1-F6EECF244321}">
                <p14:modId xmlns:p14="http://schemas.microsoft.com/office/powerpoint/2010/main" val="833159826"/>
              </p:ext>
            </p:extLst>
          </p:nvPr>
        </p:nvGraphicFramePr>
        <p:xfrm>
          <a:off x="329609" y="731878"/>
          <a:ext cx="11567043" cy="5829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3" name="Straight Connector 22">
            <a:extLst>
              <a:ext uri="{FF2B5EF4-FFF2-40B4-BE49-F238E27FC236}">
                <a16:creationId xmlns:a16="http://schemas.microsoft.com/office/drawing/2014/main" id="{E2DE7CC4-816F-4666-8996-414F2C51EB69}"/>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F883FED-C931-4D58-A4C8-7D4DD7DF718A}"/>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80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2712830" y="113981"/>
            <a:ext cx="8138075" cy="365125"/>
          </a:xfrm>
        </p:spPr>
        <p:txBody>
          <a:bodyPr/>
          <a:lstStyle/>
          <a:p>
            <a:pPr algn="l"/>
            <a:r>
              <a:rPr lang="en-US" sz="2400" cap="none" dirty="0">
                <a:solidFill>
                  <a:srgbClr val="002060"/>
                </a:solidFill>
                <a:effectLst>
                  <a:outerShdw blurRad="38100" dist="38100" dir="2700000" algn="tl">
                    <a:srgbClr val="000000">
                      <a:alpha val="43137"/>
                    </a:srgbClr>
                  </a:outerShdw>
                </a:effectLst>
              </a:rPr>
              <a:t>		Fintech Credit – Challenges</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6</a:t>
            </a:fld>
            <a:endParaRPr lang="en-US" sz="2000" dirty="0"/>
          </a:p>
        </p:txBody>
      </p:sp>
      <p:sp>
        <p:nvSpPr>
          <p:cNvPr id="6" name="Rectangle 5">
            <a:extLst>
              <a:ext uri="{FF2B5EF4-FFF2-40B4-BE49-F238E27FC236}">
                <a16:creationId xmlns:a16="http://schemas.microsoft.com/office/drawing/2014/main" id="{858A5866-CDC0-4250-984A-87BC219B95CE}"/>
              </a:ext>
            </a:extLst>
          </p:cNvPr>
          <p:cNvSpPr/>
          <p:nvPr/>
        </p:nvSpPr>
        <p:spPr>
          <a:xfrm>
            <a:off x="329609" y="437112"/>
            <a:ext cx="11362660" cy="6124754"/>
          </a:xfrm>
          <a:prstGeom prst="rect">
            <a:avLst/>
          </a:prstGeom>
          <a:noFill/>
        </p:spPr>
        <p:txBody>
          <a:bodyPr wrap="square" lIns="91440" tIns="45720" rIns="91440" bIns="45720">
            <a:spAutoFit/>
          </a:bodyPr>
          <a:lstStyle/>
          <a:p>
            <a:endParaRPr lang="en-US" sz="2000" dirty="0">
              <a:ln w="0"/>
              <a:solidFill>
                <a:schemeClr val="accent1"/>
              </a:solidFill>
              <a:effectLst>
                <a:outerShdw blurRad="38100" dist="25400" dir="5400000" algn="ctr" rotWithShape="0">
                  <a:srgbClr val="6E747A">
                    <a:alpha val="43000"/>
                  </a:srgbClr>
                </a:outerShdw>
              </a:effectLst>
            </a:endParaRPr>
          </a:p>
          <a:p>
            <a:r>
              <a:rPr lang="en-US" sz="2000" b="1" u="sng" dirty="0">
                <a:ln w="0"/>
                <a:solidFill>
                  <a:srgbClr val="002060"/>
                </a:solidFill>
              </a:rPr>
              <a:t>Key challenges to scale up Analytics Strategy</a:t>
            </a:r>
          </a:p>
          <a:p>
            <a:pPr marL="914366" indent="-540000">
              <a:buAutoNum type="arabicPeriod"/>
            </a:pPr>
            <a:endParaRPr lang="en-US" sz="2000" dirty="0">
              <a:ln w="0"/>
              <a:solidFill>
                <a:srgbClr val="002060"/>
              </a:solidFill>
            </a:endParaRPr>
          </a:p>
          <a:p>
            <a:pPr marL="914366" indent="-540000">
              <a:buAutoNum type="arabicPeriod"/>
            </a:pPr>
            <a:r>
              <a:rPr lang="en-US" sz="2000" dirty="0">
                <a:ln w="0"/>
                <a:solidFill>
                  <a:srgbClr val="002060"/>
                </a:solidFill>
              </a:rPr>
              <a:t>Enhanced Marketing Strategies</a:t>
            </a:r>
          </a:p>
          <a:p>
            <a:pPr marL="914366" indent="-540000">
              <a:buFontTx/>
              <a:buAutoNum type="arabicPeriod"/>
            </a:pPr>
            <a:r>
              <a:rPr lang="en-US" sz="2000" dirty="0">
                <a:ln w="0"/>
                <a:solidFill>
                  <a:srgbClr val="002060"/>
                </a:solidFill>
              </a:rPr>
              <a:t>Enhanced Business Strategies</a:t>
            </a:r>
          </a:p>
          <a:p>
            <a:pPr marL="914366" indent="-540000">
              <a:buFontTx/>
              <a:buAutoNum type="arabicPeriod"/>
            </a:pPr>
            <a:r>
              <a:rPr lang="en-US" sz="2000" dirty="0">
                <a:ln w="0"/>
                <a:solidFill>
                  <a:srgbClr val="002060"/>
                </a:solidFill>
              </a:rPr>
              <a:t>Data &amp; Technology</a:t>
            </a:r>
          </a:p>
          <a:p>
            <a:pPr marL="914366" indent="-540000">
              <a:buFontTx/>
              <a:buAutoNum type="arabicPeriod"/>
            </a:pPr>
            <a:r>
              <a:rPr lang="en-US" sz="2000" dirty="0">
                <a:ln w="0"/>
                <a:solidFill>
                  <a:srgbClr val="002060"/>
                </a:solidFill>
              </a:rPr>
              <a:t>Collaboration</a:t>
            </a:r>
          </a:p>
          <a:p>
            <a:pPr marL="914366" indent="-540000">
              <a:buFontTx/>
              <a:buAutoNum type="arabicPeriod"/>
            </a:pPr>
            <a:r>
              <a:rPr lang="en-US" sz="2000" dirty="0">
                <a:ln w="0"/>
                <a:solidFill>
                  <a:srgbClr val="002060"/>
                </a:solidFill>
              </a:rPr>
              <a:t>Competence </a:t>
            </a:r>
          </a:p>
          <a:p>
            <a:pPr marL="1371566" lvl="1" indent="-914377">
              <a:buFontTx/>
              <a:buAutoNum type="arabicPeriod"/>
            </a:pPr>
            <a:endParaRPr lang="en-US" sz="2000" dirty="0">
              <a:ln w="0"/>
              <a:solidFill>
                <a:srgbClr val="002060"/>
              </a:solidFill>
            </a:endParaRPr>
          </a:p>
          <a:p>
            <a:pPr marL="720000" lvl="1" indent="-360000">
              <a:buFont typeface="Wingdings" panose="05000000000000000000" pitchFamily="2" charset="2"/>
              <a:buChar char="Ø"/>
            </a:pPr>
            <a:r>
              <a:rPr lang="en-US" sz="2000" dirty="0">
                <a:ln w="0"/>
                <a:solidFill>
                  <a:srgbClr val="002060"/>
                </a:solidFill>
              </a:rPr>
              <a:t>Direction, Scale and Intensity of the tasks &amp; requirements should be driven by data with strong analytics framework.</a:t>
            </a:r>
          </a:p>
          <a:p>
            <a:pPr marL="720000" lvl="1" indent="-360000">
              <a:buFont typeface="Wingdings" panose="05000000000000000000" pitchFamily="2" charset="2"/>
              <a:buChar char="Ø"/>
            </a:pPr>
            <a:endParaRPr lang="en-US" sz="2000" dirty="0">
              <a:ln w="0"/>
              <a:solidFill>
                <a:srgbClr val="002060"/>
              </a:solidFill>
            </a:endParaRPr>
          </a:p>
          <a:p>
            <a:pPr marL="720000" lvl="1" indent="-360000">
              <a:buFont typeface="Wingdings" panose="05000000000000000000" pitchFamily="2" charset="2"/>
              <a:buChar char="Ø"/>
            </a:pPr>
            <a:r>
              <a:rPr lang="en-US" sz="2000" dirty="0">
                <a:ln w="0"/>
                <a:solidFill>
                  <a:srgbClr val="002060"/>
                </a:solidFill>
              </a:rPr>
              <a:t>The analytics framework should have good interaction with all key segments of the org structure</a:t>
            </a:r>
          </a:p>
          <a:p>
            <a:pPr marL="720000" lvl="1" indent="-360000">
              <a:buFont typeface="Wingdings" panose="05000000000000000000" pitchFamily="2" charset="2"/>
              <a:buChar char="Ø"/>
            </a:pPr>
            <a:endParaRPr lang="en-US" sz="2000" dirty="0">
              <a:ln w="0"/>
              <a:solidFill>
                <a:srgbClr val="002060"/>
              </a:solidFill>
            </a:endParaRPr>
          </a:p>
          <a:p>
            <a:pPr marL="720000" lvl="1" indent="-360000">
              <a:buFont typeface="Wingdings" panose="05000000000000000000" pitchFamily="2" charset="2"/>
              <a:buChar char="Ø"/>
            </a:pPr>
            <a:r>
              <a:rPr lang="en-US" sz="2000" dirty="0">
                <a:ln w="0"/>
                <a:solidFill>
                  <a:srgbClr val="002060"/>
                </a:solidFill>
              </a:rPr>
              <a:t>Breakdown of the strategy to key individual tasks. The timely monitoring and forecasting of such tasks should be prioritized and reported to relevant parties with relevant details.</a:t>
            </a:r>
          </a:p>
          <a:p>
            <a:pPr indent="-11" algn="ctr"/>
            <a:r>
              <a:rPr lang="en-US" sz="7200" dirty="0">
                <a:ln w="0"/>
                <a:solidFill>
                  <a:srgbClr val="002060"/>
                </a:solidFill>
              </a:rPr>
              <a:t>How &amp; Who?</a:t>
            </a:r>
            <a:endParaRPr lang="en-US" sz="2000"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a:extLst>
              <a:ext uri="{FF2B5EF4-FFF2-40B4-BE49-F238E27FC236}">
                <a16:creationId xmlns:a16="http://schemas.microsoft.com/office/drawing/2014/main" id="{8092E77B-E802-4E7C-AE9A-C2244FC04477}"/>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4A55B8B-B929-4893-B8F9-7A17A8AFB188}"/>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35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560350" y="115147"/>
            <a:ext cx="8138075" cy="365125"/>
          </a:xfrm>
        </p:spPr>
        <p:txBody>
          <a:bodyPr/>
          <a:lstStyle/>
          <a:p>
            <a:pPr algn="l"/>
            <a:r>
              <a:rPr lang="en-US" sz="2400" cap="none" dirty="0">
                <a:solidFill>
                  <a:srgbClr val="002060"/>
                </a:solidFill>
                <a:effectLst>
                  <a:outerShdw blurRad="38100" dist="38100" dir="2700000" algn="tl">
                    <a:srgbClr val="000000">
                      <a:alpha val="43137"/>
                    </a:srgbClr>
                  </a:outerShdw>
                </a:effectLst>
              </a:rPr>
              <a:t>Fintech Credit – Chief Analytics Officer (CAO)</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7</a:t>
            </a:fld>
            <a:endParaRPr lang="en-US" sz="2000" dirty="0"/>
          </a:p>
        </p:txBody>
      </p:sp>
      <p:grpSp>
        <p:nvGrpSpPr>
          <p:cNvPr id="6" name="Group 5">
            <a:extLst>
              <a:ext uri="{FF2B5EF4-FFF2-40B4-BE49-F238E27FC236}">
                <a16:creationId xmlns:a16="http://schemas.microsoft.com/office/drawing/2014/main" id="{E30DAF56-97B8-4325-A8CF-64AF1DB70A51}"/>
              </a:ext>
            </a:extLst>
          </p:cNvPr>
          <p:cNvGrpSpPr/>
          <p:nvPr/>
        </p:nvGrpSpPr>
        <p:grpSpPr>
          <a:xfrm>
            <a:off x="243550" y="621542"/>
            <a:ext cx="11948450" cy="6121311"/>
            <a:chOff x="189137" y="72020"/>
            <a:chExt cx="11997795" cy="6121311"/>
          </a:xfrm>
        </p:grpSpPr>
        <p:sp>
          <p:nvSpPr>
            <p:cNvPr id="5" name="Hexagon 4">
              <a:extLst>
                <a:ext uri="{FF2B5EF4-FFF2-40B4-BE49-F238E27FC236}">
                  <a16:creationId xmlns:a16="http://schemas.microsoft.com/office/drawing/2014/main" id="{0D8B5A94-809E-43D4-A005-1DCADCB068AD}"/>
                </a:ext>
              </a:extLst>
            </p:cNvPr>
            <p:cNvSpPr/>
            <p:nvPr/>
          </p:nvSpPr>
          <p:spPr>
            <a:xfrm>
              <a:off x="3649347" y="1142050"/>
              <a:ext cx="5128415" cy="4017091"/>
            </a:xfrm>
            <a:prstGeom prst="hexagon">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 name="Group 6">
              <a:extLst>
                <a:ext uri="{FF2B5EF4-FFF2-40B4-BE49-F238E27FC236}">
                  <a16:creationId xmlns:a16="http://schemas.microsoft.com/office/drawing/2014/main" id="{13CF5AA7-A701-4C57-B447-39E19071D161}"/>
                </a:ext>
              </a:extLst>
            </p:cNvPr>
            <p:cNvGrpSpPr/>
            <p:nvPr/>
          </p:nvGrpSpPr>
          <p:grpSpPr>
            <a:xfrm>
              <a:off x="189137" y="72020"/>
              <a:ext cx="11997795" cy="6121311"/>
              <a:chOff x="213846" y="28179"/>
              <a:chExt cx="11997799" cy="6121311"/>
            </a:xfrm>
          </p:grpSpPr>
          <p:graphicFrame>
            <p:nvGraphicFramePr>
              <p:cNvPr id="13" name="Diagram 12">
                <a:extLst>
                  <a:ext uri="{FF2B5EF4-FFF2-40B4-BE49-F238E27FC236}">
                    <a16:creationId xmlns:a16="http://schemas.microsoft.com/office/drawing/2014/main" id="{AEDD4D6C-120F-4A37-A35D-4CC660D471F0}"/>
                  </a:ext>
                </a:extLst>
              </p:cNvPr>
              <p:cNvGraphicFramePr/>
              <p:nvPr>
                <p:extLst>
                  <p:ext uri="{D42A27DB-BD31-4B8C-83A1-F6EECF244321}">
                    <p14:modId xmlns:p14="http://schemas.microsoft.com/office/powerpoint/2010/main" val="1222373868"/>
                  </p:ext>
                </p:extLst>
              </p:nvPr>
            </p:nvGraphicFramePr>
            <p:xfrm>
              <a:off x="213846" y="28179"/>
              <a:ext cx="11887204" cy="6006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a:extLst>
                  <a:ext uri="{FF2B5EF4-FFF2-40B4-BE49-F238E27FC236}">
                    <a16:creationId xmlns:a16="http://schemas.microsoft.com/office/drawing/2014/main" id="{47E746DA-504C-4F5B-B73B-2C0793FC0CB2}"/>
                  </a:ext>
                </a:extLst>
              </p:cNvPr>
              <p:cNvSpPr/>
              <p:nvPr/>
            </p:nvSpPr>
            <p:spPr>
              <a:xfrm>
                <a:off x="229092" y="243571"/>
                <a:ext cx="3751194" cy="1477328"/>
              </a:xfrm>
              <a:prstGeom prst="rect">
                <a:avLst/>
              </a:prstGeom>
              <a:noFill/>
            </p:spPr>
            <p:txBody>
              <a:bodyPr wrap="square" lIns="91440" tIns="45720" rIns="91440" bIns="45720">
                <a:spAutoFit/>
              </a:bodyPr>
              <a:lstStyle/>
              <a:p>
                <a:r>
                  <a:rPr lang="en-US" b="1" u="sng" dirty="0">
                    <a:ln w="0"/>
                    <a:solidFill>
                      <a:srgbClr val="002060"/>
                    </a:solidFill>
                  </a:rPr>
                  <a:t>Education</a:t>
                </a:r>
              </a:p>
              <a:p>
                <a:pPr indent="-180000">
                  <a:buFont typeface="+mj-lt"/>
                  <a:buAutoNum type="arabicPeriod"/>
                </a:pPr>
                <a:r>
                  <a:rPr lang="en-US" dirty="0">
                    <a:ln w="0"/>
                    <a:solidFill>
                      <a:srgbClr val="002060"/>
                    </a:solidFill>
                  </a:rPr>
                  <a:t>Bachelors in Computer Science, </a:t>
                </a:r>
              </a:p>
              <a:p>
                <a:pPr indent="-180000">
                  <a:buFont typeface="+mj-lt"/>
                  <a:buAutoNum type="arabicPeriod"/>
                </a:pPr>
                <a:r>
                  <a:rPr lang="en-US" dirty="0">
                    <a:ln w="0"/>
                    <a:solidFill>
                      <a:srgbClr val="002060"/>
                    </a:solidFill>
                  </a:rPr>
                  <a:t>Masters in Business Administration </a:t>
                </a:r>
              </a:p>
              <a:p>
                <a:pPr indent="-180000">
                  <a:buFont typeface="+mj-lt"/>
                  <a:buAutoNum type="arabicPeriod"/>
                </a:pPr>
                <a:r>
                  <a:rPr lang="en-US" dirty="0">
                    <a:ln w="0"/>
                    <a:solidFill>
                      <a:srgbClr val="002060"/>
                    </a:solidFill>
                  </a:rPr>
                  <a:t>Masters in Data science </a:t>
                </a:r>
              </a:p>
              <a:p>
                <a:pPr indent="-180000">
                  <a:buFont typeface="+mj-lt"/>
                  <a:buAutoNum type="arabicPeriod"/>
                </a:pPr>
                <a:r>
                  <a:rPr lang="en-US" dirty="0">
                    <a:ln w="0"/>
                    <a:solidFill>
                      <a:srgbClr val="002060"/>
                    </a:solidFill>
                  </a:rPr>
                  <a:t>An Actuary in Finance</a:t>
                </a:r>
              </a:p>
            </p:txBody>
          </p:sp>
          <p:sp>
            <p:nvSpPr>
              <p:cNvPr id="15" name="Rectangle 14">
                <a:extLst>
                  <a:ext uri="{FF2B5EF4-FFF2-40B4-BE49-F238E27FC236}">
                    <a16:creationId xmlns:a16="http://schemas.microsoft.com/office/drawing/2014/main" id="{B231C081-91D4-45AA-BA6B-474721B835E0}"/>
                  </a:ext>
                </a:extLst>
              </p:cNvPr>
              <p:cNvSpPr/>
              <p:nvPr/>
            </p:nvSpPr>
            <p:spPr>
              <a:xfrm>
                <a:off x="248001" y="2007176"/>
                <a:ext cx="3315461" cy="1477328"/>
              </a:xfrm>
              <a:prstGeom prst="rect">
                <a:avLst/>
              </a:prstGeom>
              <a:noFill/>
            </p:spPr>
            <p:txBody>
              <a:bodyPr wrap="square" lIns="91440" tIns="45720" rIns="91440" bIns="45720">
                <a:spAutoFit/>
              </a:bodyPr>
              <a:lstStyle/>
              <a:p>
                <a:pPr marL="0" lvl="1"/>
                <a:r>
                  <a:rPr lang="en-US" b="1" u="sng" dirty="0">
                    <a:ln w="0"/>
                    <a:solidFill>
                      <a:srgbClr val="002060"/>
                    </a:solidFill>
                  </a:rPr>
                  <a:t>Personality</a:t>
                </a:r>
                <a:endParaRPr lang="en-US" b="1" dirty="0">
                  <a:ln w="0"/>
                  <a:solidFill>
                    <a:srgbClr val="002060"/>
                  </a:solidFill>
                </a:endParaRPr>
              </a:p>
              <a:p>
                <a:pPr marL="0" lvl="1" indent="-180000">
                  <a:buFont typeface="+mj-lt"/>
                  <a:buAutoNum type="arabicPeriod"/>
                </a:pPr>
                <a:r>
                  <a:rPr lang="en-US" dirty="0">
                    <a:ln w="0"/>
                    <a:solidFill>
                      <a:srgbClr val="002060"/>
                    </a:solidFill>
                  </a:rPr>
                  <a:t>Calm, Committed &amp; Composed</a:t>
                </a:r>
              </a:p>
              <a:p>
                <a:pPr marL="0" lvl="1" indent="-180000">
                  <a:buFont typeface="+mj-lt"/>
                  <a:buAutoNum type="arabicPeriod"/>
                </a:pPr>
                <a:r>
                  <a:rPr lang="en-US" dirty="0">
                    <a:ln w="0"/>
                    <a:solidFill>
                      <a:srgbClr val="002060"/>
                    </a:solidFill>
                  </a:rPr>
                  <a:t>Focused &amp; Influential</a:t>
                </a:r>
              </a:p>
              <a:p>
                <a:pPr marL="0" lvl="1" indent="-180000">
                  <a:buFont typeface="+mj-lt"/>
                  <a:buAutoNum type="arabicPeriod"/>
                </a:pPr>
                <a:r>
                  <a:rPr lang="en-US" dirty="0">
                    <a:ln w="0"/>
                    <a:solidFill>
                      <a:srgbClr val="002060"/>
                    </a:solidFill>
                  </a:rPr>
                  <a:t>An inspiring personality</a:t>
                </a:r>
              </a:p>
              <a:p>
                <a:pPr marL="0" lvl="1" indent="-180000">
                  <a:buFont typeface="+mj-lt"/>
                  <a:buAutoNum type="arabicPeriod"/>
                </a:pPr>
                <a:r>
                  <a:rPr lang="en-US" dirty="0">
                    <a:ln w="0"/>
                    <a:solidFill>
                      <a:srgbClr val="002060"/>
                    </a:solidFill>
                  </a:rPr>
                  <a:t>Approachable</a:t>
                </a:r>
              </a:p>
            </p:txBody>
          </p:sp>
          <p:sp>
            <p:nvSpPr>
              <p:cNvPr id="16" name="Rectangle 15">
                <a:extLst>
                  <a:ext uri="{FF2B5EF4-FFF2-40B4-BE49-F238E27FC236}">
                    <a16:creationId xmlns:a16="http://schemas.microsoft.com/office/drawing/2014/main" id="{CAA7047C-C679-4351-A936-07CB9E289329}"/>
                  </a:ext>
                </a:extLst>
              </p:cNvPr>
              <p:cNvSpPr/>
              <p:nvPr/>
            </p:nvSpPr>
            <p:spPr>
              <a:xfrm>
                <a:off x="264886" y="3841166"/>
                <a:ext cx="4347993" cy="2308324"/>
              </a:xfrm>
              <a:prstGeom prst="rect">
                <a:avLst/>
              </a:prstGeom>
              <a:noFill/>
            </p:spPr>
            <p:txBody>
              <a:bodyPr wrap="square" lIns="91440" tIns="45720" rIns="91440" bIns="45720">
                <a:spAutoFit/>
              </a:bodyPr>
              <a:lstStyle/>
              <a:p>
                <a:pPr marL="0" lvl="1"/>
                <a:endParaRPr lang="en-US" u="sng" dirty="0">
                  <a:ln w="0"/>
                  <a:solidFill>
                    <a:srgbClr val="002060"/>
                  </a:solidFill>
                </a:endParaRPr>
              </a:p>
              <a:p>
                <a:pPr marL="0" lvl="1"/>
                <a:r>
                  <a:rPr lang="en-US" b="1" u="sng" dirty="0">
                    <a:ln w="0"/>
                    <a:solidFill>
                      <a:srgbClr val="002060"/>
                    </a:solidFill>
                  </a:rPr>
                  <a:t>Work Experience</a:t>
                </a:r>
                <a:r>
                  <a:rPr lang="en-US" b="1" dirty="0">
                    <a:ln w="0"/>
                    <a:solidFill>
                      <a:srgbClr val="002060"/>
                    </a:solidFill>
                  </a:rPr>
                  <a:t> </a:t>
                </a:r>
              </a:p>
              <a:p>
                <a:pPr indent="-180000">
                  <a:buFont typeface="+mj-lt"/>
                  <a:buAutoNum type="arabicPeriod"/>
                </a:pPr>
                <a:r>
                  <a:rPr lang="en-US" dirty="0">
                    <a:ln w="0"/>
                    <a:solidFill>
                      <a:srgbClr val="002060"/>
                    </a:solidFill>
                  </a:rPr>
                  <a:t>Principal Analyst - Lloyds Banking Group, England</a:t>
                </a:r>
              </a:p>
              <a:p>
                <a:pPr indent="-180000">
                  <a:buFont typeface="+mj-lt"/>
                  <a:buAutoNum type="arabicPeriod"/>
                </a:pPr>
                <a:r>
                  <a:rPr lang="en-US" dirty="0">
                    <a:ln w="0"/>
                    <a:solidFill>
                      <a:srgbClr val="002060"/>
                    </a:solidFill>
                  </a:rPr>
                  <a:t>Analytics lead - Barclays, England</a:t>
                </a:r>
              </a:p>
              <a:p>
                <a:pPr indent="-180000">
                  <a:buFont typeface="+mj-lt"/>
                  <a:buAutoNum type="arabicPeriod"/>
                </a:pPr>
                <a:r>
                  <a:rPr lang="en-US" dirty="0">
                    <a:ln w="0"/>
                    <a:solidFill>
                      <a:srgbClr val="002060"/>
                    </a:solidFill>
                  </a:rPr>
                  <a:t>Head of Analytics - Commonwealth Bank, Australia</a:t>
                </a:r>
              </a:p>
              <a:p>
                <a:pPr indent="-180000">
                  <a:buFont typeface="+mj-lt"/>
                  <a:buAutoNum type="arabicPeriod"/>
                </a:pPr>
                <a:endParaRPr lang="en-US" dirty="0">
                  <a:ln w="0"/>
                  <a:solidFill>
                    <a:srgbClr val="002060"/>
                  </a:solidFill>
                </a:endParaRPr>
              </a:p>
            </p:txBody>
          </p:sp>
          <p:sp>
            <p:nvSpPr>
              <p:cNvPr id="17" name="Rectangle 16">
                <a:extLst>
                  <a:ext uri="{FF2B5EF4-FFF2-40B4-BE49-F238E27FC236}">
                    <a16:creationId xmlns:a16="http://schemas.microsoft.com/office/drawing/2014/main" id="{4B29833B-BE0E-4E86-9357-89CBC06BD1A5}"/>
                  </a:ext>
                </a:extLst>
              </p:cNvPr>
              <p:cNvSpPr/>
              <p:nvPr/>
            </p:nvSpPr>
            <p:spPr>
              <a:xfrm>
                <a:off x="8632295" y="92041"/>
                <a:ext cx="3254946" cy="1200329"/>
              </a:xfrm>
              <a:prstGeom prst="rect">
                <a:avLst/>
              </a:prstGeom>
              <a:noFill/>
            </p:spPr>
            <p:txBody>
              <a:bodyPr wrap="square" lIns="91440" tIns="45720" rIns="91440" bIns="45720">
                <a:spAutoFit/>
              </a:bodyPr>
              <a:lstStyle/>
              <a:p>
                <a:r>
                  <a:rPr lang="en-US" b="1" u="sng" dirty="0">
                    <a:ln w="0"/>
                    <a:solidFill>
                      <a:srgbClr val="002060"/>
                    </a:solidFill>
                  </a:rPr>
                  <a:t>Role &amp; Responsibilities</a:t>
                </a:r>
                <a:r>
                  <a:rPr lang="en-US" b="1" dirty="0">
                    <a:ln w="0"/>
                    <a:solidFill>
                      <a:srgbClr val="002060"/>
                    </a:solidFill>
                  </a:rPr>
                  <a:t> </a:t>
                </a:r>
              </a:p>
              <a:p>
                <a:pPr indent="-180000">
                  <a:buFont typeface="+mj-lt"/>
                  <a:buAutoNum type="arabicPeriod"/>
                </a:pPr>
                <a:r>
                  <a:rPr lang="en-US" dirty="0">
                    <a:ln w="0"/>
                    <a:solidFill>
                      <a:srgbClr val="002060"/>
                    </a:solidFill>
                  </a:rPr>
                  <a:t>Enhanced Marketing Strategies</a:t>
                </a:r>
              </a:p>
              <a:p>
                <a:pPr indent="-180000">
                  <a:buFont typeface="+mj-lt"/>
                  <a:buAutoNum type="arabicPeriod"/>
                </a:pPr>
                <a:r>
                  <a:rPr lang="en-US" dirty="0">
                    <a:ln w="0"/>
                    <a:solidFill>
                      <a:srgbClr val="002060"/>
                    </a:solidFill>
                  </a:rPr>
                  <a:t>Enhanced Business Strategies</a:t>
                </a:r>
              </a:p>
              <a:p>
                <a:pPr indent="-180000">
                  <a:buFont typeface="+mj-lt"/>
                  <a:buAutoNum type="arabicPeriod"/>
                </a:pPr>
                <a:r>
                  <a:rPr lang="en-US" dirty="0">
                    <a:ln w="0"/>
                    <a:solidFill>
                      <a:srgbClr val="002060"/>
                    </a:solidFill>
                  </a:rPr>
                  <a:t>Data &amp; Technology</a:t>
                </a:r>
              </a:p>
            </p:txBody>
          </p:sp>
          <p:sp>
            <p:nvSpPr>
              <p:cNvPr id="18" name="Rectangle 17">
                <a:extLst>
                  <a:ext uri="{FF2B5EF4-FFF2-40B4-BE49-F238E27FC236}">
                    <a16:creationId xmlns:a16="http://schemas.microsoft.com/office/drawing/2014/main" id="{B542A380-5695-4472-87D9-B50745D07629}"/>
                  </a:ext>
                </a:extLst>
              </p:cNvPr>
              <p:cNvSpPr/>
              <p:nvPr/>
            </p:nvSpPr>
            <p:spPr>
              <a:xfrm>
                <a:off x="8833187" y="3825780"/>
                <a:ext cx="3289739" cy="2031325"/>
              </a:xfrm>
              <a:prstGeom prst="rect">
                <a:avLst/>
              </a:prstGeom>
              <a:noFill/>
            </p:spPr>
            <p:txBody>
              <a:bodyPr wrap="square" lIns="91440" tIns="45720" rIns="91440" bIns="45720">
                <a:spAutoFit/>
              </a:bodyPr>
              <a:lstStyle/>
              <a:p>
                <a:r>
                  <a:rPr lang="en-US" b="1" u="sng" dirty="0">
                    <a:ln w="0"/>
                    <a:solidFill>
                      <a:srgbClr val="002060"/>
                    </a:solidFill>
                  </a:rPr>
                  <a:t>Team</a:t>
                </a:r>
              </a:p>
              <a:p>
                <a:pPr indent="-180000">
                  <a:buFont typeface="+mj-lt"/>
                  <a:buAutoNum type="arabicPeriod"/>
                </a:pPr>
                <a:r>
                  <a:rPr lang="en-US" dirty="0">
                    <a:ln w="0"/>
                    <a:solidFill>
                      <a:srgbClr val="002060"/>
                    </a:solidFill>
                  </a:rPr>
                  <a:t>Reports to CEO</a:t>
                </a:r>
              </a:p>
              <a:p>
                <a:pPr indent="-180000">
                  <a:buFont typeface="+mj-lt"/>
                  <a:buAutoNum type="arabicPeriod"/>
                </a:pPr>
                <a:r>
                  <a:rPr lang="en-US" dirty="0">
                    <a:ln w="0"/>
                    <a:solidFill>
                      <a:srgbClr val="002060"/>
                    </a:solidFill>
                  </a:rPr>
                  <a:t>Analytics Strategy</a:t>
                </a:r>
              </a:p>
              <a:p>
                <a:pPr indent="-180000">
                  <a:buFont typeface="+mj-lt"/>
                  <a:buAutoNum type="arabicPeriod"/>
                </a:pPr>
                <a:r>
                  <a:rPr lang="en-US" dirty="0">
                    <a:ln w="0"/>
                    <a:solidFill>
                      <a:srgbClr val="002060"/>
                    </a:solidFill>
                  </a:rPr>
                  <a:t>Model Development</a:t>
                </a:r>
              </a:p>
              <a:p>
                <a:pPr indent="-180000">
                  <a:buFont typeface="+mj-lt"/>
                  <a:buAutoNum type="arabicPeriod"/>
                </a:pPr>
                <a:r>
                  <a:rPr lang="en-US" dirty="0">
                    <a:ln w="0"/>
                    <a:solidFill>
                      <a:srgbClr val="002060"/>
                    </a:solidFill>
                  </a:rPr>
                  <a:t>Model Validation</a:t>
                </a:r>
              </a:p>
              <a:p>
                <a:pPr indent="-180000">
                  <a:buFont typeface="+mj-lt"/>
                  <a:buAutoNum type="arabicPeriod"/>
                </a:pPr>
                <a:r>
                  <a:rPr lang="en-US" dirty="0">
                    <a:ln w="0"/>
                    <a:solidFill>
                      <a:srgbClr val="002060"/>
                    </a:solidFill>
                  </a:rPr>
                  <a:t>Model Oversight &amp; Compliance</a:t>
                </a:r>
              </a:p>
              <a:p>
                <a:pPr indent="-180000">
                  <a:buFont typeface="+mj-lt"/>
                  <a:buAutoNum type="arabicPeriod"/>
                </a:pPr>
                <a:r>
                  <a:rPr lang="en-US" dirty="0">
                    <a:ln w="0"/>
                    <a:solidFill>
                      <a:srgbClr val="002060"/>
                    </a:solidFill>
                  </a:rPr>
                  <a:t>Reporting</a:t>
                </a:r>
                <a:endParaRPr lang="en-US" sz="2000" dirty="0">
                  <a:ln w="0"/>
                  <a:solidFill>
                    <a:srgbClr val="002060"/>
                  </a:solidFill>
                </a:endParaRPr>
              </a:p>
            </p:txBody>
          </p:sp>
          <p:sp>
            <p:nvSpPr>
              <p:cNvPr id="19" name="Rectangle 18">
                <a:extLst>
                  <a:ext uri="{FF2B5EF4-FFF2-40B4-BE49-F238E27FC236}">
                    <a16:creationId xmlns:a16="http://schemas.microsoft.com/office/drawing/2014/main" id="{5A039104-4FF6-46C5-B385-169D038AA356}"/>
                  </a:ext>
                </a:extLst>
              </p:cNvPr>
              <p:cNvSpPr/>
              <p:nvPr/>
            </p:nvSpPr>
            <p:spPr>
              <a:xfrm>
                <a:off x="9371203" y="1854279"/>
                <a:ext cx="2840442" cy="2031325"/>
              </a:xfrm>
              <a:prstGeom prst="rect">
                <a:avLst/>
              </a:prstGeom>
              <a:noFill/>
            </p:spPr>
            <p:txBody>
              <a:bodyPr wrap="square" lIns="91440" tIns="45720" rIns="91440" bIns="45720">
                <a:spAutoFit/>
              </a:bodyPr>
              <a:lstStyle/>
              <a:p>
                <a:r>
                  <a:rPr lang="en-US" b="1" u="sng" dirty="0">
                    <a:ln w="0"/>
                    <a:solidFill>
                      <a:srgbClr val="002060"/>
                    </a:solidFill>
                  </a:rPr>
                  <a:t>Stakeholders</a:t>
                </a:r>
              </a:p>
              <a:p>
                <a:pPr indent="-180000">
                  <a:buFont typeface="+mj-lt"/>
                  <a:buAutoNum type="arabicPeriod"/>
                </a:pPr>
                <a:r>
                  <a:rPr lang="en-US" dirty="0">
                    <a:ln w="0"/>
                    <a:solidFill>
                      <a:srgbClr val="002060"/>
                    </a:solidFill>
                  </a:rPr>
                  <a:t>Marketing Team (Head)</a:t>
                </a:r>
              </a:p>
              <a:p>
                <a:pPr indent="-180000">
                  <a:buFont typeface="+mj-lt"/>
                  <a:buAutoNum type="arabicPeriod"/>
                </a:pPr>
                <a:r>
                  <a:rPr lang="en-US" dirty="0">
                    <a:ln w="0"/>
                    <a:solidFill>
                      <a:srgbClr val="002060"/>
                    </a:solidFill>
                  </a:rPr>
                  <a:t>Business Risk (CRO)</a:t>
                </a:r>
              </a:p>
              <a:p>
                <a:pPr indent="-180000">
                  <a:buFont typeface="+mj-lt"/>
                  <a:buAutoNum type="arabicPeriod"/>
                </a:pPr>
                <a:r>
                  <a:rPr lang="en-US" dirty="0">
                    <a:ln w="0"/>
                    <a:solidFill>
                      <a:srgbClr val="002060"/>
                    </a:solidFill>
                  </a:rPr>
                  <a:t>Finance (CFO)</a:t>
                </a:r>
              </a:p>
              <a:p>
                <a:pPr indent="-180000">
                  <a:buFont typeface="+mj-lt"/>
                  <a:buAutoNum type="arabicPeriod"/>
                </a:pPr>
                <a:r>
                  <a:rPr lang="en-US" dirty="0">
                    <a:ln w="0"/>
                    <a:solidFill>
                      <a:srgbClr val="002060"/>
                    </a:solidFill>
                  </a:rPr>
                  <a:t>Policy &amp; Compliance (CPO)</a:t>
                </a:r>
              </a:p>
              <a:p>
                <a:pPr indent="-180000">
                  <a:buFont typeface="+mj-lt"/>
                  <a:buAutoNum type="arabicPeriod"/>
                </a:pPr>
                <a:r>
                  <a:rPr lang="en-US" dirty="0">
                    <a:ln w="0"/>
                    <a:solidFill>
                      <a:srgbClr val="002060"/>
                    </a:solidFill>
                  </a:rPr>
                  <a:t>Data &amp; Technology (CIO)</a:t>
                </a:r>
              </a:p>
              <a:p>
                <a:pPr marL="0" lvl="1"/>
                <a:endParaRPr lang="en-US" dirty="0">
                  <a:ln w="0"/>
                  <a:solidFill>
                    <a:srgbClr val="002060"/>
                  </a:solidFill>
                </a:endParaRPr>
              </a:p>
            </p:txBody>
          </p:sp>
          <p:grpSp>
            <p:nvGrpSpPr>
              <p:cNvPr id="20" name="Group 19">
                <a:extLst>
                  <a:ext uri="{FF2B5EF4-FFF2-40B4-BE49-F238E27FC236}">
                    <a16:creationId xmlns:a16="http://schemas.microsoft.com/office/drawing/2014/main" id="{7D729735-A5C6-45B6-B16B-F40BBF55440C}"/>
                  </a:ext>
                </a:extLst>
              </p:cNvPr>
              <p:cNvGrpSpPr/>
              <p:nvPr/>
            </p:nvGrpSpPr>
            <p:grpSpPr>
              <a:xfrm>
                <a:off x="4259715" y="1807493"/>
                <a:ext cx="3870020" cy="2295771"/>
                <a:chOff x="4259716" y="1807493"/>
                <a:chExt cx="3870019" cy="2295771"/>
              </a:xfrm>
            </p:grpSpPr>
            <p:pic>
              <p:nvPicPr>
                <p:cNvPr id="27" name="Picture 26">
                  <a:extLst>
                    <a:ext uri="{FF2B5EF4-FFF2-40B4-BE49-F238E27FC236}">
                      <a16:creationId xmlns:a16="http://schemas.microsoft.com/office/drawing/2014/main" id="{7B9AAACA-6D19-4E1B-8129-8048A0C54EAE}"/>
                    </a:ext>
                  </a:extLst>
                </p:cNvPr>
                <p:cNvPicPr>
                  <a:picLocks noChangeAspect="1"/>
                </p:cNvPicPr>
                <p:nvPr/>
              </p:nvPicPr>
              <p:blipFill>
                <a:blip r:embed="rId7"/>
                <a:stretch>
                  <a:fillRect/>
                </a:stretch>
              </p:blipFill>
              <p:spPr>
                <a:xfrm>
                  <a:off x="4410407" y="1807493"/>
                  <a:ext cx="3719328" cy="2295771"/>
                </a:xfrm>
                <a:prstGeom prst="rect">
                  <a:avLst/>
                </a:prstGeom>
              </p:spPr>
            </p:pic>
            <p:sp>
              <p:nvSpPr>
                <p:cNvPr id="28" name="TextBox 27">
                  <a:extLst>
                    <a:ext uri="{FF2B5EF4-FFF2-40B4-BE49-F238E27FC236}">
                      <a16:creationId xmlns:a16="http://schemas.microsoft.com/office/drawing/2014/main" id="{E761285A-1035-4C83-A81E-CDB4653A9069}"/>
                    </a:ext>
                  </a:extLst>
                </p:cNvPr>
                <p:cNvSpPr txBox="1"/>
                <p:nvPr/>
              </p:nvSpPr>
              <p:spPr>
                <a:xfrm>
                  <a:off x="4259716" y="3553219"/>
                  <a:ext cx="2636867" cy="338554"/>
                </a:xfrm>
                <a:prstGeom prst="rect">
                  <a:avLst/>
                </a:prstGeom>
                <a:solidFill>
                  <a:srgbClr val="FFFFFF"/>
                </a:solidFill>
              </p:spPr>
              <p:txBody>
                <a:bodyPr wrap="square" rtlCol="0">
                  <a:spAutoFit/>
                </a:bodyPr>
                <a:lstStyle/>
                <a:p>
                  <a:r>
                    <a:rPr lang="en-SG" sz="1600" b="1" u="sng" dirty="0">
                      <a:solidFill>
                        <a:srgbClr val="002060"/>
                      </a:solidFill>
                    </a:rPr>
                    <a:t>Chief Analytics Officer (CAO)</a:t>
                  </a:r>
                </a:p>
              </p:txBody>
            </p:sp>
          </p:grpSp>
          <p:pic>
            <p:nvPicPr>
              <p:cNvPr id="21" name="Graphic 20" descr="Graduation cap">
                <a:extLst>
                  <a:ext uri="{FF2B5EF4-FFF2-40B4-BE49-F238E27FC236}">
                    <a16:creationId xmlns:a16="http://schemas.microsoft.com/office/drawing/2014/main" id="{6970483C-C345-42EA-A134-143C1F1714E1}"/>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3859542" y="606671"/>
                <a:ext cx="914400" cy="914400"/>
              </a:xfrm>
              <a:prstGeom prst="rect">
                <a:avLst/>
              </a:prstGeom>
            </p:spPr>
          </p:pic>
          <p:pic>
            <p:nvPicPr>
              <p:cNvPr id="22" name="Graphic 21" descr="Lecturer">
                <a:extLst>
                  <a:ext uri="{FF2B5EF4-FFF2-40B4-BE49-F238E27FC236}">
                    <a16:creationId xmlns:a16="http://schemas.microsoft.com/office/drawing/2014/main" id="{7A710FB3-C015-4546-9B8B-C64689710A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50815" y="3097384"/>
                <a:ext cx="755703" cy="755703"/>
              </a:xfrm>
              <a:prstGeom prst="rect">
                <a:avLst/>
              </a:prstGeom>
            </p:spPr>
          </p:pic>
          <p:pic>
            <p:nvPicPr>
              <p:cNvPr id="23" name="Graphic 22" descr="Office worker">
                <a:extLst>
                  <a:ext uri="{FF2B5EF4-FFF2-40B4-BE49-F238E27FC236}">
                    <a16:creationId xmlns:a16="http://schemas.microsoft.com/office/drawing/2014/main" id="{97F655C4-A9BA-43C7-9BBF-17DA0BDA5F6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11148" y="5026659"/>
                <a:ext cx="831273" cy="831273"/>
              </a:xfrm>
              <a:prstGeom prst="rect">
                <a:avLst/>
              </a:prstGeom>
            </p:spPr>
          </p:pic>
          <p:pic>
            <p:nvPicPr>
              <p:cNvPr id="24" name="Graphic 23" descr="Group of women">
                <a:extLst>
                  <a:ext uri="{FF2B5EF4-FFF2-40B4-BE49-F238E27FC236}">
                    <a16:creationId xmlns:a16="http://schemas.microsoft.com/office/drawing/2014/main" id="{58BED126-6483-4E71-AFC3-DF94D20CC0D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52525" y="340537"/>
                <a:ext cx="755703" cy="755703"/>
              </a:xfrm>
              <a:prstGeom prst="rect">
                <a:avLst/>
              </a:prstGeom>
            </p:spPr>
          </p:pic>
          <p:pic>
            <p:nvPicPr>
              <p:cNvPr id="25" name="Graphic 24" descr="Connections">
                <a:extLst>
                  <a:ext uri="{FF2B5EF4-FFF2-40B4-BE49-F238E27FC236}">
                    <a16:creationId xmlns:a16="http://schemas.microsoft.com/office/drawing/2014/main" id="{579CE518-7444-4F0E-89A0-9F75DF4B66E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609663" y="2282095"/>
                <a:ext cx="687003" cy="687003"/>
              </a:xfrm>
              <a:prstGeom prst="rect">
                <a:avLst/>
              </a:prstGeom>
            </p:spPr>
          </p:pic>
          <p:pic>
            <p:nvPicPr>
              <p:cNvPr id="26" name="Graphic 25" descr="User network">
                <a:extLst>
                  <a:ext uri="{FF2B5EF4-FFF2-40B4-BE49-F238E27FC236}">
                    <a16:creationId xmlns:a16="http://schemas.microsoft.com/office/drawing/2014/main" id="{AAA8AC99-F70E-4FCD-8512-8A435E0649A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913195" y="4579691"/>
                <a:ext cx="831273" cy="831273"/>
              </a:xfrm>
              <a:prstGeom prst="rect">
                <a:avLst/>
              </a:prstGeom>
            </p:spPr>
          </p:pic>
        </p:grpSp>
      </p:grpSp>
      <p:cxnSp>
        <p:nvCxnSpPr>
          <p:cNvPr id="29" name="Straight Connector 28">
            <a:extLst>
              <a:ext uri="{FF2B5EF4-FFF2-40B4-BE49-F238E27FC236}">
                <a16:creationId xmlns:a16="http://schemas.microsoft.com/office/drawing/2014/main" id="{ACDFEA00-A53A-4C65-A013-64593144ABC3}"/>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3605F34-4CDC-4EFC-BD95-2F0D66AC842A}"/>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18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512313" y="68342"/>
            <a:ext cx="8138075" cy="365125"/>
          </a:xfrm>
        </p:spPr>
        <p:txBody>
          <a:bodyPr/>
          <a:lstStyle/>
          <a:p>
            <a:pPr algn="l"/>
            <a:r>
              <a:rPr lang="en-US" sz="2400" cap="none" dirty="0">
                <a:solidFill>
                  <a:srgbClr val="002060"/>
                </a:solidFill>
                <a:effectLst>
                  <a:outerShdw blurRad="38100" dist="38100" dir="2700000" algn="tl">
                    <a:srgbClr val="000000">
                      <a:alpha val="43137"/>
                    </a:srgbClr>
                  </a:outerShdw>
                </a:effectLst>
              </a:rPr>
              <a:t>Fintech Credit – Group Organization Structure</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8</a:t>
            </a:fld>
            <a:endParaRPr lang="en-US" sz="2000" dirty="0"/>
          </a:p>
        </p:txBody>
      </p:sp>
      <p:grpSp>
        <p:nvGrpSpPr>
          <p:cNvPr id="62" name="Group 61">
            <a:extLst>
              <a:ext uri="{FF2B5EF4-FFF2-40B4-BE49-F238E27FC236}">
                <a16:creationId xmlns:a16="http://schemas.microsoft.com/office/drawing/2014/main" id="{FA49D449-D36E-4856-A1DE-6AF7777CF8CC}"/>
              </a:ext>
            </a:extLst>
          </p:cNvPr>
          <p:cNvGrpSpPr/>
          <p:nvPr/>
        </p:nvGrpSpPr>
        <p:grpSpPr>
          <a:xfrm>
            <a:off x="145763" y="486972"/>
            <a:ext cx="11900474" cy="5884055"/>
            <a:chOff x="186317" y="727014"/>
            <a:chExt cx="11900474" cy="5884055"/>
          </a:xfrm>
        </p:grpSpPr>
        <p:sp>
          <p:nvSpPr>
            <p:cNvPr id="63" name="TextBox 62">
              <a:extLst>
                <a:ext uri="{FF2B5EF4-FFF2-40B4-BE49-F238E27FC236}">
                  <a16:creationId xmlns:a16="http://schemas.microsoft.com/office/drawing/2014/main" id="{6A62A538-22C9-4035-B98F-192F2C25E26C}"/>
                </a:ext>
              </a:extLst>
            </p:cNvPr>
            <p:cNvSpPr txBox="1"/>
            <p:nvPr/>
          </p:nvSpPr>
          <p:spPr>
            <a:xfrm>
              <a:off x="4223660" y="1406868"/>
              <a:ext cx="1722580"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3399"/>
                  </a:solidFill>
                  <a:effectLst/>
                  <a:uLnTx/>
                  <a:uFillTx/>
                  <a:cs typeface="Calibri" panose="020F0502020204030204" pitchFamily="34" charset="0"/>
                </a:rPr>
                <a:t>Chief Executive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3399"/>
                  </a:solidFill>
                  <a:effectLst/>
                  <a:uLnTx/>
                  <a:uFillTx/>
                  <a:cs typeface="Calibri" panose="020F0502020204030204" pitchFamily="34" charset="0"/>
                </a:rPr>
                <a:t>(CEO)</a:t>
              </a:r>
              <a:endParaRPr kumimoji="0" lang="en-SG" sz="1200" b="0" i="0" u="none" strike="noStrike" kern="0" cap="none" spc="0" normalizeH="0" baseline="0" noProof="0" dirty="0">
                <a:ln>
                  <a:noFill/>
                </a:ln>
                <a:solidFill>
                  <a:srgbClr val="003399"/>
                </a:solidFill>
                <a:effectLst/>
                <a:uLnTx/>
                <a:uFillTx/>
                <a:cs typeface="Calibri" panose="020F0502020204030204" pitchFamily="34" charset="0"/>
              </a:endParaRPr>
            </a:p>
          </p:txBody>
        </p:sp>
        <p:cxnSp>
          <p:nvCxnSpPr>
            <p:cNvPr id="64" name="Straight Connector 63">
              <a:extLst>
                <a:ext uri="{FF2B5EF4-FFF2-40B4-BE49-F238E27FC236}">
                  <a16:creationId xmlns:a16="http://schemas.microsoft.com/office/drawing/2014/main" id="{03ED8C59-0DBE-4E22-8C45-7806D4DA6099}"/>
                </a:ext>
              </a:extLst>
            </p:cNvPr>
            <p:cNvCxnSpPr>
              <a:cxnSpLocks/>
            </p:cNvCxnSpPr>
            <p:nvPr/>
          </p:nvCxnSpPr>
          <p:spPr>
            <a:xfrm flipV="1">
              <a:off x="1601046" y="1968883"/>
              <a:ext cx="7302025" cy="622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BFC3471-081B-4890-8881-125D816ECB00}"/>
                </a:ext>
              </a:extLst>
            </p:cNvPr>
            <p:cNvCxnSpPr>
              <a:cxnSpLocks/>
            </p:cNvCxnSpPr>
            <p:nvPr/>
          </p:nvCxnSpPr>
          <p:spPr>
            <a:xfrm>
              <a:off x="5084950" y="1805445"/>
              <a:ext cx="0" cy="202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44D7662-9E33-42C4-94E2-093DEE20B68D}"/>
                </a:ext>
              </a:extLst>
            </p:cNvPr>
            <p:cNvCxnSpPr>
              <a:cxnSpLocks/>
            </p:cNvCxnSpPr>
            <p:nvPr/>
          </p:nvCxnSpPr>
          <p:spPr>
            <a:xfrm>
              <a:off x="1604277" y="2001293"/>
              <a:ext cx="0" cy="34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5A774FD-EC45-4127-BBEF-E586D76EE9F6}"/>
                </a:ext>
              </a:extLst>
            </p:cNvPr>
            <p:cNvCxnSpPr>
              <a:cxnSpLocks/>
            </p:cNvCxnSpPr>
            <p:nvPr/>
          </p:nvCxnSpPr>
          <p:spPr>
            <a:xfrm>
              <a:off x="2880224" y="1998101"/>
              <a:ext cx="0" cy="28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C5B5D7-C3B7-4548-AF2C-A93D5D898106}"/>
                </a:ext>
              </a:extLst>
            </p:cNvPr>
            <p:cNvCxnSpPr>
              <a:cxnSpLocks/>
            </p:cNvCxnSpPr>
            <p:nvPr/>
          </p:nvCxnSpPr>
          <p:spPr>
            <a:xfrm>
              <a:off x="4341576" y="1999721"/>
              <a:ext cx="0" cy="303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1662607-EF12-4D21-A58A-115AEA6244C3}"/>
                </a:ext>
              </a:extLst>
            </p:cNvPr>
            <p:cNvCxnSpPr>
              <a:cxnSpLocks/>
            </p:cNvCxnSpPr>
            <p:nvPr/>
          </p:nvCxnSpPr>
          <p:spPr>
            <a:xfrm>
              <a:off x="5835771" y="2001293"/>
              <a:ext cx="0" cy="28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C6E0DB0-5209-487A-BB64-A7388908BE9A}"/>
                </a:ext>
              </a:extLst>
            </p:cNvPr>
            <p:cNvCxnSpPr>
              <a:cxnSpLocks/>
            </p:cNvCxnSpPr>
            <p:nvPr/>
          </p:nvCxnSpPr>
          <p:spPr>
            <a:xfrm>
              <a:off x="7089632" y="2006268"/>
              <a:ext cx="0" cy="28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F2DD69E-CA70-4939-89C1-2E7BB59A377C}"/>
                </a:ext>
              </a:extLst>
            </p:cNvPr>
            <p:cNvCxnSpPr>
              <a:cxnSpLocks/>
            </p:cNvCxnSpPr>
            <p:nvPr/>
          </p:nvCxnSpPr>
          <p:spPr>
            <a:xfrm>
              <a:off x="8858850" y="4057237"/>
              <a:ext cx="312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5EEB8366-CA3A-417E-95CB-DBE26D6EE932}"/>
                </a:ext>
              </a:extLst>
            </p:cNvPr>
            <p:cNvSpPr txBox="1"/>
            <p:nvPr/>
          </p:nvSpPr>
          <p:spPr>
            <a:xfrm>
              <a:off x="908190" y="3158884"/>
              <a:ext cx="1540318"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Chief Finance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(CFO)</a:t>
              </a:r>
            </a:p>
          </p:txBody>
        </p:sp>
        <p:sp>
          <p:nvSpPr>
            <p:cNvPr id="73" name="TextBox 72">
              <a:extLst>
                <a:ext uri="{FF2B5EF4-FFF2-40B4-BE49-F238E27FC236}">
                  <a16:creationId xmlns:a16="http://schemas.microsoft.com/office/drawing/2014/main" id="{D57731C3-5CBC-4F5B-9662-CAF606437D3D}"/>
                </a:ext>
              </a:extLst>
            </p:cNvPr>
            <p:cNvSpPr txBox="1"/>
            <p:nvPr/>
          </p:nvSpPr>
          <p:spPr>
            <a:xfrm>
              <a:off x="2312590" y="3173404"/>
              <a:ext cx="1366817"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Chief  Risk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(CRO)</a:t>
              </a:r>
            </a:p>
          </p:txBody>
        </p:sp>
        <p:sp>
          <p:nvSpPr>
            <p:cNvPr id="74" name="TextBox 73">
              <a:extLst>
                <a:ext uri="{FF2B5EF4-FFF2-40B4-BE49-F238E27FC236}">
                  <a16:creationId xmlns:a16="http://schemas.microsoft.com/office/drawing/2014/main" id="{574B29DD-6731-4298-A763-5E806C137E93}"/>
                </a:ext>
              </a:extLst>
            </p:cNvPr>
            <p:cNvSpPr txBox="1"/>
            <p:nvPr/>
          </p:nvSpPr>
          <p:spPr>
            <a:xfrm>
              <a:off x="3583328" y="3183533"/>
              <a:ext cx="1886293"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Chief Information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(CIO)</a:t>
              </a:r>
            </a:p>
          </p:txBody>
        </p:sp>
        <p:sp>
          <p:nvSpPr>
            <p:cNvPr id="75" name="TextBox 74">
              <a:extLst>
                <a:ext uri="{FF2B5EF4-FFF2-40B4-BE49-F238E27FC236}">
                  <a16:creationId xmlns:a16="http://schemas.microsoft.com/office/drawing/2014/main" id="{2AD075BD-AECB-4937-B9D5-5E14D039DBE0}"/>
                </a:ext>
              </a:extLst>
            </p:cNvPr>
            <p:cNvSpPr txBox="1"/>
            <p:nvPr/>
          </p:nvSpPr>
          <p:spPr>
            <a:xfrm>
              <a:off x="5433334" y="3204584"/>
              <a:ext cx="928599" cy="276999"/>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IT Team </a:t>
              </a:r>
            </a:p>
          </p:txBody>
        </p:sp>
        <p:sp>
          <p:nvSpPr>
            <p:cNvPr id="76" name="TextBox 75">
              <a:extLst>
                <a:ext uri="{FF2B5EF4-FFF2-40B4-BE49-F238E27FC236}">
                  <a16:creationId xmlns:a16="http://schemas.microsoft.com/office/drawing/2014/main" id="{83405D40-8B07-4C69-87B2-04D56BE06691}"/>
                </a:ext>
              </a:extLst>
            </p:cNvPr>
            <p:cNvSpPr txBox="1"/>
            <p:nvPr/>
          </p:nvSpPr>
          <p:spPr>
            <a:xfrm>
              <a:off x="6552586" y="3204584"/>
              <a:ext cx="1220996"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Marketing Head</a:t>
              </a:r>
            </a:p>
          </p:txBody>
        </p:sp>
        <p:cxnSp>
          <p:nvCxnSpPr>
            <p:cNvPr id="77" name="Straight Connector 76">
              <a:extLst>
                <a:ext uri="{FF2B5EF4-FFF2-40B4-BE49-F238E27FC236}">
                  <a16:creationId xmlns:a16="http://schemas.microsoft.com/office/drawing/2014/main" id="{0E65FF8A-350F-4764-995D-583126507319}"/>
                </a:ext>
              </a:extLst>
            </p:cNvPr>
            <p:cNvCxnSpPr>
              <a:cxnSpLocks/>
            </p:cNvCxnSpPr>
            <p:nvPr/>
          </p:nvCxnSpPr>
          <p:spPr>
            <a:xfrm>
              <a:off x="8858850" y="3754942"/>
              <a:ext cx="0" cy="195253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6A72DCD-EA2A-4C77-BF05-2DC2AC4F1562}"/>
                </a:ext>
              </a:extLst>
            </p:cNvPr>
            <p:cNvCxnSpPr>
              <a:cxnSpLocks/>
            </p:cNvCxnSpPr>
            <p:nvPr/>
          </p:nvCxnSpPr>
          <p:spPr>
            <a:xfrm>
              <a:off x="8880203" y="4782835"/>
              <a:ext cx="312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A46F9B6-B6C2-4086-B953-80222F393610}"/>
                </a:ext>
              </a:extLst>
            </p:cNvPr>
            <p:cNvCxnSpPr>
              <a:cxnSpLocks/>
            </p:cNvCxnSpPr>
            <p:nvPr/>
          </p:nvCxnSpPr>
          <p:spPr>
            <a:xfrm>
              <a:off x="8858850" y="5707481"/>
              <a:ext cx="312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5C388DEA-9A59-4562-815A-67F24CBA5DB4}"/>
                </a:ext>
              </a:extLst>
            </p:cNvPr>
            <p:cNvPicPr>
              <a:picLocks noChangeAspect="1"/>
            </p:cNvPicPr>
            <p:nvPr/>
          </p:nvPicPr>
          <p:blipFill>
            <a:blip r:embed="rId2">
              <a:duotone>
                <a:srgbClr val="0062A9">
                  <a:shade val="45000"/>
                  <a:satMod val="135000"/>
                </a:srgbClr>
                <a:prstClr val="white"/>
              </a:duotone>
            </a:blip>
            <a:stretch>
              <a:fillRect/>
            </a:stretch>
          </p:blipFill>
          <p:spPr>
            <a:xfrm>
              <a:off x="1188411" y="2429334"/>
              <a:ext cx="825268" cy="685435"/>
            </a:xfrm>
            <a:prstGeom prst="rect">
              <a:avLst/>
            </a:prstGeom>
            <a:solidFill>
              <a:srgbClr val="FF0000"/>
            </a:solidFill>
            <a:ln>
              <a:solidFill>
                <a:sysClr val="window" lastClr="FFFFFF"/>
              </a:solidFill>
            </a:ln>
          </p:spPr>
        </p:pic>
        <p:pic>
          <p:nvPicPr>
            <p:cNvPr id="81" name="Picture 80">
              <a:extLst>
                <a:ext uri="{FF2B5EF4-FFF2-40B4-BE49-F238E27FC236}">
                  <a16:creationId xmlns:a16="http://schemas.microsoft.com/office/drawing/2014/main" id="{7CF24186-6542-40AC-BAFC-6E89B5F2F71D}"/>
                </a:ext>
              </a:extLst>
            </p:cNvPr>
            <p:cNvPicPr>
              <a:picLocks noChangeAspect="1"/>
            </p:cNvPicPr>
            <p:nvPr/>
          </p:nvPicPr>
          <p:blipFill>
            <a:blip r:embed="rId2">
              <a:duotone>
                <a:srgbClr val="0062A9">
                  <a:shade val="45000"/>
                  <a:satMod val="135000"/>
                </a:srgbClr>
                <a:prstClr val="white"/>
              </a:duotone>
            </a:blip>
            <a:stretch>
              <a:fillRect/>
            </a:stretch>
          </p:blipFill>
          <p:spPr>
            <a:xfrm>
              <a:off x="2488147" y="2461437"/>
              <a:ext cx="825268" cy="685435"/>
            </a:xfrm>
            <a:prstGeom prst="rect">
              <a:avLst/>
            </a:prstGeom>
            <a:solidFill>
              <a:srgbClr val="000000">
                <a:lumMod val="65000"/>
                <a:lumOff val="35000"/>
              </a:srgbClr>
            </a:solidFill>
            <a:ln>
              <a:solidFill>
                <a:sysClr val="window" lastClr="FFFFFF"/>
              </a:solidFill>
            </a:ln>
          </p:spPr>
        </p:pic>
        <p:pic>
          <p:nvPicPr>
            <p:cNvPr id="82" name="Picture 81">
              <a:extLst>
                <a:ext uri="{FF2B5EF4-FFF2-40B4-BE49-F238E27FC236}">
                  <a16:creationId xmlns:a16="http://schemas.microsoft.com/office/drawing/2014/main" id="{084C7627-206B-4D18-BC28-8D51BAAD054E}"/>
                </a:ext>
              </a:extLst>
            </p:cNvPr>
            <p:cNvPicPr>
              <a:picLocks noChangeAspect="1"/>
            </p:cNvPicPr>
            <p:nvPr/>
          </p:nvPicPr>
          <p:blipFill>
            <a:blip r:embed="rId2">
              <a:duotone>
                <a:srgbClr val="0062A9">
                  <a:shade val="45000"/>
                  <a:satMod val="135000"/>
                </a:srgbClr>
                <a:prstClr val="white"/>
              </a:duotone>
            </a:blip>
            <a:stretch>
              <a:fillRect/>
            </a:stretch>
          </p:blipFill>
          <p:spPr>
            <a:xfrm>
              <a:off x="3928940" y="2436045"/>
              <a:ext cx="825268" cy="685435"/>
            </a:xfrm>
            <a:prstGeom prst="rect">
              <a:avLst/>
            </a:prstGeom>
            <a:solidFill>
              <a:srgbClr val="000000">
                <a:lumMod val="65000"/>
                <a:lumOff val="35000"/>
              </a:srgbClr>
            </a:solidFill>
            <a:ln>
              <a:solidFill>
                <a:sysClr val="window" lastClr="FFFFFF"/>
              </a:solidFill>
            </a:ln>
          </p:spPr>
        </p:pic>
        <p:pic>
          <p:nvPicPr>
            <p:cNvPr id="83" name="Picture 82">
              <a:extLst>
                <a:ext uri="{FF2B5EF4-FFF2-40B4-BE49-F238E27FC236}">
                  <a16:creationId xmlns:a16="http://schemas.microsoft.com/office/drawing/2014/main" id="{DF586CE2-C7D3-4D77-942F-A8E5AF77F236}"/>
                </a:ext>
              </a:extLst>
            </p:cNvPr>
            <p:cNvPicPr>
              <a:picLocks noChangeAspect="1"/>
            </p:cNvPicPr>
            <p:nvPr/>
          </p:nvPicPr>
          <p:blipFill>
            <a:blip r:embed="rId3">
              <a:duotone>
                <a:srgbClr val="0062A9">
                  <a:shade val="45000"/>
                  <a:satMod val="135000"/>
                </a:srgbClr>
                <a:prstClr val="white"/>
              </a:duotone>
            </a:blip>
            <a:stretch>
              <a:fillRect/>
            </a:stretch>
          </p:blipFill>
          <p:spPr>
            <a:xfrm>
              <a:off x="5364314" y="2397538"/>
              <a:ext cx="972236" cy="685435"/>
            </a:xfrm>
            <a:prstGeom prst="rect">
              <a:avLst/>
            </a:prstGeom>
            <a:solidFill>
              <a:srgbClr val="000000">
                <a:lumMod val="65000"/>
                <a:lumOff val="35000"/>
              </a:srgbClr>
            </a:solidFill>
            <a:ln>
              <a:solidFill>
                <a:sysClr val="window" lastClr="FFFFFF"/>
              </a:solidFill>
            </a:ln>
          </p:spPr>
        </p:pic>
        <p:pic>
          <p:nvPicPr>
            <p:cNvPr id="84" name="Picture 83">
              <a:extLst>
                <a:ext uri="{FF2B5EF4-FFF2-40B4-BE49-F238E27FC236}">
                  <a16:creationId xmlns:a16="http://schemas.microsoft.com/office/drawing/2014/main" id="{6C6E4999-4203-427C-8AF1-087C7DE43CE4}"/>
                </a:ext>
              </a:extLst>
            </p:cNvPr>
            <p:cNvPicPr>
              <a:picLocks noChangeAspect="1"/>
            </p:cNvPicPr>
            <p:nvPr/>
          </p:nvPicPr>
          <p:blipFill>
            <a:blip r:embed="rId3">
              <a:duotone>
                <a:srgbClr val="0062A9">
                  <a:shade val="45000"/>
                  <a:satMod val="135000"/>
                </a:srgbClr>
                <a:prstClr val="white"/>
              </a:duotone>
            </a:blip>
            <a:stretch>
              <a:fillRect/>
            </a:stretch>
          </p:blipFill>
          <p:spPr>
            <a:xfrm>
              <a:off x="9195434" y="3778938"/>
              <a:ext cx="759306" cy="535318"/>
            </a:xfrm>
            <a:prstGeom prst="rect">
              <a:avLst/>
            </a:prstGeom>
            <a:solidFill>
              <a:srgbClr val="000000">
                <a:lumMod val="65000"/>
                <a:lumOff val="35000"/>
              </a:srgbClr>
            </a:solidFill>
            <a:ln>
              <a:solidFill>
                <a:sysClr val="window" lastClr="FFFFFF"/>
              </a:solidFill>
            </a:ln>
          </p:spPr>
        </p:pic>
        <p:pic>
          <p:nvPicPr>
            <p:cNvPr id="85" name="Picture 84">
              <a:extLst>
                <a:ext uri="{FF2B5EF4-FFF2-40B4-BE49-F238E27FC236}">
                  <a16:creationId xmlns:a16="http://schemas.microsoft.com/office/drawing/2014/main" id="{F2ADEE7F-3700-4C1B-9CBF-C4DF38C6491A}"/>
                </a:ext>
              </a:extLst>
            </p:cNvPr>
            <p:cNvPicPr>
              <a:picLocks noChangeAspect="1"/>
            </p:cNvPicPr>
            <p:nvPr/>
          </p:nvPicPr>
          <p:blipFill>
            <a:blip r:embed="rId2">
              <a:duotone>
                <a:srgbClr val="0062A9">
                  <a:shade val="45000"/>
                  <a:satMod val="135000"/>
                </a:srgbClr>
                <a:prstClr val="white"/>
              </a:duotone>
            </a:blip>
            <a:stretch>
              <a:fillRect/>
            </a:stretch>
          </p:blipFill>
          <p:spPr>
            <a:xfrm>
              <a:off x="8467568" y="2436045"/>
              <a:ext cx="825268" cy="685435"/>
            </a:xfrm>
            <a:prstGeom prst="rect">
              <a:avLst/>
            </a:prstGeom>
            <a:solidFill>
              <a:srgbClr val="000000">
                <a:lumMod val="65000"/>
                <a:lumOff val="35000"/>
              </a:srgbClr>
            </a:solidFill>
            <a:ln>
              <a:solidFill>
                <a:sysClr val="window" lastClr="FFFFFF"/>
              </a:solidFill>
            </a:ln>
          </p:spPr>
        </p:pic>
        <p:sp>
          <p:nvSpPr>
            <p:cNvPr id="86" name="TextBox 85">
              <a:extLst>
                <a:ext uri="{FF2B5EF4-FFF2-40B4-BE49-F238E27FC236}">
                  <a16:creationId xmlns:a16="http://schemas.microsoft.com/office/drawing/2014/main" id="{4C2A8AA8-891A-4751-AD25-565C23E89CC4}"/>
                </a:ext>
              </a:extLst>
            </p:cNvPr>
            <p:cNvSpPr txBox="1"/>
            <p:nvPr/>
          </p:nvSpPr>
          <p:spPr>
            <a:xfrm>
              <a:off x="8976054" y="4237980"/>
              <a:ext cx="1310489"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Analytics Strategy</a:t>
              </a:r>
            </a:p>
          </p:txBody>
        </p:sp>
        <p:pic>
          <p:nvPicPr>
            <p:cNvPr id="87" name="Picture 86">
              <a:extLst>
                <a:ext uri="{FF2B5EF4-FFF2-40B4-BE49-F238E27FC236}">
                  <a16:creationId xmlns:a16="http://schemas.microsoft.com/office/drawing/2014/main" id="{F16C875D-630D-4D29-9574-3038C77CB7D7}"/>
                </a:ext>
              </a:extLst>
            </p:cNvPr>
            <p:cNvPicPr>
              <a:picLocks noChangeAspect="1"/>
            </p:cNvPicPr>
            <p:nvPr/>
          </p:nvPicPr>
          <p:blipFill>
            <a:blip r:embed="rId3">
              <a:duotone>
                <a:srgbClr val="0062A9">
                  <a:shade val="45000"/>
                  <a:satMod val="135000"/>
                </a:srgbClr>
                <a:prstClr val="white"/>
              </a:duotone>
            </a:blip>
            <a:stretch>
              <a:fillRect/>
            </a:stretch>
          </p:blipFill>
          <p:spPr>
            <a:xfrm>
              <a:off x="9220479" y="4575634"/>
              <a:ext cx="759306" cy="535318"/>
            </a:xfrm>
            <a:prstGeom prst="rect">
              <a:avLst/>
            </a:prstGeom>
            <a:solidFill>
              <a:srgbClr val="000000">
                <a:lumMod val="65000"/>
                <a:lumOff val="35000"/>
              </a:srgbClr>
            </a:solidFill>
            <a:ln>
              <a:solidFill>
                <a:sysClr val="window" lastClr="FFFFFF"/>
              </a:solidFill>
            </a:ln>
          </p:spPr>
        </p:pic>
        <p:pic>
          <p:nvPicPr>
            <p:cNvPr id="88" name="Picture 87">
              <a:extLst>
                <a:ext uri="{FF2B5EF4-FFF2-40B4-BE49-F238E27FC236}">
                  <a16:creationId xmlns:a16="http://schemas.microsoft.com/office/drawing/2014/main" id="{07AFDBFD-FF3C-44A2-85AA-250A7605ACBE}"/>
                </a:ext>
              </a:extLst>
            </p:cNvPr>
            <p:cNvPicPr>
              <a:picLocks noChangeAspect="1"/>
            </p:cNvPicPr>
            <p:nvPr/>
          </p:nvPicPr>
          <p:blipFill>
            <a:blip r:embed="rId3">
              <a:duotone>
                <a:srgbClr val="0062A9">
                  <a:shade val="45000"/>
                  <a:satMod val="135000"/>
                </a:srgbClr>
                <a:prstClr val="white"/>
              </a:duotone>
            </a:blip>
            <a:stretch>
              <a:fillRect/>
            </a:stretch>
          </p:blipFill>
          <p:spPr>
            <a:xfrm>
              <a:off x="9239647" y="5491234"/>
              <a:ext cx="759306" cy="535318"/>
            </a:xfrm>
            <a:prstGeom prst="rect">
              <a:avLst/>
            </a:prstGeom>
            <a:solidFill>
              <a:srgbClr val="000000">
                <a:lumMod val="65000"/>
                <a:lumOff val="35000"/>
              </a:srgbClr>
            </a:solidFill>
            <a:ln>
              <a:solidFill>
                <a:sysClr val="window" lastClr="FFFFFF"/>
              </a:solidFill>
            </a:ln>
          </p:spPr>
        </p:pic>
        <p:sp>
          <p:nvSpPr>
            <p:cNvPr id="89" name="TextBox 88">
              <a:extLst>
                <a:ext uri="{FF2B5EF4-FFF2-40B4-BE49-F238E27FC236}">
                  <a16:creationId xmlns:a16="http://schemas.microsoft.com/office/drawing/2014/main" id="{9F00BA26-35FF-4C3D-B562-2ADEE973DE08}"/>
                </a:ext>
              </a:extLst>
            </p:cNvPr>
            <p:cNvSpPr txBox="1"/>
            <p:nvPr/>
          </p:nvSpPr>
          <p:spPr>
            <a:xfrm>
              <a:off x="8995432" y="5974464"/>
              <a:ext cx="1320293"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Model Validation</a:t>
              </a:r>
            </a:p>
          </p:txBody>
        </p:sp>
        <p:sp>
          <p:nvSpPr>
            <p:cNvPr id="90" name="TextBox 89">
              <a:extLst>
                <a:ext uri="{FF2B5EF4-FFF2-40B4-BE49-F238E27FC236}">
                  <a16:creationId xmlns:a16="http://schemas.microsoft.com/office/drawing/2014/main" id="{D1798C84-4830-4DAE-919D-FFC5B6A219EC}"/>
                </a:ext>
              </a:extLst>
            </p:cNvPr>
            <p:cNvSpPr txBox="1"/>
            <p:nvPr/>
          </p:nvSpPr>
          <p:spPr>
            <a:xfrm>
              <a:off x="918318" y="4053314"/>
              <a:ext cx="1406143" cy="51296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Budget Finance</a:t>
              </a:r>
            </a:p>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Accounting</a:t>
              </a:r>
            </a:p>
          </p:txBody>
        </p:sp>
        <p:sp>
          <p:nvSpPr>
            <p:cNvPr id="91" name="TextBox 90">
              <a:extLst>
                <a:ext uri="{FF2B5EF4-FFF2-40B4-BE49-F238E27FC236}">
                  <a16:creationId xmlns:a16="http://schemas.microsoft.com/office/drawing/2014/main" id="{43CB1D01-0568-4D93-8D84-B5E9059724AB}"/>
                </a:ext>
              </a:extLst>
            </p:cNvPr>
            <p:cNvSpPr txBox="1"/>
            <p:nvPr/>
          </p:nvSpPr>
          <p:spPr>
            <a:xfrm>
              <a:off x="3922413" y="4023087"/>
              <a:ext cx="1478614" cy="93358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Data Collection</a:t>
              </a:r>
            </a:p>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Data Processing</a:t>
              </a:r>
            </a:p>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Data quality assessment</a:t>
              </a:r>
            </a:p>
          </p:txBody>
        </p:sp>
        <p:sp>
          <p:nvSpPr>
            <p:cNvPr id="92" name="TextBox 91">
              <a:extLst>
                <a:ext uri="{FF2B5EF4-FFF2-40B4-BE49-F238E27FC236}">
                  <a16:creationId xmlns:a16="http://schemas.microsoft.com/office/drawing/2014/main" id="{EC2A0DBA-1FF7-443C-B9C6-5980D9B92118}"/>
                </a:ext>
              </a:extLst>
            </p:cNvPr>
            <p:cNvSpPr txBox="1"/>
            <p:nvPr/>
          </p:nvSpPr>
          <p:spPr>
            <a:xfrm>
              <a:off x="5448603" y="4023087"/>
              <a:ext cx="1410414" cy="90794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Software</a:t>
              </a:r>
            </a:p>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Generation of digital platforms</a:t>
              </a:r>
            </a:p>
            <a:p>
              <a:pPr marL="0" marR="0" lvl="0" indent="0" defTabSz="914377" eaLnBrk="1" fontAlgn="auto" latinLnBrk="0" hangingPunct="1">
                <a:lnSpc>
                  <a:spcPct val="100000"/>
                </a:lnSpc>
                <a:spcBef>
                  <a:spcPts val="0"/>
                </a:spcBef>
                <a:spcAft>
                  <a:spcPts val="0"/>
                </a:spcAft>
                <a:buClrTx/>
                <a:buSzTx/>
                <a:buFontTx/>
                <a:buNone/>
                <a:tabLst/>
                <a:defRPr/>
              </a:pPr>
              <a:endParaRPr kumimoji="0" lang="en-SG" sz="1200" b="0" i="0" u="none" strike="noStrike" kern="0" cap="none" spc="0" normalizeH="0" baseline="0" noProof="0" dirty="0">
                <a:ln>
                  <a:noFill/>
                </a:ln>
                <a:solidFill>
                  <a:srgbClr val="003399"/>
                </a:solidFill>
                <a:effectLst/>
                <a:uLnTx/>
                <a:uFillTx/>
                <a:cs typeface="Calibri" panose="020F0502020204030204" pitchFamily="34" charset="0"/>
              </a:endParaRPr>
            </a:p>
          </p:txBody>
        </p:sp>
        <p:pic>
          <p:nvPicPr>
            <p:cNvPr id="93" name="Picture 92">
              <a:extLst>
                <a:ext uri="{FF2B5EF4-FFF2-40B4-BE49-F238E27FC236}">
                  <a16:creationId xmlns:a16="http://schemas.microsoft.com/office/drawing/2014/main" id="{49115690-C52F-4A56-8876-BBE550B9A9C9}"/>
                </a:ext>
              </a:extLst>
            </p:cNvPr>
            <p:cNvPicPr>
              <a:picLocks noChangeAspect="1"/>
            </p:cNvPicPr>
            <p:nvPr/>
          </p:nvPicPr>
          <p:blipFill>
            <a:blip r:embed="rId2">
              <a:duotone>
                <a:srgbClr val="0062A9">
                  <a:shade val="45000"/>
                  <a:satMod val="135000"/>
                </a:srgbClr>
                <a:prstClr val="white"/>
              </a:duotone>
            </a:blip>
            <a:stretch>
              <a:fillRect/>
            </a:stretch>
          </p:blipFill>
          <p:spPr>
            <a:xfrm>
              <a:off x="6676998" y="2461437"/>
              <a:ext cx="825268" cy="685435"/>
            </a:xfrm>
            <a:prstGeom prst="rect">
              <a:avLst/>
            </a:prstGeom>
            <a:solidFill>
              <a:srgbClr val="000000">
                <a:lumMod val="65000"/>
                <a:lumOff val="35000"/>
              </a:srgbClr>
            </a:solidFill>
            <a:ln>
              <a:solidFill>
                <a:sysClr val="window" lastClr="FFFFFF"/>
              </a:solidFill>
            </a:ln>
          </p:spPr>
        </p:pic>
        <p:cxnSp>
          <p:nvCxnSpPr>
            <p:cNvPr id="94" name="Straight Arrow Connector 93">
              <a:extLst>
                <a:ext uri="{FF2B5EF4-FFF2-40B4-BE49-F238E27FC236}">
                  <a16:creationId xmlns:a16="http://schemas.microsoft.com/office/drawing/2014/main" id="{FC354E0A-8DDF-49E3-8ED7-E9A7EA6F60AF}"/>
                </a:ext>
              </a:extLst>
            </p:cNvPr>
            <p:cNvCxnSpPr>
              <a:cxnSpLocks/>
            </p:cNvCxnSpPr>
            <p:nvPr/>
          </p:nvCxnSpPr>
          <p:spPr>
            <a:xfrm>
              <a:off x="8903071" y="1985037"/>
              <a:ext cx="0" cy="36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636F3F84-7C6C-45D8-A09C-2B6442F2286D}"/>
                </a:ext>
              </a:extLst>
            </p:cNvPr>
            <p:cNvSpPr txBox="1"/>
            <p:nvPr/>
          </p:nvSpPr>
          <p:spPr>
            <a:xfrm>
              <a:off x="8092735" y="3149716"/>
              <a:ext cx="1802495"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1" i="0" u="none" strike="noStrike" kern="0" cap="none" spc="0" normalizeH="0" baseline="0" noProof="0" dirty="0">
                  <a:ln>
                    <a:noFill/>
                  </a:ln>
                  <a:solidFill>
                    <a:srgbClr val="003399"/>
                  </a:solidFill>
                  <a:effectLst/>
                  <a:uLnTx/>
                  <a:uFillTx/>
                  <a:latin typeface="Calibri "/>
                  <a:cs typeface="Times New Roman" panose="02020603050405020304" pitchFamily="18" charset="0"/>
                </a:rPr>
                <a:t>Chief Analytics Officer </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1" i="0" u="none" strike="noStrike" kern="0" cap="none" spc="0" normalizeH="0" baseline="0" noProof="0" dirty="0">
                  <a:ln>
                    <a:noFill/>
                  </a:ln>
                  <a:solidFill>
                    <a:srgbClr val="003399"/>
                  </a:solidFill>
                  <a:effectLst/>
                  <a:uLnTx/>
                  <a:uFillTx/>
                  <a:latin typeface="Calibri "/>
                  <a:cs typeface="Times New Roman" panose="02020603050405020304" pitchFamily="18" charset="0"/>
                </a:rPr>
                <a:t>(CAO)</a:t>
              </a:r>
            </a:p>
          </p:txBody>
        </p:sp>
        <p:sp>
          <p:nvSpPr>
            <p:cNvPr id="96" name="TextBox 95">
              <a:extLst>
                <a:ext uri="{FF2B5EF4-FFF2-40B4-BE49-F238E27FC236}">
                  <a16:creationId xmlns:a16="http://schemas.microsoft.com/office/drawing/2014/main" id="{2A7E8A2D-7F20-4EB3-B1AC-6E405F427BE3}"/>
                </a:ext>
              </a:extLst>
            </p:cNvPr>
            <p:cNvSpPr txBox="1"/>
            <p:nvPr/>
          </p:nvSpPr>
          <p:spPr>
            <a:xfrm>
              <a:off x="6928643" y="4026401"/>
              <a:ext cx="1204852" cy="111825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Marketing Strategies</a:t>
              </a:r>
            </a:p>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Brand Management</a:t>
              </a:r>
            </a:p>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endParaRPr kumimoji="0" lang="en-SG" sz="1200" b="0" i="0" u="none" strike="noStrike" kern="0" cap="none" spc="0" normalizeH="0" baseline="0" noProof="0" dirty="0">
                <a:ln>
                  <a:noFill/>
                </a:ln>
                <a:solidFill>
                  <a:srgbClr val="003399"/>
                </a:solidFill>
                <a:effectLst/>
                <a:uLnTx/>
                <a:uFillTx/>
                <a:cs typeface="Calibri" panose="020F0502020204030204" pitchFamily="34" charset="0"/>
              </a:endParaRPr>
            </a:p>
          </p:txBody>
        </p:sp>
        <p:sp>
          <p:nvSpPr>
            <p:cNvPr id="97" name="Left Brace 96">
              <a:extLst>
                <a:ext uri="{FF2B5EF4-FFF2-40B4-BE49-F238E27FC236}">
                  <a16:creationId xmlns:a16="http://schemas.microsoft.com/office/drawing/2014/main" id="{BF84EFC3-BCC9-4AA1-A2F3-3F4B27B1D8BD}"/>
                </a:ext>
              </a:extLst>
            </p:cNvPr>
            <p:cNvSpPr/>
            <p:nvPr/>
          </p:nvSpPr>
          <p:spPr>
            <a:xfrm>
              <a:off x="686261" y="2124208"/>
              <a:ext cx="209451" cy="1630734"/>
            </a:xfrm>
            <a:prstGeom prst="leftBrace">
              <a:avLst/>
            </a:prstGeom>
            <a:noFill/>
            <a:ln w="19050" cap="flat" cmpd="sng" algn="ctr">
              <a:solidFill>
                <a:srgbClr val="0070C0"/>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000000"/>
                </a:solidFill>
                <a:effectLst/>
                <a:uLnTx/>
                <a:uFillTx/>
                <a:latin typeface="Segoe UI Light"/>
                <a:ea typeface="+mn-ea"/>
                <a:cs typeface="+mn-cs"/>
              </a:endParaRPr>
            </a:p>
          </p:txBody>
        </p:sp>
        <p:sp>
          <p:nvSpPr>
            <p:cNvPr id="98" name="TextBox 97">
              <a:extLst>
                <a:ext uri="{FF2B5EF4-FFF2-40B4-BE49-F238E27FC236}">
                  <a16:creationId xmlns:a16="http://schemas.microsoft.com/office/drawing/2014/main" id="{A4801720-5CDE-41A6-98B6-B2A11CBFF899}"/>
                </a:ext>
              </a:extLst>
            </p:cNvPr>
            <p:cNvSpPr txBox="1"/>
            <p:nvPr/>
          </p:nvSpPr>
          <p:spPr>
            <a:xfrm rot="16200000">
              <a:off x="-305724" y="2794903"/>
              <a:ext cx="1327435" cy="338554"/>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6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Roles</a:t>
              </a:r>
            </a:p>
          </p:txBody>
        </p:sp>
        <p:sp>
          <p:nvSpPr>
            <p:cNvPr id="99" name="Left Brace 98">
              <a:extLst>
                <a:ext uri="{FF2B5EF4-FFF2-40B4-BE49-F238E27FC236}">
                  <a16:creationId xmlns:a16="http://schemas.microsoft.com/office/drawing/2014/main" id="{44DBE8A3-0DD4-46BB-8622-63E0374475EE}"/>
                </a:ext>
              </a:extLst>
            </p:cNvPr>
            <p:cNvSpPr/>
            <p:nvPr/>
          </p:nvSpPr>
          <p:spPr>
            <a:xfrm>
              <a:off x="687397" y="3883108"/>
              <a:ext cx="236377" cy="1324094"/>
            </a:xfrm>
            <a:prstGeom prst="leftBrace">
              <a:avLst/>
            </a:prstGeom>
            <a:noFill/>
            <a:ln w="19050" cap="flat" cmpd="sng" algn="ctr">
              <a:solidFill>
                <a:srgbClr val="0070C0"/>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a:ln>
                  <a:noFill/>
                </a:ln>
                <a:solidFill>
                  <a:srgbClr val="000000"/>
                </a:solidFill>
                <a:effectLst/>
                <a:uLnTx/>
                <a:uFillTx/>
                <a:latin typeface="Segoe UI Light"/>
                <a:ea typeface="+mn-ea"/>
                <a:cs typeface="+mn-cs"/>
              </a:endParaRPr>
            </a:p>
          </p:txBody>
        </p:sp>
        <p:sp>
          <p:nvSpPr>
            <p:cNvPr id="100" name="TextBox 99">
              <a:extLst>
                <a:ext uri="{FF2B5EF4-FFF2-40B4-BE49-F238E27FC236}">
                  <a16:creationId xmlns:a16="http://schemas.microsoft.com/office/drawing/2014/main" id="{A11ECB42-25BD-4E9C-ADCF-A9FBCF35F782}"/>
                </a:ext>
              </a:extLst>
            </p:cNvPr>
            <p:cNvSpPr txBox="1"/>
            <p:nvPr/>
          </p:nvSpPr>
          <p:spPr>
            <a:xfrm rot="16200000">
              <a:off x="-540717" y="4407405"/>
              <a:ext cx="1792622" cy="338554"/>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6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Responsibilities</a:t>
              </a:r>
            </a:p>
          </p:txBody>
        </p:sp>
        <p:sp>
          <p:nvSpPr>
            <p:cNvPr id="101" name="TextBox 100">
              <a:extLst>
                <a:ext uri="{FF2B5EF4-FFF2-40B4-BE49-F238E27FC236}">
                  <a16:creationId xmlns:a16="http://schemas.microsoft.com/office/drawing/2014/main" id="{1F04737D-4D3D-4092-B457-E30F76C30D0E}"/>
                </a:ext>
              </a:extLst>
            </p:cNvPr>
            <p:cNvSpPr txBox="1"/>
            <p:nvPr/>
          </p:nvSpPr>
          <p:spPr>
            <a:xfrm>
              <a:off x="2415667" y="4023087"/>
              <a:ext cx="1406142" cy="74892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Capital Risk</a:t>
              </a:r>
            </a:p>
            <a:p>
              <a:pPr marL="17145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Credit Risk</a:t>
              </a:r>
            </a:p>
            <a:p>
              <a:pPr marL="17145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Operational Risk</a:t>
              </a:r>
            </a:p>
          </p:txBody>
        </p:sp>
        <p:sp>
          <p:nvSpPr>
            <p:cNvPr id="102" name="TextBox 101">
              <a:extLst>
                <a:ext uri="{FF2B5EF4-FFF2-40B4-BE49-F238E27FC236}">
                  <a16:creationId xmlns:a16="http://schemas.microsoft.com/office/drawing/2014/main" id="{5113ED96-BEED-4BD9-98D1-82B591CBE22F}"/>
                </a:ext>
              </a:extLst>
            </p:cNvPr>
            <p:cNvSpPr txBox="1"/>
            <p:nvPr/>
          </p:nvSpPr>
          <p:spPr>
            <a:xfrm>
              <a:off x="8889138" y="5072888"/>
              <a:ext cx="1752561"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Model Development</a:t>
              </a:r>
            </a:p>
          </p:txBody>
        </p:sp>
        <p:cxnSp>
          <p:nvCxnSpPr>
            <p:cNvPr id="103" name="Straight Arrow Connector 102">
              <a:extLst>
                <a:ext uri="{FF2B5EF4-FFF2-40B4-BE49-F238E27FC236}">
                  <a16:creationId xmlns:a16="http://schemas.microsoft.com/office/drawing/2014/main" id="{4D366B6D-59B5-45EB-92B1-446CAB24C4CF}"/>
                </a:ext>
              </a:extLst>
            </p:cNvPr>
            <p:cNvCxnSpPr>
              <a:cxnSpLocks/>
            </p:cNvCxnSpPr>
            <p:nvPr/>
          </p:nvCxnSpPr>
          <p:spPr>
            <a:xfrm>
              <a:off x="10443540" y="3232854"/>
              <a:ext cx="312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CAEC814-5226-461D-8D6A-9F3BFAFB9D08}"/>
                </a:ext>
              </a:extLst>
            </p:cNvPr>
            <p:cNvCxnSpPr>
              <a:cxnSpLocks/>
            </p:cNvCxnSpPr>
            <p:nvPr/>
          </p:nvCxnSpPr>
          <p:spPr>
            <a:xfrm>
              <a:off x="10443540" y="3208129"/>
              <a:ext cx="0" cy="184813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8543B4D1-2CAE-485D-B528-175B660D2418}"/>
                </a:ext>
              </a:extLst>
            </p:cNvPr>
            <p:cNvCxnSpPr>
              <a:cxnSpLocks/>
            </p:cNvCxnSpPr>
            <p:nvPr/>
          </p:nvCxnSpPr>
          <p:spPr>
            <a:xfrm>
              <a:off x="10464893" y="4083577"/>
              <a:ext cx="312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6" name="Picture 105">
              <a:extLst>
                <a:ext uri="{FF2B5EF4-FFF2-40B4-BE49-F238E27FC236}">
                  <a16:creationId xmlns:a16="http://schemas.microsoft.com/office/drawing/2014/main" id="{66F340D6-5B1B-47EA-BFC3-D949FE721049}"/>
                </a:ext>
              </a:extLst>
            </p:cNvPr>
            <p:cNvPicPr>
              <a:picLocks noChangeAspect="1"/>
            </p:cNvPicPr>
            <p:nvPr/>
          </p:nvPicPr>
          <p:blipFill>
            <a:blip r:embed="rId3">
              <a:duotone>
                <a:srgbClr val="0062A9">
                  <a:shade val="45000"/>
                  <a:satMod val="135000"/>
                </a:srgbClr>
                <a:prstClr val="white"/>
              </a:duotone>
            </a:blip>
            <a:stretch>
              <a:fillRect/>
            </a:stretch>
          </p:blipFill>
          <p:spPr>
            <a:xfrm>
              <a:off x="10780124" y="2964180"/>
              <a:ext cx="759306" cy="535318"/>
            </a:xfrm>
            <a:prstGeom prst="rect">
              <a:avLst/>
            </a:prstGeom>
            <a:solidFill>
              <a:srgbClr val="000000">
                <a:lumMod val="65000"/>
                <a:lumOff val="35000"/>
              </a:srgbClr>
            </a:solidFill>
            <a:ln>
              <a:solidFill>
                <a:sysClr val="window" lastClr="FFFFFF"/>
              </a:solidFill>
            </a:ln>
          </p:spPr>
        </p:pic>
        <p:sp>
          <p:nvSpPr>
            <p:cNvPr id="107" name="TextBox 106">
              <a:extLst>
                <a:ext uri="{FF2B5EF4-FFF2-40B4-BE49-F238E27FC236}">
                  <a16:creationId xmlns:a16="http://schemas.microsoft.com/office/drawing/2014/main" id="{753C174B-B7CC-421A-943A-372E7DD04792}"/>
                </a:ext>
              </a:extLst>
            </p:cNvPr>
            <p:cNvSpPr txBox="1"/>
            <p:nvPr/>
          </p:nvSpPr>
          <p:spPr>
            <a:xfrm>
              <a:off x="10482483" y="3412582"/>
              <a:ext cx="1604306"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Strategy Development &amp; Review</a:t>
              </a:r>
            </a:p>
          </p:txBody>
        </p:sp>
        <p:pic>
          <p:nvPicPr>
            <p:cNvPr id="108" name="Picture 107">
              <a:extLst>
                <a:ext uri="{FF2B5EF4-FFF2-40B4-BE49-F238E27FC236}">
                  <a16:creationId xmlns:a16="http://schemas.microsoft.com/office/drawing/2014/main" id="{39FDF4BC-BB75-4F80-B377-46E64C4FF3A2}"/>
                </a:ext>
              </a:extLst>
            </p:cNvPr>
            <p:cNvPicPr>
              <a:picLocks noChangeAspect="1"/>
            </p:cNvPicPr>
            <p:nvPr/>
          </p:nvPicPr>
          <p:blipFill>
            <a:blip r:embed="rId3">
              <a:duotone>
                <a:srgbClr val="0062A9">
                  <a:shade val="45000"/>
                  <a:satMod val="135000"/>
                </a:srgbClr>
                <a:prstClr val="white"/>
              </a:duotone>
            </a:blip>
            <a:stretch>
              <a:fillRect/>
            </a:stretch>
          </p:blipFill>
          <p:spPr>
            <a:xfrm>
              <a:off x="10805169" y="3876376"/>
              <a:ext cx="759306" cy="535318"/>
            </a:xfrm>
            <a:prstGeom prst="rect">
              <a:avLst/>
            </a:prstGeom>
            <a:solidFill>
              <a:srgbClr val="000000">
                <a:lumMod val="65000"/>
                <a:lumOff val="35000"/>
              </a:srgbClr>
            </a:solidFill>
            <a:ln>
              <a:solidFill>
                <a:sysClr val="window" lastClr="FFFFFF"/>
              </a:solidFill>
            </a:ln>
          </p:spPr>
        </p:pic>
        <p:sp>
          <p:nvSpPr>
            <p:cNvPr id="109" name="TextBox 108">
              <a:extLst>
                <a:ext uri="{FF2B5EF4-FFF2-40B4-BE49-F238E27FC236}">
                  <a16:creationId xmlns:a16="http://schemas.microsoft.com/office/drawing/2014/main" id="{6A5BF898-B94F-4AD1-B4C7-EEA9A0554107}"/>
                </a:ext>
              </a:extLst>
            </p:cNvPr>
            <p:cNvSpPr txBox="1"/>
            <p:nvPr/>
          </p:nvSpPr>
          <p:spPr>
            <a:xfrm>
              <a:off x="10473829" y="4373630"/>
              <a:ext cx="1310484"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Model Oversight &amp; Compliance</a:t>
              </a:r>
            </a:p>
          </p:txBody>
        </p:sp>
        <p:pic>
          <p:nvPicPr>
            <p:cNvPr id="110" name="Picture 109">
              <a:extLst>
                <a:ext uri="{FF2B5EF4-FFF2-40B4-BE49-F238E27FC236}">
                  <a16:creationId xmlns:a16="http://schemas.microsoft.com/office/drawing/2014/main" id="{D6638E3B-826F-4B35-B180-9E95F3C19DE1}"/>
                </a:ext>
              </a:extLst>
            </p:cNvPr>
            <p:cNvPicPr>
              <a:picLocks noChangeAspect="1"/>
            </p:cNvPicPr>
            <p:nvPr/>
          </p:nvPicPr>
          <p:blipFill>
            <a:blip r:embed="rId3">
              <a:duotone>
                <a:srgbClr val="0062A9">
                  <a:shade val="45000"/>
                  <a:satMod val="135000"/>
                </a:srgbClr>
                <a:prstClr val="white"/>
              </a:duotone>
            </a:blip>
            <a:stretch>
              <a:fillRect/>
            </a:stretch>
          </p:blipFill>
          <p:spPr>
            <a:xfrm>
              <a:off x="10874774" y="4800999"/>
              <a:ext cx="759306" cy="535318"/>
            </a:xfrm>
            <a:prstGeom prst="rect">
              <a:avLst/>
            </a:prstGeom>
            <a:solidFill>
              <a:srgbClr val="000000">
                <a:lumMod val="65000"/>
                <a:lumOff val="35000"/>
              </a:srgbClr>
            </a:solidFill>
            <a:ln>
              <a:solidFill>
                <a:sysClr val="window" lastClr="FFFFFF"/>
              </a:solidFill>
            </a:ln>
          </p:spPr>
        </p:pic>
        <p:sp>
          <p:nvSpPr>
            <p:cNvPr id="111" name="TextBox 110">
              <a:extLst>
                <a:ext uri="{FF2B5EF4-FFF2-40B4-BE49-F238E27FC236}">
                  <a16:creationId xmlns:a16="http://schemas.microsoft.com/office/drawing/2014/main" id="{F29EDB14-3F51-4674-AACF-E2B9787B504D}"/>
                </a:ext>
              </a:extLst>
            </p:cNvPr>
            <p:cNvSpPr txBox="1"/>
            <p:nvPr/>
          </p:nvSpPr>
          <p:spPr>
            <a:xfrm>
              <a:off x="10584572" y="5327113"/>
              <a:ext cx="1310489"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Monitoring &amp; Reporting</a:t>
              </a:r>
            </a:p>
          </p:txBody>
        </p:sp>
        <p:cxnSp>
          <p:nvCxnSpPr>
            <p:cNvPr id="112" name="Straight Arrow Connector 111">
              <a:extLst>
                <a:ext uri="{FF2B5EF4-FFF2-40B4-BE49-F238E27FC236}">
                  <a16:creationId xmlns:a16="http://schemas.microsoft.com/office/drawing/2014/main" id="{5F16CE64-DF77-4946-A66A-E8AD7853CE2D}"/>
                </a:ext>
              </a:extLst>
            </p:cNvPr>
            <p:cNvCxnSpPr>
              <a:cxnSpLocks/>
            </p:cNvCxnSpPr>
            <p:nvPr/>
          </p:nvCxnSpPr>
          <p:spPr>
            <a:xfrm>
              <a:off x="10449642" y="5060538"/>
              <a:ext cx="312506" cy="0"/>
            </a:xfrm>
            <a:prstGeom prst="straightConnector1">
              <a:avLst/>
            </a:prstGeom>
            <a:noFill/>
            <a:ln w="19050" cap="flat" cmpd="sng" algn="ctr">
              <a:solidFill>
                <a:sysClr val="window" lastClr="FFFFFF"/>
              </a:solidFill>
              <a:prstDash val="solid"/>
              <a:miter lim="800000"/>
              <a:tailEnd type="triangle"/>
            </a:ln>
            <a:effectLst/>
          </p:spPr>
        </p:cxnSp>
        <p:cxnSp>
          <p:nvCxnSpPr>
            <p:cNvPr id="113" name="Straight Arrow Connector 112">
              <a:extLst>
                <a:ext uri="{FF2B5EF4-FFF2-40B4-BE49-F238E27FC236}">
                  <a16:creationId xmlns:a16="http://schemas.microsoft.com/office/drawing/2014/main" id="{B9F4CD51-5CA2-45CC-A150-04263961CABE}"/>
                </a:ext>
              </a:extLst>
            </p:cNvPr>
            <p:cNvCxnSpPr>
              <a:cxnSpLocks/>
            </p:cNvCxnSpPr>
            <p:nvPr/>
          </p:nvCxnSpPr>
          <p:spPr>
            <a:xfrm>
              <a:off x="10174941" y="4073498"/>
              <a:ext cx="312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4" name="Graphic 113" descr="Lecturer">
              <a:extLst>
                <a:ext uri="{FF2B5EF4-FFF2-40B4-BE49-F238E27FC236}">
                  <a16:creationId xmlns:a16="http://schemas.microsoft.com/office/drawing/2014/main" id="{F27D7811-0311-4BA7-A9B3-ECC1270D15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07099" y="727014"/>
              <a:ext cx="755703" cy="755703"/>
            </a:xfrm>
            <a:prstGeom prst="rect">
              <a:avLst/>
            </a:prstGeom>
          </p:spPr>
        </p:pic>
        <p:sp>
          <p:nvSpPr>
            <p:cNvPr id="115" name="Rectangle 114">
              <a:extLst>
                <a:ext uri="{FF2B5EF4-FFF2-40B4-BE49-F238E27FC236}">
                  <a16:creationId xmlns:a16="http://schemas.microsoft.com/office/drawing/2014/main" id="{39ECBC65-A0C1-468F-AE09-7F70DB03BD22}"/>
                </a:ext>
              </a:extLst>
            </p:cNvPr>
            <p:cNvSpPr/>
            <p:nvPr/>
          </p:nvSpPr>
          <p:spPr>
            <a:xfrm>
              <a:off x="8259341" y="2219610"/>
              <a:ext cx="3827450" cy="4391459"/>
            </a:xfrm>
            <a:prstGeom prst="rect">
              <a:avLst/>
            </a:prstGeom>
            <a:noFill/>
            <a:ln w="19050" cap="flat" cmpd="sng" algn="ctr">
              <a:solidFill>
                <a:srgbClr val="0070C0"/>
              </a:solidFill>
              <a:prstDash val="dash"/>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Segoe UI Light"/>
                <a:ea typeface="+mn-ea"/>
                <a:cs typeface="+mn-cs"/>
              </a:endParaRPr>
            </a:p>
          </p:txBody>
        </p:sp>
        <p:sp>
          <p:nvSpPr>
            <p:cNvPr id="116" name="TextBox 115">
              <a:extLst>
                <a:ext uri="{FF2B5EF4-FFF2-40B4-BE49-F238E27FC236}">
                  <a16:creationId xmlns:a16="http://schemas.microsoft.com/office/drawing/2014/main" id="{1760EBC3-F3B7-4D1F-9E4D-B02E9AEA2718}"/>
                </a:ext>
              </a:extLst>
            </p:cNvPr>
            <p:cNvSpPr txBox="1"/>
            <p:nvPr/>
          </p:nvSpPr>
          <p:spPr>
            <a:xfrm>
              <a:off x="9364370" y="1846538"/>
              <a:ext cx="1540318" cy="276999"/>
            </a:xfrm>
            <a:prstGeom prst="rect">
              <a:avLst/>
            </a:prstGeom>
            <a:solidFill>
              <a:schemeClr val="accent1">
                <a:lumMod val="75000"/>
              </a:schemeClr>
            </a:solid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1" i="0" u="none" strike="noStrike" kern="0" cap="none" spc="0" normalizeH="0" baseline="0" noProof="0" dirty="0">
                  <a:ln>
                    <a:noFill/>
                  </a:ln>
                  <a:solidFill>
                    <a:prstClr val="white"/>
                  </a:solidFill>
                  <a:effectLst/>
                  <a:uLnTx/>
                  <a:uFillTx/>
                  <a:latin typeface="Calibri "/>
                  <a:cs typeface="Times New Roman" panose="02020603050405020304" pitchFamily="18" charset="0"/>
                </a:rPr>
                <a:t>New Analytics Team</a:t>
              </a:r>
            </a:p>
          </p:txBody>
        </p:sp>
        <p:cxnSp>
          <p:nvCxnSpPr>
            <p:cNvPr id="117" name="Straight Arrow Connector 116">
              <a:extLst>
                <a:ext uri="{FF2B5EF4-FFF2-40B4-BE49-F238E27FC236}">
                  <a16:creationId xmlns:a16="http://schemas.microsoft.com/office/drawing/2014/main" id="{3793887A-FC14-4AC7-8C01-810183AF671F}"/>
                </a:ext>
              </a:extLst>
            </p:cNvPr>
            <p:cNvCxnSpPr>
              <a:cxnSpLocks/>
            </p:cNvCxnSpPr>
            <p:nvPr/>
          </p:nvCxnSpPr>
          <p:spPr>
            <a:xfrm>
              <a:off x="10441940" y="5060052"/>
              <a:ext cx="312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0" name="Straight Connector 59">
            <a:extLst>
              <a:ext uri="{FF2B5EF4-FFF2-40B4-BE49-F238E27FC236}">
                <a16:creationId xmlns:a16="http://schemas.microsoft.com/office/drawing/2014/main" id="{519A21FF-75E0-4D08-9B47-E9857EDBB64E}"/>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B0AC56B-CB2B-4476-A263-37BFD5D274CC}"/>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7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586741" y="136095"/>
            <a:ext cx="8108592" cy="331869"/>
          </a:xfrm>
        </p:spPr>
        <p:txBody>
          <a:bodyPr/>
          <a:lstStyle/>
          <a:p>
            <a:pPr algn="l"/>
            <a:r>
              <a:rPr lang="en-US" sz="2400" cap="none" dirty="0">
                <a:solidFill>
                  <a:srgbClr val="002060"/>
                </a:solidFill>
                <a:effectLst>
                  <a:outerShdw blurRad="38100" dist="38100" dir="2700000" algn="tl">
                    <a:srgbClr val="000000">
                      <a:alpha val="43137"/>
                    </a:srgbClr>
                  </a:outerShdw>
                </a:effectLst>
              </a:rPr>
              <a:t>Fintech Credit – Group Analytics Structure</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366161" y="6447111"/>
            <a:ext cx="2743200" cy="365125"/>
          </a:xfrm>
        </p:spPr>
        <p:txBody>
          <a:bodyPr/>
          <a:lstStyle/>
          <a:p>
            <a:fld id="{06FEDF93-2BFD-41CA-ABC7-B039102F3792}" type="slidenum">
              <a:rPr lang="en-US" sz="2000"/>
              <a:t>9</a:t>
            </a:fld>
            <a:endParaRPr lang="en-US" sz="2000" dirty="0"/>
          </a:p>
        </p:txBody>
      </p:sp>
      <p:sp>
        <p:nvSpPr>
          <p:cNvPr id="18" name="Arrow: Left-Right 17">
            <a:extLst>
              <a:ext uri="{FF2B5EF4-FFF2-40B4-BE49-F238E27FC236}">
                <a16:creationId xmlns:a16="http://schemas.microsoft.com/office/drawing/2014/main" id="{05818D05-11E6-429A-8378-E23572C7E99B}"/>
              </a:ext>
            </a:extLst>
          </p:cNvPr>
          <p:cNvSpPr/>
          <p:nvPr/>
        </p:nvSpPr>
        <p:spPr>
          <a:xfrm>
            <a:off x="238246" y="6377671"/>
            <a:ext cx="5089886" cy="434565"/>
          </a:xfrm>
          <a:prstGeom prst="leftRightArrow">
            <a:avLst/>
          </a:prstGeom>
          <a:solidFill>
            <a:schemeClr val="bg2">
              <a:lumMod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CAO – Stakeholders</a:t>
            </a:r>
          </a:p>
        </p:txBody>
      </p:sp>
      <p:sp>
        <p:nvSpPr>
          <p:cNvPr id="59" name="TextBox 58">
            <a:extLst>
              <a:ext uri="{FF2B5EF4-FFF2-40B4-BE49-F238E27FC236}">
                <a16:creationId xmlns:a16="http://schemas.microsoft.com/office/drawing/2014/main" id="{70B73B2B-8470-4B70-AF26-D82F8F8D726D}"/>
              </a:ext>
            </a:extLst>
          </p:cNvPr>
          <p:cNvSpPr txBox="1"/>
          <p:nvPr/>
        </p:nvSpPr>
        <p:spPr>
          <a:xfrm>
            <a:off x="8764464" y="1859274"/>
            <a:ext cx="1604306"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Strategy Development &amp; Review</a:t>
            </a:r>
          </a:p>
        </p:txBody>
      </p:sp>
      <p:cxnSp>
        <p:nvCxnSpPr>
          <p:cNvPr id="71" name="Straight Connector 70">
            <a:extLst>
              <a:ext uri="{FF2B5EF4-FFF2-40B4-BE49-F238E27FC236}">
                <a16:creationId xmlns:a16="http://schemas.microsoft.com/office/drawing/2014/main" id="{EA7842E1-FF9C-4939-A1FA-0813F5770A41}"/>
              </a:ext>
            </a:extLst>
          </p:cNvPr>
          <p:cNvCxnSpPr>
            <a:cxnSpLocks/>
          </p:cNvCxnSpPr>
          <p:nvPr/>
        </p:nvCxnSpPr>
        <p:spPr>
          <a:xfrm>
            <a:off x="4846015" y="875315"/>
            <a:ext cx="0" cy="5175727"/>
          </a:xfrm>
          <a:prstGeom prst="line">
            <a:avLst/>
          </a:prstGeom>
          <a:noFill/>
          <a:ln w="19050" cap="flat" cmpd="sng" algn="ctr">
            <a:solidFill>
              <a:srgbClr val="003399"/>
            </a:solidFill>
            <a:prstDash val="solid"/>
            <a:miter lim="800000"/>
          </a:ln>
          <a:effectLst/>
        </p:spPr>
      </p:cxnSp>
      <p:sp>
        <p:nvSpPr>
          <p:cNvPr id="82" name="Arrow: Left-Right 81">
            <a:extLst>
              <a:ext uri="{FF2B5EF4-FFF2-40B4-BE49-F238E27FC236}">
                <a16:creationId xmlns:a16="http://schemas.microsoft.com/office/drawing/2014/main" id="{BE618B59-EEC0-4D71-B010-A0C454A46077}"/>
              </a:ext>
            </a:extLst>
          </p:cNvPr>
          <p:cNvSpPr/>
          <p:nvPr/>
        </p:nvSpPr>
        <p:spPr>
          <a:xfrm>
            <a:off x="6350040" y="6379819"/>
            <a:ext cx="5089886" cy="434565"/>
          </a:xfrm>
          <a:prstGeom prst="leftRightArrow">
            <a:avLst/>
          </a:prstGeom>
          <a:solidFill>
            <a:schemeClr val="bg2">
              <a:lumMod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CAO – Working Team</a:t>
            </a:r>
          </a:p>
        </p:txBody>
      </p:sp>
      <p:grpSp>
        <p:nvGrpSpPr>
          <p:cNvPr id="20" name="Group 19">
            <a:extLst>
              <a:ext uri="{FF2B5EF4-FFF2-40B4-BE49-F238E27FC236}">
                <a16:creationId xmlns:a16="http://schemas.microsoft.com/office/drawing/2014/main" id="{0FEAD6AF-EFBE-4C0F-A53D-FA54C3EA639B}"/>
              </a:ext>
            </a:extLst>
          </p:cNvPr>
          <p:cNvGrpSpPr/>
          <p:nvPr/>
        </p:nvGrpSpPr>
        <p:grpSpPr>
          <a:xfrm>
            <a:off x="2259368" y="598757"/>
            <a:ext cx="7815585" cy="5886154"/>
            <a:chOff x="2338880" y="91867"/>
            <a:chExt cx="7815585" cy="5886154"/>
          </a:xfrm>
        </p:grpSpPr>
        <p:grpSp>
          <p:nvGrpSpPr>
            <p:cNvPr id="11" name="Group 10">
              <a:extLst>
                <a:ext uri="{FF2B5EF4-FFF2-40B4-BE49-F238E27FC236}">
                  <a16:creationId xmlns:a16="http://schemas.microsoft.com/office/drawing/2014/main" id="{56AD597E-B66D-4379-98E7-CBB547854579}"/>
                </a:ext>
              </a:extLst>
            </p:cNvPr>
            <p:cNvGrpSpPr/>
            <p:nvPr/>
          </p:nvGrpSpPr>
          <p:grpSpPr>
            <a:xfrm>
              <a:off x="5118550" y="2347882"/>
              <a:ext cx="1722580" cy="1160049"/>
              <a:chOff x="5118550" y="2347882"/>
              <a:chExt cx="1722580" cy="1160049"/>
            </a:xfrm>
          </p:grpSpPr>
          <p:sp>
            <p:nvSpPr>
              <p:cNvPr id="63" name="TextBox 62">
                <a:extLst>
                  <a:ext uri="{FF2B5EF4-FFF2-40B4-BE49-F238E27FC236}">
                    <a16:creationId xmlns:a16="http://schemas.microsoft.com/office/drawing/2014/main" id="{6A62A538-22C9-4035-B98F-192F2C25E26C}"/>
                  </a:ext>
                </a:extLst>
              </p:cNvPr>
              <p:cNvSpPr txBox="1"/>
              <p:nvPr/>
            </p:nvSpPr>
            <p:spPr>
              <a:xfrm>
                <a:off x="5118550" y="3046266"/>
                <a:ext cx="1722580"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3399"/>
                    </a:solidFill>
                    <a:effectLst/>
                    <a:uLnTx/>
                    <a:uFillTx/>
                    <a:cs typeface="Calibri" panose="020F0502020204030204" pitchFamily="34" charset="0"/>
                  </a:rPr>
                  <a:t>Chief </a:t>
                </a:r>
                <a:r>
                  <a:rPr kumimoji="0" lang="en-US" sz="1200" b="0" u="none" strike="noStrike" kern="0" cap="none" spc="0" normalizeH="0" baseline="0" noProof="0" dirty="0">
                    <a:ln>
                      <a:noFill/>
                    </a:ln>
                    <a:solidFill>
                      <a:srgbClr val="003399"/>
                    </a:solidFill>
                    <a:effectLst/>
                    <a:uLnTx/>
                    <a:uFillTx/>
                    <a:cs typeface="Calibri" panose="020F0502020204030204" pitchFamily="34" charset="0"/>
                  </a:rPr>
                  <a:t>Analytics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200" b="0" u="none" strike="noStrike" kern="0" cap="none" spc="0" normalizeH="0" baseline="0" noProof="0" dirty="0">
                    <a:ln>
                      <a:noFill/>
                    </a:ln>
                    <a:solidFill>
                      <a:srgbClr val="003399"/>
                    </a:solidFill>
                    <a:effectLst/>
                    <a:uLnTx/>
                    <a:uFillTx/>
                    <a:cs typeface="Calibri" panose="020F0502020204030204" pitchFamily="34" charset="0"/>
                  </a:rPr>
                  <a:t>(C</a:t>
                </a:r>
                <a:r>
                  <a:rPr kumimoji="0" lang="en-US" sz="1200" b="0" i="0" u="none" strike="noStrike" kern="0" cap="none" spc="0" normalizeH="0" baseline="0" noProof="0" dirty="0">
                    <a:ln>
                      <a:noFill/>
                    </a:ln>
                    <a:solidFill>
                      <a:srgbClr val="003399"/>
                    </a:solidFill>
                    <a:effectLst/>
                    <a:uLnTx/>
                    <a:uFillTx/>
                    <a:cs typeface="Calibri" panose="020F0502020204030204" pitchFamily="34" charset="0"/>
                  </a:rPr>
                  <a:t>AO)</a:t>
                </a:r>
                <a:endParaRPr kumimoji="0" lang="en-SG" sz="1200" b="0" i="0" u="none" strike="noStrike" kern="0" cap="none" spc="0" normalizeH="0" baseline="0" noProof="0" dirty="0">
                  <a:ln>
                    <a:noFill/>
                  </a:ln>
                  <a:solidFill>
                    <a:srgbClr val="003399"/>
                  </a:solidFill>
                  <a:effectLst/>
                  <a:uLnTx/>
                  <a:uFillTx/>
                  <a:cs typeface="Calibri" panose="020F0502020204030204" pitchFamily="34" charset="0"/>
                </a:endParaRPr>
              </a:p>
            </p:txBody>
          </p:sp>
          <p:pic>
            <p:nvPicPr>
              <p:cNvPr id="114" name="Graphic 113" descr="Lecturer">
                <a:extLst>
                  <a:ext uri="{FF2B5EF4-FFF2-40B4-BE49-F238E27FC236}">
                    <a16:creationId xmlns:a16="http://schemas.microsoft.com/office/drawing/2014/main" id="{F27D7811-0311-4BA7-A9B3-ECC1270D15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7511" y="2347882"/>
                <a:ext cx="755703" cy="755703"/>
              </a:xfrm>
              <a:prstGeom prst="rect">
                <a:avLst/>
              </a:prstGeom>
            </p:spPr>
          </p:pic>
        </p:grpSp>
        <p:grpSp>
          <p:nvGrpSpPr>
            <p:cNvPr id="10" name="Group 9">
              <a:extLst>
                <a:ext uri="{FF2B5EF4-FFF2-40B4-BE49-F238E27FC236}">
                  <a16:creationId xmlns:a16="http://schemas.microsoft.com/office/drawing/2014/main" id="{066E5111-3091-485E-B011-4DE7864E0B3D}"/>
                </a:ext>
              </a:extLst>
            </p:cNvPr>
            <p:cNvGrpSpPr/>
            <p:nvPr/>
          </p:nvGrpSpPr>
          <p:grpSpPr>
            <a:xfrm>
              <a:off x="2515103" y="91867"/>
              <a:ext cx="1540318" cy="1072493"/>
              <a:chOff x="2515103" y="91867"/>
              <a:chExt cx="1540318" cy="1072493"/>
            </a:xfrm>
          </p:grpSpPr>
          <p:sp>
            <p:nvSpPr>
              <p:cNvPr id="125" name="TextBox 124">
                <a:extLst>
                  <a:ext uri="{FF2B5EF4-FFF2-40B4-BE49-F238E27FC236}">
                    <a16:creationId xmlns:a16="http://schemas.microsoft.com/office/drawing/2014/main" id="{0666A1AA-3023-4330-BB47-AA29B017368E}"/>
                  </a:ext>
                </a:extLst>
              </p:cNvPr>
              <p:cNvSpPr txBox="1"/>
              <p:nvPr/>
            </p:nvSpPr>
            <p:spPr>
              <a:xfrm>
                <a:off x="2515103" y="702695"/>
                <a:ext cx="1540318"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Chief Finance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(CFO)</a:t>
                </a:r>
              </a:p>
            </p:txBody>
          </p:sp>
          <p:pic>
            <p:nvPicPr>
              <p:cNvPr id="130" name="Picture 129">
                <a:extLst>
                  <a:ext uri="{FF2B5EF4-FFF2-40B4-BE49-F238E27FC236}">
                    <a16:creationId xmlns:a16="http://schemas.microsoft.com/office/drawing/2014/main" id="{69F49F98-93F0-4839-8943-1546D07C13C3}"/>
                  </a:ext>
                </a:extLst>
              </p:cNvPr>
              <p:cNvPicPr>
                <a:picLocks noChangeAspect="1"/>
              </p:cNvPicPr>
              <p:nvPr/>
            </p:nvPicPr>
            <p:blipFill>
              <a:blip r:embed="rId4">
                <a:duotone>
                  <a:srgbClr val="0062A9">
                    <a:shade val="45000"/>
                    <a:satMod val="135000"/>
                  </a:srgbClr>
                  <a:prstClr val="white"/>
                </a:duotone>
              </a:blip>
              <a:stretch>
                <a:fillRect/>
              </a:stretch>
            </p:blipFill>
            <p:spPr>
              <a:xfrm>
                <a:off x="2795324" y="91867"/>
                <a:ext cx="665955" cy="553116"/>
              </a:xfrm>
              <a:prstGeom prst="rect">
                <a:avLst/>
              </a:prstGeom>
              <a:solidFill>
                <a:srgbClr val="FF0000"/>
              </a:solidFill>
              <a:ln>
                <a:solidFill>
                  <a:sysClr val="window" lastClr="FFFFFF"/>
                </a:solidFill>
              </a:ln>
            </p:spPr>
          </p:pic>
        </p:grpSp>
        <p:grpSp>
          <p:nvGrpSpPr>
            <p:cNvPr id="9" name="Group 8">
              <a:extLst>
                <a:ext uri="{FF2B5EF4-FFF2-40B4-BE49-F238E27FC236}">
                  <a16:creationId xmlns:a16="http://schemas.microsoft.com/office/drawing/2014/main" id="{07D193A9-05E5-4A01-933D-55A18AEA4B77}"/>
                </a:ext>
              </a:extLst>
            </p:cNvPr>
            <p:cNvGrpSpPr/>
            <p:nvPr/>
          </p:nvGrpSpPr>
          <p:grpSpPr>
            <a:xfrm>
              <a:off x="2515103" y="1583217"/>
              <a:ext cx="1366817" cy="1072770"/>
              <a:chOff x="2515103" y="1583217"/>
              <a:chExt cx="1366817" cy="1072770"/>
            </a:xfrm>
          </p:grpSpPr>
          <p:sp>
            <p:nvSpPr>
              <p:cNvPr id="126" name="TextBox 125">
                <a:extLst>
                  <a:ext uri="{FF2B5EF4-FFF2-40B4-BE49-F238E27FC236}">
                    <a16:creationId xmlns:a16="http://schemas.microsoft.com/office/drawing/2014/main" id="{D29C29CA-46CD-40E2-8F4B-F5F26A810677}"/>
                  </a:ext>
                </a:extLst>
              </p:cNvPr>
              <p:cNvSpPr txBox="1"/>
              <p:nvPr/>
            </p:nvSpPr>
            <p:spPr>
              <a:xfrm>
                <a:off x="2515103" y="2194322"/>
                <a:ext cx="1366817"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Chief  Risk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(CRO)</a:t>
                </a:r>
              </a:p>
            </p:txBody>
          </p:sp>
          <p:pic>
            <p:nvPicPr>
              <p:cNvPr id="131" name="Picture 130">
                <a:extLst>
                  <a:ext uri="{FF2B5EF4-FFF2-40B4-BE49-F238E27FC236}">
                    <a16:creationId xmlns:a16="http://schemas.microsoft.com/office/drawing/2014/main" id="{EF26873E-95B8-44A4-A1C7-478DE1623009}"/>
                  </a:ext>
                </a:extLst>
              </p:cNvPr>
              <p:cNvPicPr>
                <a:picLocks noChangeAspect="1"/>
              </p:cNvPicPr>
              <p:nvPr/>
            </p:nvPicPr>
            <p:blipFill>
              <a:blip r:embed="rId4">
                <a:duotone>
                  <a:srgbClr val="0062A9">
                    <a:shade val="45000"/>
                    <a:satMod val="135000"/>
                  </a:srgbClr>
                  <a:prstClr val="white"/>
                </a:duotone>
              </a:blip>
              <a:stretch>
                <a:fillRect/>
              </a:stretch>
            </p:blipFill>
            <p:spPr>
              <a:xfrm>
                <a:off x="2746993" y="1583217"/>
                <a:ext cx="750898" cy="623666"/>
              </a:xfrm>
              <a:prstGeom prst="rect">
                <a:avLst/>
              </a:prstGeom>
              <a:solidFill>
                <a:srgbClr val="000000">
                  <a:lumMod val="65000"/>
                  <a:lumOff val="35000"/>
                </a:srgbClr>
              </a:solidFill>
              <a:ln>
                <a:solidFill>
                  <a:sysClr val="window" lastClr="FFFFFF"/>
                </a:solidFill>
              </a:ln>
            </p:spPr>
          </p:pic>
        </p:grpSp>
        <p:grpSp>
          <p:nvGrpSpPr>
            <p:cNvPr id="8" name="Group 7">
              <a:extLst>
                <a:ext uri="{FF2B5EF4-FFF2-40B4-BE49-F238E27FC236}">
                  <a16:creationId xmlns:a16="http://schemas.microsoft.com/office/drawing/2014/main" id="{C50729BE-7387-4C01-898F-FEB1B8E8488D}"/>
                </a:ext>
              </a:extLst>
            </p:cNvPr>
            <p:cNvGrpSpPr/>
            <p:nvPr/>
          </p:nvGrpSpPr>
          <p:grpSpPr>
            <a:xfrm>
              <a:off x="2338880" y="2798124"/>
              <a:ext cx="1886293" cy="1065368"/>
              <a:chOff x="2338880" y="2798124"/>
              <a:chExt cx="1886293" cy="1065368"/>
            </a:xfrm>
          </p:grpSpPr>
          <p:sp>
            <p:nvSpPr>
              <p:cNvPr id="127" name="TextBox 126">
                <a:extLst>
                  <a:ext uri="{FF2B5EF4-FFF2-40B4-BE49-F238E27FC236}">
                    <a16:creationId xmlns:a16="http://schemas.microsoft.com/office/drawing/2014/main" id="{0AC44C3A-77F8-4716-AF5C-3AA254355E03}"/>
                  </a:ext>
                </a:extLst>
              </p:cNvPr>
              <p:cNvSpPr txBox="1"/>
              <p:nvPr/>
            </p:nvSpPr>
            <p:spPr>
              <a:xfrm>
                <a:off x="2338880" y="3401827"/>
                <a:ext cx="1886293"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Chief Information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(CIO)</a:t>
                </a:r>
              </a:p>
            </p:txBody>
          </p:sp>
          <p:pic>
            <p:nvPicPr>
              <p:cNvPr id="132" name="Picture 131">
                <a:extLst>
                  <a:ext uri="{FF2B5EF4-FFF2-40B4-BE49-F238E27FC236}">
                    <a16:creationId xmlns:a16="http://schemas.microsoft.com/office/drawing/2014/main" id="{E7FF36D9-9AAB-494A-850F-327E309FB053}"/>
                  </a:ext>
                </a:extLst>
              </p:cNvPr>
              <p:cNvPicPr>
                <a:picLocks noChangeAspect="1"/>
              </p:cNvPicPr>
              <p:nvPr/>
            </p:nvPicPr>
            <p:blipFill>
              <a:blip r:embed="rId4">
                <a:duotone>
                  <a:srgbClr val="0062A9">
                    <a:shade val="45000"/>
                    <a:satMod val="135000"/>
                  </a:srgbClr>
                  <a:prstClr val="white"/>
                </a:duotone>
              </a:blip>
              <a:stretch>
                <a:fillRect/>
              </a:stretch>
            </p:blipFill>
            <p:spPr>
              <a:xfrm>
                <a:off x="2745090" y="2798124"/>
                <a:ext cx="765444" cy="635748"/>
              </a:xfrm>
              <a:prstGeom prst="rect">
                <a:avLst/>
              </a:prstGeom>
              <a:solidFill>
                <a:srgbClr val="000000">
                  <a:lumMod val="65000"/>
                  <a:lumOff val="35000"/>
                </a:srgbClr>
              </a:solidFill>
              <a:ln>
                <a:solidFill>
                  <a:sysClr val="window" lastClr="FFFFFF"/>
                </a:solidFill>
              </a:ln>
            </p:spPr>
          </p:pic>
        </p:grpSp>
        <p:grpSp>
          <p:nvGrpSpPr>
            <p:cNvPr id="7" name="Group 6">
              <a:extLst>
                <a:ext uri="{FF2B5EF4-FFF2-40B4-BE49-F238E27FC236}">
                  <a16:creationId xmlns:a16="http://schemas.microsoft.com/office/drawing/2014/main" id="{8E8C1610-544E-4B72-AA8B-84F2D0066C68}"/>
                </a:ext>
              </a:extLst>
            </p:cNvPr>
            <p:cNvGrpSpPr/>
            <p:nvPr/>
          </p:nvGrpSpPr>
          <p:grpSpPr>
            <a:xfrm>
              <a:off x="2658142" y="5091139"/>
              <a:ext cx="928599" cy="886882"/>
              <a:chOff x="2658142" y="5091139"/>
              <a:chExt cx="928599" cy="886882"/>
            </a:xfrm>
          </p:grpSpPr>
          <p:sp>
            <p:nvSpPr>
              <p:cNvPr id="128" name="TextBox 127">
                <a:extLst>
                  <a:ext uri="{FF2B5EF4-FFF2-40B4-BE49-F238E27FC236}">
                    <a16:creationId xmlns:a16="http://schemas.microsoft.com/office/drawing/2014/main" id="{7AFD0341-926A-4820-A95D-E66D5FAD4753}"/>
                  </a:ext>
                </a:extLst>
              </p:cNvPr>
              <p:cNvSpPr txBox="1"/>
              <p:nvPr/>
            </p:nvSpPr>
            <p:spPr>
              <a:xfrm>
                <a:off x="2658142" y="5701022"/>
                <a:ext cx="928599" cy="276999"/>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IT Team </a:t>
                </a:r>
              </a:p>
            </p:txBody>
          </p:sp>
          <p:pic>
            <p:nvPicPr>
              <p:cNvPr id="133" name="Picture 132">
                <a:extLst>
                  <a:ext uri="{FF2B5EF4-FFF2-40B4-BE49-F238E27FC236}">
                    <a16:creationId xmlns:a16="http://schemas.microsoft.com/office/drawing/2014/main" id="{96CA7B63-0BB0-4D1E-8819-7C77430CE960}"/>
                  </a:ext>
                </a:extLst>
              </p:cNvPr>
              <p:cNvPicPr>
                <a:picLocks noChangeAspect="1"/>
              </p:cNvPicPr>
              <p:nvPr/>
            </p:nvPicPr>
            <p:blipFill>
              <a:blip r:embed="rId5">
                <a:duotone>
                  <a:srgbClr val="0062A9">
                    <a:shade val="45000"/>
                    <a:satMod val="135000"/>
                  </a:srgbClr>
                  <a:prstClr val="white"/>
                </a:duotone>
              </a:blip>
              <a:stretch>
                <a:fillRect/>
              </a:stretch>
            </p:blipFill>
            <p:spPr>
              <a:xfrm>
                <a:off x="2768139" y="5091139"/>
                <a:ext cx="768802" cy="542012"/>
              </a:xfrm>
              <a:prstGeom prst="rect">
                <a:avLst/>
              </a:prstGeom>
              <a:solidFill>
                <a:srgbClr val="000000">
                  <a:lumMod val="65000"/>
                  <a:lumOff val="35000"/>
                </a:srgbClr>
              </a:solidFill>
              <a:ln>
                <a:solidFill>
                  <a:sysClr val="window" lastClr="FFFFFF"/>
                </a:solidFill>
              </a:ln>
            </p:spPr>
          </p:pic>
        </p:grpSp>
        <p:grpSp>
          <p:nvGrpSpPr>
            <p:cNvPr id="6" name="Group 5">
              <a:extLst>
                <a:ext uri="{FF2B5EF4-FFF2-40B4-BE49-F238E27FC236}">
                  <a16:creationId xmlns:a16="http://schemas.microsoft.com/office/drawing/2014/main" id="{554FDBB4-F2BE-4F49-9DB8-84D58AD26B88}"/>
                </a:ext>
              </a:extLst>
            </p:cNvPr>
            <p:cNvGrpSpPr/>
            <p:nvPr/>
          </p:nvGrpSpPr>
          <p:grpSpPr>
            <a:xfrm>
              <a:off x="2511943" y="3902568"/>
              <a:ext cx="1220996" cy="887002"/>
              <a:chOff x="2511943" y="3902568"/>
              <a:chExt cx="1220996" cy="887002"/>
            </a:xfrm>
          </p:grpSpPr>
          <p:sp>
            <p:nvSpPr>
              <p:cNvPr id="129" name="TextBox 128">
                <a:extLst>
                  <a:ext uri="{FF2B5EF4-FFF2-40B4-BE49-F238E27FC236}">
                    <a16:creationId xmlns:a16="http://schemas.microsoft.com/office/drawing/2014/main" id="{35230A50-AD16-439D-8922-6410B65382D7}"/>
                  </a:ext>
                </a:extLst>
              </p:cNvPr>
              <p:cNvSpPr txBox="1"/>
              <p:nvPr/>
            </p:nvSpPr>
            <p:spPr>
              <a:xfrm>
                <a:off x="2511943" y="4512571"/>
                <a:ext cx="1220996"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Marketing Head</a:t>
                </a:r>
              </a:p>
            </p:txBody>
          </p:sp>
          <p:pic>
            <p:nvPicPr>
              <p:cNvPr id="137" name="Picture 136">
                <a:extLst>
                  <a:ext uri="{FF2B5EF4-FFF2-40B4-BE49-F238E27FC236}">
                    <a16:creationId xmlns:a16="http://schemas.microsoft.com/office/drawing/2014/main" id="{00666D94-0272-4981-AA34-96EA46DB4CE9}"/>
                  </a:ext>
                </a:extLst>
              </p:cNvPr>
              <p:cNvPicPr>
                <a:picLocks noChangeAspect="1"/>
              </p:cNvPicPr>
              <p:nvPr/>
            </p:nvPicPr>
            <p:blipFill>
              <a:blip r:embed="rId4">
                <a:duotone>
                  <a:srgbClr val="0062A9">
                    <a:shade val="45000"/>
                    <a:satMod val="135000"/>
                  </a:srgbClr>
                  <a:prstClr val="white"/>
                </a:duotone>
              </a:blip>
              <a:stretch>
                <a:fillRect/>
              </a:stretch>
            </p:blipFill>
            <p:spPr>
              <a:xfrm>
                <a:off x="2636355" y="3902568"/>
                <a:ext cx="748854" cy="621968"/>
              </a:xfrm>
              <a:prstGeom prst="rect">
                <a:avLst/>
              </a:prstGeom>
              <a:solidFill>
                <a:srgbClr val="000000">
                  <a:lumMod val="65000"/>
                  <a:lumOff val="35000"/>
                </a:srgbClr>
              </a:solidFill>
              <a:ln>
                <a:solidFill>
                  <a:sysClr val="window" lastClr="FFFFFF"/>
                </a:solidFill>
              </a:ln>
            </p:spPr>
          </p:pic>
        </p:grpSp>
        <p:grpSp>
          <p:nvGrpSpPr>
            <p:cNvPr id="19" name="Group 18">
              <a:extLst>
                <a:ext uri="{FF2B5EF4-FFF2-40B4-BE49-F238E27FC236}">
                  <a16:creationId xmlns:a16="http://schemas.microsoft.com/office/drawing/2014/main" id="{38D16039-E019-4A62-A96A-B5B184CAA1C5}"/>
                </a:ext>
              </a:extLst>
            </p:cNvPr>
            <p:cNvGrpSpPr/>
            <p:nvPr/>
          </p:nvGrpSpPr>
          <p:grpSpPr>
            <a:xfrm>
              <a:off x="7118254" y="900368"/>
              <a:ext cx="3036211" cy="3287283"/>
              <a:chOff x="7118254" y="900368"/>
              <a:chExt cx="3036211" cy="3287283"/>
            </a:xfrm>
          </p:grpSpPr>
          <p:cxnSp>
            <p:nvCxnSpPr>
              <p:cNvPr id="42" name="Straight Arrow Connector 41">
                <a:extLst>
                  <a:ext uri="{FF2B5EF4-FFF2-40B4-BE49-F238E27FC236}">
                    <a16:creationId xmlns:a16="http://schemas.microsoft.com/office/drawing/2014/main" id="{B7954A1C-1FB4-491E-80CC-C5F5CA7C8547}"/>
                  </a:ext>
                </a:extLst>
              </p:cNvPr>
              <p:cNvCxnSpPr>
                <a:cxnSpLocks/>
              </p:cNvCxnSpPr>
              <p:nvPr/>
            </p:nvCxnSpPr>
            <p:spPr>
              <a:xfrm>
                <a:off x="7118254" y="1993425"/>
                <a:ext cx="312506" cy="0"/>
              </a:xfrm>
              <a:prstGeom prst="straightConnector1">
                <a:avLst/>
              </a:prstGeom>
              <a:noFill/>
              <a:ln w="19050" cap="flat" cmpd="sng" algn="ctr">
                <a:solidFill>
                  <a:srgbClr val="003399"/>
                </a:solidFill>
                <a:prstDash val="solid"/>
                <a:miter lim="800000"/>
                <a:tailEnd type="triangle"/>
              </a:ln>
              <a:effectLst/>
            </p:spPr>
          </p:cxnSp>
          <p:cxnSp>
            <p:nvCxnSpPr>
              <p:cNvPr id="43" name="Straight Connector 42">
                <a:extLst>
                  <a:ext uri="{FF2B5EF4-FFF2-40B4-BE49-F238E27FC236}">
                    <a16:creationId xmlns:a16="http://schemas.microsoft.com/office/drawing/2014/main" id="{E4063D9D-B261-4042-9AEE-F762A30D3A99}"/>
                  </a:ext>
                </a:extLst>
              </p:cNvPr>
              <p:cNvCxnSpPr>
                <a:cxnSpLocks/>
              </p:cNvCxnSpPr>
              <p:nvPr/>
            </p:nvCxnSpPr>
            <p:spPr>
              <a:xfrm>
                <a:off x="7118254" y="1993425"/>
                <a:ext cx="0" cy="1650244"/>
              </a:xfrm>
              <a:prstGeom prst="line">
                <a:avLst/>
              </a:prstGeom>
              <a:noFill/>
              <a:ln w="19050" cap="flat" cmpd="sng" algn="ctr">
                <a:solidFill>
                  <a:srgbClr val="003399"/>
                </a:solidFill>
                <a:prstDash val="solid"/>
                <a:miter lim="800000"/>
              </a:ln>
              <a:effectLst/>
            </p:spPr>
          </p:cxnSp>
          <p:cxnSp>
            <p:nvCxnSpPr>
              <p:cNvPr id="44" name="Straight Arrow Connector 43">
                <a:extLst>
                  <a:ext uri="{FF2B5EF4-FFF2-40B4-BE49-F238E27FC236}">
                    <a16:creationId xmlns:a16="http://schemas.microsoft.com/office/drawing/2014/main" id="{04490A6C-4923-4040-ABF5-4217DCA0C415}"/>
                  </a:ext>
                </a:extLst>
              </p:cNvPr>
              <p:cNvCxnSpPr>
                <a:cxnSpLocks/>
              </p:cNvCxnSpPr>
              <p:nvPr/>
            </p:nvCxnSpPr>
            <p:spPr>
              <a:xfrm>
                <a:off x="7139607" y="2719023"/>
                <a:ext cx="312506" cy="0"/>
              </a:xfrm>
              <a:prstGeom prst="straightConnector1">
                <a:avLst/>
              </a:prstGeom>
              <a:noFill/>
              <a:ln w="19050" cap="flat" cmpd="sng" algn="ctr">
                <a:solidFill>
                  <a:srgbClr val="003399"/>
                </a:solidFill>
                <a:prstDash val="solid"/>
                <a:miter lim="800000"/>
                <a:tailEnd type="triangle"/>
              </a:ln>
              <a:effectLst/>
            </p:spPr>
          </p:cxnSp>
          <p:cxnSp>
            <p:nvCxnSpPr>
              <p:cNvPr id="45" name="Straight Arrow Connector 44">
                <a:extLst>
                  <a:ext uri="{FF2B5EF4-FFF2-40B4-BE49-F238E27FC236}">
                    <a16:creationId xmlns:a16="http://schemas.microsoft.com/office/drawing/2014/main" id="{3F866615-9D5E-4BD5-9973-47D28A0BECA1}"/>
                  </a:ext>
                </a:extLst>
              </p:cNvPr>
              <p:cNvCxnSpPr>
                <a:cxnSpLocks/>
              </p:cNvCxnSpPr>
              <p:nvPr/>
            </p:nvCxnSpPr>
            <p:spPr>
              <a:xfrm>
                <a:off x="7118254" y="3643669"/>
                <a:ext cx="312506" cy="0"/>
              </a:xfrm>
              <a:prstGeom prst="straightConnector1">
                <a:avLst/>
              </a:prstGeom>
              <a:noFill/>
              <a:ln w="19050" cap="flat" cmpd="sng" algn="ctr">
                <a:solidFill>
                  <a:srgbClr val="003399"/>
                </a:solidFill>
                <a:prstDash val="solid"/>
                <a:miter lim="800000"/>
                <a:tailEnd type="triangle"/>
              </a:ln>
              <a:effectLst/>
            </p:spPr>
          </p:cxnSp>
          <p:pic>
            <p:nvPicPr>
              <p:cNvPr id="46" name="Picture 45">
                <a:extLst>
                  <a:ext uri="{FF2B5EF4-FFF2-40B4-BE49-F238E27FC236}">
                    <a16:creationId xmlns:a16="http://schemas.microsoft.com/office/drawing/2014/main" id="{DA242728-C0B5-4068-98C5-B3A89A4E677C}"/>
                  </a:ext>
                </a:extLst>
              </p:cNvPr>
              <p:cNvPicPr>
                <a:picLocks noChangeAspect="1"/>
              </p:cNvPicPr>
              <p:nvPr/>
            </p:nvPicPr>
            <p:blipFill>
              <a:blip r:embed="rId5">
                <a:duotone>
                  <a:srgbClr val="0062A9">
                    <a:shade val="45000"/>
                    <a:satMod val="135000"/>
                  </a:srgbClr>
                  <a:prstClr val="white"/>
                </a:duotone>
              </a:blip>
              <a:stretch>
                <a:fillRect/>
              </a:stretch>
            </p:blipFill>
            <p:spPr>
              <a:xfrm>
                <a:off x="7454838" y="1715126"/>
                <a:ext cx="759306" cy="535318"/>
              </a:xfrm>
              <a:prstGeom prst="rect">
                <a:avLst/>
              </a:prstGeom>
              <a:solidFill>
                <a:srgbClr val="000000">
                  <a:lumMod val="65000"/>
                  <a:lumOff val="35000"/>
                </a:srgbClr>
              </a:solidFill>
              <a:ln>
                <a:solidFill>
                  <a:sysClr val="window" lastClr="FFFFFF"/>
                </a:solidFill>
              </a:ln>
            </p:spPr>
          </p:pic>
          <p:sp>
            <p:nvSpPr>
              <p:cNvPr id="48" name="TextBox 47">
                <a:extLst>
                  <a:ext uri="{FF2B5EF4-FFF2-40B4-BE49-F238E27FC236}">
                    <a16:creationId xmlns:a16="http://schemas.microsoft.com/office/drawing/2014/main" id="{C595A2AC-C421-4C56-A02B-3C1F57E55484}"/>
                  </a:ext>
                </a:extLst>
              </p:cNvPr>
              <p:cNvSpPr txBox="1"/>
              <p:nvPr/>
            </p:nvSpPr>
            <p:spPr>
              <a:xfrm>
                <a:off x="7235458" y="2174168"/>
                <a:ext cx="1310489"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Analytics Strategy</a:t>
                </a:r>
              </a:p>
            </p:txBody>
          </p:sp>
          <p:pic>
            <p:nvPicPr>
              <p:cNvPr id="49" name="Picture 48">
                <a:extLst>
                  <a:ext uri="{FF2B5EF4-FFF2-40B4-BE49-F238E27FC236}">
                    <a16:creationId xmlns:a16="http://schemas.microsoft.com/office/drawing/2014/main" id="{0D310DEF-D3C6-4C46-97CC-7D6F18CD3215}"/>
                  </a:ext>
                </a:extLst>
              </p:cNvPr>
              <p:cNvPicPr>
                <a:picLocks noChangeAspect="1"/>
              </p:cNvPicPr>
              <p:nvPr/>
            </p:nvPicPr>
            <p:blipFill>
              <a:blip r:embed="rId5">
                <a:duotone>
                  <a:srgbClr val="0062A9">
                    <a:shade val="45000"/>
                    <a:satMod val="135000"/>
                  </a:srgbClr>
                  <a:prstClr val="white"/>
                </a:duotone>
              </a:blip>
              <a:stretch>
                <a:fillRect/>
              </a:stretch>
            </p:blipFill>
            <p:spPr>
              <a:xfrm>
                <a:off x="7479883" y="2511822"/>
                <a:ext cx="759306" cy="535318"/>
              </a:xfrm>
              <a:prstGeom prst="rect">
                <a:avLst/>
              </a:prstGeom>
              <a:solidFill>
                <a:srgbClr val="000000">
                  <a:lumMod val="65000"/>
                  <a:lumOff val="35000"/>
                </a:srgbClr>
              </a:solidFill>
              <a:ln>
                <a:solidFill>
                  <a:sysClr val="window" lastClr="FFFFFF"/>
                </a:solidFill>
              </a:ln>
            </p:spPr>
          </p:pic>
          <p:pic>
            <p:nvPicPr>
              <p:cNvPr id="50" name="Picture 49">
                <a:extLst>
                  <a:ext uri="{FF2B5EF4-FFF2-40B4-BE49-F238E27FC236}">
                    <a16:creationId xmlns:a16="http://schemas.microsoft.com/office/drawing/2014/main" id="{371B65AB-AA2C-4FF5-97DB-7AC556F424CC}"/>
                  </a:ext>
                </a:extLst>
              </p:cNvPr>
              <p:cNvPicPr>
                <a:picLocks noChangeAspect="1"/>
              </p:cNvPicPr>
              <p:nvPr/>
            </p:nvPicPr>
            <p:blipFill>
              <a:blip r:embed="rId5">
                <a:duotone>
                  <a:srgbClr val="0062A9">
                    <a:shade val="45000"/>
                    <a:satMod val="135000"/>
                  </a:srgbClr>
                  <a:prstClr val="white"/>
                </a:duotone>
              </a:blip>
              <a:stretch>
                <a:fillRect/>
              </a:stretch>
            </p:blipFill>
            <p:spPr>
              <a:xfrm>
                <a:off x="7499051" y="3427422"/>
                <a:ext cx="759306" cy="535318"/>
              </a:xfrm>
              <a:prstGeom prst="rect">
                <a:avLst/>
              </a:prstGeom>
              <a:solidFill>
                <a:srgbClr val="000000">
                  <a:lumMod val="65000"/>
                  <a:lumOff val="35000"/>
                </a:srgbClr>
              </a:solidFill>
              <a:ln>
                <a:solidFill>
                  <a:sysClr val="window" lastClr="FFFFFF"/>
                </a:solidFill>
              </a:ln>
            </p:spPr>
          </p:pic>
          <p:sp>
            <p:nvSpPr>
              <p:cNvPr id="51" name="TextBox 50">
                <a:extLst>
                  <a:ext uri="{FF2B5EF4-FFF2-40B4-BE49-F238E27FC236}">
                    <a16:creationId xmlns:a16="http://schemas.microsoft.com/office/drawing/2014/main" id="{C64607E4-8417-4687-B8A9-6658FB78F8A7}"/>
                  </a:ext>
                </a:extLst>
              </p:cNvPr>
              <p:cNvSpPr txBox="1"/>
              <p:nvPr/>
            </p:nvSpPr>
            <p:spPr>
              <a:xfrm>
                <a:off x="7254836" y="3910652"/>
                <a:ext cx="1320293"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Model Validation</a:t>
                </a:r>
              </a:p>
            </p:txBody>
          </p:sp>
          <p:sp>
            <p:nvSpPr>
              <p:cNvPr id="54" name="TextBox 53">
                <a:extLst>
                  <a:ext uri="{FF2B5EF4-FFF2-40B4-BE49-F238E27FC236}">
                    <a16:creationId xmlns:a16="http://schemas.microsoft.com/office/drawing/2014/main" id="{65170A1B-D3F4-4385-8CEA-A74C03451A39}"/>
                  </a:ext>
                </a:extLst>
              </p:cNvPr>
              <p:cNvSpPr txBox="1"/>
              <p:nvPr/>
            </p:nvSpPr>
            <p:spPr>
              <a:xfrm>
                <a:off x="7148542" y="3009076"/>
                <a:ext cx="1752561"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Model Development</a:t>
                </a:r>
              </a:p>
            </p:txBody>
          </p:sp>
          <p:cxnSp>
            <p:nvCxnSpPr>
              <p:cNvPr id="55" name="Straight Arrow Connector 54">
                <a:extLst>
                  <a:ext uri="{FF2B5EF4-FFF2-40B4-BE49-F238E27FC236}">
                    <a16:creationId xmlns:a16="http://schemas.microsoft.com/office/drawing/2014/main" id="{BA847595-099F-413F-8408-660671D9F084}"/>
                  </a:ext>
                </a:extLst>
              </p:cNvPr>
              <p:cNvCxnSpPr>
                <a:cxnSpLocks/>
              </p:cNvCxnSpPr>
              <p:nvPr/>
            </p:nvCxnSpPr>
            <p:spPr>
              <a:xfrm>
                <a:off x="8702944" y="1169042"/>
                <a:ext cx="312506" cy="0"/>
              </a:xfrm>
              <a:prstGeom prst="straightConnector1">
                <a:avLst/>
              </a:prstGeom>
              <a:noFill/>
              <a:ln w="19050" cap="flat" cmpd="sng" algn="ctr">
                <a:solidFill>
                  <a:srgbClr val="003399"/>
                </a:solidFill>
                <a:prstDash val="solid"/>
                <a:miter lim="800000"/>
                <a:tailEnd type="triangle"/>
              </a:ln>
              <a:effectLst/>
            </p:spPr>
          </p:cxnSp>
          <p:cxnSp>
            <p:nvCxnSpPr>
              <p:cNvPr id="56" name="Straight Connector 55">
                <a:extLst>
                  <a:ext uri="{FF2B5EF4-FFF2-40B4-BE49-F238E27FC236}">
                    <a16:creationId xmlns:a16="http://schemas.microsoft.com/office/drawing/2014/main" id="{CD97B7CA-A0CD-4C54-A378-85269F363461}"/>
                  </a:ext>
                </a:extLst>
              </p:cNvPr>
              <p:cNvCxnSpPr>
                <a:cxnSpLocks/>
              </p:cNvCxnSpPr>
              <p:nvPr/>
            </p:nvCxnSpPr>
            <p:spPr>
              <a:xfrm>
                <a:off x="8702944" y="1144317"/>
                <a:ext cx="0" cy="1848135"/>
              </a:xfrm>
              <a:prstGeom prst="line">
                <a:avLst/>
              </a:prstGeom>
              <a:noFill/>
              <a:ln w="19050" cap="flat" cmpd="sng" algn="ctr">
                <a:solidFill>
                  <a:srgbClr val="003399"/>
                </a:solidFill>
                <a:prstDash val="solid"/>
                <a:miter lim="800000"/>
              </a:ln>
              <a:effectLst/>
            </p:spPr>
          </p:cxnSp>
          <p:cxnSp>
            <p:nvCxnSpPr>
              <p:cNvPr id="57" name="Straight Arrow Connector 56">
                <a:extLst>
                  <a:ext uri="{FF2B5EF4-FFF2-40B4-BE49-F238E27FC236}">
                    <a16:creationId xmlns:a16="http://schemas.microsoft.com/office/drawing/2014/main" id="{C9893DD3-7FEE-45B6-8F9D-ACA1053D7C93}"/>
                  </a:ext>
                </a:extLst>
              </p:cNvPr>
              <p:cNvCxnSpPr>
                <a:cxnSpLocks/>
              </p:cNvCxnSpPr>
              <p:nvPr/>
            </p:nvCxnSpPr>
            <p:spPr>
              <a:xfrm>
                <a:off x="8724297" y="2019765"/>
                <a:ext cx="312506" cy="0"/>
              </a:xfrm>
              <a:prstGeom prst="straightConnector1">
                <a:avLst/>
              </a:prstGeom>
              <a:noFill/>
              <a:ln w="19050" cap="flat" cmpd="sng" algn="ctr">
                <a:solidFill>
                  <a:srgbClr val="003399"/>
                </a:solidFill>
                <a:prstDash val="solid"/>
                <a:miter lim="800000"/>
                <a:tailEnd type="triangle"/>
              </a:ln>
              <a:effectLst/>
            </p:spPr>
          </p:cxnSp>
          <p:pic>
            <p:nvPicPr>
              <p:cNvPr id="58" name="Picture 57">
                <a:extLst>
                  <a:ext uri="{FF2B5EF4-FFF2-40B4-BE49-F238E27FC236}">
                    <a16:creationId xmlns:a16="http://schemas.microsoft.com/office/drawing/2014/main" id="{2B3D750B-622D-4672-B4C6-1B14B75412B0}"/>
                  </a:ext>
                </a:extLst>
              </p:cNvPr>
              <p:cNvPicPr>
                <a:picLocks noChangeAspect="1"/>
              </p:cNvPicPr>
              <p:nvPr/>
            </p:nvPicPr>
            <p:blipFill>
              <a:blip r:embed="rId5">
                <a:duotone>
                  <a:srgbClr val="0062A9">
                    <a:shade val="45000"/>
                    <a:satMod val="135000"/>
                  </a:srgbClr>
                  <a:prstClr val="white"/>
                </a:duotone>
              </a:blip>
              <a:stretch>
                <a:fillRect/>
              </a:stretch>
            </p:blipFill>
            <p:spPr>
              <a:xfrm>
                <a:off x="9039528" y="900368"/>
                <a:ext cx="759306" cy="535318"/>
              </a:xfrm>
              <a:prstGeom prst="rect">
                <a:avLst/>
              </a:prstGeom>
              <a:solidFill>
                <a:srgbClr val="000000">
                  <a:lumMod val="65000"/>
                  <a:lumOff val="35000"/>
                </a:srgbClr>
              </a:solidFill>
              <a:ln>
                <a:solidFill>
                  <a:sysClr val="window" lastClr="FFFFFF"/>
                </a:solidFill>
              </a:ln>
            </p:spPr>
          </p:pic>
          <p:pic>
            <p:nvPicPr>
              <p:cNvPr id="60" name="Picture 59">
                <a:extLst>
                  <a:ext uri="{FF2B5EF4-FFF2-40B4-BE49-F238E27FC236}">
                    <a16:creationId xmlns:a16="http://schemas.microsoft.com/office/drawing/2014/main" id="{D2A077C3-76C7-4228-8A5E-A7A11E19E64C}"/>
                  </a:ext>
                </a:extLst>
              </p:cNvPr>
              <p:cNvPicPr>
                <a:picLocks noChangeAspect="1"/>
              </p:cNvPicPr>
              <p:nvPr/>
            </p:nvPicPr>
            <p:blipFill>
              <a:blip r:embed="rId5">
                <a:duotone>
                  <a:srgbClr val="0062A9">
                    <a:shade val="45000"/>
                    <a:satMod val="135000"/>
                  </a:srgbClr>
                  <a:prstClr val="white"/>
                </a:duotone>
              </a:blip>
              <a:stretch>
                <a:fillRect/>
              </a:stretch>
            </p:blipFill>
            <p:spPr>
              <a:xfrm>
                <a:off x="9064573" y="1812564"/>
                <a:ext cx="759306" cy="535318"/>
              </a:xfrm>
              <a:prstGeom prst="rect">
                <a:avLst/>
              </a:prstGeom>
              <a:solidFill>
                <a:srgbClr val="000000">
                  <a:lumMod val="65000"/>
                  <a:lumOff val="35000"/>
                </a:srgbClr>
              </a:solidFill>
              <a:ln>
                <a:solidFill>
                  <a:sysClr val="window" lastClr="FFFFFF"/>
                </a:solidFill>
              </a:ln>
            </p:spPr>
          </p:pic>
          <p:sp>
            <p:nvSpPr>
              <p:cNvPr id="61" name="TextBox 60">
                <a:extLst>
                  <a:ext uri="{FF2B5EF4-FFF2-40B4-BE49-F238E27FC236}">
                    <a16:creationId xmlns:a16="http://schemas.microsoft.com/office/drawing/2014/main" id="{77F076C0-1B11-4E1A-A1E2-0459A2C25A09}"/>
                  </a:ext>
                </a:extLst>
              </p:cNvPr>
              <p:cNvSpPr txBox="1"/>
              <p:nvPr/>
            </p:nvSpPr>
            <p:spPr>
              <a:xfrm>
                <a:off x="8733233" y="2309818"/>
                <a:ext cx="1310484"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Model Oversight &amp; Compliance</a:t>
                </a:r>
              </a:p>
            </p:txBody>
          </p:sp>
          <p:pic>
            <p:nvPicPr>
              <p:cNvPr id="62" name="Picture 61">
                <a:extLst>
                  <a:ext uri="{FF2B5EF4-FFF2-40B4-BE49-F238E27FC236}">
                    <a16:creationId xmlns:a16="http://schemas.microsoft.com/office/drawing/2014/main" id="{90EF27BC-5283-4CA5-A37B-97FB0B357D1F}"/>
                  </a:ext>
                </a:extLst>
              </p:cNvPr>
              <p:cNvPicPr>
                <a:picLocks noChangeAspect="1"/>
              </p:cNvPicPr>
              <p:nvPr/>
            </p:nvPicPr>
            <p:blipFill>
              <a:blip r:embed="rId5">
                <a:duotone>
                  <a:srgbClr val="0062A9">
                    <a:shade val="45000"/>
                    <a:satMod val="135000"/>
                  </a:srgbClr>
                  <a:prstClr val="white"/>
                </a:duotone>
              </a:blip>
              <a:stretch>
                <a:fillRect/>
              </a:stretch>
            </p:blipFill>
            <p:spPr>
              <a:xfrm>
                <a:off x="9134178" y="2737187"/>
                <a:ext cx="759306" cy="535318"/>
              </a:xfrm>
              <a:prstGeom prst="rect">
                <a:avLst/>
              </a:prstGeom>
              <a:solidFill>
                <a:srgbClr val="000000">
                  <a:lumMod val="65000"/>
                  <a:lumOff val="35000"/>
                </a:srgbClr>
              </a:solidFill>
              <a:ln>
                <a:solidFill>
                  <a:sysClr val="window" lastClr="FFFFFF"/>
                </a:solidFill>
              </a:ln>
            </p:spPr>
          </p:pic>
          <p:sp>
            <p:nvSpPr>
              <p:cNvPr id="64" name="TextBox 63">
                <a:extLst>
                  <a:ext uri="{FF2B5EF4-FFF2-40B4-BE49-F238E27FC236}">
                    <a16:creationId xmlns:a16="http://schemas.microsoft.com/office/drawing/2014/main" id="{52B2CDB2-2ACB-421F-AC48-81682C8CE2D9}"/>
                  </a:ext>
                </a:extLst>
              </p:cNvPr>
              <p:cNvSpPr txBox="1"/>
              <p:nvPr/>
            </p:nvSpPr>
            <p:spPr>
              <a:xfrm>
                <a:off x="8843976" y="3263301"/>
                <a:ext cx="1310489"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Monitoring &amp; Reporting</a:t>
                </a:r>
              </a:p>
            </p:txBody>
          </p:sp>
          <p:cxnSp>
            <p:nvCxnSpPr>
              <p:cNvPr id="65" name="Straight Arrow Connector 64">
                <a:extLst>
                  <a:ext uri="{FF2B5EF4-FFF2-40B4-BE49-F238E27FC236}">
                    <a16:creationId xmlns:a16="http://schemas.microsoft.com/office/drawing/2014/main" id="{5B75ADD8-D175-4EBC-8590-4361CF480B33}"/>
                  </a:ext>
                </a:extLst>
              </p:cNvPr>
              <p:cNvCxnSpPr>
                <a:cxnSpLocks/>
              </p:cNvCxnSpPr>
              <p:nvPr/>
            </p:nvCxnSpPr>
            <p:spPr>
              <a:xfrm>
                <a:off x="8709046" y="2996726"/>
                <a:ext cx="312506" cy="0"/>
              </a:xfrm>
              <a:prstGeom prst="straightConnector1">
                <a:avLst/>
              </a:prstGeom>
              <a:noFill/>
              <a:ln w="19050" cap="flat" cmpd="sng" algn="ctr">
                <a:solidFill>
                  <a:sysClr val="window" lastClr="FFFFFF"/>
                </a:solidFill>
                <a:prstDash val="solid"/>
                <a:miter lim="800000"/>
                <a:tailEnd type="triangle"/>
              </a:ln>
              <a:effectLst/>
            </p:spPr>
          </p:cxnSp>
          <p:cxnSp>
            <p:nvCxnSpPr>
              <p:cNvPr id="66" name="Straight Arrow Connector 65">
                <a:extLst>
                  <a:ext uri="{FF2B5EF4-FFF2-40B4-BE49-F238E27FC236}">
                    <a16:creationId xmlns:a16="http://schemas.microsoft.com/office/drawing/2014/main" id="{4C3A9FE6-A070-43AE-938A-AB249E98A671}"/>
                  </a:ext>
                </a:extLst>
              </p:cNvPr>
              <p:cNvCxnSpPr>
                <a:cxnSpLocks/>
              </p:cNvCxnSpPr>
              <p:nvPr/>
            </p:nvCxnSpPr>
            <p:spPr>
              <a:xfrm>
                <a:off x="8434345" y="2009686"/>
                <a:ext cx="312506" cy="0"/>
              </a:xfrm>
              <a:prstGeom prst="straightConnector1">
                <a:avLst/>
              </a:prstGeom>
              <a:noFill/>
              <a:ln w="19050" cap="flat" cmpd="sng" algn="ctr">
                <a:solidFill>
                  <a:srgbClr val="003399"/>
                </a:solidFill>
                <a:prstDash val="solid"/>
                <a:miter lim="800000"/>
                <a:tailEnd type="triangle"/>
              </a:ln>
              <a:effectLst/>
            </p:spPr>
          </p:cxnSp>
          <p:cxnSp>
            <p:nvCxnSpPr>
              <p:cNvPr id="69" name="Straight Arrow Connector 68">
                <a:extLst>
                  <a:ext uri="{FF2B5EF4-FFF2-40B4-BE49-F238E27FC236}">
                    <a16:creationId xmlns:a16="http://schemas.microsoft.com/office/drawing/2014/main" id="{F119AAD3-9780-4F6B-A99E-59B588E901F3}"/>
                  </a:ext>
                </a:extLst>
              </p:cNvPr>
              <p:cNvCxnSpPr>
                <a:cxnSpLocks/>
              </p:cNvCxnSpPr>
              <p:nvPr/>
            </p:nvCxnSpPr>
            <p:spPr>
              <a:xfrm>
                <a:off x="8701344" y="2996240"/>
                <a:ext cx="312506" cy="0"/>
              </a:xfrm>
              <a:prstGeom prst="straightConnector1">
                <a:avLst/>
              </a:prstGeom>
              <a:noFill/>
              <a:ln w="19050" cap="flat" cmpd="sng" algn="ctr">
                <a:solidFill>
                  <a:srgbClr val="003399"/>
                </a:solidFill>
                <a:prstDash val="solid"/>
                <a:miter lim="800000"/>
                <a:tailEnd type="triangle"/>
              </a:ln>
              <a:effectLst/>
            </p:spPr>
          </p:cxnSp>
        </p:grpSp>
        <p:grpSp>
          <p:nvGrpSpPr>
            <p:cNvPr id="5" name="Group 4">
              <a:extLst>
                <a:ext uri="{FF2B5EF4-FFF2-40B4-BE49-F238E27FC236}">
                  <a16:creationId xmlns:a16="http://schemas.microsoft.com/office/drawing/2014/main" id="{BD913C43-163A-46C6-B6A5-234DE56BAA2A}"/>
                </a:ext>
              </a:extLst>
            </p:cNvPr>
            <p:cNvGrpSpPr/>
            <p:nvPr/>
          </p:nvGrpSpPr>
          <p:grpSpPr>
            <a:xfrm>
              <a:off x="5118550" y="368425"/>
              <a:ext cx="1722580" cy="1141519"/>
              <a:chOff x="5118550" y="368425"/>
              <a:chExt cx="1722580" cy="1141519"/>
            </a:xfrm>
          </p:grpSpPr>
          <p:sp>
            <p:nvSpPr>
              <p:cNvPr id="85" name="TextBox 84">
                <a:extLst>
                  <a:ext uri="{FF2B5EF4-FFF2-40B4-BE49-F238E27FC236}">
                    <a16:creationId xmlns:a16="http://schemas.microsoft.com/office/drawing/2014/main" id="{1C71BDC7-CAAD-4E22-8244-4EC9EC09D50F}"/>
                  </a:ext>
                </a:extLst>
              </p:cNvPr>
              <p:cNvSpPr txBox="1"/>
              <p:nvPr/>
            </p:nvSpPr>
            <p:spPr>
              <a:xfrm>
                <a:off x="5118550" y="1048279"/>
                <a:ext cx="1722580"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3399"/>
                    </a:solidFill>
                    <a:effectLst/>
                    <a:uLnTx/>
                    <a:uFillTx/>
                    <a:cs typeface="Calibri" panose="020F0502020204030204" pitchFamily="34" charset="0"/>
                  </a:rPr>
                  <a:t>Chief Executive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3399"/>
                    </a:solidFill>
                    <a:effectLst/>
                    <a:uLnTx/>
                    <a:uFillTx/>
                    <a:cs typeface="Calibri" panose="020F0502020204030204" pitchFamily="34" charset="0"/>
                  </a:rPr>
                  <a:t>(CEO)</a:t>
                </a:r>
                <a:endParaRPr kumimoji="0" lang="en-SG" sz="1200" b="0" i="0" u="none" strike="noStrike" kern="0" cap="none" spc="0" normalizeH="0" baseline="0" noProof="0" dirty="0">
                  <a:ln>
                    <a:noFill/>
                  </a:ln>
                  <a:solidFill>
                    <a:srgbClr val="003399"/>
                  </a:solidFill>
                  <a:effectLst/>
                  <a:uLnTx/>
                  <a:uFillTx/>
                  <a:cs typeface="Calibri" panose="020F0502020204030204" pitchFamily="34" charset="0"/>
                </a:endParaRPr>
              </a:p>
            </p:txBody>
          </p:sp>
          <p:pic>
            <p:nvPicPr>
              <p:cNvPr id="90" name="Graphic 89" descr="Lecturer">
                <a:extLst>
                  <a:ext uri="{FF2B5EF4-FFF2-40B4-BE49-F238E27FC236}">
                    <a16:creationId xmlns:a16="http://schemas.microsoft.com/office/drawing/2014/main" id="{4707A0EE-052D-4BFA-8178-AA364F196F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1989" y="368425"/>
                <a:ext cx="755703" cy="755703"/>
              </a:xfrm>
              <a:prstGeom prst="rect">
                <a:avLst/>
              </a:prstGeom>
            </p:spPr>
          </p:pic>
        </p:grpSp>
      </p:grpSp>
      <p:cxnSp>
        <p:nvCxnSpPr>
          <p:cNvPr id="91" name="Straight Arrow Connector 90">
            <a:extLst>
              <a:ext uri="{FF2B5EF4-FFF2-40B4-BE49-F238E27FC236}">
                <a16:creationId xmlns:a16="http://schemas.microsoft.com/office/drawing/2014/main" id="{2B289DEE-6779-483C-B142-8C4AF96DB4C6}"/>
              </a:ext>
            </a:extLst>
          </p:cNvPr>
          <p:cNvCxnSpPr>
            <a:cxnSpLocks/>
            <a:stCxn id="85" idx="2"/>
            <a:endCxn id="114" idx="0"/>
          </p:cNvCxnSpPr>
          <p:nvPr/>
        </p:nvCxnSpPr>
        <p:spPr>
          <a:xfrm>
            <a:off x="5900328" y="2016834"/>
            <a:ext cx="5523" cy="837938"/>
          </a:xfrm>
          <a:prstGeom prst="straightConnector1">
            <a:avLst/>
          </a:prstGeom>
          <a:noFill/>
          <a:ln w="19050" cap="flat" cmpd="sng" algn="ctr">
            <a:solidFill>
              <a:srgbClr val="003399"/>
            </a:solidFill>
            <a:prstDash val="solid"/>
            <a:miter lim="800000"/>
            <a:tailEnd type="triangle"/>
          </a:ln>
          <a:effectLst/>
        </p:spPr>
      </p:cxnSp>
      <p:cxnSp>
        <p:nvCxnSpPr>
          <p:cNvPr id="26" name="Straight Arrow Connector 25">
            <a:extLst>
              <a:ext uri="{FF2B5EF4-FFF2-40B4-BE49-F238E27FC236}">
                <a16:creationId xmlns:a16="http://schemas.microsoft.com/office/drawing/2014/main" id="{2F5FC1D9-4829-482E-8FA2-BC0541EA5A99}"/>
              </a:ext>
            </a:extLst>
          </p:cNvPr>
          <p:cNvCxnSpPr>
            <a:cxnSpLocks/>
            <a:stCxn id="130" idx="3"/>
          </p:cNvCxnSpPr>
          <p:nvPr/>
        </p:nvCxnSpPr>
        <p:spPr>
          <a:xfrm>
            <a:off x="3381767" y="875315"/>
            <a:ext cx="1473873" cy="0"/>
          </a:xfrm>
          <a:prstGeom prst="straightConnector1">
            <a:avLst/>
          </a:prstGeom>
          <a:ln w="19050">
            <a:solidFill>
              <a:srgbClr val="0033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762B1F7-81A1-42E4-B07B-63FAF7A60363}"/>
              </a:ext>
            </a:extLst>
          </p:cNvPr>
          <p:cNvCxnSpPr>
            <a:cxnSpLocks/>
          </p:cNvCxnSpPr>
          <p:nvPr/>
        </p:nvCxnSpPr>
        <p:spPr>
          <a:xfrm>
            <a:off x="3408724" y="2423378"/>
            <a:ext cx="1473873" cy="0"/>
          </a:xfrm>
          <a:prstGeom prst="straightConnector1">
            <a:avLst/>
          </a:prstGeom>
          <a:ln w="19050">
            <a:solidFill>
              <a:srgbClr val="0033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7C165C8-B73B-4CB1-8D93-5A9FF55F4CEC}"/>
              </a:ext>
            </a:extLst>
          </p:cNvPr>
          <p:cNvCxnSpPr>
            <a:cxnSpLocks/>
          </p:cNvCxnSpPr>
          <p:nvPr/>
        </p:nvCxnSpPr>
        <p:spPr>
          <a:xfrm>
            <a:off x="3408724" y="3629615"/>
            <a:ext cx="1473873" cy="0"/>
          </a:xfrm>
          <a:prstGeom prst="straightConnector1">
            <a:avLst/>
          </a:prstGeom>
          <a:ln w="19050">
            <a:solidFill>
              <a:srgbClr val="0033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4891E6B-5051-4FBB-9DCD-575FF37296A2}"/>
              </a:ext>
            </a:extLst>
          </p:cNvPr>
          <p:cNvCxnSpPr>
            <a:cxnSpLocks/>
          </p:cNvCxnSpPr>
          <p:nvPr/>
        </p:nvCxnSpPr>
        <p:spPr>
          <a:xfrm>
            <a:off x="3437891" y="6051042"/>
            <a:ext cx="1473873" cy="0"/>
          </a:xfrm>
          <a:prstGeom prst="straightConnector1">
            <a:avLst/>
          </a:prstGeom>
          <a:ln w="19050">
            <a:solidFill>
              <a:srgbClr val="0033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1FD5922-37F9-424E-96CE-753E3E714CC8}"/>
              </a:ext>
            </a:extLst>
          </p:cNvPr>
          <p:cNvCxnSpPr>
            <a:cxnSpLocks/>
          </p:cNvCxnSpPr>
          <p:nvPr/>
        </p:nvCxnSpPr>
        <p:spPr>
          <a:xfrm>
            <a:off x="3372142" y="4690789"/>
            <a:ext cx="1473873" cy="0"/>
          </a:xfrm>
          <a:prstGeom prst="straightConnector1">
            <a:avLst/>
          </a:prstGeom>
          <a:ln w="19050">
            <a:solidFill>
              <a:srgbClr val="0033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CDB80A7-0901-41F0-A0A6-C57DE77FDD2D}"/>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8C28DF7-1240-4810-822C-5F07B6916B84}"/>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950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19f145f8-4dc8-4780-a92d-ee373e38577a" Revision="1" Stencil="System.MyShapes" StencilVersion="1.0"/>
</Control>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19f145f8-4dc8-4780-a92d-ee373e38577a" Revision="1" Stencil="System.MyShapes" StencilVersion="1.0"/>
</Control>
</file>

<file path=customXml/item4.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Control xmlns="http://schemas.microsoft.com/VisualStudio/2011/storyboarding/control">
  <Id Name="19f145f8-4dc8-4780-a92d-ee373e38577a" Revision="1" Stencil="System.MyShapes" StencilVersion="1.0"/>
</Control>
</file>

<file path=customXml/item7.xml><?xml version="1.0" encoding="utf-8"?>
<Control xmlns="http://schemas.microsoft.com/VisualStudio/2011/storyboarding/control">
  <Id Name="19f145f8-4dc8-4780-a92d-ee373e38577a" Revision="1" Stencil="System.MyShapes" StencilVersion="1.0"/>
</Control>
</file>

<file path=customXml/itemProps1.xml><?xml version="1.0" encoding="utf-8"?>
<ds:datastoreItem xmlns:ds="http://schemas.openxmlformats.org/officeDocument/2006/customXml" ds:itemID="{81B82ADF-2C92-44D6-96BA-F749354A3221}">
  <ds:schemaRefs>
    <ds:schemaRef ds:uri="http://schemas.microsoft.com/VisualStudio/2011/storyboarding/control"/>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4D38EBFB-3BF8-499B-BACD-801EA98A9625}">
  <ds:schemaRefs>
    <ds:schemaRef ds:uri="http://schemas.microsoft.com/VisualStudio/2011/storyboarding/control"/>
  </ds:schemaRefs>
</ds:datastoreItem>
</file>

<file path=customXml/itemProps4.xml><?xml version="1.0" encoding="utf-8"?>
<ds:datastoreItem xmlns:ds="http://schemas.openxmlformats.org/officeDocument/2006/customXml" ds:itemID="{EF609EDA-869E-4BE5-AE5D-B898C584B6FF}">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5.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759D9AAE-A50E-406A-A4D4-10C88F03AA9B}">
  <ds:schemaRefs>
    <ds:schemaRef ds:uri="http://schemas.microsoft.com/VisualStudio/2011/storyboarding/control"/>
  </ds:schemaRefs>
</ds:datastoreItem>
</file>

<file path=customXml/itemProps7.xml><?xml version="1.0" encoding="utf-8"?>
<ds:datastoreItem xmlns:ds="http://schemas.openxmlformats.org/officeDocument/2006/customXml" ds:itemID="{E390FCE3-36AC-4727-A717-BC707CE5757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0</TotalTime>
  <Words>1853</Words>
  <Application>Microsoft Office PowerPoint</Application>
  <PresentationFormat>Widescreen</PresentationFormat>
  <Paragraphs>293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vt:lpstr>
      <vt:lpstr>Calibri Light</vt:lpstr>
      <vt:lpstr>Segoe UI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Strategies To Grow Our Analytics Team Visibility Within The Organization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2019-07-28T23:40:00Z</dcterms:created>
  <dcterms:modified xsi:type="dcterms:W3CDTF">2019-07-29T03:01:07Z</dcterms:modified>
</cp:coreProperties>
</file>