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4" r:id="rId8"/>
  </p:sldMasterIdLst>
  <p:notesMasterIdLst>
    <p:notesMasterId r:id="rId29"/>
  </p:notesMasterIdLst>
  <p:handoutMasterIdLst>
    <p:handoutMasterId r:id="rId30"/>
  </p:handoutMasterIdLst>
  <p:sldIdLst>
    <p:sldId id="422" r:id="rId9"/>
    <p:sldId id="383" r:id="rId10"/>
    <p:sldId id="385" r:id="rId11"/>
    <p:sldId id="407" r:id="rId12"/>
    <p:sldId id="406" r:id="rId13"/>
    <p:sldId id="412" r:id="rId14"/>
    <p:sldId id="410" r:id="rId15"/>
    <p:sldId id="359" r:id="rId16"/>
    <p:sldId id="414" r:id="rId17"/>
    <p:sldId id="392" r:id="rId18"/>
    <p:sldId id="296" r:id="rId19"/>
    <p:sldId id="405" r:id="rId20"/>
    <p:sldId id="413" r:id="rId21"/>
    <p:sldId id="419" r:id="rId22"/>
    <p:sldId id="420" r:id="rId23"/>
    <p:sldId id="404" r:id="rId24"/>
    <p:sldId id="398" r:id="rId25"/>
    <p:sldId id="411" r:id="rId26"/>
    <p:sldId id="399" r:id="rId27"/>
    <p:sldId id="3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99"/>
    <a:srgbClr val="FF9900"/>
    <a:srgbClr val="142532"/>
    <a:srgbClr val="003399"/>
    <a:srgbClr val="C02222"/>
    <a:srgbClr val="FF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4" d="100"/>
          <a:sy n="64" d="100"/>
        </p:scale>
        <p:origin x="680" y="3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0"/>
          <c:tx>
            <c:v>Fintech Credit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066697980272432E-2"/>
                  <c:y val="-3.377563329312424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36A-47F6-87C7-BC50DCD9E952}"/>
                </c:ext>
              </c:extLst>
            </c:dLbl>
            <c:dLbl>
              <c:idx val="1"/>
              <c:layout>
                <c:manualLayout>
                  <c:x val="-7.5152653828088308E-3"/>
                  <c:y val="-1.93003618817852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4776816589800395E-2"/>
                      <c:h val="9.642962301606147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36A-47F6-87C7-BC50DCD9E952}"/>
                </c:ext>
              </c:extLst>
            </c:dLbl>
            <c:dLbl>
              <c:idx val="2"/>
              <c:layout>
                <c:manualLayout>
                  <c:x val="-1.8788163457022077E-3"/>
                  <c:y val="1.8996419166139617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746285824182735E-2"/>
                      <c:h val="0.106079803956954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36A-47F6-87C7-BC50DCD9E952}"/>
                </c:ext>
              </c:extLst>
            </c:dLbl>
            <c:dLbl>
              <c:idx val="3"/>
              <c:layout>
                <c:manualLayout>
                  <c:x val="-9.3940817285110383E-3"/>
                  <c:y val="-4.8250904704463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36A-47F6-87C7-BC50DCD9E9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'Graphs 1'!$A$19:$A$22</c:f>
              <c:strCache>
                <c:ptCount val="4"/>
                <c:pt idx="0">
                  <c:v>Consumer Lending</c:v>
                </c:pt>
                <c:pt idx="1">
                  <c:v>Business Lending </c:v>
                </c:pt>
                <c:pt idx="2">
                  <c:v>Invoice Trading</c:v>
                </c:pt>
                <c:pt idx="3">
                  <c:v>Real Estate</c:v>
                </c:pt>
              </c:strCache>
            </c:strRef>
          </c:cat>
          <c:val>
            <c:numRef>
              <c:f>'Graphs 1'!$I$27:$I$30</c:f>
              <c:numCache>
                <c:formatCode>_-* #,##0_-;\-* #,##0_-;_-* "-"??_-;_-@_-</c:formatCode>
                <c:ptCount val="4"/>
                <c:pt idx="0">
                  <c:v>13640319000</c:v>
                </c:pt>
                <c:pt idx="1">
                  <c:v>21723471000</c:v>
                </c:pt>
                <c:pt idx="2">
                  <c:v>13135122000</c:v>
                </c:pt>
                <c:pt idx="3">
                  <c:v>2020788000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6A-47F6-87C7-BC50DCD9E952}"/>
            </c:ext>
          </c:extLst>
        </c:ser>
        <c:ser>
          <c:idx val="0"/>
          <c:order val="1"/>
          <c:tx>
            <c:v>Industry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7.5152653828088646E-3"/>
                  <c:y val="-3.37756332931242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6A-47F6-87C7-BC50DCD9E952}"/>
                </c:ext>
              </c:extLst>
            </c:dLbl>
            <c:dLbl>
              <c:idx val="1"/>
              <c:layout>
                <c:manualLayout>
                  <c:x val="-9.3940817285110383E-3"/>
                  <c:y val="-3.86007237635705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036A-47F6-87C7-BC50DCD9E952}"/>
                </c:ext>
              </c:extLst>
            </c:dLbl>
            <c:dLbl>
              <c:idx val="2"/>
              <c:layout>
                <c:manualLayout>
                  <c:x val="1.5030604734764991E-2"/>
                  <c:y val="-1.93003618817853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443870361672136E-2"/>
                      <c:h val="9.16045325456151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36A-47F6-87C7-BC50DCD9E952}"/>
                </c:ext>
              </c:extLst>
            </c:dLbl>
            <c:dLbl>
              <c:idx val="3"/>
              <c:layout>
                <c:manualLayout>
                  <c:x val="7.5152653828088308E-3"/>
                  <c:y val="-4.34258142340169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036A-47F6-87C7-BC50DCD9E9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'Graphs 1'!$A$19:$A$22</c:f>
              <c:strCache>
                <c:ptCount val="4"/>
                <c:pt idx="0">
                  <c:v>Consumer Lending</c:v>
                </c:pt>
                <c:pt idx="1">
                  <c:v>Business Lending </c:v>
                </c:pt>
                <c:pt idx="2">
                  <c:v>Invoice Trading</c:v>
                </c:pt>
                <c:pt idx="3">
                  <c:v>Real Estate</c:v>
                </c:pt>
              </c:strCache>
            </c:strRef>
          </c:cat>
          <c:val>
            <c:numRef>
              <c:f>'Graphs 1'!$I$19:$I$22</c:f>
              <c:numCache>
                <c:formatCode>General</c:formatCode>
                <c:ptCount val="4"/>
                <c:pt idx="0">
                  <c:v>22680000000</c:v>
                </c:pt>
                <c:pt idx="1">
                  <c:v>36120000000</c:v>
                </c:pt>
                <c:pt idx="2">
                  <c:v>21840000000</c:v>
                </c:pt>
                <c:pt idx="3">
                  <c:v>3360000000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36A-47F6-87C7-BC50DCD9E95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21107448"/>
        <c:axId val="421108432"/>
        <c:axId val="92112304"/>
      </c:bar3DChart>
      <c:catAx>
        <c:axId val="42110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108432"/>
        <c:crosses val="autoZero"/>
        <c:auto val="1"/>
        <c:lblAlgn val="ctr"/>
        <c:lblOffset val="100"/>
        <c:noMultiLvlLbl val="0"/>
      </c:catAx>
      <c:valAx>
        <c:axId val="42110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107448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/>
                    <a:t>USD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erAx>
        <c:axId val="92112304"/>
        <c:scaling>
          <c:orientation val="minMax"/>
        </c:scaling>
        <c:delete val="1"/>
        <c:axPos val="b"/>
        <c:majorTickMark val="none"/>
        <c:minorTickMark val="none"/>
        <c:tickLblPos val="nextTo"/>
        <c:crossAx val="421108432"/>
        <c:crosses val="autoZero"/>
      </c:ser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7017416035771502E-2"/>
          <c:y val="9.5294776934547826E-2"/>
          <c:w val="0.12609076754085868"/>
          <c:h val="0.162847943162713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5"/>
          <c:order val="0"/>
          <c:tx>
            <c:strRef>
              <c:f>'Graphs 1'!$A$31</c:f>
              <c:strCache>
                <c:ptCount val="1"/>
                <c:pt idx="0">
                  <c:v>Fintech Credit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5"/>
              <c:numFmt formatCode="#,##0" sourceLinked="0"/>
              <c:spPr>
                <a:solidFill>
                  <a:srgbClr val="FFC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D9F-458F-9077-D22A54E75801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1'!$D$31:$I$31</c:f>
              <c:numCache>
                <c:formatCode>_-* #,##0_-;\-* #,##0_-;_-* "-"??_-;_-@_-</c:formatCode>
                <c:ptCount val="6"/>
                <c:pt idx="0">
                  <c:v>5500000000</c:v>
                </c:pt>
                <c:pt idx="1">
                  <c:v>6996000000</c:v>
                </c:pt>
                <c:pt idx="2">
                  <c:v>9504000000</c:v>
                </c:pt>
                <c:pt idx="3">
                  <c:v>18532800000</c:v>
                </c:pt>
                <c:pt idx="4">
                  <c:v>52569000000</c:v>
                </c:pt>
                <c:pt idx="5">
                  <c:v>50519700000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5-4F26-9336-0B7898D86E1B}"/>
            </c:ext>
          </c:extLst>
        </c:ser>
        <c:ser>
          <c:idx val="0"/>
          <c:order val="1"/>
          <c:tx>
            <c:strRef>
              <c:f>'Graphs 1'!$A$36</c:f>
              <c:strCache>
                <c:ptCount val="1"/>
                <c:pt idx="0">
                  <c:v>Lending Club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1'!$D$43:$I$43</c:f>
              <c:numCache>
                <c:formatCode>_-* #,##0_-;\-* #,##0_-;_-* "-"??_-;_-@_-</c:formatCode>
                <c:ptCount val="6"/>
                <c:pt idx="0">
                  <c:v>2750000000</c:v>
                </c:pt>
                <c:pt idx="1">
                  <c:v>3102000000</c:v>
                </c:pt>
                <c:pt idx="2">
                  <c:v>4373820000</c:v>
                </c:pt>
                <c:pt idx="3">
                  <c:v>7400503439.999999</c:v>
                </c:pt>
                <c:pt idx="4">
                  <c:v>17391183083.999996</c:v>
                </c:pt>
                <c:pt idx="5">
                  <c:v>14712940889.063995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35-4F26-9336-0B7898D86E1B}"/>
            </c:ext>
          </c:extLst>
        </c:ser>
        <c:ser>
          <c:idx val="1"/>
          <c:order val="2"/>
          <c:tx>
            <c:strRef>
              <c:f>'Graphs 1'!$A$37</c:f>
              <c:strCache>
                <c:ptCount val="1"/>
                <c:pt idx="0">
                  <c:v>Prosper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1'!$D$44:$I$44</c:f>
              <c:numCache>
                <c:formatCode>_-* #,##0_-;\-* #,##0_-;_-* "-"??_-;_-@_-</c:formatCode>
                <c:ptCount val="6"/>
                <c:pt idx="0">
                  <c:v>1375000000</c:v>
                </c:pt>
                <c:pt idx="1">
                  <c:v>1551000000</c:v>
                </c:pt>
                <c:pt idx="2">
                  <c:v>2186910000</c:v>
                </c:pt>
                <c:pt idx="3">
                  <c:v>3700251719.9999995</c:v>
                </c:pt>
                <c:pt idx="4">
                  <c:v>8695591541.9999981</c:v>
                </c:pt>
                <c:pt idx="5">
                  <c:v>7356470444.5319977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35-4F26-9336-0B7898D86E1B}"/>
            </c:ext>
          </c:extLst>
        </c:ser>
        <c:ser>
          <c:idx val="2"/>
          <c:order val="3"/>
          <c:tx>
            <c:strRef>
              <c:f>'Graphs 1'!$A$38</c:f>
              <c:strCache>
                <c:ptCount val="1"/>
                <c:pt idx="0">
                  <c:v>Sofy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1'!$D$45:$I$45</c:f>
              <c:numCache>
                <c:formatCode>_-* #,##0_-;\-* #,##0_-;_-* "-"??_-;_-@_-</c:formatCode>
                <c:ptCount val="6"/>
                <c:pt idx="0">
                  <c:v>715000000</c:v>
                </c:pt>
                <c:pt idx="1">
                  <c:v>806520000</c:v>
                </c:pt>
                <c:pt idx="2">
                  <c:v>1137193200</c:v>
                </c:pt>
                <c:pt idx="3">
                  <c:v>1924130894.3999999</c:v>
                </c:pt>
                <c:pt idx="4">
                  <c:v>4521707601.8399992</c:v>
                </c:pt>
                <c:pt idx="5">
                  <c:v>3825364631.1566396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35-4F26-9336-0B7898D86E1B}"/>
            </c:ext>
          </c:extLst>
        </c:ser>
        <c:ser>
          <c:idx val="3"/>
          <c:order val="4"/>
          <c:tx>
            <c:strRef>
              <c:f>'Graphs 1'!$A$46</c:f>
              <c:strCache>
                <c:ptCount val="1"/>
                <c:pt idx="0">
                  <c:v>Zopa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1'!$D$46:$I$46</c:f>
              <c:numCache>
                <c:formatCode>_-* #,##0_-;\-* #,##0_-;_-* "-"??_-;_-@_-</c:formatCode>
                <c:ptCount val="6"/>
                <c:pt idx="0">
                  <c:v>440000000</c:v>
                </c:pt>
                <c:pt idx="1">
                  <c:v>496320000</c:v>
                </c:pt>
                <c:pt idx="2">
                  <c:v>699811200</c:v>
                </c:pt>
                <c:pt idx="3">
                  <c:v>1184080550.4000001</c:v>
                </c:pt>
                <c:pt idx="4">
                  <c:v>2782589293.4399996</c:v>
                </c:pt>
                <c:pt idx="5">
                  <c:v>2354070542.2502398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35-4F26-9336-0B7898D86E1B}"/>
            </c:ext>
          </c:extLst>
        </c:ser>
        <c:ser>
          <c:idx val="4"/>
          <c:order val="5"/>
          <c:tx>
            <c:strRef>
              <c:f>'Graphs 1'!$A$47</c:f>
              <c:strCache>
                <c:ptCount val="1"/>
                <c:pt idx="0">
                  <c:v>RateSetter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1'!$D$18:$I$18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'Graphs 1'!$D$47:$I$47</c:f>
              <c:numCache>
                <c:formatCode>_-* #,##0_-;\-* #,##0_-;_-* "-"??_-;_-@_-</c:formatCode>
                <c:ptCount val="6"/>
                <c:pt idx="0">
                  <c:v>220000000</c:v>
                </c:pt>
                <c:pt idx="1">
                  <c:v>248160000</c:v>
                </c:pt>
                <c:pt idx="2">
                  <c:v>349905600</c:v>
                </c:pt>
                <c:pt idx="3">
                  <c:v>592040275.20000005</c:v>
                </c:pt>
                <c:pt idx="4">
                  <c:v>1391294646.7199998</c:v>
                </c:pt>
                <c:pt idx="5">
                  <c:v>1177035271.1251199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35-4F26-9336-0B7898D86E1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83543704"/>
        <c:axId val="683549280"/>
      </c:barChart>
      <c:catAx>
        <c:axId val="68354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49280"/>
        <c:crosses val="autoZero"/>
        <c:auto val="1"/>
        <c:lblAlgn val="ctr"/>
        <c:lblOffset val="100"/>
        <c:noMultiLvlLbl val="0"/>
      </c:catAx>
      <c:valAx>
        <c:axId val="68354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43704"/>
        <c:crosses val="autoZero"/>
        <c:crossBetween val="between"/>
        <c:majorUnit val="20000000000"/>
        <c:dispUnits>
          <c:builtInUnit val="billions"/>
          <c:dispUnitsLbl>
            <c:layout>
              <c:manualLayout>
                <c:xMode val="edge"/>
                <c:yMode val="edge"/>
                <c:x val="3.3333333333333333E-2"/>
                <c:y val="0.37078703703703703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/>
                    <a:t>USD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879957635105697"/>
          <c:y val="6.9861111111111124E-2"/>
          <c:w val="0.22850468300491009"/>
          <c:h val="0.27256999125109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Industry - Actual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'Graphs 1'!$B$18:$M$18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'Graphs 1'!$B$23:$M$23</c:f>
              <c:numCache>
                <c:formatCode>_-* #,##0_-;\-* #,##0_-;_-* "-"??_-;_-@_-</c:formatCode>
                <c:ptCount val="12"/>
                <c:pt idx="0">
                  <c:v>8910000000</c:v>
                </c:pt>
                <c:pt idx="1">
                  <c:v>9900000000</c:v>
                </c:pt>
                <c:pt idx="2">
                  <c:v>11000000000</c:v>
                </c:pt>
                <c:pt idx="3">
                  <c:v>13200000000</c:v>
                </c:pt>
                <c:pt idx="4">
                  <c:v>19800000000</c:v>
                </c:pt>
                <c:pt idx="5">
                  <c:v>35640000000</c:v>
                </c:pt>
                <c:pt idx="6">
                  <c:v>89100000000</c:v>
                </c:pt>
                <c:pt idx="7">
                  <c:v>80190000000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D2-4FB0-AA91-2F1C9EB11164}"/>
            </c:ext>
          </c:extLst>
        </c:ser>
        <c:ser>
          <c:idx val="2"/>
          <c:order val="1"/>
          <c:tx>
            <c:v>Industry - Forcasted</c:v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Lbl>
              <c:idx val="7"/>
              <c:numFmt formatCode="#,##0" sourceLinked="0"/>
              <c:spPr>
                <a:noFill/>
                <a:ln>
                  <a:solidFill>
                    <a:srgbClr val="0070C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94C-431C-A56E-EE3CAE0B847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1'!$B$18:$M$18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'Graphs 1'!$B$25:$M$25</c:f>
              <c:numCache>
                <c:formatCode>_-* #,##0_-;\-* #,##0_-;_-* "-"??_-;_-@_-</c:formatCode>
                <c:ptCount val="12"/>
                <c:pt idx="0">
                  <c:v>8910000000</c:v>
                </c:pt>
                <c:pt idx="1">
                  <c:v>9900000000</c:v>
                </c:pt>
                <c:pt idx="2">
                  <c:v>11000000000</c:v>
                </c:pt>
                <c:pt idx="3">
                  <c:v>13200000000</c:v>
                </c:pt>
                <c:pt idx="4">
                  <c:v>19800000000</c:v>
                </c:pt>
                <c:pt idx="5">
                  <c:v>35640000000</c:v>
                </c:pt>
                <c:pt idx="6">
                  <c:v>89100000000</c:v>
                </c:pt>
                <c:pt idx="7">
                  <c:v>80190000000</c:v>
                </c:pt>
                <c:pt idx="8">
                  <c:v>68161500000</c:v>
                </c:pt>
                <c:pt idx="9">
                  <c:v>64753425000</c:v>
                </c:pt>
                <c:pt idx="10">
                  <c:v>71228767500</c:v>
                </c:pt>
                <c:pt idx="11">
                  <c:v>85474521000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D2-4FB0-AA91-2F1C9EB11164}"/>
            </c:ext>
          </c:extLst>
        </c:ser>
        <c:ser>
          <c:idx val="1"/>
          <c:order val="2"/>
          <c:tx>
            <c:v>Fintech Credit - Actual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spPr>
                <a:noFill/>
                <a:ln>
                  <a:solidFill>
                    <a:srgbClr val="FFC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94C-431C-A56E-EE3CAE0B84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'Graphs 1'!$B$18:$M$18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'Graphs 1'!$B$31:$M$31</c:f>
              <c:numCache>
                <c:formatCode>_-* #,##0_-;\-* #,##0_-;_-* "-"??_-;_-@_-</c:formatCode>
                <c:ptCount val="12"/>
                <c:pt idx="0">
                  <c:v>4455000000</c:v>
                </c:pt>
                <c:pt idx="1">
                  <c:v>4950000000</c:v>
                </c:pt>
                <c:pt idx="2">
                  <c:v>5500000000</c:v>
                </c:pt>
                <c:pt idx="3">
                  <c:v>6996000000</c:v>
                </c:pt>
                <c:pt idx="4">
                  <c:v>9504000000</c:v>
                </c:pt>
                <c:pt idx="5">
                  <c:v>18532800000</c:v>
                </c:pt>
                <c:pt idx="6">
                  <c:v>52569000000</c:v>
                </c:pt>
                <c:pt idx="7">
                  <c:v>50519700000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D2-4FB0-AA91-2F1C9EB1116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3593888"/>
        <c:axId val="683586016"/>
      </c:lineChart>
      <c:catAx>
        <c:axId val="68359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86016"/>
        <c:crosses val="autoZero"/>
        <c:auto val="1"/>
        <c:lblAlgn val="ctr"/>
        <c:lblOffset val="100"/>
        <c:noMultiLvlLbl val="0"/>
      </c:catAx>
      <c:valAx>
        <c:axId val="68358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93888"/>
        <c:crosses val="autoZero"/>
        <c:crossBetween val="midCat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/>
                    <a:t>USD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004827803318113"/>
          <c:y val="0.1408119995451991"/>
          <c:w val="0.22331219998986987"/>
          <c:h val="0.355979445617347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D5-40C1-B14E-BF06AE541A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D5-40C1-B14E-BF06AE541A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6D5-40C1-B14E-BF06AE541A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6D5-40C1-B14E-BF06AE541AEB}"/>
              </c:ext>
            </c:extLst>
          </c:dPt>
          <c:dLbls>
            <c:dLbl>
              <c:idx val="3"/>
              <c:layout>
                <c:manualLayout>
                  <c:x val="-0.20858085130663018"/>
                  <c:y val="9.653691175926952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D5-40C1-B14E-BF06AE541A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'Graphs 1'!$A$3:$A$6</c:f>
              <c:strCache>
                <c:ptCount val="4"/>
                <c:pt idx="0">
                  <c:v>Consumer Lending</c:v>
                </c:pt>
                <c:pt idx="1">
                  <c:v>Business Lending </c:v>
                </c:pt>
                <c:pt idx="2">
                  <c:v>Invoice Trading</c:v>
                </c:pt>
                <c:pt idx="3">
                  <c:v>Real Estate</c:v>
                </c:pt>
              </c:strCache>
            </c:strRef>
          </c:cat>
          <c:val>
            <c:numRef>
              <c:f>'Graphs 1'!$B$3:$B$6</c:f>
              <c:numCache>
                <c:formatCode>General</c:formatCode>
                <c:ptCount val="4"/>
                <c:pt idx="0">
                  <c:v>0.27</c:v>
                </c:pt>
                <c:pt idx="1">
                  <c:v>0.43</c:v>
                </c:pt>
                <c:pt idx="2">
                  <c:v>0.26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D5-40C1-B14E-BF06AE541AE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image" Target="../media/image48.JP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svg"/><Relationship Id="rId1" Type="http://schemas.openxmlformats.org/officeDocument/2006/relationships/image" Target="../media/image42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svg"/><Relationship Id="rId1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image" Target="../media/image48.JP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svg"/><Relationship Id="rId1" Type="http://schemas.openxmlformats.org/officeDocument/2006/relationships/image" Target="../media/image42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svg"/><Relationship Id="rId1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ABA06-F798-4470-99E2-FB249A1FB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BAC9B2-42B1-4F1A-A452-70785E17A5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Overview </a:t>
          </a:r>
          <a:endParaRPr lang="en-US" sz="1600" b="1" u="none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ea typeface="Verdana" pitchFamily="34" charset="0"/>
            <a:cs typeface="Verdana" pitchFamily="34" charset="0"/>
          </a:endParaRPr>
        </a:p>
      </dgm:t>
    </dgm:pt>
    <dgm:pt modelId="{042AFF1E-04F7-4D77-B3CC-D4CA1905A0D0}" type="sibTrans" cxnId="{48FEBC33-6861-46AF-AC1B-39A6D8CE5A4B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F859FFA6-8F18-4609-8016-3398DD317408}" type="parTrans" cxnId="{48FEBC33-6861-46AF-AC1B-39A6D8CE5A4B}">
      <dgm:prSet/>
      <dgm:spPr/>
      <dgm:t>
        <a:bodyPr/>
        <a:lstStyle/>
        <a:p>
          <a:endParaRPr lang="en-US" sz="1200">
            <a:latin typeface="Comic Sans MS" panose="030F0702030302020204" pitchFamily="66" charset="0"/>
          </a:endParaRPr>
        </a:p>
      </dgm:t>
    </dgm:pt>
    <dgm:pt modelId="{3A9F75DA-A20E-4522-9D3B-800D7CEB36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Company Culture</a:t>
          </a:r>
        </a:p>
      </dgm:t>
    </dgm:pt>
    <dgm:pt modelId="{1FECBA7E-F617-4374-ABE9-EA5EBEE266EE}" type="parTrans" cxnId="{2DF41CCC-529E-4734-9059-9D44F76BFEE0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CC53FB40-C0E7-4BFE-BF06-E798AD4C7331}" type="sibTrans" cxnId="{2DF41CCC-529E-4734-9059-9D44F76BFEE0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8ECF0AC3-CC54-4021-97E7-3841641063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Trends &amp; Segments </a:t>
          </a:r>
          <a:endParaRPr lang="en-US" sz="1600" u="none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41EE402-C875-44BC-AE8E-3FFA3AD089A2}" type="sibTrans" cxnId="{1214A8A1-585D-4090-825D-ADC53CF6A984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82114FC4-D087-4011-B7CE-B3A2858E75FC}" type="parTrans" cxnId="{1214A8A1-585D-4090-825D-ADC53CF6A984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C16B6936-E151-4E2C-9713-F6348978FE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Current Analytical Capabilities</a:t>
          </a:r>
          <a:endParaRPr lang="en-US" sz="16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155002E8-CCD2-49E6-8703-F319619B9B65}" type="parTrans" cxnId="{FA273CDE-A40C-468C-8A9B-B748509B816B}">
      <dgm:prSet/>
      <dgm:spPr/>
      <dgm:t>
        <a:bodyPr/>
        <a:lstStyle/>
        <a:p>
          <a:endParaRPr lang="en-SG"/>
        </a:p>
      </dgm:t>
    </dgm:pt>
    <dgm:pt modelId="{793DB0F7-54C9-42C7-983C-DCFD2DFA6032}" type="sibTrans" cxnId="{FA273CDE-A40C-468C-8A9B-B748509B816B}">
      <dgm:prSet/>
      <dgm:spPr/>
      <dgm:t>
        <a:bodyPr/>
        <a:lstStyle/>
        <a:p>
          <a:endParaRPr lang="en-SG"/>
        </a:p>
      </dgm:t>
    </dgm:pt>
    <dgm:pt modelId="{0DB23B6A-548C-4322-923D-9E6E805D02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</a:t>
          </a:r>
          <a:endParaRPr lang="en-US" sz="16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CA6562C-5535-4D3D-83D3-EC66E25DB20C}" type="parTrans" cxnId="{E706F424-62D9-40E2-B2C1-EA1E407E8BE6}">
      <dgm:prSet/>
      <dgm:spPr/>
      <dgm:t>
        <a:bodyPr/>
        <a:lstStyle/>
        <a:p>
          <a:endParaRPr lang="en-SG"/>
        </a:p>
      </dgm:t>
    </dgm:pt>
    <dgm:pt modelId="{68DFFECB-A254-45FF-9346-80BB8F812E73}" type="sibTrans" cxnId="{E706F424-62D9-40E2-B2C1-EA1E407E8BE6}">
      <dgm:prSet/>
      <dgm:spPr/>
      <dgm:t>
        <a:bodyPr/>
        <a:lstStyle/>
        <a:p>
          <a:endParaRPr lang="en-SG"/>
        </a:p>
      </dgm:t>
    </dgm:pt>
    <dgm:pt modelId="{650E8C71-DB34-4837-9F0A-8171D1AA16B9}" type="pres">
      <dgm:prSet presAssocID="{72AABA06-F798-4470-99E2-FB249A1FB61C}" presName="root" presStyleCnt="0">
        <dgm:presLayoutVars>
          <dgm:dir/>
          <dgm:resizeHandles val="exact"/>
        </dgm:presLayoutVars>
      </dgm:prSet>
      <dgm:spPr/>
    </dgm:pt>
    <dgm:pt modelId="{73DDED50-99E6-4C80-BBA9-7F72FE36AEE8}" type="pres">
      <dgm:prSet presAssocID="{86BAC9B2-42B1-4F1A-A452-70785E17A547}" presName="compNode" presStyleCnt="0"/>
      <dgm:spPr/>
    </dgm:pt>
    <dgm:pt modelId="{3924C622-9ECF-4B59-A609-F8E9FCCAB719}" type="pres">
      <dgm:prSet presAssocID="{86BAC9B2-42B1-4F1A-A452-70785E17A5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20B7A13E-7747-43AE-A016-35030AC58F6A}" type="pres">
      <dgm:prSet presAssocID="{86BAC9B2-42B1-4F1A-A452-70785E17A547}" presName="spaceRect" presStyleCnt="0"/>
      <dgm:spPr/>
    </dgm:pt>
    <dgm:pt modelId="{7E5F5ABA-D192-48B2-8D37-F4BEB3A05D65}" type="pres">
      <dgm:prSet presAssocID="{86BAC9B2-42B1-4F1A-A452-70785E17A547}" presName="textRect" presStyleLbl="revTx" presStyleIdx="0" presStyleCnt="5">
        <dgm:presLayoutVars>
          <dgm:chMax val="1"/>
          <dgm:chPref val="1"/>
        </dgm:presLayoutVars>
      </dgm:prSet>
      <dgm:spPr/>
    </dgm:pt>
    <dgm:pt modelId="{233F22BD-915A-4674-8BA3-E2BB2BE45BBF}" type="pres">
      <dgm:prSet presAssocID="{042AFF1E-04F7-4D77-B3CC-D4CA1905A0D0}" presName="sibTrans" presStyleCnt="0"/>
      <dgm:spPr/>
    </dgm:pt>
    <dgm:pt modelId="{206F1A96-A700-4DD1-BD97-6978AF58D3DC}" type="pres">
      <dgm:prSet presAssocID="{8ECF0AC3-CC54-4021-97E7-3841641063D8}" presName="compNode" presStyleCnt="0"/>
      <dgm:spPr/>
    </dgm:pt>
    <dgm:pt modelId="{541B796E-F593-4078-A294-8790C93BAAAE}" type="pres">
      <dgm:prSet presAssocID="{8ECF0AC3-CC54-4021-97E7-3841641063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DC992ACB-4EAF-4DDD-86FB-EBE68F7EE7C2}" type="pres">
      <dgm:prSet presAssocID="{8ECF0AC3-CC54-4021-97E7-3841641063D8}" presName="spaceRect" presStyleCnt="0"/>
      <dgm:spPr/>
    </dgm:pt>
    <dgm:pt modelId="{4B7D084B-D05D-44D8-80FC-D7191ACF188E}" type="pres">
      <dgm:prSet presAssocID="{8ECF0AC3-CC54-4021-97E7-3841641063D8}" presName="textRect" presStyleLbl="revTx" presStyleIdx="1" presStyleCnt="5">
        <dgm:presLayoutVars>
          <dgm:chMax val="1"/>
          <dgm:chPref val="1"/>
        </dgm:presLayoutVars>
      </dgm:prSet>
      <dgm:spPr/>
    </dgm:pt>
    <dgm:pt modelId="{323B9854-6B59-4760-AE4B-8B57D5900CEB}" type="pres">
      <dgm:prSet presAssocID="{041EE402-C875-44BC-AE8E-3FFA3AD089A2}" presName="sibTrans" presStyleCnt="0"/>
      <dgm:spPr/>
    </dgm:pt>
    <dgm:pt modelId="{480C7088-872C-4B9A-8339-73FB747D6D66}" type="pres">
      <dgm:prSet presAssocID="{3A9F75DA-A20E-4522-9D3B-800D7CEB36B1}" presName="compNode" presStyleCnt="0"/>
      <dgm:spPr/>
    </dgm:pt>
    <dgm:pt modelId="{7606F428-C1AB-41BB-87C9-4A654EE66154}" type="pres">
      <dgm:prSet presAssocID="{3A9F75DA-A20E-4522-9D3B-800D7CEB36B1}" presName="iconRect" presStyleLbl="node1" presStyleIdx="2" presStyleCnt="5" custLinFactNeighborX="19871" custLinFactNeighborY="298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CC0262D-0A20-4B58-A9C2-6CB6DC2FE4E0}" type="pres">
      <dgm:prSet presAssocID="{3A9F75DA-A20E-4522-9D3B-800D7CEB36B1}" presName="spaceRect" presStyleCnt="0"/>
      <dgm:spPr/>
    </dgm:pt>
    <dgm:pt modelId="{F0B2EF08-9681-429F-857A-9CA7BF8EF657}" type="pres">
      <dgm:prSet presAssocID="{3A9F75DA-A20E-4522-9D3B-800D7CEB36B1}" presName="textRect" presStyleLbl="revTx" presStyleIdx="2" presStyleCnt="5" custLinFactNeighborX="8942" custLinFactNeighborY="3357">
        <dgm:presLayoutVars>
          <dgm:chMax val="1"/>
          <dgm:chPref val="1"/>
        </dgm:presLayoutVars>
      </dgm:prSet>
      <dgm:spPr/>
    </dgm:pt>
    <dgm:pt modelId="{454459C5-D041-430E-B019-392269562B0F}" type="pres">
      <dgm:prSet presAssocID="{CC53FB40-C0E7-4BFE-BF06-E798AD4C7331}" presName="sibTrans" presStyleCnt="0"/>
      <dgm:spPr/>
    </dgm:pt>
    <dgm:pt modelId="{608AF925-5D60-4A60-8CA4-E340195511C1}" type="pres">
      <dgm:prSet presAssocID="{C16B6936-E151-4E2C-9713-F6348978FEC6}" presName="compNode" presStyleCnt="0"/>
      <dgm:spPr/>
    </dgm:pt>
    <dgm:pt modelId="{8F78607C-A443-46DE-AD96-D412E3D6EC5B}" type="pres">
      <dgm:prSet presAssocID="{C16B6936-E151-4E2C-9713-F6348978FEC6}" presName="iconRect" presStyleLbl="node1" presStyleIdx="3" presStyleCnt="5" custLinFactNeighborX="19871" custLinFactNeighborY="298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AEA377-52A8-4022-8367-2AEE0114DC8C}" type="pres">
      <dgm:prSet presAssocID="{C16B6936-E151-4E2C-9713-F6348978FEC6}" presName="spaceRect" presStyleCnt="0"/>
      <dgm:spPr/>
    </dgm:pt>
    <dgm:pt modelId="{6083BD82-9097-425E-8D3D-404BBFE22691}" type="pres">
      <dgm:prSet presAssocID="{C16B6936-E151-4E2C-9713-F6348978FEC6}" presName="textRect" presStyleLbl="revTx" presStyleIdx="3" presStyleCnt="5" custLinFactNeighborX="8942" custLinFactNeighborY="3357">
        <dgm:presLayoutVars>
          <dgm:chMax val="1"/>
          <dgm:chPref val="1"/>
        </dgm:presLayoutVars>
      </dgm:prSet>
      <dgm:spPr/>
    </dgm:pt>
    <dgm:pt modelId="{12936897-CA60-4FDB-98D6-CF84948054C9}" type="pres">
      <dgm:prSet presAssocID="{793DB0F7-54C9-42C7-983C-DCFD2DFA6032}" presName="sibTrans" presStyleCnt="0"/>
      <dgm:spPr/>
    </dgm:pt>
    <dgm:pt modelId="{7948DE47-15D0-4782-9F5A-0765481D70EC}" type="pres">
      <dgm:prSet presAssocID="{0DB23B6A-548C-4322-923D-9E6E805D0200}" presName="compNode" presStyleCnt="0"/>
      <dgm:spPr/>
    </dgm:pt>
    <dgm:pt modelId="{3826FD2B-9739-41BB-B0BE-9CDD2C3B7558}" type="pres">
      <dgm:prSet presAssocID="{0DB23B6A-548C-4322-923D-9E6E805D0200}" presName="iconRect" presStyleLbl="node1" presStyleIdx="4" presStyleCnt="5" custLinFactNeighborX="19871" custLinFactNeighborY="298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AEB46558-335A-4A5B-A71B-292477BCFB7A}" type="pres">
      <dgm:prSet presAssocID="{0DB23B6A-548C-4322-923D-9E6E805D0200}" presName="spaceRect" presStyleCnt="0"/>
      <dgm:spPr/>
    </dgm:pt>
    <dgm:pt modelId="{EA2063A2-8123-45EC-AF70-C025659A948A}" type="pres">
      <dgm:prSet presAssocID="{0DB23B6A-548C-4322-923D-9E6E805D0200}" presName="textRect" presStyleLbl="revTx" presStyleIdx="4" presStyleCnt="5" custLinFactNeighborX="8942" custLinFactNeighborY="3357">
        <dgm:presLayoutVars>
          <dgm:chMax val="1"/>
          <dgm:chPref val="1"/>
        </dgm:presLayoutVars>
      </dgm:prSet>
      <dgm:spPr/>
    </dgm:pt>
  </dgm:ptLst>
  <dgm:cxnLst>
    <dgm:cxn modelId="{E706F424-62D9-40E2-B2C1-EA1E407E8BE6}" srcId="{72AABA06-F798-4470-99E2-FB249A1FB61C}" destId="{0DB23B6A-548C-4322-923D-9E6E805D0200}" srcOrd="4" destOrd="0" parTransId="{0CA6562C-5535-4D3D-83D3-EC66E25DB20C}" sibTransId="{68DFFECB-A254-45FF-9346-80BB8F812E73}"/>
    <dgm:cxn modelId="{48FEBC33-6861-46AF-AC1B-39A6D8CE5A4B}" srcId="{72AABA06-F798-4470-99E2-FB249A1FB61C}" destId="{86BAC9B2-42B1-4F1A-A452-70785E17A547}" srcOrd="0" destOrd="0" parTransId="{F859FFA6-8F18-4609-8016-3398DD317408}" sibTransId="{042AFF1E-04F7-4D77-B3CC-D4CA1905A0D0}"/>
    <dgm:cxn modelId="{C79E4A64-6240-4C94-BFFF-571583449C4B}" type="presOf" srcId="{72AABA06-F798-4470-99E2-FB249A1FB61C}" destId="{650E8C71-DB34-4837-9F0A-8171D1AA16B9}" srcOrd="0" destOrd="0" presId="urn:microsoft.com/office/officeart/2018/2/layout/IconLabelList"/>
    <dgm:cxn modelId="{05E04357-3B3B-4DDC-BD23-78C002105DDE}" type="presOf" srcId="{C16B6936-E151-4E2C-9713-F6348978FEC6}" destId="{6083BD82-9097-425E-8D3D-404BBFE22691}" srcOrd="0" destOrd="0" presId="urn:microsoft.com/office/officeart/2018/2/layout/IconLabelList"/>
    <dgm:cxn modelId="{2F279483-EB1B-4D52-894E-6A02647987EA}" type="presOf" srcId="{86BAC9B2-42B1-4F1A-A452-70785E17A547}" destId="{7E5F5ABA-D192-48B2-8D37-F4BEB3A05D65}" srcOrd="0" destOrd="0" presId="urn:microsoft.com/office/officeart/2018/2/layout/IconLabelList"/>
    <dgm:cxn modelId="{1214A8A1-585D-4090-825D-ADC53CF6A984}" srcId="{72AABA06-F798-4470-99E2-FB249A1FB61C}" destId="{8ECF0AC3-CC54-4021-97E7-3841641063D8}" srcOrd="1" destOrd="0" parTransId="{82114FC4-D087-4011-B7CE-B3A2858E75FC}" sibTransId="{041EE402-C875-44BC-AE8E-3FFA3AD089A2}"/>
    <dgm:cxn modelId="{01E9BFC7-118A-418A-AE82-AB7853950901}" type="presOf" srcId="{8ECF0AC3-CC54-4021-97E7-3841641063D8}" destId="{4B7D084B-D05D-44D8-80FC-D7191ACF188E}" srcOrd="0" destOrd="0" presId="urn:microsoft.com/office/officeart/2018/2/layout/IconLabelList"/>
    <dgm:cxn modelId="{2DF41CCC-529E-4734-9059-9D44F76BFEE0}" srcId="{72AABA06-F798-4470-99E2-FB249A1FB61C}" destId="{3A9F75DA-A20E-4522-9D3B-800D7CEB36B1}" srcOrd="2" destOrd="0" parTransId="{1FECBA7E-F617-4374-ABE9-EA5EBEE266EE}" sibTransId="{CC53FB40-C0E7-4BFE-BF06-E798AD4C7331}"/>
    <dgm:cxn modelId="{E9FA37D2-A1AB-49C6-ACD2-AE55208403D0}" type="presOf" srcId="{3A9F75DA-A20E-4522-9D3B-800D7CEB36B1}" destId="{F0B2EF08-9681-429F-857A-9CA7BF8EF657}" srcOrd="0" destOrd="0" presId="urn:microsoft.com/office/officeart/2018/2/layout/IconLabelList"/>
    <dgm:cxn modelId="{FA273CDE-A40C-468C-8A9B-B748509B816B}" srcId="{72AABA06-F798-4470-99E2-FB249A1FB61C}" destId="{C16B6936-E151-4E2C-9713-F6348978FEC6}" srcOrd="3" destOrd="0" parTransId="{155002E8-CCD2-49E6-8703-F319619B9B65}" sibTransId="{793DB0F7-54C9-42C7-983C-DCFD2DFA6032}"/>
    <dgm:cxn modelId="{F76D7EE6-AC4B-40AE-80A0-E149263A81E7}" type="presOf" srcId="{0DB23B6A-548C-4322-923D-9E6E805D0200}" destId="{EA2063A2-8123-45EC-AF70-C025659A948A}" srcOrd="0" destOrd="0" presId="urn:microsoft.com/office/officeart/2018/2/layout/IconLabelList"/>
    <dgm:cxn modelId="{34073A66-A730-4EF9-B180-8744C9EF7A13}" type="presParOf" srcId="{650E8C71-DB34-4837-9F0A-8171D1AA16B9}" destId="{73DDED50-99E6-4C80-BBA9-7F72FE36AEE8}" srcOrd="0" destOrd="0" presId="urn:microsoft.com/office/officeart/2018/2/layout/IconLabelList"/>
    <dgm:cxn modelId="{DB2E2A51-1AD1-47F6-BD97-7B4B0FC5E1F6}" type="presParOf" srcId="{73DDED50-99E6-4C80-BBA9-7F72FE36AEE8}" destId="{3924C622-9ECF-4B59-A609-F8E9FCCAB719}" srcOrd="0" destOrd="0" presId="urn:microsoft.com/office/officeart/2018/2/layout/IconLabelList"/>
    <dgm:cxn modelId="{BDA290B5-93C2-4E1A-BB5B-3E16F225F47A}" type="presParOf" srcId="{73DDED50-99E6-4C80-BBA9-7F72FE36AEE8}" destId="{20B7A13E-7747-43AE-A016-35030AC58F6A}" srcOrd="1" destOrd="0" presId="urn:microsoft.com/office/officeart/2018/2/layout/IconLabelList"/>
    <dgm:cxn modelId="{2347EAAD-5CD2-4364-93DE-8264ACF5A9E6}" type="presParOf" srcId="{73DDED50-99E6-4C80-BBA9-7F72FE36AEE8}" destId="{7E5F5ABA-D192-48B2-8D37-F4BEB3A05D65}" srcOrd="2" destOrd="0" presId="urn:microsoft.com/office/officeart/2018/2/layout/IconLabelList"/>
    <dgm:cxn modelId="{3F895F04-4554-4DD7-8CA3-28A58CFDFB5E}" type="presParOf" srcId="{650E8C71-DB34-4837-9F0A-8171D1AA16B9}" destId="{233F22BD-915A-4674-8BA3-E2BB2BE45BBF}" srcOrd="1" destOrd="0" presId="urn:microsoft.com/office/officeart/2018/2/layout/IconLabelList"/>
    <dgm:cxn modelId="{CBA92E8F-DE69-4ACC-AE37-BED2517BBFD4}" type="presParOf" srcId="{650E8C71-DB34-4837-9F0A-8171D1AA16B9}" destId="{206F1A96-A700-4DD1-BD97-6978AF58D3DC}" srcOrd="2" destOrd="0" presId="urn:microsoft.com/office/officeart/2018/2/layout/IconLabelList"/>
    <dgm:cxn modelId="{1CA48D70-7781-422B-8F8B-899C932360F1}" type="presParOf" srcId="{206F1A96-A700-4DD1-BD97-6978AF58D3DC}" destId="{541B796E-F593-4078-A294-8790C93BAAAE}" srcOrd="0" destOrd="0" presId="urn:microsoft.com/office/officeart/2018/2/layout/IconLabelList"/>
    <dgm:cxn modelId="{16976556-0ADF-41EC-B1C1-93796DE85EF8}" type="presParOf" srcId="{206F1A96-A700-4DD1-BD97-6978AF58D3DC}" destId="{DC992ACB-4EAF-4DDD-86FB-EBE68F7EE7C2}" srcOrd="1" destOrd="0" presId="urn:microsoft.com/office/officeart/2018/2/layout/IconLabelList"/>
    <dgm:cxn modelId="{EE195CC1-E6EF-43CF-90EF-856E0D06D32F}" type="presParOf" srcId="{206F1A96-A700-4DD1-BD97-6978AF58D3DC}" destId="{4B7D084B-D05D-44D8-80FC-D7191ACF188E}" srcOrd="2" destOrd="0" presId="urn:microsoft.com/office/officeart/2018/2/layout/IconLabelList"/>
    <dgm:cxn modelId="{44E55083-5D0C-4CCA-B80F-7760993285C8}" type="presParOf" srcId="{650E8C71-DB34-4837-9F0A-8171D1AA16B9}" destId="{323B9854-6B59-4760-AE4B-8B57D5900CEB}" srcOrd="3" destOrd="0" presId="urn:microsoft.com/office/officeart/2018/2/layout/IconLabelList"/>
    <dgm:cxn modelId="{C3008C95-35E3-47A5-891E-C853CDC8D2FE}" type="presParOf" srcId="{650E8C71-DB34-4837-9F0A-8171D1AA16B9}" destId="{480C7088-872C-4B9A-8339-73FB747D6D66}" srcOrd="4" destOrd="0" presId="urn:microsoft.com/office/officeart/2018/2/layout/IconLabelList"/>
    <dgm:cxn modelId="{4FF30A1A-6F48-439B-A8A4-51CD1285726C}" type="presParOf" srcId="{480C7088-872C-4B9A-8339-73FB747D6D66}" destId="{7606F428-C1AB-41BB-87C9-4A654EE66154}" srcOrd="0" destOrd="0" presId="urn:microsoft.com/office/officeart/2018/2/layout/IconLabelList"/>
    <dgm:cxn modelId="{B6C7BDB2-6CA3-48D0-B3AE-11FF9E86C4DB}" type="presParOf" srcId="{480C7088-872C-4B9A-8339-73FB747D6D66}" destId="{3CC0262D-0A20-4B58-A9C2-6CB6DC2FE4E0}" srcOrd="1" destOrd="0" presId="urn:microsoft.com/office/officeart/2018/2/layout/IconLabelList"/>
    <dgm:cxn modelId="{64914FA7-2DB6-4244-8A58-92AC493B2358}" type="presParOf" srcId="{480C7088-872C-4B9A-8339-73FB747D6D66}" destId="{F0B2EF08-9681-429F-857A-9CA7BF8EF657}" srcOrd="2" destOrd="0" presId="urn:microsoft.com/office/officeart/2018/2/layout/IconLabelList"/>
    <dgm:cxn modelId="{AFF5899C-EBBF-472D-A601-8FB29C06EAA2}" type="presParOf" srcId="{650E8C71-DB34-4837-9F0A-8171D1AA16B9}" destId="{454459C5-D041-430E-B019-392269562B0F}" srcOrd="5" destOrd="0" presId="urn:microsoft.com/office/officeart/2018/2/layout/IconLabelList"/>
    <dgm:cxn modelId="{A0AFE51B-02B1-4D0B-91FE-1903F19BAC1A}" type="presParOf" srcId="{650E8C71-DB34-4837-9F0A-8171D1AA16B9}" destId="{608AF925-5D60-4A60-8CA4-E340195511C1}" srcOrd="6" destOrd="0" presId="urn:microsoft.com/office/officeart/2018/2/layout/IconLabelList"/>
    <dgm:cxn modelId="{37AAA6DA-0817-407E-B4B7-442773783340}" type="presParOf" srcId="{608AF925-5D60-4A60-8CA4-E340195511C1}" destId="{8F78607C-A443-46DE-AD96-D412E3D6EC5B}" srcOrd="0" destOrd="0" presId="urn:microsoft.com/office/officeart/2018/2/layout/IconLabelList"/>
    <dgm:cxn modelId="{8EDBA3E7-DC83-4975-B782-D351880255CB}" type="presParOf" srcId="{608AF925-5D60-4A60-8CA4-E340195511C1}" destId="{E8AEA377-52A8-4022-8367-2AEE0114DC8C}" srcOrd="1" destOrd="0" presId="urn:microsoft.com/office/officeart/2018/2/layout/IconLabelList"/>
    <dgm:cxn modelId="{C52B3AF1-4309-4778-B744-C8D79A0D0A33}" type="presParOf" srcId="{608AF925-5D60-4A60-8CA4-E340195511C1}" destId="{6083BD82-9097-425E-8D3D-404BBFE22691}" srcOrd="2" destOrd="0" presId="urn:microsoft.com/office/officeart/2018/2/layout/IconLabelList"/>
    <dgm:cxn modelId="{473DBEB2-A633-47D9-8EDD-CE8350AD0E68}" type="presParOf" srcId="{650E8C71-DB34-4837-9F0A-8171D1AA16B9}" destId="{12936897-CA60-4FDB-98D6-CF84948054C9}" srcOrd="7" destOrd="0" presId="urn:microsoft.com/office/officeart/2018/2/layout/IconLabelList"/>
    <dgm:cxn modelId="{C5005A8E-B77F-4E09-B867-DDC27FF69B23}" type="presParOf" srcId="{650E8C71-DB34-4837-9F0A-8171D1AA16B9}" destId="{7948DE47-15D0-4782-9F5A-0765481D70EC}" srcOrd="8" destOrd="0" presId="urn:microsoft.com/office/officeart/2018/2/layout/IconLabelList"/>
    <dgm:cxn modelId="{93481A45-73EB-42DC-B6B5-772825F9E3E2}" type="presParOf" srcId="{7948DE47-15D0-4782-9F5A-0765481D70EC}" destId="{3826FD2B-9739-41BB-B0BE-9CDD2C3B7558}" srcOrd="0" destOrd="0" presId="urn:microsoft.com/office/officeart/2018/2/layout/IconLabelList"/>
    <dgm:cxn modelId="{1C89A18C-6144-47F6-BBB0-278E7F86EAE0}" type="presParOf" srcId="{7948DE47-15D0-4782-9F5A-0765481D70EC}" destId="{AEB46558-335A-4A5B-A71B-292477BCFB7A}" srcOrd="1" destOrd="0" presId="urn:microsoft.com/office/officeart/2018/2/layout/IconLabelList"/>
    <dgm:cxn modelId="{E3361ABE-F8B5-418D-9444-6410899D11A1}" type="presParOf" srcId="{7948DE47-15D0-4782-9F5A-0765481D70EC}" destId="{EA2063A2-8123-45EC-AF70-C025659A94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8628E7B2-13FD-4529-A442-B801D801F6A6}">
      <dgm:prSet phldrT="[Text]" custT="1"/>
      <dgm:spPr>
        <a:ln w="9525"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l"/>
          <a:r>
            <a:rPr lang="en-US" sz="1600" b="1" u="none" dirty="0">
              <a:solidFill>
                <a:schemeClr val="accent2"/>
              </a:solidFill>
              <a:cs typeface="Arial" panose="020B0604020202020204" pitchFamily="34" charset="0"/>
            </a:rPr>
            <a:t>Marketing team</a:t>
          </a:r>
          <a:r>
            <a:rPr lang="en-SG" sz="1600" b="1" dirty="0">
              <a:solidFill>
                <a:schemeClr val="accent2"/>
              </a:solidFill>
            </a:rPr>
            <a:t> </a:t>
          </a:r>
          <a:r>
            <a:rPr lang="en-SG" sz="1600" b="0" dirty="0"/>
            <a:t>has a small team works for market analytics covering Campaigning , Response models and digital ads and their rankings.</a:t>
          </a:r>
          <a:endParaRPr lang="en-SG" sz="1600" b="0" dirty="0">
            <a:latin typeface="+mn-lt"/>
            <a:cs typeface="Arial" panose="020B0604020202020204" pitchFamily="34" charset="0"/>
          </a:endParaRPr>
        </a:p>
      </dgm:t>
    </dgm:pt>
    <dgm:pt modelId="{054341F5-69CB-45E9-9367-094D6022F0C3}" type="parTrans" cxnId="{F5B71010-805A-4CB3-A170-8FA9453ADFD7}">
      <dgm:prSet/>
      <dgm:spPr/>
      <dgm:t>
        <a:bodyPr/>
        <a:lstStyle/>
        <a:p>
          <a:endParaRPr lang="en-SG"/>
        </a:p>
      </dgm:t>
    </dgm:pt>
    <dgm:pt modelId="{A2754915-20D6-4C85-AF31-BC623AD07E5D}" type="sibTrans" cxnId="{F5B71010-805A-4CB3-A170-8FA9453ADFD7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135C9F3B-A1E7-49D2-B5B4-9758CC005151}" type="pres">
      <dgm:prSet presAssocID="{8628E7B2-13FD-4529-A442-B801D801F6A6}" presName="comp" presStyleCnt="0"/>
      <dgm:spPr/>
    </dgm:pt>
    <dgm:pt modelId="{39BBD271-8B3A-4037-91AF-81E7AA746720}" type="pres">
      <dgm:prSet presAssocID="{8628E7B2-13FD-4529-A442-B801D801F6A6}" presName="box" presStyleLbl="node1" presStyleIdx="0" presStyleCnt="1" custLinFactNeighborX="321"/>
      <dgm:spPr/>
    </dgm:pt>
    <dgm:pt modelId="{3EA649A0-8EF9-4865-B673-6A1545800927}" type="pres">
      <dgm:prSet presAssocID="{8628E7B2-13FD-4529-A442-B801D801F6A6}" presName="img" presStyleLbl="fgImgPlace1" presStyleIdx="0" presStyleCnt="1" custScaleX="86125" custScaleY="471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332675-1432-47F8-B9DB-4369D38DCE3F}" type="pres">
      <dgm:prSet presAssocID="{8628E7B2-13FD-4529-A442-B801D801F6A6}" presName="text" presStyleLbl="node1" presStyleIdx="0" presStyleCnt="1">
        <dgm:presLayoutVars>
          <dgm:bulletEnabled val="1"/>
        </dgm:presLayoutVars>
      </dgm:prSet>
      <dgm:spPr/>
    </dgm:pt>
  </dgm:ptLst>
  <dgm:cxnLst>
    <dgm:cxn modelId="{6529710D-5816-439B-AB80-2395EFE80587}" type="presOf" srcId="{8628E7B2-13FD-4529-A442-B801D801F6A6}" destId="{39BBD271-8B3A-4037-91AF-81E7AA746720}" srcOrd="0" destOrd="0" presId="urn:microsoft.com/office/officeart/2005/8/layout/vList4"/>
    <dgm:cxn modelId="{F5B71010-805A-4CB3-A170-8FA9453ADFD7}" srcId="{D87D5BD1-C22F-4E22-9B34-ED1D4C5D0C3F}" destId="{8628E7B2-13FD-4529-A442-B801D801F6A6}" srcOrd="0" destOrd="0" parTransId="{054341F5-69CB-45E9-9367-094D6022F0C3}" sibTransId="{A2754915-20D6-4C85-AF31-BC623AD07E5D}"/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DCEBDB1F-6A05-433B-8A43-0279E14AB95F}" type="presOf" srcId="{8628E7B2-13FD-4529-A442-B801D801F6A6}" destId="{F2332675-1432-47F8-B9DB-4369D38DCE3F}" srcOrd="1" destOrd="0" presId="urn:microsoft.com/office/officeart/2005/8/layout/vList4"/>
    <dgm:cxn modelId="{0640C677-7F15-43A3-AA0A-7D7D4F6E7F50}" type="presParOf" srcId="{1521B121-9F4F-4923-8070-9E801695A53C}" destId="{135C9F3B-A1E7-49D2-B5B4-9758CC005151}" srcOrd="0" destOrd="0" presId="urn:microsoft.com/office/officeart/2005/8/layout/vList4"/>
    <dgm:cxn modelId="{EA9396C2-07FD-41B4-8A91-9BDC8B3E07BB}" type="presParOf" srcId="{135C9F3B-A1E7-49D2-B5B4-9758CC005151}" destId="{39BBD271-8B3A-4037-91AF-81E7AA746720}" srcOrd="0" destOrd="0" presId="urn:microsoft.com/office/officeart/2005/8/layout/vList4"/>
    <dgm:cxn modelId="{B01F3104-75EC-4871-BEE7-2A4F02672185}" type="presParOf" srcId="{135C9F3B-A1E7-49D2-B5B4-9758CC005151}" destId="{3EA649A0-8EF9-4865-B673-6A1545800927}" srcOrd="1" destOrd="0" presId="urn:microsoft.com/office/officeart/2005/8/layout/vList4"/>
    <dgm:cxn modelId="{72263C2C-779B-4B76-9312-1F0A6B966300}" type="presParOf" srcId="{135C9F3B-A1E7-49D2-B5B4-9758CC005151}" destId="{F2332675-1432-47F8-B9DB-4369D38DCE3F}" srcOrd="2" destOrd="0" presId="urn:microsoft.com/office/officeart/2005/8/layout/vList4"/>
  </dgm:cxnLst>
  <dgm:bg/>
  <dgm:whole>
    <a:ln w="19050"/>
  </dgm:whole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08BCCB-2196-43BF-AE47-8B6FEA5106D5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47FD8B5E-0664-4DF8-9BE9-A7DF556F92AE}">
      <dgm:prSet phldrT="[Text]" custT="1"/>
      <dgm:spPr>
        <a:ln w="19050"/>
      </dgm:spPr>
      <dgm:t>
        <a:bodyPr/>
        <a:lstStyle/>
        <a:p>
          <a:pPr algn="l">
            <a:spcAft>
              <a:spcPts val="0"/>
            </a:spcAft>
          </a:pPr>
          <a:r>
            <a: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Market Challenges: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</a:rPr>
            <a:t>Business lending &amp; Invoice lending covers 70% of lending activity. 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effectLst/>
            </a:rPr>
            <a:t>The forecasted industry growth is higher in these segments. 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effectLst/>
            </a:rPr>
            <a:t>The nature of these lending has lower tenure and higher interest rates. This results to  h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igher possibilities of recurrent transactions from existing investors and borrowers.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Higher disbursements both in count and $ leads to higher income to Fintech Credit.</a:t>
          </a:r>
        </a:p>
      </dgm:t>
    </dgm:pt>
    <dgm:pt modelId="{47BCC2AD-055B-47E3-8818-55EC423F81DA}" type="parTrans" cxnId="{545922B0-3075-4920-9091-C30692ECDA30}">
      <dgm:prSet/>
      <dgm:spPr/>
      <dgm:t>
        <a:bodyPr/>
        <a:lstStyle/>
        <a:p>
          <a:endParaRPr lang="en-SG"/>
        </a:p>
      </dgm:t>
    </dgm:pt>
    <dgm:pt modelId="{D8E1D46B-ACB1-44CE-BD75-169272910AE6}" type="sibTrans" cxnId="{545922B0-3075-4920-9091-C30692ECDA30}">
      <dgm:prSet/>
      <dgm:spPr/>
      <dgm:t>
        <a:bodyPr/>
        <a:lstStyle/>
        <a:p>
          <a:endParaRPr lang="en-SG"/>
        </a:p>
      </dgm:t>
    </dgm:pt>
    <dgm:pt modelId="{B87EAC45-122F-496E-8AD3-6BD9D02410D2}">
      <dgm:prSet phldrT="[Text]" custT="1"/>
      <dgm:spPr>
        <a:ln w="19050"/>
      </dgm:spPr>
      <dgm:t>
        <a:bodyPr/>
        <a:lstStyle/>
        <a:p>
          <a:pPr algn="l">
            <a:spcAft>
              <a:spcPts val="0"/>
            </a:spcAft>
          </a:pPr>
          <a:r>
            <a:rPr lang="en-US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Goals: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</a:rPr>
            <a:t>For Business lending and Invoice lending, by 2022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dirty="0">
              <a:solidFill>
                <a:srgbClr val="002060"/>
              </a:solidFill>
            </a:rPr>
            <a:t>60% growth in $ disbursements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10 times growth in pooled investments</a:t>
          </a:r>
          <a:endParaRPr lang="en-SG" sz="1600" b="0" dirty="0">
            <a:solidFill>
              <a:srgbClr val="002060"/>
            </a:solidFill>
          </a:endParaRPr>
        </a:p>
      </dgm:t>
    </dgm:pt>
    <dgm:pt modelId="{61FB6472-3727-4018-B3E7-E7C3E16543A1}" type="parTrans" cxnId="{674E7062-CB5B-4A41-AC7B-59908E4141F3}">
      <dgm:prSet/>
      <dgm:spPr/>
      <dgm:t>
        <a:bodyPr/>
        <a:lstStyle/>
        <a:p>
          <a:endParaRPr lang="en-SG"/>
        </a:p>
      </dgm:t>
    </dgm:pt>
    <dgm:pt modelId="{3C8FB0D0-F019-4289-842F-F11E771A4026}" type="sibTrans" cxnId="{674E7062-CB5B-4A41-AC7B-59908E4141F3}">
      <dgm:prSet/>
      <dgm:spPr/>
      <dgm:t>
        <a:bodyPr/>
        <a:lstStyle/>
        <a:p>
          <a:endParaRPr lang="en-SG"/>
        </a:p>
      </dgm:t>
    </dgm:pt>
    <dgm:pt modelId="{97E9B1A7-B311-412C-8501-5326E6E5F1A3}" type="pres">
      <dgm:prSet presAssocID="{6008BCCB-2196-43BF-AE47-8B6FEA5106D5}" presName="CompostProcess" presStyleCnt="0">
        <dgm:presLayoutVars>
          <dgm:dir/>
          <dgm:resizeHandles val="exact"/>
        </dgm:presLayoutVars>
      </dgm:prSet>
      <dgm:spPr/>
    </dgm:pt>
    <dgm:pt modelId="{39D9D005-7769-44DD-9ED4-7348AA0A61F7}" type="pres">
      <dgm:prSet presAssocID="{6008BCCB-2196-43BF-AE47-8B6FEA5106D5}" presName="arrow" presStyleLbl="bgShp" presStyleIdx="0" presStyleCnt="1" custScaleX="117647"/>
      <dgm:spPr/>
    </dgm:pt>
    <dgm:pt modelId="{6946E85C-F85F-4F3B-B9D6-5EA320D20294}" type="pres">
      <dgm:prSet presAssocID="{6008BCCB-2196-43BF-AE47-8B6FEA5106D5}" presName="linearProcess" presStyleCnt="0"/>
      <dgm:spPr/>
    </dgm:pt>
    <dgm:pt modelId="{C48F56DF-14DD-4339-B7B9-EDE796E19CF1}" type="pres">
      <dgm:prSet presAssocID="{47FD8B5E-0664-4DF8-9BE9-A7DF556F92AE}" presName="textNode" presStyleLbl="node1" presStyleIdx="0" presStyleCnt="2" custScaleX="125203" custScaleY="212028" custLinFactNeighborX="36609" custLinFactNeighborY="857">
        <dgm:presLayoutVars>
          <dgm:bulletEnabled val="1"/>
        </dgm:presLayoutVars>
      </dgm:prSet>
      <dgm:spPr/>
    </dgm:pt>
    <dgm:pt modelId="{53BF6C88-70FB-4AE2-A69A-15C1D17695CA}" type="pres">
      <dgm:prSet presAssocID="{D8E1D46B-ACB1-44CE-BD75-169272910AE6}" presName="sibTrans" presStyleCnt="0"/>
      <dgm:spPr/>
    </dgm:pt>
    <dgm:pt modelId="{A0CFAEC8-842F-4009-87C2-4EA4FED5E8C6}" type="pres">
      <dgm:prSet presAssocID="{B87EAC45-122F-496E-8AD3-6BD9D02410D2}" presName="textNode" presStyleLbl="node1" presStyleIdx="1" presStyleCnt="2" custLinFactNeighborX="36665" custLinFactNeighborY="-143">
        <dgm:presLayoutVars>
          <dgm:bulletEnabled val="1"/>
        </dgm:presLayoutVars>
      </dgm:prSet>
      <dgm:spPr/>
    </dgm:pt>
  </dgm:ptLst>
  <dgm:cxnLst>
    <dgm:cxn modelId="{CF625E28-D92C-4047-886C-809487EFB7DB}" type="presOf" srcId="{6008BCCB-2196-43BF-AE47-8B6FEA5106D5}" destId="{97E9B1A7-B311-412C-8501-5326E6E5F1A3}" srcOrd="0" destOrd="0" presId="urn:microsoft.com/office/officeart/2005/8/layout/hProcess9"/>
    <dgm:cxn modelId="{98CD4960-C46B-4AA7-9B4A-85C95AB97C0E}" type="presOf" srcId="{47FD8B5E-0664-4DF8-9BE9-A7DF556F92AE}" destId="{C48F56DF-14DD-4339-B7B9-EDE796E19CF1}" srcOrd="0" destOrd="0" presId="urn:microsoft.com/office/officeart/2005/8/layout/hProcess9"/>
    <dgm:cxn modelId="{674E7062-CB5B-4A41-AC7B-59908E4141F3}" srcId="{6008BCCB-2196-43BF-AE47-8B6FEA5106D5}" destId="{B87EAC45-122F-496E-8AD3-6BD9D02410D2}" srcOrd="1" destOrd="0" parTransId="{61FB6472-3727-4018-B3E7-E7C3E16543A1}" sibTransId="{3C8FB0D0-F019-4289-842F-F11E771A4026}"/>
    <dgm:cxn modelId="{545922B0-3075-4920-9091-C30692ECDA30}" srcId="{6008BCCB-2196-43BF-AE47-8B6FEA5106D5}" destId="{47FD8B5E-0664-4DF8-9BE9-A7DF556F92AE}" srcOrd="0" destOrd="0" parTransId="{47BCC2AD-055B-47E3-8818-55EC423F81DA}" sibTransId="{D8E1D46B-ACB1-44CE-BD75-169272910AE6}"/>
    <dgm:cxn modelId="{4BC14AE4-983D-48DA-BDE3-1878D8288324}" type="presOf" srcId="{B87EAC45-122F-496E-8AD3-6BD9D02410D2}" destId="{A0CFAEC8-842F-4009-87C2-4EA4FED5E8C6}" srcOrd="0" destOrd="0" presId="urn:microsoft.com/office/officeart/2005/8/layout/hProcess9"/>
    <dgm:cxn modelId="{EC5867B2-3B11-4DBC-A19B-9F0BFFADCE11}" type="presParOf" srcId="{97E9B1A7-B311-412C-8501-5326E6E5F1A3}" destId="{39D9D005-7769-44DD-9ED4-7348AA0A61F7}" srcOrd="0" destOrd="0" presId="urn:microsoft.com/office/officeart/2005/8/layout/hProcess9"/>
    <dgm:cxn modelId="{603E2EA2-87B2-42B0-930D-86F2375F4F88}" type="presParOf" srcId="{97E9B1A7-B311-412C-8501-5326E6E5F1A3}" destId="{6946E85C-F85F-4F3B-B9D6-5EA320D20294}" srcOrd="1" destOrd="0" presId="urn:microsoft.com/office/officeart/2005/8/layout/hProcess9"/>
    <dgm:cxn modelId="{EB572203-9172-42F2-A20B-8AB4CC1DDB14}" type="presParOf" srcId="{6946E85C-F85F-4F3B-B9D6-5EA320D20294}" destId="{C48F56DF-14DD-4339-B7B9-EDE796E19CF1}" srcOrd="0" destOrd="0" presId="urn:microsoft.com/office/officeart/2005/8/layout/hProcess9"/>
    <dgm:cxn modelId="{1B3214CC-2F27-4B27-AFD9-C68E651DD8BC}" type="presParOf" srcId="{6946E85C-F85F-4F3B-B9D6-5EA320D20294}" destId="{53BF6C88-70FB-4AE2-A69A-15C1D17695CA}" srcOrd="1" destOrd="0" presId="urn:microsoft.com/office/officeart/2005/8/layout/hProcess9"/>
    <dgm:cxn modelId="{2B39150A-BA2D-4B3C-8A5F-F60380A3C659}" type="presParOf" srcId="{6946E85C-F85F-4F3B-B9D6-5EA320D20294}" destId="{A0CFAEC8-842F-4009-87C2-4EA4FED5E8C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008BCCB-2196-43BF-AE47-8B6FEA5106D5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47FD8B5E-0664-4DF8-9BE9-A7DF556F92AE}">
      <dgm:prSet phldrT="[Text]" custT="1"/>
      <dgm:spPr>
        <a:ln w="19050">
          <a:solidFill>
            <a:srgbClr val="002060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Business Challenges: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  <a:effectLst/>
            </a:rPr>
            <a:t>The new 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Australia Prudential Regulatory Authority (APRA*) </a:t>
          </a:r>
          <a:r>
            <a:rPr lang="en-US" sz="1600" dirty="0">
              <a:solidFill>
                <a:srgbClr val="002060"/>
              </a:solidFill>
              <a:effectLst/>
            </a:rPr>
            <a:t>regulations were released in 2017 and to be implemented by 2020.</a:t>
          </a:r>
        </a:p>
        <a:p>
          <a:pPr algn="l">
            <a:spcAft>
              <a:spcPts val="0"/>
            </a:spcAft>
          </a:pPr>
          <a:r>
            <a:rPr lang="en-US" sz="16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The analytics work with in the organization is de-centralized. Challenges with sharing the knowledge and resources between Risk, Marketing and Finance teams is critical to scale up the existing business</a:t>
          </a:r>
          <a:r>
            <a: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47BCC2AD-055B-47E3-8818-55EC423F81DA}" type="parTrans" cxnId="{545922B0-3075-4920-9091-C30692ECDA30}">
      <dgm:prSet/>
      <dgm:spPr/>
      <dgm:t>
        <a:bodyPr/>
        <a:lstStyle/>
        <a:p>
          <a:endParaRPr lang="en-SG"/>
        </a:p>
      </dgm:t>
    </dgm:pt>
    <dgm:pt modelId="{D8E1D46B-ACB1-44CE-BD75-169272910AE6}" type="sibTrans" cxnId="{545922B0-3075-4920-9091-C30692ECDA30}">
      <dgm:prSet/>
      <dgm:spPr/>
      <dgm:t>
        <a:bodyPr/>
        <a:lstStyle/>
        <a:p>
          <a:endParaRPr lang="en-SG"/>
        </a:p>
      </dgm:t>
    </dgm:pt>
    <dgm:pt modelId="{B87EAC45-122F-496E-8AD3-6BD9D02410D2}">
      <dgm:prSet phldrT="[Text]" custT="1"/>
      <dgm:spPr>
        <a:ln w="19050"/>
      </dgm:spPr>
      <dgm:t>
        <a:bodyPr/>
        <a:lstStyle/>
        <a:p>
          <a:pPr algn="l">
            <a:spcAft>
              <a:spcPts val="0"/>
            </a:spcAft>
          </a:pPr>
          <a:r>
            <a:rPr lang="en-US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</a:t>
          </a:r>
          <a:r>
            <a:rPr lang="en-US" sz="2000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bri"/>
            </a:rPr>
            <a:t> Goals:</a:t>
          </a: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Implement APRA regulations by 2020.</a:t>
          </a:r>
          <a:endParaRPr lang="en-US" sz="1600" b="0" dirty="0">
            <a:solidFill>
              <a:srgbClr val="002060"/>
            </a:solidFill>
            <a:latin typeface="Calbri"/>
          </a:endParaRPr>
        </a:p>
        <a:p>
          <a:pPr algn="l">
            <a:spcAft>
              <a:spcPts val="0"/>
            </a:spcAft>
          </a:pPr>
          <a:r>
            <a:rPr lang="en-US" sz="1600" b="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Develop centralized internal analytics team which functions for all Risk, Marketing and Finance teams and integrates data, decision systems and analytics  infrastructure</a:t>
          </a:r>
          <a:r>
            <a:rPr lang="en-SG" sz="1600" b="0" dirty="0">
              <a:solidFill>
                <a:srgbClr val="002060"/>
              </a:solidFill>
              <a:latin typeface="Calbri"/>
              <a:cs typeface="Calibri" panose="020F0502020204030204" pitchFamily="34" charset="0"/>
            </a:rPr>
            <a:t>.</a:t>
          </a:r>
          <a:endParaRPr lang="en-SG" sz="1200" dirty="0">
            <a:solidFill>
              <a:srgbClr val="002060"/>
            </a:solidFill>
            <a:latin typeface="Calbri"/>
          </a:endParaRPr>
        </a:p>
      </dgm:t>
    </dgm:pt>
    <dgm:pt modelId="{61FB6472-3727-4018-B3E7-E7C3E16543A1}" type="parTrans" cxnId="{674E7062-CB5B-4A41-AC7B-59908E4141F3}">
      <dgm:prSet/>
      <dgm:spPr/>
      <dgm:t>
        <a:bodyPr/>
        <a:lstStyle/>
        <a:p>
          <a:endParaRPr lang="en-SG"/>
        </a:p>
      </dgm:t>
    </dgm:pt>
    <dgm:pt modelId="{3C8FB0D0-F019-4289-842F-F11E771A4026}" type="sibTrans" cxnId="{674E7062-CB5B-4A41-AC7B-59908E4141F3}">
      <dgm:prSet/>
      <dgm:spPr/>
      <dgm:t>
        <a:bodyPr/>
        <a:lstStyle/>
        <a:p>
          <a:endParaRPr lang="en-SG"/>
        </a:p>
      </dgm:t>
    </dgm:pt>
    <dgm:pt modelId="{97E9B1A7-B311-412C-8501-5326E6E5F1A3}" type="pres">
      <dgm:prSet presAssocID="{6008BCCB-2196-43BF-AE47-8B6FEA5106D5}" presName="CompostProcess" presStyleCnt="0">
        <dgm:presLayoutVars>
          <dgm:dir/>
          <dgm:resizeHandles val="exact"/>
        </dgm:presLayoutVars>
      </dgm:prSet>
      <dgm:spPr/>
    </dgm:pt>
    <dgm:pt modelId="{39D9D005-7769-44DD-9ED4-7348AA0A61F7}" type="pres">
      <dgm:prSet presAssocID="{6008BCCB-2196-43BF-AE47-8B6FEA5106D5}" presName="arrow" presStyleLbl="bgShp" presStyleIdx="0" presStyleCnt="1" custScaleX="117647"/>
      <dgm:spPr/>
    </dgm:pt>
    <dgm:pt modelId="{6946E85C-F85F-4F3B-B9D6-5EA320D20294}" type="pres">
      <dgm:prSet presAssocID="{6008BCCB-2196-43BF-AE47-8B6FEA5106D5}" presName="linearProcess" presStyleCnt="0"/>
      <dgm:spPr/>
    </dgm:pt>
    <dgm:pt modelId="{C48F56DF-14DD-4339-B7B9-EDE796E19CF1}" type="pres">
      <dgm:prSet presAssocID="{47FD8B5E-0664-4DF8-9BE9-A7DF556F92AE}" presName="textNode" presStyleLbl="node1" presStyleIdx="0" presStyleCnt="2" custScaleX="125203" custScaleY="176966" custLinFactNeighborX="16687">
        <dgm:presLayoutVars>
          <dgm:bulletEnabled val="1"/>
        </dgm:presLayoutVars>
      </dgm:prSet>
      <dgm:spPr/>
    </dgm:pt>
    <dgm:pt modelId="{53BF6C88-70FB-4AE2-A69A-15C1D17695CA}" type="pres">
      <dgm:prSet presAssocID="{D8E1D46B-ACB1-44CE-BD75-169272910AE6}" presName="sibTrans" presStyleCnt="0"/>
      <dgm:spPr/>
    </dgm:pt>
    <dgm:pt modelId="{A0CFAEC8-842F-4009-87C2-4EA4FED5E8C6}" type="pres">
      <dgm:prSet presAssocID="{B87EAC45-122F-496E-8AD3-6BD9D02410D2}" presName="textNode" presStyleLbl="node1" presStyleIdx="1" presStyleCnt="2" custScaleY="146964">
        <dgm:presLayoutVars>
          <dgm:bulletEnabled val="1"/>
        </dgm:presLayoutVars>
      </dgm:prSet>
      <dgm:spPr/>
    </dgm:pt>
  </dgm:ptLst>
  <dgm:cxnLst>
    <dgm:cxn modelId="{CF625E28-D92C-4047-886C-809487EFB7DB}" type="presOf" srcId="{6008BCCB-2196-43BF-AE47-8B6FEA5106D5}" destId="{97E9B1A7-B311-412C-8501-5326E6E5F1A3}" srcOrd="0" destOrd="0" presId="urn:microsoft.com/office/officeart/2005/8/layout/hProcess9"/>
    <dgm:cxn modelId="{98CD4960-C46B-4AA7-9B4A-85C95AB97C0E}" type="presOf" srcId="{47FD8B5E-0664-4DF8-9BE9-A7DF556F92AE}" destId="{C48F56DF-14DD-4339-B7B9-EDE796E19CF1}" srcOrd="0" destOrd="0" presId="urn:microsoft.com/office/officeart/2005/8/layout/hProcess9"/>
    <dgm:cxn modelId="{674E7062-CB5B-4A41-AC7B-59908E4141F3}" srcId="{6008BCCB-2196-43BF-AE47-8B6FEA5106D5}" destId="{B87EAC45-122F-496E-8AD3-6BD9D02410D2}" srcOrd="1" destOrd="0" parTransId="{61FB6472-3727-4018-B3E7-E7C3E16543A1}" sibTransId="{3C8FB0D0-F019-4289-842F-F11E771A4026}"/>
    <dgm:cxn modelId="{545922B0-3075-4920-9091-C30692ECDA30}" srcId="{6008BCCB-2196-43BF-AE47-8B6FEA5106D5}" destId="{47FD8B5E-0664-4DF8-9BE9-A7DF556F92AE}" srcOrd="0" destOrd="0" parTransId="{47BCC2AD-055B-47E3-8818-55EC423F81DA}" sibTransId="{D8E1D46B-ACB1-44CE-BD75-169272910AE6}"/>
    <dgm:cxn modelId="{4BC14AE4-983D-48DA-BDE3-1878D8288324}" type="presOf" srcId="{B87EAC45-122F-496E-8AD3-6BD9D02410D2}" destId="{A0CFAEC8-842F-4009-87C2-4EA4FED5E8C6}" srcOrd="0" destOrd="0" presId="urn:microsoft.com/office/officeart/2005/8/layout/hProcess9"/>
    <dgm:cxn modelId="{EC5867B2-3B11-4DBC-A19B-9F0BFFADCE11}" type="presParOf" srcId="{97E9B1A7-B311-412C-8501-5326E6E5F1A3}" destId="{39D9D005-7769-44DD-9ED4-7348AA0A61F7}" srcOrd="0" destOrd="0" presId="urn:microsoft.com/office/officeart/2005/8/layout/hProcess9"/>
    <dgm:cxn modelId="{603E2EA2-87B2-42B0-930D-86F2375F4F88}" type="presParOf" srcId="{97E9B1A7-B311-412C-8501-5326E6E5F1A3}" destId="{6946E85C-F85F-4F3B-B9D6-5EA320D20294}" srcOrd="1" destOrd="0" presId="urn:microsoft.com/office/officeart/2005/8/layout/hProcess9"/>
    <dgm:cxn modelId="{EB572203-9172-42F2-A20B-8AB4CC1DDB14}" type="presParOf" srcId="{6946E85C-F85F-4F3B-B9D6-5EA320D20294}" destId="{C48F56DF-14DD-4339-B7B9-EDE796E19CF1}" srcOrd="0" destOrd="0" presId="urn:microsoft.com/office/officeart/2005/8/layout/hProcess9"/>
    <dgm:cxn modelId="{1B3214CC-2F27-4B27-AFD9-C68E651DD8BC}" type="presParOf" srcId="{6946E85C-F85F-4F3B-B9D6-5EA320D20294}" destId="{53BF6C88-70FB-4AE2-A69A-15C1D17695CA}" srcOrd="1" destOrd="0" presId="urn:microsoft.com/office/officeart/2005/8/layout/hProcess9"/>
    <dgm:cxn modelId="{2B39150A-BA2D-4B3C-8A5F-F60380A3C659}" type="presParOf" srcId="{6946E85C-F85F-4F3B-B9D6-5EA320D20294}" destId="{A0CFAEC8-842F-4009-87C2-4EA4FED5E8C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66FE9F-7E80-4CFC-BC27-538C1678590B}" type="doc">
      <dgm:prSet loTypeId="urn:microsoft.com/office/officeart/2005/8/layout/pList2" loCatId="list" qsTypeId="urn:microsoft.com/office/officeart/2005/8/quickstyle/simple1" qsCatId="simple" csTypeId="urn:microsoft.com/office/officeart/2005/8/colors/accent0_2" csCatId="mainScheme" phldr="1"/>
      <dgm:spPr/>
    </dgm:pt>
    <dgm:pt modelId="{3EE5A1AD-4411-4B5D-ADD4-8D9106C97962}">
      <dgm:prSet phldrT="[Text]" custT="1"/>
      <dgm:spPr>
        <a:ln w="12700">
          <a:solidFill>
            <a:srgbClr val="000099"/>
          </a:solidFill>
        </a:ln>
      </dgm:spPr>
      <dgm:t>
        <a:bodyPr anchor="ctr"/>
        <a:lstStyle/>
        <a:p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Be a solution to </a:t>
          </a:r>
        </a:p>
        <a:p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future lending</a:t>
          </a:r>
        </a:p>
        <a:p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strategies.</a:t>
          </a:r>
        </a:p>
        <a:p>
          <a:endParaRPr lang="en-SG" sz="3600" kern="1200" dirty="0"/>
        </a:p>
      </dgm:t>
    </dgm:pt>
    <dgm:pt modelId="{7CFEE475-0BCA-41DA-96CE-DED58409E5A2}" type="parTrans" cxnId="{12276210-69E0-4C0F-B0C9-ED6C8DA80B20}">
      <dgm:prSet/>
      <dgm:spPr/>
      <dgm:t>
        <a:bodyPr/>
        <a:lstStyle/>
        <a:p>
          <a:endParaRPr lang="en-SG"/>
        </a:p>
      </dgm:t>
    </dgm:pt>
    <dgm:pt modelId="{CC2D17AE-A623-4A74-96E8-A1B89BF83608}" type="sibTrans" cxnId="{12276210-69E0-4C0F-B0C9-ED6C8DA80B20}">
      <dgm:prSet/>
      <dgm:spPr/>
      <dgm:t>
        <a:bodyPr/>
        <a:lstStyle/>
        <a:p>
          <a:endParaRPr lang="en-SG"/>
        </a:p>
      </dgm:t>
    </dgm:pt>
    <dgm:pt modelId="{BAE48931-459E-4ACA-9F69-38C11C75FBBC}">
      <dgm:prSet phldrT="[Text]" custT="1"/>
      <dgm:spPr>
        <a:ln w="19050">
          <a:solidFill>
            <a:srgbClr val="003399"/>
          </a:solidFill>
        </a:ln>
      </dgm:spPr>
      <dgm:t>
        <a:bodyPr anchor="ctr"/>
        <a:lstStyle/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Develop Centralised and Integrated analytics team to support</a:t>
          </a:r>
          <a:endParaRPr lang="en-US" sz="2000" b="0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Analytics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Marketing Analytics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Finance Modeling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Appetite </a:t>
          </a: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Business Reporting</a:t>
          </a:r>
          <a:endParaRPr lang="en-US" sz="2000" b="1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Talent acquisition</a:t>
          </a:r>
        </a:p>
      </dgm:t>
    </dgm:pt>
    <dgm:pt modelId="{BC3309E7-C2EC-4D9B-84B1-C83933708FC0}" type="parTrans" cxnId="{1F9E9624-FAEC-4E7C-8333-E8C42243A470}">
      <dgm:prSet/>
      <dgm:spPr/>
      <dgm:t>
        <a:bodyPr/>
        <a:lstStyle/>
        <a:p>
          <a:endParaRPr lang="en-SG"/>
        </a:p>
      </dgm:t>
    </dgm:pt>
    <dgm:pt modelId="{0571C3B8-1FB4-4CC9-8B20-D9F7575B8996}" type="sibTrans" cxnId="{1F9E9624-FAEC-4E7C-8333-E8C42243A470}">
      <dgm:prSet/>
      <dgm:spPr/>
      <dgm:t>
        <a:bodyPr/>
        <a:lstStyle/>
        <a:p>
          <a:endParaRPr lang="en-SG"/>
        </a:p>
      </dgm:t>
    </dgm:pt>
    <dgm:pt modelId="{2DFD0452-C492-4870-86E7-515154EF4527}">
      <dgm:prSet phldrT="[Text]" custT="1"/>
      <dgm:spPr>
        <a:ln w="19050">
          <a:solidFill>
            <a:srgbClr val="003399"/>
          </a:solidFill>
        </a:ln>
      </dgm:spPr>
      <dgm:t>
        <a:bodyPr anchor="ctr"/>
        <a:lstStyle/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Commitment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Collaboration 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Competence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Innovation</a:t>
          </a:r>
        </a:p>
        <a:p>
          <a:pPr algn="l">
            <a:buAutoNum type="arabicPeriod"/>
          </a:pPr>
          <a:r>
            <a:rPr lang="en-US" sz="2000" b="1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dirty="0">
              <a:ln w="0"/>
              <a:solidFill>
                <a:srgbClr val="002060"/>
              </a:solidFill>
              <a:effectLst/>
            </a:rPr>
            <a:t>Transparency </a:t>
          </a:r>
          <a:endParaRPr lang="en-SG" sz="2000" b="0" dirty="0">
            <a:solidFill>
              <a:srgbClr val="002060"/>
            </a:solidFill>
            <a:effectLst/>
          </a:endParaRPr>
        </a:p>
      </dgm:t>
    </dgm:pt>
    <dgm:pt modelId="{830BD6F9-EE05-4103-9292-B229AE3C2A26}" type="parTrans" cxnId="{2D5A5F60-3382-44DD-88F9-C7449B290253}">
      <dgm:prSet/>
      <dgm:spPr/>
      <dgm:t>
        <a:bodyPr/>
        <a:lstStyle/>
        <a:p>
          <a:endParaRPr lang="en-SG"/>
        </a:p>
      </dgm:t>
    </dgm:pt>
    <dgm:pt modelId="{1A60BF52-BE1A-4277-A1C9-E744168C425E}" type="sibTrans" cxnId="{2D5A5F60-3382-44DD-88F9-C7449B290253}">
      <dgm:prSet/>
      <dgm:spPr/>
      <dgm:t>
        <a:bodyPr/>
        <a:lstStyle/>
        <a:p>
          <a:endParaRPr lang="en-SG"/>
        </a:p>
      </dgm:t>
    </dgm:pt>
    <dgm:pt modelId="{82B6BC51-7600-45C4-AF72-AC7B1528836D}" type="pres">
      <dgm:prSet presAssocID="{9166FE9F-7E80-4CFC-BC27-538C1678590B}" presName="Name0" presStyleCnt="0">
        <dgm:presLayoutVars>
          <dgm:dir/>
          <dgm:resizeHandles val="exact"/>
        </dgm:presLayoutVars>
      </dgm:prSet>
      <dgm:spPr/>
    </dgm:pt>
    <dgm:pt modelId="{A60E599D-D3C8-4294-B86B-9E4710B438B4}" type="pres">
      <dgm:prSet presAssocID="{9166FE9F-7E80-4CFC-BC27-538C1678590B}" presName="bkgdShp" presStyleLbl="alignAccFollowNode1" presStyleIdx="0" presStyleCnt="1" custScaleY="63356" custLinFactNeighborX="16875" custLinFactNeighborY="-20494"/>
      <dgm:spPr>
        <a:ln w="19050">
          <a:solidFill>
            <a:schemeClr val="bg1"/>
          </a:solidFill>
        </a:ln>
      </dgm:spPr>
    </dgm:pt>
    <dgm:pt modelId="{01EF5C6A-9D6E-4754-A4D6-7FC1AFC574F3}" type="pres">
      <dgm:prSet presAssocID="{9166FE9F-7E80-4CFC-BC27-538C1678590B}" presName="linComp" presStyleCnt="0"/>
      <dgm:spPr/>
    </dgm:pt>
    <dgm:pt modelId="{128C6F8B-15DB-44CC-A3BB-7318036387F0}" type="pres">
      <dgm:prSet presAssocID="{3EE5A1AD-4411-4B5D-ADD4-8D9106C97962}" presName="compNode" presStyleCnt="0"/>
      <dgm:spPr/>
    </dgm:pt>
    <dgm:pt modelId="{56E001D5-BBCF-447D-9F9E-95D98BBBCC4F}" type="pres">
      <dgm:prSet presAssocID="{3EE5A1AD-4411-4B5D-ADD4-8D9106C97962}" presName="node" presStyleLbl="node1" presStyleIdx="0" presStyleCnt="3" custScaleX="102576" custScaleY="123499" custLinFactNeighborX="-6499" custLinFactNeighborY="-8645">
        <dgm:presLayoutVars>
          <dgm:bulletEnabled val="1"/>
        </dgm:presLayoutVars>
      </dgm:prSet>
      <dgm:spPr/>
    </dgm:pt>
    <dgm:pt modelId="{BB8F0CAA-8023-413D-97B6-DB5476B89021}" type="pres">
      <dgm:prSet presAssocID="{3EE5A1AD-4411-4B5D-ADD4-8D9106C97962}" presName="invisiNode" presStyleLbl="node1" presStyleIdx="0" presStyleCnt="3"/>
      <dgm:spPr/>
    </dgm:pt>
    <dgm:pt modelId="{48829DB3-C731-4B46-8D9D-B62B230E44A2}" type="pres">
      <dgm:prSet presAssocID="{3EE5A1AD-4411-4B5D-ADD4-8D9106C97962}" presName="imagNode" presStyleLbl="fgImgPlace1" presStyleIdx="0" presStyleCnt="3" custScaleX="100968" custScaleY="84204" custLinFactNeighborX="-5743" custLinFactNeighborY="-2556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0" r="22910"/>
          </a:stretch>
        </a:blipFill>
        <a:ln w="19050">
          <a:solidFill>
            <a:schemeClr val="bg1"/>
          </a:solidFill>
        </a:ln>
      </dgm:spPr>
    </dgm:pt>
    <dgm:pt modelId="{0BB5BBDA-DDEF-4A90-ADEC-A561100BF585}" type="pres">
      <dgm:prSet presAssocID="{CC2D17AE-A623-4A74-96E8-A1B89BF83608}" presName="sibTrans" presStyleLbl="sibTrans2D1" presStyleIdx="0" presStyleCnt="0"/>
      <dgm:spPr/>
    </dgm:pt>
    <dgm:pt modelId="{41A2382C-1771-41CF-B9BD-5B50A737F21A}" type="pres">
      <dgm:prSet presAssocID="{BAE48931-459E-4ACA-9F69-38C11C75FBBC}" presName="compNode" presStyleCnt="0"/>
      <dgm:spPr/>
    </dgm:pt>
    <dgm:pt modelId="{3ACC4BB8-A3B6-4CAA-A59B-F728254CC7EA}" type="pres">
      <dgm:prSet presAssocID="{BAE48931-459E-4ACA-9F69-38C11C75FBBC}" presName="node" presStyleLbl="node1" presStyleIdx="1" presStyleCnt="3" custScaleX="111112" custScaleY="123499" custLinFactNeighborX="-1912" custLinFactNeighborY="-8414">
        <dgm:presLayoutVars>
          <dgm:bulletEnabled val="1"/>
        </dgm:presLayoutVars>
      </dgm:prSet>
      <dgm:spPr/>
    </dgm:pt>
    <dgm:pt modelId="{76F99DB2-21FE-443F-B2E6-CEABCEA4A8B5}" type="pres">
      <dgm:prSet presAssocID="{BAE48931-459E-4ACA-9F69-38C11C75FBBC}" presName="invisiNode" presStyleLbl="node1" presStyleIdx="1" presStyleCnt="3"/>
      <dgm:spPr/>
    </dgm:pt>
    <dgm:pt modelId="{AFBC4AC5-E00C-41C3-9380-16C97A826B07}" type="pres">
      <dgm:prSet presAssocID="{BAE48931-459E-4ACA-9F69-38C11C75FBBC}" presName="imagNode" presStyleLbl="fgImgPlace1" presStyleIdx="1" presStyleCnt="3" custScaleX="101445" custScaleY="84204" custLinFactNeighborX="-3117" custLinFactNeighborY="-2451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3333" r="23333"/>
          </a:stretch>
        </a:blipFill>
        <a:ln w="19050">
          <a:solidFill>
            <a:schemeClr val="bg1"/>
          </a:solidFill>
        </a:ln>
      </dgm:spPr>
    </dgm:pt>
    <dgm:pt modelId="{76BAEE62-23EB-49A8-B49C-E82260AC9328}" type="pres">
      <dgm:prSet presAssocID="{0571C3B8-1FB4-4CC9-8B20-D9F7575B8996}" presName="sibTrans" presStyleLbl="sibTrans2D1" presStyleIdx="0" presStyleCnt="0"/>
      <dgm:spPr/>
    </dgm:pt>
    <dgm:pt modelId="{5BFF5D49-062C-4E2A-B8F2-B033CFCCC65B}" type="pres">
      <dgm:prSet presAssocID="{2DFD0452-C492-4870-86E7-515154EF4527}" presName="compNode" presStyleCnt="0"/>
      <dgm:spPr/>
    </dgm:pt>
    <dgm:pt modelId="{88482342-6335-44A1-8E07-C6A7965E2325}" type="pres">
      <dgm:prSet presAssocID="{2DFD0452-C492-4870-86E7-515154EF4527}" presName="node" presStyleLbl="node1" presStyleIdx="2" presStyleCnt="3" custScaleX="103732" custScaleY="123499" custLinFactNeighborX="1136" custLinFactNeighborY="-9002">
        <dgm:presLayoutVars>
          <dgm:bulletEnabled val="1"/>
        </dgm:presLayoutVars>
      </dgm:prSet>
      <dgm:spPr/>
    </dgm:pt>
    <dgm:pt modelId="{D204CFA3-F93F-4ED9-B162-C9362829B40A}" type="pres">
      <dgm:prSet presAssocID="{2DFD0452-C492-4870-86E7-515154EF4527}" presName="invisiNode" presStyleLbl="node1" presStyleIdx="2" presStyleCnt="3"/>
      <dgm:spPr/>
    </dgm:pt>
    <dgm:pt modelId="{32BA96C3-9FB2-49BC-A593-C48A999DEDC0}" type="pres">
      <dgm:prSet presAssocID="{2DFD0452-C492-4870-86E7-515154EF4527}" presName="imagNode" presStyleLbl="fgImgPlace1" presStyleIdx="2" presStyleCnt="3" custScaleX="102088" custScaleY="84204" custLinFactNeighborX="1524" custLinFactNeighborY="-2497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139" r="11139"/>
          </a:stretch>
        </a:blipFill>
        <a:ln w="19050">
          <a:solidFill>
            <a:schemeClr val="bg1"/>
          </a:solidFill>
        </a:ln>
      </dgm:spPr>
    </dgm:pt>
  </dgm:ptLst>
  <dgm:cxnLst>
    <dgm:cxn modelId="{12276210-69E0-4C0F-B0C9-ED6C8DA80B20}" srcId="{9166FE9F-7E80-4CFC-BC27-538C1678590B}" destId="{3EE5A1AD-4411-4B5D-ADD4-8D9106C97962}" srcOrd="0" destOrd="0" parTransId="{7CFEE475-0BCA-41DA-96CE-DED58409E5A2}" sibTransId="{CC2D17AE-A623-4A74-96E8-A1B89BF83608}"/>
    <dgm:cxn modelId="{1F9E9624-FAEC-4E7C-8333-E8C42243A470}" srcId="{9166FE9F-7E80-4CFC-BC27-538C1678590B}" destId="{BAE48931-459E-4ACA-9F69-38C11C75FBBC}" srcOrd="1" destOrd="0" parTransId="{BC3309E7-C2EC-4D9B-84B1-C83933708FC0}" sibTransId="{0571C3B8-1FB4-4CC9-8B20-D9F7575B8996}"/>
    <dgm:cxn modelId="{5659D024-5CCD-4CC2-B368-D805FA8D19FA}" type="presOf" srcId="{3EE5A1AD-4411-4B5D-ADD4-8D9106C97962}" destId="{56E001D5-BBCF-447D-9F9E-95D98BBBCC4F}" srcOrd="0" destOrd="0" presId="urn:microsoft.com/office/officeart/2005/8/layout/pList2"/>
    <dgm:cxn modelId="{B26B4B37-9B1E-4121-885D-E782502D535F}" type="presOf" srcId="{BAE48931-459E-4ACA-9F69-38C11C75FBBC}" destId="{3ACC4BB8-A3B6-4CAA-A59B-F728254CC7EA}" srcOrd="0" destOrd="0" presId="urn:microsoft.com/office/officeart/2005/8/layout/pList2"/>
    <dgm:cxn modelId="{2D5A5F60-3382-44DD-88F9-C7449B290253}" srcId="{9166FE9F-7E80-4CFC-BC27-538C1678590B}" destId="{2DFD0452-C492-4870-86E7-515154EF4527}" srcOrd="2" destOrd="0" parTransId="{830BD6F9-EE05-4103-9292-B229AE3C2A26}" sibTransId="{1A60BF52-BE1A-4277-A1C9-E744168C425E}"/>
    <dgm:cxn modelId="{CD104270-0ACB-4A5F-9043-FCA8411BF926}" type="presOf" srcId="{9166FE9F-7E80-4CFC-BC27-538C1678590B}" destId="{82B6BC51-7600-45C4-AF72-AC7B1528836D}" srcOrd="0" destOrd="0" presId="urn:microsoft.com/office/officeart/2005/8/layout/pList2"/>
    <dgm:cxn modelId="{9B0E90C9-A4C8-4CA7-BAAF-B533B4FFB9F8}" type="presOf" srcId="{2DFD0452-C492-4870-86E7-515154EF4527}" destId="{88482342-6335-44A1-8E07-C6A7965E2325}" srcOrd="0" destOrd="0" presId="urn:microsoft.com/office/officeart/2005/8/layout/pList2"/>
    <dgm:cxn modelId="{9CF415D5-BC50-4BAA-AB9F-26877AB38AF6}" type="presOf" srcId="{CC2D17AE-A623-4A74-96E8-A1B89BF83608}" destId="{0BB5BBDA-DDEF-4A90-ADEC-A561100BF585}" srcOrd="0" destOrd="0" presId="urn:microsoft.com/office/officeart/2005/8/layout/pList2"/>
    <dgm:cxn modelId="{136CD7F4-2CE9-441D-9CF7-DAE9D3E55BA9}" type="presOf" srcId="{0571C3B8-1FB4-4CC9-8B20-D9F7575B8996}" destId="{76BAEE62-23EB-49A8-B49C-E82260AC9328}" srcOrd="0" destOrd="0" presId="urn:microsoft.com/office/officeart/2005/8/layout/pList2"/>
    <dgm:cxn modelId="{0C252116-C7D0-4ABC-A0DD-AFE8561B1244}" type="presParOf" srcId="{82B6BC51-7600-45C4-AF72-AC7B1528836D}" destId="{A60E599D-D3C8-4294-B86B-9E4710B438B4}" srcOrd="0" destOrd="0" presId="urn:microsoft.com/office/officeart/2005/8/layout/pList2"/>
    <dgm:cxn modelId="{27782256-838E-4641-9FFE-7958C58F78D8}" type="presParOf" srcId="{82B6BC51-7600-45C4-AF72-AC7B1528836D}" destId="{01EF5C6A-9D6E-4754-A4D6-7FC1AFC574F3}" srcOrd="1" destOrd="0" presId="urn:microsoft.com/office/officeart/2005/8/layout/pList2"/>
    <dgm:cxn modelId="{33D35990-445D-4E53-9802-D664A464B244}" type="presParOf" srcId="{01EF5C6A-9D6E-4754-A4D6-7FC1AFC574F3}" destId="{128C6F8B-15DB-44CC-A3BB-7318036387F0}" srcOrd="0" destOrd="0" presId="urn:microsoft.com/office/officeart/2005/8/layout/pList2"/>
    <dgm:cxn modelId="{30B2E700-4DD9-400B-A7BB-C4DBAA0C0C21}" type="presParOf" srcId="{128C6F8B-15DB-44CC-A3BB-7318036387F0}" destId="{56E001D5-BBCF-447D-9F9E-95D98BBBCC4F}" srcOrd="0" destOrd="0" presId="urn:microsoft.com/office/officeart/2005/8/layout/pList2"/>
    <dgm:cxn modelId="{1849631D-B9F8-4E68-B05F-3B6BB9A90DD9}" type="presParOf" srcId="{128C6F8B-15DB-44CC-A3BB-7318036387F0}" destId="{BB8F0CAA-8023-413D-97B6-DB5476B89021}" srcOrd="1" destOrd="0" presId="urn:microsoft.com/office/officeart/2005/8/layout/pList2"/>
    <dgm:cxn modelId="{EE394658-D0FC-48EA-A023-74F557B53C6B}" type="presParOf" srcId="{128C6F8B-15DB-44CC-A3BB-7318036387F0}" destId="{48829DB3-C731-4B46-8D9D-B62B230E44A2}" srcOrd="2" destOrd="0" presId="urn:microsoft.com/office/officeart/2005/8/layout/pList2"/>
    <dgm:cxn modelId="{8A317B26-106B-480B-895A-E11249CDCAEB}" type="presParOf" srcId="{01EF5C6A-9D6E-4754-A4D6-7FC1AFC574F3}" destId="{0BB5BBDA-DDEF-4A90-ADEC-A561100BF585}" srcOrd="1" destOrd="0" presId="urn:microsoft.com/office/officeart/2005/8/layout/pList2"/>
    <dgm:cxn modelId="{40B6356A-1327-46F2-9EC9-C8A474B1AA7D}" type="presParOf" srcId="{01EF5C6A-9D6E-4754-A4D6-7FC1AFC574F3}" destId="{41A2382C-1771-41CF-B9BD-5B50A737F21A}" srcOrd="2" destOrd="0" presId="urn:microsoft.com/office/officeart/2005/8/layout/pList2"/>
    <dgm:cxn modelId="{152DFDF9-C729-4189-A4D6-1E6E4821EED9}" type="presParOf" srcId="{41A2382C-1771-41CF-B9BD-5B50A737F21A}" destId="{3ACC4BB8-A3B6-4CAA-A59B-F728254CC7EA}" srcOrd="0" destOrd="0" presId="urn:microsoft.com/office/officeart/2005/8/layout/pList2"/>
    <dgm:cxn modelId="{654BBBDD-EDFD-48ED-81F1-4F54EE711B09}" type="presParOf" srcId="{41A2382C-1771-41CF-B9BD-5B50A737F21A}" destId="{76F99DB2-21FE-443F-B2E6-CEABCEA4A8B5}" srcOrd="1" destOrd="0" presId="urn:microsoft.com/office/officeart/2005/8/layout/pList2"/>
    <dgm:cxn modelId="{23A6E764-2C5B-46D6-BD00-EB14B2CF76D8}" type="presParOf" srcId="{41A2382C-1771-41CF-B9BD-5B50A737F21A}" destId="{AFBC4AC5-E00C-41C3-9380-16C97A826B07}" srcOrd="2" destOrd="0" presId="urn:microsoft.com/office/officeart/2005/8/layout/pList2"/>
    <dgm:cxn modelId="{E7FAB1A7-60D8-43C9-9225-D9B0D97DF128}" type="presParOf" srcId="{01EF5C6A-9D6E-4754-A4D6-7FC1AFC574F3}" destId="{76BAEE62-23EB-49A8-B49C-E82260AC9328}" srcOrd="3" destOrd="0" presId="urn:microsoft.com/office/officeart/2005/8/layout/pList2"/>
    <dgm:cxn modelId="{A4B702E5-B78A-40BB-A4C5-D4E38097B54F}" type="presParOf" srcId="{01EF5C6A-9D6E-4754-A4D6-7FC1AFC574F3}" destId="{5BFF5D49-062C-4E2A-B8F2-B033CFCCC65B}" srcOrd="4" destOrd="0" presId="urn:microsoft.com/office/officeart/2005/8/layout/pList2"/>
    <dgm:cxn modelId="{6F5266EB-DAB9-4033-9874-93F5AD9E2C26}" type="presParOf" srcId="{5BFF5D49-062C-4E2A-B8F2-B033CFCCC65B}" destId="{88482342-6335-44A1-8E07-C6A7965E2325}" srcOrd="0" destOrd="0" presId="urn:microsoft.com/office/officeart/2005/8/layout/pList2"/>
    <dgm:cxn modelId="{EF50F6E2-53EF-4174-8BE2-B094C901AEF2}" type="presParOf" srcId="{5BFF5D49-062C-4E2A-B8F2-B033CFCCC65B}" destId="{D204CFA3-F93F-4ED9-B162-C9362829B40A}" srcOrd="1" destOrd="0" presId="urn:microsoft.com/office/officeart/2005/8/layout/pList2"/>
    <dgm:cxn modelId="{2761B9A3-1B3B-4640-AEE8-83C3C86EAC3F}" type="presParOf" srcId="{5BFF5D49-062C-4E2A-B8F2-B033CFCCC65B}" destId="{32BA96C3-9FB2-49BC-A593-C48A999DEDC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0183B49-B6EB-40D5-92F1-651D38F1A1BB}" type="doc">
      <dgm:prSet loTypeId="urn:microsoft.com/office/officeart/2005/8/layout/radial5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68C9ECD8-8112-434F-8034-04F0E8E156FF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NEW Analytics Team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E3FBC8-2BFA-4398-A81E-38B309933F0A}" type="parTrans" cxnId="{D8473B2C-81A1-479C-8CBD-1310653FF5FB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1120D531-D126-43A8-95B7-7EF3026AA042}" type="sibTrans" cxnId="{D8473B2C-81A1-479C-8CBD-1310653FF5FB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D6016FFE-A7AD-44E4-8AE5-E12547FA9792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15DDF1-E8D8-4FD1-B009-EF05087B9E61}" type="parTrans" cxnId="{098B8921-FCF4-4018-B69B-887B1BFE7C6D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0CE59983-06CA-42DD-A5C6-10D228B6C95E}" type="sibTrans" cxnId="{098B8921-FCF4-4018-B69B-887B1BFE7C6D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CF1C8445-045F-44F5-B56E-D6D57DF34883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Marketing Head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865464-27A9-4B3A-A680-180863795DC0}" type="parTrans" cxnId="{427FDD09-62B3-4481-BB37-5710BA66969E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B16C8511-6922-476E-B35E-39E312C748C6}" type="sibTrans" cxnId="{427FDD09-62B3-4481-BB37-5710BA66969E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8419955D-3FBC-46AD-8E22-C8E40BC6A63B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CIO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C8A27D-7BED-44E1-A345-D03E6BA7CA07}" type="parTrans" cxnId="{FA42C9CB-66FB-4D5C-A3A9-E989A643C860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FE32D2FB-A3AD-483A-BBF2-A175C645186A}" type="sibTrans" cxnId="{FA42C9CB-66FB-4D5C-A3A9-E989A643C860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3832EECE-636B-40AC-93EB-308E7D14EAB7}">
      <dgm:prSet phldrT="[Text]" custT="1"/>
      <dgm:spPr>
        <a:solidFill>
          <a:schemeClr val="bg1"/>
        </a:solidFill>
        <a:ln w="28575">
          <a:solidFill>
            <a:srgbClr val="003399"/>
          </a:solidFill>
          <a:prstDash val="sysDash"/>
        </a:ln>
      </dgm:spPr>
      <dgm:t>
        <a:bodyPr/>
        <a:lstStyle/>
        <a:p>
          <a:r>
            <a: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CFO</a:t>
          </a:r>
          <a:endParaRPr lang="en-SG" sz="10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E3D7A0-FFDC-4269-AA66-97F3B8B92BBC}" type="parTrans" cxnId="{6798A438-3017-4E56-9E12-275D1D3FF13E}">
      <dgm:prSet custT="1"/>
      <dgm:spPr>
        <a:ln>
          <a:solidFill>
            <a:schemeClr val="accent2"/>
          </a:solidFill>
        </a:ln>
      </dgm:spPr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9D77F416-5F7F-4678-9507-F96CD0E5F518}" type="sibTrans" cxnId="{6798A438-3017-4E56-9E12-275D1D3FF13E}">
      <dgm:prSet/>
      <dgm:spPr/>
      <dgm:t>
        <a:bodyPr/>
        <a:lstStyle/>
        <a:p>
          <a:endParaRPr lang="en-SG" sz="1000">
            <a:solidFill>
              <a:srgbClr val="002060"/>
            </a:solidFill>
          </a:endParaRPr>
        </a:p>
      </dgm:t>
    </dgm:pt>
    <dgm:pt modelId="{44517B19-0837-485D-B78B-201B08B20098}" type="pres">
      <dgm:prSet presAssocID="{70183B49-B6EB-40D5-92F1-651D38F1A1B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A35E87-F3AF-430B-89DC-B9A43BEEF814}" type="pres">
      <dgm:prSet presAssocID="{68C9ECD8-8112-434F-8034-04F0E8E156FF}" presName="centerShape" presStyleLbl="node0" presStyleIdx="0" presStyleCnt="1"/>
      <dgm:spPr/>
    </dgm:pt>
    <dgm:pt modelId="{9D9CE93A-4E00-42C8-AF66-B92D4C6C24F9}" type="pres">
      <dgm:prSet presAssocID="{3115DDF1-E8D8-4FD1-B009-EF05087B9E61}" presName="parTrans" presStyleLbl="sibTrans2D1" presStyleIdx="0" presStyleCnt="4"/>
      <dgm:spPr/>
    </dgm:pt>
    <dgm:pt modelId="{1B876C35-A490-481B-B059-E80E46604F0A}" type="pres">
      <dgm:prSet presAssocID="{3115DDF1-E8D8-4FD1-B009-EF05087B9E61}" presName="connectorText" presStyleLbl="sibTrans2D1" presStyleIdx="0" presStyleCnt="4"/>
      <dgm:spPr/>
    </dgm:pt>
    <dgm:pt modelId="{6AF6F068-B598-49BE-A845-7B6B16F1D2B1}" type="pres">
      <dgm:prSet presAssocID="{D6016FFE-A7AD-44E4-8AE5-E12547FA9792}" presName="node" presStyleLbl="node1" presStyleIdx="0" presStyleCnt="4">
        <dgm:presLayoutVars>
          <dgm:bulletEnabled val="1"/>
        </dgm:presLayoutVars>
      </dgm:prSet>
      <dgm:spPr/>
    </dgm:pt>
    <dgm:pt modelId="{06CC687A-9C1B-44F0-8DDC-C2AD1FE5D210}" type="pres">
      <dgm:prSet presAssocID="{04865464-27A9-4B3A-A680-180863795DC0}" presName="parTrans" presStyleLbl="sibTrans2D1" presStyleIdx="1" presStyleCnt="4"/>
      <dgm:spPr/>
    </dgm:pt>
    <dgm:pt modelId="{55D25B33-48A4-406C-BB26-AA7FA8FAC1F0}" type="pres">
      <dgm:prSet presAssocID="{04865464-27A9-4B3A-A680-180863795DC0}" presName="connectorText" presStyleLbl="sibTrans2D1" presStyleIdx="1" presStyleCnt="4"/>
      <dgm:spPr/>
    </dgm:pt>
    <dgm:pt modelId="{C988273B-065C-4EAE-B9F8-FF5A9602AE7E}" type="pres">
      <dgm:prSet presAssocID="{CF1C8445-045F-44F5-B56E-D6D57DF34883}" presName="node" presStyleLbl="node1" presStyleIdx="1" presStyleCnt="4">
        <dgm:presLayoutVars>
          <dgm:bulletEnabled val="1"/>
        </dgm:presLayoutVars>
      </dgm:prSet>
      <dgm:spPr/>
    </dgm:pt>
    <dgm:pt modelId="{08E7BDC4-F062-4649-90BA-B5F7A60854A8}" type="pres">
      <dgm:prSet presAssocID="{24C8A27D-7BED-44E1-A345-D03E6BA7CA07}" presName="parTrans" presStyleLbl="sibTrans2D1" presStyleIdx="2" presStyleCnt="4"/>
      <dgm:spPr/>
    </dgm:pt>
    <dgm:pt modelId="{1B346569-BE0B-4B67-8364-59FBBDF1B789}" type="pres">
      <dgm:prSet presAssocID="{24C8A27D-7BED-44E1-A345-D03E6BA7CA07}" presName="connectorText" presStyleLbl="sibTrans2D1" presStyleIdx="2" presStyleCnt="4"/>
      <dgm:spPr/>
    </dgm:pt>
    <dgm:pt modelId="{CF3EF054-F0FC-44C7-9C42-3A3DDD298257}" type="pres">
      <dgm:prSet presAssocID="{8419955D-3FBC-46AD-8E22-C8E40BC6A63B}" presName="node" presStyleLbl="node1" presStyleIdx="2" presStyleCnt="4">
        <dgm:presLayoutVars>
          <dgm:bulletEnabled val="1"/>
        </dgm:presLayoutVars>
      </dgm:prSet>
      <dgm:spPr/>
    </dgm:pt>
    <dgm:pt modelId="{777A01AB-21BF-4184-AA27-F60145B21D68}" type="pres">
      <dgm:prSet presAssocID="{97E3D7A0-FFDC-4269-AA66-97F3B8B92BBC}" presName="parTrans" presStyleLbl="sibTrans2D1" presStyleIdx="3" presStyleCnt="4"/>
      <dgm:spPr/>
    </dgm:pt>
    <dgm:pt modelId="{A6016646-8FA0-46A7-99AC-8CFB5724F02C}" type="pres">
      <dgm:prSet presAssocID="{97E3D7A0-FFDC-4269-AA66-97F3B8B92BBC}" presName="connectorText" presStyleLbl="sibTrans2D1" presStyleIdx="3" presStyleCnt="4"/>
      <dgm:spPr/>
    </dgm:pt>
    <dgm:pt modelId="{68A0C6C7-30DD-4CD6-BD13-02C02BE76E81}" type="pres">
      <dgm:prSet presAssocID="{3832EECE-636B-40AC-93EB-308E7D14EAB7}" presName="node" presStyleLbl="node1" presStyleIdx="3" presStyleCnt="4">
        <dgm:presLayoutVars>
          <dgm:bulletEnabled val="1"/>
        </dgm:presLayoutVars>
      </dgm:prSet>
      <dgm:spPr/>
    </dgm:pt>
  </dgm:ptLst>
  <dgm:cxnLst>
    <dgm:cxn modelId="{427FDD09-62B3-4481-BB37-5710BA66969E}" srcId="{68C9ECD8-8112-434F-8034-04F0E8E156FF}" destId="{CF1C8445-045F-44F5-B56E-D6D57DF34883}" srcOrd="1" destOrd="0" parTransId="{04865464-27A9-4B3A-A680-180863795DC0}" sibTransId="{B16C8511-6922-476E-B35E-39E312C748C6}"/>
    <dgm:cxn modelId="{B448760F-8BA1-4476-AC33-E16732C7E98D}" type="presOf" srcId="{D6016FFE-A7AD-44E4-8AE5-E12547FA9792}" destId="{6AF6F068-B598-49BE-A845-7B6B16F1D2B1}" srcOrd="0" destOrd="0" presId="urn:microsoft.com/office/officeart/2005/8/layout/radial5"/>
    <dgm:cxn modelId="{828CC215-4483-4279-AE93-4349774635D1}" type="presOf" srcId="{24C8A27D-7BED-44E1-A345-D03E6BA7CA07}" destId="{1B346569-BE0B-4B67-8364-59FBBDF1B789}" srcOrd="1" destOrd="0" presId="urn:microsoft.com/office/officeart/2005/8/layout/radial5"/>
    <dgm:cxn modelId="{098B8921-FCF4-4018-B69B-887B1BFE7C6D}" srcId="{68C9ECD8-8112-434F-8034-04F0E8E156FF}" destId="{D6016FFE-A7AD-44E4-8AE5-E12547FA9792}" srcOrd="0" destOrd="0" parTransId="{3115DDF1-E8D8-4FD1-B009-EF05087B9E61}" sibTransId="{0CE59983-06CA-42DD-A5C6-10D228B6C95E}"/>
    <dgm:cxn modelId="{D8473B2C-81A1-479C-8CBD-1310653FF5FB}" srcId="{70183B49-B6EB-40D5-92F1-651D38F1A1BB}" destId="{68C9ECD8-8112-434F-8034-04F0E8E156FF}" srcOrd="0" destOrd="0" parTransId="{71E3FBC8-2BFA-4398-A81E-38B309933F0A}" sibTransId="{1120D531-D126-43A8-95B7-7EF3026AA042}"/>
    <dgm:cxn modelId="{A18C092D-28DF-4ADE-B18B-0E027D6C102D}" type="presOf" srcId="{3832EECE-636B-40AC-93EB-308E7D14EAB7}" destId="{68A0C6C7-30DD-4CD6-BD13-02C02BE76E81}" srcOrd="0" destOrd="0" presId="urn:microsoft.com/office/officeart/2005/8/layout/radial5"/>
    <dgm:cxn modelId="{6798A438-3017-4E56-9E12-275D1D3FF13E}" srcId="{68C9ECD8-8112-434F-8034-04F0E8E156FF}" destId="{3832EECE-636B-40AC-93EB-308E7D14EAB7}" srcOrd="3" destOrd="0" parTransId="{97E3D7A0-FFDC-4269-AA66-97F3B8B92BBC}" sibTransId="{9D77F416-5F7F-4678-9507-F96CD0E5F518}"/>
    <dgm:cxn modelId="{F214473B-E148-46CB-9E11-047C9F5407BE}" type="presOf" srcId="{68C9ECD8-8112-434F-8034-04F0E8E156FF}" destId="{BBA35E87-F3AF-430B-89DC-B9A43BEEF814}" srcOrd="0" destOrd="0" presId="urn:microsoft.com/office/officeart/2005/8/layout/radial5"/>
    <dgm:cxn modelId="{D46F8163-946E-46D7-B57E-A71410194BB5}" type="presOf" srcId="{97E3D7A0-FFDC-4269-AA66-97F3B8B92BBC}" destId="{A6016646-8FA0-46A7-99AC-8CFB5724F02C}" srcOrd="1" destOrd="0" presId="urn:microsoft.com/office/officeart/2005/8/layout/radial5"/>
    <dgm:cxn modelId="{4DB41565-44A0-4295-81F5-7987931326B6}" type="presOf" srcId="{3115DDF1-E8D8-4FD1-B009-EF05087B9E61}" destId="{9D9CE93A-4E00-42C8-AF66-B92D4C6C24F9}" srcOrd="0" destOrd="0" presId="urn:microsoft.com/office/officeart/2005/8/layout/radial5"/>
    <dgm:cxn modelId="{63D5E249-3815-4FBA-94EB-2C1E698B7FA2}" type="presOf" srcId="{CF1C8445-045F-44F5-B56E-D6D57DF34883}" destId="{C988273B-065C-4EAE-B9F8-FF5A9602AE7E}" srcOrd="0" destOrd="0" presId="urn:microsoft.com/office/officeart/2005/8/layout/radial5"/>
    <dgm:cxn modelId="{29A9FC69-148F-40E1-AAC9-68BAE1EB6463}" type="presOf" srcId="{04865464-27A9-4B3A-A680-180863795DC0}" destId="{06CC687A-9C1B-44F0-8DDC-C2AD1FE5D210}" srcOrd="0" destOrd="0" presId="urn:microsoft.com/office/officeart/2005/8/layout/radial5"/>
    <dgm:cxn modelId="{F12F4B75-2EFA-4E71-8D5A-9B867B04F818}" type="presOf" srcId="{97E3D7A0-FFDC-4269-AA66-97F3B8B92BBC}" destId="{777A01AB-21BF-4184-AA27-F60145B21D68}" srcOrd="0" destOrd="0" presId="urn:microsoft.com/office/officeart/2005/8/layout/radial5"/>
    <dgm:cxn modelId="{7AC88189-A49D-43F9-B2C5-FCDF0A85A716}" type="presOf" srcId="{70183B49-B6EB-40D5-92F1-651D38F1A1BB}" destId="{44517B19-0837-485D-B78B-201B08B20098}" srcOrd="0" destOrd="0" presId="urn:microsoft.com/office/officeart/2005/8/layout/radial5"/>
    <dgm:cxn modelId="{746CBA8D-3F12-4481-88F1-B9FE302B6935}" type="presOf" srcId="{04865464-27A9-4B3A-A680-180863795DC0}" destId="{55D25B33-48A4-406C-BB26-AA7FA8FAC1F0}" srcOrd="1" destOrd="0" presId="urn:microsoft.com/office/officeart/2005/8/layout/radial5"/>
    <dgm:cxn modelId="{AFFCD7B0-02C1-45D8-86DE-1E83E94C9FCF}" type="presOf" srcId="{24C8A27D-7BED-44E1-A345-D03E6BA7CA07}" destId="{08E7BDC4-F062-4649-90BA-B5F7A60854A8}" srcOrd="0" destOrd="0" presId="urn:microsoft.com/office/officeart/2005/8/layout/radial5"/>
    <dgm:cxn modelId="{FA42C9CB-66FB-4D5C-A3A9-E989A643C860}" srcId="{68C9ECD8-8112-434F-8034-04F0E8E156FF}" destId="{8419955D-3FBC-46AD-8E22-C8E40BC6A63B}" srcOrd="2" destOrd="0" parTransId="{24C8A27D-7BED-44E1-A345-D03E6BA7CA07}" sibTransId="{FE32D2FB-A3AD-483A-BBF2-A175C645186A}"/>
    <dgm:cxn modelId="{186286E3-ACC7-496C-955D-F85029B480C7}" type="presOf" srcId="{3115DDF1-E8D8-4FD1-B009-EF05087B9E61}" destId="{1B876C35-A490-481B-B059-E80E46604F0A}" srcOrd="1" destOrd="0" presId="urn:microsoft.com/office/officeart/2005/8/layout/radial5"/>
    <dgm:cxn modelId="{65B3D3F2-14A4-4078-AF2A-A3497CB9C5F3}" type="presOf" srcId="{8419955D-3FBC-46AD-8E22-C8E40BC6A63B}" destId="{CF3EF054-F0FC-44C7-9C42-3A3DDD298257}" srcOrd="0" destOrd="0" presId="urn:microsoft.com/office/officeart/2005/8/layout/radial5"/>
    <dgm:cxn modelId="{CD12AACA-29F2-4A9F-B9BC-15079F1E20D3}" type="presParOf" srcId="{44517B19-0837-485D-B78B-201B08B20098}" destId="{BBA35E87-F3AF-430B-89DC-B9A43BEEF814}" srcOrd="0" destOrd="0" presId="urn:microsoft.com/office/officeart/2005/8/layout/radial5"/>
    <dgm:cxn modelId="{A703ED5D-713A-41E9-A6F9-5503076258D7}" type="presParOf" srcId="{44517B19-0837-485D-B78B-201B08B20098}" destId="{9D9CE93A-4E00-42C8-AF66-B92D4C6C24F9}" srcOrd="1" destOrd="0" presId="urn:microsoft.com/office/officeart/2005/8/layout/radial5"/>
    <dgm:cxn modelId="{55F37775-49C5-408F-91E1-AB1B5DFA49E5}" type="presParOf" srcId="{9D9CE93A-4E00-42C8-AF66-B92D4C6C24F9}" destId="{1B876C35-A490-481B-B059-E80E46604F0A}" srcOrd="0" destOrd="0" presId="urn:microsoft.com/office/officeart/2005/8/layout/radial5"/>
    <dgm:cxn modelId="{712ED4FE-A096-4E6C-A542-74C69DE204DF}" type="presParOf" srcId="{44517B19-0837-485D-B78B-201B08B20098}" destId="{6AF6F068-B598-49BE-A845-7B6B16F1D2B1}" srcOrd="2" destOrd="0" presId="urn:microsoft.com/office/officeart/2005/8/layout/radial5"/>
    <dgm:cxn modelId="{782060A5-56B8-4649-9728-26DF84C0B9DF}" type="presParOf" srcId="{44517B19-0837-485D-B78B-201B08B20098}" destId="{06CC687A-9C1B-44F0-8DDC-C2AD1FE5D210}" srcOrd="3" destOrd="0" presId="urn:microsoft.com/office/officeart/2005/8/layout/radial5"/>
    <dgm:cxn modelId="{2CC93883-1385-421C-97ED-78FDBE4580B6}" type="presParOf" srcId="{06CC687A-9C1B-44F0-8DDC-C2AD1FE5D210}" destId="{55D25B33-48A4-406C-BB26-AA7FA8FAC1F0}" srcOrd="0" destOrd="0" presId="urn:microsoft.com/office/officeart/2005/8/layout/radial5"/>
    <dgm:cxn modelId="{8FD7C2A3-EA14-44AF-9354-D84DEF93F85A}" type="presParOf" srcId="{44517B19-0837-485D-B78B-201B08B20098}" destId="{C988273B-065C-4EAE-B9F8-FF5A9602AE7E}" srcOrd="4" destOrd="0" presId="urn:microsoft.com/office/officeart/2005/8/layout/radial5"/>
    <dgm:cxn modelId="{49818B3E-0C87-4FBB-8F7C-74318979523C}" type="presParOf" srcId="{44517B19-0837-485D-B78B-201B08B20098}" destId="{08E7BDC4-F062-4649-90BA-B5F7A60854A8}" srcOrd="5" destOrd="0" presId="urn:microsoft.com/office/officeart/2005/8/layout/radial5"/>
    <dgm:cxn modelId="{94169253-9FE2-4D14-8A55-E1EB754345F8}" type="presParOf" srcId="{08E7BDC4-F062-4649-90BA-B5F7A60854A8}" destId="{1B346569-BE0B-4B67-8364-59FBBDF1B789}" srcOrd="0" destOrd="0" presId="urn:microsoft.com/office/officeart/2005/8/layout/radial5"/>
    <dgm:cxn modelId="{5A517FFD-7BDA-417C-8868-F331402987A0}" type="presParOf" srcId="{44517B19-0837-485D-B78B-201B08B20098}" destId="{CF3EF054-F0FC-44C7-9C42-3A3DDD298257}" srcOrd="6" destOrd="0" presId="urn:microsoft.com/office/officeart/2005/8/layout/radial5"/>
    <dgm:cxn modelId="{6FE0D0EC-9744-4756-A178-4C62C29C84DF}" type="presParOf" srcId="{44517B19-0837-485D-B78B-201B08B20098}" destId="{777A01AB-21BF-4184-AA27-F60145B21D68}" srcOrd="7" destOrd="0" presId="urn:microsoft.com/office/officeart/2005/8/layout/radial5"/>
    <dgm:cxn modelId="{ADE6C076-160E-4ACE-B26D-D838FE5FB11E}" type="presParOf" srcId="{777A01AB-21BF-4184-AA27-F60145B21D68}" destId="{A6016646-8FA0-46A7-99AC-8CFB5724F02C}" srcOrd="0" destOrd="0" presId="urn:microsoft.com/office/officeart/2005/8/layout/radial5"/>
    <dgm:cxn modelId="{4D4FB126-C5F6-4070-AAE3-07D723A27EA8}" type="presParOf" srcId="{44517B19-0837-485D-B78B-201B08B20098}" destId="{68A0C6C7-30DD-4CD6-BD13-02C02BE76E8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7B830F-51A3-4FCA-850E-9BC83C102942}" type="doc">
      <dgm:prSet loTypeId="urn:microsoft.com/office/officeart/2005/8/layout/hList3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DB881E6B-D0DA-4F22-AFCD-D804E1653A15}">
      <dgm:prSet phldrT="[Text]" custT="1"/>
      <dgm:spPr/>
      <dgm:t>
        <a:bodyPr/>
        <a:lstStyle/>
        <a:p>
          <a:pPr algn="l">
            <a:spcAft>
              <a:spcPct val="35000"/>
            </a:spcAft>
            <a:buNone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		</a:t>
          </a:r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None/>
          </a:pPr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endParaRPr lang="en-SG" sz="1600" b="1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Goal:</a:t>
          </a:r>
          <a:r>
            <a:rPr lang="en-SG" sz="16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be complaint with APRA regulations by Jun2020.</a:t>
          </a: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Benefits: 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Inline with Fintech Credit Goal.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Develops a strong review of Risk appetite for Fintech credit and Investors.   </a:t>
          </a: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Critical for brand building and supports Marketing strategies.</a:t>
          </a:r>
        </a:p>
        <a:p>
          <a:pPr algn="l">
            <a:spcAft>
              <a:spcPts val="300"/>
            </a:spcAft>
            <a:buFont typeface="Wingdings" panose="05000000000000000000" pitchFamily="2" charset="2"/>
            <a:buChar char="q"/>
          </a:pP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Interpretation of APRA regulations. 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relevant Risk matrices.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expected credit loss (12 months) by the following ML models to estimate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1. the probability of default borrower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2. the exposure of borrower when defaulted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3. the losses of borrower after the default event.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Ø"/>
          </a:pP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4. both 12 month and lifetime expected credit losses.</a:t>
          </a: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Effective forecasting techniques and survival analysis to calculate lifetime expected credit losses.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Timely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monitoring of relevant Risk matrices.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Provisioning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risk weighted exposures.</a:t>
          </a:r>
        </a:p>
        <a:p>
          <a:pPr algn="l">
            <a:spcAft>
              <a:spcPct val="35000"/>
            </a:spcAft>
            <a:buFont typeface="Wingdings" panose="05000000000000000000" pitchFamily="2" charset="2"/>
            <a:buChar char="q"/>
          </a:pP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None/>
          </a:pP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ctr">
            <a:spcAft>
              <a:spcPct val="35000"/>
            </a:spcAft>
            <a:buFont typeface="Arial" panose="020B0604020202020204" pitchFamily="34" charset="0"/>
            <a:buChar char="•"/>
          </a:pPr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spcAft>
              <a:spcPct val="35000"/>
            </a:spcAft>
            <a:buNone/>
          </a:pPr>
          <a:endParaRPr lang="en-SG" sz="1400" b="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AE7696-ED10-41D8-8FB6-CC0F86BFED73}" type="parTrans" cxnId="{95052E52-2E95-4E66-A06D-696299296281}">
      <dgm:prSet/>
      <dgm:spPr/>
      <dgm:t>
        <a:bodyPr/>
        <a:lstStyle/>
        <a:p>
          <a:endParaRPr lang="en-SG"/>
        </a:p>
      </dgm:t>
    </dgm:pt>
    <dgm:pt modelId="{6F366FC7-7468-47B4-8A48-C46AC520082F}" type="sibTrans" cxnId="{95052E52-2E95-4E66-A06D-696299296281}">
      <dgm:prSet/>
      <dgm:spPr/>
      <dgm:t>
        <a:bodyPr/>
        <a:lstStyle/>
        <a:p>
          <a:endParaRPr lang="en-SG"/>
        </a:p>
      </dgm:t>
    </dgm:pt>
    <dgm:pt modelId="{034AFAAA-FC1A-43AE-95ED-CE4BB137058E}">
      <dgm:prSet phldrT="[Text]" custT="1"/>
      <dgm:spPr/>
      <dgm:t>
        <a:bodyPr/>
        <a:lstStyle/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 build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optimized  risk and profit segments for Fintech Credit, Investors and Borrowers at various levels.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Collaboration platform 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which drives and manage Pooled investments.</a:t>
          </a: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Inline with Fintech Credit Goals of Enhanced decision systems and raising pooled investments.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optimised profiles with various Risk appetite for Fintech credit and Investors.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Facilitate loan guarantees in the decision system.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furcating models to predict borrowing trends for segments with various Risk appetite.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customised profitability matrix for  segments with various Risk appetite to increase pooled investments.</a:t>
          </a:r>
        </a:p>
        <a:p>
          <a:pPr algn="l"/>
          <a:endParaRPr lang="en-SG" sz="1400" b="0" u="sng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5FD8EAF-DC46-4C61-A04C-D3318A9296B6}" type="parTrans" cxnId="{3AC43FB7-BA79-44A5-8A74-14CC3E794F22}">
      <dgm:prSet/>
      <dgm:spPr/>
      <dgm:t>
        <a:bodyPr/>
        <a:lstStyle/>
        <a:p>
          <a:endParaRPr lang="en-SG"/>
        </a:p>
      </dgm:t>
    </dgm:pt>
    <dgm:pt modelId="{B105D96C-15F4-473C-A503-9DE9FF4FA893}" type="sibTrans" cxnId="{3AC43FB7-BA79-44A5-8A74-14CC3E794F22}">
      <dgm:prSet/>
      <dgm:spPr/>
      <dgm:t>
        <a:bodyPr/>
        <a:lstStyle/>
        <a:p>
          <a:endParaRPr lang="en-SG"/>
        </a:p>
      </dgm:t>
    </dgm:pt>
    <dgm:pt modelId="{29D3AC72-2BC9-48E5-A6F8-78B38894FDAE}">
      <dgm:prSet phldrT="[Text]" custT="1"/>
      <dgm:spPr/>
      <dgm:t>
        <a:bodyPr/>
        <a:lstStyle/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build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Response models to target new Investors and Borrowers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Retention models to retain investors and borrowers and maximise number of transactions  each year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algn="l"/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60% disbursements by 2020.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algn="l"/>
          <a:r>
            <a:rPr lang="en-SG" sz="16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6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Retention models on large open market data.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Feedback analysis, Survival analysis to enhance retention of Investors and Borrowers and maximize recurring transactions.</a:t>
          </a:r>
          <a:endParaRPr lang="en-SG" sz="1400" b="0" u="none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algorithms to build effective collaboration techniques which drives and manage stable investors and borrowers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  <a:p>
          <a:pPr algn="l"/>
          <a:r>
            <a:rPr lang="en-SG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pooled investments.</a:t>
          </a:r>
        </a:p>
      </dgm:t>
    </dgm:pt>
    <dgm:pt modelId="{B2E0C1B4-29F1-4BE6-95FB-BE9AB7C7D9E0}" type="parTrans" cxnId="{DE8F1411-5CDE-4FD7-B7AA-3A150B06A84E}">
      <dgm:prSet/>
      <dgm:spPr/>
      <dgm:t>
        <a:bodyPr/>
        <a:lstStyle/>
        <a:p>
          <a:endParaRPr lang="en-SG"/>
        </a:p>
      </dgm:t>
    </dgm:pt>
    <dgm:pt modelId="{B602F527-C587-4BC7-9822-023E9ED6821E}" type="sibTrans" cxnId="{DE8F1411-5CDE-4FD7-B7AA-3A150B06A84E}">
      <dgm:prSet/>
      <dgm:spPr/>
      <dgm:t>
        <a:bodyPr/>
        <a:lstStyle/>
        <a:p>
          <a:endParaRPr lang="en-SG"/>
        </a:p>
      </dgm:t>
    </dgm:pt>
    <dgm:pt modelId="{36D9C6EB-27D8-4C72-8785-8F1B70860153}">
      <dgm:prSet phldrT="[Text]" custT="1"/>
      <dgm:spPr/>
      <dgm:t>
        <a:bodyPr/>
        <a:lstStyle/>
        <a:p>
          <a:endParaRPr lang="en-SG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9E8B3A1-226C-4999-8012-315492F69ED0}" type="sibTrans" cxnId="{DCD9F289-0A9F-44FB-99B9-CD2A2487296A}">
      <dgm:prSet/>
      <dgm:spPr/>
      <dgm:t>
        <a:bodyPr/>
        <a:lstStyle/>
        <a:p>
          <a:endParaRPr lang="en-SG"/>
        </a:p>
      </dgm:t>
    </dgm:pt>
    <dgm:pt modelId="{93507D11-455F-44F5-A5B5-FD9753151E67}" type="parTrans" cxnId="{DCD9F289-0A9F-44FB-99B9-CD2A2487296A}">
      <dgm:prSet/>
      <dgm:spPr/>
      <dgm:t>
        <a:bodyPr/>
        <a:lstStyle/>
        <a:p>
          <a:endParaRPr lang="en-SG"/>
        </a:p>
      </dgm:t>
    </dgm:pt>
    <dgm:pt modelId="{D2057FC3-314D-4633-9924-75D15DDB7273}" type="pres">
      <dgm:prSet presAssocID="{BA7B830F-51A3-4FCA-850E-9BC83C102942}" presName="composite" presStyleCnt="0">
        <dgm:presLayoutVars>
          <dgm:chMax val="1"/>
          <dgm:dir/>
          <dgm:resizeHandles val="exact"/>
        </dgm:presLayoutVars>
      </dgm:prSet>
      <dgm:spPr/>
    </dgm:pt>
    <dgm:pt modelId="{7AE134F7-F6F0-4EFB-8A17-FB0D048B0F09}" type="pres">
      <dgm:prSet presAssocID="{36D9C6EB-27D8-4C72-8785-8F1B70860153}" presName="roof" presStyleLbl="dkBgShp" presStyleIdx="0" presStyleCnt="2" custScaleY="32690" custLinFactNeighborX="-580" custLinFactNeighborY="-26169"/>
      <dgm:spPr/>
    </dgm:pt>
    <dgm:pt modelId="{6D0EF273-DCCD-4730-B9ED-8B9A895D7343}" type="pres">
      <dgm:prSet presAssocID="{36D9C6EB-27D8-4C72-8785-8F1B70860153}" presName="pillars" presStyleCnt="0"/>
      <dgm:spPr/>
    </dgm:pt>
    <dgm:pt modelId="{63CA663A-7F2B-4C4B-8F43-4747767FC048}" type="pres">
      <dgm:prSet presAssocID="{36D9C6EB-27D8-4C72-8785-8F1B70860153}" presName="pillar1" presStyleLbl="node1" presStyleIdx="0" presStyleCnt="3" custScaleY="142988" custLinFactNeighborY="2307">
        <dgm:presLayoutVars>
          <dgm:bulletEnabled val="1"/>
        </dgm:presLayoutVars>
      </dgm:prSet>
      <dgm:spPr/>
    </dgm:pt>
    <dgm:pt modelId="{92A53378-4608-4CE4-B5DA-305B30E7D221}" type="pres">
      <dgm:prSet presAssocID="{034AFAAA-FC1A-43AE-95ED-CE4BB137058E}" presName="pillarX" presStyleLbl="node1" presStyleIdx="1" presStyleCnt="3" custScaleY="143015" custLinFactNeighborY="3393">
        <dgm:presLayoutVars>
          <dgm:bulletEnabled val="1"/>
        </dgm:presLayoutVars>
      </dgm:prSet>
      <dgm:spPr/>
    </dgm:pt>
    <dgm:pt modelId="{AB4F6231-2434-4608-9184-497316EA0B21}" type="pres">
      <dgm:prSet presAssocID="{29D3AC72-2BC9-48E5-A6F8-78B38894FDAE}" presName="pillarX" presStyleLbl="node1" presStyleIdx="2" presStyleCnt="3" custScaleY="140207" custLinFactNeighborY="1044">
        <dgm:presLayoutVars>
          <dgm:bulletEnabled val="1"/>
        </dgm:presLayoutVars>
      </dgm:prSet>
      <dgm:spPr/>
    </dgm:pt>
    <dgm:pt modelId="{C0134F7E-070E-4DC6-B3B8-D22C09CDAF93}" type="pres">
      <dgm:prSet presAssocID="{36D9C6EB-27D8-4C72-8785-8F1B70860153}" presName="base" presStyleLbl="dkBgShp" presStyleIdx="1" presStyleCnt="2" custFlipVert="1" custScaleY="48345" custLinFactY="65914" custLinFactNeighborX="296" custLinFactNeighborY="100000"/>
      <dgm:spPr/>
    </dgm:pt>
  </dgm:ptLst>
  <dgm:cxnLst>
    <dgm:cxn modelId="{DE8F1411-5CDE-4FD7-B7AA-3A150B06A84E}" srcId="{36D9C6EB-27D8-4C72-8785-8F1B70860153}" destId="{29D3AC72-2BC9-48E5-A6F8-78B38894FDAE}" srcOrd="2" destOrd="0" parTransId="{B2E0C1B4-29F1-4BE6-95FB-BE9AB7C7D9E0}" sibTransId="{B602F527-C587-4BC7-9822-023E9ED6821E}"/>
    <dgm:cxn modelId="{69E49669-D904-4CCC-B795-85A9C7E2A16D}" type="presOf" srcId="{29D3AC72-2BC9-48E5-A6F8-78B38894FDAE}" destId="{AB4F6231-2434-4608-9184-497316EA0B21}" srcOrd="0" destOrd="0" presId="urn:microsoft.com/office/officeart/2005/8/layout/hList3"/>
    <dgm:cxn modelId="{757BB349-FCF4-4C12-B7B3-65CF2D237613}" type="presOf" srcId="{36D9C6EB-27D8-4C72-8785-8F1B70860153}" destId="{7AE134F7-F6F0-4EFB-8A17-FB0D048B0F09}" srcOrd="0" destOrd="0" presId="urn:microsoft.com/office/officeart/2005/8/layout/hList3"/>
    <dgm:cxn modelId="{95052E52-2E95-4E66-A06D-696299296281}" srcId="{36D9C6EB-27D8-4C72-8785-8F1B70860153}" destId="{DB881E6B-D0DA-4F22-AFCD-D804E1653A15}" srcOrd="0" destOrd="0" parTransId="{88AE7696-ED10-41D8-8FB6-CC0F86BFED73}" sibTransId="{6F366FC7-7468-47B4-8A48-C46AC520082F}"/>
    <dgm:cxn modelId="{DCD9F289-0A9F-44FB-99B9-CD2A2487296A}" srcId="{BA7B830F-51A3-4FCA-850E-9BC83C102942}" destId="{36D9C6EB-27D8-4C72-8785-8F1B70860153}" srcOrd="0" destOrd="0" parTransId="{93507D11-455F-44F5-A5B5-FD9753151E67}" sibTransId="{C9E8B3A1-226C-4999-8012-315492F69ED0}"/>
    <dgm:cxn modelId="{9A93348B-67F2-47DF-A7D8-66383634E5DF}" type="presOf" srcId="{DB881E6B-D0DA-4F22-AFCD-D804E1653A15}" destId="{63CA663A-7F2B-4C4B-8F43-4747767FC048}" srcOrd="0" destOrd="0" presId="urn:microsoft.com/office/officeart/2005/8/layout/hList3"/>
    <dgm:cxn modelId="{3AC43FB7-BA79-44A5-8A74-14CC3E794F22}" srcId="{36D9C6EB-27D8-4C72-8785-8F1B70860153}" destId="{034AFAAA-FC1A-43AE-95ED-CE4BB137058E}" srcOrd="1" destOrd="0" parTransId="{D5FD8EAF-DC46-4C61-A04C-D3318A9296B6}" sibTransId="{B105D96C-15F4-473C-A503-9DE9FF4FA893}"/>
    <dgm:cxn modelId="{404626CC-4EE5-47BB-B037-B93170D91C0F}" type="presOf" srcId="{BA7B830F-51A3-4FCA-850E-9BC83C102942}" destId="{D2057FC3-314D-4633-9924-75D15DDB7273}" srcOrd="0" destOrd="0" presId="urn:microsoft.com/office/officeart/2005/8/layout/hList3"/>
    <dgm:cxn modelId="{747972E8-1B0B-4FDC-A715-645B8E39D3F7}" type="presOf" srcId="{034AFAAA-FC1A-43AE-95ED-CE4BB137058E}" destId="{92A53378-4608-4CE4-B5DA-305B30E7D221}" srcOrd="0" destOrd="0" presId="urn:microsoft.com/office/officeart/2005/8/layout/hList3"/>
    <dgm:cxn modelId="{85DF788E-5C8F-4064-A780-7FA630B9A918}" type="presParOf" srcId="{D2057FC3-314D-4633-9924-75D15DDB7273}" destId="{7AE134F7-F6F0-4EFB-8A17-FB0D048B0F09}" srcOrd="0" destOrd="0" presId="urn:microsoft.com/office/officeart/2005/8/layout/hList3"/>
    <dgm:cxn modelId="{080C966D-0C89-4850-A1B3-F71F22414DDF}" type="presParOf" srcId="{D2057FC3-314D-4633-9924-75D15DDB7273}" destId="{6D0EF273-DCCD-4730-B9ED-8B9A895D7343}" srcOrd="1" destOrd="0" presId="urn:microsoft.com/office/officeart/2005/8/layout/hList3"/>
    <dgm:cxn modelId="{ED7EAADD-2B57-4B39-A30B-4DC0B3F01ECD}" type="presParOf" srcId="{6D0EF273-DCCD-4730-B9ED-8B9A895D7343}" destId="{63CA663A-7F2B-4C4B-8F43-4747767FC048}" srcOrd="0" destOrd="0" presId="urn:microsoft.com/office/officeart/2005/8/layout/hList3"/>
    <dgm:cxn modelId="{2132CE23-FE76-4265-A35F-46E4B784DFA2}" type="presParOf" srcId="{6D0EF273-DCCD-4730-B9ED-8B9A895D7343}" destId="{92A53378-4608-4CE4-B5DA-305B30E7D221}" srcOrd="1" destOrd="0" presId="urn:microsoft.com/office/officeart/2005/8/layout/hList3"/>
    <dgm:cxn modelId="{0281A527-0003-4AD4-9D84-E06FFCE4E506}" type="presParOf" srcId="{6D0EF273-DCCD-4730-B9ED-8B9A895D7343}" destId="{AB4F6231-2434-4608-9184-497316EA0B21}" srcOrd="2" destOrd="0" presId="urn:microsoft.com/office/officeart/2005/8/layout/hList3"/>
    <dgm:cxn modelId="{4795109E-807F-4385-8208-65D233A707A4}" type="presParOf" srcId="{D2057FC3-314D-4633-9924-75D15DDB7273}" destId="{C0134F7E-070E-4DC6-B3B8-D22C09CDAF9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4FB6D8-61C7-404B-85C4-28361F9BB4E9}" type="doc">
      <dgm:prSet loTypeId="urn:microsoft.com/office/officeart/2005/8/layout/matrix2" loCatId="matrix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SG"/>
        </a:p>
      </dgm:t>
    </dgm:pt>
    <dgm:pt modelId="{2B7F333D-B484-4140-81A9-378180336840}">
      <dgm:prSet phldrT="[Text]" custT="1"/>
      <dgm:spPr/>
      <dgm:t>
        <a:bodyPr/>
        <a:lstStyle/>
        <a:p>
          <a:endParaRPr lang="en-SG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F75FFB-88CC-4BCE-8572-05FA0A825D47}" type="parTrans" cxnId="{44611DDD-4238-4792-9A23-156260FB8A2B}">
      <dgm:prSet/>
      <dgm:spPr/>
      <dgm:t>
        <a:bodyPr/>
        <a:lstStyle/>
        <a:p>
          <a:endParaRPr lang="en-SG"/>
        </a:p>
      </dgm:t>
    </dgm:pt>
    <dgm:pt modelId="{112D8FDD-0393-4F11-B2A0-B650052FC970}" type="sibTrans" cxnId="{44611DDD-4238-4792-9A23-156260FB8A2B}">
      <dgm:prSet/>
      <dgm:spPr/>
      <dgm:t>
        <a:bodyPr/>
        <a:lstStyle/>
        <a:p>
          <a:endParaRPr lang="en-SG"/>
        </a:p>
      </dgm:t>
    </dgm:pt>
    <dgm:pt modelId="{992A2690-614E-4823-B511-E92E1BE0ADD4}">
      <dgm:prSet phldrT="[Text]"/>
      <dgm:spPr/>
      <dgm:t>
        <a:bodyPr/>
        <a:lstStyle/>
        <a:p>
          <a:endParaRPr lang="en-SG" dirty="0"/>
        </a:p>
      </dgm:t>
    </dgm:pt>
    <dgm:pt modelId="{D61FDF7A-FCAA-4DAB-87FB-43203BF715B7}" type="parTrans" cxnId="{A91413BB-C415-40E5-9DEA-4B348B484238}">
      <dgm:prSet/>
      <dgm:spPr/>
      <dgm:t>
        <a:bodyPr/>
        <a:lstStyle/>
        <a:p>
          <a:endParaRPr lang="en-SG"/>
        </a:p>
      </dgm:t>
    </dgm:pt>
    <dgm:pt modelId="{63D9730F-6EB9-4186-B0C7-605D760339AE}" type="sibTrans" cxnId="{A91413BB-C415-40E5-9DEA-4B348B484238}">
      <dgm:prSet/>
      <dgm:spPr/>
      <dgm:t>
        <a:bodyPr/>
        <a:lstStyle/>
        <a:p>
          <a:endParaRPr lang="en-SG"/>
        </a:p>
      </dgm:t>
    </dgm:pt>
    <dgm:pt modelId="{611F444B-F656-4FFF-8DAA-4F9E7DE505C8}">
      <dgm:prSet/>
      <dgm:spPr/>
      <dgm:t>
        <a:bodyPr/>
        <a:lstStyle/>
        <a:p>
          <a:endParaRPr lang="en-SG"/>
        </a:p>
      </dgm:t>
    </dgm:pt>
    <dgm:pt modelId="{DA396ACD-45D9-4F07-99B5-97FBA80E6E2C}" type="parTrans" cxnId="{C92799C9-9752-4FF3-B31E-83B43DDB104F}">
      <dgm:prSet/>
      <dgm:spPr/>
      <dgm:t>
        <a:bodyPr/>
        <a:lstStyle/>
        <a:p>
          <a:endParaRPr lang="en-SG"/>
        </a:p>
      </dgm:t>
    </dgm:pt>
    <dgm:pt modelId="{CCE8092A-CD3E-4D7F-9F7C-6BCD8648D18B}" type="sibTrans" cxnId="{C92799C9-9752-4FF3-B31E-83B43DDB104F}">
      <dgm:prSet/>
      <dgm:spPr/>
      <dgm:t>
        <a:bodyPr/>
        <a:lstStyle/>
        <a:p>
          <a:endParaRPr lang="en-SG"/>
        </a:p>
      </dgm:t>
    </dgm:pt>
    <dgm:pt modelId="{4148EBEC-A123-4F2E-9E23-C2B208BD722A}">
      <dgm:prSet/>
      <dgm:spPr/>
      <dgm:t>
        <a:bodyPr/>
        <a:lstStyle/>
        <a:p>
          <a:endParaRPr lang="en-SG"/>
        </a:p>
      </dgm:t>
    </dgm:pt>
    <dgm:pt modelId="{D3BB3B90-902A-4A3B-99E4-52AC93E3DA65}" type="parTrans" cxnId="{30FABEA2-36F2-4B7B-8CD7-8D2E7BDFD7E4}">
      <dgm:prSet/>
      <dgm:spPr/>
      <dgm:t>
        <a:bodyPr/>
        <a:lstStyle/>
        <a:p>
          <a:endParaRPr lang="en-SG"/>
        </a:p>
      </dgm:t>
    </dgm:pt>
    <dgm:pt modelId="{B16BB082-DC7B-4CE9-A823-FB07A34991B2}" type="sibTrans" cxnId="{30FABEA2-36F2-4B7B-8CD7-8D2E7BDFD7E4}">
      <dgm:prSet/>
      <dgm:spPr/>
      <dgm:t>
        <a:bodyPr/>
        <a:lstStyle/>
        <a:p>
          <a:endParaRPr lang="en-SG"/>
        </a:p>
      </dgm:t>
    </dgm:pt>
    <dgm:pt modelId="{1ADA45B7-2E98-45B7-8FA8-56124FFD4E26}">
      <dgm:prSet/>
      <dgm:spPr/>
      <dgm:t>
        <a:bodyPr/>
        <a:lstStyle/>
        <a:p>
          <a:endParaRPr lang="en-SG" dirty="0"/>
        </a:p>
      </dgm:t>
    </dgm:pt>
    <dgm:pt modelId="{3858EB34-2441-4C80-BFE2-E79B0F810FC2}" type="parTrans" cxnId="{ACDD077F-0865-427C-8623-BAD3A9A287F2}">
      <dgm:prSet/>
      <dgm:spPr/>
      <dgm:t>
        <a:bodyPr/>
        <a:lstStyle/>
        <a:p>
          <a:endParaRPr lang="en-SG"/>
        </a:p>
      </dgm:t>
    </dgm:pt>
    <dgm:pt modelId="{673D53FE-A6EA-406D-B8AA-3631FB0642FC}" type="sibTrans" cxnId="{ACDD077F-0865-427C-8623-BAD3A9A287F2}">
      <dgm:prSet/>
      <dgm:spPr/>
      <dgm:t>
        <a:bodyPr/>
        <a:lstStyle/>
        <a:p>
          <a:endParaRPr lang="en-SG"/>
        </a:p>
      </dgm:t>
    </dgm:pt>
    <dgm:pt modelId="{11E5E858-1BD4-4682-83C8-3DB0280B362E}" type="pres">
      <dgm:prSet presAssocID="{DA4FB6D8-61C7-404B-85C4-28361F9BB4E9}" presName="matrix" presStyleCnt="0">
        <dgm:presLayoutVars>
          <dgm:chMax val="1"/>
          <dgm:dir/>
          <dgm:resizeHandles val="exact"/>
        </dgm:presLayoutVars>
      </dgm:prSet>
      <dgm:spPr/>
    </dgm:pt>
    <dgm:pt modelId="{7886A79D-0D00-4B24-9E65-B5116D1D07CA}" type="pres">
      <dgm:prSet presAssocID="{DA4FB6D8-61C7-404B-85C4-28361F9BB4E9}" presName="axisShape" presStyleLbl="bgShp" presStyleIdx="0" presStyleCnt="1" custScaleX="157031"/>
      <dgm:spPr/>
    </dgm:pt>
    <dgm:pt modelId="{D02703CA-1BDF-4B01-918E-AB21A3E2FA1A}" type="pres">
      <dgm:prSet presAssocID="{DA4FB6D8-61C7-404B-85C4-28361F9BB4E9}" presName="rect1" presStyleLbl="node1" presStyleIdx="0" presStyleCnt="4" custScaleX="173496" custLinFactX="58127" custLinFactNeighborX="100000" custLinFactNeighborY="1395">
        <dgm:presLayoutVars>
          <dgm:chMax val="0"/>
          <dgm:chPref val="0"/>
          <dgm:bulletEnabled val="1"/>
        </dgm:presLayoutVars>
      </dgm:prSet>
      <dgm:spPr/>
    </dgm:pt>
    <dgm:pt modelId="{A76A0EF1-355F-4058-9BF5-6167DC08E048}" type="pres">
      <dgm:prSet presAssocID="{DA4FB6D8-61C7-404B-85C4-28361F9BB4E9}" presName="rect2" presStyleLbl="node1" presStyleIdx="1" presStyleCnt="4" custScaleX="164480" custLinFactX="-49416" custLinFactNeighborX="-100000" custLinFactNeighborY="993">
        <dgm:presLayoutVars>
          <dgm:chMax val="0"/>
          <dgm:chPref val="0"/>
          <dgm:bulletEnabled val="1"/>
        </dgm:presLayoutVars>
      </dgm:prSet>
      <dgm:spPr/>
    </dgm:pt>
    <dgm:pt modelId="{FCDA9921-F859-446A-ABE6-9E6077BF73E7}" type="pres">
      <dgm:prSet presAssocID="{DA4FB6D8-61C7-404B-85C4-28361F9BB4E9}" presName="rect3" presStyleLbl="node1" presStyleIdx="2" presStyleCnt="4" custScaleX="166774" custLinFactX="56505" custLinFactNeighborX="100000" custLinFactNeighborY="2340">
        <dgm:presLayoutVars>
          <dgm:chMax val="0"/>
          <dgm:chPref val="0"/>
          <dgm:bulletEnabled val="1"/>
        </dgm:presLayoutVars>
      </dgm:prSet>
      <dgm:spPr/>
    </dgm:pt>
    <dgm:pt modelId="{840D0F5F-4274-40B9-A849-2997988A9C11}" type="pres">
      <dgm:prSet presAssocID="{DA4FB6D8-61C7-404B-85C4-28361F9BB4E9}" presName="rect4" presStyleLbl="node1" presStyleIdx="3" presStyleCnt="4" custScaleX="166528" custLinFactX="-50952" custLinFactNeighborX="-100000" custLinFactNeighborY="4405">
        <dgm:presLayoutVars>
          <dgm:chMax val="0"/>
          <dgm:chPref val="0"/>
          <dgm:bulletEnabled val="1"/>
        </dgm:presLayoutVars>
      </dgm:prSet>
      <dgm:spPr/>
    </dgm:pt>
  </dgm:ptLst>
  <dgm:cxnLst>
    <dgm:cxn modelId="{66E2071F-AD86-443D-B31B-D753F97814B3}" type="presOf" srcId="{992A2690-614E-4823-B511-E92E1BE0ADD4}" destId="{D02703CA-1BDF-4B01-918E-AB21A3E2FA1A}" srcOrd="0" destOrd="1" presId="urn:microsoft.com/office/officeart/2005/8/layout/matrix2"/>
    <dgm:cxn modelId="{4994F652-E73D-4D9F-98EA-2DC22D1518F4}" type="presOf" srcId="{611F444B-F656-4FFF-8DAA-4F9E7DE505C8}" destId="{A76A0EF1-355F-4058-9BF5-6167DC08E048}" srcOrd="0" destOrd="0" presId="urn:microsoft.com/office/officeart/2005/8/layout/matrix2"/>
    <dgm:cxn modelId="{ACDD077F-0865-427C-8623-BAD3A9A287F2}" srcId="{DA4FB6D8-61C7-404B-85C4-28361F9BB4E9}" destId="{1ADA45B7-2E98-45B7-8FA8-56124FFD4E26}" srcOrd="3" destOrd="0" parTransId="{3858EB34-2441-4C80-BFE2-E79B0F810FC2}" sibTransId="{673D53FE-A6EA-406D-B8AA-3631FB0642FC}"/>
    <dgm:cxn modelId="{DFB3D581-7458-4F6D-890C-FF37372A82C4}" type="presOf" srcId="{1ADA45B7-2E98-45B7-8FA8-56124FFD4E26}" destId="{840D0F5F-4274-40B9-A849-2997988A9C11}" srcOrd="0" destOrd="0" presId="urn:microsoft.com/office/officeart/2005/8/layout/matrix2"/>
    <dgm:cxn modelId="{22094E8D-652D-4111-A5AE-F0B4A131FF0F}" type="presOf" srcId="{4148EBEC-A123-4F2E-9E23-C2B208BD722A}" destId="{FCDA9921-F859-446A-ABE6-9E6077BF73E7}" srcOrd="0" destOrd="0" presId="urn:microsoft.com/office/officeart/2005/8/layout/matrix2"/>
    <dgm:cxn modelId="{D31E4191-D7CD-48EE-8958-A4E282CAE841}" type="presOf" srcId="{2B7F333D-B484-4140-81A9-378180336840}" destId="{D02703CA-1BDF-4B01-918E-AB21A3E2FA1A}" srcOrd="0" destOrd="0" presId="urn:microsoft.com/office/officeart/2005/8/layout/matrix2"/>
    <dgm:cxn modelId="{30FABEA2-36F2-4B7B-8CD7-8D2E7BDFD7E4}" srcId="{DA4FB6D8-61C7-404B-85C4-28361F9BB4E9}" destId="{4148EBEC-A123-4F2E-9E23-C2B208BD722A}" srcOrd="2" destOrd="0" parTransId="{D3BB3B90-902A-4A3B-99E4-52AC93E3DA65}" sibTransId="{B16BB082-DC7B-4CE9-A823-FB07A34991B2}"/>
    <dgm:cxn modelId="{A91413BB-C415-40E5-9DEA-4B348B484238}" srcId="{2B7F333D-B484-4140-81A9-378180336840}" destId="{992A2690-614E-4823-B511-E92E1BE0ADD4}" srcOrd="0" destOrd="0" parTransId="{D61FDF7A-FCAA-4DAB-87FB-43203BF715B7}" sibTransId="{63D9730F-6EB9-4186-B0C7-605D760339AE}"/>
    <dgm:cxn modelId="{C92799C9-9752-4FF3-B31E-83B43DDB104F}" srcId="{DA4FB6D8-61C7-404B-85C4-28361F9BB4E9}" destId="{611F444B-F656-4FFF-8DAA-4F9E7DE505C8}" srcOrd="1" destOrd="0" parTransId="{DA396ACD-45D9-4F07-99B5-97FBA80E6E2C}" sibTransId="{CCE8092A-CD3E-4D7F-9F7C-6BCD8648D18B}"/>
    <dgm:cxn modelId="{280056D5-1124-49C9-BD34-3319E877020C}" type="presOf" srcId="{DA4FB6D8-61C7-404B-85C4-28361F9BB4E9}" destId="{11E5E858-1BD4-4682-83C8-3DB0280B362E}" srcOrd="0" destOrd="0" presId="urn:microsoft.com/office/officeart/2005/8/layout/matrix2"/>
    <dgm:cxn modelId="{44611DDD-4238-4792-9A23-156260FB8A2B}" srcId="{DA4FB6D8-61C7-404B-85C4-28361F9BB4E9}" destId="{2B7F333D-B484-4140-81A9-378180336840}" srcOrd="0" destOrd="0" parTransId="{69F75FFB-88CC-4BCE-8572-05FA0A825D47}" sibTransId="{112D8FDD-0393-4F11-B2A0-B650052FC970}"/>
    <dgm:cxn modelId="{987262F0-DAAC-4B79-9BF2-E3348A4FCCE8}" type="presParOf" srcId="{11E5E858-1BD4-4682-83C8-3DB0280B362E}" destId="{7886A79D-0D00-4B24-9E65-B5116D1D07CA}" srcOrd="0" destOrd="0" presId="urn:microsoft.com/office/officeart/2005/8/layout/matrix2"/>
    <dgm:cxn modelId="{1D9805E4-1414-40D2-9953-13172ECF1BDF}" type="presParOf" srcId="{11E5E858-1BD4-4682-83C8-3DB0280B362E}" destId="{D02703CA-1BDF-4B01-918E-AB21A3E2FA1A}" srcOrd="1" destOrd="0" presId="urn:microsoft.com/office/officeart/2005/8/layout/matrix2"/>
    <dgm:cxn modelId="{D44CCEAE-5B48-4541-8D87-B5D64B7A82DB}" type="presParOf" srcId="{11E5E858-1BD4-4682-83C8-3DB0280B362E}" destId="{A76A0EF1-355F-4058-9BF5-6167DC08E048}" srcOrd="2" destOrd="0" presId="urn:microsoft.com/office/officeart/2005/8/layout/matrix2"/>
    <dgm:cxn modelId="{356F197D-8539-403E-8E2D-03AD10FAF527}" type="presParOf" srcId="{11E5E858-1BD4-4682-83C8-3DB0280B362E}" destId="{FCDA9921-F859-446A-ABE6-9E6077BF73E7}" srcOrd="3" destOrd="0" presId="urn:microsoft.com/office/officeart/2005/8/layout/matrix2"/>
    <dgm:cxn modelId="{57209AE8-F9FD-4334-9F91-E595878EFD9F}" type="presParOf" srcId="{11E5E858-1BD4-4682-83C8-3DB0280B362E}" destId="{840D0F5F-4274-40B9-A849-2997988A9C1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6F3E57-211C-4AE1-A874-6975077AD70B}" type="doc">
      <dgm:prSet loTypeId="urn:microsoft.com/office/officeart/2008/layout/Pictu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1D08891-D149-4097-93D2-5050AF9968FE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1) APRA Reporting of risk weighted exposures</a:t>
          </a:r>
          <a:endParaRPr lang="en-SG" sz="18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4CDB6B-0894-43AA-8E61-41568B2408BA}" type="parTrans" cxnId="{830311CD-36C6-4E61-A230-2B003334CEB3}">
      <dgm:prSet/>
      <dgm:spPr/>
      <dgm:t>
        <a:bodyPr/>
        <a:lstStyle/>
        <a:p>
          <a:endParaRPr lang="en-SG"/>
        </a:p>
      </dgm:t>
    </dgm:pt>
    <dgm:pt modelId="{49E8317C-2EA8-45CA-B39A-EC6ECAC88BD3}" type="sibTrans" cxnId="{830311CD-36C6-4E61-A230-2B003334CEB3}">
      <dgm:prSet/>
      <dgm:spPr/>
      <dgm:t>
        <a:bodyPr/>
        <a:lstStyle/>
        <a:p>
          <a:endParaRPr lang="en-SG"/>
        </a:p>
      </dgm:t>
    </dgm:pt>
    <dgm:pt modelId="{FAFF8ACC-C04E-4261-955F-420419F5DF19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distinguish between revocable and irrevocable commitments for large exposure investors and report risk weighted exposures. </a:t>
          </a:r>
          <a:endParaRPr lang="en-SG" sz="1400" dirty="0"/>
        </a:p>
      </dgm:t>
    </dgm:pt>
    <dgm:pt modelId="{8866A72B-4709-48B4-A026-202B682F20A4}" type="parTrans" cxnId="{CE96EDAA-9B5F-43AB-89E1-D6959C82F012}">
      <dgm:prSet/>
      <dgm:spPr/>
      <dgm:t>
        <a:bodyPr/>
        <a:lstStyle/>
        <a:p>
          <a:endParaRPr lang="en-SG"/>
        </a:p>
      </dgm:t>
    </dgm:pt>
    <dgm:pt modelId="{4F7CDFDA-475C-40AA-873E-31907C3DD233}" type="sibTrans" cxnId="{CE96EDAA-9B5F-43AB-89E1-D6959C82F012}">
      <dgm:prSet/>
      <dgm:spPr/>
      <dgm:t>
        <a:bodyPr/>
        <a:lstStyle/>
        <a:p>
          <a:endParaRPr lang="en-SG"/>
        </a:p>
      </dgm:t>
    </dgm:pt>
    <dgm:pt modelId="{F41283D6-CE2C-45C0-A111-2154B646559C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sz="1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 and Reporting structure</a:t>
          </a:r>
          <a:endParaRPr lang="en-US" sz="14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APRA Reporting with risk weighted exposures.</a:t>
          </a: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provisioning for risk weighted exposures.</a:t>
          </a:r>
          <a:endParaRPr lang="en-SG" sz="1400" dirty="0">
            <a:solidFill>
              <a:srgbClr val="002060"/>
            </a:solidFill>
          </a:endParaRPr>
        </a:p>
      </dgm:t>
    </dgm:pt>
    <dgm:pt modelId="{522521DA-3029-4A6A-8CF2-7AF7911B457F}" type="parTrans" cxnId="{4A010054-8411-4275-BB5F-89EED4A33F6F}">
      <dgm:prSet/>
      <dgm:spPr/>
      <dgm:t>
        <a:bodyPr/>
        <a:lstStyle/>
        <a:p>
          <a:endParaRPr lang="en-SG"/>
        </a:p>
      </dgm:t>
    </dgm:pt>
    <dgm:pt modelId="{6E6444E6-0963-425E-ACB0-5C0BBF5A0D3B}" type="sibTrans" cxnId="{4A010054-8411-4275-BB5F-89EED4A33F6F}">
      <dgm:prSet/>
      <dgm:spPr/>
      <dgm:t>
        <a:bodyPr/>
        <a:lstStyle/>
        <a:p>
          <a:endParaRPr lang="en-SG"/>
        </a:p>
      </dgm:t>
    </dgm:pt>
    <dgm:pt modelId="{4B668A3B-2D64-4772-9CA4-338A7501690F}" type="pres">
      <dgm:prSet presAssocID="{926F3E57-211C-4AE1-A874-6975077AD70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59D9D82-99B1-422C-B266-4F2416859718}" type="pres">
      <dgm:prSet presAssocID="{01D08891-D149-4097-93D2-5050AF9968FE}" presName="root" presStyleCnt="0">
        <dgm:presLayoutVars>
          <dgm:chMax/>
          <dgm:chPref val="4"/>
        </dgm:presLayoutVars>
      </dgm:prSet>
      <dgm:spPr/>
    </dgm:pt>
    <dgm:pt modelId="{D3205612-87E3-4983-A379-D1DA6A343D92}" type="pres">
      <dgm:prSet presAssocID="{01D08891-D149-4097-93D2-5050AF9968FE}" presName="rootComposite" presStyleCnt="0">
        <dgm:presLayoutVars/>
      </dgm:prSet>
      <dgm:spPr/>
    </dgm:pt>
    <dgm:pt modelId="{156B99C3-C325-4472-8F0D-6A82933C82F8}" type="pres">
      <dgm:prSet presAssocID="{01D08891-D149-4097-93D2-5050AF9968FE}" presName="rootText" presStyleLbl="node0" presStyleIdx="0" presStyleCnt="1" custScaleY="48149" custLinFactNeighborX="5088" custLinFactNeighborY="-60">
        <dgm:presLayoutVars>
          <dgm:chMax/>
          <dgm:chPref val="4"/>
        </dgm:presLayoutVars>
      </dgm:prSet>
      <dgm:spPr/>
    </dgm:pt>
    <dgm:pt modelId="{6E289966-7779-4EFD-878C-B0539C86C027}" type="pres">
      <dgm:prSet presAssocID="{01D08891-D149-4097-93D2-5050AF9968FE}" presName="childShape" presStyleCnt="0">
        <dgm:presLayoutVars>
          <dgm:chMax val="0"/>
          <dgm:chPref val="0"/>
        </dgm:presLayoutVars>
      </dgm:prSet>
      <dgm:spPr/>
    </dgm:pt>
    <dgm:pt modelId="{3B9FC243-D3DD-4A06-B127-B20548B7D57D}" type="pres">
      <dgm:prSet presAssocID="{FAFF8ACC-C04E-4261-955F-420419F5DF19}" presName="childComposite" presStyleCnt="0">
        <dgm:presLayoutVars>
          <dgm:chMax val="0"/>
          <dgm:chPref val="0"/>
        </dgm:presLayoutVars>
      </dgm:prSet>
      <dgm:spPr/>
    </dgm:pt>
    <dgm:pt modelId="{B14161EF-175E-4099-BC5D-69C883A5E6E1}" type="pres">
      <dgm:prSet presAssocID="{FAFF8ACC-C04E-4261-955F-420419F5DF19}" presName="Image" presStyleLbl="node1" presStyleIdx="0" presStyleCnt="2" custScaleX="104368" custScaleY="120193" custLinFactNeighborX="-21996" custLinFactNeighborY="-1787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D8989FF-9B76-40E3-8DAB-E3A6E748FB34}" type="pres">
      <dgm:prSet presAssocID="{FAFF8ACC-C04E-4261-955F-420419F5DF19}" presName="childText" presStyleLbl="lnNode1" presStyleIdx="0" presStyleCnt="2" custScaleX="108919" custScaleY="185418" custLinFactNeighborX="409" custLinFactNeighborY="-8022">
        <dgm:presLayoutVars>
          <dgm:chMax val="0"/>
          <dgm:chPref val="0"/>
          <dgm:bulletEnabled val="1"/>
        </dgm:presLayoutVars>
      </dgm:prSet>
      <dgm:spPr/>
    </dgm:pt>
    <dgm:pt modelId="{EBE59397-D712-40B4-B8DC-D9A8E2BC7201}" type="pres">
      <dgm:prSet presAssocID="{F41283D6-CE2C-45C0-A111-2154B646559C}" presName="childComposite" presStyleCnt="0">
        <dgm:presLayoutVars>
          <dgm:chMax val="0"/>
          <dgm:chPref val="0"/>
        </dgm:presLayoutVars>
      </dgm:prSet>
      <dgm:spPr/>
    </dgm:pt>
    <dgm:pt modelId="{9B2A6B13-5C39-42AD-B650-555E7288CADA}" type="pres">
      <dgm:prSet presAssocID="{F41283D6-CE2C-45C0-A111-2154B646559C}" presName="Image" presStyleLbl="node1" presStyleIdx="1" presStyleCnt="2" custLinFactNeighborX="-24085" custLinFactNeighborY="-107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C2EE4C74-DD6E-4A21-9FC5-FAD3260AF3CD}" type="pres">
      <dgm:prSet presAssocID="{F41283D6-CE2C-45C0-A111-2154B646559C}" presName="childText" presStyleLbl="lnNode1" presStyleIdx="1" presStyleCnt="2" custScaleX="108485" custScaleY="199137" custLinFactNeighborX="23" custLinFactNeighborY="-8467">
        <dgm:presLayoutVars>
          <dgm:chMax val="0"/>
          <dgm:chPref val="0"/>
          <dgm:bulletEnabled val="1"/>
        </dgm:presLayoutVars>
      </dgm:prSet>
      <dgm:spPr/>
    </dgm:pt>
  </dgm:ptLst>
  <dgm:cxnLst>
    <dgm:cxn modelId="{993DD70F-5BDA-458F-B675-C1E494AAFE90}" type="presOf" srcId="{926F3E57-211C-4AE1-A874-6975077AD70B}" destId="{4B668A3B-2D64-4772-9CA4-338A7501690F}" srcOrd="0" destOrd="0" presId="urn:microsoft.com/office/officeart/2008/layout/PictureAccentList"/>
    <dgm:cxn modelId="{4A010054-8411-4275-BB5F-89EED4A33F6F}" srcId="{01D08891-D149-4097-93D2-5050AF9968FE}" destId="{F41283D6-CE2C-45C0-A111-2154B646559C}" srcOrd="1" destOrd="0" parTransId="{522521DA-3029-4A6A-8CF2-7AF7911B457F}" sibTransId="{6E6444E6-0963-425E-ACB0-5C0BBF5A0D3B}"/>
    <dgm:cxn modelId="{A2CCAE77-77F1-4358-86C3-18ED64F65E9D}" type="presOf" srcId="{01D08891-D149-4097-93D2-5050AF9968FE}" destId="{156B99C3-C325-4472-8F0D-6A82933C82F8}" srcOrd="0" destOrd="0" presId="urn:microsoft.com/office/officeart/2008/layout/PictureAccentList"/>
    <dgm:cxn modelId="{4EF1D95A-AAD7-4FEE-B809-938BED14A0C8}" type="presOf" srcId="{FAFF8ACC-C04E-4261-955F-420419F5DF19}" destId="{2D8989FF-9B76-40E3-8DAB-E3A6E748FB34}" srcOrd="0" destOrd="0" presId="urn:microsoft.com/office/officeart/2008/layout/PictureAccentList"/>
    <dgm:cxn modelId="{CE96EDAA-9B5F-43AB-89E1-D6959C82F012}" srcId="{01D08891-D149-4097-93D2-5050AF9968FE}" destId="{FAFF8ACC-C04E-4261-955F-420419F5DF19}" srcOrd="0" destOrd="0" parTransId="{8866A72B-4709-48B4-A026-202B682F20A4}" sibTransId="{4F7CDFDA-475C-40AA-873E-31907C3DD233}"/>
    <dgm:cxn modelId="{830311CD-36C6-4E61-A230-2B003334CEB3}" srcId="{926F3E57-211C-4AE1-A874-6975077AD70B}" destId="{01D08891-D149-4097-93D2-5050AF9968FE}" srcOrd="0" destOrd="0" parTransId="{C44CDB6B-0894-43AA-8E61-41568B2408BA}" sibTransId="{49E8317C-2EA8-45CA-B39A-EC6ECAC88BD3}"/>
    <dgm:cxn modelId="{156D39F5-8680-440C-BA6B-6F3BA300CDAA}" type="presOf" srcId="{F41283D6-CE2C-45C0-A111-2154B646559C}" destId="{C2EE4C74-DD6E-4A21-9FC5-FAD3260AF3CD}" srcOrd="0" destOrd="0" presId="urn:microsoft.com/office/officeart/2008/layout/PictureAccentList"/>
    <dgm:cxn modelId="{48759BE6-7229-46FD-A490-199772A72A80}" type="presParOf" srcId="{4B668A3B-2D64-4772-9CA4-338A7501690F}" destId="{C59D9D82-99B1-422C-B266-4F2416859718}" srcOrd="0" destOrd="0" presId="urn:microsoft.com/office/officeart/2008/layout/PictureAccentList"/>
    <dgm:cxn modelId="{3AA205C6-43FF-43C3-8D2E-11A4D8C247CC}" type="presParOf" srcId="{C59D9D82-99B1-422C-B266-4F2416859718}" destId="{D3205612-87E3-4983-A379-D1DA6A343D92}" srcOrd="0" destOrd="0" presId="urn:microsoft.com/office/officeart/2008/layout/PictureAccentList"/>
    <dgm:cxn modelId="{8D676577-B33B-4B0B-A43A-B0B8045BCA3B}" type="presParOf" srcId="{D3205612-87E3-4983-A379-D1DA6A343D92}" destId="{156B99C3-C325-4472-8F0D-6A82933C82F8}" srcOrd="0" destOrd="0" presId="urn:microsoft.com/office/officeart/2008/layout/PictureAccentList"/>
    <dgm:cxn modelId="{C37C8F3D-8032-48CD-98EE-03FAD7D96C42}" type="presParOf" srcId="{C59D9D82-99B1-422C-B266-4F2416859718}" destId="{6E289966-7779-4EFD-878C-B0539C86C027}" srcOrd="1" destOrd="0" presId="urn:microsoft.com/office/officeart/2008/layout/PictureAccentList"/>
    <dgm:cxn modelId="{AB4FC5FF-8F00-4366-8466-7DF04A45D0BE}" type="presParOf" srcId="{6E289966-7779-4EFD-878C-B0539C86C027}" destId="{3B9FC243-D3DD-4A06-B127-B20548B7D57D}" srcOrd="0" destOrd="0" presId="urn:microsoft.com/office/officeart/2008/layout/PictureAccentList"/>
    <dgm:cxn modelId="{B11ACAFD-A679-49E3-8EF1-DEB5DAD56F26}" type="presParOf" srcId="{3B9FC243-D3DD-4A06-B127-B20548B7D57D}" destId="{B14161EF-175E-4099-BC5D-69C883A5E6E1}" srcOrd="0" destOrd="0" presId="urn:microsoft.com/office/officeart/2008/layout/PictureAccentList"/>
    <dgm:cxn modelId="{CA4E4FCD-7A26-4AA9-B3A3-8BBD5F2410B1}" type="presParOf" srcId="{3B9FC243-D3DD-4A06-B127-B20548B7D57D}" destId="{2D8989FF-9B76-40E3-8DAB-E3A6E748FB34}" srcOrd="1" destOrd="0" presId="urn:microsoft.com/office/officeart/2008/layout/PictureAccentList"/>
    <dgm:cxn modelId="{639BFC4E-C8E0-4194-BB99-02C6CADA1FC1}" type="presParOf" srcId="{6E289966-7779-4EFD-878C-B0539C86C027}" destId="{EBE59397-D712-40B4-B8DC-D9A8E2BC7201}" srcOrd="1" destOrd="0" presId="urn:microsoft.com/office/officeart/2008/layout/PictureAccentList"/>
    <dgm:cxn modelId="{69D86D0B-BABB-4694-B5BB-83599916D426}" type="presParOf" srcId="{EBE59397-D712-40B4-B8DC-D9A8E2BC7201}" destId="{9B2A6B13-5C39-42AD-B650-555E7288CADA}" srcOrd="0" destOrd="0" presId="urn:microsoft.com/office/officeart/2008/layout/PictureAccentList"/>
    <dgm:cxn modelId="{27235B6D-2846-4559-B4FC-EDA452D5E3B4}" type="presParOf" srcId="{EBE59397-D712-40B4-B8DC-D9A8E2BC7201}" destId="{C2EE4C74-DD6E-4A21-9FC5-FAD3260AF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6F3E57-211C-4AE1-A874-6975077AD70B}" type="doc">
      <dgm:prSet loTypeId="urn:microsoft.com/office/officeart/2008/layout/Pictu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1D08891-D149-4097-93D2-5050AF9968FE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2) Provisions for exposures </a:t>
          </a:r>
          <a:endParaRPr lang="en-SG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4CDB6B-0894-43AA-8E61-41568B2408BA}" type="parTrans" cxnId="{830311CD-36C6-4E61-A230-2B003334CEB3}">
      <dgm:prSet/>
      <dgm:spPr/>
      <dgm:t>
        <a:bodyPr/>
        <a:lstStyle/>
        <a:p>
          <a:endParaRPr lang="en-SG"/>
        </a:p>
      </dgm:t>
    </dgm:pt>
    <dgm:pt modelId="{49E8317C-2EA8-45CA-B39A-EC6ECAC88BD3}" type="sibTrans" cxnId="{830311CD-36C6-4E61-A230-2B003334CEB3}">
      <dgm:prSet/>
      <dgm:spPr/>
      <dgm:t>
        <a:bodyPr/>
        <a:lstStyle/>
        <a:p>
          <a:endParaRPr lang="en-SG"/>
        </a:p>
      </dgm:t>
    </dgm:pt>
    <dgm:pt modelId="{FAFF8ACC-C04E-4261-955F-420419F5DF19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Provisions for exposures to P2P lenders (investors) to be calculated in accordance with their risk grades and accounting provisioning model.</a:t>
          </a:r>
          <a:endParaRPr lang="en-SG" sz="1400" dirty="0"/>
        </a:p>
      </dgm:t>
    </dgm:pt>
    <dgm:pt modelId="{8866A72B-4709-48B4-A026-202B682F20A4}" type="parTrans" cxnId="{CE96EDAA-9B5F-43AB-89E1-D6959C82F012}">
      <dgm:prSet/>
      <dgm:spPr/>
      <dgm:t>
        <a:bodyPr/>
        <a:lstStyle/>
        <a:p>
          <a:endParaRPr lang="en-SG"/>
        </a:p>
      </dgm:t>
    </dgm:pt>
    <dgm:pt modelId="{4F7CDFDA-475C-40AA-873E-31907C3DD233}" type="sibTrans" cxnId="{CE96EDAA-9B5F-43AB-89E1-D6959C82F012}">
      <dgm:prSet/>
      <dgm:spPr/>
      <dgm:t>
        <a:bodyPr/>
        <a:lstStyle/>
        <a:p>
          <a:endParaRPr lang="en-SG"/>
        </a:p>
      </dgm:t>
    </dgm:pt>
    <dgm:pt modelId="{F41283D6-CE2C-45C0-A111-2154B646559C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sz="1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Calculation of Provisioning</a:t>
          </a: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wealth rating for investors based on wealthiness and risk appetite.</a:t>
          </a:r>
        </a:p>
        <a:p>
          <a:pPr algn="l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process for allocation of provisions on borrower’s segments and capturing the capital reserves over investors exposures.</a:t>
          </a:r>
        </a:p>
        <a:p>
          <a:pPr algn="l">
            <a:buFont typeface="Wingdings" panose="05000000000000000000" pitchFamily="2" charset="2"/>
            <a:buChar char="Ø"/>
          </a:pPr>
          <a:endParaRPr lang="en-SG" sz="1400" dirty="0">
            <a:solidFill>
              <a:srgbClr val="002060"/>
            </a:solidFill>
          </a:endParaRPr>
        </a:p>
      </dgm:t>
    </dgm:pt>
    <dgm:pt modelId="{522521DA-3029-4A6A-8CF2-7AF7911B457F}" type="parTrans" cxnId="{4A010054-8411-4275-BB5F-89EED4A33F6F}">
      <dgm:prSet/>
      <dgm:spPr/>
      <dgm:t>
        <a:bodyPr/>
        <a:lstStyle/>
        <a:p>
          <a:endParaRPr lang="en-SG"/>
        </a:p>
      </dgm:t>
    </dgm:pt>
    <dgm:pt modelId="{6E6444E6-0963-425E-ACB0-5C0BBF5A0D3B}" type="sibTrans" cxnId="{4A010054-8411-4275-BB5F-89EED4A33F6F}">
      <dgm:prSet/>
      <dgm:spPr/>
      <dgm:t>
        <a:bodyPr/>
        <a:lstStyle/>
        <a:p>
          <a:endParaRPr lang="en-SG"/>
        </a:p>
      </dgm:t>
    </dgm:pt>
    <dgm:pt modelId="{4B668A3B-2D64-4772-9CA4-338A7501690F}" type="pres">
      <dgm:prSet presAssocID="{926F3E57-211C-4AE1-A874-6975077AD70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59D9D82-99B1-422C-B266-4F2416859718}" type="pres">
      <dgm:prSet presAssocID="{01D08891-D149-4097-93D2-5050AF9968FE}" presName="root" presStyleCnt="0">
        <dgm:presLayoutVars>
          <dgm:chMax/>
          <dgm:chPref val="4"/>
        </dgm:presLayoutVars>
      </dgm:prSet>
      <dgm:spPr/>
    </dgm:pt>
    <dgm:pt modelId="{D3205612-87E3-4983-A379-D1DA6A343D92}" type="pres">
      <dgm:prSet presAssocID="{01D08891-D149-4097-93D2-5050AF9968FE}" presName="rootComposite" presStyleCnt="0">
        <dgm:presLayoutVars/>
      </dgm:prSet>
      <dgm:spPr/>
    </dgm:pt>
    <dgm:pt modelId="{156B99C3-C325-4472-8F0D-6A82933C82F8}" type="pres">
      <dgm:prSet presAssocID="{01D08891-D149-4097-93D2-5050AF9968FE}" presName="rootText" presStyleLbl="node0" presStyleIdx="0" presStyleCnt="1" custScaleY="48149" custLinFactNeighborX="4600" custLinFactNeighborY="-1251">
        <dgm:presLayoutVars>
          <dgm:chMax/>
          <dgm:chPref val="4"/>
        </dgm:presLayoutVars>
      </dgm:prSet>
      <dgm:spPr/>
    </dgm:pt>
    <dgm:pt modelId="{6E289966-7779-4EFD-878C-B0539C86C027}" type="pres">
      <dgm:prSet presAssocID="{01D08891-D149-4097-93D2-5050AF9968FE}" presName="childShape" presStyleCnt="0">
        <dgm:presLayoutVars>
          <dgm:chMax val="0"/>
          <dgm:chPref val="0"/>
        </dgm:presLayoutVars>
      </dgm:prSet>
      <dgm:spPr/>
    </dgm:pt>
    <dgm:pt modelId="{3B9FC243-D3DD-4A06-B127-B20548B7D57D}" type="pres">
      <dgm:prSet presAssocID="{FAFF8ACC-C04E-4261-955F-420419F5DF19}" presName="childComposite" presStyleCnt="0">
        <dgm:presLayoutVars>
          <dgm:chMax val="0"/>
          <dgm:chPref val="0"/>
        </dgm:presLayoutVars>
      </dgm:prSet>
      <dgm:spPr/>
    </dgm:pt>
    <dgm:pt modelId="{B14161EF-175E-4099-BC5D-69C883A5E6E1}" type="pres">
      <dgm:prSet presAssocID="{FAFF8ACC-C04E-4261-955F-420419F5DF19}" presName="Image" presStyleLbl="node1" presStyleIdx="0" presStyleCnt="2" custScaleX="104368" custScaleY="120193" custLinFactNeighborX="-21996" custLinFactNeighborY="-1787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D8989FF-9B76-40E3-8DAB-E3A6E748FB34}" type="pres">
      <dgm:prSet presAssocID="{FAFF8ACC-C04E-4261-955F-420419F5DF19}" presName="childText" presStyleLbl="lnNode1" presStyleIdx="0" presStyleCnt="2" custScaleX="108919" custScaleY="177586" custLinFactNeighborX="1373" custLinFactNeighborY="-8022">
        <dgm:presLayoutVars>
          <dgm:chMax val="0"/>
          <dgm:chPref val="0"/>
          <dgm:bulletEnabled val="1"/>
        </dgm:presLayoutVars>
      </dgm:prSet>
      <dgm:spPr/>
    </dgm:pt>
    <dgm:pt modelId="{EBE59397-D712-40B4-B8DC-D9A8E2BC7201}" type="pres">
      <dgm:prSet presAssocID="{F41283D6-CE2C-45C0-A111-2154B646559C}" presName="childComposite" presStyleCnt="0">
        <dgm:presLayoutVars>
          <dgm:chMax val="0"/>
          <dgm:chPref val="0"/>
        </dgm:presLayoutVars>
      </dgm:prSet>
      <dgm:spPr/>
    </dgm:pt>
    <dgm:pt modelId="{9B2A6B13-5C39-42AD-B650-555E7288CADA}" type="pres">
      <dgm:prSet presAssocID="{F41283D6-CE2C-45C0-A111-2154B646559C}" presName="Image" presStyleLbl="node1" presStyleIdx="1" presStyleCnt="2" custLinFactNeighborX="-24085" custLinFactNeighborY="-107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C2EE4C74-DD6E-4A21-9FC5-FAD3260AF3CD}" type="pres">
      <dgm:prSet presAssocID="{F41283D6-CE2C-45C0-A111-2154B646559C}" presName="childText" presStyleLbl="lnNode1" presStyleIdx="1" presStyleCnt="2" custScaleX="107663" custScaleY="183310" custLinFactNeighborX="23" custLinFactNeighborY="-8467">
        <dgm:presLayoutVars>
          <dgm:chMax val="0"/>
          <dgm:chPref val="0"/>
          <dgm:bulletEnabled val="1"/>
        </dgm:presLayoutVars>
      </dgm:prSet>
      <dgm:spPr/>
    </dgm:pt>
  </dgm:ptLst>
  <dgm:cxnLst>
    <dgm:cxn modelId="{993DD70F-5BDA-458F-B675-C1E494AAFE90}" type="presOf" srcId="{926F3E57-211C-4AE1-A874-6975077AD70B}" destId="{4B668A3B-2D64-4772-9CA4-338A7501690F}" srcOrd="0" destOrd="0" presId="urn:microsoft.com/office/officeart/2008/layout/PictureAccentList"/>
    <dgm:cxn modelId="{4A010054-8411-4275-BB5F-89EED4A33F6F}" srcId="{01D08891-D149-4097-93D2-5050AF9968FE}" destId="{F41283D6-CE2C-45C0-A111-2154B646559C}" srcOrd="1" destOrd="0" parTransId="{522521DA-3029-4A6A-8CF2-7AF7911B457F}" sibTransId="{6E6444E6-0963-425E-ACB0-5C0BBF5A0D3B}"/>
    <dgm:cxn modelId="{A2CCAE77-77F1-4358-86C3-18ED64F65E9D}" type="presOf" srcId="{01D08891-D149-4097-93D2-5050AF9968FE}" destId="{156B99C3-C325-4472-8F0D-6A82933C82F8}" srcOrd="0" destOrd="0" presId="urn:microsoft.com/office/officeart/2008/layout/PictureAccentList"/>
    <dgm:cxn modelId="{4EF1D95A-AAD7-4FEE-B809-938BED14A0C8}" type="presOf" srcId="{FAFF8ACC-C04E-4261-955F-420419F5DF19}" destId="{2D8989FF-9B76-40E3-8DAB-E3A6E748FB34}" srcOrd="0" destOrd="0" presId="urn:microsoft.com/office/officeart/2008/layout/PictureAccentList"/>
    <dgm:cxn modelId="{CE96EDAA-9B5F-43AB-89E1-D6959C82F012}" srcId="{01D08891-D149-4097-93D2-5050AF9968FE}" destId="{FAFF8ACC-C04E-4261-955F-420419F5DF19}" srcOrd="0" destOrd="0" parTransId="{8866A72B-4709-48B4-A026-202B682F20A4}" sibTransId="{4F7CDFDA-475C-40AA-873E-31907C3DD233}"/>
    <dgm:cxn modelId="{830311CD-36C6-4E61-A230-2B003334CEB3}" srcId="{926F3E57-211C-4AE1-A874-6975077AD70B}" destId="{01D08891-D149-4097-93D2-5050AF9968FE}" srcOrd="0" destOrd="0" parTransId="{C44CDB6B-0894-43AA-8E61-41568B2408BA}" sibTransId="{49E8317C-2EA8-45CA-B39A-EC6ECAC88BD3}"/>
    <dgm:cxn modelId="{156D39F5-8680-440C-BA6B-6F3BA300CDAA}" type="presOf" srcId="{F41283D6-CE2C-45C0-A111-2154B646559C}" destId="{C2EE4C74-DD6E-4A21-9FC5-FAD3260AF3CD}" srcOrd="0" destOrd="0" presId="urn:microsoft.com/office/officeart/2008/layout/PictureAccentList"/>
    <dgm:cxn modelId="{48759BE6-7229-46FD-A490-199772A72A80}" type="presParOf" srcId="{4B668A3B-2D64-4772-9CA4-338A7501690F}" destId="{C59D9D82-99B1-422C-B266-4F2416859718}" srcOrd="0" destOrd="0" presId="urn:microsoft.com/office/officeart/2008/layout/PictureAccentList"/>
    <dgm:cxn modelId="{3AA205C6-43FF-43C3-8D2E-11A4D8C247CC}" type="presParOf" srcId="{C59D9D82-99B1-422C-B266-4F2416859718}" destId="{D3205612-87E3-4983-A379-D1DA6A343D92}" srcOrd="0" destOrd="0" presId="urn:microsoft.com/office/officeart/2008/layout/PictureAccentList"/>
    <dgm:cxn modelId="{8D676577-B33B-4B0B-A43A-B0B8045BCA3B}" type="presParOf" srcId="{D3205612-87E3-4983-A379-D1DA6A343D92}" destId="{156B99C3-C325-4472-8F0D-6A82933C82F8}" srcOrd="0" destOrd="0" presId="urn:microsoft.com/office/officeart/2008/layout/PictureAccentList"/>
    <dgm:cxn modelId="{C37C8F3D-8032-48CD-98EE-03FAD7D96C42}" type="presParOf" srcId="{C59D9D82-99B1-422C-B266-4F2416859718}" destId="{6E289966-7779-4EFD-878C-B0539C86C027}" srcOrd="1" destOrd="0" presId="urn:microsoft.com/office/officeart/2008/layout/PictureAccentList"/>
    <dgm:cxn modelId="{AB4FC5FF-8F00-4366-8466-7DF04A45D0BE}" type="presParOf" srcId="{6E289966-7779-4EFD-878C-B0539C86C027}" destId="{3B9FC243-D3DD-4A06-B127-B20548B7D57D}" srcOrd="0" destOrd="0" presId="urn:microsoft.com/office/officeart/2008/layout/PictureAccentList"/>
    <dgm:cxn modelId="{B11ACAFD-A679-49E3-8EF1-DEB5DAD56F26}" type="presParOf" srcId="{3B9FC243-D3DD-4A06-B127-B20548B7D57D}" destId="{B14161EF-175E-4099-BC5D-69C883A5E6E1}" srcOrd="0" destOrd="0" presId="urn:microsoft.com/office/officeart/2008/layout/PictureAccentList"/>
    <dgm:cxn modelId="{CA4E4FCD-7A26-4AA9-B3A3-8BBD5F2410B1}" type="presParOf" srcId="{3B9FC243-D3DD-4A06-B127-B20548B7D57D}" destId="{2D8989FF-9B76-40E3-8DAB-E3A6E748FB34}" srcOrd="1" destOrd="0" presId="urn:microsoft.com/office/officeart/2008/layout/PictureAccentList"/>
    <dgm:cxn modelId="{639BFC4E-C8E0-4194-BB99-02C6CADA1FC1}" type="presParOf" srcId="{6E289966-7779-4EFD-878C-B0539C86C027}" destId="{EBE59397-D712-40B4-B8DC-D9A8E2BC7201}" srcOrd="1" destOrd="0" presId="urn:microsoft.com/office/officeart/2008/layout/PictureAccentList"/>
    <dgm:cxn modelId="{69D86D0B-BABB-4694-B5BB-83599916D426}" type="presParOf" srcId="{EBE59397-D712-40B4-B8DC-D9A8E2BC7201}" destId="{9B2A6B13-5C39-42AD-B650-555E7288CADA}" srcOrd="0" destOrd="0" presId="urn:microsoft.com/office/officeart/2008/layout/PictureAccentList"/>
    <dgm:cxn modelId="{27235B6D-2846-4559-B4FC-EDA452D5E3B4}" type="presParOf" srcId="{EBE59397-D712-40B4-B8DC-D9A8E2BC7201}" destId="{C2EE4C74-DD6E-4A21-9FC5-FAD3260AF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6F3E57-211C-4AE1-A874-6975077AD70B}" type="doc">
      <dgm:prSet loTypeId="urn:microsoft.com/office/officeart/2008/layout/Picture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1D08891-D149-4097-93D2-5050AF9968FE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3) Strategic Considerations and Due-Diligence of borrower’s </a:t>
          </a:r>
          <a:endParaRPr lang="en-SG" sz="18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4CDB6B-0894-43AA-8E61-41568B2408BA}" type="parTrans" cxnId="{830311CD-36C6-4E61-A230-2B003334CEB3}">
      <dgm:prSet/>
      <dgm:spPr/>
      <dgm:t>
        <a:bodyPr/>
        <a:lstStyle/>
        <a:p>
          <a:endParaRPr lang="en-SG"/>
        </a:p>
      </dgm:t>
    </dgm:pt>
    <dgm:pt modelId="{49E8317C-2EA8-45CA-B39A-EC6ECAC88BD3}" type="sibTrans" cxnId="{830311CD-36C6-4E61-A230-2B003334CEB3}">
      <dgm:prSet/>
      <dgm:spPr/>
      <dgm:t>
        <a:bodyPr/>
        <a:lstStyle/>
        <a:p>
          <a:endParaRPr lang="en-SG"/>
        </a:p>
      </dgm:t>
    </dgm:pt>
    <dgm:pt modelId="{FAFF8ACC-C04E-4261-955F-420419F5DF19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an approved strategy for P2P lending arrangements considering Board approved risk appetite settings and setting out appropriate controls and review trigger events.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assessment to understand the risk characteristics of the prospective and actual exposures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understanding of all structural features of the transaction.</a:t>
          </a:r>
        </a:p>
        <a:p>
          <a:pPr algn="just">
            <a:buFont typeface="Arial" panose="020B0604020202020204" pitchFamily="34" charset="0"/>
            <a:buChar char="•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the provisions considering expected loss and economic scenario.</a:t>
          </a:r>
          <a:endParaRPr lang="en-SG" sz="1400" dirty="0"/>
        </a:p>
      </dgm:t>
    </dgm:pt>
    <dgm:pt modelId="{8866A72B-4709-48B4-A026-202B682F20A4}" type="parTrans" cxnId="{CE96EDAA-9B5F-43AB-89E1-D6959C82F012}">
      <dgm:prSet/>
      <dgm:spPr/>
      <dgm:t>
        <a:bodyPr/>
        <a:lstStyle/>
        <a:p>
          <a:endParaRPr lang="en-SG"/>
        </a:p>
      </dgm:t>
    </dgm:pt>
    <dgm:pt modelId="{4F7CDFDA-475C-40AA-873E-31907C3DD233}" type="sibTrans" cxnId="{CE96EDAA-9B5F-43AB-89E1-D6959C82F012}">
      <dgm:prSet/>
      <dgm:spPr/>
      <dgm:t>
        <a:bodyPr/>
        <a:lstStyle/>
        <a:p>
          <a:endParaRPr lang="en-SG"/>
        </a:p>
      </dgm:t>
    </dgm:pt>
    <dgm:pt modelId="{F41283D6-CE2C-45C0-A111-2154B646559C}">
      <dgm:prSet phldrT="[Text]" custT="1"/>
      <dgm:spPr>
        <a:ln w="19050">
          <a:solidFill>
            <a:schemeClr val="accent1"/>
          </a:solidFill>
        </a:ln>
      </dgm:spPr>
      <dgm:t>
        <a:bodyPr/>
        <a:lstStyle/>
        <a:p>
          <a:pPr algn="just">
            <a:buFont typeface="Wingdings" panose="05000000000000000000" pitchFamily="2" charset="2"/>
            <a:buChar char="Ø"/>
          </a:pPr>
          <a:r>
            <a:rPr lang="en-US" sz="1400" b="1" u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  </a:t>
          </a:r>
          <a:r>
            <a:rPr lang="en-US" sz="1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machine Learning models</a:t>
          </a: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Establish and implement KYC (know your customer) policy  for all borrowers and investors in fintech.</a:t>
          </a: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expected credit loss (ECL) for all active borrowers.</a:t>
          </a: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 a structured data base to capture transactional details and support continued calculation of risk matrices, scoring proposed models. </a:t>
          </a:r>
          <a:endParaRPr lang="en-US" sz="14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just">
            <a:buFont typeface="Wingdings" panose="05000000000000000000" pitchFamily="2" charset="2"/>
            <a:buChar char="Ø"/>
          </a:pPr>
          <a:r>
            <a:rPr lang="en-US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provisions amount using ECL and forecasted macro economic models </a:t>
          </a:r>
          <a:endParaRPr lang="en-SG" sz="1400" dirty="0">
            <a:solidFill>
              <a:srgbClr val="002060"/>
            </a:solidFill>
          </a:endParaRPr>
        </a:p>
      </dgm:t>
    </dgm:pt>
    <dgm:pt modelId="{522521DA-3029-4A6A-8CF2-7AF7911B457F}" type="parTrans" cxnId="{4A010054-8411-4275-BB5F-89EED4A33F6F}">
      <dgm:prSet/>
      <dgm:spPr/>
      <dgm:t>
        <a:bodyPr/>
        <a:lstStyle/>
        <a:p>
          <a:endParaRPr lang="en-SG"/>
        </a:p>
      </dgm:t>
    </dgm:pt>
    <dgm:pt modelId="{6E6444E6-0963-425E-ACB0-5C0BBF5A0D3B}" type="sibTrans" cxnId="{4A010054-8411-4275-BB5F-89EED4A33F6F}">
      <dgm:prSet/>
      <dgm:spPr/>
      <dgm:t>
        <a:bodyPr/>
        <a:lstStyle/>
        <a:p>
          <a:endParaRPr lang="en-SG"/>
        </a:p>
      </dgm:t>
    </dgm:pt>
    <dgm:pt modelId="{4B668A3B-2D64-4772-9CA4-338A7501690F}" type="pres">
      <dgm:prSet presAssocID="{926F3E57-211C-4AE1-A874-6975077AD70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59D9D82-99B1-422C-B266-4F2416859718}" type="pres">
      <dgm:prSet presAssocID="{01D08891-D149-4097-93D2-5050AF9968FE}" presName="root" presStyleCnt="0">
        <dgm:presLayoutVars>
          <dgm:chMax/>
          <dgm:chPref val="4"/>
        </dgm:presLayoutVars>
      </dgm:prSet>
      <dgm:spPr/>
    </dgm:pt>
    <dgm:pt modelId="{D3205612-87E3-4983-A379-D1DA6A343D92}" type="pres">
      <dgm:prSet presAssocID="{01D08891-D149-4097-93D2-5050AF9968FE}" presName="rootComposite" presStyleCnt="0">
        <dgm:presLayoutVars/>
      </dgm:prSet>
      <dgm:spPr/>
    </dgm:pt>
    <dgm:pt modelId="{156B99C3-C325-4472-8F0D-6A82933C82F8}" type="pres">
      <dgm:prSet presAssocID="{01D08891-D149-4097-93D2-5050AF9968FE}" presName="rootText" presStyleLbl="node0" presStyleIdx="0" presStyleCnt="1" custScaleY="48149" custLinFactNeighborX="-344" custLinFactNeighborY="-42372">
        <dgm:presLayoutVars>
          <dgm:chMax/>
          <dgm:chPref val="4"/>
        </dgm:presLayoutVars>
      </dgm:prSet>
      <dgm:spPr/>
    </dgm:pt>
    <dgm:pt modelId="{6E289966-7779-4EFD-878C-B0539C86C027}" type="pres">
      <dgm:prSet presAssocID="{01D08891-D149-4097-93D2-5050AF9968FE}" presName="childShape" presStyleCnt="0">
        <dgm:presLayoutVars>
          <dgm:chMax val="0"/>
          <dgm:chPref val="0"/>
        </dgm:presLayoutVars>
      </dgm:prSet>
      <dgm:spPr/>
    </dgm:pt>
    <dgm:pt modelId="{3B9FC243-D3DD-4A06-B127-B20548B7D57D}" type="pres">
      <dgm:prSet presAssocID="{FAFF8ACC-C04E-4261-955F-420419F5DF19}" presName="childComposite" presStyleCnt="0">
        <dgm:presLayoutVars>
          <dgm:chMax val="0"/>
          <dgm:chPref val="0"/>
        </dgm:presLayoutVars>
      </dgm:prSet>
      <dgm:spPr/>
    </dgm:pt>
    <dgm:pt modelId="{B14161EF-175E-4099-BC5D-69C883A5E6E1}" type="pres">
      <dgm:prSet presAssocID="{FAFF8ACC-C04E-4261-955F-420419F5DF19}" presName="Image" presStyleLbl="node1" presStyleIdx="0" presStyleCnt="2" custScaleX="104368" custScaleY="120193" custLinFactNeighborX="-21996" custLinFactNeighborY="-1787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D8989FF-9B76-40E3-8DAB-E3A6E748FB34}" type="pres">
      <dgm:prSet presAssocID="{FAFF8ACC-C04E-4261-955F-420419F5DF19}" presName="childText" presStyleLbl="lnNode1" presStyleIdx="0" presStyleCnt="2" custScaleX="108919" custScaleY="185418" custLinFactNeighborX="409" custLinFactNeighborY="-8022">
        <dgm:presLayoutVars>
          <dgm:chMax val="0"/>
          <dgm:chPref val="0"/>
          <dgm:bulletEnabled val="1"/>
        </dgm:presLayoutVars>
      </dgm:prSet>
      <dgm:spPr/>
    </dgm:pt>
    <dgm:pt modelId="{EBE59397-D712-40B4-B8DC-D9A8E2BC7201}" type="pres">
      <dgm:prSet presAssocID="{F41283D6-CE2C-45C0-A111-2154B646559C}" presName="childComposite" presStyleCnt="0">
        <dgm:presLayoutVars>
          <dgm:chMax val="0"/>
          <dgm:chPref val="0"/>
        </dgm:presLayoutVars>
      </dgm:prSet>
      <dgm:spPr/>
    </dgm:pt>
    <dgm:pt modelId="{9B2A6B13-5C39-42AD-B650-555E7288CADA}" type="pres">
      <dgm:prSet presAssocID="{F41283D6-CE2C-45C0-A111-2154B646559C}" presName="Image" presStyleLbl="node1" presStyleIdx="1" presStyleCnt="2" custLinFactNeighborX="-24085" custLinFactNeighborY="-1072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C2EE4C74-DD6E-4A21-9FC5-FAD3260AF3CD}" type="pres">
      <dgm:prSet presAssocID="{F41283D6-CE2C-45C0-A111-2154B646559C}" presName="childText" presStyleLbl="lnNode1" presStyleIdx="1" presStyleCnt="2" custScaleX="110861" custScaleY="199137" custLinFactNeighborX="23" custLinFactNeighborY="-8467">
        <dgm:presLayoutVars>
          <dgm:chMax val="0"/>
          <dgm:chPref val="0"/>
          <dgm:bulletEnabled val="1"/>
        </dgm:presLayoutVars>
      </dgm:prSet>
      <dgm:spPr/>
    </dgm:pt>
  </dgm:ptLst>
  <dgm:cxnLst>
    <dgm:cxn modelId="{993DD70F-5BDA-458F-B675-C1E494AAFE90}" type="presOf" srcId="{926F3E57-211C-4AE1-A874-6975077AD70B}" destId="{4B668A3B-2D64-4772-9CA4-338A7501690F}" srcOrd="0" destOrd="0" presId="urn:microsoft.com/office/officeart/2008/layout/PictureAccentList"/>
    <dgm:cxn modelId="{4A010054-8411-4275-BB5F-89EED4A33F6F}" srcId="{01D08891-D149-4097-93D2-5050AF9968FE}" destId="{F41283D6-CE2C-45C0-A111-2154B646559C}" srcOrd="1" destOrd="0" parTransId="{522521DA-3029-4A6A-8CF2-7AF7911B457F}" sibTransId="{6E6444E6-0963-425E-ACB0-5C0BBF5A0D3B}"/>
    <dgm:cxn modelId="{A2CCAE77-77F1-4358-86C3-18ED64F65E9D}" type="presOf" srcId="{01D08891-D149-4097-93D2-5050AF9968FE}" destId="{156B99C3-C325-4472-8F0D-6A82933C82F8}" srcOrd="0" destOrd="0" presId="urn:microsoft.com/office/officeart/2008/layout/PictureAccentList"/>
    <dgm:cxn modelId="{4EF1D95A-AAD7-4FEE-B809-938BED14A0C8}" type="presOf" srcId="{FAFF8ACC-C04E-4261-955F-420419F5DF19}" destId="{2D8989FF-9B76-40E3-8DAB-E3A6E748FB34}" srcOrd="0" destOrd="0" presId="urn:microsoft.com/office/officeart/2008/layout/PictureAccentList"/>
    <dgm:cxn modelId="{CE96EDAA-9B5F-43AB-89E1-D6959C82F012}" srcId="{01D08891-D149-4097-93D2-5050AF9968FE}" destId="{FAFF8ACC-C04E-4261-955F-420419F5DF19}" srcOrd="0" destOrd="0" parTransId="{8866A72B-4709-48B4-A026-202B682F20A4}" sibTransId="{4F7CDFDA-475C-40AA-873E-31907C3DD233}"/>
    <dgm:cxn modelId="{830311CD-36C6-4E61-A230-2B003334CEB3}" srcId="{926F3E57-211C-4AE1-A874-6975077AD70B}" destId="{01D08891-D149-4097-93D2-5050AF9968FE}" srcOrd="0" destOrd="0" parTransId="{C44CDB6B-0894-43AA-8E61-41568B2408BA}" sibTransId="{49E8317C-2EA8-45CA-B39A-EC6ECAC88BD3}"/>
    <dgm:cxn modelId="{156D39F5-8680-440C-BA6B-6F3BA300CDAA}" type="presOf" srcId="{F41283D6-CE2C-45C0-A111-2154B646559C}" destId="{C2EE4C74-DD6E-4A21-9FC5-FAD3260AF3CD}" srcOrd="0" destOrd="0" presId="urn:microsoft.com/office/officeart/2008/layout/PictureAccentList"/>
    <dgm:cxn modelId="{48759BE6-7229-46FD-A490-199772A72A80}" type="presParOf" srcId="{4B668A3B-2D64-4772-9CA4-338A7501690F}" destId="{C59D9D82-99B1-422C-B266-4F2416859718}" srcOrd="0" destOrd="0" presId="urn:microsoft.com/office/officeart/2008/layout/PictureAccentList"/>
    <dgm:cxn modelId="{3AA205C6-43FF-43C3-8D2E-11A4D8C247CC}" type="presParOf" srcId="{C59D9D82-99B1-422C-B266-4F2416859718}" destId="{D3205612-87E3-4983-A379-D1DA6A343D92}" srcOrd="0" destOrd="0" presId="urn:microsoft.com/office/officeart/2008/layout/PictureAccentList"/>
    <dgm:cxn modelId="{8D676577-B33B-4B0B-A43A-B0B8045BCA3B}" type="presParOf" srcId="{D3205612-87E3-4983-A379-D1DA6A343D92}" destId="{156B99C3-C325-4472-8F0D-6A82933C82F8}" srcOrd="0" destOrd="0" presId="urn:microsoft.com/office/officeart/2008/layout/PictureAccentList"/>
    <dgm:cxn modelId="{C37C8F3D-8032-48CD-98EE-03FAD7D96C42}" type="presParOf" srcId="{C59D9D82-99B1-422C-B266-4F2416859718}" destId="{6E289966-7779-4EFD-878C-B0539C86C027}" srcOrd="1" destOrd="0" presId="urn:microsoft.com/office/officeart/2008/layout/PictureAccentList"/>
    <dgm:cxn modelId="{AB4FC5FF-8F00-4366-8466-7DF04A45D0BE}" type="presParOf" srcId="{6E289966-7779-4EFD-878C-B0539C86C027}" destId="{3B9FC243-D3DD-4A06-B127-B20548B7D57D}" srcOrd="0" destOrd="0" presId="urn:microsoft.com/office/officeart/2008/layout/PictureAccentList"/>
    <dgm:cxn modelId="{B11ACAFD-A679-49E3-8EF1-DEB5DAD56F26}" type="presParOf" srcId="{3B9FC243-D3DD-4A06-B127-B20548B7D57D}" destId="{B14161EF-175E-4099-BC5D-69C883A5E6E1}" srcOrd="0" destOrd="0" presId="urn:microsoft.com/office/officeart/2008/layout/PictureAccentList"/>
    <dgm:cxn modelId="{CA4E4FCD-7A26-4AA9-B3A3-8BBD5F2410B1}" type="presParOf" srcId="{3B9FC243-D3DD-4A06-B127-B20548B7D57D}" destId="{2D8989FF-9B76-40E3-8DAB-E3A6E748FB34}" srcOrd="1" destOrd="0" presId="urn:microsoft.com/office/officeart/2008/layout/PictureAccentList"/>
    <dgm:cxn modelId="{639BFC4E-C8E0-4194-BB99-02C6CADA1FC1}" type="presParOf" srcId="{6E289966-7779-4EFD-878C-B0539C86C027}" destId="{EBE59397-D712-40B4-B8DC-D9A8E2BC7201}" srcOrd="1" destOrd="0" presId="urn:microsoft.com/office/officeart/2008/layout/PictureAccentList"/>
    <dgm:cxn modelId="{69D86D0B-BABB-4694-B5BB-83599916D426}" type="presParOf" srcId="{EBE59397-D712-40B4-B8DC-D9A8E2BC7201}" destId="{9B2A6B13-5C39-42AD-B650-555E7288CADA}" srcOrd="0" destOrd="0" presId="urn:microsoft.com/office/officeart/2008/layout/PictureAccentList"/>
    <dgm:cxn modelId="{27235B6D-2846-4559-B4FC-EDA452D5E3B4}" type="presParOf" srcId="{EBE59397-D712-40B4-B8DC-D9A8E2BC7201}" destId="{C2EE4C74-DD6E-4A21-9FC5-FAD3260AF3C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ABA06-F798-4470-99E2-FB249A1FB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0A994D-8DB8-4128-929D-DD4D74B16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New Analytics Team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F7813D3-054B-46B0-BDEE-C3B205D5B088}" type="parTrans" cxnId="{858834F0-01E5-4BD3-85A4-FEAF480CE090}">
      <dgm:prSet/>
      <dgm:spPr/>
      <dgm:t>
        <a:bodyPr/>
        <a:lstStyle/>
        <a:p>
          <a:endParaRPr lang="en-US" sz="1200">
            <a:latin typeface="Comic Sans MS" panose="030F0702030302020204" pitchFamily="66" charset="0"/>
          </a:endParaRPr>
        </a:p>
      </dgm:t>
    </dgm:pt>
    <dgm:pt modelId="{1AADA6D4-5751-4BA5-8E1B-656230EC3FF5}" type="sibTrans" cxnId="{858834F0-01E5-4BD3-85A4-FEAF480CE090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38F19A91-0449-4846-A099-160135BE7E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Vision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566A9827-5FE5-42C6-A1D2-18985517AA69}" type="parTrans" cxnId="{E4E08277-5175-4956-9FA7-0C1FBE5BB671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24A50032-0E1B-473E-8D13-4D7C7049D67B}" type="sibTrans" cxnId="{E4E08277-5175-4956-9FA7-0C1FBE5BB671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64D5000C-3FBC-49A8-9F95-C54C2A714121}" type="pres">
      <dgm:prSet presAssocID="{72AABA06-F798-4470-99E2-FB249A1FB61C}" presName="root" presStyleCnt="0">
        <dgm:presLayoutVars>
          <dgm:dir/>
          <dgm:resizeHandles val="exact"/>
        </dgm:presLayoutVars>
      </dgm:prSet>
      <dgm:spPr/>
    </dgm:pt>
    <dgm:pt modelId="{BEB91DCB-C0A8-4422-957A-337CAB4CF50C}" type="pres">
      <dgm:prSet presAssocID="{38F19A91-0449-4846-A099-160135BE7E94}" presName="compNode" presStyleCnt="0"/>
      <dgm:spPr/>
    </dgm:pt>
    <dgm:pt modelId="{6186DAAF-324E-4E3B-AB58-2390F425D48E}" type="pres">
      <dgm:prSet presAssocID="{38F19A91-0449-4846-A099-160135BE7E94}" presName="iconRect" presStyleLbl="node1" presStyleIdx="0" presStyleCnt="2" custLinFactX="-2221" custLinFactNeighborX="-100000" custLinFactNeighborY="-5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7DBC011-033F-41E7-8C57-0B408B70454F}" type="pres">
      <dgm:prSet presAssocID="{38F19A91-0449-4846-A099-160135BE7E94}" presName="spaceRect" presStyleCnt="0"/>
      <dgm:spPr/>
    </dgm:pt>
    <dgm:pt modelId="{0952365A-24EB-4E5A-97B9-FB92D1BB2D4F}" type="pres">
      <dgm:prSet presAssocID="{38F19A91-0449-4846-A099-160135BE7E94}" presName="textRect" presStyleLbl="revTx" presStyleIdx="0" presStyleCnt="2" custLinFactNeighborX="-43733" custLinFactNeighborY="-35712">
        <dgm:presLayoutVars>
          <dgm:chMax val="1"/>
          <dgm:chPref val="1"/>
        </dgm:presLayoutVars>
      </dgm:prSet>
      <dgm:spPr/>
    </dgm:pt>
    <dgm:pt modelId="{B50A804E-2493-44CE-868F-1BBA244FA2AE}" type="pres">
      <dgm:prSet presAssocID="{24A50032-0E1B-473E-8D13-4D7C7049D67B}" presName="sibTrans" presStyleCnt="0"/>
      <dgm:spPr/>
    </dgm:pt>
    <dgm:pt modelId="{0F1BBCD7-5740-451B-8578-81CD3BFA766F}" type="pres">
      <dgm:prSet presAssocID="{3F0A994D-8DB8-4128-929D-DD4D74B167F7}" presName="compNode" presStyleCnt="0"/>
      <dgm:spPr/>
    </dgm:pt>
    <dgm:pt modelId="{E7051544-C713-455C-B82E-7E708AB1E401}" type="pres">
      <dgm:prSet presAssocID="{3F0A994D-8DB8-4128-929D-DD4D74B167F7}" presName="iconRect" presStyleLbl="node1" presStyleIdx="1" presStyleCnt="2" custLinFactX="73369" custLinFactNeighborX="100000" custLinFactNeighborY="-125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2E11706-64CA-40FE-AC54-C0EAB41C36FA}" type="pres">
      <dgm:prSet presAssocID="{3F0A994D-8DB8-4128-929D-DD4D74B167F7}" presName="spaceRect" presStyleCnt="0"/>
      <dgm:spPr/>
    </dgm:pt>
    <dgm:pt modelId="{FB1C358A-8969-4037-A433-F248D5603536}" type="pres">
      <dgm:prSet presAssocID="{3F0A994D-8DB8-4128-929D-DD4D74B167F7}" presName="textRect" presStyleLbl="revTx" presStyleIdx="1" presStyleCnt="2" custLinFactNeighborX="75376" custLinFactNeighborY="-35858">
        <dgm:presLayoutVars>
          <dgm:chMax val="1"/>
          <dgm:chPref val="1"/>
        </dgm:presLayoutVars>
      </dgm:prSet>
      <dgm:spPr/>
    </dgm:pt>
  </dgm:ptLst>
  <dgm:cxnLst>
    <dgm:cxn modelId="{75888E22-D0C5-439D-8204-0F50F51AE7F9}" type="presOf" srcId="{72AABA06-F798-4470-99E2-FB249A1FB61C}" destId="{64D5000C-3FBC-49A8-9F95-C54C2A714121}" srcOrd="0" destOrd="0" presId="urn:microsoft.com/office/officeart/2018/2/layout/IconLabelList"/>
    <dgm:cxn modelId="{E4E08277-5175-4956-9FA7-0C1FBE5BB671}" srcId="{72AABA06-F798-4470-99E2-FB249A1FB61C}" destId="{38F19A91-0449-4846-A099-160135BE7E94}" srcOrd="0" destOrd="0" parTransId="{566A9827-5FE5-42C6-A1D2-18985517AA69}" sibTransId="{24A50032-0E1B-473E-8D13-4D7C7049D67B}"/>
    <dgm:cxn modelId="{0ABCD4AB-1BC0-44F4-A94F-55714327F495}" type="presOf" srcId="{3F0A994D-8DB8-4128-929D-DD4D74B167F7}" destId="{FB1C358A-8969-4037-A433-F248D5603536}" srcOrd="0" destOrd="0" presId="urn:microsoft.com/office/officeart/2018/2/layout/IconLabelList"/>
    <dgm:cxn modelId="{959A20C2-44FD-4F71-8978-5FFC478BD40B}" type="presOf" srcId="{38F19A91-0449-4846-A099-160135BE7E94}" destId="{0952365A-24EB-4E5A-97B9-FB92D1BB2D4F}" srcOrd="0" destOrd="0" presId="urn:microsoft.com/office/officeart/2018/2/layout/IconLabelList"/>
    <dgm:cxn modelId="{858834F0-01E5-4BD3-85A4-FEAF480CE090}" srcId="{72AABA06-F798-4470-99E2-FB249A1FB61C}" destId="{3F0A994D-8DB8-4128-929D-DD4D74B167F7}" srcOrd="1" destOrd="0" parTransId="{4F7813D3-054B-46B0-BDEE-C3B205D5B088}" sibTransId="{1AADA6D4-5751-4BA5-8E1B-656230EC3FF5}"/>
    <dgm:cxn modelId="{E2EC3AF4-6D86-426B-BB9A-FA12A75576AA}" type="presParOf" srcId="{64D5000C-3FBC-49A8-9F95-C54C2A714121}" destId="{BEB91DCB-C0A8-4422-957A-337CAB4CF50C}" srcOrd="0" destOrd="0" presId="urn:microsoft.com/office/officeart/2018/2/layout/IconLabelList"/>
    <dgm:cxn modelId="{997EAA0F-716F-4346-BA35-7077E3E17D3B}" type="presParOf" srcId="{BEB91DCB-C0A8-4422-957A-337CAB4CF50C}" destId="{6186DAAF-324E-4E3B-AB58-2390F425D48E}" srcOrd="0" destOrd="0" presId="urn:microsoft.com/office/officeart/2018/2/layout/IconLabelList"/>
    <dgm:cxn modelId="{40877D33-4E35-406D-8C07-8DA26E640C7F}" type="presParOf" srcId="{BEB91DCB-C0A8-4422-957A-337CAB4CF50C}" destId="{D7DBC011-033F-41E7-8C57-0B408B70454F}" srcOrd="1" destOrd="0" presId="urn:microsoft.com/office/officeart/2018/2/layout/IconLabelList"/>
    <dgm:cxn modelId="{506945BD-87E2-4087-A729-9E6908ECC960}" type="presParOf" srcId="{BEB91DCB-C0A8-4422-957A-337CAB4CF50C}" destId="{0952365A-24EB-4E5A-97B9-FB92D1BB2D4F}" srcOrd="2" destOrd="0" presId="urn:microsoft.com/office/officeart/2018/2/layout/IconLabelList"/>
    <dgm:cxn modelId="{ED5C57E1-666F-4CB8-83E1-38B0B6E2AF98}" type="presParOf" srcId="{64D5000C-3FBC-49A8-9F95-C54C2A714121}" destId="{B50A804E-2493-44CE-868F-1BBA244FA2AE}" srcOrd="1" destOrd="0" presId="urn:microsoft.com/office/officeart/2018/2/layout/IconLabelList"/>
    <dgm:cxn modelId="{5E735AB5-82A9-4452-AB09-E73BC584F00B}" type="presParOf" srcId="{64D5000C-3FBC-49A8-9F95-C54C2A714121}" destId="{0F1BBCD7-5740-451B-8578-81CD3BFA766F}" srcOrd="2" destOrd="0" presId="urn:microsoft.com/office/officeart/2018/2/layout/IconLabelList"/>
    <dgm:cxn modelId="{D66A6BB5-3FB7-4B5C-A143-B9AFB9B7610A}" type="presParOf" srcId="{0F1BBCD7-5740-451B-8578-81CD3BFA766F}" destId="{E7051544-C713-455C-B82E-7E708AB1E401}" srcOrd="0" destOrd="0" presId="urn:microsoft.com/office/officeart/2018/2/layout/IconLabelList"/>
    <dgm:cxn modelId="{1CBF1BFA-2D55-4732-8C73-5A9CA17F67FF}" type="presParOf" srcId="{0F1BBCD7-5740-451B-8578-81CD3BFA766F}" destId="{C2E11706-64CA-40FE-AC54-C0EAB41C36FA}" srcOrd="1" destOrd="0" presId="urn:microsoft.com/office/officeart/2018/2/layout/IconLabelList"/>
    <dgm:cxn modelId="{12CEFA9B-A59D-4331-BD93-F269AF5A2B11}" type="presParOf" srcId="{0F1BBCD7-5740-451B-8578-81CD3BFA766F}" destId="{FB1C358A-8969-4037-A433-F248D56035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443B100-46C5-4750-91DF-9118DBC099F5}" type="doc">
      <dgm:prSet loTypeId="urn:microsoft.com/office/officeart/2005/8/layout/lProcess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B82DAD-8762-4009-83FC-4F8B779DCEFB}">
      <dgm:prSet phldrT="[Text]" custT="1"/>
      <dgm:spPr/>
      <dgm:t>
        <a:bodyPr anchor="t"/>
        <a:lstStyle/>
        <a:p>
          <a:pPr>
            <a:buFont typeface="+mj-lt"/>
            <a:buAutoNum type="arabicPeriod"/>
          </a:pPr>
          <a:endParaRPr lang="en-SG" sz="20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buFont typeface="+mj-lt"/>
            <a:buAutoNum type="arabicPeriod"/>
          </a:pPr>
          <a:r>
            <a:rPr lang="en-SG" sz="2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Issues </a:t>
          </a:r>
          <a:endParaRPr lang="en-SG" sz="20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54D902-365C-4D69-A296-47AD68AB1579}" type="parTrans" cxnId="{AFC98FEA-12DC-489D-AAE6-8D357A3DB53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112E1999-1BE2-45D5-9F62-26AB8A676A6B}" type="sibTrans" cxnId="{AFC98FEA-12DC-489D-AAE6-8D357A3DB53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EF1D070-34C5-488E-A526-06EAB6ADACE2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Accuracy of data </a:t>
          </a:r>
        </a:p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Lack of required historical segments </a:t>
          </a:r>
          <a:endParaRPr lang="en-SG" sz="1400" dirty="0">
            <a:solidFill>
              <a:srgbClr val="002060"/>
            </a:solidFill>
          </a:endParaRPr>
        </a:p>
      </dgm:t>
    </dgm:pt>
    <dgm:pt modelId="{F5BE1874-6121-4AEE-B20E-F2F9440DBF33}" type="parTrans" cxnId="{2FE6364E-8349-43CA-B101-42D15ABCC2E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002D1C93-2D4E-403B-8D92-E65F59D8C62C}" type="sibTrans" cxnId="{2FE6364E-8349-43CA-B101-42D15ABCC2E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48A6C9DF-C897-4F67-9EF1-AFC674A8B7CD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Make sure the requirements from analytics team is accurate </a:t>
          </a:r>
        </a:p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If the issue is with the limitations of the data systems then look for alternative internal or external relevant data sources  or update the model design considering  cost and benefit analysis </a:t>
          </a:r>
        </a:p>
      </dgm:t>
    </dgm:pt>
    <dgm:pt modelId="{DC1F4690-0AE6-4BF1-B17C-25CEED10E391}" type="parTrans" cxnId="{AE2A3C78-A006-479E-A156-7C5327A7A32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02D6FD27-71C8-410D-9BD8-8BB3E4A5568F}" type="sibTrans" cxnId="{AE2A3C78-A006-479E-A156-7C5327A7A321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766264F0-334E-4583-8890-35BFDEBA9D1C}">
      <dgm:prSet phldrT="[Text]" custT="1"/>
      <dgm:spPr/>
      <dgm:t>
        <a:bodyPr anchor="t"/>
        <a:lstStyle/>
        <a:p>
          <a:pPr>
            <a:buFont typeface="+mj-lt"/>
            <a:buAutoNum type="arabicPeriod"/>
          </a:pPr>
          <a:endParaRPr lang="en-SG" sz="20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buFont typeface="+mj-lt"/>
            <a:buAutoNum type="arabicPeriod"/>
          </a:pPr>
          <a:r>
            <a:rPr lang="en-SG" sz="2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Budget issues </a:t>
          </a:r>
          <a:endParaRPr lang="en-SG" sz="20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7B40CD-883F-4B80-A9AF-497519D520E9}" type="parTrans" cxnId="{FA29B40A-C0BE-4612-8968-68602400D34B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5DE3E6AF-7881-4FEF-A0FB-B24F2D7BA63C}" type="sibTrans" cxnId="{FA29B40A-C0BE-4612-8968-68602400D34B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41D8EA3-C550-4BA1-8665-8A0AA2F21F3C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SG" sz="135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dirty="0">
              <a:solidFill>
                <a:srgbClr val="002060"/>
              </a:solidFill>
            </a:rPr>
            <a:t>Unexpected cost on buying an       external data ,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SG" sz="135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b="0" dirty="0">
              <a:solidFill>
                <a:srgbClr val="002060"/>
              </a:solidFill>
              <a:sym typeface="Wingdings" panose="05000000000000000000" pitchFamily="2" charset="2"/>
            </a:rPr>
            <a:t>A</a:t>
          </a:r>
          <a:r>
            <a:rPr lang="en-SG" sz="1350" dirty="0">
              <a:solidFill>
                <a:srgbClr val="002060"/>
              </a:solidFill>
            </a:rPr>
            <a:t>dditional resources for modelling , 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SG" sz="135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dirty="0">
              <a:solidFill>
                <a:srgbClr val="002060"/>
              </a:solidFill>
            </a:rPr>
            <a:t>Raising expectations in implementation of digital platform </a:t>
          </a:r>
        </a:p>
      </dgm:t>
    </dgm:pt>
    <dgm:pt modelId="{9226B7D0-B1A7-4DF4-95B4-D97CDC20D5D2}" type="parTrans" cxnId="{D00EC1BB-0D0F-4173-94CE-2C3B5DB9AE2F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15C7F33D-C462-4ADB-94BA-F91C3C23F60F}" type="sibTrans" cxnId="{D00EC1BB-0D0F-4173-94CE-2C3B5DB9AE2F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83199495-7341-4968-A076-88D2AFD3BB6D}">
      <dgm:prSet phldrT="[Text]" custT="1"/>
      <dgm:spPr/>
      <dgm:t>
        <a:bodyPr anchor="t"/>
        <a:lstStyle/>
        <a:p>
          <a:pPr>
            <a:buFont typeface="+mj-lt"/>
            <a:buAutoNum type="arabicPeriod"/>
          </a:pPr>
          <a:endParaRPr lang="en-SG" sz="20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buFont typeface="+mj-lt"/>
            <a:buAutoNum type="arabicPeriod"/>
          </a:pPr>
          <a:r>
            <a:rPr lang="en-SG" sz="20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Implementation issues </a:t>
          </a:r>
          <a:endParaRPr lang="en-SG" sz="20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210DDF-A97C-4F98-A819-3FB09236CDBC}" type="parTrans" cxnId="{82CBF40D-EA38-4861-A957-70C38EFC463D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BBE52526-A802-43CC-9A14-916177255943}" type="sibTrans" cxnId="{82CBF40D-EA38-4861-A957-70C38EFC463D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34BD067D-BC6F-471B-B3A8-D22590BBAEEB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Changes in the business requirements</a:t>
          </a:r>
        </a:p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Raise in technology cost </a:t>
          </a:r>
          <a:endParaRPr lang="en-SG" sz="1400" dirty="0">
            <a:solidFill>
              <a:srgbClr val="002060"/>
            </a:solidFill>
          </a:endParaRPr>
        </a:p>
      </dgm:t>
    </dgm:pt>
    <dgm:pt modelId="{539B7B0E-8D62-4914-B2F8-512A7092A27D}" type="parTrans" cxnId="{7861B0A7-2873-4E92-9B47-85593CB85BFE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E5150221-8CA3-4A6E-AB8E-3534A964CCA9}" type="sibTrans" cxnId="{7861B0A7-2873-4E92-9B47-85593CB85BFE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CD7FFE27-CDDC-4A6F-B5B2-F3D9B5282D6F}">
      <dgm:prSet phldrT="[Text]" custT="1"/>
      <dgm:spPr/>
      <dgm:t>
        <a:bodyPr anchor="t"/>
        <a:lstStyle/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Make sure tis accurate </a:t>
          </a:r>
        </a:p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Any amendments he requirements from analytics team to initial request, should be followed with negotiation of the cost for the amendments and impact on the timeline.</a:t>
          </a:r>
        </a:p>
        <a:p>
          <a:pPr algn="l">
            <a:buFont typeface="+mj-lt"/>
            <a:buAutoNum type="arabicPeriod"/>
          </a:pPr>
          <a:r>
            <a:rPr lang="en-SG" sz="1400" b="1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dirty="0">
              <a:solidFill>
                <a:srgbClr val="002060"/>
              </a:solidFill>
            </a:rPr>
            <a:t>Keep CFO, CRO &amp; CEO updated with the concerns and proposed solutions from analytics team.</a:t>
          </a:r>
        </a:p>
      </dgm:t>
    </dgm:pt>
    <dgm:pt modelId="{193C8FD0-BCD9-4F60-AD8E-E182400B584C}" type="parTrans" cxnId="{D3316EB3-0F18-4BC2-AC92-FE1583FC3DF6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8DCC9092-0CA0-42C8-92BD-A56985B7BA9F}" type="sibTrans" cxnId="{D3316EB3-0F18-4BC2-AC92-FE1583FC3DF6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8CBCB9D-83BF-4F7B-BA6D-3E281340449B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Analytics team to perform cost and benefit analysis to support the adjustments to the budget</a:t>
          </a:r>
        </a:p>
        <a:p>
          <a:pPr algn="l">
            <a:buFont typeface="+mj-lt"/>
            <a:buAutoNum type="arabicPeriod"/>
          </a:pPr>
          <a:r>
            <a:rPr lang="en-SG" sz="1400" b="1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>
              <a:solidFill>
                <a:srgbClr val="002060"/>
              </a:solidFill>
            </a:rPr>
            <a:t>Keep CFO, CRO &amp; CEO updated with the concerns and proposed solutions from analytics team.</a:t>
          </a:r>
          <a:endParaRPr lang="en-SG" sz="1400" dirty="0">
            <a:solidFill>
              <a:srgbClr val="002060"/>
            </a:solidFill>
          </a:endParaRPr>
        </a:p>
      </dgm:t>
    </dgm:pt>
    <dgm:pt modelId="{493FC440-F717-41D7-A613-6CD8AB4055D4}" type="sibTrans" cxnId="{0E3A6687-BA72-4E33-A7B3-5BE2732ED27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07B54BAE-4794-42A3-9B02-2DE147EE3BC0}" type="parTrans" cxnId="{0E3A6687-BA72-4E33-A7B3-5BE2732ED274}">
      <dgm:prSet/>
      <dgm:spPr/>
      <dgm:t>
        <a:bodyPr/>
        <a:lstStyle/>
        <a:p>
          <a:endParaRPr lang="en-SG" sz="1400">
            <a:solidFill>
              <a:srgbClr val="002060"/>
            </a:solidFill>
          </a:endParaRPr>
        </a:p>
      </dgm:t>
    </dgm:pt>
    <dgm:pt modelId="{2E4AF24B-CC15-4AA2-B906-81FA5D4CC474}" type="pres">
      <dgm:prSet presAssocID="{6443B100-46C5-4750-91DF-9118DBC099F5}" presName="theList" presStyleCnt="0">
        <dgm:presLayoutVars>
          <dgm:dir/>
          <dgm:animLvl val="lvl"/>
          <dgm:resizeHandles val="exact"/>
        </dgm:presLayoutVars>
      </dgm:prSet>
      <dgm:spPr/>
    </dgm:pt>
    <dgm:pt modelId="{88C29CBF-BA0F-49D5-87F4-061D39CB7376}" type="pres">
      <dgm:prSet presAssocID="{56B82DAD-8762-4009-83FC-4F8B779DCEFB}" presName="compNode" presStyleCnt="0"/>
      <dgm:spPr/>
    </dgm:pt>
    <dgm:pt modelId="{D80BE02E-1048-4192-AA2E-D299955C1E8E}" type="pres">
      <dgm:prSet presAssocID="{56B82DAD-8762-4009-83FC-4F8B779DCEFB}" presName="aNode" presStyleLbl="bgShp" presStyleIdx="0" presStyleCnt="3"/>
      <dgm:spPr/>
    </dgm:pt>
    <dgm:pt modelId="{EDEB1C82-2C7B-43A1-AAC4-C921EF7740C0}" type="pres">
      <dgm:prSet presAssocID="{56B82DAD-8762-4009-83FC-4F8B779DCEFB}" presName="textNode" presStyleLbl="bgShp" presStyleIdx="0" presStyleCnt="3"/>
      <dgm:spPr/>
    </dgm:pt>
    <dgm:pt modelId="{8F23782C-11E5-4B59-86A7-BDE957639B88}" type="pres">
      <dgm:prSet presAssocID="{56B82DAD-8762-4009-83FC-4F8B779DCEFB}" presName="compChildNode" presStyleCnt="0"/>
      <dgm:spPr/>
    </dgm:pt>
    <dgm:pt modelId="{045482B5-6120-4CDE-A1D0-1BC6BAC5585F}" type="pres">
      <dgm:prSet presAssocID="{56B82DAD-8762-4009-83FC-4F8B779DCEFB}" presName="theInnerList" presStyleCnt="0"/>
      <dgm:spPr/>
    </dgm:pt>
    <dgm:pt modelId="{8573320B-F140-4771-A423-43AE46319803}" type="pres">
      <dgm:prSet presAssocID="{2EF1D070-34C5-488E-A526-06EAB6ADACE2}" presName="childNode" presStyleLbl="node1" presStyleIdx="0" presStyleCnt="6" custScaleX="119491" custScaleY="98905" custLinFactY="-38761" custLinFactNeighborX="1667" custLinFactNeighborY="-100000">
        <dgm:presLayoutVars>
          <dgm:bulletEnabled val="1"/>
        </dgm:presLayoutVars>
      </dgm:prSet>
      <dgm:spPr/>
    </dgm:pt>
    <dgm:pt modelId="{8CA54EE0-91AF-46F8-A805-916E5BC658BE}" type="pres">
      <dgm:prSet presAssocID="{2EF1D070-34C5-488E-A526-06EAB6ADACE2}" presName="aSpace2" presStyleCnt="0"/>
      <dgm:spPr/>
    </dgm:pt>
    <dgm:pt modelId="{CB0ECE11-2950-4573-A20E-1D6D527E7B5D}" type="pres">
      <dgm:prSet presAssocID="{48A6C9DF-C897-4F67-9EF1-AFC674A8B7CD}" presName="childNode" presStyleLbl="node1" presStyleIdx="1" presStyleCnt="6" custScaleX="117302" custScaleY="194607" custLinFactNeighborX="-1300" custLinFactNeighborY="52878">
        <dgm:presLayoutVars>
          <dgm:bulletEnabled val="1"/>
        </dgm:presLayoutVars>
      </dgm:prSet>
      <dgm:spPr/>
    </dgm:pt>
    <dgm:pt modelId="{50422279-B609-414C-BD21-03D6E6A75FA0}" type="pres">
      <dgm:prSet presAssocID="{56B82DAD-8762-4009-83FC-4F8B779DCEFB}" presName="aSpace" presStyleCnt="0"/>
      <dgm:spPr/>
    </dgm:pt>
    <dgm:pt modelId="{391E20D6-B76B-46DA-8786-7CC7859BDB45}" type="pres">
      <dgm:prSet presAssocID="{766264F0-334E-4583-8890-35BFDEBA9D1C}" presName="compNode" presStyleCnt="0"/>
      <dgm:spPr/>
    </dgm:pt>
    <dgm:pt modelId="{867B3BC0-117A-4B23-96D8-1EF288604AFD}" type="pres">
      <dgm:prSet presAssocID="{766264F0-334E-4583-8890-35BFDEBA9D1C}" presName="aNode" presStyleLbl="bgShp" presStyleIdx="1" presStyleCnt="3"/>
      <dgm:spPr/>
    </dgm:pt>
    <dgm:pt modelId="{362B6058-5F2E-49E1-8CD0-CD964A97F483}" type="pres">
      <dgm:prSet presAssocID="{766264F0-334E-4583-8890-35BFDEBA9D1C}" presName="textNode" presStyleLbl="bgShp" presStyleIdx="1" presStyleCnt="3"/>
      <dgm:spPr/>
    </dgm:pt>
    <dgm:pt modelId="{2273E69D-6269-4A5D-B6E3-1C379797A829}" type="pres">
      <dgm:prSet presAssocID="{766264F0-334E-4583-8890-35BFDEBA9D1C}" presName="compChildNode" presStyleCnt="0"/>
      <dgm:spPr/>
    </dgm:pt>
    <dgm:pt modelId="{512A4700-EA41-41F1-A36E-DED3683AE83B}" type="pres">
      <dgm:prSet presAssocID="{766264F0-334E-4583-8890-35BFDEBA9D1C}" presName="theInnerList" presStyleCnt="0"/>
      <dgm:spPr/>
    </dgm:pt>
    <dgm:pt modelId="{EC74C245-B38D-450C-84C4-8B8664E5DA3C}" type="pres">
      <dgm:prSet presAssocID="{241D8EA3-C550-4BA1-8665-8A0AA2F21F3C}" presName="childNode" presStyleLbl="node1" presStyleIdx="2" presStyleCnt="6" custScaleX="121596" custLinFactY="-31928" custLinFactNeighborX="765" custLinFactNeighborY="-100000">
        <dgm:presLayoutVars>
          <dgm:bulletEnabled val="1"/>
        </dgm:presLayoutVars>
      </dgm:prSet>
      <dgm:spPr/>
    </dgm:pt>
    <dgm:pt modelId="{F269CF88-5405-4246-8FDB-FA3E82353476}" type="pres">
      <dgm:prSet presAssocID="{241D8EA3-C550-4BA1-8665-8A0AA2F21F3C}" presName="aSpace2" presStyleCnt="0"/>
      <dgm:spPr/>
    </dgm:pt>
    <dgm:pt modelId="{F836D457-C8A9-4599-8170-9A174360E555}" type="pres">
      <dgm:prSet presAssocID="{28CBCB9D-83BF-4F7B-BA6D-3E281340449B}" presName="childNode" presStyleLbl="node1" presStyleIdx="3" presStyleCnt="6" custScaleX="121248" custScaleY="180862" custLinFactNeighborX="767" custLinFactNeighborY="28694">
        <dgm:presLayoutVars>
          <dgm:bulletEnabled val="1"/>
        </dgm:presLayoutVars>
      </dgm:prSet>
      <dgm:spPr/>
    </dgm:pt>
    <dgm:pt modelId="{233B46E4-CEC9-493E-9D83-6624998BDC81}" type="pres">
      <dgm:prSet presAssocID="{766264F0-334E-4583-8890-35BFDEBA9D1C}" presName="aSpace" presStyleCnt="0"/>
      <dgm:spPr/>
    </dgm:pt>
    <dgm:pt modelId="{63783B25-4C26-435A-9B54-D276F62EE821}" type="pres">
      <dgm:prSet presAssocID="{83199495-7341-4968-A076-88D2AFD3BB6D}" presName="compNode" presStyleCnt="0"/>
      <dgm:spPr/>
    </dgm:pt>
    <dgm:pt modelId="{6BEBC9BD-33A4-48B2-9949-15BCAB2DF087}" type="pres">
      <dgm:prSet presAssocID="{83199495-7341-4968-A076-88D2AFD3BB6D}" presName="aNode" presStyleLbl="bgShp" presStyleIdx="2" presStyleCnt="3"/>
      <dgm:spPr/>
    </dgm:pt>
    <dgm:pt modelId="{F8003987-7A5E-4F2E-A082-DE85E742D33F}" type="pres">
      <dgm:prSet presAssocID="{83199495-7341-4968-A076-88D2AFD3BB6D}" presName="textNode" presStyleLbl="bgShp" presStyleIdx="2" presStyleCnt="3"/>
      <dgm:spPr/>
    </dgm:pt>
    <dgm:pt modelId="{8989BD57-E5E4-4D4B-B858-DF4A0EFBC155}" type="pres">
      <dgm:prSet presAssocID="{83199495-7341-4968-A076-88D2AFD3BB6D}" presName="compChildNode" presStyleCnt="0"/>
      <dgm:spPr/>
    </dgm:pt>
    <dgm:pt modelId="{37D85EF6-CCD0-4FE0-9DE9-4B09D98108BA}" type="pres">
      <dgm:prSet presAssocID="{83199495-7341-4968-A076-88D2AFD3BB6D}" presName="theInnerList" presStyleCnt="0"/>
      <dgm:spPr/>
    </dgm:pt>
    <dgm:pt modelId="{050AD966-068C-4AD1-AB18-DD82AFF948FA}" type="pres">
      <dgm:prSet presAssocID="{34BD067D-BC6F-471B-B3A8-D22590BBAEEB}" presName="childNode" presStyleLbl="node1" presStyleIdx="4" presStyleCnt="6" custScaleX="120065" custScaleY="126026" custLinFactY="-45362" custLinFactNeighborX="1859" custLinFactNeighborY="-100000">
        <dgm:presLayoutVars>
          <dgm:bulletEnabled val="1"/>
        </dgm:presLayoutVars>
      </dgm:prSet>
      <dgm:spPr/>
    </dgm:pt>
    <dgm:pt modelId="{044DED8D-FC55-49A2-9F35-CD48B935DEF4}" type="pres">
      <dgm:prSet presAssocID="{34BD067D-BC6F-471B-B3A8-D22590BBAEEB}" presName="aSpace2" presStyleCnt="0"/>
      <dgm:spPr/>
    </dgm:pt>
    <dgm:pt modelId="{C8D2C596-C90E-4499-B970-ECA248926196}" type="pres">
      <dgm:prSet presAssocID="{CD7FFE27-CDDC-4A6F-B5B2-F3D9B5282D6F}" presName="childNode" presStyleLbl="node1" presStyleIdx="5" presStyleCnt="6" custScaleX="121935" custScaleY="223922" custLinFactNeighborY="8332">
        <dgm:presLayoutVars>
          <dgm:bulletEnabled val="1"/>
        </dgm:presLayoutVars>
      </dgm:prSet>
      <dgm:spPr/>
    </dgm:pt>
  </dgm:ptLst>
  <dgm:cxnLst>
    <dgm:cxn modelId="{714FFE06-08C1-45A0-A714-E11D11D939E4}" type="presOf" srcId="{766264F0-334E-4583-8890-35BFDEBA9D1C}" destId="{867B3BC0-117A-4B23-96D8-1EF288604AFD}" srcOrd="0" destOrd="0" presId="urn:microsoft.com/office/officeart/2005/8/layout/lProcess2"/>
    <dgm:cxn modelId="{750B150A-8B1C-4F28-8A62-B5079C958502}" type="presOf" srcId="{241D8EA3-C550-4BA1-8665-8A0AA2F21F3C}" destId="{EC74C245-B38D-450C-84C4-8B8664E5DA3C}" srcOrd="0" destOrd="0" presId="urn:microsoft.com/office/officeart/2005/8/layout/lProcess2"/>
    <dgm:cxn modelId="{FA29B40A-C0BE-4612-8968-68602400D34B}" srcId="{6443B100-46C5-4750-91DF-9118DBC099F5}" destId="{766264F0-334E-4583-8890-35BFDEBA9D1C}" srcOrd="1" destOrd="0" parTransId="{B07B40CD-883F-4B80-A9AF-497519D520E9}" sibTransId="{5DE3E6AF-7881-4FEF-A0FB-B24F2D7BA63C}"/>
    <dgm:cxn modelId="{82CBF40D-EA38-4861-A957-70C38EFC463D}" srcId="{6443B100-46C5-4750-91DF-9118DBC099F5}" destId="{83199495-7341-4968-A076-88D2AFD3BB6D}" srcOrd="2" destOrd="0" parTransId="{98210DDF-A97C-4F98-A819-3FB09236CDBC}" sibTransId="{BBE52526-A802-43CC-9A14-916177255943}"/>
    <dgm:cxn modelId="{D319480F-66E6-47C8-825C-41E55DB180E7}" type="presOf" srcId="{34BD067D-BC6F-471B-B3A8-D22590BBAEEB}" destId="{050AD966-068C-4AD1-AB18-DD82AFF948FA}" srcOrd="0" destOrd="0" presId="urn:microsoft.com/office/officeart/2005/8/layout/lProcess2"/>
    <dgm:cxn modelId="{304EF326-5D24-468D-8D84-94AE77F767D3}" type="presOf" srcId="{766264F0-334E-4583-8890-35BFDEBA9D1C}" destId="{362B6058-5F2E-49E1-8CD0-CD964A97F483}" srcOrd="1" destOrd="0" presId="urn:microsoft.com/office/officeart/2005/8/layout/lProcess2"/>
    <dgm:cxn modelId="{0FBAF147-A91D-4ECB-9B79-C1D6E3A82A2A}" type="presOf" srcId="{83199495-7341-4968-A076-88D2AFD3BB6D}" destId="{6BEBC9BD-33A4-48B2-9949-15BCAB2DF087}" srcOrd="0" destOrd="0" presId="urn:microsoft.com/office/officeart/2005/8/layout/lProcess2"/>
    <dgm:cxn modelId="{2FE6364E-8349-43CA-B101-42D15ABCC2E4}" srcId="{56B82DAD-8762-4009-83FC-4F8B779DCEFB}" destId="{2EF1D070-34C5-488E-A526-06EAB6ADACE2}" srcOrd="0" destOrd="0" parTransId="{F5BE1874-6121-4AEE-B20E-F2F9440DBF33}" sibTransId="{002D1C93-2D4E-403B-8D92-E65F59D8C62C}"/>
    <dgm:cxn modelId="{AE2A3C78-A006-479E-A156-7C5327A7A321}" srcId="{56B82DAD-8762-4009-83FC-4F8B779DCEFB}" destId="{48A6C9DF-C897-4F67-9EF1-AFC674A8B7CD}" srcOrd="1" destOrd="0" parTransId="{DC1F4690-0AE6-4BF1-B17C-25CEED10E391}" sibTransId="{02D6FD27-71C8-410D-9BD8-8BB3E4A5568F}"/>
    <dgm:cxn modelId="{18B0B279-BEB9-4A57-8C6C-B688784DC82A}" type="presOf" srcId="{2EF1D070-34C5-488E-A526-06EAB6ADACE2}" destId="{8573320B-F140-4771-A423-43AE46319803}" srcOrd="0" destOrd="0" presId="urn:microsoft.com/office/officeart/2005/8/layout/lProcess2"/>
    <dgm:cxn modelId="{0E3A6687-BA72-4E33-A7B3-5BE2732ED274}" srcId="{766264F0-334E-4583-8890-35BFDEBA9D1C}" destId="{28CBCB9D-83BF-4F7B-BA6D-3E281340449B}" srcOrd="1" destOrd="0" parTransId="{07B54BAE-4794-42A3-9B02-2DE147EE3BC0}" sibTransId="{493FC440-F717-41D7-A613-6CD8AB4055D4}"/>
    <dgm:cxn modelId="{21BBCF94-3BF5-4116-B56B-BFE0F3888F0A}" type="presOf" srcId="{CD7FFE27-CDDC-4A6F-B5B2-F3D9B5282D6F}" destId="{C8D2C596-C90E-4499-B970-ECA248926196}" srcOrd="0" destOrd="0" presId="urn:microsoft.com/office/officeart/2005/8/layout/lProcess2"/>
    <dgm:cxn modelId="{63D8F19B-6116-46F8-B405-8F6D22B61EDF}" type="presOf" srcId="{6443B100-46C5-4750-91DF-9118DBC099F5}" destId="{2E4AF24B-CC15-4AA2-B906-81FA5D4CC474}" srcOrd="0" destOrd="0" presId="urn:microsoft.com/office/officeart/2005/8/layout/lProcess2"/>
    <dgm:cxn modelId="{0C382DA0-19E2-4706-A951-9A573D744AF0}" type="presOf" srcId="{56B82DAD-8762-4009-83FC-4F8B779DCEFB}" destId="{D80BE02E-1048-4192-AA2E-D299955C1E8E}" srcOrd="0" destOrd="0" presId="urn:microsoft.com/office/officeart/2005/8/layout/lProcess2"/>
    <dgm:cxn modelId="{2C4335A3-F196-4271-A35D-8DCEE49B246A}" type="presOf" srcId="{28CBCB9D-83BF-4F7B-BA6D-3E281340449B}" destId="{F836D457-C8A9-4599-8170-9A174360E555}" srcOrd="0" destOrd="0" presId="urn:microsoft.com/office/officeart/2005/8/layout/lProcess2"/>
    <dgm:cxn modelId="{7861B0A7-2873-4E92-9B47-85593CB85BFE}" srcId="{83199495-7341-4968-A076-88D2AFD3BB6D}" destId="{34BD067D-BC6F-471B-B3A8-D22590BBAEEB}" srcOrd="0" destOrd="0" parTransId="{539B7B0E-8D62-4914-B2F8-512A7092A27D}" sibTransId="{E5150221-8CA3-4A6E-AB8E-3534A964CCA9}"/>
    <dgm:cxn modelId="{D3316EB3-0F18-4BC2-AC92-FE1583FC3DF6}" srcId="{83199495-7341-4968-A076-88D2AFD3BB6D}" destId="{CD7FFE27-CDDC-4A6F-B5B2-F3D9B5282D6F}" srcOrd="1" destOrd="0" parTransId="{193C8FD0-BCD9-4F60-AD8E-E182400B584C}" sibTransId="{8DCC9092-0CA0-42C8-92BD-A56985B7BA9F}"/>
    <dgm:cxn modelId="{D00EC1BB-0D0F-4173-94CE-2C3B5DB9AE2F}" srcId="{766264F0-334E-4583-8890-35BFDEBA9D1C}" destId="{241D8EA3-C550-4BA1-8665-8A0AA2F21F3C}" srcOrd="0" destOrd="0" parTransId="{9226B7D0-B1A7-4DF4-95B4-D97CDC20D5D2}" sibTransId="{15C7F33D-C462-4ADB-94BA-F91C3C23F60F}"/>
    <dgm:cxn modelId="{E114A7BD-1C13-41F7-89F5-DD2631242752}" type="presOf" srcId="{83199495-7341-4968-A076-88D2AFD3BB6D}" destId="{F8003987-7A5E-4F2E-A082-DE85E742D33F}" srcOrd="1" destOrd="0" presId="urn:microsoft.com/office/officeart/2005/8/layout/lProcess2"/>
    <dgm:cxn modelId="{756DCBE9-4DA2-4E39-84D8-3D441148B164}" type="presOf" srcId="{48A6C9DF-C897-4F67-9EF1-AFC674A8B7CD}" destId="{CB0ECE11-2950-4573-A20E-1D6D527E7B5D}" srcOrd="0" destOrd="0" presId="urn:microsoft.com/office/officeart/2005/8/layout/lProcess2"/>
    <dgm:cxn modelId="{AFC98FEA-12DC-489D-AAE6-8D357A3DB531}" srcId="{6443B100-46C5-4750-91DF-9118DBC099F5}" destId="{56B82DAD-8762-4009-83FC-4F8B779DCEFB}" srcOrd="0" destOrd="0" parTransId="{D954D902-365C-4D69-A296-47AD68AB1579}" sibTransId="{112E1999-1BE2-45D5-9F62-26AB8A676A6B}"/>
    <dgm:cxn modelId="{8628A7FE-A89A-42FB-86EC-B6EDEABAB90D}" type="presOf" srcId="{56B82DAD-8762-4009-83FC-4F8B779DCEFB}" destId="{EDEB1C82-2C7B-43A1-AAC4-C921EF7740C0}" srcOrd="1" destOrd="0" presId="urn:microsoft.com/office/officeart/2005/8/layout/lProcess2"/>
    <dgm:cxn modelId="{49B0842E-1DA2-458A-830A-A6F01C859815}" type="presParOf" srcId="{2E4AF24B-CC15-4AA2-B906-81FA5D4CC474}" destId="{88C29CBF-BA0F-49D5-87F4-061D39CB7376}" srcOrd="0" destOrd="0" presId="urn:microsoft.com/office/officeart/2005/8/layout/lProcess2"/>
    <dgm:cxn modelId="{1DEE6FC5-77DD-48D1-9095-C23CD75CEE1D}" type="presParOf" srcId="{88C29CBF-BA0F-49D5-87F4-061D39CB7376}" destId="{D80BE02E-1048-4192-AA2E-D299955C1E8E}" srcOrd="0" destOrd="0" presId="urn:microsoft.com/office/officeart/2005/8/layout/lProcess2"/>
    <dgm:cxn modelId="{CB2220BC-9DA2-47E4-9B4B-3F8291543CAB}" type="presParOf" srcId="{88C29CBF-BA0F-49D5-87F4-061D39CB7376}" destId="{EDEB1C82-2C7B-43A1-AAC4-C921EF7740C0}" srcOrd="1" destOrd="0" presId="urn:microsoft.com/office/officeart/2005/8/layout/lProcess2"/>
    <dgm:cxn modelId="{35FD6FB3-535C-4C0E-A27C-8090F4914D6D}" type="presParOf" srcId="{88C29CBF-BA0F-49D5-87F4-061D39CB7376}" destId="{8F23782C-11E5-4B59-86A7-BDE957639B88}" srcOrd="2" destOrd="0" presId="urn:microsoft.com/office/officeart/2005/8/layout/lProcess2"/>
    <dgm:cxn modelId="{24172469-9B8C-4518-9534-41E50B321FA1}" type="presParOf" srcId="{8F23782C-11E5-4B59-86A7-BDE957639B88}" destId="{045482B5-6120-4CDE-A1D0-1BC6BAC5585F}" srcOrd="0" destOrd="0" presId="urn:microsoft.com/office/officeart/2005/8/layout/lProcess2"/>
    <dgm:cxn modelId="{34C6EB70-3E65-4D04-94FA-1D6225358E47}" type="presParOf" srcId="{045482B5-6120-4CDE-A1D0-1BC6BAC5585F}" destId="{8573320B-F140-4771-A423-43AE46319803}" srcOrd="0" destOrd="0" presId="urn:microsoft.com/office/officeart/2005/8/layout/lProcess2"/>
    <dgm:cxn modelId="{66D202E3-FBEC-4AA9-B98A-F107474CCBD5}" type="presParOf" srcId="{045482B5-6120-4CDE-A1D0-1BC6BAC5585F}" destId="{8CA54EE0-91AF-46F8-A805-916E5BC658BE}" srcOrd="1" destOrd="0" presId="urn:microsoft.com/office/officeart/2005/8/layout/lProcess2"/>
    <dgm:cxn modelId="{428E63DB-2367-4543-A97B-2E18B930A951}" type="presParOf" srcId="{045482B5-6120-4CDE-A1D0-1BC6BAC5585F}" destId="{CB0ECE11-2950-4573-A20E-1D6D527E7B5D}" srcOrd="2" destOrd="0" presId="urn:microsoft.com/office/officeart/2005/8/layout/lProcess2"/>
    <dgm:cxn modelId="{B3DBFA01-F51D-4DD0-9269-6B2696CD94F0}" type="presParOf" srcId="{2E4AF24B-CC15-4AA2-B906-81FA5D4CC474}" destId="{50422279-B609-414C-BD21-03D6E6A75FA0}" srcOrd="1" destOrd="0" presId="urn:microsoft.com/office/officeart/2005/8/layout/lProcess2"/>
    <dgm:cxn modelId="{E2BA6FB3-D0DB-4E63-A58B-CE9CA1607F98}" type="presParOf" srcId="{2E4AF24B-CC15-4AA2-B906-81FA5D4CC474}" destId="{391E20D6-B76B-46DA-8786-7CC7859BDB45}" srcOrd="2" destOrd="0" presId="urn:microsoft.com/office/officeart/2005/8/layout/lProcess2"/>
    <dgm:cxn modelId="{05D78659-1A0F-4B45-874D-0744945D5C69}" type="presParOf" srcId="{391E20D6-B76B-46DA-8786-7CC7859BDB45}" destId="{867B3BC0-117A-4B23-96D8-1EF288604AFD}" srcOrd="0" destOrd="0" presId="urn:microsoft.com/office/officeart/2005/8/layout/lProcess2"/>
    <dgm:cxn modelId="{BD784646-45AF-4DEA-8586-29FE851E372F}" type="presParOf" srcId="{391E20D6-B76B-46DA-8786-7CC7859BDB45}" destId="{362B6058-5F2E-49E1-8CD0-CD964A97F483}" srcOrd="1" destOrd="0" presId="urn:microsoft.com/office/officeart/2005/8/layout/lProcess2"/>
    <dgm:cxn modelId="{179DBC46-758E-4656-B7AD-B8C969973810}" type="presParOf" srcId="{391E20D6-B76B-46DA-8786-7CC7859BDB45}" destId="{2273E69D-6269-4A5D-B6E3-1C379797A829}" srcOrd="2" destOrd="0" presId="urn:microsoft.com/office/officeart/2005/8/layout/lProcess2"/>
    <dgm:cxn modelId="{5AE3F4E7-CB9E-4951-800A-C480E8F195EC}" type="presParOf" srcId="{2273E69D-6269-4A5D-B6E3-1C379797A829}" destId="{512A4700-EA41-41F1-A36E-DED3683AE83B}" srcOrd="0" destOrd="0" presId="urn:microsoft.com/office/officeart/2005/8/layout/lProcess2"/>
    <dgm:cxn modelId="{88BCC3FB-1863-489C-AA2D-8A3D71D7A06C}" type="presParOf" srcId="{512A4700-EA41-41F1-A36E-DED3683AE83B}" destId="{EC74C245-B38D-450C-84C4-8B8664E5DA3C}" srcOrd="0" destOrd="0" presId="urn:microsoft.com/office/officeart/2005/8/layout/lProcess2"/>
    <dgm:cxn modelId="{A686E066-EB1B-49A9-8E50-EABBE59857A7}" type="presParOf" srcId="{512A4700-EA41-41F1-A36E-DED3683AE83B}" destId="{F269CF88-5405-4246-8FDB-FA3E82353476}" srcOrd="1" destOrd="0" presId="urn:microsoft.com/office/officeart/2005/8/layout/lProcess2"/>
    <dgm:cxn modelId="{1FFC0D1F-A5DC-433B-9FCA-70C61066CD8B}" type="presParOf" srcId="{512A4700-EA41-41F1-A36E-DED3683AE83B}" destId="{F836D457-C8A9-4599-8170-9A174360E555}" srcOrd="2" destOrd="0" presId="urn:microsoft.com/office/officeart/2005/8/layout/lProcess2"/>
    <dgm:cxn modelId="{57767AFC-83E3-426A-934A-AB1B88137753}" type="presParOf" srcId="{2E4AF24B-CC15-4AA2-B906-81FA5D4CC474}" destId="{233B46E4-CEC9-493E-9D83-6624998BDC81}" srcOrd="3" destOrd="0" presId="urn:microsoft.com/office/officeart/2005/8/layout/lProcess2"/>
    <dgm:cxn modelId="{41AF7551-8EEE-4167-97C2-94DF28BBE10C}" type="presParOf" srcId="{2E4AF24B-CC15-4AA2-B906-81FA5D4CC474}" destId="{63783B25-4C26-435A-9B54-D276F62EE821}" srcOrd="4" destOrd="0" presId="urn:microsoft.com/office/officeart/2005/8/layout/lProcess2"/>
    <dgm:cxn modelId="{D3374F30-2408-4E52-9407-3893640E6792}" type="presParOf" srcId="{63783B25-4C26-435A-9B54-D276F62EE821}" destId="{6BEBC9BD-33A4-48B2-9949-15BCAB2DF087}" srcOrd="0" destOrd="0" presId="urn:microsoft.com/office/officeart/2005/8/layout/lProcess2"/>
    <dgm:cxn modelId="{673BA94B-95CF-40AD-8D5E-71605DB7A43A}" type="presParOf" srcId="{63783B25-4C26-435A-9B54-D276F62EE821}" destId="{F8003987-7A5E-4F2E-A082-DE85E742D33F}" srcOrd="1" destOrd="0" presId="urn:microsoft.com/office/officeart/2005/8/layout/lProcess2"/>
    <dgm:cxn modelId="{88E4FA2E-D01F-4C13-B0C0-DC0556E89385}" type="presParOf" srcId="{63783B25-4C26-435A-9B54-D276F62EE821}" destId="{8989BD57-E5E4-4D4B-B858-DF4A0EFBC155}" srcOrd="2" destOrd="0" presId="urn:microsoft.com/office/officeart/2005/8/layout/lProcess2"/>
    <dgm:cxn modelId="{7A540463-F046-476A-8BB5-7F8C3EF146BE}" type="presParOf" srcId="{8989BD57-E5E4-4D4B-B858-DF4A0EFBC155}" destId="{37D85EF6-CCD0-4FE0-9DE9-4B09D98108BA}" srcOrd="0" destOrd="0" presId="urn:microsoft.com/office/officeart/2005/8/layout/lProcess2"/>
    <dgm:cxn modelId="{A5889B7C-E656-493E-91A1-77EAD10C683C}" type="presParOf" srcId="{37D85EF6-CCD0-4FE0-9DE9-4B09D98108BA}" destId="{050AD966-068C-4AD1-AB18-DD82AFF948FA}" srcOrd="0" destOrd="0" presId="urn:microsoft.com/office/officeart/2005/8/layout/lProcess2"/>
    <dgm:cxn modelId="{66F8D875-C21E-4C25-8613-E7E36E70B6D9}" type="presParOf" srcId="{37D85EF6-CCD0-4FE0-9DE9-4B09D98108BA}" destId="{044DED8D-FC55-49A2-9F35-CD48B935DEF4}" srcOrd="1" destOrd="0" presId="urn:microsoft.com/office/officeart/2005/8/layout/lProcess2"/>
    <dgm:cxn modelId="{C1D1A429-DCA8-4A00-B371-59A36EA155E6}" type="presParOf" srcId="{37D85EF6-CCD0-4FE0-9DE9-4B09D98108BA}" destId="{C8D2C596-C90E-4499-B970-ECA24892619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ABA06-F798-4470-99E2-FB249A1FB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CA4C1D-A663-44D0-9047-B480D74081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Pilot Project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B963AB0D-D8EC-4828-A76E-D0081A6CE9B3}" type="parTrans" cxnId="{EF735AB1-A7C5-4BC1-BDDB-1E08F5A9CD5F}">
      <dgm:prSet/>
      <dgm:spPr/>
      <dgm:t>
        <a:bodyPr/>
        <a:lstStyle/>
        <a:p>
          <a:endParaRPr lang="en-US" sz="1200">
            <a:latin typeface="Comic Sans MS" panose="030F0702030302020204" pitchFamily="66" charset="0"/>
          </a:endParaRPr>
        </a:p>
      </dgm:t>
    </dgm:pt>
    <dgm:pt modelId="{52C107B3-03B7-4A32-A3DF-516E92CE6094}" type="sibTrans" cxnId="{EF735AB1-A7C5-4BC1-BDDB-1E08F5A9CD5F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8EB1A70F-10D0-4AD9-8B68-27284BD22D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Key Projects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248BE3E-FF8F-4BD1-AD40-7DA832C44B9A}" type="parTrans" cxnId="{59246185-C1C4-49C6-86F7-4F5F8990622E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720CFA0B-D20C-4779-9AAD-19E4509BB0C9}" type="sibTrans" cxnId="{59246185-C1C4-49C6-86F7-4F5F8990622E}">
      <dgm:prSet/>
      <dgm:spPr/>
      <dgm:t>
        <a:bodyPr/>
        <a:lstStyle/>
        <a:p>
          <a:endParaRPr lang="en-US">
            <a:latin typeface="Comic Sans MS" panose="030F0702030302020204" pitchFamily="66" charset="0"/>
          </a:endParaRPr>
        </a:p>
      </dgm:t>
    </dgm:pt>
    <dgm:pt modelId="{5CB1FA9A-F8AB-4EFA-A835-EFC92B252A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Stakeholders &amp; Resources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CB823107-CB74-4A55-8E0C-F5E164874FFA}" type="parTrans" cxnId="{2EC5110F-F495-4411-B866-2ABA10B6D519}">
      <dgm:prSet/>
      <dgm:spPr/>
      <dgm:t>
        <a:bodyPr/>
        <a:lstStyle/>
        <a:p>
          <a:endParaRPr lang="en-SG"/>
        </a:p>
      </dgm:t>
    </dgm:pt>
    <dgm:pt modelId="{98CAE7AF-E883-4BF8-BC5D-0E9231DF5BE2}" type="sibTrans" cxnId="{2EC5110F-F495-4411-B866-2ABA10B6D519}">
      <dgm:prSet/>
      <dgm:spPr/>
      <dgm:t>
        <a:bodyPr/>
        <a:lstStyle/>
        <a:p>
          <a:endParaRPr lang="en-SG"/>
        </a:p>
      </dgm:t>
    </dgm:pt>
    <dgm:pt modelId="{E06835BE-0EA1-44F7-A203-4BD221029993}" type="pres">
      <dgm:prSet presAssocID="{72AABA06-F798-4470-99E2-FB249A1FB61C}" presName="root" presStyleCnt="0">
        <dgm:presLayoutVars>
          <dgm:dir/>
          <dgm:resizeHandles val="exact"/>
        </dgm:presLayoutVars>
      </dgm:prSet>
      <dgm:spPr/>
    </dgm:pt>
    <dgm:pt modelId="{6401DDDF-F679-4656-A1F1-EB82743AC754}" type="pres">
      <dgm:prSet presAssocID="{8EB1A70F-10D0-4AD9-8B68-27284BD22DA2}" presName="compNode" presStyleCnt="0"/>
      <dgm:spPr/>
    </dgm:pt>
    <dgm:pt modelId="{B2D4AD03-4281-49C8-8AF0-3605F6031391}" type="pres">
      <dgm:prSet presAssocID="{8EB1A70F-10D0-4AD9-8B68-27284BD22D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EDAF341-94D4-433F-94FE-25D92E8E6B5D}" type="pres">
      <dgm:prSet presAssocID="{8EB1A70F-10D0-4AD9-8B68-27284BD22DA2}" presName="spaceRect" presStyleCnt="0"/>
      <dgm:spPr/>
    </dgm:pt>
    <dgm:pt modelId="{2B64E37E-EC4C-4E23-BAB1-9C55644197BF}" type="pres">
      <dgm:prSet presAssocID="{8EB1A70F-10D0-4AD9-8B68-27284BD22DA2}" presName="textRect" presStyleLbl="revTx" presStyleIdx="0" presStyleCnt="3">
        <dgm:presLayoutVars>
          <dgm:chMax val="1"/>
          <dgm:chPref val="1"/>
        </dgm:presLayoutVars>
      </dgm:prSet>
      <dgm:spPr/>
    </dgm:pt>
    <dgm:pt modelId="{700D114A-B3F2-4E2D-A98D-96A67A54062F}" type="pres">
      <dgm:prSet presAssocID="{720CFA0B-D20C-4779-9AAD-19E4509BB0C9}" presName="sibTrans" presStyleCnt="0"/>
      <dgm:spPr/>
    </dgm:pt>
    <dgm:pt modelId="{10FE7F69-0A8E-4F3B-8007-CF45E6422AA6}" type="pres">
      <dgm:prSet presAssocID="{BCCA4C1D-A663-44D0-9047-B480D740810E}" presName="compNode" presStyleCnt="0"/>
      <dgm:spPr/>
    </dgm:pt>
    <dgm:pt modelId="{CD617ADE-244F-4C0B-AF58-F5379D934942}" type="pres">
      <dgm:prSet presAssocID="{BCCA4C1D-A663-44D0-9047-B480D740810E}" presName="iconRect" presStyleLbl="node1" presStyleIdx="1" presStyleCnt="3" custLinFactNeighborX="50994" custLinFactNeighborY="-10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AF5B0FE-0B9F-4957-9861-81C436CAEC8E}" type="pres">
      <dgm:prSet presAssocID="{BCCA4C1D-A663-44D0-9047-B480D740810E}" presName="spaceRect" presStyleCnt="0"/>
      <dgm:spPr/>
    </dgm:pt>
    <dgm:pt modelId="{C36E27A5-040A-44BA-A74D-74DAF4775EF1}" type="pres">
      <dgm:prSet presAssocID="{BCCA4C1D-A663-44D0-9047-B480D740810E}" presName="textRect" presStyleLbl="revTx" presStyleIdx="1" presStyleCnt="3" custLinFactNeighborX="22947" custLinFactNeighborY="-1205">
        <dgm:presLayoutVars>
          <dgm:chMax val="1"/>
          <dgm:chPref val="1"/>
        </dgm:presLayoutVars>
      </dgm:prSet>
      <dgm:spPr/>
    </dgm:pt>
    <dgm:pt modelId="{FD55C582-D14C-475D-BBB6-39EC95E6D630}" type="pres">
      <dgm:prSet presAssocID="{52C107B3-03B7-4A32-A3DF-516E92CE6094}" presName="sibTrans" presStyleCnt="0"/>
      <dgm:spPr/>
    </dgm:pt>
    <dgm:pt modelId="{186CEE01-FA2D-43F6-8EBB-56E77F421DAC}" type="pres">
      <dgm:prSet presAssocID="{5CB1FA9A-F8AB-4EFA-A835-EFC92B252A3B}" presName="compNode" presStyleCnt="0"/>
      <dgm:spPr/>
    </dgm:pt>
    <dgm:pt modelId="{71565891-A75F-4ED2-B4AB-B6E86A2A1ADE}" type="pres">
      <dgm:prSet presAssocID="{5CB1FA9A-F8AB-4EFA-A835-EFC92B252A3B}" presName="iconRect" presStyleLbl="node1" presStyleIdx="2" presStyleCnt="3" custLinFactX="3251" custLinFactNeighborX="100000" custLinFactNeighborY="-122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6E62E8F-AE4D-4AF4-BBEA-B3E9822D2837}" type="pres">
      <dgm:prSet presAssocID="{5CB1FA9A-F8AB-4EFA-A835-EFC92B252A3B}" presName="spaceRect" presStyleCnt="0"/>
      <dgm:spPr/>
    </dgm:pt>
    <dgm:pt modelId="{B4FE3416-36C0-4377-B048-28D422CD3377}" type="pres">
      <dgm:prSet presAssocID="{5CB1FA9A-F8AB-4EFA-A835-EFC92B252A3B}" presName="textRect" presStyleLbl="revTx" presStyleIdx="2" presStyleCnt="3" custLinFactNeighborX="46463" custLinFactNeighborY="-13728">
        <dgm:presLayoutVars>
          <dgm:chMax val="1"/>
          <dgm:chPref val="1"/>
        </dgm:presLayoutVars>
      </dgm:prSet>
      <dgm:spPr/>
    </dgm:pt>
  </dgm:ptLst>
  <dgm:cxnLst>
    <dgm:cxn modelId="{2EC5110F-F495-4411-B866-2ABA10B6D519}" srcId="{72AABA06-F798-4470-99E2-FB249A1FB61C}" destId="{5CB1FA9A-F8AB-4EFA-A835-EFC92B252A3B}" srcOrd="2" destOrd="0" parTransId="{CB823107-CB74-4A55-8E0C-F5E164874FFA}" sibTransId="{98CAE7AF-E883-4BF8-BC5D-0E9231DF5BE2}"/>
    <dgm:cxn modelId="{4E079053-203C-4BBE-B2D4-EDC64DD23C6E}" type="presOf" srcId="{BCCA4C1D-A663-44D0-9047-B480D740810E}" destId="{C36E27A5-040A-44BA-A74D-74DAF4775EF1}" srcOrd="0" destOrd="0" presId="urn:microsoft.com/office/officeart/2018/2/layout/IconLabelList"/>
    <dgm:cxn modelId="{59246185-C1C4-49C6-86F7-4F5F8990622E}" srcId="{72AABA06-F798-4470-99E2-FB249A1FB61C}" destId="{8EB1A70F-10D0-4AD9-8B68-27284BD22DA2}" srcOrd="0" destOrd="0" parTransId="{4248BE3E-FF8F-4BD1-AD40-7DA832C44B9A}" sibTransId="{720CFA0B-D20C-4779-9AAD-19E4509BB0C9}"/>
    <dgm:cxn modelId="{EF735AB1-A7C5-4BC1-BDDB-1E08F5A9CD5F}" srcId="{72AABA06-F798-4470-99E2-FB249A1FB61C}" destId="{BCCA4C1D-A663-44D0-9047-B480D740810E}" srcOrd="1" destOrd="0" parTransId="{B963AB0D-D8EC-4828-A76E-D0081A6CE9B3}" sibTransId="{52C107B3-03B7-4A32-A3DF-516E92CE6094}"/>
    <dgm:cxn modelId="{3CB750B2-55DF-4BDC-9A67-1B90D5F17D76}" type="presOf" srcId="{72AABA06-F798-4470-99E2-FB249A1FB61C}" destId="{E06835BE-0EA1-44F7-A203-4BD221029993}" srcOrd="0" destOrd="0" presId="urn:microsoft.com/office/officeart/2018/2/layout/IconLabelList"/>
    <dgm:cxn modelId="{803A89B9-801A-489C-9620-33443310770B}" type="presOf" srcId="{8EB1A70F-10D0-4AD9-8B68-27284BD22DA2}" destId="{2B64E37E-EC4C-4E23-BAB1-9C55644197BF}" srcOrd="0" destOrd="0" presId="urn:microsoft.com/office/officeart/2018/2/layout/IconLabelList"/>
    <dgm:cxn modelId="{6F9A88EB-4EE6-47BD-9AB2-B4CC9F2345F6}" type="presOf" srcId="{5CB1FA9A-F8AB-4EFA-A835-EFC92B252A3B}" destId="{B4FE3416-36C0-4377-B048-28D422CD3377}" srcOrd="0" destOrd="0" presId="urn:microsoft.com/office/officeart/2018/2/layout/IconLabelList"/>
    <dgm:cxn modelId="{9F9D7D30-28E4-420F-AF9A-947FB6FFBC1F}" type="presParOf" srcId="{E06835BE-0EA1-44F7-A203-4BD221029993}" destId="{6401DDDF-F679-4656-A1F1-EB82743AC754}" srcOrd="0" destOrd="0" presId="urn:microsoft.com/office/officeart/2018/2/layout/IconLabelList"/>
    <dgm:cxn modelId="{3302746A-529E-4D3A-8364-A1D2114A0851}" type="presParOf" srcId="{6401DDDF-F679-4656-A1F1-EB82743AC754}" destId="{B2D4AD03-4281-49C8-8AF0-3605F6031391}" srcOrd="0" destOrd="0" presId="urn:microsoft.com/office/officeart/2018/2/layout/IconLabelList"/>
    <dgm:cxn modelId="{95207DC6-8791-45D8-AD37-488B3641F106}" type="presParOf" srcId="{6401DDDF-F679-4656-A1F1-EB82743AC754}" destId="{FEDAF341-94D4-433F-94FE-25D92E8E6B5D}" srcOrd="1" destOrd="0" presId="urn:microsoft.com/office/officeart/2018/2/layout/IconLabelList"/>
    <dgm:cxn modelId="{D7CCF6C5-3C27-45FC-A07E-7D89ABA97230}" type="presParOf" srcId="{6401DDDF-F679-4656-A1F1-EB82743AC754}" destId="{2B64E37E-EC4C-4E23-BAB1-9C55644197BF}" srcOrd="2" destOrd="0" presId="urn:microsoft.com/office/officeart/2018/2/layout/IconLabelList"/>
    <dgm:cxn modelId="{05DA278E-36B0-4F24-93A4-E6AC9CF120E6}" type="presParOf" srcId="{E06835BE-0EA1-44F7-A203-4BD221029993}" destId="{700D114A-B3F2-4E2D-A98D-96A67A54062F}" srcOrd="1" destOrd="0" presId="urn:microsoft.com/office/officeart/2018/2/layout/IconLabelList"/>
    <dgm:cxn modelId="{F0ED9CAF-3CC8-4098-8803-2A50C3B4A13A}" type="presParOf" srcId="{E06835BE-0EA1-44F7-A203-4BD221029993}" destId="{10FE7F69-0A8E-4F3B-8007-CF45E6422AA6}" srcOrd="2" destOrd="0" presId="urn:microsoft.com/office/officeart/2018/2/layout/IconLabelList"/>
    <dgm:cxn modelId="{47F036D7-B8A5-4B2F-8065-37BA4A16E2C5}" type="presParOf" srcId="{10FE7F69-0A8E-4F3B-8007-CF45E6422AA6}" destId="{CD617ADE-244F-4C0B-AF58-F5379D934942}" srcOrd="0" destOrd="0" presId="urn:microsoft.com/office/officeart/2018/2/layout/IconLabelList"/>
    <dgm:cxn modelId="{23820301-ABB0-4C7C-9F13-42145071CB45}" type="presParOf" srcId="{10FE7F69-0A8E-4F3B-8007-CF45E6422AA6}" destId="{CAF5B0FE-0B9F-4957-9861-81C436CAEC8E}" srcOrd="1" destOrd="0" presId="urn:microsoft.com/office/officeart/2018/2/layout/IconLabelList"/>
    <dgm:cxn modelId="{9E8BC994-CC99-4362-A65E-7E40D66FB09E}" type="presParOf" srcId="{10FE7F69-0A8E-4F3B-8007-CF45E6422AA6}" destId="{C36E27A5-040A-44BA-A74D-74DAF4775EF1}" srcOrd="2" destOrd="0" presId="urn:microsoft.com/office/officeart/2018/2/layout/IconLabelList"/>
    <dgm:cxn modelId="{8DBAC5D3-3501-46AA-AF3F-1960DA56098C}" type="presParOf" srcId="{E06835BE-0EA1-44F7-A203-4BD221029993}" destId="{FD55C582-D14C-475D-BBB6-39EC95E6D630}" srcOrd="3" destOrd="0" presId="urn:microsoft.com/office/officeart/2018/2/layout/IconLabelList"/>
    <dgm:cxn modelId="{0D9B7D8C-8414-44BB-BF78-B8090A449BE1}" type="presParOf" srcId="{E06835BE-0EA1-44F7-A203-4BD221029993}" destId="{186CEE01-FA2D-43F6-8EBB-56E77F421DAC}" srcOrd="4" destOrd="0" presId="urn:microsoft.com/office/officeart/2018/2/layout/IconLabelList"/>
    <dgm:cxn modelId="{0EFD38AD-E4A3-4D83-94C6-0FB0FB3A5963}" type="presParOf" srcId="{186CEE01-FA2D-43F6-8EBB-56E77F421DAC}" destId="{71565891-A75F-4ED2-B4AB-B6E86A2A1ADE}" srcOrd="0" destOrd="0" presId="urn:microsoft.com/office/officeart/2018/2/layout/IconLabelList"/>
    <dgm:cxn modelId="{8789FF7A-0F16-4E04-B299-7B246C065E06}" type="presParOf" srcId="{186CEE01-FA2D-43F6-8EBB-56E77F421DAC}" destId="{76E62E8F-AE4D-4AF4-BBEA-B3E9822D2837}" srcOrd="1" destOrd="0" presId="urn:microsoft.com/office/officeart/2018/2/layout/IconLabelList"/>
    <dgm:cxn modelId="{1E9DACB8-3F1D-4F72-963F-2FFA838EE30A}" type="presParOf" srcId="{186CEE01-FA2D-43F6-8EBB-56E77F421DAC}" destId="{B4FE3416-36C0-4377-B048-28D422CD33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060F0-A84E-40A0-A736-CC0C9DBD223A}" type="doc">
      <dgm:prSet loTypeId="urn:microsoft.com/office/officeart/2005/8/layout/hList7" loCatId="list" qsTypeId="urn:microsoft.com/office/officeart/2005/8/quickstyle/simple1" qsCatId="simple" csTypeId="urn:microsoft.com/office/officeart/2005/8/colors/accent0_1" csCatId="mainScheme" phldr="1"/>
      <dgm:spPr/>
    </dgm:pt>
    <dgm:pt modelId="{9F6ACD99-775C-4EF2-9733-F0CD9EA4D759}">
      <dgm:prSet phldrT="[Text]" custT="1"/>
      <dgm:spPr>
        <a:xfrm>
          <a:off x="1278" y="0"/>
          <a:ext cx="1989014" cy="3477630"/>
        </a:xfrm>
        <a:prstGeom prst="roundRect">
          <a:avLst>
            <a:gd name="adj" fmla="val 10000"/>
          </a:avLst>
        </a:prstGeom>
        <a:ln w="19050">
          <a:solidFill>
            <a:srgbClr val="003399"/>
          </a:solidFill>
        </a:ln>
      </dgm:spPr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Tenure</a:t>
          </a:r>
          <a:r>
            <a:rPr lang="en-SG" sz="1400" b="1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1)Lower risk for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Hard for debtor</a:t>
          </a:r>
        </a:p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Tenure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 risk for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Easy for debtor</a:t>
          </a: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gm:t>
    </dgm:pt>
    <dgm:pt modelId="{7B527E86-3DE0-4DE2-9CFF-12E7EE0A0569}" type="parTrans" cxnId="{0A226E0A-8373-4605-90E4-9EF411251102}">
      <dgm:prSet/>
      <dgm:spPr/>
      <dgm:t>
        <a:bodyPr/>
        <a:lstStyle/>
        <a:p>
          <a:endParaRPr lang="en-SG"/>
        </a:p>
      </dgm:t>
    </dgm:pt>
    <dgm:pt modelId="{241865CA-6F4C-47AC-B716-C19BF8A40BC1}" type="sibTrans" cxnId="{0A226E0A-8373-4605-90E4-9EF411251102}">
      <dgm:prSet/>
      <dgm:spPr/>
      <dgm:t>
        <a:bodyPr/>
        <a:lstStyle/>
        <a:p>
          <a:endParaRPr lang="en-SG"/>
        </a:p>
      </dgm:t>
    </dgm:pt>
    <dgm:pt modelId="{76384C9E-9ECF-401C-B8D9-63EA58FCE4F5}">
      <dgm:prSet phldrT="[Text]" custT="1"/>
      <dgm:spPr>
        <a:xfrm>
          <a:off x="2049963" y="0"/>
          <a:ext cx="1989014" cy="3477630"/>
        </a:xfrm>
        <a:prstGeom prst="roundRect">
          <a:avLst>
            <a:gd name="adj" fmla="val 10000"/>
          </a:avLst>
        </a:prstGeom>
        <a:ln w="19050">
          <a:solidFill>
            <a:srgbClr val="003399"/>
          </a:solidFill>
        </a:ln>
      </dgm:spPr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Interest Rate: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b="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Lower returns to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2)Good for debtor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Interest  Rate</a:t>
          </a: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1)Higher returns to Investor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2)Loss for debtor</a:t>
          </a:r>
        </a:p>
        <a:p>
          <a:pPr algn="ctr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gm:t>
    </dgm:pt>
    <dgm:pt modelId="{26FB3029-80AC-4BF0-A430-17D26927F677}" type="parTrans" cxnId="{3B9E0908-35B3-4DBD-95D0-278FF7C3BF8C}">
      <dgm:prSet/>
      <dgm:spPr/>
      <dgm:t>
        <a:bodyPr/>
        <a:lstStyle/>
        <a:p>
          <a:endParaRPr lang="en-SG"/>
        </a:p>
      </dgm:t>
    </dgm:pt>
    <dgm:pt modelId="{E8678063-18B3-4614-AE1A-6A58FD6D52F9}" type="sibTrans" cxnId="{3B9E0908-35B3-4DBD-95D0-278FF7C3BF8C}">
      <dgm:prSet/>
      <dgm:spPr/>
      <dgm:t>
        <a:bodyPr/>
        <a:lstStyle/>
        <a:p>
          <a:endParaRPr lang="en-SG"/>
        </a:p>
      </dgm:t>
    </dgm:pt>
    <dgm:pt modelId="{969BB979-B9F4-445F-813D-31268EE78230}">
      <dgm:prSet phldrT="[Text]" custT="1"/>
      <dgm:spPr>
        <a:xfrm>
          <a:off x="4098648" y="0"/>
          <a:ext cx="1989014" cy="3477630"/>
        </a:xfrm>
        <a:prstGeom prst="roundRect">
          <a:avLst>
            <a:gd name="adj" fmla="val 10000"/>
          </a:avLst>
        </a:prstGeom>
        <a:ln w="19050">
          <a:solidFill>
            <a:srgbClr val="003399"/>
          </a:solidFill>
        </a:ln>
      </dgm:spPr>
      <dgm:t>
        <a:bodyPr/>
        <a:lstStyle/>
        <a:p>
          <a:pPr algn="l">
            <a:buFont typeface="Arial" panose="020B0604020202020204" pitchFamily="34" charset="0"/>
            <a:buNone/>
          </a:pPr>
          <a:endParaRPr lang="en-SG" sz="1400" b="1" u="sng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Risk: 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Losses to Investor due to lower  interest rates</a:t>
          </a: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r>
            <a:rPr lang="en-SG" sz="1400" b="1" u="sng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Risk:</a:t>
          </a:r>
        </a:p>
        <a:p>
          <a:pPr algn="l">
            <a:buFont typeface="Arial" panose="020B0604020202020204" pitchFamily="34" charset="0"/>
            <a:buNone/>
          </a:pPr>
          <a:r>
            <a:rPr lang="en-SG" sz="1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Higher losses to Investor due to higher defaults.</a:t>
          </a: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algn="l">
            <a:buFont typeface="Arial" panose="020B0604020202020204" pitchFamily="34" charset="0"/>
            <a:buNone/>
          </a:pPr>
          <a:endParaRPr lang="en-SG" sz="14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gm:t>
    </dgm:pt>
    <dgm:pt modelId="{9967F349-8FA5-42FF-AA4C-D2EDE687C521}" type="parTrans" cxnId="{4227566F-EF41-413E-9FCD-F2692712A85A}">
      <dgm:prSet/>
      <dgm:spPr/>
      <dgm:t>
        <a:bodyPr/>
        <a:lstStyle/>
        <a:p>
          <a:endParaRPr lang="en-SG"/>
        </a:p>
      </dgm:t>
    </dgm:pt>
    <dgm:pt modelId="{715AA1F1-488A-4F09-8B4C-BC33F5C7AF5D}" type="sibTrans" cxnId="{4227566F-EF41-413E-9FCD-F2692712A85A}">
      <dgm:prSet/>
      <dgm:spPr/>
      <dgm:t>
        <a:bodyPr/>
        <a:lstStyle/>
        <a:p>
          <a:endParaRPr lang="en-SG"/>
        </a:p>
      </dgm:t>
    </dgm:pt>
    <dgm:pt modelId="{E0FEA3D4-ED6D-47DF-ADB8-1FDA26202DEF}" type="pres">
      <dgm:prSet presAssocID="{F03060F0-A84E-40A0-A736-CC0C9DBD223A}" presName="Name0" presStyleCnt="0">
        <dgm:presLayoutVars>
          <dgm:dir/>
          <dgm:resizeHandles val="exact"/>
        </dgm:presLayoutVars>
      </dgm:prSet>
      <dgm:spPr/>
    </dgm:pt>
    <dgm:pt modelId="{43156C0D-AB32-4FD8-99CE-69E1E1BC7DE4}" type="pres">
      <dgm:prSet presAssocID="{F03060F0-A84E-40A0-A736-CC0C9DBD223A}" presName="fgShape" presStyleLbl="fgShp" presStyleIdx="0" presStyleCnt="1" custScaleX="76506" custScaleY="89447" custLinFactNeighborX="-312" custLinFactNeighborY="26616"/>
      <dgm:spPr>
        <a:xfrm>
          <a:off x="602886" y="2807502"/>
          <a:ext cx="4848212" cy="543470"/>
        </a:xfrm>
        <a:prstGeom prst="leftRightArrow">
          <a:avLst/>
        </a:prstGeom>
        <a:solidFill>
          <a:schemeClr val="accent5">
            <a:lumMod val="20000"/>
            <a:lumOff val="80000"/>
          </a:schemeClr>
        </a:solidFill>
        <a:ln>
          <a:solidFill>
            <a:srgbClr val="003399"/>
          </a:solidFill>
        </a:ln>
      </dgm:spPr>
    </dgm:pt>
    <dgm:pt modelId="{CB4F9FFE-B02C-4A7D-81FF-3664DFC3E3A2}" type="pres">
      <dgm:prSet presAssocID="{F03060F0-A84E-40A0-A736-CC0C9DBD223A}" presName="linComp" presStyleCnt="0"/>
      <dgm:spPr/>
    </dgm:pt>
    <dgm:pt modelId="{2D8014D3-5682-4E8B-A64D-EECA82C57FAD}" type="pres">
      <dgm:prSet presAssocID="{9F6ACD99-775C-4EF2-9733-F0CD9EA4D759}" presName="compNode" presStyleCnt="0"/>
      <dgm:spPr/>
    </dgm:pt>
    <dgm:pt modelId="{D7F92D2F-F7D9-422A-9C95-2728CE84CC82}" type="pres">
      <dgm:prSet presAssocID="{9F6ACD99-775C-4EF2-9733-F0CD9EA4D759}" presName="bkgdShape" presStyleLbl="node1" presStyleIdx="0" presStyleCnt="3" custScaleX="90879" custLinFactNeighborX="-473" custLinFactNeighborY="945"/>
      <dgm:spPr/>
    </dgm:pt>
    <dgm:pt modelId="{61F7B6F3-6CA3-401B-81E0-239D266916F0}" type="pres">
      <dgm:prSet presAssocID="{9F6ACD99-775C-4EF2-9733-F0CD9EA4D759}" presName="nodeTx" presStyleLbl="node1" presStyleIdx="0" presStyleCnt="3">
        <dgm:presLayoutVars>
          <dgm:bulletEnabled val="1"/>
        </dgm:presLayoutVars>
      </dgm:prSet>
      <dgm:spPr/>
    </dgm:pt>
    <dgm:pt modelId="{ADE8FF0C-1920-4173-A462-57246EF2A8FF}" type="pres">
      <dgm:prSet presAssocID="{9F6ACD99-775C-4EF2-9733-F0CD9EA4D759}" presName="invisiNode" presStyleLbl="node1" presStyleIdx="0" presStyleCnt="3"/>
      <dgm:spPr/>
    </dgm:pt>
    <dgm:pt modelId="{B1B7B696-6496-4B34-928B-124EC6870A6D}" type="pres">
      <dgm:prSet presAssocID="{9F6ACD99-775C-4EF2-9733-F0CD9EA4D759}" presName="imagNode" presStyleLbl="fgImgPlace1" presStyleIdx="0" presStyleCnt="3" custScaleX="38992" custScaleY="37725" custLinFactNeighborX="-1352" custLinFactNeighborY="-49164"/>
      <dgm:spPr>
        <a:xfrm>
          <a:off x="803369" y="72465"/>
          <a:ext cx="425386" cy="4778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9050">
          <a:solidFill>
            <a:srgbClr val="003399"/>
          </a:solidFill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BFD4694-0663-45FE-8A8E-663B8411C105}" type="pres">
      <dgm:prSet presAssocID="{241865CA-6F4C-47AC-B716-C19BF8A40BC1}" presName="sibTrans" presStyleLbl="sibTrans2D1" presStyleIdx="0" presStyleCnt="0"/>
      <dgm:spPr/>
    </dgm:pt>
    <dgm:pt modelId="{77AF4223-5541-47B7-8680-F84CEAAC13D5}" type="pres">
      <dgm:prSet presAssocID="{76384C9E-9ECF-401C-B8D9-63EA58FCE4F5}" presName="compNode" presStyleCnt="0"/>
      <dgm:spPr/>
    </dgm:pt>
    <dgm:pt modelId="{5960543B-6B14-4EE0-A04B-520135264C18}" type="pres">
      <dgm:prSet presAssocID="{76384C9E-9ECF-401C-B8D9-63EA58FCE4F5}" presName="bkgdShape" presStyleLbl="node1" presStyleIdx="1" presStyleCnt="3" custScaleX="130358"/>
      <dgm:spPr/>
    </dgm:pt>
    <dgm:pt modelId="{66A2D288-FF25-473E-AE35-E00892A3954E}" type="pres">
      <dgm:prSet presAssocID="{76384C9E-9ECF-401C-B8D9-63EA58FCE4F5}" presName="nodeTx" presStyleLbl="node1" presStyleIdx="1" presStyleCnt="3">
        <dgm:presLayoutVars>
          <dgm:bulletEnabled val="1"/>
        </dgm:presLayoutVars>
      </dgm:prSet>
      <dgm:spPr/>
    </dgm:pt>
    <dgm:pt modelId="{5761D2FA-62D6-4E8D-ABD8-79EE68875BDA}" type="pres">
      <dgm:prSet presAssocID="{76384C9E-9ECF-401C-B8D9-63EA58FCE4F5}" presName="invisiNode" presStyleLbl="node1" presStyleIdx="1" presStyleCnt="3"/>
      <dgm:spPr/>
    </dgm:pt>
    <dgm:pt modelId="{118B2B8B-1E55-4C5C-A4EE-41B8CEB29A34}" type="pres">
      <dgm:prSet presAssocID="{76384C9E-9ECF-401C-B8D9-63EA58FCE4F5}" presName="imagNode" presStyleLbl="fgImgPlace1" presStyleIdx="1" presStyleCnt="3" custScaleX="51487" custScaleY="33360" custLinFactNeighborX="-8249" custLinFactNeighborY="-49794"/>
      <dgm:spPr>
        <a:xfrm>
          <a:off x="2694959" y="57045"/>
          <a:ext cx="507967" cy="50391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9050">
          <a:solidFill>
            <a:srgbClr val="003399"/>
          </a:solidFill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3283429-ACE4-4408-B916-FB9D075EE815}" type="pres">
      <dgm:prSet presAssocID="{E8678063-18B3-4614-AE1A-6A58FD6D52F9}" presName="sibTrans" presStyleLbl="sibTrans2D1" presStyleIdx="0" presStyleCnt="0"/>
      <dgm:spPr/>
    </dgm:pt>
    <dgm:pt modelId="{74410A2C-9FA2-4EFB-9B05-43D6340EFCE3}" type="pres">
      <dgm:prSet presAssocID="{969BB979-B9F4-445F-813D-31268EE78230}" presName="compNode" presStyleCnt="0"/>
      <dgm:spPr/>
    </dgm:pt>
    <dgm:pt modelId="{7A560C7F-0E40-49A6-AC9F-52D5E2CA330A}" type="pres">
      <dgm:prSet presAssocID="{969BB979-B9F4-445F-813D-31268EE78230}" presName="bkgdShape" presStyleLbl="node1" presStyleIdx="2" presStyleCnt="3" custScaleX="99960" custLinFactX="1159" custLinFactNeighborX="100000" custLinFactNeighborY="-25440"/>
      <dgm:spPr/>
    </dgm:pt>
    <dgm:pt modelId="{092157ED-61BC-47EC-9299-64E02F9C1045}" type="pres">
      <dgm:prSet presAssocID="{969BB979-B9F4-445F-813D-31268EE78230}" presName="nodeTx" presStyleLbl="node1" presStyleIdx="2" presStyleCnt="3">
        <dgm:presLayoutVars>
          <dgm:bulletEnabled val="1"/>
        </dgm:presLayoutVars>
      </dgm:prSet>
      <dgm:spPr/>
    </dgm:pt>
    <dgm:pt modelId="{3E6DEE37-57F7-4B36-94B3-B64F2D1E9B62}" type="pres">
      <dgm:prSet presAssocID="{969BB979-B9F4-445F-813D-31268EE78230}" presName="invisiNode" presStyleLbl="node1" presStyleIdx="2" presStyleCnt="3"/>
      <dgm:spPr/>
    </dgm:pt>
    <dgm:pt modelId="{5AD6379B-2FD1-4E0F-91F6-2D45192FF942}" type="pres">
      <dgm:prSet presAssocID="{969BB979-B9F4-445F-813D-31268EE78230}" presName="imagNode" presStyleLbl="fgImgPlace1" presStyleIdx="2" presStyleCnt="3" custScaleX="40234" custScaleY="38015" custLinFactNeighborX="-5769" custLinFactNeighborY="-49019"/>
      <dgm:spPr>
        <a:xfrm>
          <a:off x="4762954" y="49784"/>
          <a:ext cx="550734" cy="47697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>
          <a:solidFill>
            <a:srgbClr val="003399"/>
          </a:solidFill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</dgm:ptLst>
  <dgm:cxnLst>
    <dgm:cxn modelId="{3B9E0908-35B3-4DBD-95D0-278FF7C3BF8C}" srcId="{F03060F0-A84E-40A0-A736-CC0C9DBD223A}" destId="{76384C9E-9ECF-401C-B8D9-63EA58FCE4F5}" srcOrd="1" destOrd="0" parTransId="{26FB3029-80AC-4BF0-A430-17D26927F677}" sibTransId="{E8678063-18B3-4614-AE1A-6A58FD6D52F9}"/>
    <dgm:cxn modelId="{0A226E0A-8373-4605-90E4-9EF411251102}" srcId="{F03060F0-A84E-40A0-A736-CC0C9DBD223A}" destId="{9F6ACD99-775C-4EF2-9733-F0CD9EA4D759}" srcOrd="0" destOrd="0" parTransId="{7B527E86-3DE0-4DE2-9CFF-12E7EE0A0569}" sibTransId="{241865CA-6F4C-47AC-B716-C19BF8A40BC1}"/>
    <dgm:cxn modelId="{91FAD01A-D967-48E2-9758-737368CEA9CA}" type="presOf" srcId="{76384C9E-9ECF-401C-B8D9-63EA58FCE4F5}" destId="{5960543B-6B14-4EE0-A04B-520135264C18}" srcOrd="0" destOrd="0" presId="urn:microsoft.com/office/officeart/2005/8/layout/hList7"/>
    <dgm:cxn modelId="{D6583235-C30F-41C2-97F3-B8F954AC5A3E}" type="presOf" srcId="{969BB979-B9F4-445F-813D-31268EE78230}" destId="{7A560C7F-0E40-49A6-AC9F-52D5E2CA330A}" srcOrd="0" destOrd="0" presId="urn:microsoft.com/office/officeart/2005/8/layout/hList7"/>
    <dgm:cxn modelId="{89CE0A3C-7952-4958-AC29-64D072C3A6C3}" type="presOf" srcId="{9F6ACD99-775C-4EF2-9733-F0CD9EA4D759}" destId="{D7F92D2F-F7D9-422A-9C95-2728CE84CC82}" srcOrd="0" destOrd="0" presId="urn:microsoft.com/office/officeart/2005/8/layout/hList7"/>
    <dgm:cxn modelId="{E0C4C163-4760-4753-BEEF-A139360CD204}" type="presOf" srcId="{E8678063-18B3-4614-AE1A-6A58FD6D52F9}" destId="{D3283429-ACE4-4408-B916-FB9D075EE815}" srcOrd="0" destOrd="0" presId="urn:microsoft.com/office/officeart/2005/8/layout/hList7"/>
    <dgm:cxn modelId="{4227566F-EF41-413E-9FCD-F2692712A85A}" srcId="{F03060F0-A84E-40A0-A736-CC0C9DBD223A}" destId="{969BB979-B9F4-445F-813D-31268EE78230}" srcOrd="2" destOrd="0" parTransId="{9967F349-8FA5-42FF-AA4C-D2EDE687C521}" sibTransId="{715AA1F1-488A-4F09-8B4C-BC33F5C7AF5D}"/>
    <dgm:cxn modelId="{D4DD3672-89BA-45FA-B5CC-13EF5570775A}" type="presOf" srcId="{76384C9E-9ECF-401C-B8D9-63EA58FCE4F5}" destId="{66A2D288-FF25-473E-AE35-E00892A3954E}" srcOrd="1" destOrd="0" presId="urn:microsoft.com/office/officeart/2005/8/layout/hList7"/>
    <dgm:cxn modelId="{64F53B89-29C0-4369-937F-563261B9D3C4}" type="presOf" srcId="{969BB979-B9F4-445F-813D-31268EE78230}" destId="{092157ED-61BC-47EC-9299-64E02F9C1045}" srcOrd="1" destOrd="0" presId="urn:microsoft.com/office/officeart/2005/8/layout/hList7"/>
    <dgm:cxn modelId="{C65EE78A-C83F-4364-A074-305BD0E13437}" type="presOf" srcId="{F03060F0-A84E-40A0-A736-CC0C9DBD223A}" destId="{E0FEA3D4-ED6D-47DF-ADB8-1FDA26202DEF}" srcOrd="0" destOrd="0" presId="urn:microsoft.com/office/officeart/2005/8/layout/hList7"/>
    <dgm:cxn modelId="{1A4E468F-CB01-42A7-838A-F4D86F25C690}" type="presOf" srcId="{9F6ACD99-775C-4EF2-9733-F0CD9EA4D759}" destId="{61F7B6F3-6CA3-401B-81E0-239D266916F0}" srcOrd="1" destOrd="0" presId="urn:microsoft.com/office/officeart/2005/8/layout/hList7"/>
    <dgm:cxn modelId="{7FE140E8-610F-49EC-89A7-A1695CF2348E}" type="presOf" srcId="{241865CA-6F4C-47AC-B716-C19BF8A40BC1}" destId="{FBFD4694-0663-45FE-8A8E-663B8411C105}" srcOrd="0" destOrd="0" presId="urn:microsoft.com/office/officeart/2005/8/layout/hList7"/>
    <dgm:cxn modelId="{F282BED2-0E35-4CDB-A9ED-BB3E3C7BD868}" type="presParOf" srcId="{E0FEA3D4-ED6D-47DF-ADB8-1FDA26202DEF}" destId="{43156C0D-AB32-4FD8-99CE-69E1E1BC7DE4}" srcOrd="0" destOrd="0" presId="urn:microsoft.com/office/officeart/2005/8/layout/hList7"/>
    <dgm:cxn modelId="{4B1498F9-7150-46D5-9A93-89F44EDA7AE4}" type="presParOf" srcId="{E0FEA3D4-ED6D-47DF-ADB8-1FDA26202DEF}" destId="{CB4F9FFE-B02C-4A7D-81FF-3664DFC3E3A2}" srcOrd="1" destOrd="0" presId="urn:microsoft.com/office/officeart/2005/8/layout/hList7"/>
    <dgm:cxn modelId="{9C5BEF09-C62B-40FA-896B-D2B2F82BC9A3}" type="presParOf" srcId="{CB4F9FFE-B02C-4A7D-81FF-3664DFC3E3A2}" destId="{2D8014D3-5682-4E8B-A64D-EECA82C57FAD}" srcOrd="0" destOrd="0" presId="urn:microsoft.com/office/officeart/2005/8/layout/hList7"/>
    <dgm:cxn modelId="{12BD8B6F-2788-4D6E-9A9E-E3E640B23274}" type="presParOf" srcId="{2D8014D3-5682-4E8B-A64D-EECA82C57FAD}" destId="{D7F92D2F-F7D9-422A-9C95-2728CE84CC82}" srcOrd="0" destOrd="0" presId="urn:microsoft.com/office/officeart/2005/8/layout/hList7"/>
    <dgm:cxn modelId="{FB23C450-36DF-487C-A43B-67CB0B42C05F}" type="presParOf" srcId="{2D8014D3-5682-4E8B-A64D-EECA82C57FAD}" destId="{61F7B6F3-6CA3-401B-81E0-239D266916F0}" srcOrd="1" destOrd="0" presId="urn:microsoft.com/office/officeart/2005/8/layout/hList7"/>
    <dgm:cxn modelId="{8C90874E-78D9-4492-96B5-8BE7B7F2E4CD}" type="presParOf" srcId="{2D8014D3-5682-4E8B-A64D-EECA82C57FAD}" destId="{ADE8FF0C-1920-4173-A462-57246EF2A8FF}" srcOrd="2" destOrd="0" presId="urn:microsoft.com/office/officeart/2005/8/layout/hList7"/>
    <dgm:cxn modelId="{C69ED858-F8C6-4EEC-94A1-7471FDEFDA0C}" type="presParOf" srcId="{2D8014D3-5682-4E8B-A64D-EECA82C57FAD}" destId="{B1B7B696-6496-4B34-928B-124EC6870A6D}" srcOrd="3" destOrd="0" presId="urn:microsoft.com/office/officeart/2005/8/layout/hList7"/>
    <dgm:cxn modelId="{DC344943-0B55-4805-8A2D-D7322D66D49B}" type="presParOf" srcId="{CB4F9FFE-B02C-4A7D-81FF-3664DFC3E3A2}" destId="{FBFD4694-0663-45FE-8A8E-663B8411C105}" srcOrd="1" destOrd="0" presId="urn:microsoft.com/office/officeart/2005/8/layout/hList7"/>
    <dgm:cxn modelId="{94492F21-6D3B-4426-9843-05B901E61858}" type="presParOf" srcId="{CB4F9FFE-B02C-4A7D-81FF-3664DFC3E3A2}" destId="{77AF4223-5541-47B7-8680-F84CEAAC13D5}" srcOrd="2" destOrd="0" presId="urn:microsoft.com/office/officeart/2005/8/layout/hList7"/>
    <dgm:cxn modelId="{1932B7E8-ABA7-4ECD-AFE3-141AC824A560}" type="presParOf" srcId="{77AF4223-5541-47B7-8680-F84CEAAC13D5}" destId="{5960543B-6B14-4EE0-A04B-520135264C18}" srcOrd="0" destOrd="0" presId="urn:microsoft.com/office/officeart/2005/8/layout/hList7"/>
    <dgm:cxn modelId="{42FD1857-A50F-4EA2-A597-2B5B2A3F6D1C}" type="presParOf" srcId="{77AF4223-5541-47B7-8680-F84CEAAC13D5}" destId="{66A2D288-FF25-473E-AE35-E00892A3954E}" srcOrd="1" destOrd="0" presId="urn:microsoft.com/office/officeart/2005/8/layout/hList7"/>
    <dgm:cxn modelId="{36023889-BEBD-42C1-8FD0-E0D672F125CB}" type="presParOf" srcId="{77AF4223-5541-47B7-8680-F84CEAAC13D5}" destId="{5761D2FA-62D6-4E8D-ABD8-79EE68875BDA}" srcOrd="2" destOrd="0" presId="urn:microsoft.com/office/officeart/2005/8/layout/hList7"/>
    <dgm:cxn modelId="{C195A805-1AFB-4DDE-AF82-33C891040795}" type="presParOf" srcId="{77AF4223-5541-47B7-8680-F84CEAAC13D5}" destId="{118B2B8B-1E55-4C5C-A4EE-41B8CEB29A34}" srcOrd="3" destOrd="0" presId="urn:microsoft.com/office/officeart/2005/8/layout/hList7"/>
    <dgm:cxn modelId="{4CE7D5B6-E4FA-4549-9C75-3A801D99742B}" type="presParOf" srcId="{CB4F9FFE-B02C-4A7D-81FF-3664DFC3E3A2}" destId="{D3283429-ACE4-4408-B916-FB9D075EE815}" srcOrd="3" destOrd="0" presId="urn:microsoft.com/office/officeart/2005/8/layout/hList7"/>
    <dgm:cxn modelId="{3D65F64A-A29C-420F-A6D8-E05C42A1B68B}" type="presParOf" srcId="{CB4F9FFE-B02C-4A7D-81FF-3664DFC3E3A2}" destId="{74410A2C-9FA2-4EFB-9B05-43D6340EFCE3}" srcOrd="4" destOrd="0" presId="urn:microsoft.com/office/officeart/2005/8/layout/hList7"/>
    <dgm:cxn modelId="{FB3754C0-B85A-481E-B0B3-D80C2E91E10E}" type="presParOf" srcId="{74410A2C-9FA2-4EFB-9B05-43D6340EFCE3}" destId="{7A560C7F-0E40-49A6-AC9F-52D5E2CA330A}" srcOrd="0" destOrd="0" presId="urn:microsoft.com/office/officeart/2005/8/layout/hList7"/>
    <dgm:cxn modelId="{9C48AB6D-F0F9-4DB0-B184-3C33909941E1}" type="presParOf" srcId="{74410A2C-9FA2-4EFB-9B05-43D6340EFCE3}" destId="{092157ED-61BC-47EC-9299-64E02F9C1045}" srcOrd="1" destOrd="0" presId="urn:microsoft.com/office/officeart/2005/8/layout/hList7"/>
    <dgm:cxn modelId="{D0E153A5-C989-4133-98F6-30D8C531EDEC}" type="presParOf" srcId="{74410A2C-9FA2-4EFB-9B05-43D6340EFCE3}" destId="{3E6DEE37-57F7-4B36-94B3-B64F2D1E9B62}" srcOrd="2" destOrd="0" presId="urn:microsoft.com/office/officeart/2005/8/layout/hList7"/>
    <dgm:cxn modelId="{F73FD12C-242C-4C2C-94C1-CDD9C65CA865}" type="presParOf" srcId="{74410A2C-9FA2-4EFB-9B05-43D6340EFCE3}" destId="{5AD6379B-2FD1-4E0F-91F6-2D45192FF942}" srcOrd="3" destOrd="0" presId="urn:microsoft.com/office/officeart/2005/8/layout/hList7"/>
  </dgm:cxnLst>
  <dgm:bg/>
  <dgm:whole>
    <a:ln w="1905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1CFCE8DB-5507-4494-98B9-7712AEA5ED46}">
      <dgm:prSet phldrT="[Text]" custT="1"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endParaRPr lang="en-SG" sz="1600" b="1" dirty="0">
            <a:solidFill>
              <a:srgbClr val="002060"/>
            </a:solidFill>
            <a:effectLst/>
          </a:endParaRPr>
        </a:p>
        <a:p>
          <a:pPr>
            <a:lnSpc>
              <a:spcPct val="100000"/>
            </a:lnSpc>
          </a:pPr>
          <a:r>
            <a:rPr lang="en-SG" sz="1600" b="1" dirty="0">
              <a:solidFill>
                <a:srgbClr val="002060"/>
              </a:solidFill>
              <a:effectLst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600" b="0" dirty="0">
              <a:solidFill>
                <a:srgbClr val="002060"/>
              </a:solidFill>
              <a:cs typeface="Arial" panose="020B0604020202020204" pitchFamily="34" charset="0"/>
            </a:rPr>
            <a:t>Fintech Credit is one of those traditional </a:t>
          </a:r>
          <a:r>
            <a:rPr lang="en-US" sz="1600" b="0" dirty="0">
              <a:solidFill>
                <a:srgbClr val="002060"/>
              </a:solidFill>
            </a:rPr>
            <a:t>organizations which believes in Control culture to ensure the optimized of resources and responsibilities for maximizing the $ transactions between borrowers and lenders. </a:t>
          </a:r>
        </a:p>
        <a:p>
          <a:pPr>
            <a:lnSpc>
              <a:spcPct val="100000"/>
            </a:lnSpc>
          </a:pP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</a:rPr>
            <a:t>Since its establishment in 2010 it has been driving as successful players in this industry by playing it safe and by being in less risk taken zone.</a:t>
          </a:r>
        </a:p>
        <a:p>
          <a:pPr>
            <a:lnSpc>
              <a:spcPct val="100000"/>
            </a:lnSpc>
          </a:pPr>
          <a:r>
            <a:rPr lang="en-US" sz="1600" dirty="0">
              <a:solidFill>
                <a:srgbClr val="002060"/>
              </a:solidFill>
            </a:rPr>
            <a:t> </a:t>
          </a: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dirty="0">
              <a:solidFill>
                <a:srgbClr val="002060"/>
              </a:solidFill>
            </a:rPr>
            <a:t>Also delivering slow and steady results by maintaining low default rates than most of it competitors.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solidFill>
                <a:srgbClr val="002060"/>
              </a:solidFill>
            </a:rPr>
            <a:t> </a:t>
          </a: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dirty="0">
              <a:solidFill>
                <a:srgbClr val="002060"/>
              </a:solidFill>
            </a:rPr>
            <a:t>The Bureaucratic system helped in gaining the major market share and huge customer attention with lesser risk . 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r>
            <a:rPr lang="en-US" sz="16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dirty="0">
              <a:solidFill>
                <a:srgbClr val="002060"/>
              </a:solidFill>
            </a:rPr>
            <a:t>Fintech credit is very task-driven by providing customer care 24/7 through online customer care.</a:t>
          </a:r>
        </a:p>
        <a:p>
          <a:pPr>
            <a:lnSpc>
              <a:spcPct val="100000"/>
            </a:lnSpc>
            <a:buFont typeface="Wingdings" panose="05000000000000000000" pitchFamily="2" charset="2"/>
            <a:buChar char="v"/>
          </a:pPr>
          <a:endParaRPr lang="en-SG" sz="1600" b="0" dirty="0">
            <a:solidFill>
              <a:srgbClr val="002060"/>
            </a:solidFill>
            <a:latin typeface="+mn-lt"/>
            <a:cs typeface="Arial" panose="020B0604020202020204" pitchFamily="34" charset="0"/>
          </a:endParaRPr>
        </a:p>
      </dgm:t>
    </dgm:pt>
    <dgm:pt modelId="{2EA15C73-F2E9-4FA7-A6C2-4455641B5146}" type="sibTrans" cxnId="{367D7CA9-A2FC-45C0-A3F5-18DCF90C376B}">
      <dgm:prSet/>
      <dgm:spPr/>
      <dgm:t>
        <a:bodyPr/>
        <a:lstStyle/>
        <a:p>
          <a:endParaRPr lang="en-SG"/>
        </a:p>
      </dgm:t>
    </dgm:pt>
    <dgm:pt modelId="{696AA8C1-72B8-4D80-A227-E2F9916EFECC}" type="parTrans" cxnId="{367D7CA9-A2FC-45C0-A3F5-18DCF90C376B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996B8A7C-74DD-4D42-ACEB-3889CF1DC81B}" type="pres">
      <dgm:prSet presAssocID="{1CFCE8DB-5507-4494-98B9-7712AEA5ED46}" presName="comp" presStyleCnt="0"/>
      <dgm:spPr/>
    </dgm:pt>
    <dgm:pt modelId="{FC3F8B72-5334-455B-AE26-A56E5109636E}" type="pres">
      <dgm:prSet presAssocID="{1CFCE8DB-5507-4494-98B9-7712AEA5ED46}" presName="box" presStyleLbl="node1" presStyleIdx="0" presStyleCnt="1"/>
      <dgm:spPr/>
    </dgm:pt>
    <dgm:pt modelId="{EE58766A-1AAF-4AE3-8B63-CD62FE2A2B37}" type="pres">
      <dgm:prSet presAssocID="{1CFCE8DB-5507-4494-98B9-7712AEA5ED46}" presName="img" presStyleLbl="fgImgPlace1" presStyleIdx="0" presStyleCnt="1" custScaleX="38408" custScaleY="65111" custLinFactNeighborX="-25210" custLinFactNeighborY="-72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B3994E6-313D-4592-A770-789677616BE1}" type="pres">
      <dgm:prSet presAssocID="{1CFCE8DB-5507-4494-98B9-7712AEA5ED46}" presName="text" presStyleLbl="node1" presStyleIdx="0" presStyleCnt="1">
        <dgm:presLayoutVars>
          <dgm:bulletEnabled val="1"/>
        </dgm:presLayoutVars>
      </dgm:prSet>
      <dgm:spPr/>
    </dgm:pt>
  </dgm:ptLst>
  <dgm:cxnLst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ED124D6F-9C3A-4314-A3FC-87B85891CD34}" type="presOf" srcId="{1CFCE8DB-5507-4494-98B9-7712AEA5ED46}" destId="{FC3F8B72-5334-455B-AE26-A56E5109636E}" srcOrd="0" destOrd="0" presId="urn:microsoft.com/office/officeart/2005/8/layout/vList4"/>
    <dgm:cxn modelId="{367D7CA9-A2FC-45C0-A3F5-18DCF90C376B}" srcId="{D87D5BD1-C22F-4E22-9B34-ED1D4C5D0C3F}" destId="{1CFCE8DB-5507-4494-98B9-7712AEA5ED46}" srcOrd="0" destOrd="0" parTransId="{696AA8C1-72B8-4D80-A227-E2F9916EFECC}" sibTransId="{2EA15C73-F2E9-4FA7-A6C2-4455641B5146}"/>
    <dgm:cxn modelId="{DCD7CDAE-3D9B-4692-8E4D-3B014CCCCDBB}" type="presOf" srcId="{1CFCE8DB-5507-4494-98B9-7712AEA5ED46}" destId="{4B3994E6-313D-4592-A770-789677616BE1}" srcOrd="1" destOrd="0" presId="urn:microsoft.com/office/officeart/2005/8/layout/vList4"/>
    <dgm:cxn modelId="{23329519-B2E0-4283-98EE-832E60A92B61}" type="presParOf" srcId="{1521B121-9F4F-4923-8070-9E801695A53C}" destId="{996B8A7C-74DD-4D42-ACEB-3889CF1DC81B}" srcOrd="0" destOrd="0" presId="urn:microsoft.com/office/officeart/2005/8/layout/vList4"/>
    <dgm:cxn modelId="{F2D33A4D-BD26-43B8-A548-EAA692532FB1}" type="presParOf" srcId="{996B8A7C-74DD-4D42-ACEB-3889CF1DC81B}" destId="{FC3F8B72-5334-455B-AE26-A56E5109636E}" srcOrd="0" destOrd="0" presId="urn:microsoft.com/office/officeart/2005/8/layout/vList4"/>
    <dgm:cxn modelId="{9210EAA6-A9C0-49DD-A497-3B8BAF739E8B}" type="presParOf" srcId="{996B8A7C-74DD-4D42-ACEB-3889CF1DC81B}" destId="{EE58766A-1AAF-4AE3-8B63-CD62FE2A2B37}" srcOrd="1" destOrd="0" presId="urn:microsoft.com/office/officeart/2005/8/layout/vList4"/>
    <dgm:cxn modelId="{0E7ECC13-221C-44A6-9365-7E69B6EB2C1A}" type="presParOf" srcId="{996B8A7C-74DD-4D42-ACEB-3889CF1DC81B}" destId="{4B3994E6-313D-4592-A770-789677616BE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4FB6D8-61C7-404B-85C4-28361F9BB4E9}" type="doc">
      <dgm:prSet loTypeId="urn:microsoft.com/office/officeart/2005/8/layout/matrix2" loCatId="matrix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SG"/>
        </a:p>
      </dgm:t>
    </dgm:pt>
    <dgm:pt modelId="{2B7F333D-B484-4140-81A9-378180336840}">
      <dgm:prSet phldrT="[Text]" custT="1"/>
      <dgm:spPr/>
      <dgm:t>
        <a:bodyPr/>
        <a:lstStyle/>
        <a:p>
          <a:endParaRPr lang="en-SG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F75FFB-88CC-4BCE-8572-05FA0A825D47}" type="parTrans" cxnId="{44611DDD-4238-4792-9A23-156260FB8A2B}">
      <dgm:prSet/>
      <dgm:spPr/>
      <dgm:t>
        <a:bodyPr/>
        <a:lstStyle/>
        <a:p>
          <a:endParaRPr lang="en-SG"/>
        </a:p>
      </dgm:t>
    </dgm:pt>
    <dgm:pt modelId="{112D8FDD-0393-4F11-B2A0-B650052FC970}" type="sibTrans" cxnId="{44611DDD-4238-4792-9A23-156260FB8A2B}">
      <dgm:prSet/>
      <dgm:spPr/>
      <dgm:t>
        <a:bodyPr/>
        <a:lstStyle/>
        <a:p>
          <a:endParaRPr lang="en-SG"/>
        </a:p>
      </dgm:t>
    </dgm:pt>
    <dgm:pt modelId="{992A2690-614E-4823-B511-E92E1BE0ADD4}">
      <dgm:prSet phldrT="[Text]"/>
      <dgm:spPr/>
      <dgm:t>
        <a:bodyPr/>
        <a:lstStyle/>
        <a:p>
          <a:endParaRPr lang="en-SG" dirty="0"/>
        </a:p>
      </dgm:t>
    </dgm:pt>
    <dgm:pt modelId="{D61FDF7A-FCAA-4DAB-87FB-43203BF715B7}" type="parTrans" cxnId="{A91413BB-C415-40E5-9DEA-4B348B484238}">
      <dgm:prSet/>
      <dgm:spPr/>
      <dgm:t>
        <a:bodyPr/>
        <a:lstStyle/>
        <a:p>
          <a:endParaRPr lang="en-SG"/>
        </a:p>
      </dgm:t>
    </dgm:pt>
    <dgm:pt modelId="{63D9730F-6EB9-4186-B0C7-605D760339AE}" type="sibTrans" cxnId="{A91413BB-C415-40E5-9DEA-4B348B484238}">
      <dgm:prSet/>
      <dgm:spPr/>
      <dgm:t>
        <a:bodyPr/>
        <a:lstStyle/>
        <a:p>
          <a:endParaRPr lang="en-SG"/>
        </a:p>
      </dgm:t>
    </dgm:pt>
    <dgm:pt modelId="{611F444B-F656-4FFF-8DAA-4F9E7DE505C8}">
      <dgm:prSet/>
      <dgm:spPr/>
      <dgm:t>
        <a:bodyPr/>
        <a:lstStyle/>
        <a:p>
          <a:endParaRPr lang="en-SG"/>
        </a:p>
      </dgm:t>
    </dgm:pt>
    <dgm:pt modelId="{DA396ACD-45D9-4F07-99B5-97FBA80E6E2C}" type="parTrans" cxnId="{C92799C9-9752-4FF3-B31E-83B43DDB104F}">
      <dgm:prSet/>
      <dgm:spPr/>
      <dgm:t>
        <a:bodyPr/>
        <a:lstStyle/>
        <a:p>
          <a:endParaRPr lang="en-SG"/>
        </a:p>
      </dgm:t>
    </dgm:pt>
    <dgm:pt modelId="{CCE8092A-CD3E-4D7F-9F7C-6BCD8648D18B}" type="sibTrans" cxnId="{C92799C9-9752-4FF3-B31E-83B43DDB104F}">
      <dgm:prSet/>
      <dgm:spPr/>
      <dgm:t>
        <a:bodyPr/>
        <a:lstStyle/>
        <a:p>
          <a:endParaRPr lang="en-SG"/>
        </a:p>
      </dgm:t>
    </dgm:pt>
    <dgm:pt modelId="{4148EBEC-A123-4F2E-9E23-C2B208BD722A}">
      <dgm:prSet/>
      <dgm:spPr/>
      <dgm:t>
        <a:bodyPr/>
        <a:lstStyle/>
        <a:p>
          <a:endParaRPr lang="en-SG"/>
        </a:p>
      </dgm:t>
    </dgm:pt>
    <dgm:pt modelId="{D3BB3B90-902A-4A3B-99E4-52AC93E3DA65}" type="parTrans" cxnId="{30FABEA2-36F2-4B7B-8CD7-8D2E7BDFD7E4}">
      <dgm:prSet/>
      <dgm:spPr/>
      <dgm:t>
        <a:bodyPr/>
        <a:lstStyle/>
        <a:p>
          <a:endParaRPr lang="en-SG"/>
        </a:p>
      </dgm:t>
    </dgm:pt>
    <dgm:pt modelId="{B16BB082-DC7B-4CE9-A823-FB07A34991B2}" type="sibTrans" cxnId="{30FABEA2-36F2-4B7B-8CD7-8D2E7BDFD7E4}">
      <dgm:prSet/>
      <dgm:spPr/>
      <dgm:t>
        <a:bodyPr/>
        <a:lstStyle/>
        <a:p>
          <a:endParaRPr lang="en-SG"/>
        </a:p>
      </dgm:t>
    </dgm:pt>
    <dgm:pt modelId="{1ADA45B7-2E98-45B7-8FA8-56124FFD4E26}">
      <dgm:prSet/>
      <dgm:spPr/>
      <dgm:t>
        <a:bodyPr/>
        <a:lstStyle/>
        <a:p>
          <a:endParaRPr lang="en-SG" dirty="0"/>
        </a:p>
      </dgm:t>
    </dgm:pt>
    <dgm:pt modelId="{3858EB34-2441-4C80-BFE2-E79B0F810FC2}" type="parTrans" cxnId="{ACDD077F-0865-427C-8623-BAD3A9A287F2}">
      <dgm:prSet/>
      <dgm:spPr/>
      <dgm:t>
        <a:bodyPr/>
        <a:lstStyle/>
        <a:p>
          <a:endParaRPr lang="en-SG"/>
        </a:p>
      </dgm:t>
    </dgm:pt>
    <dgm:pt modelId="{673D53FE-A6EA-406D-B8AA-3631FB0642FC}" type="sibTrans" cxnId="{ACDD077F-0865-427C-8623-BAD3A9A287F2}">
      <dgm:prSet/>
      <dgm:spPr/>
      <dgm:t>
        <a:bodyPr/>
        <a:lstStyle/>
        <a:p>
          <a:endParaRPr lang="en-SG"/>
        </a:p>
      </dgm:t>
    </dgm:pt>
    <dgm:pt modelId="{11E5E858-1BD4-4682-83C8-3DB0280B362E}" type="pres">
      <dgm:prSet presAssocID="{DA4FB6D8-61C7-404B-85C4-28361F9BB4E9}" presName="matrix" presStyleCnt="0">
        <dgm:presLayoutVars>
          <dgm:chMax val="1"/>
          <dgm:dir/>
          <dgm:resizeHandles val="exact"/>
        </dgm:presLayoutVars>
      </dgm:prSet>
      <dgm:spPr/>
    </dgm:pt>
    <dgm:pt modelId="{7886A79D-0D00-4B24-9E65-B5116D1D07CA}" type="pres">
      <dgm:prSet presAssocID="{DA4FB6D8-61C7-404B-85C4-28361F9BB4E9}" presName="axisShape" presStyleLbl="bgShp" presStyleIdx="0" presStyleCnt="1" custScaleX="157031"/>
      <dgm:spPr/>
    </dgm:pt>
    <dgm:pt modelId="{D02703CA-1BDF-4B01-918E-AB21A3E2FA1A}" type="pres">
      <dgm:prSet presAssocID="{DA4FB6D8-61C7-404B-85C4-28361F9BB4E9}" presName="rect1" presStyleLbl="node1" presStyleIdx="0" presStyleCnt="4" custScaleX="173496" custLinFactX="58127" custLinFactNeighborX="100000" custLinFactNeighborY="1395">
        <dgm:presLayoutVars>
          <dgm:chMax val="0"/>
          <dgm:chPref val="0"/>
          <dgm:bulletEnabled val="1"/>
        </dgm:presLayoutVars>
      </dgm:prSet>
      <dgm:spPr/>
    </dgm:pt>
    <dgm:pt modelId="{A76A0EF1-355F-4058-9BF5-6167DC08E048}" type="pres">
      <dgm:prSet presAssocID="{DA4FB6D8-61C7-404B-85C4-28361F9BB4E9}" presName="rect2" presStyleLbl="node1" presStyleIdx="1" presStyleCnt="4" custScaleX="164480" custLinFactX="-49416" custLinFactNeighborX="-100000" custLinFactNeighborY="993">
        <dgm:presLayoutVars>
          <dgm:chMax val="0"/>
          <dgm:chPref val="0"/>
          <dgm:bulletEnabled val="1"/>
        </dgm:presLayoutVars>
      </dgm:prSet>
      <dgm:spPr/>
    </dgm:pt>
    <dgm:pt modelId="{FCDA9921-F859-446A-ABE6-9E6077BF73E7}" type="pres">
      <dgm:prSet presAssocID="{DA4FB6D8-61C7-404B-85C4-28361F9BB4E9}" presName="rect3" presStyleLbl="node1" presStyleIdx="2" presStyleCnt="4" custScaleX="166774" custLinFactX="56505" custLinFactNeighborX="100000" custLinFactNeighborY="2340">
        <dgm:presLayoutVars>
          <dgm:chMax val="0"/>
          <dgm:chPref val="0"/>
          <dgm:bulletEnabled val="1"/>
        </dgm:presLayoutVars>
      </dgm:prSet>
      <dgm:spPr/>
    </dgm:pt>
    <dgm:pt modelId="{840D0F5F-4274-40B9-A849-2997988A9C11}" type="pres">
      <dgm:prSet presAssocID="{DA4FB6D8-61C7-404B-85C4-28361F9BB4E9}" presName="rect4" presStyleLbl="node1" presStyleIdx="3" presStyleCnt="4" custScaleX="166528" custLinFactX="-50952" custLinFactNeighborX="-100000" custLinFactNeighborY="4405">
        <dgm:presLayoutVars>
          <dgm:chMax val="0"/>
          <dgm:chPref val="0"/>
          <dgm:bulletEnabled val="1"/>
        </dgm:presLayoutVars>
      </dgm:prSet>
      <dgm:spPr/>
    </dgm:pt>
  </dgm:ptLst>
  <dgm:cxnLst>
    <dgm:cxn modelId="{66E2071F-AD86-443D-B31B-D753F97814B3}" type="presOf" srcId="{992A2690-614E-4823-B511-E92E1BE0ADD4}" destId="{D02703CA-1BDF-4B01-918E-AB21A3E2FA1A}" srcOrd="0" destOrd="1" presId="urn:microsoft.com/office/officeart/2005/8/layout/matrix2"/>
    <dgm:cxn modelId="{4994F652-E73D-4D9F-98EA-2DC22D1518F4}" type="presOf" srcId="{611F444B-F656-4FFF-8DAA-4F9E7DE505C8}" destId="{A76A0EF1-355F-4058-9BF5-6167DC08E048}" srcOrd="0" destOrd="0" presId="urn:microsoft.com/office/officeart/2005/8/layout/matrix2"/>
    <dgm:cxn modelId="{ACDD077F-0865-427C-8623-BAD3A9A287F2}" srcId="{DA4FB6D8-61C7-404B-85C4-28361F9BB4E9}" destId="{1ADA45B7-2E98-45B7-8FA8-56124FFD4E26}" srcOrd="3" destOrd="0" parTransId="{3858EB34-2441-4C80-BFE2-E79B0F810FC2}" sibTransId="{673D53FE-A6EA-406D-B8AA-3631FB0642FC}"/>
    <dgm:cxn modelId="{DFB3D581-7458-4F6D-890C-FF37372A82C4}" type="presOf" srcId="{1ADA45B7-2E98-45B7-8FA8-56124FFD4E26}" destId="{840D0F5F-4274-40B9-A849-2997988A9C11}" srcOrd="0" destOrd="0" presId="urn:microsoft.com/office/officeart/2005/8/layout/matrix2"/>
    <dgm:cxn modelId="{22094E8D-652D-4111-A5AE-F0B4A131FF0F}" type="presOf" srcId="{4148EBEC-A123-4F2E-9E23-C2B208BD722A}" destId="{FCDA9921-F859-446A-ABE6-9E6077BF73E7}" srcOrd="0" destOrd="0" presId="urn:microsoft.com/office/officeart/2005/8/layout/matrix2"/>
    <dgm:cxn modelId="{D31E4191-D7CD-48EE-8958-A4E282CAE841}" type="presOf" srcId="{2B7F333D-B484-4140-81A9-378180336840}" destId="{D02703CA-1BDF-4B01-918E-AB21A3E2FA1A}" srcOrd="0" destOrd="0" presId="urn:microsoft.com/office/officeart/2005/8/layout/matrix2"/>
    <dgm:cxn modelId="{30FABEA2-36F2-4B7B-8CD7-8D2E7BDFD7E4}" srcId="{DA4FB6D8-61C7-404B-85C4-28361F9BB4E9}" destId="{4148EBEC-A123-4F2E-9E23-C2B208BD722A}" srcOrd="2" destOrd="0" parTransId="{D3BB3B90-902A-4A3B-99E4-52AC93E3DA65}" sibTransId="{B16BB082-DC7B-4CE9-A823-FB07A34991B2}"/>
    <dgm:cxn modelId="{A91413BB-C415-40E5-9DEA-4B348B484238}" srcId="{2B7F333D-B484-4140-81A9-378180336840}" destId="{992A2690-614E-4823-B511-E92E1BE0ADD4}" srcOrd="0" destOrd="0" parTransId="{D61FDF7A-FCAA-4DAB-87FB-43203BF715B7}" sibTransId="{63D9730F-6EB9-4186-B0C7-605D760339AE}"/>
    <dgm:cxn modelId="{C92799C9-9752-4FF3-B31E-83B43DDB104F}" srcId="{DA4FB6D8-61C7-404B-85C4-28361F9BB4E9}" destId="{611F444B-F656-4FFF-8DAA-4F9E7DE505C8}" srcOrd="1" destOrd="0" parTransId="{DA396ACD-45D9-4F07-99B5-97FBA80E6E2C}" sibTransId="{CCE8092A-CD3E-4D7F-9F7C-6BCD8648D18B}"/>
    <dgm:cxn modelId="{280056D5-1124-49C9-BD34-3319E877020C}" type="presOf" srcId="{DA4FB6D8-61C7-404B-85C4-28361F9BB4E9}" destId="{11E5E858-1BD4-4682-83C8-3DB0280B362E}" srcOrd="0" destOrd="0" presId="urn:microsoft.com/office/officeart/2005/8/layout/matrix2"/>
    <dgm:cxn modelId="{44611DDD-4238-4792-9A23-156260FB8A2B}" srcId="{DA4FB6D8-61C7-404B-85C4-28361F9BB4E9}" destId="{2B7F333D-B484-4140-81A9-378180336840}" srcOrd="0" destOrd="0" parTransId="{69F75FFB-88CC-4BCE-8572-05FA0A825D47}" sibTransId="{112D8FDD-0393-4F11-B2A0-B650052FC970}"/>
    <dgm:cxn modelId="{987262F0-DAAC-4B79-9BF2-E3348A4FCCE8}" type="presParOf" srcId="{11E5E858-1BD4-4682-83C8-3DB0280B362E}" destId="{7886A79D-0D00-4B24-9E65-B5116D1D07CA}" srcOrd="0" destOrd="0" presId="urn:microsoft.com/office/officeart/2005/8/layout/matrix2"/>
    <dgm:cxn modelId="{1D9805E4-1414-40D2-9953-13172ECF1BDF}" type="presParOf" srcId="{11E5E858-1BD4-4682-83C8-3DB0280B362E}" destId="{D02703CA-1BDF-4B01-918E-AB21A3E2FA1A}" srcOrd="1" destOrd="0" presId="urn:microsoft.com/office/officeart/2005/8/layout/matrix2"/>
    <dgm:cxn modelId="{D44CCEAE-5B48-4541-8D87-B5D64B7A82DB}" type="presParOf" srcId="{11E5E858-1BD4-4682-83C8-3DB0280B362E}" destId="{A76A0EF1-355F-4058-9BF5-6167DC08E048}" srcOrd="2" destOrd="0" presId="urn:microsoft.com/office/officeart/2005/8/layout/matrix2"/>
    <dgm:cxn modelId="{356F197D-8539-403E-8E2D-03AD10FAF527}" type="presParOf" srcId="{11E5E858-1BD4-4682-83C8-3DB0280B362E}" destId="{FCDA9921-F859-446A-ABE6-9E6077BF73E7}" srcOrd="3" destOrd="0" presId="urn:microsoft.com/office/officeart/2005/8/layout/matrix2"/>
    <dgm:cxn modelId="{57209AE8-F9FD-4334-9F91-E595878EFD9F}" type="presParOf" srcId="{11E5E858-1BD4-4682-83C8-3DB0280B362E}" destId="{840D0F5F-4274-40B9-A849-2997988A9C1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3B547110-FBE0-4F37-A9AB-DE864735D44D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l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vert="horz" anchor="t" anchorCtr="0"/>
        <a:lstStyle/>
        <a:p>
          <a:r>
            <a:rPr lang="en-US" sz="1600" b="1" u="none" dirty="0">
              <a:solidFill>
                <a:schemeClr val="accent2"/>
              </a:solidFill>
              <a:cs typeface="Arial" panose="020B0604020202020204" pitchFamily="34" charset="0"/>
            </a:rPr>
            <a:t>Finance team </a:t>
          </a:r>
          <a:r>
            <a:rPr lang="en-US" sz="1600" b="0" u="none" dirty="0">
              <a:cs typeface="Arial" panose="020B0604020202020204" pitchFamily="34" charset="0"/>
            </a:rPr>
            <a:t>has a small analytics team works on financial modeling and forecasting. </a:t>
          </a:r>
          <a:endParaRPr lang="en-SG" sz="1600" b="1" dirty="0">
            <a:latin typeface="+mn-lt"/>
            <a:cs typeface="Arial" panose="020B0604020202020204" pitchFamily="34" charset="0"/>
          </a:endParaRPr>
        </a:p>
      </dgm:t>
    </dgm:pt>
    <dgm:pt modelId="{AFA5831E-C42A-4241-98E2-4E52EF5C0895}" type="parTrans" cxnId="{34D445C1-99C8-4CD3-8F48-10B60B97CE4C}">
      <dgm:prSet/>
      <dgm:spPr/>
      <dgm:t>
        <a:bodyPr/>
        <a:lstStyle/>
        <a:p>
          <a:endParaRPr lang="en-SG"/>
        </a:p>
      </dgm:t>
    </dgm:pt>
    <dgm:pt modelId="{D52ADC6B-83AD-4348-AAB1-FBF1EB9E8AC4}" type="sibTrans" cxnId="{34D445C1-99C8-4CD3-8F48-10B60B97CE4C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47D93D2F-E4BA-4145-AFB5-BC04134BB62E}" type="pres">
      <dgm:prSet presAssocID="{3B547110-FBE0-4F37-A9AB-DE864735D44D}" presName="comp" presStyleCnt="0"/>
      <dgm:spPr/>
    </dgm:pt>
    <dgm:pt modelId="{EE961B2D-9AC8-4368-A145-A857090811E4}" type="pres">
      <dgm:prSet presAssocID="{3B547110-FBE0-4F37-A9AB-DE864735D44D}" presName="box" presStyleLbl="node1" presStyleIdx="0" presStyleCnt="1" custLinFactNeighborX="82603" custLinFactNeighborY="-2613"/>
      <dgm:spPr/>
    </dgm:pt>
    <dgm:pt modelId="{72E6C2D8-0D40-4CCF-A171-A1BFDBF36F78}" type="pres">
      <dgm:prSet presAssocID="{3B547110-FBE0-4F37-A9AB-DE864735D44D}" presName="img" presStyleLbl="fgImgPlace1" presStyleIdx="0" presStyleCnt="1" custScaleX="87510" custScaleY="64975" custLinFactNeighborX="4365" custLinFactNeighborY="-5828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/>
          </a:stretch>
        </a:blipFill>
        <a:effectLst>
          <a:innerShdw blurRad="63500" dist="50800" dir="162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EB98256-9F20-445A-A159-EC739CEDE8E2}" type="pres">
      <dgm:prSet presAssocID="{3B547110-FBE0-4F37-A9AB-DE864735D44D}" presName="text" presStyleLbl="node1" presStyleIdx="0" presStyleCnt="1">
        <dgm:presLayoutVars>
          <dgm:bulletEnabled val="1"/>
        </dgm:presLayoutVars>
      </dgm:prSet>
      <dgm:spPr/>
    </dgm:pt>
  </dgm:ptLst>
  <dgm:cxnLst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1E7EAA72-EC6E-48B7-A364-EE06B62A7022}" type="presOf" srcId="{3B547110-FBE0-4F37-A9AB-DE864735D44D}" destId="{EE961B2D-9AC8-4368-A145-A857090811E4}" srcOrd="0" destOrd="0" presId="urn:microsoft.com/office/officeart/2005/8/layout/vList4"/>
    <dgm:cxn modelId="{6F2377B3-2394-4A39-848B-2378E289EF8D}" type="presOf" srcId="{3B547110-FBE0-4F37-A9AB-DE864735D44D}" destId="{DEB98256-9F20-445A-A159-EC739CEDE8E2}" srcOrd="1" destOrd="0" presId="urn:microsoft.com/office/officeart/2005/8/layout/vList4"/>
    <dgm:cxn modelId="{34D445C1-99C8-4CD3-8F48-10B60B97CE4C}" srcId="{D87D5BD1-C22F-4E22-9B34-ED1D4C5D0C3F}" destId="{3B547110-FBE0-4F37-A9AB-DE864735D44D}" srcOrd="0" destOrd="0" parTransId="{AFA5831E-C42A-4241-98E2-4E52EF5C0895}" sibTransId="{D52ADC6B-83AD-4348-AAB1-FBF1EB9E8AC4}"/>
    <dgm:cxn modelId="{8E5F0C83-1E62-478E-B0F7-2E8A3528E096}" type="presParOf" srcId="{1521B121-9F4F-4923-8070-9E801695A53C}" destId="{47D93D2F-E4BA-4145-AFB5-BC04134BB62E}" srcOrd="0" destOrd="0" presId="urn:microsoft.com/office/officeart/2005/8/layout/vList4"/>
    <dgm:cxn modelId="{74937FB3-F678-4AA2-B88F-A73D2DF339DD}" type="presParOf" srcId="{47D93D2F-E4BA-4145-AFB5-BC04134BB62E}" destId="{EE961B2D-9AC8-4368-A145-A857090811E4}" srcOrd="0" destOrd="0" presId="urn:microsoft.com/office/officeart/2005/8/layout/vList4"/>
    <dgm:cxn modelId="{6F67C316-1865-462B-B5D1-7F8EFBA029B3}" type="presParOf" srcId="{47D93D2F-E4BA-4145-AFB5-BC04134BB62E}" destId="{72E6C2D8-0D40-4CCF-A171-A1BFDBF36F78}" srcOrd="1" destOrd="0" presId="urn:microsoft.com/office/officeart/2005/8/layout/vList4"/>
    <dgm:cxn modelId="{251CFAD6-225E-46C8-A0A9-A42EE0160416}" type="presParOf" srcId="{47D93D2F-E4BA-4145-AFB5-BC04134BB62E}" destId="{DEB98256-9F20-445A-A159-EC739CEDE8E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8628E7B2-13FD-4529-A442-B801D801F6A6}">
      <dgm:prSet phldrT="[Text]" custT="1"/>
      <dgm:spPr>
        <a:ln>
          <a:solidFill>
            <a:srgbClr val="000099"/>
          </a:solidFill>
        </a:ln>
      </dgm:spPr>
      <dgm:t>
        <a:bodyPr/>
        <a:lstStyle/>
        <a:p>
          <a:pPr algn="l"/>
          <a:r>
            <a:rPr lang="en-SG" sz="1600" b="1" dirty="0">
              <a:solidFill>
                <a:schemeClr val="accent2"/>
              </a:solidFill>
              <a:effectLst/>
            </a:rPr>
            <a:t>Pros</a:t>
          </a:r>
          <a:r>
            <a:rPr lang="en-SG" sz="1600" b="1" dirty="0">
              <a:effectLst/>
            </a:rPr>
            <a:t>: </a:t>
          </a:r>
          <a:r>
            <a:rPr lang="en-SG" sz="1600" dirty="0"/>
            <a:t>Focused analytics team dealing with Risk, Marketing and Finance individually.</a:t>
          </a:r>
        </a:p>
        <a:p>
          <a:pPr algn="l"/>
          <a:r>
            <a:rPr lang="en-SG" sz="1600" b="1" dirty="0">
              <a:solidFill>
                <a:schemeClr val="accent2"/>
              </a:solidFill>
              <a:effectLst/>
            </a:rPr>
            <a:t>Cons</a:t>
          </a:r>
          <a:r>
            <a:rPr lang="en-SG" sz="1600" b="1" dirty="0">
              <a:effectLst/>
            </a:rPr>
            <a:t>: </a:t>
          </a:r>
          <a:r>
            <a:rPr lang="en-SG" sz="1600" b="0" dirty="0">
              <a:effectLst/>
            </a:rPr>
            <a:t>No or minimal interaction with other teams</a:t>
          </a:r>
          <a:r>
            <a:rPr lang="en-SG" sz="1600" b="0" dirty="0"/>
            <a:t>.</a:t>
          </a:r>
          <a:endParaRPr lang="en-SG" sz="1600" b="1" dirty="0">
            <a:latin typeface="+mn-lt"/>
            <a:cs typeface="Arial" panose="020B0604020202020204" pitchFamily="34" charset="0"/>
          </a:endParaRPr>
        </a:p>
      </dgm:t>
    </dgm:pt>
    <dgm:pt modelId="{054341F5-69CB-45E9-9367-094D6022F0C3}" type="parTrans" cxnId="{F5B71010-805A-4CB3-A170-8FA9453ADFD7}">
      <dgm:prSet/>
      <dgm:spPr/>
      <dgm:t>
        <a:bodyPr/>
        <a:lstStyle/>
        <a:p>
          <a:endParaRPr lang="en-SG"/>
        </a:p>
      </dgm:t>
    </dgm:pt>
    <dgm:pt modelId="{A2754915-20D6-4C85-AF31-BC623AD07E5D}" type="sibTrans" cxnId="{F5B71010-805A-4CB3-A170-8FA9453ADFD7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135C9F3B-A1E7-49D2-B5B4-9758CC005151}" type="pres">
      <dgm:prSet presAssocID="{8628E7B2-13FD-4529-A442-B801D801F6A6}" presName="comp" presStyleCnt="0"/>
      <dgm:spPr/>
    </dgm:pt>
    <dgm:pt modelId="{39BBD271-8B3A-4037-91AF-81E7AA746720}" type="pres">
      <dgm:prSet presAssocID="{8628E7B2-13FD-4529-A442-B801D801F6A6}" presName="box" presStyleLbl="node1" presStyleIdx="0" presStyleCnt="1"/>
      <dgm:spPr/>
    </dgm:pt>
    <dgm:pt modelId="{3EA649A0-8EF9-4865-B673-6A1545800927}" type="pres">
      <dgm:prSet presAssocID="{8628E7B2-13FD-4529-A442-B801D801F6A6}" presName="img" presStyleLbl="fgImgPlace1" presStyleIdx="0" presStyleCnt="1" custScaleX="63989" custScaleY="89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F2332675-1432-47F8-B9DB-4369D38DCE3F}" type="pres">
      <dgm:prSet presAssocID="{8628E7B2-13FD-4529-A442-B801D801F6A6}" presName="text" presStyleLbl="node1" presStyleIdx="0" presStyleCnt="1">
        <dgm:presLayoutVars>
          <dgm:bulletEnabled val="1"/>
        </dgm:presLayoutVars>
      </dgm:prSet>
      <dgm:spPr/>
    </dgm:pt>
  </dgm:ptLst>
  <dgm:cxnLst>
    <dgm:cxn modelId="{6529710D-5816-439B-AB80-2395EFE80587}" type="presOf" srcId="{8628E7B2-13FD-4529-A442-B801D801F6A6}" destId="{39BBD271-8B3A-4037-91AF-81E7AA746720}" srcOrd="0" destOrd="0" presId="urn:microsoft.com/office/officeart/2005/8/layout/vList4"/>
    <dgm:cxn modelId="{F5B71010-805A-4CB3-A170-8FA9453ADFD7}" srcId="{D87D5BD1-C22F-4E22-9B34-ED1D4C5D0C3F}" destId="{8628E7B2-13FD-4529-A442-B801D801F6A6}" srcOrd="0" destOrd="0" parTransId="{054341F5-69CB-45E9-9367-094D6022F0C3}" sibTransId="{A2754915-20D6-4C85-AF31-BC623AD07E5D}"/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DCEBDB1F-6A05-433B-8A43-0279E14AB95F}" type="presOf" srcId="{8628E7B2-13FD-4529-A442-B801D801F6A6}" destId="{F2332675-1432-47F8-B9DB-4369D38DCE3F}" srcOrd="1" destOrd="0" presId="urn:microsoft.com/office/officeart/2005/8/layout/vList4"/>
    <dgm:cxn modelId="{0640C677-7F15-43A3-AA0A-7D7D4F6E7F50}" type="presParOf" srcId="{1521B121-9F4F-4923-8070-9E801695A53C}" destId="{135C9F3B-A1E7-49D2-B5B4-9758CC005151}" srcOrd="0" destOrd="0" presId="urn:microsoft.com/office/officeart/2005/8/layout/vList4"/>
    <dgm:cxn modelId="{EA9396C2-07FD-41B4-8A91-9BDC8B3E07BB}" type="presParOf" srcId="{135C9F3B-A1E7-49D2-B5B4-9758CC005151}" destId="{39BBD271-8B3A-4037-91AF-81E7AA746720}" srcOrd="0" destOrd="0" presId="urn:microsoft.com/office/officeart/2005/8/layout/vList4"/>
    <dgm:cxn modelId="{B01F3104-75EC-4871-BEE7-2A4F02672185}" type="presParOf" srcId="{135C9F3B-A1E7-49D2-B5B4-9758CC005151}" destId="{3EA649A0-8EF9-4865-B673-6A1545800927}" srcOrd="1" destOrd="0" presId="urn:microsoft.com/office/officeart/2005/8/layout/vList4"/>
    <dgm:cxn modelId="{72263C2C-779B-4B76-9312-1F0A6B966300}" type="presParOf" srcId="{135C9F3B-A1E7-49D2-B5B4-9758CC005151}" destId="{F2332675-1432-47F8-B9DB-4369D38DCE3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7D5BD1-C22F-4E22-9B34-ED1D4C5D0C3F}" type="doc">
      <dgm:prSet loTypeId="urn:microsoft.com/office/officeart/2005/8/layout/vList4" loCatId="picture" qsTypeId="urn:microsoft.com/office/officeart/2005/8/quickstyle/simple5" qsCatId="simple" csTypeId="urn:microsoft.com/office/officeart/2005/8/colors/accent1_1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en-SG"/>
        </a:p>
      </dgm:t>
    </dgm:pt>
    <dgm:pt modelId="{F1551A69-00AC-4F97-806F-402FC86226E6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lIns="0" tIns="0" rIns="0" bIns="0"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b="1" u="none">
              <a:solidFill>
                <a:schemeClr val="accent2"/>
              </a:solidFill>
              <a:cs typeface="Arial" panose="020B0604020202020204" pitchFamily="34" charset="0"/>
            </a:rPr>
            <a:t>Analytics team</a:t>
          </a:r>
          <a:r>
            <a:rPr lang="en-SG" sz="1600" b="1">
              <a:solidFill>
                <a:schemeClr val="accent2"/>
              </a:solidFill>
            </a:rPr>
            <a:t> </a:t>
          </a:r>
          <a:r>
            <a:rPr lang="en-SG" sz="1600" b="0"/>
            <a:t>is primarily functions for prediction, forecasting, optimization and calibration of risk.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SG" sz="1600" b="0"/>
            <a:t>Also, the reporting structure to measure the loan &amp; investment volumes and  risk appetite across Risk, Finance and Marketing teams.</a:t>
          </a:r>
          <a:endParaRPr lang="en-SG" sz="1600" b="0">
            <a:latin typeface="+mn-lt"/>
            <a:cs typeface="Arial" panose="020B0604020202020204" pitchFamily="34" charset="0"/>
          </a:endParaRPr>
        </a:p>
      </dgm:t>
    </dgm:pt>
    <dgm:pt modelId="{A116AEAF-3E9E-41C6-BBC8-C0E171A7DE30}" type="sibTrans" cxnId="{377A9768-076D-4232-B1FE-3ABD8433176E}">
      <dgm:prSet/>
      <dgm:spPr/>
      <dgm:t>
        <a:bodyPr/>
        <a:lstStyle/>
        <a:p>
          <a:endParaRPr lang="en-SG"/>
        </a:p>
      </dgm:t>
    </dgm:pt>
    <dgm:pt modelId="{4D654F8D-7722-4A26-A09E-859A997BE843}" type="parTrans" cxnId="{377A9768-076D-4232-B1FE-3ABD8433176E}">
      <dgm:prSet/>
      <dgm:spPr/>
      <dgm:t>
        <a:bodyPr/>
        <a:lstStyle/>
        <a:p>
          <a:endParaRPr lang="en-SG"/>
        </a:p>
      </dgm:t>
    </dgm:pt>
    <dgm:pt modelId="{830DB957-72BE-4CA5-9245-1ECA59349309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lIns="0" tIns="0" rIns="0" bIns="0"/>
        <a:lstStyle/>
        <a:p>
          <a:pPr>
            <a:spcAft>
              <a:spcPct val="15000"/>
            </a:spcAft>
          </a:pPr>
          <a:endParaRPr lang="en-SG" sz="1600"/>
        </a:p>
      </dgm:t>
    </dgm:pt>
    <dgm:pt modelId="{68431527-E013-413D-8E69-C3A55C58F13E}" type="sibTrans" cxnId="{E624EB17-8A8B-4E6F-8AC3-20B7E3BA22C0}">
      <dgm:prSet/>
      <dgm:spPr/>
      <dgm:t>
        <a:bodyPr/>
        <a:lstStyle/>
        <a:p>
          <a:endParaRPr lang="en-SG"/>
        </a:p>
      </dgm:t>
    </dgm:pt>
    <dgm:pt modelId="{D5E17951-32BE-4725-8BD8-2AA99BCBD1DE}" type="parTrans" cxnId="{E624EB17-8A8B-4E6F-8AC3-20B7E3BA22C0}">
      <dgm:prSet/>
      <dgm:spPr/>
      <dgm:t>
        <a:bodyPr/>
        <a:lstStyle/>
        <a:p>
          <a:endParaRPr lang="en-SG"/>
        </a:p>
      </dgm:t>
    </dgm:pt>
    <dgm:pt modelId="{1521B121-9F4F-4923-8070-9E801695A53C}" type="pres">
      <dgm:prSet presAssocID="{D87D5BD1-C22F-4E22-9B34-ED1D4C5D0C3F}" presName="linear" presStyleCnt="0">
        <dgm:presLayoutVars>
          <dgm:dir/>
          <dgm:resizeHandles val="exact"/>
        </dgm:presLayoutVars>
      </dgm:prSet>
      <dgm:spPr/>
    </dgm:pt>
    <dgm:pt modelId="{22E5F760-8BC3-4006-A80A-A25B1D2CE707}" type="pres">
      <dgm:prSet presAssocID="{F1551A69-00AC-4F97-806F-402FC86226E6}" presName="comp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D33B28C6-9C20-430C-83C5-30D53362CCAB}" type="pres">
      <dgm:prSet presAssocID="{F1551A69-00AC-4F97-806F-402FC86226E6}" presName="box" presStyleLbl="node1" presStyleIdx="0" presStyleCnt="1" custScaleY="100098" custLinFactNeighborX="72650" custLinFactNeighborY="-10930"/>
      <dgm:spPr/>
    </dgm:pt>
    <dgm:pt modelId="{FF57391C-BECF-4376-BFAE-9EF55995068A}" type="pres">
      <dgm:prSet presAssocID="{F1551A69-00AC-4F97-806F-402FC86226E6}" presName="img" presStyleLbl="fgImgPlace1" presStyleIdx="0" presStyleCnt="1" custScaleX="92771" custScaleY="41375" custLinFactNeighborX="-2524" custLinFactNeighborY="-51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3E5D50-141A-4E2B-98D8-B6D3BFB905B5}" type="pres">
      <dgm:prSet presAssocID="{F1551A69-00AC-4F97-806F-402FC86226E6}" presName="text" presStyleLbl="node1" presStyleIdx="0" presStyleCnt="1">
        <dgm:presLayoutVars>
          <dgm:bulletEnabled val="1"/>
        </dgm:presLayoutVars>
      </dgm:prSet>
      <dgm:spPr/>
    </dgm:pt>
  </dgm:ptLst>
  <dgm:cxnLst>
    <dgm:cxn modelId="{143FBC10-A9CB-403C-B603-58DE31C9D4C2}" type="presOf" srcId="{D87D5BD1-C22F-4E22-9B34-ED1D4C5D0C3F}" destId="{1521B121-9F4F-4923-8070-9E801695A53C}" srcOrd="0" destOrd="0" presId="urn:microsoft.com/office/officeart/2005/8/layout/vList4"/>
    <dgm:cxn modelId="{E624EB17-8A8B-4E6F-8AC3-20B7E3BA22C0}" srcId="{F1551A69-00AC-4F97-806F-402FC86226E6}" destId="{830DB957-72BE-4CA5-9245-1ECA59349309}" srcOrd="0" destOrd="0" parTransId="{D5E17951-32BE-4725-8BD8-2AA99BCBD1DE}" sibTransId="{68431527-E013-413D-8E69-C3A55C58F13E}"/>
    <dgm:cxn modelId="{B329F55C-D0B8-468C-B266-8BD558BFD687}" type="presOf" srcId="{830DB957-72BE-4CA5-9245-1ECA59349309}" destId="{413E5D50-141A-4E2B-98D8-B6D3BFB905B5}" srcOrd="1" destOrd="1" presId="urn:microsoft.com/office/officeart/2005/8/layout/vList4"/>
    <dgm:cxn modelId="{C9678067-DB69-42E8-8907-2E2759D4C761}" type="presOf" srcId="{830DB957-72BE-4CA5-9245-1ECA59349309}" destId="{D33B28C6-9C20-430C-83C5-30D53362CCAB}" srcOrd="0" destOrd="1" presId="urn:microsoft.com/office/officeart/2005/8/layout/vList4"/>
    <dgm:cxn modelId="{377A9768-076D-4232-B1FE-3ABD8433176E}" srcId="{D87D5BD1-C22F-4E22-9B34-ED1D4C5D0C3F}" destId="{F1551A69-00AC-4F97-806F-402FC86226E6}" srcOrd="0" destOrd="0" parTransId="{4D654F8D-7722-4A26-A09E-859A997BE843}" sibTransId="{A116AEAF-3E9E-41C6-BBC8-C0E171A7DE30}"/>
    <dgm:cxn modelId="{499E7273-6624-4FE0-B353-89488208FC15}" type="presOf" srcId="{F1551A69-00AC-4F97-806F-402FC86226E6}" destId="{413E5D50-141A-4E2B-98D8-B6D3BFB905B5}" srcOrd="1" destOrd="0" presId="urn:microsoft.com/office/officeart/2005/8/layout/vList4"/>
    <dgm:cxn modelId="{1EC9C9E2-03AC-4609-94A1-C7C4B68F5CA1}" type="presOf" srcId="{F1551A69-00AC-4F97-806F-402FC86226E6}" destId="{D33B28C6-9C20-430C-83C5-30D53362CCAB}" srcOrd="0" destOrd="0" presId="urn:microsoft.com/office/officeart/2005/8/layout/vList4"/>
    <dgm:cxn modelId="{778C4FCF-485C-4E98-95E8-01B1E21771EB}" type="presParOf" srcId="{1521B121-9F4F-4923-8070-9E801695A53C}" destId="{22E5F760-8BC3-4006-A80A-A25B1D2CE707}" srcOrd="0" destOrd="0" presId="urn:microsoft.com/office/officeart/2005/8/layout/vList4"/>
    <dgm:cxn modelId="{C0CA8CAD-90C6-45AF-B4A0-CE03D47AF2CB}" type="presParOf" srcId="{22E5F760-8BC3-4006-A80A-A25B1D2CE707}" destId="{D33B28C6-9C20-430C-83C5-30D53362CCAB}" srcOrd="0" destOrd="0" presId="urn:microsoft.com/office/officeart/2005/8/layout/vList4"/>
    <dgm:cxn modelId="{344CBEDA-A37E-4531-9D68-7FF8C63AB3D4}" type="presParOf" srcId="{22E5F760-8BC3-4006-A80A-A25B1D2CE707}" destId="{FF57391C-BECF-4376-BFAE-9EF55995068A}" srcOrd="1" destOrd="0" presId="urn:microsoft.com/office/officeart/2005/8/layout/vList4"/>
    <dgm:cxn modelId="{B36E39F5-50E3-4D92-A04B-2454E3B3C2F4}" type="presParOf" srcId="{22E5F760-8BC3-4006-A80A-A25B1D2CE707}" destId="{413E5D50-141A-4E2B-98D8-B6D3BFB905B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4C622-9ECF-4B59-A609-F8E9FCCAB719}">
      <dsp:nvSpPr>
        <dsp:cNvPr id="0" name=""/>
        <dsp:cNvSpPr/>
      </dsp:nvSpPr>
      <dsp:spPr>
        <a:xfrm>
          <a:off x="490568" y="268535"/>
          <a:ext cx="727734" cy="727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5ABA-D192-48B2-8D37-F4BEB3A05D65}">
      <dsp:nvSpPr>
        <dsp:cNvPr id="0" name=""/>
        <dsp:cNvSpPr/>
      </dsp:nvSpPr>
      <dsp:spPr>
        <a:xfrm>
          <a:off x="45841" y="1238879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Overview </a:t>
          </a:r>
          <a:endParaRPr lang="en-US" sz="1600" b="1" u="none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  <a:ea typeface="Verdana" pitchFamily="34" charset="0"/>
            <a:cs typeface="Verdana" pitchFamily="34" charset="0"/>
          </a:endParaRPr>
        </a:p>
      </dsp:txBody>
      <dsp:txXfrm>
        <a:off x="45841" y="1238879"/>
        <a:ext cx="1617187" cy="646875"/>
      </dsp:txXfrm>
    </dsp:sp>
    <dsp:sp modelId="{541B796E-F593-4078-A294-8790C93BAAAE}">
      <dsp:nvSpPr>
        <dsp:cNvPr id="0" name=""/>
        <dsp:cNvSpPr/>
      </dsp:nvSpPr>
      <dsp:spPr>
        <a:xfrm>
          <a:off x="2390763" y="268535"/>
          <a:ext cx="727734" cy="727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D084B-D05D-44D8-80FC-D7191ACF188E}">
      <dsp:nvSpPr>
        <dsp:cNvPr id="0" name=""/>
        <dsp:cNvSpPr/>
      </dsp:nvSpPr>
      <dsp:spPr>
        <a:xfrm>
          <a:off x="1946036" y="1238879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Trends &amp; Segments </a:t>
          </a:r>
          <a:endParaRPr lang="en-US" sz="1600" u="none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946036" y="1238879"/>
        <a:ext cx="1617187" cy="646875"/>
      </dsp:txXfrm>
    </dsp:sp>
    <dsp:sp modelId="{7606F428-C1AB-41BB-87C9-4A654EE66154}">
      <dsp:nvSpPr>
        <dsp:cNvPr id="0" name=""/>
        <dsp:cNvSpPr/>
      </dsp:nvSpPr>
      <dsp:spPr>
        <a:xfrm>
          <a:off x="4435566" y="290250"/>
          <a:ext cx="727734" cy="727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2EF08-9681-429F-857A-9CA7BF8EF657}">
      <dsp:nvSpPr>
        <dsp:cNvPr id="0" name=""/>
        <dsp:cNvSpPr/>
      </dsp:nvSpPr>
      <dsp:spPr>
        <a:xfrm>
          <a:off x="3990841" y="1260595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Company Culture</a:t>
          </a:r>
        </a:p>
      </dsp:txBody>
      <dsp:txXfrm>
        <a:off x="3990841" y="1260595"/>
        <a:ext cx="1617187" cy="646875"/>
      </dsp:txXfrm>
    </dsp:sp>
    <dsp:sp modelId="{8F78607C-A443-46DE-AD96-D412E3D6EC5B}">
      <dsp:nvSpPr>
        <dsp:cNvPr id="0" name=""/>
        <dsp:cNvSpPr/>
      </dsp:nvSpPr>
      <dsp:spPr>
        <a:xfrm>
          <a:off x="6335762" y="290250"/>
          <a:ext cx="727734" cy="727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BD82-9097-425E-8D3D-404BBFE22691}">
      <dsp:nvSpPr>
        <dsp:cNvPr id="0" name=""/>
        <dsp:cNvSpPr/>
      </dsp:nvSpPr>
      <dsp:spPr>
        <a:xfrm>
          <a:off x="5891036" y="1260595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Current Analytical Capabilities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891036" y="1260595"/>
        <a:ext cx="1617187" cy="646875"/>
      </dsp:txXfrm>
    </dsp:sp>
    <dsp:sp modelId="{3826FD2B-9739-41BB-B0BE-9CDD2C3B7558}">
      <dsp:nvSpPr>
        <dsp:cNvPr id="0" name=""/>
        <dsp:cNvSpPr/>
      </dsp:nvSpPr>
      <dsp:spPr>
        <a:xfrm>
          <a:off x="8235957" y="290250"/>
          <a:ext cx="727734" cy="7277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63A2-8123-45EC-AF70-C025659A948A}">
      <dsp:nvSpPr>
        <dsp:cNvPr id="0" name=""/>
        <dsp:cNvSpPr/>
      </dsp:nvSpPr>
      <dsp:spPr>
        <a:xfrm>
          <a:off x="7692464" y="1260595"/>
          <a:ext cx="1617187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7692464" y="1260595"/>
        <a:ext cx="1617187" cy="6468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BD271-8B3A-4037-91AF-81E7AA746720}">
      <dsp:nvSpPr>
        <dsp:cNvPr id="0" name=""/>
        <dsp:cNvSpPr/>
      </dsp:nvSpPr>
      <dsp:spPr>
        <a:xfrm>
          <a:off x="0" y="0"/>
          <a:ext cx="3094238" cy="1494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solidFill>
                <a:schemeClr val="accent2"/>
              </a:solidFill>
              <a:cs typeface="Arial" panose="020B0604020202020204" pitchFamily="34" charset="0"/>
            </a:rPr>
            <a:t>Marketing team</a:t>
          </a:r>
          <a:r>
            <a:rPr lang="en-SG" sz="1600" b="1" kern="1200" dirty="0">
              <a:solidFill>
                <a:schemeClr val="accent2"/>
              </a:solidFill>
            </a:rPr>
            <a:t> </a:t>
          </a:r>
          <a:r>
            <a:rPr lang="en-SG" sz="1600" b="0" kern="1200" dirty="0"/>
            <a:t>has a small team works for market analytics covering Campaigning , Response models and digital ads and their rankings.</a:t>
          </a:r>
          <a:endParaRPr lang="en-SG" sz="1600" b="0" kern="1200" dirty="0">
            <a:latin typeface="+mn-lt"/>
            <a:cs typeface="Arial" panose="020B0604020202020204" pitchFamily="34" charset="0"/>
          </a:endParaRPr>
        </a:p>
      </dsp:txBody>
      <dsp:txXfrm>
        <a:off x="768333" y="0"/>
        <a:ext cx="2325904" cy="1494859"/>
      </dsp:txXfrm>
    </dsp:sp>
    <dsp:sp modelId="{3EA649A0-8EF9-4865-B673-6A1545800927}">
      <dsp:nvSpPr>
        <dsp:cNvPr id="0" name=""/>
        <dsp:cNvSpPr/>
      </dsp:nvSpPr>
      <dsp:spPr>
        <a:xfrm>
          <a:off x="192418" y="465343"/>
          <a:ext cx="532982" cy="5641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3000" r="-3000"/>
          </a:stretch>
        </a:blip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D005-7769-44DD-9ED4-7348AA0A61F7}">
      <dsp:nvSpPr>
        <dsp:cNvPr id="0" name=""/>
        <dsp:cNvSpPr/>
      </dsp:nvSpPr>
      <dsp:spPr>
        <a:xfrm>
          <a:off x="3" y="0"/>
          <a:ext cx="12087126" cy="25572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F56DF-14DD-4339-B7B9-EDE796E19CF1}">
      <dsp:nvSpPr>
        <dsp:cNvPr id="0" name=""/>
        <dsp:cNvSpPr/>
      </dsp:nvSpPr>
      <dsp:spPr>
        <a:xfrm>
          <a:off x="152652" y="202971"/>
          <a:ext cx="6488754" cy="21688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Market Challenges: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</a:rPr>
            <a:t>Business lending &amp; Invoice lending covers 70% of lending activity.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effectLst/>
            </a:rPr>
            <a:t>The forecasted industry growth is higher in these segments.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effectLst/>
            </a:rPr>
            <a:t>The nature of these lending has lower tenure and higher interest rates. This results to  h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igher possibilities of recurrent transactions from existing investors and borrowers.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Higher disbursements both in count and $ leads to higher income to Fintech Credit.</a:t>
          </a:r>
        </a:p>
      </dsp:txBody>
      <dsp:txXfrm>
        <a:off x="258525" y="308844"/>
        <a:ext cx="6277008" cy="1957064"/>
      </dsp:txXfrm>
    </dsp:sp>
    <dsp:sp modelId="{A0CFAEC8-842F-4009-87C2-4EA4FED5E8C6}">
      <dsp:nvSpPr>
        <dsp:cNvPr id="0" name=""/>
        <dsp:cNvSpPr/>
      </dsp:nvSpPr>
      <dsp:spPr>
        <a:xfrm>
          <a:off x="6904546" y="765703"/>
          <a:ext cx="5182586" cy="10228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Goals: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</a:rPr>
            <a:t>For Business lending and Invoice lending, by 2022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kern="1200" dirty="0">
              <a:solidFill>
                <a:srgbClr val="002060"/>
              </a:solidFill>
            </a:rPr>
            <a:t>60% growth in $ disbursements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sym typeface="Wingdings" panose="05000000000000000000" pitchFamily="2" charset="2"/>
            </a:rPr>
            <a:t> Achieve </a:t>
          </a:r>
          <a:r>
            <a:rPr lang="en-US" sz="1600" b="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10 times growth in pooled investments</a:t>
          </a:r>
          <a:endParaRPr lang="en-SG" sz="1600" b="0" kern="1200" dirty="0">
            <a:solidFill>
              <a:srgbClr val="002060"/>
            </a:solidFill>
          </a:endParaRPr>
        </a:p>
      </dsp:txBody>
      <dsp:txXfrm>
        <a:off x="6954479" y="815636"/>
        <a:ext cx="5082720" cy="9230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D005-7769-44DD-9ED4-7348AA0A61F7}">
      <dsp:nvSpPr>
        <dsp:cNvPr id="0" name=""/>
        <dsp:cNvSpPr/>
      </dsp:nvSpPr>
      <dsp:spPr>
        <a:xfrm>
          <a:off x="3" y="0"/>
          <a:ext cx="12087127" cy="26619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F56DF-14DD-4339-B7B9-EDE796E19CF1}">
      <dsp:nvSpPr>
        <dsp:cNvPr id="0" name=""/>
        <dsp:cNvSpPr/>
      </dsp:nvSpPr>
      <dsp:spPr>
        <a:xfrm>
          <a:off x="145383" y="388832"/>
          <a:ext cx="6385995" cy="1884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Business Challenges: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  <a:effectLst/>
            </a:rPr>
            <a:t>The new 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Australia Prudential Regulatory Authority (APRA*) </a:t>
          </a:r>
          <a:r>
            <a:rPr lang="en-US" sz="1600" kern="1200" dirty="0">
              <a:solidFill>
                <a:srgbClr val="002060"/>
              </a:solidFill>
              <a:effectLst/>
            </a:rPr>
            <a:t>regulations were released in 2017 and to be implemented by 2020.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rgbClr val="002060"/>
              </a:solidFill>
              <a:effectLst/>
              <a:sym typeface="Wingdings" panose="05000000000000000000" pitchFamily="2" charset="2"/>
            </a:rPr>
            <a:t> The analytics work with in the organization is de-centralized. Challenges with sharing the knowledge and resources between Risk, Marketing and Finance teams is critical to scale up the existing business</a:t>
          </a:r>
          <a:r>
            <a:rPr lang="en-US" sz="16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237368" y="480817"/>
        <a:ext cx="6202025" cy="1700360"/>
      </dsp:txXfrm>
    </dsp:sp>
    <dsp:sp modelId="{A0CFAEC8-842F-4009-87C2-4EA4FED5E8C6}">
      <dsp:nvSpPr>
        <dsp:cNvPr id="0" name=""/>
        <dsp:cNvSpPr/>
      </dsp:nvSpPr>
      <dsp:spPr>
        <a:xfrm>
          <a:off x="6918843" y="548562"/>
          <a:ext cx="5100513" cy="15648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</a:t>
          </a:r>
          <a:r>
            <a:rPr lang="en-US" sz="2000" b="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bri"/>
            </a:rPr>
            <a:t> Goals: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Implement APRA regulations by 2020.</a:t>
          </a:r>
          <a:endParaRPr lang="en-US" sz="1600" b="0" kern="1200" dirty="0">
            <a:solidFill>
              <a:srgbClr val="002060"/>
            </a:solidFill>
            <a:latin typeface="Calbri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0" kern="1200" dirty="0">
              <a:solidFill>
                <a:srgbClr val="002060"/>
              </a:solidFill>
              <a:latin typeface="Calbri"/>
              <a:sym typeface="Wingdings" panose="05000000000000000000" pitchFamily="2" charset="2"/>
            </a:rPr>
            <a:t> Develop centralized internal analytics team which functions for all Risk, Marketing and Finance teams and integrates data, decision systems and analytics  infrastructure</a:t>
          </a:r>
          <a:r>
            <a:rPr lang="en-SG" sz="1600" b="0" kern="1200" dirty="0">
              <a:solidFill>
                <a:srgbClr val="002060"/>
              </a:solidFill>
              <a:latin typeface="Calbri"/>
              <a:cs typeface="Calibri" panose="020F0502020204030204" pitchFamily="34" charset="0"/>
            </a:rPr>
            <a:t>.</a:t>
          </a:r>
          <a:endParaRPr lang="en-SG" sz="1200" kern="1200" dirty="0">
            <a:solidFill>
              <a:srgbClr val="002060"/>
            </a:solidFill>
            <a:latin typeface="Calbri"/>
          </a:endParaRPr>
        </a:p>
      </dsp:txBody>
      <dsp:txXfrm>
        <a:off x="6995234" y="624953"/>
        <a:ext cx="4947731" cy="14120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E599D-D3C8-4294-B86B-9E4710B438B4}">
      <dsp:nvSpPr>
        <dsp:cNvPr id="0" name=""/>
        <dsp:cNvSpPr/>
      </dsp:nvSpPr>
      <dsp:spPr>
        <a:xfrm>
          <a:off x="0" y="0"/>
          <a:ext cx="11567043" cy="1662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29DB3-C731-4B46-8D9D-B62B230E44A2}">
      <dsp:nvSpPr>
        <dsp:cNvPr id="0" name=""/>
        <dsp:cNvSpPr/>
      </dsp:nvSpPr>
      <dsp:spPr>
        <a:xfrm>
          <a:off x="202151" y="0"/>
          <a:ext cx="3245280" cy="16199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0" r="22910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001D5-BBCF-447D-9F9E-95D98BBBCC4F}">
      <dsp:nvSpPr>
        <dsp:cNvPr id="0" name=""/>
        <dsp:cNvSpPr/>
      </dsp:nvSpPr>
      <dsp:spPr>
        <a:xfrm rot="10800000">
          <a:off x="152010" y="1781172"/>
          <a:ext cx="3296964" cy="395998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00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Be a solution to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future lending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strategies.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600" kern="1200" dirty="0"/>
        </a:p>
      </dsp:txBody>
      <dsp:txXfrm rot="10800000">
        <a:off x="253403" y="1781172"/>
        <a:ext cx="3094178" cy="3858594"/>
      </dsp:txXfrm>
    </dsp:sp>
    <dsp:sp modelId="{AFBC4AC5-E00C-41C3-9380-16C97A826B07}">
      <dsp:nvSpPr>
        <dsp:cNvPr id="0" name=""/>
        <dsp:cNvSpPr/>
      </dsp:nvSpPr>
      <dsp:spPr>
        <a:xfrm>
          <a:off x="4034451" y="0"/>
          <a:ext cx="3260612" cy="16199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3333" r="23333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C4BB8-A3B6-4CAA-A59B-F728254CC7EA}">
      <dsp:nvSpPr>
        <dsp:cNvPr id="0" name=""/>
        <dsp:cNvSpPr/>
      </dsp:nvSpPr>
      <dsp:spPr>
        <a:xfrm rot="10800000">
          <a:off x="3917825" y="1788579"/>
          <a:ext cx="3571326" cy="395998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Develop Centralised and Integrated analytics team to support</a:t>
          </a:r>
          <a:endParaRPr lang="en-US" sz="2000" b="0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Analytics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Marketing Analytics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Finance Modeling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Risk Appetite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 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Business Reporting</a:t>
          </a:r>
          <a:endParaRPr lang="en-US" sz="2000" b="1" kern="1200" dirty="0">
            <a:ln w="0"/>
            <a:solidFill>
              <a:srgbClr val="002060"/>
            </a:solidFill>
            <a:effectLst/>
            <a:latin typeface="Calibri" panose="020F0502020204030204"/>
            <a:ea typeface="+mn-ea"/>
            <a:cs typeface="+mn-cs"/>
          </a:endParaRP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Talent acquisition</a:t>
          </a:r>
        </a:p>
      </dsp:txBody>
      <dsp:txXfrm rot="10800000">
        <a:off x="4027656" y="1788579"/>
        <a:ext cx="3351664" cy="3850156"/>
      </dsp:txXfrm>
    </dsp:sp>
    <dsp:sp modelId="{32BA96C3-9FB2-49BC-A593-C48A999DEDC0}">
      <dsp:nvSpPr>
        <dsp:cNvPr id="0" name=""/>
        <dsp:cNvSpPr/>
      </dsp:nvSpPr>
      <dsp:spPr>
        <a:xfrm>
          <a:off x="7947427" y="0"/>
          <a:ext cx="3281279" cy="16199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139" r="11139"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82342-6335-44A1-8E07-C6A7965E2325}">
      <dsp:nvSpPr>
        <dsp:cNvPr id="0" name=""/>
        <dsp:cNvSpPr/>
      </dsp:nvSpPr>
      <dsp:spPr>
        <a:xfrm rot="10800000">
          <a:off x="7908536" y="1769725"/>
          <a:ext cx="3334120" cy="3959987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Commitment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Collaboration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Competence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Innovation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-</a:t>
          </a:r>
          <a:r>
            <a:rPr lang="en-US" sz="2000" b="0" kern="1200" dirty="0">
              <a:ln w="0"/>
              <a:solidFill>
                <a:srgbClr val="002060"/>
              </a:solidFill>
              <a:effectLst/>
              <a:latin typeface="Calibri" panose="020F0502020204030204"/>
              <a:ea typeface="+mn-ea"/>
              <a:cs typeface="+mn-cs"/>
            </a:rPr>
            <a:t> </a:t>
          </a:r>
          <a:r>
            <a:rPr lang="en-US" sz="2000" b="0" kern="1200" dirty="0">
              <a:ln w="0"/>
              <a:solidFill>
                <a:srgbClr val="002060"/>
              </a:solidFill>
              <a:effectLst/>
            </a:rPr>
            <a:t>Transparency </a:t>
          </a:r>
          <a:endParaRPr lang="en-SG" sz="2000" b="0" kern="1200" dirty="0">
            <a:solidFill>
              <a:srgbClr val="002060"/>
            </a:solidFill>
            <a:effectLst/>
          </a:endParaRPr>
        </a:p>
      </dsp:txBody>
      <dsp:txXfrm rot="10800000">
        <a:off x="8011072" y="1769725"/>
        <a:ext cx="3129048" cy="38574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35E87-F3AF-430B-89DC-B9A43BEEF814}">
      <dsp:nvSpPr>
        <dsp:cNvPr id="0" name=""/>
        <dsp:cNvSpPr/>
      </dsp:nvSpPr>
      <dsp:spPr>
        <a:xfrm>
          <a:off x="1916214" y="1083366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NEW Analytics Team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9319" y="1196471"/>
        <a:ext cx="546121" cy="546121"/>
      </dsp:txXfrm>
    </dsp:sp>
    <dsp:sp modelId="{9D9CE93A-4E00-42C8-AF66-B92D4C6C24F9}">
      <dsp:nvSpPr>
        <dsp:cNvPr id="0" name=""/>
        <dsp:cNvSpPr/>
      </dsp:nvSpPr>
      <dsp:spPr>
        <a:xfrm rot="16200000">
          <a:off x="2220427" y="802080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>
        <a:off x="2245013" y="879184"/>
        <a:ext cx="114734" cy="157556"/>
      </dsp:txXfrm>
    </dsp:sp>
    <dsp:sp modelId="{6AF6F068-B598-49BE-A845-7B6B16F1D2B1}">
      <dsp:nvSpPr>
        <dsp:cNvPr id="0" name=""/>
        <dsp:cNvSpPr/>
      </dsp:nvSpPr>
      <dsp:spPr>
        <a:xfrm>
          <a:off x="1916214" y="1778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9319" y="114883"/>
        <a:ext cx="546121" cy="546121"/>
      </dsp:txXfrm>
    </dsp:sp>
    <dsp:sp modelId="{06CC687A-9C1B-44F0-8DDC-C2AD1FE5D210}">
      <dsp:nvSpPr>
        <dsp:cNvPr id="0" name=""/>
        <dsp:cNvSpPr/>
      </dsp:nvSpPr>
      <dsp:spPr>
        <a:xfrm>
          <a:off x="2756582" y="1338235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>
        <a:off x="2756582" y="1390753"/>
        <a:ext cx="114734" cy="157556"/>
      </dsp:txXfrm>
    </dsp:sp>
    <dsp:sp modelId="{C988273B-065C-4EAE-B9F8-FF5A9602AE7E}">
      <dsp:nvSpPr>
        <dsp:cNvPr id="0" name=""/>
        <dsp:cNvSpPr/>
      </dsp:nvSpPr>
      <dsp:spPr>
        <a:xfrm>
          <a:off x="2997802" y="1083366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Marketing Head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10907" y="1196471"/>
        <a:ext cx="546121" cy="546121"/>
      </dsp:txXfrm>
    </dsp:sp>
    <dsp:sp modelId="{08E7BDC4-F062-4649-90BA-B5F7A60854A8}">
      <dsp:nvSpPr>
        <dsp:cNvPr id="0" name=""/>
        <dsp:cNvSpPr/>
      </dsp:nvSpPr>
      <dsp:spPr>
        <a:xfrm rot="5400000">
          <a:off x="2220427" y="1874390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>
        <a:off x="2245013" y="1902323"/>
        <a:ext cx="114734" cy="157556"/>
      </dsp:txXfrm>
    </dsp:sp>
    <dsp:sp modelId="{CF3EF054-F0FC-44C7-9C42-3A3DDD298257}">
      <dsp:nvSpPr>
        <dsp:cNvPr id="0" name=""/>
        <dsp:cNvSpPr/>
      </dsp:nvSpPr>
      <dsp:spPr>
        <a:xfrm>
          <a:off x="1916214" y="2164953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CIO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9319" y="2278058"/>
        <a:ext cx="546121" cy="546121"/>
      </dsp:txXfrm>
    </dsp:sp>
    <dsp:sp modelId="{777A01AB-21BF-4184-AA27-F60145B21D68}">
      <dsp:nvSpPr>
        <dsp:cNvPr id="0" name=""/>
        <dsp:cNvSpPr/>
      </dsp:nvSpPr>
      <dsp:spPr>
        <a:xfrm rot="10800000">
          <a:off x="1684272" y="1338235"/>
          <a:ext cx="163905" cy="262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solidFill>
            <a:schemeClr val="accent2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000" kern="1200">
            <a:solidFill>
              <a:srgbClr val="002060"/>
            </a:solidFill>
          </a:endParaRPr>
        </a:p>
      </dsp:txBody>
      <dsp:txXfrm rot="10800000">
        <a:off x="1733443" y="1390753"/>
        <a:ext cx="114734" cy="157556"/>
      </dsp:txXfrm>
    </dsp:sp>
    <dsp:sp modelId="{68A0C6C7-30DD-4CD6-BD13-02C02BE76E81}">
      <dsp:nvSpPr>
        <dsp:cNvPr id="0" name=""/>
        <dsp:cNvSpPr/>
      </dsp:nvSpPr>
      <dsp:spPr>
        <a:xfrm>
          <a:off x="834626" y="1083366"/>
          <a:ext cx="772331" cy="772331"/>
        </a:xfrm>
        <a:prstGeom prst="ellipse">
          <a:avLst/>
        </a:prstGeom>
        <a:solidFill>
          <a:schemeClr val="bg1"/>
        </a:solidFill>
        <a:ln w="28575">
          <a:solidFill>
            <a:srgbClr val="003399"/>
          </a:solidFill>
          <a:prstDash val="sysDash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CFO</a:t>
          </a:r>
          <a:endParaRPr lang="en-SG" sz="10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47731" y="1196471"/>
        <a:ext cx="546121" cy="5461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134F7-F6F0-4EFB-8A17-FB0D048B0F09}">
      <dsp:nvSpPr>
        <dsp:cNvPr id="0" name=""/>
        <dsp:cNvSpPr/>
      </dsp:nvSpPr>
      <dsp:spPr>
        <a:xfrm>
          <a:off x="0" y="0"/>
          <a:ext cx="12122425" cy="6199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12122425" cy="619928"/>
      </dsp:txXfrm>
    </dsp:sp>
    <dsp:sp modelId="{63CA663A-7F2B-4C4B-8F43-4747767FC048}">
      <dsp:nvSpPr>
        <dsp:cNvPr id="0" name=""/>
        <dsp:cNvSpPr/>
      </dsp:nvSpPr>
      <dsp:spPr>
        <a:xfrm>
          <a:off x="5919" y="606153"/>
          <a:ext cx="4036862" cy="56943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		</a:t>
          </a: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600" b="1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Goal:</a:t>
          </a:r>
          <a:r>
            <a:rPr lang="en-SG" sz="16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be complaint with APRA regulations by Jun2020.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Inline with Fintech Credit Goal.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Develops a strong review of Risk appetite for Fintech credit and Investors. 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Critical for brand building and supports Marketing strategies.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300"/>
            </a:spcAft>
            <a:buFont typeface="Wingdings" panose="05000000000000000000" pitchFamily="2" charset="2"/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Interpretation of APRA regulations.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relevant Risk matrices.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expected credit loss (12 months) by the following ML models to estimate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1. the probability of default borrower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2. the exposure of borrower when defaulted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3. the losses of borrower after the default event.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4. both 12 month and lifetime expected credit losses.</a:t>
          </a: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Effective forecasting techniques and survival analysis to calculate lifetime expected credit losses.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Timely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monitoring of relevant Risk matrices.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Provisioning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risk weighted exposures.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19" y="606153"/>
        <a:ext cx="4036862" cy="5694369"/>
      </dsp:txXfrm>
    </dsp:sp>
    <dsp:sp modelId="{92A53378-4608-4CE4-B5DA-305B30E7D221}">
      <dsp:nvSpPr>
        <dsp:cNvPr id="0" name=""/>
        <dsp:cNvSpPr/>
      </dsp:nvSpPr>
      <dsp:spPr>
        <a:xfrm>
          <a:off x="4042781" y="625842"/>
          <a:ext cx="4036862" cy="56954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To build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optimized  risk and profit segments for Fintech Credit, Investors and Borrowers at various levels.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Collaboration platform 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which drives and manage Pooled investments.</a:t>
          </a: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Inline with Fintech Credit Goals of Enhanced decision systems and raising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optimised profiles with various Risk appetite for Fintech credit and Investors.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Facilitate loan guarantees in the decision system.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furcating models to predict borrowing trends for segments with various Risk appetite.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Develop customised profitability matrix for  segments with various Risk appetite to increase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b="0" u="sng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2781" y="625842"/>
        <a:ext cx="4036862" cy="5695444"/>
      </dsp:txXfrm>
    </dsp:sp>
    <dsp:sp modelId="{AB4F6231-2434-4608-9184-497316EA0B21}">
      <dsp:nvSpPr>
        <dsp:cNvPr id="0" name=""/>
        <dsp:cNvSpPr/>
      </dsp:nvSpPr>
      <dsp:spPr>
        <a:xfrm>
          <a:off x="8079644" y="611230"/>
          <a:ext cx="4036862" cy="55836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Goal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build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Response models to target new Investors and Borrowers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Retention models to retain investors and borrowers and maximise number of transactions  each year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Benefits</a:t>
          </a:r>
          <a:r>
            <a:rPr lang="en-SG" sz="1400" b="0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60% disbursements by 2020.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Increase in pooled investments.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Update loan guarantees in decision systems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SG" sz="16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Key steps: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Machine learning algorithms to develop Retention models on large open market data.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Feedback analysis, Survival analysis to enhance retention of Investors and Borrowers and maximize recurring transactions.</a:t>
          </a:r>
          <a:endParaRPr lang="en-SG" sz="1400" b="0" u="none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Machine learning algorithms to build effective collaboration techniques which drives and manage stable investors and borrowers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b="0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pooled investments.</a:t>
          </a:r>
        </a:p>
      </dsp:txBody>
      <dsp:txXfrm>
        <a:off x="8079644" y="611230"/>
        <a:ext cx="4036862" cy="5583618"/>
      </dsp:txXfrm>
    </dsp:sp>
    <dsp:sp modelId="{C0134F7E-070E-4DC6-B3B8-D22C09CDAF93}">
      <dsp:nvSpPr>
        <dsp:cNvPr id="0" name=""/>
        <dsp:cNvSpPr/>
      </dsp:nvSpPr>
      <dsp:spPr>
        <a:xfrm flipV="1">
          <a:off x="0" y="6107365"/>
          <a:ext cx="12122425" cy="2139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6A79D-0D00-4B24-9E65-B5116D1D07CA}">
      <dsp:nvSpPr>
        <dsp:cNvPr id="0" name=""/>
        <dsp:cNvSpPr/>
      </dsp:nvSpPr>
      <dsp:spPr>
        <a:xfrm>
          <a:off x="851260" y="0"/>
          <a:ext cx="7621212" cy="485331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703CA-1BDF-4B01-918E-AB21A3E2FA1A}">
      <dsp:nvSpPr>
        <dsp:cNvPr id="0" name=""/>
        <dsp:cNvSpPr/>
      </dsp:nvSpPr>
      <dsp:spPr>
        <a:xfrm>
          <a:off x="4907036" y="342547"/>
          <a:ext cx="3368124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3600" kern="1200" dirty="0"/>
        </a:p>
      </dsp:txBody>
      <dsp:txXfrm>
        <a:off x="5001804" y="437315"/>
        <a:ext cx="3178588" cy="1751790"/>
      </dsp:txXfrm>
    </dsp:sp>
    <dsp:sp modelId="{A76A0EF1-355F-4058-9BF5-6167DC08E048}">
      <dsp:nvSpPr>
        <dsp:cNvPr id="0" name=""/>
        <dsp:cNvSpPr/>
      </dsp:nvSpPr>
      <dsp:spPr>
        <a:xfrm>
          <a:off x="1305195" y="334742"/>
          <a:ext cx="3193094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/>
        </a:p>
      </dsp:txBody>
      <dsp:txXfrm>
        <a:off x="1399963" y="429510"/>
        <a:ext cx="3003558" cy="1751790"/>
      </dsp:txXfrm>
    </dsp:sp>
    <dsp:sp modelId="{FCDA9921-F859-446A-ABE6-9E6077BF73E7}">
      <dsp:nvSpPr>
        <dsp:cNvPr id="0" name=""/>
        <dsp:cNvSpPr/>
      </dsp:nvSpPr>
      <dsp:spPr>
        <a:xfrm>
          <a:off x="4940796" y="2641951"/>
          <a:ext cx="3237628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/>
        </a:p>
      </dsp:txBody>
      <dsp:txXfrm>
        <a:off x="5035564" y="2736719"/>
        <a:ext cx="3048092" cy="1751790"/>
      </dsp:txXfrm>
    </dsp:sp>
    <dsp:sp modelId="{840D0F5F-4274-40B9-A849-2997988A9C11}">
      <dsp:nvSpPr>
        <dsp:cNvPr id="0" name=""/>
        <dsp:cNvSpPr/>
      </dsp:nvSpPr>
      <dsp:spPr>
        <a:xfrm>
          <a:off x="1255498" y="2682040"/>
          <a:ext cx="3232852" cy="194132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 dirty="0"/>
        </a:p>
      </dsp:txBody>
      <dsp:txXfrm>
        <a:off x="1350266" y="2776808"/>
        <a:ext cx="3043316" cy="175179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99C3-C325-4472-8F0D-6A82933C82F8}">
      <dsp:nvSpPr>
        <dsp:cNvPr id="0" name=""/>
        <dsp:cNvSpPr/>
      </dsp:nvSpPr>
      <dsp:spPr>
        <a:xfrm>
          <a:off x="683967" y="4"/>
          <a:ext cx="5285227" cy="4609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1) APRA Reporting of risk weighted exposures</a:t>
          </a:r>
          <a:endParaRPr lang="en-SG" sz="18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7468" y="13505"/>
        <a:ext cx="5258225" cy="433959"/>
      </dsp:txXfrm>
    </dsp:sp>
    <dsp:sp modelId="{B14161EF-175E-4099-BC5D-69C883A5E6E1}">
      <dsp:nvSpPr>
        <dsp:cNvPr id="0" name=""/>
        <dsp:cNvSpPr/>
      </dsp:nvSpPr>
      <dsp:spPr>
        <a:xfrm>
          <a:off x="98798" y="774975"/>
          <a:ext cx="999181" cy="1150684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89FF-9B76-40E3-8DAB-E3A6E748FB34}">
      <dsp:nvSpPr>
        <dsp:cNvPr id="0" name=""/>
        <dsp:cNvSpPr/>
      </dsp:nvSpPr>
      <dsp:spPr>
        <a:xfrm>
          <a:off x="1172121" y="557065"/>
          <a:ext cx="4651301" cy="177512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distinguish between revocable and irrevocable commitments for large exposure investors and report risk weighted exposures. </a:t>
          </a:r>
          <a:endParaRPr lang="en-SG" sz="1400" kern="1200" dirty="0"/>
        </a:p>
      </dsp:txBody>
      <dsp:txXfrm>
        <a:off x="1258791" y="643735"/>
        <a:ext cx="4477961" cy="1601784"/>
      </dsp:txXfrm>
    </dsp:sp>
    <dsp:sp modelId="{9B2A6B13-5C39-42AD-B650-555E7288CADA}">
      <dsp:nvSpPr>
        <dsp:cNvPr id="0" name=""/>
        <dsp:cNvSpPr/>
      </dsp:nvSpPr>
      <dsp:spPr>
        <a:xfrm>
          <a:off x="108975" y="2895727"/>
          <a:ext cx="957363" cy="957363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4C74-DD6E-4A21-9FC5-FAD3260AF3CD}">
      <dsp:nvSpPr>
        <dsp:cNvPr id="0" name=""/>
        <dsp:cNvSpPr/>
      </dsp:nvSpPr>
      <dsp:spPr>
        <a:xfrm>
          <a:off x="1174171" y="2442813"/>
          <a:ext cx="4632767" cy="190646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Governance and Reporting structure</a:t>
          </a:r>
          <a:endParaRPr lang="en-US" sz="14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APRA Reporting with risk weighted exposures.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platform to generate provisioning for risk weighted exposures.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1267254" y="2535896"/>
        <a:ext cx="4446601" cy="172029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99C3-C325-4472-8F0D-6A82933C82F8}">
      <dsp:nvSpPr>
        <dsp:cNvPr id="0" name=""/>
        <dsp:cNvSpPr/>
      </dsp:nvSpPr>
      <dsp:spPr>
        <a:xfrm>
          <a:off x="508195" y="0"/>
          <a:ext cx="5329445" cy="4854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2) Provisions for exposures </a:t>
          </a:r>
          <a:endParaRPr lang="en-SG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2413" y="14218"/>
        <a:ext cx="5301009" cy="457005"/>
      </dsp:txXfrm>
    </dsp:sp>
    <dsp:sp modelId="{B14161EF-175E-4099-BC5D-69C883A5E6E1}">
      <dsp:nvSpPr>
        <dsp:cNvPr id="0" name=""/>
        <dsp:cNvSpPr/>
      </dsp:nvSpPr>
      <dsp:spPr>
        <a:xfrm>
          <a:off x="0" y="778259"/>
          <a:ext cx="1052244" cy="1211793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89FF-9B76-40E3-8DAB-E3A6E748FB34}">
      <dsp:nvSpPr>
        <dsp:cNvPr id="0" name=""/>
        <dsp:cNvSpPr/>
      </dsp:nvSpPr>
      <dsp:spPr>
        <a:xfrm>
          <a:off x="1116237" y="588258"/>
          <a:ext cx="4640762" cy="179043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Provisions for exposures to P2P lenders (investors) to be calculated in accordance with their risk grades and accounting provisioning model.</a:t>
          </a:r>
          <a:endParaRPr lang="en-SG" sz="1400" kern="1200" dirty="0"/>
        </a:p>
      </dsp:txBody>
      <dsp:txXfrm>
        <a:off x="1203654" y="675675"/>
        <a:ext cx="4465928" cy="1615599"/>
      </dsp:txXfrm>
    </dsp:sp>
    <dsp:sp modelId="{9B2A6B13-5C39-42AD-B650-555E7288CADA}">
      <dsp:nvSpPr>
        <dsp:cNvPr id="0" name=""/>
        <dsp:cNvSpPr/>
      </dsp:nvSpPr>
      <dsp:spPr>
        <a:xfrm>
          <a:off x="0" y="2892372"/>
          <a:ext cx="1008206" cy="1008206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4C74-DD6E-4A21-9FC5-FAD3260AF3CD}">
      <dsp:nvSpPr>
        <dsp:cNvPr id="0" name=""/>
        <dsp:cNvSpPr/>
      </dsp:nvSpPr>
      <dsp:spPr>
        <a:xfrm>
          <a:off x="1112232" y="2495189"/>
          <a:ext cx="4587247" cy="184814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Calculation of Provisioning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wealth rating for investors based on wealthiness and risk appetite.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a process for allocation of provisions on borrower’s segments and capturing the capital reserves over investors exposures.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400" kern="1200" dirty="0">
            <a:solidFill>
              <a:srgbClr val="002060"/>
            </a:solidFill>
          </a:endParaRPr>
        </a:p>
      </dsp:txBody>
      <dsp:txXfrm>
        <a:off x="1202467" y="2585424"/>
        <a:ext cx="4406777" cy="16676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99C3-C325-4472-8F0D-6A82933C82F8}">
      <dsp:nvSpPr>
        <dsp:cNvPr id="0" name=""/>
        <dsp:cNvSpPr/>
      </dsp:nvSpPr>
      <dsp:spPr>
        <a:xfrm>
          <a:off x="400833" y="0"/>
          <a:ext cx="5337964" cy="6400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3) Strategic Considerations and Due-Diligence of borrower’s </a:t>
          </a:r>
          <a:endParaRPr lang="en-SG" sz="18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9580" y="18747"/>
        <a:ext cx="5300470" cy="602570"/>
      </dsp:txXfrm>
    </dsp:sp>
    <dsp:sp modelId="{B14161EF-175E-4099-BC5D-69C883A5E6E1}">
      <dsp:nvSpPr>
        <dsp:cNvPr id="0" name=""/>
        <dsp:cNvSpPr/>
      </dsp:nvSpPr>
      <dsp:spPr>
        <a:xfrm>
          <a:off x="29232" y="1076086"/>
          <a:ext cx="1387406" cy="1597774"/>
        </a:xfrm>
        <a:prstGeom prst="roundRect">
          <a:avLst>
            <a:gd name="adj" fmla="val 16670"/>
          </a:avLst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89FF-9B76-40E3-8DAB-E3A6E748FB34}">
      <dsp:nvSpPr>
        <dsp:cNvPr id="0" name=""/>
        <dsp:cNvSpPr/>
      </dsp:nvSpPr>
      <dsp:spPr>
        <a:xfrm>
          <a:off x="1600629" y="773509"/>
          <a:ext cx="4279279" cy="246483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an approved strategy for P2P lending arrangements considering Board approved risk appetite settings and setting out appropriate controls and review trigger events.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assessment to understand the risk characteristics of the prospective and actual exposures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To have a comprehensive understanding of all structural features of the transaction.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b="1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Calculate the provisions considering expected loss and economic scenario.</a:t>
          </a:r>
          <a:endParaRPr lang="en-SG" sz="1400" kern="1200" dirty="0"/>
        </a:p>
      </dsp:txBody>
      <dsp:txXfrm>
        <a:off x="1720974" y="893854"/>
        <a:ext cx="4038589" cy="2224146"/>
      </dsp:txXfrm>
    </dsp:sp>
    <dsp:sp modelId="{9B2A6B13-5C39-42AD-B650-555E7288CADA}">
      <dsp:nvSpPr>
        <dsp:cNvPr id="0" name=""/>
        <dsp:cNvSpPr/>
      </dsp:nvSpPr>
      <dsp:spPr>
        <a:xfrm>
          <a:off x="0" y="4020841"/>
          <a:ext cx="1329340" cy="132934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4C74-DD6E-4A21-9FC5-FAD3260AF3CD}">
      <dsp:nvSpPr>
        <dsp:cNvPr id="0" name=""/>
        <dsp:cNvSpPr/>
      </dsp:nvSpPr>
      <dsp:spPr>
        <a:xfrm>
          <a:off x="1509165" y="3391950"/>
          <a:ext cx="4355577" cy="264720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u="none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  </a:t>
          </a:r>
          <a:r>
            <a:rPr lang="en-US" sz="1400" b="1" u="sng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 machine Learning models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Establish and implement KYC (know your customer) policy  for all borrowers and investors in fintech.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expected credit loss (ECL) for all active borrowers.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Implement a structured data base to capture transactional details and support continued calculation of risk matrices, scoring proposed models. </a:t>
          </a:r>
          <a:endParaRPr lang="en-US" sz="14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US" sz="14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Estimate provisions amount using ECL and forecasted macro economic models 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1638414" y="3521199"/>
        <a:ext cx="4097079" cy="2388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DAAF-324E-4E3B-AB58-2390F425D48E}">
      <dsp:nvSpPr>
        <dsp:cNvPr id="0" name=""/>
        <dsp:cNvSpPr/>
      </dsp:nvSpPr>
      <dsp:spPr>
        <a:xfrm>
          <a:off x="2249906" y="88170"/>
          <a:ext cx="951750" cy="95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2365A-24EB-4E5A-97B9-FB92D1BB2D4F}">
      <dsp:nvSpPr>
        <dsp:cNvPr id="0" name=""/>
        <dsp:cNvSpPr/>
      </dsp:nvSpPr>
      <dsp:spPr>
        <a:xfrm>
          <a:off x="1716216" y="1083454"/>
          <a:ext cx="211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Vision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716216" y="1083454"/>
        <a:ext cx="2115000" cy="720000"/>
      </dsp:txXfrm>
    </dsp:sp>
    <dsp:sp modelId="{E7051544-C713-455C-B82E-7E708AB1E401}">
      <dsp:nvSpPr>
        <dsp:cNvPr id="0" name=""/>
        <dsp:cNvSpPr/>
      </dsp:nvSpPr>
      <dsp:spPr>
        <a:xfrm>
          <a:off x="7357958" y="0"/>
          <a:ext cx="951750" cy="95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C358A-8969-4037-A433-F248D5603536}">
      <dsp:nvSpPr>
        <dsp:cNvPr id="0" name=""/>
        <dsp:cNvSpPr/>
      </dsp:nvSpPr>
      <dsp:spPr>
        <a:xfrm>
          <a:off x="6720496" y="1082402"/>
          <a:ext cx="211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New Analytics Team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6720496" y="1082402"/>
        <a:ext cx="2115000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BE02E-1048-4192-AA2E-D299955C1E8E}">
      <dsp:nvSpPr>
        <dsp:cNvPr id="0" name=""/>
        <dsp:cNvSpPr/>
      </dsp:nvSpPr>
      <dsp:spPr>
        <a:xfrm>
          <a:off x="1186" y="0"/>
          <a:ext cx="3085204" cy="549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SG" sz="2000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20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Issues </a:t>
          </a:r>
          <a:endParaRPr lang="en-SG" sz="20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86" y="0"/>
        <a:ext cx="3085204" cy="1649672"/>
      </dsp:txXfrm>
    </dsp:sp>
    <dsp:sp modelId="{8573320B-F140-4771-A423-43AE46319803}">
      <dsp:nvSpPr>
        <dsp:cNvPr id="0" name=""/>
        <dsp:cNvSpPr/>
      </dsp:nvSpPr>
      <dsp:spPr>
        <a:xfrm>
          <a:off x="110316" y="1023163"/>
          <a:ext cx="2949233" cy="114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Accuracy of data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Lack of required historical segments 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143835" y="1056682"/>
        <a:ext cx="2882195" cy="1077398"/>
      </dsp:txXfrm>
    </dsp:sp>
    <dsp:sp modelId="{CB0ECE11-2950-4573-A20E-1D6D527E7B5D}">
      <dsp:nvSpPr>
        <dsp:cNvPr id="0" name=""/>
        <dsp:cNvSpPr/>
      </dsp:nvSpPr>
      <dsp:spPr>
        <a:xfrm>
          <a:off x="64100" y="3066270"/>
          <a:ext cx="2895205" cy="2251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Make sure the requirements from analytics team is accurate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If the issue is with the limitations of the data systems then look for alternative internal or external relevant data sources  or update the model design considering  cost and benefit analysis </a:t>
          </a:r>
        </a:p>
      </dsp:txBody>
      <dsp:txXfrm>
        <a:off x="130053" y="3132223"/>
        <a:ext cx="2763299" cy="2119904"/>
      </dsp:txXfrm>
    </dsp:sp>
    <dsp:sp modelId="{867B3BC0-117A-4B23-96D8-1EF288604AFD}">
      <dsp:nvSpPr>
        <dsp:cNvPr id="0" name=""/>
        <dsp:cNvSpPr/>
      </dsp:nvSpPr>
      <dsp:spPr>
        <a:xfrm>
          <a:off x="3317781" y="0"/>
          <a:ext cx="3085204" cy="549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SG" sz="2000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20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Budget issues </a:t>
          </a:r>
          <a:endParaRPr lang="en-SG" sz="20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17781" y="0"/>
        <a:ext cx="3085204" cy="1649672"/>
      </dsp:txXfrm>
    </dsp:sp>
    <dsp:sp modelId="{EC74C245-B38D-450C-84C4-8B8664E5DA3C}">
      <dsp:nvSpPr>
        <dsp:cNvPr id="0" name=""/>
        <dsp:cNvSpPr/>
      </dsp:nvSpPr>
      <dsp:spPr>
        <a:xfrm>
          <a:off x="3378670" y="1079911"/>
          <a:ext cx="3001188" cy="1205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35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kern="1200" dirty="0">
              <a:solidFill>
                <a:srgbClr val="002060"/>
              </a:solidFill>
            </a:rPr>
            <a:t>Unexpected cost on buying an       external data ,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35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b="0" kern="1200" dirty="0">
              <a:solidFill>
                <a:srgbClr val="002060"/>
              </a:solidFill>
              <a:sym typeface="Wingdings" panose="05000000000000000000" pitchFamily="2" charset="2"/>
            </a:rPr>
            <a:t>A</a:t>
          </a:r>
          <a:r>
            <a:rPr lang="en-SG" sz="1350" kern="1200" dirty="0">
              <a:solidFill>
                <a:srgbClr val="002060"/>
              </a:solidFill>
            </a:rPr>
            <a:t>dditional resources for modelling , </a:t>
          </a:r>
        </a:p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SG" sz="135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350" kern="1200" dirty="0">
              <a:solidFill>
                <a:srgbClr val="002060"/>
              </a:solidFill>
            </a:rPr>
            <a:t>Raising expectations in implementation of digital platform </a:t>
          </a:r>
        </a:p>
      </dsp:txBody>
      <dsp:txXfrm>
        <a:off x="3413992" y="1115233"/>
        <a:ext cx="2930544" cy="1135330"/>
      </dsp:txXfrm>
    </dsp:sp>
    <dsp:sp modelId="{F836D457-C8A9-4599-8170-9A174360E555}">
      <dsp:nvSpPr>
        <dsp:cNvPr id="0" name=""/>
        <dsp:cNvSpPr/>
      </dsp:nvSpPr>
      <dsp:spPr>
        <a:xfrm>
          <a:off x="3383014" y="3095235"/>
          <a:ext cx="2992598" cy="2181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Analytics team to perform cost and benefit analysis to support the adjustments to the budget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Keep CFO, CRO &amp; CEO updated with the concerns and proposed solutions from analytics team.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3446898" y="3159119"/>
        <a:ext cx="2864830" cy="2053380"/>
      </dsp:txXfrm>
    </dsp:sp>
    <dsp:sp modelId="{6BEBC9BD-33A4-48B2-9949-15BCAB2DF087}">
      <dsp:nvSpPr>
        <dsp:cNvPr id="0" name=""/>
        <dsp:cNvSpPr/>
      </dsp:nvSpPr>
      <dsp:spPr>
        <a:xfrm>
          <a:off x="6634376" y="0"/>
          <a:ext cx="3085204" cy="549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SG" sz="2000" kern="120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2000" kern="12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Implementation issues </a:t>
          </a:r>
          <a:endParaRPr lang="en-SG" sz="20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34376" y="0"/>
        <a:ext cx="3085204" cy="1649672"/>
      </dsp:txXfrm>
    </dsp:sp>
    <dsp:sp modelId="{050AD966-068C-4AD1-AB18-DD82AFF948FA}">
      <dsp:nvSpPr>
        <dsp:cNvPr id="0" name=""/>
        <dsp:cNvSpPr/>
      </dsp:nvSpPr>
      <dsp:spPr>
        <a:xfrm>
          <a:off x="6741161" y="1057833"/>
          <a:ext cx="2963400" cy="123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Changes in the business requirements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>
              <a:solidFill>
                <a:srgbClr val="002060"/>
              </a:solidFill>
            </a:rPr>
            <a:t>Raise in technology cost </a:t>
          </a:r>
          <a:endParaRPr lang="en-SG" sz="1400" kern="1200" dirty="0">
            <a:solidFill>
              <a:srgbClr val="002060"/>
            </a:solidFill>
          </a:endParaRPr>
        </a:p>
      </dsp:txBody>
      <dsp:txXfrm>
        <a:off x="6777237" y="1093909"/>
        <a:ext cx="2891248" cy="1159557"/>
      </dsp:txXfrm>
    </dsp:sp>
    <dsp:sp modelId="{C8D2C596-C90E-4499-B970-ECA248926196}">
      <dsp:nvSpPr>
        <dsp:cNvPr id="0" name=""/>
        <dsp:cNvSpPr/>
      </dsp:nvSpPr>
      <dsp:spPr>
        <a:xfrm>
          <a:off x="6672200" y="3046135"/>
          <a:ext cx="3009555" cy="2188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Make sure tis accurate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Any amendments he requirements from analytics team to initial request, should be followed with negotiation of the cost for the amendments and impact on the timeline.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SG" sz="1400" b="1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SG" sz="1400" kern="1200" dirty="0">
              <a:solidFill>
                <a:srgbClr val="002060"/>
              </a:solidFill>
            </a:rPr>
            <a:t>Keep CFO, CRO &amp; CEO updated with the concerns and proposed solutions from analytics team.</a:t>
          </a:r>
        </a:p>
      </dsp:txBody>
      <dsp:txXfrm>
        <a:off x="6736299" y="3110234"/>
        <a:ext cx="2881357" cy="2060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4AD03-4281-49C8-8AF0-3605F6031391}">
      <dsp:nvSpPr>
        <dsp:cNvPr id="0" name=""/>
        <dsp:cNvSpPr/>
      </dsp:nvSpPr>
      <dsp:spPr>
        <a:xfrm>
          <a:off x="2533839" y="315325"/>
          <a:ext cx="787060" cy="787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4E37E-EC4C-4E23-BAB1-9C55644197BF}">
      <dsp:nvSpPr>
        <dsp:cNvPr id="0" name=""/>
        <dsp:cNvSpPr/>
      </dsp:nvSpPr>
      <dsp:spPr>
        <a:xfrm>
          <a:off x="2052857" y="1364808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Key Projects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052857" y="1364808"/>
        <a:ext cx="1749023" cy="699609"/>
      </dsp:txXfrm>
    </dsp:sp>
    <dsp:sp modelId="{CD617ADE-244F-4C0B-AF58-F5379D934942}">
      <dsp:nvSpPr>
        <dsp:cNvPr id="0" name=""/>
        <dsp:cNvSpPr/>
      </dsp:nvSpPr>
      <dsp:spPr>
        <a:xfrm>
          <a:off x="4990295" y="306895"/>
          <a:ext cx="787060" cy="787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E27A5-040A-44BA-A74D-74DAF4775EF1}">
      <dsp:nvSpPr>
        <dsp:cNvPr id="0" name=""/>
        <dsp:cNvSpPr/>
      </dsp:nvSpPr>
      <dsp:spPr>
        <a:xfrm>
          <a:off x="4509308" y="1356378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Pilot Project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4509308" y="1356378"/>
        <a:ext cx="1749023" cy="699609"/>
      </dsp:txXfrm>
    </dsp:sp>
    <dsp:sp modelId="{71565891-A75F-4ED2-B4AB-B6E86A2A1ADE}">
      <dsp:nvSpPr>
        <dsp:cNvPr id="0" name=""/>
        <dsp:cNvSpPr/>
      </dsp:nvSpPr>
      <dsp:spPr>
        <a:xfrm>
          <a:off x="7456692" y="219296"/>
          <a:ext cx="787060" cy="787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E3416-36C0-4377-B048-28D422CD3377}">
      <dsp:nvSpPr>
        <dsp:cNvPr id="0" name=""/>
        <dsp:cNvSpPr/>
      </dsp:nvSpPr>
      <dsp:spPr>
        <a:xfrm>
          <a:off x="6975711" y="1268765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+mn-ea"/>
              <a:cs typeface="+mn-cs"/>
            </a:rPr>
            <a:t>Stakeholders &amp; Resources</a:t>
          </a:r>
          <a:endParaRPr lang="en-US" sz="16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6975711" y="1268765"/>
        <a:ext cx="1749023" cy="699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92D2F-F7D9-422A-9C95-2728CE84CC82}">
      <dsp:nvSpPr>
        <dsp:cNvPr id="0" name=""/>
        <dsp:cNvSpPr/>
      </dsp:nvSpPr>
      <dsp:spPr>
        <a:xfrm>
          <a:off x="34269" y="0"/>
          <a:ext cx="1899302" cy="2885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Tenure</a:t>
          </a:r>
          <a:r>
            <a:rPr lang="en-SG" sz="1400" b="1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1)Lower risk for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Hard for debtor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Tenure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 risk for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 Easy for debtor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sp:txBody>
      <dsp:txXfrm>
        <a:off x="68073" y="1187966"/>
        <a:ext cx="1831694" cy="1086554"/>
      </dsp:txXfrm>
    </dsp:sp>
    <dsp:sp modelId="{B1B7B696-6496-4B34-928B-124EC6870A6D}">
      <dsp:nvSpPr>
        <dsp:cNvPr id="0" name=""/>
        <dsp:cNvSpPr/>
      </dsp:nvSpPr>
      <dsp:spPr>
        <a:xfrm>
          <a:off x="793490" y="0"/>
          <a:ext cx="374650" cy="3624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0543B-6B14-4EE0-A04B-520135264C18}">
      <dsp:nvSpPr>
        <dsp:cNvPr id="0" name=""/>
        <dsp:cNvSpPr/>
      </dsp:nvSpPr>
      <dsp:spPr>
        <a:xfrm>
          <a:off x="2006155" y="0"/>
          <a:ext cx="2089924" cy="2885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Interest Rate: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Lower returns to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2)Good for debtor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Interest  Rate</a:t>
          </a: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1)Higher returns to Investor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2)Loss for debtor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sp:txBody>
      <dsp:txXfrm>
        <a:off x="2039959" y="1187966"/>
        <a:ext cx="2022316" cy="1086554"/>
      </dsp:txXfrm>
    </dsp:sp>
    <dsp:sp modelId="{118B2B8B-1E55-4C5C-A4EE-41B8CEB29A34}">
      <dsp:nvSpPr>
        <dsp:cNvPr id="0" name=""/>
        <dsp:cNvSpPr/>
      </dsp:nvSpPr>
      <dsp:spPr>
        <a:xfrm>
          <a:off x="2724503" y="14835"/>
          <a:ext cx="494707" cy="32053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60C7F-0E40-49A6-AC9F-52D5E2CA330A}">
      <dsp:nvSpPr>
        <dsp:cNvPr id="0" name=""/>
        <dsp:cNvSpPr/>
      </dsp:nvSpPr>
      <dsp:spPr>
        <a:xfrm>
          <a:off x="4202932" y="0"/>
          <a:ext cx="2089088" cy="2885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b="1" u="sng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Low Risk: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Losses to Investor due to lower  interest rates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b="1" u="sng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 Risk: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SG" sz="1400" kern="12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Higher losses to Investor due to higher defaults.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SG" sz="1400" kern="1200" dirty="0">
            <a:solidFill>
              <a:srgbClr val="002060"/>
            </a:solidFill>
            <a:latin typeface="Segoe UI Light"/>
            <a:ea typeface="+mn-ea"/>
            <a:cs typeface="+mn-cs"/>
          </a:endParaRPr>
        </a:p>
      </dsp:txBody>
      <dsp:txXfrm>
        <a:off x="4236736" y="1187966"/>
        <a:ext cx="2021480" cy="1086554"/>
      </dsp:txXfrm>
    </dsp:sp>
    <dsp:sp modelId="{5AD6379B-2FD1-4E0F-91F6-2D45192FF942}">
      <dsp:nvSpPr>
        <dsp:cNvPr id="0" name=""/>
        <dsp:cNvSpPr/>
      </dsp:nvSpPr>
      <dsp:spPr>
        <a:xfrm>
          <a:off x="4954598" y="0"/>
          <a:ext cx="386584" cy="36526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56C0D-AB32-4FD8-99CE-69E1E1BC7DE4}">
      <dsp:nvSpPr>
        <dsp:cNvPr id="0" name=""/>
        <dsp:cNvSpPr/>
      </dsp:nvSpPr>
      <dsp:spPr>
        <a:xfrm>
          <a:off x="944550" y="2446358"/>
          <a:ext cx="4367298" cy="387136"/>
        </a:xfrm>
        <a:prstGeom prst="leftRightArrow">
          <a:avLst/>
        </a:prstGeom>
        <a:solidFill>
          <a:schemeClr val="accent5">
            <a:lumMod val="20000"/>
            <a:lumOff val="80000"/>
          </a:schemeClr>
        </a:solidFill>
        <a:ln w="10795" cap="flat" cmpd="sng" algn="ctr">
          <a:solidFill>
            <a:srgbClr val="00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F8B72-5334-455B-AE26-A56E5109636E}">
      <dsp:nvSpPr>
        <dsp:cNvPr id="0" name=""/>
        <dsp:cNvSpPr/>
      </dsp:nvSpPr>
      <dsp:spPr>
        <a:xfrm>
          <a:off x="0" y="0"/>
          <a:ext cx="11937447" cy="261271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b="1" kern="1200" dirty="0">
            <a:solidFill>
              <a:srgbClr val="002060"/>
            </a:solidFill>
            <a:effectLst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solidFill>
                <a:srgbClr val="002060"/>
              </a:solidFill>
              <a:effectLst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600" b="0" kern="1200" dirty="0">
              <a:solidFill>
                <a:srgbClr val="002060"/>
              </a:solidFill>
              <a:cs typeface="Arial" panose="020B0604020202020204" pitchFamily="34" charset="0"/>
            </a:rPr>
            <a:t>Fintech Credit is one of those traditional </a:t>
          </a:r>
          <a:r>
            <a:rPr lang="en-US" sz="1600" b="0" kern="1200" dirty="0">
              <a:solidFill>
                <a:srgbClr val="002060"/>
              </a:solidFill>
            </a:rPr>
            <a:t>organizations which believes in Control culture to ensure the optimized of resources and responsibilities for maximizing the $ transactions between borrowers and lenders.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</a:rPr>
            <a:t>Since its establishment in 2010 it has been driving as successful players in this industry by playing it safe and by being in less risk taken zone.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</a:rPr>
            <a:t> </a:t>
          </a: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kern="1200" dirty="0">
              <a:solidFill>
                <a:srgbClr val="002060"/>
              </a:solidFill>
            </a:rPr>
            <a:t>Also delivering slow and steady results by maintaining low default rates than most of it competitors.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rgbClr val="002060"/>
              </a:solidFill>
            </a:rPr>
            <a:t> </a:t>
          </a: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</a:t>
          </a:r>
          <a:r>
            <a:rPr lang="en-US" sz="1600" kern="1200" dirty="0">
              <a:solidFill>
                <a:srgbClr val="002060"/>
              </a:solidFill>
            </a:rPr>
            <a:t>The Bureaucratic system helped in gaining the major market share and huge customer attention with lesser risk 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rgbClr val="002060"/>
              </a:solidFill>
              <a:sym typeface="Wingdings" panose="05000000000000000000" pitchFamily="2" charset="2"/>
            </a:rPr>
            <a:t> </a:t>
          </a:r>
          <a:r>
            <a:rPr lang="en-US" sz="1600" kern="1200" dirty="0">
              <a:solidFill>
                <a:srgbClr val="002060"/>
              </a:solidFill>
            </a:rPr>
            <a:t>Fintech credit is very task-driven by providing customer care 24/7 through online customer care.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SG" sz="1600" b="0" kern="1200" dirty="0">
            <a:solidFill>
              <a:srgbClr val="002060"/>
            </a:solidFill>
            <a:latin typeface="+mn-lt"/>
            <a:cs typeface="Arial" panose="020B0604020202020204" pitchFamily="34" charset="0"/>
          </a:endParaRPr>
        </a:p>
      </dsp:txBody>
      <dsp:txXfrm>
        <a:off x="2648761" y="0"/>
        <a:ext cx="9288685" cy="2612719"/>
      </dsp:txXfrm>
    </dsp:sp>
    <dsp:sp modelId="{EE58766A-1AAF-4AE3-8B63-CD62FE2A2B37}">
      <dsp:nvSpPr>
        <dsp:cNvPr id="0" name=""/>
        <dsp:cNvSpPr/>
      </dsp:nvSpPr>
      <dsp:spPr>
        <a:xfrm>
          <a:off x="394637" y="475253"/>
          <a:ext cx="916986" cy="13609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6A79D-0D00-4B24-9E65-B5116D1D07CA}">
      <dsp:nvSpPr>
        <dsp:cNvPr id="0" name=""/>
        <dsp:cNvSpPr/>
      </dsp:nvSpPr>
      <dsp:spPr>
        <a:xfrm>
          <a:off x="2767857" y="0"/>
          <a:ext cx="4353720" cy="277252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703CA-1BDF-4B01-918E-AB21A3E2FA1A}">
      <dsp:nvSpPr>
        <dsp:cNvPr id="0" name=""/>
        <dsp:cNvSpPr/>
      </dsp:nvSpPr>
      <dsp:spPr>
        <a:xfrm>
          <a:off x="5084774" y="195684"/>
          <a:ext cx="1924086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3600" kern="1200" dirty="0"/>
        </a:p>
      </dsp:txBody>
      <dsp:txXfrm>
        <a:off x="5138911" y="249821"/>
        <a:ext cx="1815812" cy="1000735"/>
      </dsp:txXfrm>
    </dsp:sp>
    <dsp:sp modelId="{A76A0EF1-355F-4058-9BF5-6167DC08E048}">
      <dsp:nvSpPr>
        <dsp:cNvPr id="0" name=""/>
        <dsp:cNvSpPr/>
      </dsp:nvSpPr>
      <dsp:spPr>
        <a:xfrm>
          <a:off x="3027174" y="191226"/>
          <a:ext cx="1824098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600" kern="1200"/>
        </a:p>
      </dsp:txBody>
      <dsp:txXfrm>
        <a:off x="3081311" y="245363"/>
        <a:ext cx="1715824" cy="1000735"/>
      </dsp:txXfrm>
    </dsp:sp>
    <dsp:sp modelId="{FCDA9921-F859-446A-ABE6-9E6077BF73E7}">
      <dsp:nvSpPr>
        <dsp:cNvPr id="0" name=""/>
        <dsp:cNvSpPr/>
      </dsp:nvSpPr>
      <dsp:spPr>
        <a:xfrm>
          <a:off x="5104059" y="1509250"/>
          <a:ext cx="1849539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600" kern="1200"/>
        </a:p>
      </dsp:txBody>
      <dsp:txXfrm>
        <a:off x="5158196" y="1563387"/>
        <a:ext cx="1741265" cy="1000735"/>
      </dsp:txXfrm>
    </dsp:sp>
    <dsp:sp modelId="{840D0F5F-4274-40B9-A849-2997988A9C11}">
      <dsp:nvSpPr>
        <dsp:cNvPr id="0" name=""/>
        <dsp:cNvSpPr/>
      </dsp:nvSpPr>
      <dsp:spPr>
        <a:xfrm>
          <a:off x="2998783" y="1532151"/>
          <a:ext cx="1846810" cy="110900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600" kern="1200" dirty="0"/>
        </a:p>
      </dsp:txBody>
      <dsp:txXfrm>
        <a:off x="3052920" y="1586288"/>
        <a:ext cx="1738536" cy="10007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61B2D-9AC8-4368-A145-A857090811E4}">
      <dsp:nvSpPr>
        <dsp:cNvPr id="0" name=""/>
        <dsp:cNvSpPr/>
      </dsp:nvSpPr>
      <dsp:spPr>
        <a:xfrm>
          <a:off x="0" y="0"/>
          <a:ext cx="3134254" cy="1104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l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solidFill>
                <a:schemeClr val="accent2"/>
              </a:solidFill>
              <a:cs typeface="Arial" panose="020B0604020202020204" pitchFamily="34" charset="0"/>
            </a:rPr>
            <a:t>Finance team </a:t>
          </a:r>
          <a:r>
            <a:rPr lang="en-US" sz="1600" b="0" u="none" kern="1200" dirty="0">
              <a:cs typeface="Arial" panose="020B0604020202020204" pitchFamily="34" charset="0"/>
            </a:rPr>
            <a:t>has a small analytics team works on financial modeling and forecasting. </a:t>
          </a:r>
          <a:endParaRPr lang="en-SG" sz="1600" b="1" kern="1200" dirty="0">
            <a:latin typeface="+mn-lt"/>
            <a:cs typeface="Arial" panose="020B0604020202020204" pitchFamily="34" charset="0"/>
          </a:endParaRPr>
        </a:p>
      </dsp:txBody>
      <dsp:txXfrm>
        <a:off x="737340" y="0"/>
        <a:ext cx="2396913" cy="1104900"/>
      </dsp:txXfrm>
    </dsp:sp>
    <dsp:sp modelId="{72E6C2D8-0D40-4CCF-A171-A1BFDBF36F78}">
      <dsp:nvSpPr>
        <dsp:cNvPr id="0" name=""/>
        <dsp:cNvSpPr/>
      </dsp:nvSpPr>
      <dsp:spPr>
        <a:xfrm>
          <a:off x="176998" y="213771"/>
          <a:ext cx="548557" cy="57432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/>
          </a:stretch>
        </a:blipFill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BD271-8B3A-4037-91AF-81E7AA746720}">
      <dsp:nvSpPr>
        <dsp:cNvPr id="0" name=""/>
        <dsp:cNvSpPr/>
      </dsp:nvSpPr>
      <dsp:spPr>
        <a:xfrm>
          <a:off x="0" y="0"/>
          <a:ext cx="11434330" cy="9193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rgbClr val="000099"/>
          </a:solidFill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solidFill>
                <a:schemeClr val="accent2"/>
              </a:solidFill>
              <a:effectLst/>
            </a:rPr>
            <a:t>Pros</a:t>
          </a:r>
          <a:r>
            <a:rPr lang="en-SG" sz="1600" b="1" kern="1200" dirty="0">
              <a:effectLst/>
            </a:rPr>
            <a:t>: </a:t>
          </a:r>
          <a:r>
            <a:rPr lang="en-SG" sz="1600" kern="1200" dirty="0"/>
            <a:t>Focused analytics team dealing with Risk, Marketing and Finance individually.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solidFill>
                <a:schemeClr val="accent2"/>
              </a:solidFill>
              <a:effectLst/>
            </a:rPr>
            <a:t>Cons</a:t>
          </a:r>
          <a:r>
            <a:rPr lang="en-SG" sz="1600" b="1" kern="1200" dirty="0">
              <a:effectLst/>
            </a:rPr>
            <a:t>: </a:t>
          </a:r>
          <a:r>
            <a:rPr lang="en-SG" sz="1600" b="0" kern="1200" dirty="0">
              <a:effectLst/>
            </a:rPr>
            <a:t>No or minimal interaction with other teams</a:t>
          </a:r>
          <a:r>
            <a:rPr lang="en-SG" sz="1600" b="0" kern="1200" dirty="0"/>
            <a:t>.</a:t>
          </a:r>
          <a:endParaRPr lang="en-SG" sz="1600" b="1" kern="1200" dirty="0">
            <a:latin typeface="+mn-lt"/>
            <a:cs typeface="Arial" panose="020B0604020202020204" pitchFamily="34" charset="0"/>
          </a:endParaRPr>
        </a:p>
      </dsp:txBody>
      <dsp:txXfrm>
        <a:off x="2378804" y="0"/>
        <a:ext cx="9055525" cy="919383"/>
      </dsp:txXfrm>
    </dsp:sp>
    <dsp:sp modelId="{3EA649A0-8EF9-4865-B673-6A1545800927}">
      <dsp:nvSpPr>
        <dsp:cNvPr id="0" name=""/>
        <dsp:cNvSpPr/>
      </dsp:nvSpPr>
      <dsp:spPr>
        <a:xfrm>
          <a:off x="503699" y="130364"/>
          <a:ext cx="1463342" cy="6586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B28C6-9C20-430C-83C5-30D53362CCAB}">
      <dsp:nvSpPr>
        <dsp:cNvPr id="0" name=""/>
        <dsp:cNvSpPr/>
      </dsp:nvSpPr>
      <dsp:spPr>
        <a:xfrm>
          <a:off x="0" y="0"/>
          <a:ext cx="4302996" cy="18107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u="none" kern="1200">
              <a:solidFill>
                <a:schemeClr val="accent2"/>
              </a:solidFill>
              <a:cs typeface="Arial" panose="020B0604020202020204" pitchFamily="34" charset="0"/>
            </a:rPr>
            <a:t>Analytics team</a:t>
          </a:r>
          <a:r>
            <a:rPr lang="en-SG" sz="1600" b="1" kern="1200">
              <a:solidFill>
                <a:schemeClr val="accent2"/>
              </a:solidFill>
            </a:rPr>
            <a:t> </a:t>
          </a:r>
          <a:r>
            <a:rPr lang="en-SG" sz="1600" b="0" kern="1200"/>
            <a:t>is primarily functions for prediction, forecasting, optimization and calibration of risk.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SG" sz="1600" b="0" kern="1200"/>
            <a:t>Also, the reporting structure to measure the loan &amp; investment volumes and  risk appetite across Risk, Finance and Marketing teams.</a:t>
          </a:r>
          <a:endParaRPr lang="en-SG" sz="1600" b="0" kern="1200">
            <a:latin typeface="+mn-lt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1600" kern="1200"/>
        </a:p>
      </dsp:txBody>
      <dsp:txXfrm>
        <a:off x="1041492" y="0"/>
        <a:ext cx="3261503" cy="1810706"/>
      </dsp:txXfrm>
    </dsp:sp>
    <dsp:sp modelId="{FF57391C-BECF-4376-BFAE-9EF55995068A}">
      <dsp:nvSpPr>
        <dsp:cNvPr id="0" name=""/>
        <dsp:cNvSpPr/>
      </dsp:nvSpPr>
      <dsp:spPr>
        <a:xfrm>
          <a:off x="190278" y="530925"/>
          <a:ext cx="798386" cy="5987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41EB-C088-41FB-B2B8-BAC5A549E468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FFB1-ED3F-4E7A-A1E8-9CE21A449F0E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E820-DEC6-4960-9D74-C22BD5DF456E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7039-59E2-419A-8C00-72B5962234DB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5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30BE-FE6E-49DC-8E4F-4B7C1C493DB9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7408-6F2C-40B6-8129-2D384782B2BE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144-A6B9-444A-A412-7168A8BB06EB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E25-018B-4B7D-B8EE-85FA95FDFD8C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681-5E75-487B-82A0-86AB51C32200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7ECFEB01-A954-47A6-BCFC-036E2343FD3B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9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741-691F-461B-94E8-7644930C47E5}" type="datetime1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Fintech Credit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39.svg"/><Relationship Id="rId7" Type="http://schemas.openxmlformats.org/officeDocument/2006/relationships/diagramLayout" Target="../diagrams/layout14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4.xml"/><Relationship Id="rId5" Type="http://schemas.openxmlformats.org/officeDocument/2006/relationships/image" Target="../media/image37.png"/><Relationship Id="rId10" Type="http://schemas.microsoft.com/office/2007/relationships/diagramDrawing" Target="../diagrams/drawing14.xml"/><Relationship Id="rId4" Type="http://schemas.openxmlformats.org/officeDocument/2006/relationships/image" Target="../media/image36.png"/><Relationship Id="rId9" Type="http://schemas.openxmlformats.org/officeDocument/2006/relationships/diagramColors" Target="../diagrams/colors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1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wc.in/assets/pdfs/publications/2017/fintech-india-report-2017.pdf" TargetMode="External"/><Relationship Id="rId13" Type="http://schemas.openxmlformats.org/officeDocument/2006/relationships/hyperlink" Target="https://www.financialexpress.com/industry/sme/this-fintech-startup-is-nurturing-very-audacious-goal-of-financial-inclusion/1511617/" TargetMode="External"/><Relationship Id="rId3" Type="http://schemas.openxmlformats.org/officeDocument/2006/relationships/hyperlink" Target="https://www.apra.gov.au/sites/default/files/letter_exposure_to_third_party_lenders_including_peer_to_peer_lenders.pdf" TargetMode="External"/><Relationship Id="rId7" Type="http://schemas.openxmlformats.org/officeDocument/2006/relationships/hyperlink" Target="https://www2.deloitte.com/content/dam/Deloitte/in/Documents/financial-services/in-fs-fintech-india-ready-for-breakout-noexp.pdf" TargetMode="External"/><Relationship Id="rId12" Type="http://schemas.openxmlformats.org/officeDocument/2006/relationships/hyperlink" Target="https://www.workzone.com/blog/project-visibility-throughout-organization/" TargetMode="External"/><Relationship Id="rId2" Type="http://schemas.openxmlformats.org/officeDocument/2006/relationships/hyperlink" Target="https://www.mortgagebusiness.com.au/breaking-news/13260-apra-clamping-down-on-p2p-lending-mode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neyadviceservice.org.uk/en/articles/what-are-pooled-investment-funds" TargetMode="External"/><Relationship Id="rId11" Type="http://schemas.openxmlformats.org/officeDocument/2006/relationships/hyperlink" Target="https://www.cmu.edu/teaching/designteach/teach/instructionalstrategies/groupprojects/challenges.html" TargetMode="External"/><Relationship Id="rId5" Type="http://schemas.openxmlformats.org/officeDocument/2006/relationships/hyperlink" Target="https://www.bis.org/bcbs/publ/d415.pdf" TargetMode="External"/><Relationship Id="rId10" Type="http://schemas.openxmlformats.org/officeDocument/2006/relationships/hyperlink" Target="https://www.project-management-skills.com/organizational-structure-types.html" TargetMode="External"/><Relationship Id="rId4" Type="http://schemas.openxmlformats.org/officeDocument/2006/relationships/hyperlink" Target="https://www.apra.gov.au/sites/default/files/discussion_paper_aps_220_credit_risk_management_march_2019_v1.pdf" TargetMode="External"/><Relationship Id="rId9" Type="http://schemas.openxmlformats.org/officeDocument/2006/relationships/hyperlink" Target="https://www.pmi.org/learning/library/project-group-decision-making-process-6797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5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7.png"/><Relationship Id="rId9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diagramQuickStyle" Target="../diagrams/quickStyle8.xml"/><Relationship Id="rId18" Type="http://schemas.openxmlformats.org/officeDocument/2006/relationships/diagramQuickStyle" Target="../diagrams/quickStyle9.xml"/><Relationship Id="rId3" Type="http://schemas.openxmlformats.org/officeDocument/2006/relationships/image" Target="../media/image37.png"/><Relationship Id="rId21" Type="http://schemas.openxmlformats.org/officeDocument/2006/relationships/diagramData" Target="../diagrams/data10.xml"/><Relationship Id="rId7" Type="http://schemas.openxmlformats.org/officeDocument/2006/relationships/diagramLayout" Target="../diagrams/layout7.xml"/><Relationship Id="rId12" Type="http://schemas.openxmlformats.org/officeDocument/2006/relationships/diagramLayout" Target="../diagrams/layout8.xml"/><Relationship Id="rId17" Type="http://schemas.openxmlformats.org/officeDocument/2006/relationships/diagramLayout" Target="../diagrams/layout9.xml"/><Relationship Id="rId25" Type="http://schemas.microsoft.com/office/2007/relationships/diagramDrawing" Target="../diagrams/drawing10.xml"/><Relationship Id="rId2" Type="http://schemas.openxmlformats.org/officeDocument/2006/relationships/image" Target="../media/image36.png"/><Relationship Id="rId16" Type="http://schemas.openxmlformats.org/officeDocument/2006/relationships/diagramData" Target="../diagrams/data9.xml"/><Relationship Id="rId20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7.xml"/><Relationship Id="rId11" Type="http://schemas.openxmlformats.org/officeDocument/2006/relationships/diagramData" Target="../diagrams/data8.xml"/><Relationship Id="rId24" Type="http://schemas.openxmlformats.org/officeDocument/2006/relationships/diagramColors" Target="../diagrams/colors10.xml"/><Relationship Id="rId5" Type="http://schemas.openxmlformats.org/officeDocument/2006/relationships/image" Target="../media/image39.svg"/><Relationship Id="rId15" Type="http://schemas.microsoft.com/office/2007/relationships/diagramDrawing" Target="../diagrams/drawing8.xml"/><Relationship Id="rId23" Type="http://schemas.openxmlformats.org/officeDocument/2006/relationships/diagramQuickStyle" Target="../diagrams/quickStyle10.xml"/><Relationship Id="rId10" Type="http://schemas.microsoft.com/office/2007/relationships/diagramDrawing" Target="../diagrams/drawing7.xml"/><Relationship Id="rId19" Type="http://schemas.openxmlformats.org/officeDocument/2006/relationships/diagramColors" Target="../diagrams/colors9.xml"/><Relationship Id="rId4" Type="http://schemas.openxmlformats.org/officeDocument/2006/relationships/image" Target="../media/image38.png"/><Relationship Id="rId9" Type="http://schemas.openxmlformats.org/officeDocument/2006/relationships/diagramColors" Target="../diagrams/colors7.xml"/><Relationship Id="rId14" Type="http://schemas.openxmlformats.org/officeDocument/2006/relationships/diagramColors" Target="../diagrams/colors8.xml"/><Relationship Id="rId22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1C518-811C-4D95-BB00-947F8A5D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8975" y="6379409"/>
            <a:ext cx="1312025" cy="365125"/>
          </a:xfrm>
        </p:spPr>
        <p:txBody>
          <a:bodyPr/>
          <a:lstStyle/>
          <a:p>
            <a:fld id="{06FEDF93-2BFD-41CA-ABC7-B039102F3792}" type="slidenum"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</a:t>
            </a:fld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99F34-B148-487E-8EA0-6AE2A67F2791}"/>
              </a:ext>
            </a:extLst>
          </p:cNvPr>
          <p:cNvSpPr txBox="1"/>
          <p:nvPr/>
        </p:nvSpPr>
        <p:spPr>
          <a:xfrm>
            <a:off x="6768547" y="3421561"/>
            <a:ext cx="436935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SG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4:  Pushyami</a:t>
            </a:r>
          </a:p>
          <a:p>
            <a:pPr algn="r"/>
            <a:r>
              <a:rPr lang="en-SG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Sohitha</a:t>
            </a:r>
          </a:p>
          <a:p>
            <a:pPr lvl="2" algn="r"/>
            <a:r>
              <a:rPr lang="en-SG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Prudvi</a:t>
            </a:r>
          </a:p>
          <a:p>
            <a:pPr lvl="2" algn="r"/>
            <a:r>
              <a:rPr lang="en-SG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Pavan</a:t>
            </a:r>
          </a:p>
        </p:txBody>
      </p:sp>
      <p:sp>
        <p:nvSpPr>
          <p:cNvPr id="41" name="Footer Placeholder 1">
            <a:extLst>
              <a:ext uri="{FF2B5EF4-FFF2-40B4-BE49-F238E27FC236}">
                <a16:creationId xmlns:a16="http://schemas.microsoft.com/office/drawing/2014/main" id="{11A8484E-B06E-4DE4-BC04-1E2F3016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C797A8-B9CD-4D9C-89C9-C128159B01F2}"/>
              </a:ext>
            </a:extLst>
          </p:cNvPr>
          <p:cNvGrpSpPr/>
          <p:nvPr/>
        </p:nvGrpSpPr>
        <p:grpSpPr>
          <a:xfrm>
            <a:off x="2228391" y="1202489"/>
            <a:ext cx="10092818" cy="1969770"/>
            <a:chOff x="2099181" y="931632"/>
            <a:chExt cx="9711818" cy="19697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825A07-AF82-40CF-95DA-9BD284A75934}"/>
                </a:ext>
              </a:extLst>
            </p:cNvPr>
            <p:cNvGrpSpPr/>
            <p:nvPr/>
          </p:nvGrpSpPr>
          <p:grpSpPr>
            <a:xfrm>
              <a:off x="2099181" y="931632"/>
              <a:ext cx="9711818" cy="1969770"/>
              <a:chOff x="2323704" y="2012166"/>
              <a:chExt cx="9711818" cy="191033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E58CB-320C-43D0-A8CF-A8A8B4D85B7E}"/>
                  </a:ext>
                </a:extLst>
              </p:cNvPr>
              <p:cNvSpPr txBox="1"/>
              <p:nvPr/>
            </p:nvSpPr>
            <p:spPr>
              <a:xfrm>
                <a:off x="3193875" y="2012166"/>
                <a:ext cx="8841647" cy="19103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SG" sz="8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F</a:t>
                </a:r>
                <a:r>
                  <a:rPr lang="en-SG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I</a:t>
                </a:r>
                <a:r>
                  <a:rPr lang="en-SG" sz="8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ntech Cred</a:t>
                </a:r>
                <a:r>
                  <a:rPr lang="en-SG" sz="6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I</a:t>
                </a:r>
                <a:r>
                  <a:rPr lang="en-SG" sz="8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t</a:t>
                </a:r>
              </a:p>
              <a:p>
                <a:pPr algn="ctr"/>
                <a:r>
                  <a:rPr lang="en-SG" sz="3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 "/>
                  </a:rPr>
                  <a:t>(Pulling it together)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50C6EAB-0784-4E79-BC07-30087E05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3704" y="2262484"/>
                <a:ext cx="870172" cy="898241"/>
              </a:xfrm>
              <a:prstGeom prst="rect">
                <a:avLst/>
              </a:prstGeom>
            </p:spPr>
          </p:pic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3D32734-7F45-4176-9B26-A149F0C19E6D}"/>
                </a:ext>
              </a:extLst>
            </p:cNvPr>
            <p:cNvSpPr/>
            <p:nvPr/>
          </p:nvSpPr>
          <p:spPr>
            <a:xfrm>
              <a:off x="3603645" y="1291311"/>
              <a:ext cx="125304" cy="143476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82A33A-778C-45C8-83CA-62DFCFAABF5E}"/>
                </a:ext>
              </a:extLst>
            </p:cNvPr>
            <p:cNvSpPr/>
            <p:nvPr/>
          </p:nvSpPr>
          <p:spPr>
            <a:xfrm>
              <a:off x="8569180" y="1291311"/>
              <a:ext cx="125304" cy="143476"/>
            </a:xfrm>
            <a:prstGeom prst="round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69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540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New Analytical Team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540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10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CF476D-1787-4412-8F37-ACE3848796F5}"/>
              </a:ext>
            </a:extLst>
          </p:cNvPr>
          <p:cNvSpPr txBox="1"/>
          <p:nvPr/>
        </p:nvSpPr>
        <p:spPr>
          <a:xfrm>
            <a:off x="18796" y="1594908"/>
            <a:ext cx="2150673" cy="359802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Chief Information Officer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(CIO)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7C60A95-008F-47AD-B069-82025B034CF2}"/>
              </a:ext>
            </a:extLst>
          </p:cNvPr>
          <p:cNvCxnSpPr>
            <a:cxnSpLocks/>
          </p:cNvCxnSpPr>
          <p:nvPr/>
        </p:nvCxnSpPr>
        <p:spPr>
          <a:xfrm>
            <a:off x="2164202" y="206482"/>
            <a:ext cx="6453" cy="2501798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53E11B78-FD95-41BD-9BCE-6C6BA5226D3F}"/>
              </a:ext>
            </a:extLst>
          </p:cNvPr>
          <p:cNvSpPr txBox="1"/>
          <p:nvPr/>
        </p:nvSpPr>
        <p:spPr>
          <a:xfrm>
            <a:off x="4264467" y="1216722"/>
            <a:ext cx="1643848" cy="191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Analytics Strategy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492C442-F490-4121-A169-5D66175107F2}"/>
              </a:ext>
            </a:extLst>
          </p:cNvPr>
          <p:cNvGrpSpPr/>
          <p:nvPr/>
        </p:nvGrpSpPr>
        <p:grpSpPr>
          <a:xfrm>
            <a:off x="174494" y="209371"/>
            <a:ext cx="7592399" cy="2859063"/>
            <a:chOff x="244673" y="120205"/>
            <a:chExt cx="7592399" cy="2902967"/>
          </a:xfrm>
        </p:grpSpPr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9B83680-B10A-4F03-A7BD-531B2C00AC1E}"/>
                </a:ext>
              </a:extLst>
            </p:cNvPr>
            <p:cNvCxnSpPr>
              <a:cxnSpLocks/>
            </p:cNvCxnSpPr>
            <p:nvPr/>
          </p:nvCxnSpPr>
          <p:spPr>
            <a:xfrm>
              <a:off x="6405969" y="2502483"/>
              <a:ext cx="31225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80FDD55-E8CD-485E-B2F4-D04F4A9923F6}"/>
                </a:ext>
              </a:extLst>
            </p:cNvPr>
            <p:cNvSpPr txBox="1"/>
            <p:nvPr/>
          </p:nvSpPr>
          <p:spPr>
            <a:xfrm>
              <a:off x="2147011" y="763186"/>
              <a:ext cx="2159039" cy="31054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Chief Executive Officer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(CEO)</a:t>
              </a:r>
              <a:endParaRPr kumimoji="0" lang="en-SG" sz="1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pic>
          <p:nvPicPr>
            <p:cNvPr id="176" name="Graphic 175" descr="Lecturer">
              <a:extLst>
                <a:ext uri="{FF2B5EF4-FFF2-40B4-BE49-F238E27FC236}">
                  <a16:creationId xmlns:a16="http://schemas.microsoft.com/office/drawing/2014/main" id="{29FC7A9A-6215-4A16-AEC9-0B642C7BD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51060" y="330401"/>
              <a:ext cx="947179" cy="481070"/>
            </a:xfrm>
            <a:prstGeom prst="rect">
              <a:avLst/>
            </a:prstGeom>
          </p:spPr>
        </p:pic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FF20F12-BBC1-4014-890A-5E1212A28CCE}"/>
                </a:ext>
              </a:extLst>
            </p:cNvPr>
            <p:cNvGrpSpPr/>
            <p:nvPr/>
          </p:nvGrpSpPr>
          <p:grpSpPr>
            <a:xfrm>
              <a:off x="2290413" y="1501044"/>
              <a:ext cx="2159039" cy="917293"/>
              <a:chOff x="4137164" y="2319379"/>
              <a:chExt cx="1722580" cy="1440956"/>
            </a:xfrm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D93962B-6EB4-43F7-8DD1-7395A2025960}"/>
                  </a:ext>
                </a:extLst>
              </p:cNvPr>
              <p:cNvSpPr txBox="1"/>
              <p:nvPr/>
            </p:nvSpPr>
            <p:spPr>
              <a:xfrm>
                <a:off x="4137164" y="3272506"/>
                <a:ext cx="1722580" cy="487829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Chief </a:t>
                </a:r>
                <a:r>
                  <a:rPr kumimoji="0" lang="en-US" sz="1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Analytics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(C</a:t>
                </a: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AO)</a:t>
                </a:r>
                <a:endPara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  <p:pic>
            <p:nvPicPr>
              <p:cNvPr id="209" name="Graphic 208" descr="Lecturer">
                <a:extLst>
                  <a:ext uri="{FF2B5EF4-FFF2-40B4-BE49-F238E27FC236}">
                    <a16:creationId xmlns:a16="http://schemas.microsoft.com/office/drawing/2014/main" id="{E1611EE3-69BE-4E76-8A00-54EC7DBDF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0210" y="2319379"/>
                <a:ext cx="755703" cy="755703"/>
              </a:xfrm>
              <a:prstGeom prst="rect">
                <a:avLst/>
              </a:prstGeom>
            </p:spPr>
          </p:pic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1723FA5-A381-4894-B1B9-863BC5175107}"/>
                </a:ext>
              </a:extLst>
            </p:cNvPr>
            <p:cNvGrpSpPr/>
            <p:nvPr/>
          </p:nvGrpSpPr>
          <p:grpSpPr>
            <a:xfrm>
              <a:off x="244673" y="161828"/>
              <a:ext cx="1930597" cy="566273"/>
              <a:chOff x="2370174" y="246856"/>
              <a:chExt cx="1540318" cy="889549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516B122-1A83-4B74-9A89-7375B0A41DFA}"/>
                  </a:ext>
                </a:extLst>
              </p:cNvPr>
              <p:cNvSpPr txBox="1"/>
              <p:nvPr/>
            </p:nvSpPr>
            <p:spPr>
              <a:xfrm>
                <a:off x="2370174" y="556229"/>
                <a:ext cx="1540318" cy="580176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 "/>
                    <a:cs typeface="Times New Roman" panose="02020603050405020304" pitchFamily="18" charset="0"/>
                  </a:rPr>
                  <a:t>Chief Finance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 "/>
                    <a:cs typeface="Times New Roman" panose="02020603050405020304" pitchFamily="18" charset="0"/>
                  </a:rPr>
                  <a:t>(CFO)</a:t>
                </a:r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CAC336FB-20DE-4DEF-8A73-FB6A4B71B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0062A9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67155" y="246856"/>
                <a:ext cx="476866" cy="3960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ysClr val="window" lastClr="FFFFFF"/>
                </a:solidFill>
              </a:ln>
            </p:spPr>
          </p:pic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4D0EAB1-AC66-438D-B80C-2B249B53F7B3}"/>
                </a:ext>
              </a:extLst>
            </p:cNvPr>
            <p:cNvSpPr txBox="1"/>
            <p:nvPr/>
          </p:nvSpPr>
          <p:spPr>
            <a:xfrm>
              <a:off x="320273" y="931411"/>
              <a:ext cx="1713135" cy="31054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Chief  Risk Officer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(CRO)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F712C72-64EA-41BA-907D-667FD0F64362}"/>
                </a:ext>
              </a:extLst>
            </p:cNvPr>
            <p:cNvSpPr txBox="1"/>
            <p:nvPr/>
          </p:nvSpPr>
          <p:spPr>
            <a:xfrm>
              <a:off x="522574" y="2643907"/>
              <a:ext cx="1163883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IT Team 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1550B3A-EB5C-489C-8CE6-7D0DA9CD1E02}"/>
                </a:ext>
              </a:extLst>
            </p:cNvPr>
            <p:cNvSpPr txBox="1"/>
            <p:nvPr/>
          </p:nvSpPr>
          <p:spPr>
            <a:xfrm>
              <a:off x="544780" y="2160548"/>
              <a:ext cx="1530366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Marketing Head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E8446A0-2751-4130-B6C3-E7C6C157876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354" y="1135997"/>
              <a:ext cx="5038" cy="32624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6A03C09-56FD-4A9D-8B25-8965D92A0FC9}"/>
                </a:ext>
              </a:extLst>
            </p:cNvPr>
            <p:cNvCxnSpPr>
              <a:cxnSpLocks/>
            </p:cNvCxnSpPr>
            <p:nvPr/>
          </p:nvCxnSpPr>
          <p:spPr>
            <a:xfrm>
              <a:off x="1442982" y="120205"/>
              <a:ext cx="776357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6D879D7-73B0-44CB-B723-3B74607860D4}"/>
                </a:ext>
              </a:extLst>
            </p:cNvPr>
            <p:cNvCxnSpPr>
              <a:cxnSpLocks/>
            </p:cNvCxnSpPr>
            <p:nvPr/>
          </p:nvCxnSpPr>
          <p:spPr>
            <a:xfrm>
              <a:off x="1483216" y="791192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70648D8-19DC-4F43-9B74-939C5C85EB0B}"/>
                </a:ext>
              </a:extLst>
            </p:cNvPr>
            <p:cNvCxnSpPr>
              <a:cxnSpLocks/>
            </p:cNvCxnSpPr>
            <p:nvPr/>
          </p:nvCxnSpPr>
          <p:spPr>
            <a:xfrm>
              <a:off x="1477214" y="1429328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293B656-1CE5-42A3-B2F0-AD5553C5462B}"/>
                </a:ext>
              </a:extLst>
            </p:cNvPr>
            <p:cNvCxnSpPr>
              <a:cxnSpLocks/>
            </p:cNvCxnSpPr>
            <p:nvPr/>
          </p:nvCxnSpPr>
          <p:spPr>
            <a:xfrm>
              <a:off x="1489924" y="2547680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6F106AE-2065-4E10-B899-03D04AC2D2CF}"/>
                </a:ext>
              </a:extLst>
            </p:cNvPr>
            <p:cNvCxnSpPr>
              <a:cxnSpLocks/>
            </p:cNvCxnSpPr>
            <p:nvPr/>
          </p:nvCxnSpPr>
          <p:spPr>
            <a:xfrm>
              <a:off x="1489924" y="2067258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F05518D-B7A1-4D40-8394-C7A90F0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61844" y="663868"/>
              <a:ext cx="632230" cy="267543"/>
            </a:xfrm>
            <a:prstGeom prst="rect">
              <a:avLst/>
            </a:prstGeom>
            <a:solidFill>
              <a:srgbClr val="FF0000"/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093C6D95-6BFC-4483-847A-E0402EA2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10177" y="1306901"/>
              <a:ext cx="632230" cy="267543"/>
            </a:xfrm>
            <a:prstGeom prst="rect">
              <a:avLst/>
            </a:prstGeom>
            <a:solidFill>
              <a:srgbClr val="FF0000"/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E2A9BD9D-5B61-4EE7-A7BA-36C984EC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88402" y="1893005"/>
              <a:ext cx="632230" cy="267543"/>
            </a:xfrm>
            <a:prstGeom prst="rect">
              <a:avLst/>
            </a:prstGeom>
            <a:solidFill>
              <a:srgbClr val="FF0000"/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18C504A7-13ED-4B53-A344-FC32D164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43765" y="2382168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CFB182B0-0F46-4854-B1DA-1B590A4C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479870" y="972944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0B30F980-3727-4DB0-8DE0-6C61B0C4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481948" y="1418465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FE1A4BFF-4E7C-4A08-9259-D691F40A4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559326" y="1863986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8A83A7D-C4DA-442F-8C4F-B1551062A570}"/>
                </a:ext>
              </a:extLst>
            </p:cNvPr>
            <p:cNvCxnSpPr>
              <a:cxnSpLocks/>
            </p:cNvCxnSpPr>
            <p:nvPr/>
          </p:nvCxnSpPr>
          <p:spPr>
            <a:xfrm>
              <a:off x="4124168" y="1102150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A8A46B3-2521-4824-8015-C8512AAC4929}"/>
                </a:ext>
              </a:extLst>
            </p:cNvPr>
            <p:cNvCxnSpPr>
              <a:cxnSpLocks/>
            </p:cNvCxnSpPr>
            <p:nvPr/>
          </p:nvCxnSpPr>
          <p:spPr>
            <a:xfrm>
              <a:off x="4124168" y="1092355"/>
              <a:ext cx="0" cy="9041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3A83443C-4F17-4DA8-8A8E-84999BC30E1D}"/>
                </a:ext>
              </a:extLst>
            </p:cNvPr>
            <p:cNvCxnSpPr>
              <a:cxnSpLocks/>
            </p:cNvCxnSpPr>
            <p:nvPr/>
          </p:nvCxnSpPr>
          <p:spPr>
            <a:xfrm>
              <a:off x="4150952" y="1549608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F94E7C06-50C8-45A4-9EF1-32C9326F8EFA}"/>
                </a:ext>
              </a:extLst>
            </p:cNvPr>
            <p:cNvCxnSpPr>
              <a:cxnSpLocks/>
            </p:cNvCxnSpPr>
            <p:nvPr/>
          </p:nvCxnSpPr>
          <p:spPr>
            <a:xfrm>
              <a:off x="4124168" y="1991991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9801D85-2D1A-414E-9356-613C21A345D4}"/>
                </a:ext>
              </a:extLst>
            </p:cNvPr>
            <p:cNvSpPr txBox="1"/>
            <p:nvPr/>
          </p:nvSpPr>
          <p:spPr>
            <a:xfrm>
              <a:off x="4268291" y="2145062"/>
              <a:ext cx="1656146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Model Validation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83C8D77-B2D6-4B8A-B7D3-4F11BBB7BC05}"/>
                </a:ext>
              </a:extLst>
            </p:cNvPr>
            <p:cNvSpPr txBox="1"/>
            <p:nvPr/>
          </p:nvSpPr>
          <p:spPr>
            <a:xfrm>
              <a:off x="4225952" y="1672515"/>
              <a:ext cx="2198374" cy="19110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Model Development</a:t>
              </a: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77C5441-827B-4C37-A283-61ADA41589E0}"/>
                </a:ext>
              </a:extLst>
            </p:cNvPr>
            <p:cNvCxnSpPr>
              <a:cxnSpLocks/>
            </p:cNvCxnSpPr>
            <p:nvPr/>
          </p:nvCxnSpPr>
          <p:spPr>
            <a:xfrm>
              <a:off x="2240715" y="1711573"/>
              <a:ext cx="73956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7B06B67D-CF5D-400E-9945-BD5B23E9A350}"/>
                </a:ext>
              </a:extLst>
            </p:cNvPr>
            <p:cNvCxnSpPr>
              <a:cxnSpLocks/>
            </p:cNvCxnSpPr>
            <p:nvPr/>
          </p:nvCxnSpPr>
          <p:spPr>
            <a:xfrm>
              <a:off x="3524753" y="1691036"/>
              <a:ext cx="54981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4959AB62-33D8-44FF-B0EE-14065431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054924" y="551232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F75269AD-A7AD-4848-9A89-F714F3D7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057001" y="996753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92ABB6D7-FBA4-4DC6-9AE6-087959624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rgbClr val="0062A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134380" y="1442274"/>
              <a:ext cx="721502" cy="25916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solidFill>
                <a:sysClr val="window" lastClr="FFFFFF"/>
              </a:solidFill>
            </a:ln>
          </p:spPr>
        </p:pic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299F008-F87B-48E1-8281-22B38C2EDA9F}"/>
                </a:ext>
              </a:extLst>
            </p:cNvPr>
            <p:cNvCxnSpPr>
              <a:cxnSpLocks/>
            </p:cNvCxnSpPr>
            <p:nvPr/>
          </p:nvCxnSpPr>
          <p:spPr>
            <a:xfrm>
              <a:off x="5699221" y="680437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5D4A7274-106E-4EA7-8400-A1863FF2BAFA}"/>
                </a:ext>
              </a:extLst>
            </p:cNvPr>
            <p:cNvCxnSpPr>
              <a:cxnSpLocks/>
            </p:cNvCxnSpPr>
            <p:nvPr/>
          </p:nvCxnSpPr>
          <p:spPr>
            <a:xfrm>
              <a:off x="5726006" y="1127896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657A8986-69B6-433D-BA22-A90E76F013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9221" y="1570279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87743B0E-AC0C-4AFD-A17A-2F95A427EB81}"/>
                </a:ext>
              </a:extLst>
            </p:cNvPr>
            <p:cNvCxnSpPr>
              <a:cxnSpLocks/>
            </p:cNvCxnSpPr>
            <p:nvPr/>
          </p:nvCxnSpPr>
          <p:spPr>
            <a:xfrm>
              <a:off x="5218992" y="1122755"/>
              <a:ext cx="392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72C54E7-3D53-467E-B958-ADBFC8C0792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757" y="661553"/>
              <a:ext cx="0" cy="92233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33DA488-5142-4288-B838-0DF39FA279F4}"/>
                </a:ext>
              </a:extLst>
            </p:cNvPr>
            <p:cNvSpPr txBox="1"/>
            <p:nvPr/>
          </p:nvSpPr>
          <p:spPr>
            <a:xfrm>
              <a:off x="5824666" y="814814"/>
              <a:ext cx="2012406" cy="2075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Strategy Development &amp; Review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5BB38F1-BA13-49E5-A105-A67FE245496C}"/>
                </a:ext>
              </a:extLst>
            </p:cNvPr>
            <p:cNvSpPr txBox="1"/>
            <p:nvPr/>
          </p:nvSpPr>
          <p:spPr>
            <a:xfrm>
              <a:off x="5862972" y="1256550"/>
              <a:ext cx="1932063" cy="207577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Model Oversight &amp; Compliance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5722372-8273-4580-BFA4-E59137165EDF}"/>
                </a:ext>
              </a:extLst>
            </p:cNvPr>
            <p:cNvSpPr txBox="1"/>
            <p:nvPr/>
          </p:nvSpPr>
          <p:spPr>
            <a:xfrm>
              <a:off x="5973486" y="1695330"/>
              <a:ext cx="1643848" cy="310544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 "/>
                  <a:cs typeface="Times New Roman" panose="02020603050405020304" pitchFamily="18" charset="0"/>
                </a:rPr>
                <a:t>Monitoring &amp; Reporting</a:t>
              </a:r>
            </a:p>
          </p:txBody>
        </p:sp>
        <p:sp>
          <p:nvSpPr>
            <p:cNvPr id="245" name="Arrow: Left-Right 244">
              <a:extLst>
                <a:ext uri="{FF2B5EF4-FFF2-40B4-BE49-F238E27FC236}">
                  <a16:creationId xmlns:a16="http://schemas.microsoft.com/office/drawing/2014/main" id="{893B1068-07DA-43CC-8E77-1E1B9B82714A}"/>
                </a:ext>
              </a:extLst>
            </p:cNvPr>
            <p:cNvSpPr/>
            <p:nvPr/>
          </p:nvSpPr>
          <p:spPr>
            <a:xfrm>
              <a:off x="253504" y="2844010"/>
              <a:ext cx="1907702" cy="179162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C0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CAO – Stakeholders</a:t>
              </a:r>
            </a:p>
          </p:txBody>
        </p:sp>
        <p:sp>
          <p:nvSpPr>
            <p:cNvPr id="246" name="Arrow: Left-Right 245">
              <a:extLst>
                <a:ext uri="{FF2B5EF4-FFF2-40B4-BE49-F238E27FC236}">
                  <a16:creationId xmlns:a16="http://schemas.microsoft.com/office/drawing/2014/main" id="{CB38A66E-F353-441D-AB33-DB41E1E4A8A9}"/>
                </a:ext>
              </a:extLst>
            </p:cNvPr>
            <p:cNvSpPr/>
            <p:nvPr/>
          </p:nvSpPr>
          <p:spPr>
            <a:xfrm>
              <a:off x="4351142" y="2805446"/>
              <a:ext cx="3035356" cy="203894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C0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CAO – Working Team</a:t>
              </a:r>
            </a:p>
          </p:txBody>
        </p:sp>
      </p:grpSp>
      <p:graphicFrame>
        <p:nvGraphicFramePr>
          <p:cNvPr id="249" name="Diagram 248">
            <a:extLst>
              <a:ext uri="{FF2B5EF4-FFF2-40B4-BE49-F238E27FC236}">
                <a16:creationId xmlns:a16="http://schemas.microsoft.com/office/drawing/2014/main" id="{854851B6-F55C-48FE-88B5-6D96D9187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754091"/>
              </p:ext>
            </p:extLst>
          </p:nvPr>
        </p:nvGraphicFramePr>
        <p:xfrm>
          <a:off x="7449242" y="129370"/>
          <a:ext cx="4604761" cy="293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45786C3-DD9C-486C-B35E-4298D8189F3A}"/>
              </a:ext>
            </a:extLst>
          </p:cNvPr>
          <p:cNvGrpSpPr/>
          <p:nvPr/>
        </p:nvGrpSpPr>
        <p:grpSpPr>
          <a:xfrm>
            <a:off x="88901" y="3226855"/>
            <a:ext cx="12082354" cy="3076279"/>
            <a:chOff x="1863546" y="1353691"/>
            <a:chExt cx="8474851" cy="3355492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C84396FF-E1E9-4253-B390-74010F35E2DD}"/>
                </a:ext>
              </a:extLst>
            </p:cNvPr>
            <p:cNvGrpSpPr/>
            <p:nvPr/>
          </p:nvGrpSpPr>
          <p:grpSpPr>
            <a:xfrm>
              <a:off x="1863546" y="1353691"/>
              <a:ext cx="2818489" cy="345600"/>
              <a:chOff x="2540" y="1031587"/>
              <a:chExt cx="2476500" cy="34560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E3D7FF16-3F99-4CD1-9313-4BB3A2BC7637}"/>
                  </a:ext>
                </a:extLst>
              </p:cNvPr>
              <p:cNvSpPr/>
              <p:nvPr/>
            </p:nvSpPr>
            <p:spPr>
              <a:xfrm>
                <a:off x="2540" y="1031587"/>
                <a:ext cx="2476500" cy="345600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71" name="TextBox 108">
                <a:extLst>
                  <a:ext uri="{FF2B5EF4-FFF2-40B4-BE49-F238E27FC236}">
                    <a16:creationId xmlns:a16="http://schemas.microsoft.com/office/drawing/2014/main" id="{6A99D4E7-170B-4289-BB98-D1C5E30E3215}"/>
                  </a:ext>
                </a:extLst>
              </p:cNvPr>
              <p:cNvSpPr txBox="1"/>
              <p:nvPr/>
            </p:nvSpPr>
            <p:spPr>
              <a:xfrm>
                <a:off x="2540" y="1031587"/>
                <a:ext cx="2476500" cy="345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u="sng" kern="1200" dirty="0">
                    <a:solidFill>
                      <a:srgbClr val="002060"/>
                    </a:solidFill>
                  </a:rPr>
                  <a:t>Analytics Strategy</a:t>
                </a:r>
                <a:endParaRPr lang="en-SG" sz="1600" kern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0AFAB11F-1DD6-42B8-96FB-BEA8D32A1DC5}"/>
                </a:ext>
              </a:extLst>
            </p:cNvPr>
            <p:cNvGrpSpPr/>
            <p:nvPr/>
          </p:nvGrpSpPr>
          <p:grpSpPr>
            <a:xfrm>
              <a:off x="1863546" y="1699291"/>
              <a:ext cx="2818489" cy="3009892"/>
              <a:chOff x="2540" y="1377187"/>
              <a:chExt cx="2476500" cy="3009892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7DA8BF49-7D12-4A27-A207-C233FEC1379B}"/>
                  </a:ext>
                </a:extLst>
              </p:cNvPr>
              <p:cNvSpPr/>
              <p:nvPr/>
            </p:nvSpPr>
            <p:spPr>
              <a:xfrm>
                <a:off x="2540" y="1377187"/>
                <a:ext cx="2476500" cy="3009892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9" name="TextBox 106">
                <a:extLst>
                  <a:ext uri="{FF2B5EF4-FFF2-40B4-BE49-F238E27FC236}">
                    <a16:creationId xmlns:a16="http://schemas.microsoft.com/office/drawing/2014/main" id="{1CDE538F-0F10-4600-AAC1-BD2BA550D45C}"/>
                  </a:ext>
                </a:extLst>
              </p:cNvPr>
              <p:cNvSpPr txBox="1"/>
              <p:nvPr/>
            </p:nvSpPr>
            <p:spPr>
              <a:xfrm>
                <a:off x="2540" y="1377187"/>
                <a:ext cx="2476500" cy="30098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Lead 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– Responsible for </a:t>
                </a:r>
                <a:endParaRPr lang="en-SG" sz="1500" kern="1200" dirty="0">
                  <a:solidFill>
                    <a:srgbClr val="002060"/>
                  </a:solidFill>
                </a:endParaRPr>
              </a:p>
              <a:p>
                <a:pPr marL="0" lvl="1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Recognizing and providing new analytical solutions to other group functions (Finance/Risk/Marketing/Data teams).</a:t>
                </a:r>
              </a:p>
              <a:p>
                <a:pPr marL="0" lvl="1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Timely review and track the status models in the organization </a:t>
                </a:r>
              </a:p>
              <a:p>
                <a:pPr marL="57150" lvl="2" indent="-28575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§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by usage (under development/under validation/under approval/under implementation)</a:t>
                </a:r>
              </a:p>
              <a:p>
                <a:pPr marL="57150" lvl="2" indent="-28575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§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by type (risk/marketing/finance/group)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DE30557-0668-495B-A04A-DC5430C02739}"/>
                </a:ext>
              </a:extLst>
            </p:cNvPr>
            <p:cNvGrpSpPr/>
            <p:nvPr/>
          </p:nvGrpSpPr>
          <p:grpSpPr>
            <a:xfrm>
              <a:off x="4686756" y="1353691"/>
              <a:ext cx="2818489" cy="345600"/>
              <a:chOff x="2825750" y="1031587"/>
              <a:chExt cx="2476500" cy="345600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F6AE3C6-F908-4A53-8656-76BA5D20F101}"/>
                  </a:ext>
                </a:extLst>
              </p:cNvPr>
              <p:cNvSpPr/>
              <p:nvPr/>
            </p:nvSpPr>
            <p:spPr>
              <a:xfrm>
                <a:off x="2825750" y="1031587"/>
                <a:ext cx="2476500" cy="345600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7" name="TextBox 104">
                <a:extLst>
                  <a:ext uri="{FF2B5EF4-FFF2-40B4-BE49-F238E27FC236}">
                    <a16:creationId xmlns:a16="http://schemas.microsoft.com/office/drawing/2014/main" id="{04107A96-5D85-40DB-93D2-EB3FAD25E357}"/>
                  </a:ext>
                </a:extLst>
              </p:cNvPr>
              <p:cNvSpPr txBox="1"/>
              <p:nvPr/>
            </p:nvSpPr>
            <p:spPr>
              <a:xfrm>
                <a:off x="2825750" y="1031587"/>
                <a:ext cx="2476500" cy="345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u="sng" kern="120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Model Development</a:t>
                </a:r>
                <a:endParaRPr lang="en-SG" sz="1600" kern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2EBEFD5-91C4-4573-8111-76F68AACD25A}"/>
                </a:ext>
              </a:extLst>
            </p:cNvPr>
            <p:cNvGrpSpPr/>
            <p:nvPr/>
          </p:nvGrpSpPr>
          <p:grpSpPr>
            <a:xfrm>
              <a:off x="4686756" y="1699291"/>
              <a:ext cx="2818489" cy="3009892"/>
              <a:chOff x="2825750" y="1377187"/>
              <a:chExt cx="2476500" cy="3009892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563072D-3E85-4DEC-97E2-F870FE56FF90}"/>
                  </a:ext>
                </a:extLst>
              </p:cNvPr>
              <p:cNvSpPr/>
              <p:nvPr/>
            </p:nvSpPr>
            <p:spPr>
              <a:xfrm>
                <a:off x="2825750" y="1377187"/>
                <a:ext cx="2476500" cy="3009892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5" name="TextBox 102">
                <a:extLst>
                  <a:ext uri="{FF2B5EF4-FFF2-40B4-BE49-F238E27FC236}">
                    <a16:creationId xmlns:a16="http://schemas.microsoft.com/office/drawing/2014/main" id="{08F903B9-1FE8-40A6-8620-342C82626AFF}"/>
                  </a:ext>
                </a:extLst>
              </p:cNvPr>
              <p:cNvSpPr txBox="1"/>
              <p:nvPr/>
            </p:nvSpPr>
            <p:spPr>
              <a:xfrm>
                <a:off x="2825750" y="1377187"/>
                <a:ext cx="2476500" cy="30098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Lead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delivery of each component of model development related to Finance, Risk and Marketing teams. </a:t>
                </a:r>
                <a:endParaRPr lang="en-SG" sz="1500" kern="1200" dirty="0">
                  <a:solidFill>
                    <a:srgbClr val="002060"/>
                  </a:solidFill>
                </a:endParaRPr>
              </a:p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Team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all components of model development including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Data requirements gathering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Data cleaning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Preparation of model data 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Model development using machine learning algorithms </a:t>
                </a:r>
              </a:p>
              <a:p>
                <a:pPr marL="400050" lvl="2" indent="-28575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Impact Analysis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FB1F42E2-759D-4D1D-AFAD-37DC8F10F614}"/>
                </a:ext>
              </a:extLst>
            </p:cNvPr>
            <p:cNvGrpSpPr/>
            <p:nvPr/>
          </p:nvGrpSpPr>
          <p:grpSpPr>
            <a:xfrm>
              <a:off x="7509966" y="1353691"/>
              <a:ext cx="2818489" cy="345600"/>
              <a:chOff x="5648960" y="1031587"/>
              <a:chExt cx="2476500" cy="345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C448D2B1-6EE0-466F-A951-B57313762E3B}"/>
                  </a:ext>
                </a:extLst>
              </p:cNvPr>
              <p:cNvSpPr/>
              <p:nvPr/>
            </p:nvSpPr>
            <p:spPr>
              <a:xfrm>
                <a:off x="5648960" y="1031587"/>
                <a:ext cx="2476500" cy="345600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3" name="TextBox 100">
                <a:extLst>
                  <a:ext uri="{FF2B5EF4-FFF2-40B4-BE49-F238E27FC236}">
                    <a16:creationId xmlns:a16="http://schemas.microsoft.com/office/drawing/2014/main" id="{4496508C-A921-45E9-BD07-61CEE8FE0D5B}"/>
                  </a:ext>
                </a:extLst>
              </p:cNvPr>
              <p:cNvSpPr txBox="1"/>
              <p:nvPr/>
            </p:nvSpPr>
            <p:spPr>
              <a:xfrm>
                <a:off x="5648960" y="1031587"/>
                <a:ext cx="2476500" cy="345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48768" rIns="85344" bIns="48768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u="sng" kern="120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Model Validation</a:t>
                </a:r>
                <a:endParaRPr lang="en-SG" sz="1600" kern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B7EC16F-3873-4D8B-BD57-70853457123F}"/>
                </a:ext>
              </a:extLst>
            </p:cNvPr>
            <p:cNvGrpSpPr/>
            <p:nvPr/>
          </p:nvGrpSpPr>
          <p:grpSpPr>
            <a:xfrm>
              <a:off x="7519906" y="1699291"/>
              <a:ext cx="2818491" cy="3009892"/>
              <a:chOff x="5648959" y="1377187"/>
              <a:chExt cx="2476501" cy="3009892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4DADDFD-6B95-421C-B778-EA46183FCE64}"/>
                  </a:ext>
                </a:extLst>
              </p:cNvPr>
              <p:cNvSpPr/>
              <p:nvPr/>
            </p:nvSpPr>
            <p:spPr>
              <a:xfrm>
                <a:off x="5648960" y="1377187"/>
                <a:ext cx="2476500" cy="3009892"/>
              </a:xfrm>
              <a:prstGeom prst="rect">
                <a:avLst/>
              </a:prstGeom>
              <a:ln w="19050">
                <a:solidFill>
                  <a:srgbClr val="003399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261" name="TextBox 98">
                <a:extLst>
                  <a:ext uri="{FF2B5EF4-FFF2-40B4-BE49-F238E27FC236}">
                    <a16:creationId xmlns:a16="http://schemas.microsoft.com/office/drawing/2014/main" id="{CE6B6E24-CF9D-4F5A-A852-EFCAFC09EFDA}"/>
                  </a:ext>
                </a:extLst>
              </p:cNvPr>
              <p:cNvSpPr txBox="1"/>
              <p:nvPr/>
            </p:nvSpPr>
            <p:spPr>
              <a:xfrm>
                <a:off x="5648959" y="1377187"/>
                <a:ext cx="2476500" cy="30098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64008" rIns="85344" bIns="96012" numCol="1" spcCol="1270" anchor="t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Lead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delivery of each component of model validation. </a:t>
                </a:r>
                <a:endParaRPr lang="en-SG" sz="1500" kern="1200" dirty="0">
                  <a:solidFill>
                    <a:srgbClr val="002060"/>
                  </a:solidFill>
                </a:endParaRPr>
              </a:p>
              <a:p>
                <a:pPr marL="0" lvl="1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500" b="1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Team</a:t>
                </a: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– Responsible for the all components of model validation including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Replication and quality assessment of data used for model development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Review of model design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Review of model performance using out of time/alternative data.</a:t>
                </a:r>
              </a:p>
              <a:p>
                <a:pPr marL="457200" lvl="2" indent="-34290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itchFamily="2" charset="2"/>
                  <a:buChar char="Ø"/>
                </a:pPr>
                <a:r>
                  <a:rPr lang="en-US" sz="1500" kern="12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Review of model impact and relevance to the model requirements.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025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Diagram 44" descr="Enhance analytical decision system&#10;&#10;">
            <a:extLst>
              <a:ext uri="{FF2B5EF4-FFF2-40B4-BE49-F238E27FC236}">
                <a16:creationId xmlns:a16="http://schemas.microsoft.com/office/drawing/2014/main" id="{FD909771-AC64-44F5-93D4-EAEFA223E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721776"/>
              </p:ext>
            </p:extLst>
          </p:nvPr>
        </p:nvGraphicFramePr>
        <p:xfrm>
          <a:off x="69574" y="0"/>
          <a:ext cx="12122426" cy="632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8ABEA6-B932-41E4-8938-8000087B5C00}"/>
              </a:ext>
            </a:extLst>
          </p:cNvPr>
          <p:cNvSpPr txBox="1"/>
          <p:nvPr/>
        </p:nvSpPr>
        <p:spPr>
          <a:xfrm>
            <a:off x="4145651" y="304792"/>
            <a:ext cx="383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Enhance analytical decision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BD773-B21E-4AFD-B9E5-F8AC637A9AEB}"/>
              </a:ext>
            </a:extLst>
          </p:cNvPr>
          <p:cNvSpPr txBox="1"/>
          <p:nvPr/>
        </p:nvSpPr>
        <p:spPr>
          <a:xfrm>
            <a:off x="135835" y="304792"/>
            <a:ext cx="358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Implementing APRA Regulations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7087-CAC7-4E39-B2BC-E822C9BBC4A8}"/>
              </a:ext>
            </a:extLst>
          </p:cNvPr>
          <p:cNvSpPr txBox="1"/>
          <p:nvPr/>
        </p:nvSpPr>
        <p:spPr>
          <a:xfrm>
            <a:off x="8215727" y="254637"/>
            <a:ext cx="386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Marketing Strategies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8F6E-4968-40F8-9154-6BC484A02891}"/>
              </a:ext>
            </a:extLst>
          </p:cNvPr>
          <p:cNvSpPr txBox="1"/>
          <p:nvPr/>
        </p:nvSpPr>
        <p:spPr>
          <a:xfrm>
            <a:off x="0" y="6390993"/>
            <a:ext cx="963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Proposed Analytics Project Portfolio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6FAA281-91D4-4F17-ABA4-8C3EA26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1016" y="6371115"/>
            <a:ext cx="3088271" cy="365540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11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5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439" y="6448212"/>
            <a:ext cx="11296413" cy="409788"/>
          </a:xfrm>
          <a:noFill/>
        </p:spPr>
        <p:txBody>
          <a:bodyPr/>
          <a:lstStyle/>
          <a:p>
            <a:pPr algn="l"/>
            <a:r>
              <a:rPr lang="en-US" sz="1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analytics Projects, Stakeholders ,Required Resources &amp; Requirements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07A9161-D674-4E12-B447-5FE24556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05513"/>
              </p:ext>
            </p:extLst>
          </p:nvPr>
        </p:nvGraphicFramePr>
        <p:xfrm>
          <a:off x="31948" y="4"/>
          <a:ext cx="12160053" cy="64262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0715">
                  <a:extLst>
                    <a:ext uri="{9D8B030D-6E8A-4147-A177-3AD203B41FA5}">
                      <a16:colId xmlns:a16="http://schemas.microsoft.com/office/drawing/2014/main" val="1989629957"/>
                    </a:ext>
                  </a:extLst>
                </a:gridCol>
                <a:gridCol w="3869233">
                  <a:extLst>
                    <a:ext uri="{9D8B030D-6E8A-4147-A177-3AD203B41FA5}">
                      <a16:colId xmlns:a16="http://schemas.microsoft.com/office/drawing/2014/main" val="151893713"/>
                    </a:ext>
                  </a:extLst>
                </a:gridCol>
                <a:gridCol w="2701714">
                  <a:extLst>
                    <a:ext uri="{9D8B030D-6E8A-4147-A177-3AD203B41FA5}">
                      <a16:colId xmlns:a16="http://schemas.microsoft.com/office/drawing/2014/main" val="3973997048"/>
                    </a:ext>
                  </a:extLst>
                </a:gridCol>
                <a:gridCol w="3268391">
                  <a:extLst>
                    <a:ext uri="{9D8B030D-6E8A-4147-A177-3AD203B41FA5}">
                      <a16:colId xmlns:a16="http://schemas.microsoft.com/office/drawing/2014/main" val="2666230809"/>
                    </a:ext>
                  </a:extLst>
                </a:gridCol>
              </a:tblGrid>
              <a:tr h="292188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Stakeholders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Required Resources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86973"/>
                  </a:ext>
                </a:extLst>
              </a:tr>
              <a:tr h="195705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1:</a:t>
                      </a:r>
                    </a:p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Implementing APRA Regulations </a:t>
                      </a:r>
                      <a:endParaRPr lang="en-SG" sz="1400" b="1" i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Top management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 )</a:t>
                      </a:r>
                      <a:endParaRPr lang="en-IN" sz="1400" b="0" i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Analytical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&amp; Internal client)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Data &amp; Systems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Implementation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Finance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(Road-Block&amp; Internal client)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1.Recuirt 3 persons for model development and monitoring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2 persons to Validation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2 person to analyse and process data requirements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4. 3 person to implement the models.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Tools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Python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Cloud storage services amazon s3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Teradata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marL="342900" lvl="0" indent="-342900" algn="l">
                        <a:buAutoNum type="arabicPeriod"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Approval from CRO on the interpretation of regulations</a:t>
                      </a:r>
                      <a:endParaRPr lang="en-SG" sz="1400" b="0" i="0" u="none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24894"/>
                  </a:ext>
                </a:extLst>
              </a:tr>
              <a:tr h="175252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2:</a:t>
                      </a:r>
                    </a:p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Enhance analytical decision system</a:t>
                      </a:r>
                      <a:endParaRPr lang="en-SG" sz="1400" b="1" i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Analytical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&amp; Internal client)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Data &amp; Systems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Implementation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Finance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 &amp; Internal client)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Recruit a Designer from model development team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Recruit skilled resources for  implementation</a:t>
                      </a:r>
                    </a:p>
                    <a:p>
                      <a:pPr lvl="0" algn="l"/>
                      <a:endParaRPr lang="en-SG" sz="1400" b="0" i="0" u="none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Tools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Software: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Access to real time data(ERP s/w)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Cloudera(a big data platform)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Python/R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Advanced data storage tools to store and process data.</a:t>
                      </a:r>
                      <a:endParaRPr lang="en-SG" sz="1400" b="0" i="0" u="none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6165"/>
                  </a:ext>
                </a:extLst>
              </a:tr>
              <a:tr h="2366117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3:</a:t>
                      </a:r>
                    </a:p>
                    <a:p>
                      <a:pPr algn="ctr"/>
                      <a:r>
                        <a:rPr lang="en-SG" sz="1400" b="1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Marketing Strategies </a:t>
                      </a:r>
                      <a:endParaRPr lang="en-SG" sz="1400" b="1" i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Top management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 )</a:t>
                      </a:r>
                      <a:endParaRPr lang="en-IN" sz="1400" b="0" i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Marketing Team (Project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&amp; Internal client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Analytical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Project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&amp; Internal client)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Data &amp; Systems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Implementation team </a:t>
                      </a:r>
                      <a:r>
                        <a:rPr lang="en-US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&amp; Internal client)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2060"/>
                          </a:solidFill>
                          <a:latin typeface="+mn-lt"/>
                        </a:rPr>
                        <a:t>Finance team </a:t>
                      </a:r>
                      <a:r>
                        <a:rPr lang="en-SG" sz="1400" b="0" i="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(Road-Block&amp; Internal client)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1.Analytics Team (internally)-5 persons 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 Data Team (internally) – 3 persons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 Implementation Team(internally)-1Person </a:t>
                      </a:r>
                    </a:p>
                    <a:p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lvl="0" algn="l"/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Tools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Python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2.Predictive models</a:t>
                      </a:r>
                    </a:p>
                    <a:p>
                      <a:pPr lvl="0" algn="l"/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3.3</a:t>
                      </a:r>
                      <a:r>
                        <a:rPr lang="en-SG" sz="1400" b="0" i="0" u="none" baseline="300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en-SG" sz="1400" b="0" i="0" u="none" baseline="30000" dirty="0" err="1">
                          <a:solidFill>
                            <a:srgbClr val="002060"/>
                          </a:solidFill>
                          <a:latin typeface="+mn-lt"/>
                        </a:rPr>
                        <a:t>rd</a:t>
                      </a: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 party data storage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1" i="0" u="sng" dirty="0">
                          <a:solidFill>
                            <a:srgbClr val="00206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lvl="0" algn="l">
                        <a:buNone/>
                      </a:pPr>
                      <a:r>
                        <a:rPr lang="en-SG" sz="1400" b="0" i="0" u="none" dirty="0">
                          <a:solidFill>
                            <a:srgbClr val="002060"/>
                          </a:solidFill>
                          <a:latin typeface="+mn-lt"/>
                        </a:rPr>
                        <a:t>1. Collecting Ideas and feedback from people for improvement</a:t>
                      </a:r>
                      <a:endParaRPr lang="en-SG" sz="1400" b="0" i="0" dirty="0">
                        <a:solidFill>
                          <a:srgbClr val="00206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55636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F6E5D7A-DC47-409F-9D13-5256D00E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12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Project Prioritization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13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F18159-A960-480A-84D5-23BA76CD201D}"/>
              </a:ext>
            </a:extLst>
          </p:cNvPr>
          <p:cNvGrpSpPr/>
          <p:nvPr/>
        </p:nvGrpSpPr>
        <p:grpSpPr>
          <a:xfrm>
            <a:off x="355429" y="431522"/>
            <a:ext cx="11004064" cy="5580127"/>
            <a:chOff x="975486" y="795461"/>
            <a:chExt cx="11004064" cy="558012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A7A3A67E-5529-433D-A80A-54D132143CC0}"/>
                </a:ext>
              </a:extLst>
            </p:cNvPr>
            <p:cNvGraphicFramePr/>
            <p:nvPr/>
          </p:nvGraphicFramePr>
          <p:xfrm>
            <a:off x="1763366" y="1152939"/>
            <a:ext cx="9323733" cy="4853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DD8C3A-D17F-40E5-BDFB-EE38374DD5C1}"/>
                </a:ext>
              </a:extLst>
            </p:cNvPr>
            <p:cNvGrpSpPr/>
            <p:nvPr/>
          </p:nvGrpSpPr>
          <p:grpSpPr>
            <a:xfrm>
              <a:off x="975486" y="795461"/>
              <a:ext cx="11004064" cy="5580127"/>
              <a:chOff x="975486" y="795461"/>
              <a:chExt cx="11004064" cy="558012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46BD6-CDA0-4761-8768-B0D6A7A31CB0}"/>
                  </a:ext>
                </a:extLst>
              </p:cNvPr>
              <p:cNvSpPr txBox="1"/>
              <p:nvPr/>
            </p:nvSpPr>
            <p:spPr>
              <a:xfrm>
                <a:off x="5901770" y="6006256"/>
                <a:ext cx="1351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Important</a:t>
                </a:r>
                <a:endParaRPr lang="en-SG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8FC59B-31CF-4F21-9518-F5AD613F4DCF}"/>
                  </a:ext>
                </a:extLst>
              </p:cNvPr>
              <p:cNvSpPr txBox="1"/>
              <p:nvPr/>
            </p:nvSpPr>
            <p:spPr>
              <a:xfrm>
                <a:off x="5749371" y="795461"/>
                <a:ext cx="1351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Essential</a:t>
                </a:r>
                <a:endParaRPr lang="en-SG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E47C7-806F-4940-B67E-94D137393F75}"/>
                  </a:ext>
                </a:extLst>
              </p:cNvPr>
              <p:cNvSpPr txBox="1"/>
              <p:nvPr/>
            </p:nvSpPr>
            <p:spPr>
              <a:xfrm>
                <a:off x="10461349" y="3355985"/>
                <a:ext cx="1518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Influential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FA5AF5-6275-4EEC-8C20-D49F35F92D37}"/>
                  </a:ext>
                </a:extLst>
              </p:cNvPr>
              <p:cNvSpPr txBox="1"/>
              <p:nvPr/>
            </p:nvSpPr>
            <p:spPr>
              <a:xfrm>
                <a:off x="975486" y="3355985"/>
                <a:ext cx="115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Normal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A867500-633D-4992-98C2-E162928A9A0F}"/>
                  </a:ext>
                </a:extLst>
              </p:cNvPr>
              <p:cNvSpPr/>
              <p:nvPr/>
            </p:nvSpPr>
            <p:spPr>
              <a:xfrm>
                <a:off x="8054619" y="1653208"/>
                <a:ext cx="1887174" cy="518835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Implementing APRA Regulations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D140456-E799-44AE-9303-E1990DDACE77}"/>
                  </a:ext>
                </a:extLst>
              </p:cNvPr>
              <p:cNvSpPr/>
              <p:nvPr/>
            </p:nvSpPr>
            <p:spPr>
              <a:xfrm>
                <a:off x="7429084" y="4064547"/>
                <a:ext cx="1907054" cy="49376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Enhance Analytical Decision System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05E6BC-9429-44A5-A292-89FC52BD8FC6}"/>
                  </a:ext>
                </a:extLst>
              </p:cNvPr>
              <p:cNvSpPr/>
              <p:nvPr/>
            </p:nvSpPr>
            <p:spPr>
              <a:xfrm>
                <a:off x="7429084" y="2341303"/>
                <a:ext cx="1721520" cy="49376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Marketing Strategies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A5C46-ED94-4B97-ADD3-30EFBBD2DD15}"/>
                  </a:ext>
                </a:extLst>
              </p:cNvPr>
              <p:cNvSpPr txBox="1"/>
              <p:nvPr/>
            </p:nvSpPr>
            <p:spPr>
              <a:xfrm>
                <a:off x="3241122" y="1492679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Good to Have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B1F49B-6556-4F73-9768-6D9D26EEB970}"/>
                  </a:ext>
                </a:extLst>
              </p:cNvPr>
              <p:cNvSpPr txBox="1"/>
              <p:nvPr/>
            </p:nvSpPr>
            <p:spPr>
              <a:xfrm>
                <a:off x="3191425" y="5365321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Park Lot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41703A-A89A-4934-9F98-63E6D10263F1}"/>
                  </a:ext>
                </a:extLst>
              </p:cNvPr>
              <p:cNvSpPr txBox="1"/>
              <p:nvPr/>
            </p:nvSpPr>
            <p:spPr>
              <a:xfrm>
                <a:off x="6741784" y="1463703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Must Have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06555D-1445-407C-925C-98A1D65EEDDD}"/>
                  </a:ext>
                </a:extLst>
              </p:cNvPr>
              <p:cNvSpPr txBox="1"/>
              <p:nvPr/>
            </p:nvSpPr>
            <p:spPr>
              <a:xfrm>
                <a:off x="6893919" y="5313460"/>
                <a:ext cx="192869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2222"/>
                    </a:solidFill>
                    <a:effectLst>
                      <a:outerShdw blurRad="50800" dist="50800" dir="5400000" algn="ctr" rotWithShape="0">
                        <a:schemeClr val="accent5">
                          <a:lumMod val="50000"/>
                          <a:alpha val="0"/>
                        </a:scheme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Good to Have</a:t>
                </a:r>
              </a:p>
            </p:txBody>
          </p:sp>
        </p:grp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5FAE09F-7C85-497D-842E-E51151E3E945}"/>
              </a:ext>
            </a:extLst>
          </p:cNvPr>
          <p:cNvSpPr/>
          <p:nvPr/>
        </p:nvSpPr>
        <p:spPr>
          <a:xfrm rot="5400000">
            <a:off x="10206882" y="605723"/>
            <a:ext cx="369332" cy="1726747"/>
          </a:xfrm>
          <a:prstGeom prst="down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Pilot Project</a:t>
            </a:r>
          </a:p>
        </p:txBody>
      </p:sp>
    </p:spTree>
    <p:extLst>
      <p:ext uri="{BB962C8B-B14F-4D97-AF65-F5344CB8AC3E}">
        <p14:creationId xmlns:p14="http://schemas.microsoft.com/office/powerpoint/2010/main" val="360692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9899925" cy="427731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Implementing APRA Regulations (Pilot Project Details)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2CFD8-FFD5-4090-B6F4-D05643FDD323}"/>
              </a:ext>
            </a:extLst>
          </p:cNvPr>
          <p:cNvSpPr/>
          <p:nvPr/>
        </p:nvSpPr>
        <p:spPr>
          <a:xfrm>
            <a:off x="0" y="0"/>
            <a:ext cx="1210309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APRA Requirements: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Australia Prudential Regulatory Authority (APRA) standards requires to control credit risk by adopting prudent credit risk management policies and procedures.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policies and procedures must apply to the recognition, measurement and reporting of provisioning for impaired facilities.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standards focus on the borrowers (lenders) credit risk and provisioning for impaired facilities. The key steps include :</a:t>
            </a:r>
          </a:p>
          <a:p>
            <a:endParaRPr lang="en-US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B378B83-371E-41FB-B5B3-50C1D4AB0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711943"/>
              </p:ext>
            </p:extLst>
          </p:nvPr>
        </p:nvGraphicFramePr>
        <p:xfrm>
          <a:off x="88901" y="1815771"/>
          <a:ext cx="6115337" cy="443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FDE3E38-6501-490A-AA62-6C2F6EBBB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557448"/>
              </p:ext>
            </p:extLst>
          </p:nvPr>
        </p:nvGraphicFramePr>
        <p:xfrm>
          <a:off x="6247571" y="1815771"/>
          <a:ext cx="5855528" cy="443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4C561F-0AFA-4F49-8470-91FEC9999DD9}"/>
              </a:ext>
            </a:extLst>
          </p:cNvPr>
          <p:cNvSpPr txBox="1"/>
          <p:nvPr/>
        </p:nvSpPr>
        <p:spPr>
          <a:xfrm>
            <a:off x="6247571" y="2518697"/>
            <a:ext cx="120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7600F-73C9-49F1-B1A1-7C042540C8A7}"/>
              </a:ext>
            </a:extLst>
          </p:cNvPr>
          <p:cNvSpPr txBox="1"/>
          <p:nvPr/>
        </p:nvSpPr>
        <p:spPr>
          <a:xfrm>
            <a:off x="162604" y="2518698"/>
            <a:ext cx="120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A109E3C-D11F-4E97-BBC2-6B986DBB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14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7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451438"/>
            <a:ext cx="10217977" cy="326152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Implementing APRA Regulations (Pilot Project Details)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15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F4BE115-EC6F-4EA2-BA6C-F101B643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979040"/>
              </p:ext>
            </p:extLst>
          </p:nvPr>
        </p:nvGraphicFramePr>
        <p:xfrm>
          <a:off x="88901" y="124992"/>
          <a:ext cx="6176357" cy="615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5A4B19EB-72FA-4223-9E7F-80924611F4BE}"/>
              </a:ext>
            </a:extLst>
          </p:cNvPr>
          <p:cNvGrpSpPr/>
          <p:nvPr/>
        </p:nvGrpSpPr>
        <p:grpSpPr>
          <a:xfrm>
            <a:off x="6096000" y="124992"/>
            <a:ext cx="5877123" cy="6028078"/>
            <a:chOff x="6096000" y="124992"/>
            <a:chExt cx="5877123" cy="60280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99A0CD-D359-4BCB-AB26-C13FB6B92EB2}"/>
                </a:ext>
              </a:extLst>
            </p:cNvPr>
            <p:cNvSpPr/>
            <p:nvPr/>
          </p:nvSpPr>
          <p:spPr>
            <a:xfrm>
              <a:off x="6480538" y="124992"/>
              <a:ext cx="5492585" cy="579897"/>
            </a:xfrm>
            <a:custGeom>
              <a:avLst/>
              <a:gdLst>
                <a:gd name="connsiteX0" fmla="*/ 0 w 5492585"/>
                <a:gd name="connsiteY0" fmla="*/ 57990 h 579897"/>
                <a:gd name="connsiteX1" fmla="*/ 57990 w 5492585"/>
                <a:gd name="connsiteY1" fmla="*/ 0 h 579897"/>
                <a:gd name="connsiteX2" fmla="*/ 5434595 w 5492585"/>
                <a:gd name="connsiteY2" fmla="*/ 0 h 579897"/>
                <a:gd name="connsiteX3" fmla="*/ 5492585 w 5492585"/>
                <a:gd name="connsiteY3" fmla="*/ 57990 h 579897"/>
                <a:gd name="connsiteX4" fmla="*/ 5492585 w 5492585"/>
                <a:gd name="connsiteY4" fmla="*/ 521907 h 579897"/>
                <a:gd name="connsiteX5" fmla="*/ 5434595 w 5492585"/>
                <a:gd name="connsiteY5" fmla="*/ 579897 h 579897"/>
                <a:gd name="connsiteX6" fmla="*/ 57990 w 5492585"/>
                <a:gd name="connsiteY6" fmla="*/ 579897 h 579897"/>
                <a:gd name="connsiteX7" fmla="*/ 0 w 5492585"/>
                <a:gd name="connsiteY7" fmla="*/ 521907 h 579897"/>
                <a:gd name="connsiteX8" fmla="*/ 0 w 5492585"/>
                <a:gd name="connsiteY8" fmla="*/ 57990 h 57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2585" h="579897">
                  <a:moveTo>
                    <a:pt x="0" y="57990"/>
                  </a:moveTo>
                  <a:cubicBezTo>
                    <a:pt x="0" y="25963"/>
                    <a:pt x="25963" y="0"/>
                    <a:pt x="57990" y="0"/>
                  </a:cubicBezTo>
                  <a:lnTo>
                    <a:pt x="5434595" y="0"/>
                  </a:lnTo>
                  <a:cubicBezTo>
                    <a:pt x="5466622" y="0"/>
                    <a:pt x="5492585" y="25963"/>
                    <a:pt x="5492585" y="57990"/>
                  </a:cubicBezTo>
                  <a:lnTo>
                    <a:pt x="5492585" y="521907"/>
                  </a:lnTo>
                  <a:cubicBezTo>
                    <a:pt x="5492585" y="553934"/>
                    <a:pt x="5466622" y="579897"/>
                    <a:pt x="5434595" y="579897"/>
                  </a:cubicBezTo>
                  <a:lnTo>
                    <a:pt x="57990" y="579897"/>
                  </a:lnTo>
                  <a:cubicBezTo>
                    <a:pt x="25963" y="579897"/>
                    <a:pt x="0" y="553934"/>
                    <a:pt x="0" y="521907"/>
                  </a:cubicBezTo>
                  <a:lnTo>
                    <a:pt x="0" y="57990"/>
                  </a:ln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275" tIns="39845" rIns="51275" bIns="3984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800" b="0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4) Risk Appetite Metrics and Monitoring</a:t>
              </a:r>
              <a:endParaRPr lang="en-SG" sz="18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38A6121-404F-482C-A6A6-4FB2DDA379CB}"/>
                </a:ext>
              </a:extLst>
            </p:cNvPr>
            <p:cNvSpPr/>
            <p:nvPr/>
          </p:nvSpPr>
          <p:spPr>
            <a:xfrm>
              <a:off x="6158790" y="1121950"/>
              <a:ext cx="1437489" cy="1625782"/>
            </a:xfrm>
            <a:prstGeom prst="roundRect">
              <a:avLst>
                <a:gd name="adj" fmla="val 16670"/>
              </a:avLst>
            </a:prstGeom>
            <a:blipFill dpi="0" rotWithShape="1">
              <a:blip r:embed="rId7"/>
              <a:srcRect/>
              <a:stretch>
                <a:fillRect/>
              </a:stretch>
            </a:blip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371E3-12E9-4F0A-AAE9-9EB06494845D}"/>
                </a:ext>
              </a:extLst>
            </p:cNvPr>
            <p:cNvSpPr/>
            <p:nvPr/>
          </p:nvSpPr>
          <p:spPr>
            <a:xfrm>
              <a:off x="7650296" y="851047"/>
              <a:ext cx="4322827" cy="2552780"/>
            </a:xfrm>
            <a:custGeom>
              <a:avLst/>
              <a:gdLst>
                <a:gd name="connsiteX0" fmla="*/ 0 w 4322827"/>
                <a:gd name="connsiteY0" fmla="*/ 425548 h 2552780"/>
                <a:gd name="connsiteX1" fmla="*/ 425548 w 4322827"/>
                <a:gd name="connsiteY1" fmla="*/ 0 h 2552780"/>
                <a:gd name="connsiteX2" fmla="*/ 3897279 w 4322827"/>
                <a:gd name="connsiteY2" fmla="*/ 0 h 2552780"/>
                <a:gd name="connsiteX3" fmla="*/ 4322827 w 4322827"/>
                <a:gd name="connsiteY3" fmla="*/ 425548 h 2552780"/>
                <a:gd name="connsiteX4" fmla="*/ 4322827 w 4322827"/>
                <a:gd name="connsiteY4" fmla="*/ 2127232 h 2552780"/>
                <a:gd name="connsiteX5" fmla="*/ 3897279 w 4322827"/>
                <a:gd name="connsiteY5" fmla="*/ 2552780 h 2552780"/>
                <a:gd name="connsiteX6" fmla="*/ 425548 w 4322827"/>
                <a:gd name="connsiteY6" fmla="*/ 2552780 h 2552780"/>
                <a:gd name="connsiteX7" fmla="*/ 0 w 4322827"/>
                <a:gd name="connsiteY7" fmla="*/ 2127232 h 2552780"/>
                <a:gd name="connsiteX8" fmla="*/ 0 w 4322827"/>
                <a:gd name="connsiteY8" fmla="*/ 425548 h 25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2827" h="2552780">
                  <a:moveTo>
                    <a:pt x="0" y="425548"/>
                  </a:moveTo>
                  <a:cubicBezTo>
                    <a:pt x="0" y="190524"/>
                    <a:pt x="190524" y="0"/>
                    <a:pt x="425548" y="0"/>
                  </a:cubicBezTo>
                  <a:lnTo>
                    <a:pt x="3897279" y="0"/>
                  </a:lnTo>
                  <a:cubicBezTo>
                    <a:pt x="4132303" y="0"/>
                    <a:pt x="4322827" y="190524"/>
                    <a:pt x="4322827" y="425548"/>
                  </a:cubicBezTo>
                  <a:lnTo>
                    <a:pt x="4322827" y="2127232"/>
                  </a:lnTo>
                  <a:cubicBezTo>
                    <a:pt x="4322827" y="2362256"/>
                    <a:pt x="4132303" y="2552780"/>
                    <a:pt x="3897279" y="2552780"/>
                  </a:cubicBezTo>
                  <a:lnTo>
                    <a:pt x="425548" y="2552780"/>
                  </a:lnTo>
                  <a:cubicBezTo>
                    <a:pt x="190524" y="2552780"/>
                    <a:pt x="0" y="2362256"/>
                    <a:pt x="0" y="2127232"/>
                  </a:cubicBezTo>
                  <a:lnTo>
                    <a:pt x="0" y="425548"/>
                  </a:ln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207" tIns="224207" rIns="224207" bIns="224207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400" b="1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 risk appetite metrics to manage concentration to individual third-party lenders (investors in P2P) as well as an aggregate concentration metric reflecting all third-party arrangements.</a:t>
              </a:r>
              <a:endParaRPr lang="en-SG" sz="1400" kern="12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6880F70-6BC6-4DF9-95B4-43CD36690CE6}"/>
                </a:ext>
              </a:extLst>
            </p:cNvPr>
            <p:cNvSpPr/>
            <p:nvPr/>
          </p:nvSpPr>
          <p:spPr>
            <a:xfrm>
              <a:off x="6096000" y="4110268"/>
              <a:ext cx="1437489" cy="1437489"/>
            </a:xfrm>
            <a:prstGeom prst="roundRect">
              <a:avLst>
                <a:gd name="adj" fmla="val 16670"/>
              </a:avLst>
            </a:prstGeom>
            <a:blipFill rotWithShape="1">
              <a:blip r:embed="rId8"/>
              <a:srcRect/>
              <a:stretch>
                <a:fillRect/>
              </a:stretch>
            </a:blip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66BC29-1D73-44FC-AC19-0CCAB25A885C}"/>
                </a:ext>
              </a:extLst>
            </p:cNvPr>
            <p:cNvSpPr/>
            <p:nvPr/>
          </p:nvSpPr>
          <p:spPr>
            <a:xfrm>
              <a:off x="7612981" y="3569930"/>
              <a:ext cx="4272978" cy="2583140"/>
            </a:xfrm>
            <a:custGeom>
              <a:avLst/>
              <a:gdLst>
                <a:gd name="connsiteX0" fmla="*/ 0 w 4272978"/>
                <a:gd name="connsiteY0" fmla="*/ 430609 h 2583140"/>
                <a:gd name="connsiteX1" fmla="*/ 430609 w 4272978"/>
                <a:gd name="connsiteY1" fmla="*/ 0 h 2583140"/>
                <a:gd name="connsiteX2" fmla="*/ 3842369 w 4272978"/>
                <a:gd name="connsiteY2" fmla="*/ 0 h 2583140"/>
                <a:gd name="connsiteX3" fmla="*/ 4272978 w 4272978"/>
                <a:gd name="connsiteY3" fmla="*/ 430609 h 2583140"/>
                <a:gd name="connsiteX4" fmla="*/ 4272978 w 4272978"/>
                <a:gd name="connsiteY4" fmla="*/ 2152531 h 2583140"/>
                <a:gd name="connsiteX5" fmla="*/ 3842369 w 4272978"/>
                <a:gd name="connsiteY5" fmla="*/ 2583140 h 2583140"/>
                <a:gd name="connsiteX6" fmla="*/ 430609 w 4272978"/>
                <a:gd name="connsiteY6" fmla="*/ 2583140 h 2583140"/>
                <a:gd name="connsiteX7" fmla="*/ 0 w 4272978"/>
                <a:gd name="connsiteY7" fmla="*/ 2152531 h 2583140"/>
                <a:gd name="connsiteX8" fmla="*/ 0 w 4272978"/>
                <a:gd name="connsiteY8" fmla="*/ 430609 h 258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2978" h="2583140">
                  <a:moveTo>
                    <a:pt x="0" y="430609"/>
                  </a:moveTo>
                  <a:cubicBezTo>
                    <a:pt x="0" y="192790"/>
                    <a:pt x="192790" y="0"/>
                    <a:pt x="430609" y="0"/>
                  </a:cubicBezTo>
                  <a:lnTo>
                    <a:pt x="3842369" y="0"/>
                  </a:lnTo>
                  <a:cubicBezTo>
                    <a:pt x="4080188" y="0"/>
                    <a:pt x="4272978" y="192790"/>
                    <a:pt x="4272978" y="430609"/>
                  </a:cubicBezTo>
                  <a:lnTo>
                    <a:pt x="4272978" y="2152531"/>
                  </a:lnTo>
                  <a:cubicBezTo>
                    <a:pt x="4272978" y="2390350"/>
                    <a:pt x="4080188" y="2583140"/>
                    <a:pt x="3842369" y="2583140"/>
                  </a:cubicBezTo>
                  <a:lnTo>
                    <a:pt x="430609" y="2583140"/>
                  </a:lnTo>
                  <a:cubicBezTo>
                    <a:pt x="192790" y="2583140"/>
                    <a:pt x="0" y="2390350"/>
                    <a:pt x="0" y="2152531"/>
                  </a:cubicBezTo>
                  <a:lnTo>
                    <a:pt x="0" y="430609"/>
                  </a:ln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5689" tIns="225689" rIns="225689" bIns="225689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400" b="1" u="sng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Calculation of Risk Appetite matrices and implementation</a:t>
              </a:r>
              <a:endParaRPr lang="en-US" sz="1400" kern="12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400" b="1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Design and implement the underline risk matrices to validate ECL and provision models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400" b="1" kern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r>
                <a:rPr lang="en-SG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 a monitoring platform to timely review the summary of </a:t>
              </a:r>
              <a:r>
                <a:rPr lang="en-US" sz="1400" kern="12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Risk Appetite matrices. </a:t>
              </a:r>
              <a:endParaRPr lang="en-SG" sz="1400" kern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A6EFD4-684D-435A-AA1D-E8FB4B1D5299}"/>
              </a:ext>
            </a:extLst>
          </p:cNvPr>
          <p:cNvSpPr txBox="1"/>
          <p:nvPr/>
        </p:nvSpPr>
        <p:spPr>
          <a:xfrm>
            <a:off x="88901" y="1172019"/>
            <a:ext cx="120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76DD7B-93A7-4E3B-8C91-08E951C545DC}"/>
              </a:ext>
            </a:extLst>
          </p:cNvPr>
          <p:cNvSpPr txBox="1"/>
          <p:nvPr/>
        </p:nvSpPr>
        <p:spPr>
          <a:xfrm>
            <a:off x="6158790" y="1067717"/>
            <a:ext cx="120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604020202020204" pitchFamily="34" charset="0"/>
              </a:rPr>
              <a:t>APRA</a:t>
            </a:r>
          </a:p>
        </p:txBody>
      </p:sp>
    </p:spTree>
    <p:extLst>
      <p:ext uri="{BB962C8B-B14F-4D97-AF65-F5344CB8AC3E}">
        <p14:creationId xmlns:p14="http://schemas.microsoft.com/office/powerpoint/2010/main" val="13260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10916960" cy="415152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Implementing APRA Regulations – Project Timeline , Milestones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16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83801E-B06A-42D1-B12C-6F5A3F0D7AC0}"/>
              </a:ext>
            </a:extLst>
          </p:cNvPr>
          <p:cNvGrpSpPr/>
          <p:nvPr/>
        </p:nvGrpSpPr>
        <p:grpSpPr>
          <a:xfrm>
            <a:off x="93980" y="537781"/>
            <a:ext cx="12004039" cy="5423497"/>
            <a:chOff x="254000" y="1325245"/>
            <a:chExt cx="11674430" cy="4977342"/>
          </a:xfrm>
        </p:grpSpPr>
        <p:sp>
          <p:nvSpPr>
            <p:cNvPr id="6" name="OTLSHAPE_TB_00000000000000000000000000000000_LeftEndCaps">
              <a:extLst>
                <a:ext uri="{FF2B5EF4-FFF2-40B4-BE49-F238E27FC236}">
                  <a16:creationId xmlns:a16="http://schemas.microsoft.com/office/drawing/2014/main" id="{0D96644E-2264-429A-9CB3-D9ABA1CCE80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54000" y="1704785"/>
              <a:ext cx="402418" cy="2480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600" b="1" i="0" u="none" strike="noStrike" kern="0" cap="none" spc="-3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2019</a:t>
              </a:r>
            </a:p>
          </p:txBody>
        </p:sp>
        <p:sp>
          <p:nvSpPr>
            <p:cNvPr id="7" name="OTLSHAPE_TB_00000000000000000000000000000000_RightEndCaps">
              <a:extLst>
                <a:ext uri="{FF2B5EF4-FFF2-40B4-BE49-F238E27FC236}">
                  <a16:creationId xmlns:a16="http://schemas.microsoft.com/office/drawing/2014/main" id="{8026E97D-AFF2-4D55-9BCB-E85B199474C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526012" y="1704785"/>
              <a:ext cx="402418" cy="2480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600" b="1" i="0" u="none" strike="noStrike" kern="0" cap="none" spc="-3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OTLSHAPE_TB_00000000000000000000000000000000_ScaleContainer">
              <a:extLst>
                <a:ext uri="{FF2B5EF4-FFF2-40B4-BE49-F238E27FC236}">
                  <a16:creationId xmlns:a16="http://schemas.microsoft.com/office/drawing/2014/main" id="{8F88687D-F867-47DE-A672-5F66F220AD8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92988" y="1638300"/>
              <a:ext cx="10617200" cy="381000"/>
            </a:xfrm>
            <a:prstGeom prst="snip2DiagRect">
              <a:avLst>
                <a:gd name="adj1" fmla="val 100000"/>
                <a:gd name="adj2" fmla="val 16667"/>
              </a:avLst>
            </a:prstGeom>
            <a:gradFill flip="none" rotWithShape="1">
              <a:gsLst>
                <a:gs pos="0">
                  <a:srgbClr val="5B9BD5"/>
                </a:gs>
                <a:gs pos="100000">
                  <a:srgbClr val="365D7F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TLSHAPE_TB_00000000000000000000000000000000_TodayMarkerShape">
              <a:extLst>
                <a:ext uri="{FF2B5EF4-FFF2-40B4-BE49-F238E27FC236}">
                  <a16:creationId xmlns:a16="http://schemas.microsoft.com/office/drawing/2014/main" id="{82A5A863-C72B-4077-A044-B7C4A0F80E2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V="1">
              <a:off x="931175" y="15113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TLSHAPE_TB_00000000000000000000000000000000_TodayMarkerText">
              <a:extLst>
                <a:ext uri="{FF2B5EF4-FFF2-40B4-BE49-F238E27FC236}">
                  <a16:creationId xmlns:a16="http://schemas.microsoft.com/office/drawing/2014/main" id="{0AD7395F-7B9B-4526-AB3B-1A532B28DD3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805475" y="1325245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0" cap="none" spc="-12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11" name="OTLSHAPE_TB_00000000000000000000000000000000_TimescaleInterval1">
              <a:extLst>
                <a:ext uri="{FF2B5EF4-FFF2-40B4-BE49-F238E27FC236}">
                  <a16:creationId xmlns:a16="http://schemas.microsoft.com/office/drawing/2014/main" id="{9E69C095-D9B4-4554-927C-7A4E3D30EDF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021588" y="1720279"/>
              <a:ext cx="5080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August</a:t>
              </a:r>
            </a:p>
          </p:txBody>
        </p:sp>
        <p:cxnSp>
          <p:nvCxnSpPr>
            <p:cNvPr id="12" name="OTLSHAPE_TB_00000000000000000000000000000000_Separator1">
              <a:extLst>
                <a:ext uri="{FF2B5EF4-FFF2-40B4-BE49-F238E27FC236}">
                  <a16:creationId xmlns:a16="http://schemas.microsoft.com/office/drawing/2014/main" id="{65A284AF-8939-471F-9E09-2D5971D7A026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2242566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OTLSHAPE_TB_00000000000000000000000000000000_TimescaleInterval2">
              <a:extLst>
                <a:ext uri="{FF2B5EF4-FFF2-40B4-BE49-F238E27FC236}">
                  <a16:creationId xmlns:a16="http://schemas.microsoft.com/office/drawing/2014/main" id="{31EF1461-17B2-430F-8768-56293BA993E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306066" y="1720279"/>
              <a:ext cx="5969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6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October</a:t>
              </a:r>
            </a:p>
          </p:txBody>
        </p:sp>
        <p:cxnSp>
          <p:nvCxnSpPr>
            <p:cNvPr id="14" name="OTLSHAPE_TB_00000000000000000000000000000000_Separator2">
              <a:extLst>
                <a:ext uri="{FF2B5EF4-FFF2-40B4-BE49-F238E27FC236}">
                  <a16:creationId xmlns:a16="http://schemas.microsoft.com/office/drawing/2014/main" id="{83A68D6F-0FB9-4677-9C9E-B2838FD83409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3527044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5" name="OTLSHAPE_TB_00000000000000000000000000000000_TimescaleInterval3">
              <a:extLst>
                <a:ext uri="{FF2B5EF4-FFF2-40B4-BE49-F238E27FC236}">
                  <a16:creationId xmlns:a16="http://schemas.microsoft.com/office/drawing/2014/main" id="{3EDC4AF6-2427-49A5-AC9A-FE1ED37522C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3590544" y="1720279"/>
              <a:ext cx="7493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December</a:t>
              </a:r>
            </a:p>
          </p:txBody>
        </p:sp>
        <p:cxnSp>
          <p:nvCxnSpPr>
            <p:cNvPr id="16" name="OTLSHAPE_TB_00000000000000000000000000000000_Separator3">
              <a:extLst>
                <a:ext uri="{FF2B5EF4-FFF2-40B4-BE49-F238E27FC236}">
                  <a16:creationId xmlns:a16="http://schemas.microsoft.com/office/drawing/2014/main" id="{AE11E676-F394-4553-90B5-DDE1FDD45555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4832579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7" name="OTLSHAPE_TB_00000000000000000000000000000000_TimescaleInterval4">
              <a:extLst>
                <a:ext uri="{FF2B5EF4-FFF2-40B4-BE49-F238E27FC236}">
                  <a16:creationId xmlns:a16="http://schemas.microsoft.com/office/drawing/2014/main" id="{ACD0EDBD-5B5E-430F-A435-BA1CEBC6AB2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4896079" y="1720279"/>
              <a:ext cx="6477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4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February</a:t>
              </a:r>
            </a:p>
          </p:txBody>
        </p:sp>
        <p:cxnSp>
          <p:nvCxnSpPr>
            <p:cNvPr id="18" name="OTLSHAPE_TB_00000000000000000000000000000000_Separator4">
              <a:extLst>
                <a:ext uri="{FF2B5EF4-FFF2-40B4-BE49-F238E27FC236}">
                  <a16:creationId xmlns:a16="http://schemas.microsoft.com/office/drawing/2014/main" id="{5232FB2D-37AF-4224-AEA8-B1DD1736A736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6096000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9" name="OTLSHAPE_TB_00000000000000000000000000000000_TimescaleInterval5">
              <a:extLst>
                <a:ext uri="{FF2B5EF4-FFF2-40B4-BE49-F238E27FC236}">
                  <a16:creationId xmlns:a16="http://schemas.microsoft.com/office/drawing/2014/main" id="{7DD69B4A-8A12-48FA-83D1-FD996E6BFE71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159500" y="1720279"/>
              <a:ext cx="3429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2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April</a:t>
              </a:r>
            </a:p>
          </p:txBody>
        </p:sp>
        <p:cxnSp>
          <p:nvCxnSpPr>
            <p:cNvPr id="20" name="OTLSHAPE_TB_00000000000000000000000000000000_Separator5">
              <a:extLst>
                <a:ext uri="{FF2B5EF4-FFF2-40B4-BE49-F238E27FC236}">
                  <a16:creationId xmlns:a16="http://schemas.microsoft.com/office/drawing/2014/main" id="{DF757385-890B-481D-912F-7691887C2D43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7380478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OTLSHAPE_TB_00000000000000000000000000000000_TimescaleInterval6">
              <a:extLst>
                <a:ext uri="{FF2B5EF4-FFF2-40B4-BE49-F238E27FC236}">
                  <a16:creationId xmlns:a16="http://schemas.microsoft.com/office/drawing/2014/main" id="{98D1EEE4-B89F-4717-B21C-33C13D53C13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7443978" y="1720279"/>
              <a:ext cx="329449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6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June</a:t>
              </a:r>
            </a:p>
          </p:txBody>
        </p:sp>
        <p:cxnSp>
          <p:nvCxnSpPr>
            <p:cNvPr id="22" name="OTLSHAPE_TB_00000000000000000000000000000000_Separator6">
              <a:extLst>
                <a:ext uri="{FF2B5EF4-FFF2-40B4-BE49-F238E27FC236}">
                  <a16:creationId xmlns:a16="http://schemas.microsoft.com/office/drawing/2014/main" id="{531F6DF8-9AB4-4FFD-862C-66B9080144FE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8664956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OTLSHAPE_TB_00000000000000000000000000000000_TimescaleInterval7">
              <a:extLst>
                <a:ext uri="{FF2B5EF4-FFF2-40B4-BE49-F238E27FC236}">
                  <a16:creationId xmlns:a16="http://schemas.microsoft.com/office/drawing/2014/main" id="{A9CE04EB-F88E-42B8-911C-8AB6959F886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728456" y="1720279"/>
              <a:ext cx="5080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2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August</a:t>
              </a:r>
            </a:p>
          </p:txBody>
        </p:sp>
        <p:cxnSp>
          <p:nvCxnSpPr>
            <p:cNvPr id="24" name="OTLSHAPE_TB_00000000000000000000000000000000_Separator7">
              <a:extLst>
                <a:ext uri="{FF2B5EF4-FFF2-40B4-BE49-F238E27FC236}">
                  <a16:creationId xmlns:a16="http://schemas.microsoft.com/office/drawing/2014/main" id="{66D84BEA-7E95-4961-9682-E4FC36E88B34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9949434" y="1701800"/>
              <a:ext cx="0" cy="254000"/>
            </a:xfrm>
            <a:prstGeom prst="line">
              <a:avLst/>
            </a:prstGeom>
            <a:noFill/>
            <a:ln w="6350" cap="flat" cmpd="sng" algn="ctr">
              <a:solidFill>
                <a:srgbClr val="44546A">
                  <a:alpha val="2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OTLSHAPE_TB_00000000000000000000000000000000_TimescaleInterval8">
              <a:extLst>
                <a:ext uri="{FF2B5EF4-FFF2-40B4-BE49-F238E27FC236}">
                  <a16:creationId xmlns:a16="http://schemas.microsoft.com/office/drawing/2014/main" id="{F7716EEF-4928-4C12-997D-4278CB8A9F0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0012935" y="1720279"/>
              <a:ext cx="596900" cy="217043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400" b="0" i="0" u="none" strike="noStrike" kern="0" cap="none" spc="-16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October</a:t>
              </a:r>
            </a:p>
          </p:txBody>
        </p:sp>
        <p:sp>
          <p:nvSpPr>
            <p:cNvPr id="26" name="OTLSHAPE_T_5cb93c42c4ca4be89de13d38ebfbf34b_Shape">
              <a:extLst>
                <a:ext uri="{FF2B5EF4-FFF2-40B4-BE49-F238E27FC236}">
                  <a16:creationId xmlns:a16="http://schemas.microsoft.com/office/drawing/2014/main" id="{1D65BC78-C9D6-4330-A4CD-57B7497C7D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79130" y="2393019"/>
              <a:ext cx="3302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0072B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TLSHAPE_T_5cb93c42c4ca4be89de13d38ebfbf34b_Title">
              <a:extLst>
                <a:ext uri="{FF2B5EF4-FFF2-40B4-BE49-F238E27FC236}">
                  <a16:creationId xmlns:a16="http://schemas.microsoft.com/office/drawing/2014/main" id="{0BAD3425-3B38-46FE-862B-12FBD44A23EB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979130" y="2222500"/>
              <a:ext cx="977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6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Project Approval</a:t>
              </a:r>
            </a:p>
          </p:txBody>
        </p:sp>
        <p:sp>
          <p:nvSpPr>
            <p:cNvPr id="28" name="OTLSHAPE_T_c0879fc783884e34854bcc3a792e074d_Shape">
              <a:extLst>
                <a:ext uri="{FF2B5EF4-FFF2-40B4-BE49-F238E27FC236}">
                  <a16:creationId xmlns:a16="http://schemas.microsoft.com/office/drawing/2014/main" id="{D7E283D4-7B28-42E3-88AD-BADFA7E3B7D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94986" y="2804837"/>
              <a:ext cx="3429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TLSHAPE_T_c0879fc783884e34854bcc3a792e074d_Title">
              <a:extLst>
                <a:ext uri="{FF2B5EF4-FFF2-40B4-BE49-F238E27FC236}">
                  <a16:creationId xmlns:a16="http://schemas.microsoft.com/office/drawing/2014/main" id="{7386A700-BC0D-4FC3-99BB-2FC1CCC2D075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94986" y="2634319"/>
              <a:ext cx="2171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-1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Committee Review 1 (CRO, CFO, CAO)</a:t>
              </a:r>
              <a:endParaRPr kumimoji="0" lang="en-SG" sz="1100" b="1" i="0" u="none" strike="noStrike" kern="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30" name="OTLSHAPE_T_93c6d54afd77453d87a3bd6294db7ec9_Shape">
              <a:extLst>
                <a:ext uri="{FF2B5EF4-FFF2-40B4-BE49-F238E27FC236}">
                  <a16:creationId xmlns:a16="http://schemas.microsoft.com/office/drawing/2014/main" id="{BCEEB214-D650-44A3-8213-BBD0C70EEEE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652955" y="3216656"/>
              <a:ext cx="2794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TLSHAPE_T_93c6d54afd77453d87a3bd6294db7ec9_Title">
              <a:extLst>
                <a:ext uri="{FF2B5EF4-FFF2-40B4-BE49-F238E27FC236}">
                  <a16:creationId xmlns:a16="http://schemas.microsoft.com/office/drawing/2014/main" id="{BCFE36BD-D263-41F7-9A94-D4CBED5E24C5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652955" y="3046137"/>
              <a:ext cx="1879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-1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Committee Review 2 (CRO, CAO)</a:t>
              </a:r>
              <a:endParaRPr kumimoji="0" lang="en-SG" sz="1100" b="1" i="0" u="none" strike="noStrike" kern="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32" name="OTLSHAPE_T_769a42b66f754627bd0af927383b0dd0_Shape">
              <a:extLst>
                <a:ext uri="{FF2B5EF4-FFF2-40B4-BE49-F238E27FC236}">
                  <a16:creationId xmlns:a16="http://schemas.microsoft.com/office/drawing/2014/main" id="{DCE80257-5754-4DE5-9FB9-45F3C85D3A6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947753" y="3628475"/>
              <a:ext cx="12700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TLSHAPE_T_769a42b66f754627bd0af927383b0dd0_Title">
              <a:extLst>
                <a:ext uri="{FF2B5EF4-FFF2-40B4-BE49-F238E27FC236}">
                  <a16:creationId xmlns:a16="http://schemas.microsoft.com/office/drawing/2014/main" id="{CD30C573-2190-4299-8E43-9E3E87522EA3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1947753" y="3457956"/>
              <a:ext cx="1612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4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Data collection (CAO &amp; CIO)</a:t>
              </a:r>
            </a:p>
          </p:txBody>
        </p:sp>
        <p:sp>
          <p:nvSpPr>
            <p:cNvPr id="34" name="OTLSHAPE_T_ce26170957a94899b810e6f3c6ef8ef5_Shape">
              <a:extLst>
                <a:ext uri="{FF2B5EF4-FFF2-40B4-BE49-F238E27FC236}">
                  <a16:creationId xmlns:a16="http://schemas.microsoft.com/office/drawing/2014/main" id="{013073DF-D166-4752-85AB-1F356079922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232231" y="4040293"/>
              <a:ext cx="21971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TLSHAPE_T_ce26170957a94899b810e6f3c6ef8ef5_Title">
              <a:extLst>
                <a:ext uri="{FF2B5EF4-FFF2-40B4-BE49-F238E27FC236}">
                  <a16:creationId xmlns:a16="http://schemas.microsoft.com/office/drawing/2014/main" id="{9C365415-DE38-41FB-A952-830E90CBE487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3232231" y="3869775"/>
              <a:ext cx="1193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Model Development</a:t>
              </a:r>
            </a:p>
          </p:txBody>
        </p:sp>
        <p:sp>
          <p:nvSpPr>
            <p:cNvPr id="36" name="OTLSHAPE_T_252e96058a3546e0b06f0e93390d2b22_Shape">
              <a:extLst>
                <a:ext uri="{FF2B5EF4-FFF2-40B4-BE49-F238E27FC236}">
                  <a16:creationId xmlns:a16="http://schemas.microsoft.com/office/drawing/2014/main" id="{592BA221-6423-456D-A01B-B5ABC766CCFC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443232" y="4452112"/>
              <a:ext cx="8636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TLSHAPE_T_252e96058a3546e0b06f0e93390d2b22_Title">
              <a:extLst>
                <a:ext uri="{FF2B5EF4-FFF2-40B4-BE49-F238E27FC236}">
                  <a16:creationId xmlns:a16="http://schemas.microsoft.com/office/drawing/2014/main" id="{B84A16BF-D891-4E70-81C1-E02BAAE10F82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5443232" y="4281593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8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Model Validation </a:t>
              </a:r>
            </a:p>
          </p:txBody>
        </p:sp>
        <p:sp>
          <p:nvSpPr>
            <p:cNvPr id="38" name="OTLSHAPE_T_d041283d8f3c4122b11f3269142dbb8d_Shape">
              <a:extLst>
                <a:ext uri="{FF2B5EF4-FFF2-40B4-BE49-F238E27FC236}">
                  <a16:creationId xmlns:a16="http://schemas.microsoft.com/office/drawing/2014/main" id="{3CEB3C1F-F014-4318-90D9-C4B70F30088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306570" y="4863931"/>
              <a:ext cx="7493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TLSHAPE_T_d041283d8f3c4122b11f3269142dbb8d_Title">
              <a:extLst>
                <a:ext uri="{FF2B5EF4-FFF2-40B4-BE49-F238E27FC236}">
                  <a16:creationId xmlns:a16="http://schemas.microsoft.com/office/drawing/2014/main" id="{ED2FEFFF-5745-4593-BF32-240DFBA961FC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306570" y="4693412"/>
              <a:ext cx="1739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6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Internal Approvals (CRO, CEO)</a:t>
              </a:r>
            </a:p>
          </p:txBody>
        </p:sp>
        <p:sp>
          <p:nvSpPr>
            <p:cNvPr id="40" name="OTLSHAPE_T_966516fbb7fe42e78d38d95e46a17583_Shape">
              <a:extLst>
                <a:ext uri="{FF2B5EF4-FFF2-40B4-BE49-F238E27FC236}">
                  <a16:creationId xmlns:a16="http://schemas.microsoft.com/office/drawing/2014/main" id="{9A26A67A-FC06-464F-A9A4-307D51235E7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043566" y="5275749"/>
              <a:ext cx="9779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TLSHAPE_T_966516fbb7fe42e78d38d95e46a17583_Title">
              <a:extLst>
                <a:ext uri="{FF2B5EF4-FFF2-40B4-BE49-F238E27FC236}">
                  <a16:creationId xmlns:a16="http://schemas.microsoft.com/office/drawing/2014/main" id="{257034DD-9F1B-41A8-8D75-93F73A610EFC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7043566" y="5112814"/>
              <a:ext cx="1447800" cy="15535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Implementation (IT team)</a:t>
              </a:r>
            </a:p>
          </p:txBody>
        </p:sp>
        <p:sp>
          <p:nvSpPr>
            <p:cNvPr id="42" name="OTLSHAPE_T_bf5ec3bb92844330b37b9e6940186a3e_Shape">
              <a:extLst>
                <a:ext uri="{FF2B5EF4-FFF2-40B4-BE49-F238E27FC236}">
                  <a16:creationId xmlns:a16="http://schemas.microsoft.com/office/drawing/2014/main" id="{16CC3527-2295-40F0-9785-0EEA4F59D3B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012188" y="5687568"/>
              <a:ext cx="19431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TLSHAPE_T_bf5ec3bb92844330b37b9e6940186a3e_Title">
              <a:extLst>
                <a:ext uri="{FF2B5EF4-FFF2-40B4-BE49-F238E27FC236}">
                  <a16:creationId xmlns:a16="http://schemas.microsoft.com/office/drawing/2014/main" id="{E5E8FA84-E48F-4C93-B6BA-BB8E40D20638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8012188" y="5517049"/>
              <a:ext cx="660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6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Monitoring</a:t>
              </a:r>
            </a:p>
          </p:txBody>
        </p:sp>
        <p:sp>
          <p:nvSpPr>
            <p:cNvPr id="44" name="OTLSHAPE_T_a5c61adb4e234cd6a6999ae92167f5da_Shape">
              <a:extLst>
                <a:ext uri="{FF2B5EF4-FFF2-40B4-BE49-F238E27FC236}">
                  <a16:creationId xmlns:a16="http://schemas.microsoft.com/office/drawing/2014/main" id="{41A638C9-EB62-47EF-9B8B-4F5C2E171A3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949435" y="6099387"/>
              <a:ext cx="215900" cy="203200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TLSHAPE_T_a5c61adb4e234cd6a6999ae92167f5da_Title">
              <a:extLst>
                <a:ext uri="{FF2B5EF4-FFF2-40B4-BE49-F238E27FC236}">
                  <a16:creationId xmlns:a16="http://schemas.microsoft.com/office/drawing/2014/main" id="{330AFABD-9E6C-45C3-BCE0-C59F9C602AD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9949435" y="5928868"/>
              <a:ext cx="469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100" b="1" i="0" u="none" strike="noStrike" kern="0" cap="none" spc="-1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Roll-out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2A0E74-B46C-4D21-8945-689D85FA1BE3}"/>
              </a:ext>
            </a:extLst>
          </p:cNvPr>
          <p:cNvSpPr txBox="1"/>
          <p:nvPr/>
        </p:nvSpPr>
        <p:spPr>
          <a:xfrm>
            <a:off x="913091" y="168449"/>
            <a:ext cx="74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Pilot Project Approach : Agile 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947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9393029" cy="490117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Communication with stakeholders(Pilot Project)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17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CACA19-E2C0-4241-A5D6-17ED2B98A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64296"/>
              </p:ext>
            </p:extLst>
          </p:nvPr>
        </p:nvGraphicFramePr>
        <p:xfrm>
          <a:off x="0" y="0"/>
          <a:ext cx="12191998" cy="644572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07560">
                  <a:extLst>
                    <a:ext uri="{9D8B030D-6E8A-4147-A177-3AD203B41FA5}">
                      <a16:colId xmlns:a16="http://schemas.microsoft.com/office/drawing/2014/main" val="3847027716"/>
                    </a:ext>
                  </a:extLst>
                </a:gridCol>
                <a:gridCol w="1274145">
                  <a:extLst>
                    <a:ext uri="{9D8B030D-6E8A-4147-A177-3AD203B41FA5}">
                      <a16:colId xmlns:a16="http://schemas.microsoft.com/office/drawing/2014/main" val="3623138004"/>
                    </a:ext>
                  </a:extLst>
                </a:gridCol>
                <a:gridCol w="1606991">
                  <a:extLst>
                    <a:ext uri="{9D8B030D-6E8A-4147-A177-3AD203B41FA5}">
                      <a16:colId xmlns:a16="http://schemas.microsoft.com/office/drawing/2014/main" val="2192577801"/>
                    </a:ext>
                  </a:extLst>
                </a:gridCol>
                <a:gridCol w="1069999">
                  <a:extLst>
                    <a:ext uri="{9D8B030D-6E8A-4147-A177-3AD203B41FA5}">
                      <a16:colId xmlns:a16="http://schemas.microsoft.com/office/drawing/2014/main" val="2368456420"/>
                    </a:ext>
                  </a:extLst>
                </a:gridCol>
                <a:gridCol w="1372566">
                  <a:extLst>
                    <a:ext uri="{9D8B030D-6E8A-4147-A177-3AD203B41FA5}">
                      <a16:colId xmlns:a16="http://schemas.microsoft.com/office/drawing/2014/main" val="1531694797"/>
                    </a:ext>
                  </a:extLst>
                </a:gridCol>
                <a:gridCol w="1839821">
                  <a:extLst>
                    <a:ext uri="{9D8B030D-6E8A-4147-A177-3AD203B41FA5}">
                      <a16:colId xmlns:a16="http://schemas.microsoft.com/office/drawing/2014/main" val="2421554816"/>
                    </a:ext>
                  </a:extLst>
                </a:gridCol>
                <a:gridCol w="1557522">
                  <a:extLst>
                    <a:ext uri="{9D8B030D-6E8A-4147-A177-3AD203B41FA5}">
                      <a16:colId xmlns:a16="http://schemas.microsoft.com/office/drawing/2014/main" val="3148958862"/>
                    </a:ext>
                  </a:extLst>
                </a:gridCol>
                <a:gridCol w="2063394">
                  <a:extLst>
                    <a:ext uri="{9D8B030D-6E8A-4147-A177-3AD203B41FA5}">
                      <a16:colId xmlns:a16="http://schemas.microsoft.com/office/drawing/2014/main" val="88547520"/>
                    </a:ext>
                  </a:extLst>
                </a:gridCol>
              </a:tblGrid>
              <a:tr h="592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Stakeholders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Position &amp; Characteristics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Performance Metrics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Main Contact person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Level Of Buy-In And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Its Drivers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Develop Individualized Value Messaging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Communicate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Frequency/ Mode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Need Change-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Contact/Tactics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0913290"/>
                  </a:ext>
                </a:extLst>
              </a:tr>
              <a:tr h="7946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Top management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Leadership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 Approvals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Ideas &amp; Direction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 Influence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CEO &amp; CRO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knowledge, power and connections.)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1) Initiate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Opinions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3)Approvals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4) Updates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Monthly Meetings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Any deviations from the plan,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Always keep open and transparent communication to all stakeholders.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Highlight the reason and accountable party for  the deviation.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Assess and highlight the impact on project efficiency and timelines.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Present any alternatives to avoid or minimize the impact on project efficiency and timelines.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Highlight the deviation and its impact in the regular communication mode.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Keep the evidence (Email/Minutes of discussion) of agreement with relevant teams and it’s impact on project.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00480"/>
                  </a:ext>
                </a:extLst>
              </a:tr>
              <a:tr h="7946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Analytical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Team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1)Model development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Model Validation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3)Monitoring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Project Manager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Partner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knowledge and Resources.)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 Design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Roles &amp; Responsibilities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 Tracking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Weekly Meetings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647848"/>
                  </a:ext>
                </a:extLst>
              </a:tr>
              <a:tr h="13972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Data &amp; Systems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Internal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 Preparation requested model data.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2)Documentation on systems process flow and extracted model data.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Team Manager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to share the knowledge and deliver commitments.)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1) Requirements gathering.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Validation of requirements and feasibility study.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3)Clarity on output data and timelines.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4)Transparent updates to Top management.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5)Track &amp; Escalate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Updates when ever required. (at least once in a week).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 clear email communication on commitments, deliveries and project related issues.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Minutes of discussion to be documented.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715756"/>
                  </a:ext>
                </a:extLst>
              </a:tr>
              <a:tr h="13885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Implementation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Internal client</a:t>
                      </a:r>
                      <a:endParaRPr lang="en-SG" sz="1200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 Data technologies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(Big Data, risk scoring, real-time monitoring)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 Cloud computing, API 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Team Manager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Resource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(Requires to deliver commitments and share the knowledge.)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896707"/>
                  </a:ext>
                </a:extLst>
              </a:tr>
              <a:tr h="13959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Calibri "/>
                        </a:rPr>
                        <a:t>Finance team </a:t>
                      </a:r>
                      <a:endParaRPr lang="en-SG" sz="1400" b="1" dirty="0">
                        <a:solidFill>
                          <a:srgbClr val="002060"/>
                        </a:solidFill>
                        <a:effectLst/>
                        <a:latin typeface="Calibri 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Executive Sponsor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(Road-Block)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1)Budget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2)Recruiting staff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CFO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Roadblock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(Challenges with Budget Approval Vs Project cost &amp; impact, delivery and success )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1)Project details.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2)Budget requirements (including resources and technology)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3)Cost and Impact analysis.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Updates when ever required. (at least once in a Month).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Project initiation. 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Approval process.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Track and update/escalate.</a:t>
                      </a:r>
                      <a:endParaRPr lang="en-SG" sz="1200" b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0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4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410C1417-F8DE-4941-9688-BAB09FBF18B6}"/>
              </a:ext>
            </a:extLst>
          </p:cNvPr>
          <p:cNvSpPr/>
          <p:nvPr/>
        </p:nvSpPr>
        <p:spPr>
          <a:xfrm>
            <a:off x="0" y="1415942"/>
            <a:ext cx="12192000" cy="101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010CDA-154E-4BEE-A635-72FEBBCC7CB0}"/>
              </a:ext>
            </a:extLst>
          </p:cNvPr>
          <p:cNvSpPr/>
          <p:nvPr/>
        </p:nvSpPr>
        <p:spPr>
          <a:xfrm>
            <a:off x="0" y="4139303"/>
            <a:ext cx="12192000" cy="925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840" y="6440522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Challenges &amp; Approaches (Pilot Project)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18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BA2032-92AD-4CA4-8CA3-E986715F3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518899"/>
              </p:ext>
            </p:extLst>
          </p:nvPr>
        </p:nvGraphicFramePr>
        <p:xfrm>
          <a:off x="1391477" y="253537"/>
          <a:ext cx="9720767" cy="54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81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19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4F147-4C39-4784-9335-058D961BD4E1}"/>
              </a:ext>
            </a:extLst>
          </p:cNvPr>
          <p:cNvSpPr txBox="1"/>
          <p:nvPr/>
        </p:nvSpPr>
        <p:spPr>
          <a:xfrm>
            <a:off x="500009" y="124992"/>
            <a:ext cx="11191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https://www.bis.org/publ/qtrpdf/r_qt1809e.pdf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https://assets.kpmg/content/dam/kpmg/id/pdf/2018/11/id-the-fintech-edge-p2p-lending.pdf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https://www.crediful.com/personal-loans/lendingtree/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https://heap.io/customer-stories/lending-club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https://www.finsia.com/docs/default-source/jassa-new/JASSA-2016-/jassa-2016-issue-3/jassa-2016-iss-3-peer-to-peer-lending-pp-37-44.pdf?sfvrsn=76839b93_4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https://www.mortgagebusiness.com.au/breaking-news/13260-apra-clamping-down-on-p2p-lending-models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https://www.apra.gov.au/sites/default/files/letter_exposure_to_third_party_lenders_including_peer_to_peer_lenders.pdf</a:t>
            </a: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https://www.apra.gov.au/sites/default/files/discussion_paper_aps_220_credit_risk_management_march_2019_v1.pdf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https://www.bis.org/bcbs/publ/d415.pdf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https://www.moneyadviceservice.org.uk/en/articles/what-are-pooled-investment-funds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https://www2.deloitte.com/content/dam/Deloitte/in/Documents/financial-services/in-fs-fintech-india-ready-for-breakout-noexp.pdf</a:t>
            </a: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https://www.pwc.in/assets/pdfs/publications/2017/fintech-india-report-2017.pdf</a:t>
            </a: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https://www.pmi.org/learning/library/project-group-decision-making-process-6797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https://www.project-management-skills.com/organizational-structure-types.html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https://www.cmu.edu/teaching/designteach/teach/instructionalstrategies/groupprojects/challenges.html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https://www.workzone.com/blog/project-visibility-throughout-organization/</a:t>
            </a:r>
            <a:endParaRPr lang="en-US" sz="1600" dirty="0">
              <a:solidFill>
                <a:srgbClr val="0033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3399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https://www.financialexpress.com/industry/sme/this-fintech-startup-is-nurturing-very-audacious-goal-of-financial-inclusion/1511617/</a:t>
            </a:r>
            <a:r>
              <a:rPr lang="en-US" sz="1600" dirty="0">
                <a:solidFill>
                  <a:srgbClr val="003399"/>
                </a:solidFill>
              </a:rPr>
              <a:t> </a:t>
            </a:r>
            <a:br>
              <a:rPr lang="en-US" sz="1600" dirty="0">
                <a:solidFill>
                  <a:srgbClr val="003399"/>
                </a:solidFill>
              </a:rPr>
            </a:br>
            <a:endParaRPr lang="en-US" sz="1600" dirty="0">
              <a:solidFill>
                <a:srgbClr val="00339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SG" sz="1600" dirty="0">
              <a:solidFill>
                <a:srgbClr val="00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5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2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F86DF7-916F-4FC7-AD81-026FD6F349C0}"/>
              </a:ext>
            </a:extLst>
          </p:cNvPr>
          <p:cNvSpPr txBox="1">
            <a:spLocks/>
          </p:cNvSpPr>
          <p:nvPr/>
        </p:nvSpPr>
        <p:spPr>
          <a:xfrm>
            <a:off x="1066800" y="5252936"/>
            <a:ext cx="10058400" cy="1028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  <a:spcAft>
                <a:spcPts val="600"/>
              </a:spcAft>
            </a:pPr>
            <a:r>
              <a:rPr lang="en-US" sz="4800" b="1" spc="-5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950DBD1-3260-43E3-997B-BA15A4CAD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336657"/>
              </p:ext>
            </p:extLst>
          </p:nvPr>
        </p:nvGraphicFramePr>
        <p:xfrm>
          <a:off x="2882348" y="309350"/>
          <a:ext cx="9309652" cy="21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7BAD85F-83A9-4264-A7D7-F650E1642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123929"/>
              </p:ext>
            </p:extLst>
          </p:nvPr>
        </p:nvGraphicFramePr>
        <p:xfrm>
          <a:off x="2051120" y="2414138"/>
          <a:ext cx="9882464" cy="21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49B94DD-8204-4DCD-B9B5-5CE74D6A5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306755"/>
              </p:ext>
            </p:extLst>
          </p:nvPr>
        </p:nvGraphicFramePr>
        <p:xfrm>
          <a:off x="1968640" y="3972800"/>
          <a:ext cx="9964944" cy="2379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59D61F7E-6F3B-4FF0-BD02-BF50A59EEEDB}"/>
              </a:ext>
            </a:extLst>
          </p:cNvPr>
          <p:cNvSpPr/>
          <p:nvPr/>
        </p:nvSpPr>
        <p:spPr>
          <a:xfrm>
            <a:off x="318052" y="636104"/>
            <a:ext cx="2822713" cy="1367310"/>
          </a:xfrm>
          <a:prstGeom prst="notchedRightArrow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&amp;</a:t>
            </a:r>
          </a:p>
          <a:p>
            <a:pPr algn="ctr"/>
            <a:r>
              <a:rPr lang="en-US" dirty="0"/>
              <a:t>Current Structure</a:t>
            </a:r>
            <a:endParaRPr lang="en-SG" dirty="0"/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2386D24D-92F6-4F04-95BA-7578E3C0F690}"/>
              </a:ext>
            </a:extLst>
          </p:cNvPr>
          <p:cNvSpPr/>
          <p:nvPr/>
        </p:nvSpPr>
        <p:spPr>
          <a:xfrm>
            <a:off x="318052" y="2534565"/>
            <a:ext cx="2822713" cy="1367310"/>
          </a:xfrm>
          <a:prstGeom prst="notchedRightArrow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 &amp;</a:t>
            </a:r>
          </a:p>
          <a:p>
            <a:pPr algn="ctr"/>
            <a:r>
              <a:rPr lang="en-US" dirty="0"/>
              <a:t>New Analytics Team</a:t>
            </a:r>
            <a:endParaRPr lang="en-SG" dirty="0"/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B7E59473-E4FB-44A5-80EB-91C30987E091}"/>
              </a:ext>
            </a:extLst>
          </p:cNvPr>
          <p:cNvSpPr/>
          <p:nvPr/>
        </p:nvSpPr>
        <p:spPr>
          <a:xfrm>
            <a:off x="318052" y="4217592"/>
            <a:ext cx="2822713" cy="1367310"/>
          </a:xfrm>
          <a:prstGeom prst="notchedRightArrow">
            <a:avLst/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Plan</a:t>
            </a:r>
          </a:p>
          <a:p>
            <a:pPr algn="ctr"/>
            <a:r>
              <a:rPr lang="en-SG" dirty="0"/>
              <a:t>A pilot project</a:t>
            </a:r>
          </a:p>
        </p:txBody>
      </p:sp>
      <p:sp>
        <p:nvSpPr>
          <p:cNvPr id="11" name="Rectangle 10" descr="Gauge">
            <a:extLst>
              <a:ext uri="{FF2B5EF4-FFF2-40B4-BE49-F238E27FC236}">
                <a16:creationId xmlns:a16="http://schemas.microsoft.com/office/drawing/2014/main" id="{E33B7A51-F832-48BE-A6B3-53B9D484082E}"/>
              </a:ext>
            </a:extLst>
          </p:cNvPr>
          <p:cNvSpPr/>
          <p:nvPr/>
        </p:nvSpPr>
        <p:spPr>
          <a:xfrm>
            <a:off x="6815207" y="2520688"/>
            <a:ext cx="788642" cy="788642"/>
          </a:xfrm>
          <a:prstGeom prst="rect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69E84F-F864-4C71-BCDE-9C3B4369E7B2}"/>
              </a:ext>
            </a:extLst>
          </p:cNvPr>
          <p:cNvGrpSpPr/>
          <p:nvPr/>
        </p:nvGrpSpPr>
        <p:grpSpPr>
          <a:xfrm>
            <a:off x="6333258" y="3572311"/>
            <a:ext cx="1752539" cy="701015"/>
            <a:chOff x="3035345" y="1365175"/>
            <a:chExt cx="1752539" cy="7010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56B1F5-9C44-4DC3-B45E-5276ADB0E21E}"/>
                </a:ext>
              </a:extLst>
            </p:cNvPr>
            <p:cNvSpPr/>
            <p:nvPr/>
          </p:nvSpPr>
          <p:spPr>
            <a:xfrm>
              <a:off x="3035345" y="1365175"/>
              <a:ext cx="1752539" cy="7010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DA9202-35B7-4411-9BD9-EE54CC39E553}"/>
                </a:ext>
              </a:extLst>
            </p:cNvPr>
            <p:cNvSpPr txBox="1"/>
            <p:nvPr/>
          </p:nvSpPr>
          <p:spPr>
            <a:xfrm>
              <a:off x="3035345" y="1365175"/>
              <a:ext cx="1752539" cy="701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SG" sz="1600" kern="1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ea typeface="+mn-ea"/>
                  <a:cs typeface="+mn-cs"/>
                </a:rPr>
                <a:t>Scale up Analytics</a:t>
              </a:r>
              <a:endParaRPr lang="en-US" sz="16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49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9DE9FA-DC80-4DDB-977F-1BB537245669}"/>
              </a:ext>
            </a:extLst>
          </p:cNvPr>
          <p:cNvSpPr/>
          <p:nvPr/>
        </p:nvSpPr>
        <p:spPr>
          <a:xfrm>
            <a:off x="2842591" y="1620078"/>
            <a:ext cx="6897757" cy="2405269"/>
          </a:xfrm>
          <a:prstGeom prst="roundRect">
            <a:avLst/>
          </a:prstGeom>
          <a:noFill/>
          <a:ln w="28575">
            <a:solidFill>
              <a:srgbClr val="002060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  <a:endParaRPr lang="en-SG" sz="4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63318-1722-49EC-9E88-2D3AC5CD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20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0D33C2F-76C0-4E91-A6E5-506B4921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268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" y="6379304"/>
            <a:ext cx="8138075" cy="365125"/>
          </a:xfrm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Company Overview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3</a:t>
            </a:fld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114FF3-A956-4610-8B0A-22FB10F518A8}"/>
              </a:ext>
            </a:extLst>
          </p:cNvPr>
          <p:cNvGrpSpPr/>
          <p:nvPr/>
        </p:nvGrpSpPr>
        <p:grpSpPr>
          <a:xfrm>
            <a:off x="162375" y="168266"/>
            <a:ext cx="6587859" cy="2959852"/>
            <a:chOff x="290513" y="1"/>
            <a:chExt cx="7936464" cy="31576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5C6278-E758-4CAC-86AA-2A977B9E4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0513" y="1"/>
              <a:ext cx="7936464" cy="31576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EF7A5-5C0F-4E30-B645-7DD77A4D8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4040" y="1490836"/>
              <a:ext cx="1729409" cy="357842"/>
            </a:xfrm>
            <a:prstGeom prst="rect">
              <a:avLst/>
            </a:prstGeom>
          </p:spPr>
        </p:pic>
      </p:grp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8223605-5B6D-4F33-9DD8-C0E20B808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003295"/>
              </p:ext>
            </p:extLst>
          </p:nvPr>
        </p:nvGraphicFramePr>
        <p:xfrm>
          <a:off x="5820466" y="3370082"/>
          <a:ext cx="6292021" cy="288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37688C-0915-4214-86D8-FACC4A05E9C0}"/>
              </a:ext>
            </a:extLst>
          </p:cNvPr>
          <p:cNvSpPr txBox="1"/>
          <p:nvPr/>
        </p:nvSpPr>
        <p:spPr>
          <a:xfrm>
            <a:off x="7668135" y="5832920"/>
            <a:ext cx="290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002060"/>
                </a:solidFill>
                <a:cs typeface="Times New Roman" panose="02020603050405020304" pitchFamily="18" charset="0"/>
              </a:rPr>
              <a:t>Investors &amp; Debtors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E34267-FDD6-43CF-9819-73C893B3C3F4}"/>
              </a:ext>
            </a:extLst>
          </p:cNvPr>
          <p:cNvSpPr/>
          <p:nvPr/>
        </p:nvSpPr>
        <p:spPr>
          <a:xfrm>
            <a:off x="59634" y="3370082"/>
            <a:ext cx="5685183" cy="278537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Credit makes income by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fee for each successful disbursement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tenure -  Possible recurrent transaction leads to higher profits for Fintech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tenure - Low/no  recurrent transaction leads to lower profits for Fintech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marketing strategies to increase both investors and bowers base</a:t>
            </a:r>
          </a:p>
          <a:p>
            <a:endParaRPr lang="en-SG" sz="1600" dirty="0">
              <a:solidFill>
                <a:srgbClr val="002060"/>
              </a:solidFill>
            </a:endParaRP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1E9F0A8A-6DB0-4286-A8CD-889A7F6548E9}"/>
              </a:ext>
            </a:extLst>
          </p:cNvPr>
          <p:cNvSpPr/>
          <p:nvPr/>
        </p:nvSpPr>
        <p:spPr>
          <a:xfrm>
            <a:off x="515007" y="5738648"/>
            <a:ext cx="4971393" cy="416812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F5F2A-5A00-4958-A185-97CD486A5D2A}"/>
              </a:ext>
            </a:extLst>
          </p:cNvPr>
          <p:cNvSpPr txBox="1"/>
          <p:nvPr/>
        </p:nvSpPr>
        <p:spPr>
          <a:xfrm>
            <a:off x="1448143" y="5777777"/>
            <a:ext cx="290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002060"/>
                </a:solidFill>
                <a:cs typeface="Times New Roman" panose="02020603050405020304" pitchFamily="18" charset="0"/>
              </a:rPr>
              <a:t>Fintech Credit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270A32-B5DB-46E1-B1E5-36AEE6B36A77}"/>
              </a:ext>
            </a:extLst>
          </p:cNvPr>
          <p:cNvSpPr/>
          <p:nvPr/>
        </p:nvSpPr>
        <p:spPr>
          <a:xfrm>
            <a:off x="6647493" y="74052"/>
            <a:ext cx="5266209" cy="3148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endParaRPr lang="en-US" sz="17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credit largest Peer-to-Peer (P2P) lending platform founded in 2010 and operated in Australia and New Zealand.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all credit activity facilitated by digital platform and are not operated by consumer/ commercial banks.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Encompasses all credit activity facilitated by platforms that match borrowers with lenders (investors).</a:t>
            </a:r>
          </a:p>
          <a:p>
            <a:endParaRPr lang="en-SG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561866"/>
            <a:ext cx="10704995" cy="45719"/>
          </a:xfrm>
          <a:noFill/>
        </p:spPr>
        <p:txBody>
          <a:bodyPr/>
          <a:lstStyle/>
          <a:p>
            <a:pPr algn="l"/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Business Trend, Segments and Market Share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2DF26-034B-4386-B9D1-D92414BB3082}"/>
              </a:ext>
            </a:extLst>
          </p:cNvPr>
          <p:cNvSpPr txBox="1"/>
          <p:nvPr/>
        </p:nvSpPr>
        <p:spPr>
          <a:xfrm>
            <a:off x="1719469" y="3600784"/>
            <a:ext cx="3021495" cy="334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248A0-A5C1-46F1-AC29-B3355422C4A9}"/>
              </a:ext>
            </a:extLst>
          </p:cNvPr>
          <p:cNvSpPr txBox="1"/>
          <p:nvPr/>
        </p:nvSpPr>
        <p:spPr>
          <a:xfrm>
            <a:off x="7274832" y="3573968"/>
            <a:ext cx="3021495" cy="3340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AC72FA-D51D-40AA-B1BE-096FAB178D55}"/>
              </a:ext>
            </a:extLst>
          </p:cNvPr>
          <p:cNvGrpSpPr/>
          <p:nvPr/>
        </p:nvGrpSpPr>
        <p:grpSpPr>
          <a:xfrm>
            <a:off x="88901" y="258417"/>
            <a:ext cx="11937447" cy="5839170"/>
            <a:chOff x="88901" y="258417"/>
            <a:chExt cx="11937447" cy="5839170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7AD881C0-B4A8-4C61-891A-19D32DEF01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98755719"/>
                </p:ext>
              </p:extLst>
            </p:nvPr>
          </p:nvGraphicFramePr>
          <p:xfrm>
            <a:off x="88901" y="3429000"/>
            <a:ext cx="6759575" cy="26320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69FAEBD0-F14F-4D3B-BC58-18ED1C8D54F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7590420"/>
                </p:ext>
              </p:extLst>
            </p:nvPr>
          </p:nvGraphicFramePr>
          <p:xfrm>
            <a:off x="6848476" y="258417"/>
            <a:ext cx="517787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766A925D-4000-4C3C-9440-3354E1A979B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2590339"/>
                </p:ext>
              </p:extLst>
            </p:nvPr>
          </p:nvGraphicFramePr>
          <p:xfrm>
            <a:off x="155577" y="258417"/>
            <a:ext cx="6692899" cy="24450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352FAE76-4DF6-41AD-8FAC-B3F1FEBB98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7872375"/>
                </p:ext>
              </p:extLst>
            </p:nvPr>
          </p:nvGraphicFramePr>
          <p:xfrm>
            <a:off x="6777659" y="3392487"/>
            <a:ext cx="4381500" cy="2705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E5C020-D1DB-4FE4-A4A6-D7A9F9BE63A7}"/>
              </a:ext>
            </a:extLst>
          </p:cNvPr>
          <p:cNvSpPr txBox="1"/>
          <p:nvPr/>
        </p:nvSpPr>
        <p:spPr>
          <a:xfrm>
            <a:off x="752061" y="52213"/>
            <a:ext cx="62240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Business Trend – Annual $ Loan Disbursements (in USD billion)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464DD3-71AC-497E-BED5-64937FFDAAFF}"/>
              </a:ext>
            </a:extLst>
          </p:cNvPr>
          <p:cNvSpPr txBox="1"/>
          <p:nvPr/>
        </p:nvSpPr>
        <p:spPr>
          <a:xfrm>
            <a:off x="1033807" y="2988735"/>
            <a:ext cx="10436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Key Lending products - 2018 $ Loan Disbursements (in USD Billion)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3A12-C27C-4FAC-9F24-7349687BFE14}"/>
              </a:ext>
            </a:extLst>
          </p:cNvPr>
          <p:cNvSpPr txBox="1"/>
          <p:nvPr/>
        </p:nvSpPr>
        <p:spPr>
          <a:xfrm>
            <a:off x="7702080" y="9939"/>
            <a:ext cx="32535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Market Share (in USD billion) 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D4C35594-1C7C-4E34-A8BD-34DC28C8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4</a:t>
            </a:fld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5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9926591" cy="490117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Culture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5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141" name="Diagram 140">
            <a:extLst>
              <a:ext uri="{FF2B5EF4-FFF2-40B4-BE49-F238E27FC236}">
                <a16:creationId xmlns:a16="http://schemas.microsoft.com/office/drawing/2014/main" id="{A303E431-9836-4BFB-8FE4-006A768AD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152041"/>
              </p:ext>
            </p:extLst>
          </p:nvPr>
        </p:nvGraphicFramePr>
        <p:xfrm>
          <a:off x="88900" y="3653111"/>
          <a:ext cx="11937447" cy="2615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9D2D2A4-5E26-476F-B983-97EA1078A9B8}"/>
              </a:ext>
            </a:extLst>
          </p:cNvPr>
          <p:cNvGrpSpPr/>
          <p:nvPr/>
        </p:nvGrpSpPr>
        <p:grpSpPr>
          <a:xfrm>
            <a:off x="1580322" y="188843"/>
            <a:ext cx="9889435" cy="3364769"/>
            <a:chOff x="1763366" y="628398"/>
            <a:chExt cx="9323733" cy="5890046"/>
          </a:xfrm>
        </p:grpSpPr>
        <p:graphicFrame>
          <p:nvGraphicFramePr>
            <p:cNvPr id="102" name="Diagram 101">
              <a:extLst>
                <a:ext uri="{FF2B5EF4-FFF2-40B4-BE49-F238E27FC236}">
                  <a16:creationId xmlns:a16="http://schemas.microsoft.com/office/drawing/2014/main" id="{442ADD4E-5E2D-4062-B734-4B92FB764371}"/>
                </a:ext>
              </a:extLst>
            </p:cNvPr>
            <p:cNvGraphicFramePr/>
            <p:nvPr/>
          </p:nvGraphicFramePr>
          <p:xfrm>
            <a:off x="1763366" y="1152939"/>
            <a:ext cx="9323733" cy="4853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B317AC7-9ED2-4462-9042-DB44D97C66ED}"/>
                </a:ext>
              </a:extLst>
            </p:cNvPr>
            <p:cNvGrpSpPr/>
            <p:nvPr/>
          </p:nvGrpSpPr>
          <p:grpSpPr>
            <a:xfrm>
              <a:off x="3348384" y="628398"/>
              <a:ext cx="6665253" cy="5890046"/>
              <a:chOff x="3348384" y="628398"/>
              <a:chExt cx="6665253" cy="58900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1E03007-CCCC-4184-BBB4-BF48928DF88D}"/>
                  </a:ext>
                </a:extLst>
              </p:cNvPr>
              <p:cNvSpPr txBox="1"/>
              <p:nvPr/>
            </p:nvSpPr>
            <p:spPr>
              <a:xfrm>
                <a:off x="5849333" y="6006256"/>
                <a:ext cx="1404159" cy="51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Possibility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A1C9A69-7D51-43B6-A3E5-B37334F6EB2C}"/>
                  </a:ext>
                </a:extLst>
              </p:cNvPr>
              <p:cNvSpPr txBox="1"/>
              <p:nvPr/>
            </p:nvSpPr>
            <p:spPr>
              <a:xfrm>
                <a:off x="5749372" y="628398"/>
                <a:ext cx="1351721" cy="512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Actual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62EC400-80B9-4F7D-A052-A70ED56B9676}"/>
                  </a:ext>
                </a:extLst>
              </p:cNvPr>
              <p:cNvSpPr txBox="1"/>
              <p:nvPr/>
            </p:nvSpPr>
            <p:spPr>
              <a:xfrm>
                <a:off x="8495435" y="3147648"/>
                <a:ext cx="1518202" cy="51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Impersonal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6A410E-8CCA-4EEA-A73A-F38916FA1CBF}"/>
                  </a:ext>
                </a:extLst>
              </p:cNvPr>
              <p:cNvSpPr txBox="1"/>
              <p:nvPr/>
            </p:nvSpPr>
            <p:spPr>
              <a:xfrm>
                <a:off x="3348384" y="3323502"/>
                <a:ext cx="1151281" cy="51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Personal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0CA6376F-905E-4037-89A1-EBF934EC86C4}"/>
                  </a:ext>
                </a:extLst>
              </p:cNvPr>
              <p:cNvSpPr/>
              <p:nvPr/>
            </p:nvSpPr>
            <p:spPr>
              <a:xfrm>
                <a:off x="5689544" y="2568422"/>
                <a:ext cx="3232460" cy="5251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VALUES : Certainty &amp; </a:t>
                </a:r>
              </a:p>
              <a:p>
                <a:pPr algn="ctr"/>
                <a:r>
                  <a:rPr lang="en-SG" sz="11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discourages risk-taking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6983B74-C157-4039-9F8A-FA3254240C98}"/>
                  </a:ext>
                </a:extLst>
              </p:cNvPr>
              <p:cNvSpPr txBox="1"/>
              <p:nvPr/>
            </p:nvSpPr>
            <p:spPr>
              <a:xfrm>
                <a:off x="4713020" y="1596444"/>
                <a:ext cx="1765819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Collaboration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AAEAE21-46DF-4E7E-A6B2-1AD0145DB089}"/>
                  </a:ext>
                </a:extLst>
              </p:cNvPr>
              <p:cNvSpPr txBox="1"/>
              <p:nvPr/>
            </p:nvSpPr>
            <p:spPr>
              <a:xfrm>
                <a:off x="4713020" y="5021332"/>
                <a:ext cx="1928693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Cultivation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95E5C0C-F0F3-43BE-B3EB-9D3329EB2508}"/>
                  </a:ext>
                </a:extLst>
              </p:cNvPr>
              <p:cNvSpPr txBox="1"/>
              <p:nvPr/>
            </p:nvSpPr>
            <p:spPr>
              <a:xfrm>
                <a:off x="6655971" y="1516567"/>
                <a:ext cx="1928693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FF5E9C7-F78B-47E7-ABC2-05C4A7D0BFE4}"/>
                  </a:ext>
                </a:extLst>
              </p:cNvPr>
              <p:cNvSpPr txBox="1"/>
              <p:nvPr/>
            </p:nvSpPr>
            <p:spPr>
              <a:xfrm>
                <a:off x="6745948" y="5005494"/>
                <a:ext cx="1928693" cy="5121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b="1" dirty="0">
                    <a:solidFill>
                      <a:srgbClr val="C00000"/>
                    </a:solidFill>
                  </a:rPr>
                  <a:t>Competence</a:t>
                </a:r>
              </a:p>
            </p:txBody>
          </p:sp>
        </p:grpSp>
      </p:grpSp>
      <p:sp>
        <p:nvSpPr>
          <p:cNvPr id="8" name="Arrow: Left 7">
            <a:extLst>
              <a:ext uri="{FF2B5EF4-FFF2-40B4-BE49-F238E27FC236}">
                <a16:creationId xmlns:a16="http://schemas.microsoft.com/office/drawing/2014/main" id="{56435752-DC83-4E47-9C02-ED63BFE746C1}"/>
              </a:ext>
            </a:extLst>
          </p:cNvPr>
          <p:cNvSpPr/>
          <p:nvPr/>
        </p:nvSpPr>
        <p:spPr>
          <a:xfrm>
            <a:off x="8218959" y="725138"/>
            <a:ext cx="2022178" cy="5855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Fintech Credit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32CF3366-8E46-4BA7-B908-D8BF80630D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88070" y="832348"/>
            <a:ext cx="330889" cy="341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C9498-25E8-477C-AF9E-AF55284AFE0A}"/>
              </a:ext>
            </a:extLst>
          </p:cNvPr>
          <p:cNvSpPr txBox="1"/>
          <p:nvPr/>
        </p:nvSpPr>
        <p:spPr>
          <a:xfrm>
            <a:off x="586409" y="3848716"/>
            <a:ext cx="17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Culture </a:t>
            </a:r>
          </a:p>
        </p:txBody>
      </p:sp>
    </p:spTree>
    <p:extLst>
      <p:ext uri="{BB962C8B-B14F-4D97-AF65-F5344CB8AC3E}">
        <p14:creationId xmlns:p14="http://schemas.microsoft.com/office/powerpoint/2010/main" val="386843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11182073" cy="490117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Current Analytics Team Structure &amp; Analytical Capabilities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6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84DD7C-EAF5-4C70-B60A-E75232C4662E}"/>
              </a:ext>
            </a:extLst>
          </p:cNvPr>
          <p:cNvGrpSpPr/>
          <p:nvPr/>
        </p:nvGrpSpPr>
        <p:grpSpPr>
          <a:xfrm>
            <a:off x="88901" y="113571"/>
            <a:ext cx="11823710" cy="3158065"/>
            <a:chOff x="1827633" y="453476"/>
            <a:chExt cx="11823710" cy="36098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7CA577-D15C-4AE9-8AB6-590CEB05D3E0}"/>
                </a:ext>
              </a:extLst>
            </p:cNvPr>
            <p:cNvGrpSpPr/>
            <p:nvPr/>
          </p:nvGrpSpPr>
          <p:grpSpPr>
            <a:xfrm>
              <a:off x="7857503" y="2031694"/>
              <a:ext cx="5793840" cy="1880038"/>
              <a:chOff x="7857503" y="2031699"/>
              <a:chExt cx="5793840" cy="188004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C9F29F9-C976-4657-A5A6-C04BFD4FD72E}"/>
                  </a:ext>
                </a:extLst>
              </p:cNvPr>
              <p:cNvGrpSpPr/>
              <p:nvPr/>
            </p:nvGrpSpPr>
            <p:grpSpPr>
              <a:xfrm>
                <a:off x="9259273" y="2031699"/>
                <a:ext cx="4392070" cy="1880043"/>
                <a:chOff x="9259273" y="2031699"/>
                <a:chExt cx="4392070" cy="1880043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5787A47-F387-4EE9-B9AB-77F632B9A15F}"/>
                    </a:ext>
                  </a:extLst>
                </p:cNvPr>
                <p:cNvGrpSpPr/>
                <p:nvPr/>
              </p:nvGrpSpPr>
              <p:grpSpPr>
                <a:xfrm>
                  <a:off x="9259273" y="2031699"/>
                  <a:ext cx="1743782" cy="823664"/>
                  <a:chOff x="7834400" y="1773281"/>
                  <a:chExt cx="1743782" cy="823664"/>
                </a:xfrm>
              </p:grpSpPr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B30959F2-2061-478B-ACA8-9964105A91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197024" y="1773281"/>
                    <a:ext cx="798386" cy="554597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0ABB46-C6E6-4248-8408-7CAD2D04EBF0}"/>
                      </a:ext>
                    </a:extLst>
                  </p:cNvPr>
                  <p:cNvSpPr txBox="1"/>
                  <p:nvPr/>
                </p:nvSpPr>
                <p:spPr>
                  <a:xfrm>
                    <a:off x="7834400" y="2350724"/>
                    <a:ext cx="1743782" cy="246221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 algn="ctr" defTabSz="914377">
                      <a:defRPr/>
                    </a:pPr>
                    <a:r>
                      <a:rPr lang="en-SG" sz="1000" b="1" kern="0" dirty="0">
                        <a:solidFill>
                          <a:srgbClr val="003399"/>
                        </a:solidFill>
                        <a:cs typeface="Times New Roman" panose="02020603050405020304" pitchFamily="18" charset="0"/>
                      </a:rPr>
                      <a:t>Analytics Team Head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0C4AC21-3F4C-4FAD-9430-06A7F90BC87B}"/>
                    </a:ext>
                  </a:extLst>
                </p:cNvPr>
                <p:cNvGrpSpPr/>
                <p:nvPr/>
              </p:nvGrpSpPr>
              <p:grpSpPr>
                <a:xfrm>
                  <a:off x="10151820" y="2402403"/>
                  <a:ext cx="3499523" cy="1509339"/>
                  <a:chOff x="8706291" y="2387463"/>
                  <a:chExt cx="3499523" cy="1509339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8FFCCE3-D6B5-44FF-87A1-E5E3ED970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46660" y="2387463"/>
                    <a:ext cx="202153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7CFDD287-333C-4CC6-A582-9F1232DBCA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901181" y="2859838"/>
                    <a:ext cx="734573" cy="433135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DF56177-0455-47A3-9A6E-EB00C10ABF5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8012" y="3263103"/>
                    <a:ext cx="1267802" cy="553998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 defTabSz="914377">
                      <a:defRPr/>
                    </a:pPr>
                    <a:r>
                      <a:rPr lang="en-SG" sz="1000" kern="0" dirty="0">
                        <a:solidFill>
                          <a:srgbClr val="003399"/>
                        </a:solidFill>
                        <a:cs typeface="Times New Roman" panose="02020603050405020304" pitchFamily="18" charset="0"/>
                      </a:rPr>
                      <a:t>Information Reporting &amp; Monitoring team</a:t>
                    </a: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33D4D974-B8B0-4958-9D87-042D53819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10009858" y="2914619"/>
                    <a:ext cx="734573" cy="433135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332E7200-3EE0-48D3-8C56-B0B06EE9C1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rgbClr val="0062A9">
                        <a:shade val="45000"/>
                        <a:satMod val="135000"/>
                      </a:srgb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10995669" y="2857854"/>
                    <a:ext cx="734573" cy="433135"/>
                  </a:xfrm>
                  <a:prstGeom prst="rect">
                    <a:avLst/>
                  </a:prstGeom>
                  <a:solidFill>
                    <a:srgbClr val="000000">
                      <a:lumMod val="65000"/>
                      <a:lumOff val="35000"/>
                    </a:srgbClr>
                  </a:solidFill>
                  <a:ln>
                    <a:solidFill>
                      <a:sysClr val="window" lastClr="FFFFFF"/>
                    </a:solidFill>
                  </a:ln>
                </p:spPr>
              </p:pic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B21B5F7-2478-4501-838A-CC2B7A6EED65}"/>
                      </a:ext>
                    </a:extLst>
                  </p:cNvPr>
                  <p:cNvSpPr txBox="1"/>
                  <p:nvPr/>
                </p:nvSpPr>
                <p:spPr>
                  <a:xfrm>
                    <a:off x="9891981" y="3266363"/>
                    <a:ext cx="1277287" cy="246221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SG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cs typeface="Times New Roman" panose="02020603050405020304" pitchFamily="18" charset="0"/>
                      </a:rPr>
                      <a:t>Model Validation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B61D95D-32F3-4BB1-AC95-DC04FA733772}"/>
                      </a:ext>
                    </a:extLst>
                  </p:cNvPr>
                  <p:cNvSpPr txBox="1"/>
                  <p:nvPr/>
                </p:nvSpPr>
                <p:spPr>
                  <a:xfrm>
                    <a:off x="8706291" y="3260754"/>
                    <a:ext cx="1695475" cy="246221"/>
                  </a:xfrm>
                  <a:prstGeom prst="rect">
                    <a:avLst/>
                  </a:prstGeom>
                  <a:noFill/>
                  <a:ln>
                    <a:solidFill>
                      <a:sysClr val="window" lastClr="FFFF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SG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cs typeface="Times New Roman" panose="02020603050405020304" pitchFamily="18" charset="0"/>
                      </a:rPr>
                      <a:t>Model Development</a:t>
                    </a:r>
                  </a:p>
                </p:txBody>
              </p: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707C72F6-E225-42A9-8DD9-EB82541554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4535" y="3896802"/>
                    <a:ext cx="302327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B5F581B-702B-4C9D-83FE-D6B08E84CFC2}"/>
                  </a:ext>
                </a:extLst>
              </p:cNvPr>
              <p:cNvGrpSpPr/>
              <p:nvPr/>
            </p:nvGrpSpPr>
            <p:grpSpPr>
              <a:xfrm>
                <a:off x="7857503" y="2039963"/>
                <a:ext cx="1322295" cy="936404"/>
                <a:chOff x="2150417" y="1793826"/>
                <a:chExt cx="1322295" cy="93640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12B66FA-4B90-4320-84C7-D585F710E2BA}"/>
                    </a:ext>
                  </a:extLst>
                </p:cNvPr>
                <p:cNvSpPr txBox="1"/>
                <p:nvPr/>
              </p:nvSpPr>
              <p:spPr>
                <a:xfrm>
                  <a:off x="2150417" y="2330120"/>
                  <a:ext cx="1322295" cy="400110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Chief  Risk Officer</a:t>
                  </a:r>
                </a:p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(CRO)</a:t>
                  </a:r>
                </a:p>
              </p:txBody>
            </p: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9F2D3B16-563E-43BB-AA75-6B9A237C31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412372" y="1793826"/>
                  <a:ext cx="798386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6B66691-0EA7-455F-8E77-205951127613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 flipV="1">
                <a:off x="8917844" y="2308998"/>
                <a:ext cx="704053" cy="8264"/>
              </a:xfrm>
              <a:prstGeom prst="straightConnector1">
                <a:avLst/>
              </a:prstGeom>
              <a:ln w="15875"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6DA7573-2933-4452-87EF-BFC61BAE80B9}"/>
                </a:ext>
              </a:extLst>
            </p:cNvPr>
            <p:cNvGrpSpPr/>
            <p:nvPr/>
          </p:nvGrpSpPr>
          <p:grpSpPr>
            <a:xfrm>
              <a:off x="4463138" y="1972126"/>
              <a:ext cx="3500104" cy="2054147"/>
              <a:chOff x="3427993" y="1898374"/>
              <a:chExt cx="3500104" cy="205415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021EA17-5C1D-46FD-8B72-B7038215877B}"/>
                  </a:ext>
                </a:extLst>
              </p:cNvPr>
              <p:cNvGrpSpPr/>
              <p:nvPr/>
            </p:nvGrpSpPr>
            <p:grpSpPr>
              <a:xfrm>
                <a:off x="3427993" y="2000207"/>
                <a:ext cx="1622422" cy="976839"/>
                <a:chOff x="896355" y="1792754"/>
                <a:chExt cx="1622422" cy="976839"/>
              </a:xfrm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EB6E27F-2A77-4019-8694-5A8FEB12A426}"/>
                    </a:ext>
                  </a:extLst>
                </p:cNvPr>
                <p:cNvSpPr txBox="1"/>
                <p:nvPr/>
              </p:nvSpPr>
              <p:spPr>
                <a:xfrm>
                  <a:off x="896355" y="2369483"/>
                  <a:ext cx="1622422" cy="400110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Chief Finance Officer</a:t>
                  </a:r>
                </a:p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(CFO)</a:t>
                  </a:r>
                </a:p>
              </p:txBody>
            </p:sp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E2832F2C-1C70-4808-9DAF-7AF2AE3454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292443" y="1792754"/>
                  <a:ext cx="830247" cy="57672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DDBD86A-F9A4-47DB-BEE2-B19209F549B2}"/>
                  </a:ext>
                </a:extLst>
              </p:cNvPr>
              <p:cNvGrpSpPr/>
              <p:nvPr/>
            </p:nvGrpSpPr>
            <p:grpSpPr>
              <a:xfrm>
                <a:off x="5396890" y="2031699"/>
                <a:ext cx="1181224" cy="847514"/>
                <a:chOff x="4384917" y="1216690"/>
                <a:chExt cx="1181224" cy="84751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E5061B-4D53-4DDC-B437-7BA272BFB172}"/>
                    </a:ext>
                  </a:extLst>
                </p:cNvPr>
                <p:cNvSpPr txBox="1"/>
                <p:nvPr/>
              </p:nvSpPr>
              <p:spPr>
                <a:xfrm>
                  <a:off x="4384917" y="1817983"/>
                  <a:ext cx="1181224" cy="246221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Marketing Head</a:t>
                  </a:r>
                </a:p>
              </p:txBody>
            </p:sp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6791AE7B-EA8B-4A76-ABB1-977D48431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505276" y="1216690"/>
                  <a:ext cx="798386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A2015B6-564D-4971-B6F4-26850031F0DA}"/>
                  </a:ext>
                </a:extLst>
              </p:cNvPr>
              <p:cNvGrpSpPr/>
              <p:nvPr/>
            </p:nvGrpSpPr>
            <p:grpSpPr>
              <a:xfrm>
                <a:off x="5628231" y="3028629"/>
                <a:ext cx="1181224" cy="595702"/>
                <a:chOff x="4188875" y="2492904"/>
                <a:chExt cx="1625511" cy="826167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761B745-7162-4264-AA90-73ADAA00B02E}"/>
                    </a:ext>
                  </a:extLst>
                </p:cNvPr>
                <p:cNvSpPr txBox="1"/>
                <p:nvPr/>
              </p:nvSpPr>
              <p:spPr>
                <a:xfrm>
                  <a:off x="4188875" y="3072850"/>
                  <a:ext cx="1625511" cy="246221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Marketing Analytics Team </a:t>
                  </a:r>
                </a:p>
              </p:txBody>
            </p:sp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8387B808-1CB2-45F1-90A0-FE53A008A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505276" y="2492904"/>
                  <a:ext cx="940567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681D08E-EBC0-4C4C-9DC5-F5B275A62CDB}"/>
                  </a:ext>
                </a:extLst>
              </p:cNvPr>
              <p:cNvSpPr/>
              <p:nvPr/>
            </p:nvSpPr>
            <p:spPr>
              <a:xfrm>
                <a:off x="5305677" y="1898374"/>
                <a:ext cx="1622420" cy="2054152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0C15B399-7DE9-4FA9-9E8C-98A86DD33414}"/>
                  </a:ext>
                </a:extLst>
              </p:cNvPr>
              <p:cNvSpPr/>
              <p:nvPr/>
            </p:nvSpPr>
            <p:spPr>
              <a:xfrm>
                <a:off x="3619357" y="1898374"/>
                <a:ext cx="1622420" cy="2054152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3A9CCDD-12C9-45A5-B24B-E75423D0F46D}"/>
                  </a:ext>
                </a:extLst>
              </p:cNvPr>
              <p:cNvGrpSpPr/>
              <p:nvPr/>
            </p:nvGrpSpPr>
            <p:grpSpPr>
              <a:xfrm>
                <a:off x="3935146" y="3010061"/>
                <a:ext cx="1181224" cy="818276"/>
                <a:chOff x="4188875" y="2492904"/>
                <a:chExt cx="1625511" cy="1134851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40C3A41-075F-4532-BDE0-C9F8114D5E32}"/>
                    </a:ext>
                  </a:extLst>
                </p:cNvPr>
                <p:cNvSpPr txBox="1"/>
                <p:nvPr/>
              </p:nvSpPr>
              <p:spPr>
                <a:xfrm>
                  <a:off x="4188875" y="3072850"/>
                  <a:ext cx="1625511" cy="554905"/>
                </a:xfrm>
                <a:prstGeom prst="rect">
                  <a:avLst/>
                </a:prstGeom>
                <a:noFill/>
                <a:ln>
                  <a:solidFill>
                    <a:sysClr val="window" lastClr="FFFF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SG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3399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Financial Analytics Team </a:t>
                  </a:r>
                </a:p>
              </p:txBody>
            </p:sp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D5FB064E-87A2-4868-A700-3BE442740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0062A9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505276" y="2492904"/>
                  <a:ext cx="940567" cy="554597"/>
                </a:xfrm>
                <a:prstGeom prst="rect">
                  <a:avLst/>
                </a:prstGeom>
                <a:solidFill>
                  <a:srgbClr val="000000">
                    <a:lumMod val="65000"/>
                    <a:lumOff val="35000"/>
                  </a:srgbClr>
                </a:solidFill>
                <a:ln>
                  <a:solidFill>
                    <a:sysClr val="window" lastClr="FFFFFF"/>
                  </a:solidFill>
                </a:ln>
              </p:spPr>
            </p:pic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ED0946-5D71-4C3D-BF1D-916ACD8142FD}"/>
                </a:ext>
              </a:extLst>
            </p:cNvPr>
            <p:cNvGrpSpPr/>
            <p:nvPr/>
          </p:nvGrpSpPr>
          <p:grpSpPr>
            <a:xfrm>
              <a:off x="5507587" y="453476"/>
              <a:ext cx="1666470" cy="985403"/>
              <a:chOff x="4091354" y="355260"/>
              <a:chExt cx="1666470" cy="985406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EC278E0-5D88-44B4-A01E-DA6324AA1906}"/>
                  </a:ext>
                </a:extLst>
              </p:cNvPr>
              <p:cNvSpPr txBox="1"/>
              <p:nvPr/>
            </p:nvSpPr>
            <p:spPr>
              <a:xfrm>
                <a:off x="4091354" y="940556"/>
                <a:ext cx="1666470" cy="400110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Chief Executive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(CEO)</a:t>
                </a:r>
                <a:endParaRPr kumimoji="0" lang="en-SG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  <p:pic>
            <p:nvPicPr>
              <p:cNvPr id="126" name="Graphic 125" descr="Lecturer">
                <a:extLst>
                  <a:ext uri="{FF2B5EF4-FFF2-40B4-BE49-F238E27FC236}">
                    <a16:creationId xmlns:a16="http://schemas.microsoft.com/office/drawing/2014/main" id="{0436DD6F-F5C9-4A47-8736-0E726EAC4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59045" y="355260"/>
                <a:ext cx="731087" cy="611452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5B3CD7F-9BE6-4FFB-A0F8-736503BD80FB}"/>
                </a:ext>
              </a:extLst>
            </p:cNvPr>
            <p:cNvGrpSpPr/>
            <p:nvPr/>
          </p:nvGrpSpPr>
          <p:grpSpPr>
            <a:xfrm>
              <a:off x="1827633" y="2031694"/>
              <a:ext cx="965124" cy="899214"/>
              <a:chOff x="2271052" y="1898374"/>
              <a:chExt cx="965124" cy="899216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244F36E-48C9-4CFE-868A-858E637159ED}"/>
                  </a:ext>
                </a:extLst>
              </p:cNvPr>
              <p:cNvSpPr txBox="1"/>
              <p:nvPr/>
            </p:nvSpPr>
            <p:spPr>
              <a:xfrm>
                <a:off x="2337824" y="2551369"/>
                <a:ext cx="898352" cy="246221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IT Team </a:t>
                </a:r>
              </a:p>
            </p:txBody>
          </p: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C5F8693E-939D-4FD1-8A50-51750280D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0062A9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271052" y="1898374"/>
                <a:ext cx="940567" cy="554597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solidFill>
                  <a:sysClr val="window" lastClr="FFFFFF"/>
                </a:solidFill>
              </a:ln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20CF07B-3469-47F4-9F07-401D642A43B7}"/>
                </a:ext>
              </a:extLst>
            </p:cNvPr>
            <p:cNvGrpSpPr/>
            <p:nvPr/>
          </p:nvGrpSpPr>
          <p:grpSpPr>
            <a:xfrm>
              <a:off x="2846660" y="2071449"/>
              <a:ext cx="1824850" cy="937081"/>
              <a:chOff x="3471879" y="1841113"/>
              <a:chExt cx="1824850" cy="93708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2CD7C79-97AC-4B4B-980C-325B581C4C4E}"/>
                  </a:ext>
                </a:extLst>
              </p:cNvPr>
              <p:cNvSpPr txBox="1"/>
              <p:nvPr/>
            </p:nvSpPr>
            <p:spPr>
              <a:xfrm>
                <a:off x="3471879" y="2378086"/>
                <a:ext cx="1824850" cy="400110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Chief Information Officer</a:t>
                </a:r>
              </a:p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(CIO)</a:t>
                </a:r>
              </a:p>
            </p:txBody>
          </p: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94A208F5-CE77-434B-B616-7F1533C23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0062A9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85111" y="1841113"/>
                <a:ext cx="798386" cy="554597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solidFill>
                  <a:sysClr val="window" lastClr="FFFFFF"/>
                </a:solidFill>
              </a:ln>
            </p:spPr>
          </p:pic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E7A1A1-571D-42B9-93E1-A36DAD9F7257}"/>
                </a:ext>
              </a:extLst>
            </p:cNvPr>
            <p:cNvSpPr/>
            <p:nvPr/>
          </p:nvSpPr>
          <p:spPr>
            <a:xfrm>
              <a:off x="9511747" y="1889847"/>
              <a:ext cx="4072281" cy="217344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45E75E-59FF-4480-A111-6831C1534214}"/>
                </a:ext>
              </a:extLst>
            </p:cNvPr>
            <p:cNvGrpSpPr/>
            <p:nvPr/>
          </p:nvGrpSpPr>
          <p:grpSpPr>
            <a:xfrm>
              <a:off x="2312666" y="1634118"/>
              <a:ext cx="8223240" cy="292472"/>
              <a:chOff x="2312666" y="1634121"/>
              <a:chExt cx="8223240" cy="292473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EA6999E-F6A5-4F3C-98E3-263E1F521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2666" y="1634121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4042F78-034F-4C99-B60B-9FEBC2607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779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CD5C002B-A12C-46F5-B7EC-D4C76BACE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192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217C708-993C-40BD-BDD3-68FFE8BAB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6773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7368E76-19CB-41BF-8020-4E780CADC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4500" y="1648636"/>
                <a:ext cx="0" cy="27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9722226-1D49-417C-960A-D1C6CE0D6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2666" y="1634121"/>
                <a:ext cx="8223240" cy="145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BDE7BE14-E59C-4CC1-B651-EB8D13D8F7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6128" y="1634118"/>
              <a:ext cx="0" cy="27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7E5BCE1-7A9C-44BD-B5C9-1FE13490668E}"/>
                </a:ext>
              </a:extLst>
            </p:cNvPr>
            <p:cNvCxnSpPr>
              <a:cxnSpLocks/>
            </p:cNvCxnSpPr>
            <p:nvPr/>
          </p:nvCxnSpPr>
          <p:spPr>
            <a:xfrm>
              <a:off x="6340822" y="1370678"/>
              <a:ext cx="0" cy="27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DB257F4E-47EA-41C6-9321-969545773E05}"/>
              </a:ext>
            </a:extLst>
          </p:cNvPr>
          <p:cNvSpPr txBox="1"/>
          <p:nvPr/>
        </p:nvSpPr>
        <p:spPr>
          <a:xfrm>
            <a:off x="9039871" y="1357414"/>
            <a:ext cx="1551825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"/>
                <a:cs typeface="Times New Roman" panose="02020603050405020304" pitchFamily="18" charset="0"/>
              </a:rPr>
              <a:t>Analytics Team</a:t>
            </a:r>
          </a:p>
        </p:txBody>
      </p:sp>
      <p:graphicFrame>
        <p:nvGraphicFramePr>
          <p:cNvPr id="140" name="Diagram 139">
            <a:extLst>
              <a:ext uri="{FF2B5EF4-FFF2-40B4-BE49-F238E27FC236}">
                <a16:creationId xmlns:a16="http://schemas.microsoft.com/office/drawing/2014/main" id="{3243C1B6-FF5F-4F65-A016-586D44DF1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923970"/>
              </p:ext>
            </p:extLst>
          </p:nvPr>
        </p:nvGraphicFramePr>
        <p:xfrm>
          <a:off x="1212575" y="3425835"/>
          <a:ext cx="3134254" cy="110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41" name="Diagram 140">
            <a:extLst>
              <a:ext uri="{FF2B5EF4-FFF2-40B4-BE49-F238E27FC236}">
                <a16:creationId xmlns:a16="http://schemas.microsoft.com/office/drawing/2014/main" id="{A303E431-9836-4BFB-8FE4-006A768AD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016954"/>
              </p:ext>
            </p:extLst>
          </p:nvPr>
        </p:nvGraphicFramePr>
        <p:xfrm>
          <a:off x="410966" y="5299189"/>
          <a:ext cx="11434330" cy="91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15B7DA0-9934-49D3-A47F-D9145B41CBBD}"/>
              </a:ext>
            </a:extLst>
          </p:cNvPr>
          <p:cNvCxnSpPr>
            <a:cxnSpLocks/>
          </p:cNvCxnSpPr>
          <p:nvPr/>
        </p:nvCxnSpPr>
        <p:spPr>
          <a:xfrm>
            <a:off x="8961944" y="1827901"/>
            <a:ext cx="0" cy="2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A81999B-5BA1-4732-A715-3A4C73502208}"/>
              </a:ext>
            </a:extLst>
          </p:cNvPr>
          <p:cNvCxnSpPr>
            <a:cxnSpLocks/>
          </p:cNvCxnSpPr>
          <p:nvPr/>
        </p:nvCxnSpPr>
        <p:spPr>
          <a:xfrm>
            <a:off x="10015492" y="1787602"/>
            <a:ext cx="0" cy="2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3B8895F-F34E-4C2B-8F1E-A79D80B3A9FC}"/>
              </a:ext>
            </a:extLst>
          </p:cNvPr>
          <p:cNvCxnSpPr>
            <a:cxnSpLocks/>
          </p:cNvCxnSpPr>
          <p:nvPr/>
        </p:nvCxnSpPr>
        <p:spPr>
          <a:xfrm>
            <a:off x="10987474" y="1806897"/>
            <a:ext cx="0" cy="27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2E2F891C-8E56-47F9-9A7D-40B12D119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967804"/>
              </p:ext>
            </p:extLst>
          </p:nvPr>
        </p:nvGraphicFramePr>
        <p:xfrm>
          <a:off x="7692888" y="3401053"/>
          <a:ext cx="4302996" cy="181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72" name="Diagram 71">
            <a:extLst>
              <a:ext uri="{FF2B5EF4-FFF2-40B4-BE49-F238E27FC236}">
                <a16:creationId xmlns:a16="http://schemas.microsoft.com/office/drawing/2014/main" id="{42E7B2E1-65A5-4714-B5CC-74F8FBC9E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341875"/>
              </p:ext>
            </p:extLst>
          </p:nvPr>
        </p:nvGraphicFramePr>
        <p:xfrm>
          <a:off x="4470834" y="3396290"/>
          <a:ext cx="3094238" cy="149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79462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– Current challenges and Business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7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7ECD8EE-1081-4F28-A8A4-75F5D961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209945"/>
              </p:ext>
            </p:extLst>
          </p:nvPr>
        </p:nvGraphicFramePr>
        <p:xfrm>
          <a:off x="49145" y="123644"/>
          <a:ext cx="12087133" cy="255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0" name="Diagram 129">
            <a:extLst>
              <a:ext uri="{FF2B5EF4-FFF2-40B4-BE49-F238E27FC236}">
                <a16:creationId xmlns:a16="http://schemas.microsoft.com/office/drawing/2014/main" id="{AB5E3F92-FA4C-498E-8D0F-693EC784A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984258"/>
              </p:ext>
            </p:extLst>
          </p:nvPr>
        </p:nvGraphicFramePr>
        <p:xfrm>
          <a:off x="88902" y="2669946"/>
          <a:ext cx="12087134" cy="266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F12768-4164-4B31-A482-EB791ACCD08B}"/>
              </a:ext>
            </a:extLst>
          </p:cNvPr>
          <p:cNvSpPr txBox="1"/>
          <p:nvPr/>
        </p:nvSpPr>
        <p:spPr>
          <a:xfrm>
            <a:off x="335596" y="5131975"/>
            <a:ext cx="11520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Australia Prudential Regulatory Authority (APRA) is a regulatory body which ensure that Fintech credit should maintains :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Expected Credit loss (ECL)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Calculate the provision amount </a:t>
            </a:r>
          </a:p>
          <a:p>
            <a:pPr marL="400050" indent="-400050">
              <a:buAutoNum type="romanLcParenBoth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 fintech reserved capital to cover provisions</a:t>
            </a:r>
          </a:p>
        </p:txBody>
      </p:sp>
    </p:spTree>
    <p:extLst>
      <p:ext uri="{BB962C8B-B14F-4D97-AF65-F5344CB8AC3E}">
        <p14:creationId xmlns:p14="http://schemas.microsoft.com/office/powerpoint/2010/main" val="399841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01" y="636788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Vision, Mission &amp;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8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3B12C9E-CED2-4661-8F05-A9DE594DC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085755"/>
              </p:ext>
            </p:extLst>
          </p:nvPr>
        </p:nvGraphicFramePr>
        <p:xfrm>
          <a:off x="329609" y="393951"/>
          <a:ext cx="11567043" cy="582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80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17DA2C-BDF6-4E2A-ACF3-79B41DC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1653"/>
            <a:ext cx="8138075" cy="365125"/>
          </a:xfrm>
          <a:noFill/>
        </p:spPr>
        <p:txBody>
          <a:bodyPr/>
          <a:lstStyle/>
          <a:p>
            <a:pPr algn="l"/>
            <a:r>
              <a:rPr lang="en-US" sz="2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Fintech Credit - Scale up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C3483-4C6A-4757-BAA6-96403B7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191" y="6379304"/>
            <a:ext cx="2743200" cy="365125"/>
          </a:xfrm>
          <a:noFill/>
        </p:spPr>
        <p:txBody>
          <a:bodyPr/>
          <a:lstStyle/>
          <a:p>
            <a:fld id="{06FEDF93-2BFD-41CA-ABC7-B039102F3792}" type="slidenum">
              <a:rPr lang="en-US" sz="2000">
                <a:latin typeface="Algerian" panose="04020705040A02060702" pitchFamily="82" charset="0"/>
              </a:rPr>
              <a:t>9</a:t>
            </a:fld>
            <a:endParaRPr lang="en-US" sz="20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EE8F4E-2A54-4761-ADF9-E32C06C33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26426"/>
              </p:ext>
            </p:extLst>
          </p:nvPr>
        </p:nvGraphicFramePr>
        <p:xfrm>
          <a:off x="3" y="0"/>
          <a:ext cx="12191997" cy="646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9063">
                  <a:extLst>
                    <a:ext uri="{9D8B030D-6E8A-4147-A177-3AD203B41FA5}">
                      <a16:colId xmlns:a16="http://schemas.microsoft.com/office/drawing/2014/main" val="1193213360"/>
                    </a:ext>
                  </a:extLst>
                </a:gridCol>
                <a:gridCol w="3729518">
                  <a:extLst>
                    <a:ext uri="{9D8B030D-6E8A-4147-A177-3AD203B41FA5}">
                      <a16:colId xmlns:a16="http://schemas.microsoft.com/office/drawing/2014/main" val="1804068897"/>
                    </a:ext>
                  </a:extLst>
                </a:gridCol>
                <a:gridCol w="3770615">
                  <a:extLst>
                    <a:ext uri="{9D8B030D-6E8A-4147-A177-3AD203B41FA5}">
                      <a16:colId xmlns:a16="http://schemas.microsoft.com/office/drawing/2014/main" val="2178415126"/>
                    </a:ext>
                  </a:extLst>
                </a:gridCol>
                <a:gridCol w="3602801">
                  <a:extLst>
                    <a:ext uri="{9D8B030D-6E8A-4147-A177-3AD203B41FA5}">
                      <a16:colId xmlns:a16="http://schemas.microsoft.com/office/drawing/2014/main" val="4192995405"/>
                    </a:ext>
                  </a:extLst>
                </a:gridCol>
              </a:tblGrid>
              <a:tr h="299498">
                <a:tc>
                  <a:txBody>
                    <a:bodyPr/>
                    <a:lstStyle/>
                    <a:p>
                      <a:endParaRPr lang="en-SG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Current Projects</a:t>
                      </a:r>
                      <a:endParaRPr lang="en-SG" sz="1400" b="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Contribution to Analytics </a:t>
                      </a:r>
                      <a:endParaRPr lang="en-SG" sz="1400" b="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Contribution to Vision</a:t>
                      </a:r>
                      <a:endParaRPr lang="en-SG" sz="1400" b="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42543"/>
                  </a:ext>
                </a:extLst>
              </a:tr>
              <a:tr h="2163872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Short Term </a:t>
                      </a:r>
                      <a:endParaRPr lang="en-SG" sz="14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Centralising analytical teams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SG" sz="1400" u="non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Implementing APRA regulations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Alignment of analytics working team to manage Risk and Finance analytical projects.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Common &amp; strong foundation to develop </a:t>
                      </a: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integrated digital analytical framework which </a:t>
                      </a: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manages &amp; track both Risk and Finance projects.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Drives for an integrated digital platform for </a:t>
                      </a:r>
                    </a:p>
                    <a:p>
                      <a:pPr marL="742939" lvl="1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measuring risk appetite for Risk and </a:t>
                      </a:r>
                    </a:p>
                    <a:p>
                      <a:pPr marL="742939" lvl="1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collection and provision strategies for Finance. </a:t>
                      </a:r>
                      <a:endParaRPr lang="en-SG" sz="135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Contributes to develop a strong controlled integrated AI based digital platform for managing end to end analytics and reporting structures for Fintech Credit. </a:t>
                      </a:r>
                    </a:p>
                    <a:p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133041"/>
                  </a:ext>
                </a:extLst>
              </a:tr>
              <a:tr h="214889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Mid Term </a:t>
                      </a:r>
                      <a:endParaRPr lang="en-SG" sz="14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Develop and implementation of</a:t>
                      </a:r>
                    </a:p>
                    <a:p>
                      <a:pPr marL="742939" lvl="1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350" u="none" dirty="0">
                          <a:solidFill>
                            <a:srgbClr val="002060"/>
                          </a:solidFill>
                          <a:effectLst/>
                        </a:rPr>
                        <a:t>Response models to target new Investors and Borrowers</a:t>
                      </a:r>
                    </a:p>
                    <a:p>
                      <a:pPr marL="742939" lvl="1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350" u="none" dirty="0">
                          <a:solidFill>
                            <a:srgbClr val="002060"/>
                          </a:solidFill>
                          <a:effectLst/>
                        </a:rPr>
                        <a:t>Retention models to drive recurrent and upscaled transactions from existing  investors and borrowers.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Design and update data systems to accommodate various types of internal and external data to support analytics capabilities.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Established enhanced analytic platform to implement marketing strategies.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SG" sz="1400" u="none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Centralising and enhancing Data and infrastructure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Develops strong marketing analytics supports Fintech’s profits and data platforms creates wealthiness in understanding the business.</a:t>
                      </a:r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Contributes to develop a strong controlled integrated data structure handles both external and internal data and facilitate analytical and reporting solutions for Fintech Credit. 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965099"/>
                  </a:ext>
                </a:extLst>
              </a:tr>
              <a:tr h="176703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 Term</a:t>
                      </a:r>
                      <a:endParaRPr lang="en-SG" sz="14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Develop customized optimization of  risk and profit segments for Fintech Credit, Investors and Borrowers at various levels.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</a:rPr>
                        <a:t>Develop AI based digital platform which drives pooled investments using dynamic and calibrated investment options.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Contributes to enhanced analytical decision system to  integrate Risk, Finance and Marketing analytics using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Auto calibrated advanced machine learning and AI based models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Strong independent auto validation process </a:t>
                      </a:r>
                      <a:r>
                        <a:rPr lang="en-SG" sz="1350" u="none" dirty="0">
                          <a:solidFill>
                            <a:srgbClr val="002060"/>
                          </a:solidFill>
                          <a:effectLst/>
                        </a:rPr>
                        <a:t>to make sure the developed models are inline </a:t>
                      </a: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with the objectives.</a:t>
                      </a:r>
                      <a:endParaRPr lang="en-SG" sz="1400" u="non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Focused and Cost effective marketing strategies.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Expansion of business to Asia and Europe.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Consistent growth in the market share.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1400" u="none" dirty="0">
                          <a:solidFill>
                            <a:srgbClr val="002060"/>
                          </a:solidFill>
                          <a:effectLst/>
                        </a:rPr>
                        <a:t>Calibrated risk and pricing strategies.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88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37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2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5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6.xml><?xml version="1.0" encoding="utf-8"?>
<Control xmlns="http://schemas.microsoft.com/VisualStudio/2011/storyboarding/control">
  <Id Name="19f145f8-4dc8-4780-a92d-ee373e38577a" Revision="1" Stencil="System.MyShapes" StencilVersion="1.0"/>
</Control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90FCE3-36AC-4727-A717-BC707CE5757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B82ADF-2C92-44D6-96BA-F749354A322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elements/1.1/"/>
  </ds:schemaRefs>
</ds:datastoreItem>
</file>

<file path=customXml/itemProps5.xml><?xml version="1.0" encoding="utf-8"?>
<ds:datastoreItem xmlns:ds="http://schemas.openxmlformats.org/officeDocument/2006/customXml" ds:itemID="{4D38EBFB-3BF8-499B-BACD-801EA98A962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59D9AAE-A50E-406A-A4D4-10C88F03AA9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3477</Words>
  <Application>Microsoft Office PowerPoint</Application>
  <PresentationFormat>Widescreen</PresentationFormat>
  <Paragraphs>566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Aharoni</vt:lpstr>
      <vt:lpstr>Algerian</vt:lpstr>
      <vt:lpstr>Arial</vt:lpstr>
      <vt:lpstr>Arial Nova Light</vt:lpstr>
      <vt:lpstr>Calbri</vt:lpstr>
      <vt:lpstr>Calibri</vt:lpstr>
      <vt:lpstr>Calibri </vt:lpstr>
      <vt:lpstr>Calibri Light</vt:lpstr>
      <vt:lpstr>Comic Sans MS</vt:lpstr>
      <vt:lpstr>Segoe UI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2019-08-02T23:36:07Z</dcterms:created>
  <dcterms:modified xsi:type="dcterms:W3CDTF">2019-08-07T04:26:40Z</dcterms:modified>
</cp:coreProperties>
</file>