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8" r:id="rId3"/>
    <p:sldId id="257" r:id="rId4"/>
    <p:sldId id="286" r:id="rId5"/>
    <p:sldId id="279" r:id="rId6"/>
    <p:sldId id="265" r:id="rId7"/>
    <p:sldId id="263" r:id="rId8"/>
    <p:sldId id="278" r:id="rId9"/>
    <p:sldId id="285" r:id="rId10"/>
    <p:sldId id="264" r:id="rId11"/>
    <p:sldId id="269" r:id="rId12"/>
    <p:sldId id="270" r:id="rId13"/>
    <p:sldId id="268" r:id="rId14"/>
    <p:sldId id="281" r:id="rId15"/>
    <p:sldId id="280" r:id="rId16"/>
    <p:sldId id="282" r:id="rId17"/>
    <p:sldId id="287" r:id="rId18"/>
    <p:sldId id="284" r:id="rId19"/>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2839ED36-BFCF-40D5-9DF6-A262D0224339}">
          <p14:sldIdLst>
            <p14:sldId id="256"/>
            <p14:sldId id="288"/>
            <p14:sldId id="257"/>
            <p14:sldId id="286"/>
            <p14:sldId id="279"/>
            <p14:sldId id="265"/>
            <p14:sldId id="263"/>
            <p14:sldId id="278"/>
            <p14:sldId id="285"/>
            <p14:sldId id="264"/>
            <p14:sldId id="269"/>
            <p14:sldId id="270"/>
            <p14:sldId id="268"/>
            <p14:sldId id="281"/>
            <p14:sldId id="280"/>
            <p14:sldId id="282"/>
            <p14:sldId id="287"/>
            <p14:sldId id="28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ushyami Keerthi" initials="PK" lastIdx="1" clrIdx="0">
    <p:extLst>
      <p:ext uri="{19B8F6BF-5375-455C-9EA6-DF929625EA0E}">
        <p15:presenceInfo xmlns:p15="http://schemas.microsoft.com/office/powerpoint/2012/main" userId="3b5fd326ed0669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788E"/>
    <a:srgbClr val="D7D7D7"/>
    <a:srgbClr val="422C16"/>
    <a:srgbClr val="025198"/>
    <a:srgbClr val="000099"/>
    <a:srgbClr val="1C1C1C"/>
    <a:srgbClr val="660066"/>
    <a:srgbClr val="000058"/>
    <a:srgbClr val="2E1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72" autoAdjust="0"/>
    <p:restoredTop sz="93817" autoAdjust="0"/>
  </p:normalViewPr>
  <p:slideViewPr>
    <p:cSldViewPr>
      <p:cViewPr varScale="1">
        <p:scale>
          <a:sx n="60" d="100"/>
          <a:sy n="60" d="100"/>
        </p:scale>
        <p:origin x="372" y="28"/>
      </p:cViewPr>
      <p:guideLst>
        <p:guide orient="horz" pos="2160"/>
        <p:guide pos="2880"/>
      </p:guideLst>
    </p:cSldViewPr>
  </p:slideViewPr>
  <p:outlineViewPr>
    <p:cViewPr>
      <p:scale>
        <a:sx n="33" d="100"/>
        <a:sy n="33" d="100"/>
      </p:scale>
      <p:origin x="0" y="-500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Keerthi\Desktop\Jigsaw\07-UC%20Data%20Visualization%20and%20Storytelling\Class_dataset\00%20class_dataset%20dictnory.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Keerthi\Desktop\Jigsaw\07-UC%20Data%20Visualization%20and%20Storytelling\Class_dataset\00%20class_dataset%20dictnory.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Keerthi\Desktop\Jigsaw\07-UC%20Data%20Visualization%20and%20Storytelling\Assignment\final%20project\Questions%20on%20Data%20v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Generation_by_Source_in_crossta!$E$3:$E$9</c:f>
              <c:strCache>
                <c:ptCount val="7"/>
                <c:pt idx="0">
                  <c:v>57%</c:v>
                </c:pt>
                <c:pt idx="1">
                  <c:v>7%</c:v>
                </c:pt>
                <c:pt idx="2">
                  <c:v>0%</c:v>
                </c:pt>
                <c:pt idx="3">
                  <c:v>13%</c:v>
                </c:pt>
                <c:pt idx="4">
                  <c:v>2%</c:v>
                </c:pt>
                <c:pt idx="5">
                  <c:v>21%</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169-4430-AD58-4A07D9999466}"/>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5169-4430-AD58-4A07D9999466}"/>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169-4430-AD58-4A07D9999466}"/>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169-4430-AD58-4A07D9999466}"/>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5169-4430-AD58-4A07D9999466}"/>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5169-4430-AD58-4A07D9999466}"/>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5169-4430-AD58-4A07D999946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Generation_by_Source_in_crossta!$A$3:$A$9</c:f>
              <c:strCache>
                <c:ptCount val="6"/>
                <c:pt idx="0">
                  <c:v>Coal</c:v>
                </c:pt>
                <c:pt idx="1">
                  <c:v>Gas</c:v>
                </c:pt>
                <c:pt idx="2">
                  <c:v>Oil</c:v>
                </c:pt>
                <c:pt idx="3">
                  <c:v>Hydro (Renewable)</c:v>
                </c:pt>
                <c:pt idx="4">
                  <c:v>Nuclear</c:v>
                </c:pt>
                <c:pt idx="5">
                  <c:v>RES* (MNRE)</c:v>
                </c:pt>
              </c:strCache>
            </c:strRef>
          </c:cat>
          <c:val>
            <c:numRef>
              <c:f>Generation_by_Source_in_crossta!$E$3:$E$9</c:f>
              <c:numCache>
                <c:formatCode>0%</c:formatCode>
                <c:ptCount val="7"/>
                <c:pt idx="0">
                  <c:v>0.56599999999999995</c:v>
                </c:pt>
                <c:pt idx="1">
                  <c:v>7.1999999999999995E-2</c:v>
                </c:pt>
                <c:pt idx="2">
                  <c:v>2E-3</c:v>
                </c:pt>
                <c:pt idx="3">
                  <c:v>0.13100000000000001</c:v>
                </c:pt>
                <c:pt idx="4">
                  <c:v>0.02</c:v>
                </c:pt>
                <c:pt idx="5">
                  <c:v>0.21</c:v>
                </c:pt>
              </c:numCache>
            </c:numRef>
          </c:val>
          <c:extLst>
            <c:ext xmlns:c16="http://schemas.microsoft.com/office/drawing/2014/chart" uri="{C3380CC4-5D6E-409C-BE32-E72D297353CC}">
              <c16:uniqueId val="{0000000E-5169-4430-AD58-4A07D9999466}"/>
            </c:ext>
          </c:extLst>
        </c:ser>
        <c:dLbls>
          <c:dLblPos val="inEnd"/>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extLst>
              <c:ext xmlns:c16="http://schemas.microsoft.com/office/drawing/2014/chart" uri="{C3380CC4-5D6E-409C-BE32-E72D297353CC}">
                <c16:uniqueId val="{00000001-AC56-42C4-A330-0E33B48F34DA}"/>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extLst>
              <c:ext xmlns:c16="http://schemas.microsoft.com/office/drawing/2014/chart" uri="{C3380CC4-5D6E-409C-BE32-E72D297353CC}">
                <c16:uniqueId val="{00000003-AC56-42C4-A330-0E33B48F34DA}"/>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extLst>
              <c:ext xmlns:c16="http://schemas.microsoft.com/office/drawing/2014/chart" uri="{C3380CC4-5D6E-409C-BE32-E72D297353CC}">
                <c16:uniqueId val="{00000005-AC56-42C4-A330-0E33B48F34DA}"/>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extLst>
              <c:ext xmlns:c16="http://schemas.microsoft.com/office/drawing/2014/chart" uri="{C3380CC4-5D6E-409C-BE32-E72D297353CC}">
                <c16:uniqueId val="{00000007-AC56-42C4-A330-0E33B48F34DA}"/>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extLst>
              <c:ext xmlns:c16="http://schemas.microsoft.com/office/drawing/2014/chart" uri="{C3380CC4-5D6E-409C-BE32-E72D297353CC}">
                <c16:uniqueId val="{00000009-AC56-42C4-A330-0E33B48F34DA}"/>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extLst>
              <c:ext xmlns:c16="http://schemas.microsoft.com/office/drawing/2014/chart" uri="{C3380CC4-5D6E-409C-BE32-E72D297353CC}">
                <c16:uniqueId val="{0000000B-AC56-42C4-A330-0E33B48F34DA}"/>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0D-AC56-42C4-A330-0E33B48F34D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E_Statewise_Potential_data!$K$12:$K$18</c:f>
              <c:strCache>
                <c:ptCount val="7"/>
                <c:pt idx="0">
                  <c:v>BIOMASS</c:v>
                </c:pt>
                <c:pt idx="1">
                  <c:v>BIOWASTE</c:v>
                </c:pt>
                <c:pt idx="2">
                  <c:v>COGENERATION-BAGASSE</c:v>
                </c:pt>
                <c:pt idx="3">
                  <c:v>HYDRO</c:v>
                </c:pt>
                <c:pt idx="4">
                  <c:v>SMALL HYDRO</c:v>
                </c:pt>
                <c:pt idx="5">
                  <c:v>SOLAR</c:v>
                </c:pt>
                <c:pt idx="6">
                  <c:v>WIND</c:v>
                </c:pt>
              </c:strCache>
            </c:strRef>
          </c:cat>
          <c:val>
            <c:numRef>
              <c:f>E_Statewise_Potential_data!$L$12:$L$18</c:f>
              <c:numCache>
                <c:formatCode>0%</c:formatCode>
                <c:ptCount val="7"/>
                <c:pt idx="0">
                  <c:v>1.3842171603575011E-2</c:v>
                </c:pt>
                <c:pt idx="1">
                  <c:v>2.0173674660016951E-3</c:v>
                </c:pt>
                <c:pt idx="2">
                  <c:v>3.9463369835713909E-3</c:v>
                </c:pt>
                <c:pt idx="3">
                  <c:v>0.11736485115880989</c:v>
                </c:pt>
                <c:pt idx="4">
                  <c:v>1.5587241817710281E-2</c:v>
                </c:pt>
                <c:pt idx="5">
                  <c:v>0.59115338746502732</c:v>
                </c:pt>
                <c:pt idx="6">
                  <c:v>0.25608864350530447</c:v>
                </c:pt>
              </c:numCache>
            </c:numRef>
          </c:val>
          <c:extLst>
            <c:ext xmlns:c16="http://schemas.microsoft.com/office/drawing/2014/chart" uri="{C3380CC4-5D6E-409C-BE32-E72D297353CC}">
              <c16:uniqueId val="{0000000E-AC56-42C4-A330-0E33B48F34DA}"/>
            </c:ext>
          </c:extLst>
        </c:ser>
        <c:dLbls>
          <c:dLblPos val="bestFit"/>
          <c:showLegendKey val="0"/>
          <c:showVal val="1"/>
          <c:showCatName val="0"/>
          <c:showSerName val="0"/>
          <c:showPercent val="0"/>
          <c:showBubbleSize val="0"/>
          <c:showLeaderLines val="1"/>
        </c:dLbls>
      </c:pie3DChart>
      <c:spPr>
        <a:noFill/>
        <a:ln>
          <a:noFill/>
        </a:ln>
        <a:effectLst/>
      </c:spPr>
    </c:plotArea>
    <c:legend>
      <c:legendPos val="b"/>
      <c:layout>
        <c:manualLayout>
          <c:xMode val="edge"/>
          <c:yMode val="edge"/>
          <c:x val="0.22211939637229058"/>
          <c:y val="0.80573248032006872"/>
          <c:w val="0.7278804697737733"/>
          <c:h val="0.1717980745867627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SG" b="1" dirty="0"/>
              <a:t>Electricity-Consumption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numRef>
              <c:f>'Data Summary'!$C$23:$G$23</c:f>
              <c:numCache>
                <c:formatCode>General</c:formatCode>
                <c:ptCount val="5"/>
                <c:pt idx="0">
                  <c:v>2014</c:v>
                </c:pt>
                <c:pt idx="1">
                  <c:v>2015</c:v>
                </c:pt>
                <c:pt idx="2">
                  <c:v>2016</c:v>
                </c:pt>
                <c:pt idx="3">
                  <c:v>2017</c:v>
                </c:pt>
                <c:pt idx="4">
                  <c:v>2018</c:v>
                </c:pt>
              </c:numCache>
            </c:numRef>
          </c:cat>
          <c:val>
            <c:numRef>
              <c:f>'Data Summary'!$A$24:$A$27</c:f>
              <c:numCache>
                <c:formatCode>_-* #,##0_-;\-* #,##0_-;_-* "-"??_-;_-@_-</c:formatCode>
                <c:ptCount val="4"/>
                <c:pt idx="0">
                  <c:v>653528.06981520006</c:v>
                </c:pt>
                <c:pt idx="1">
                  <c:v>836321.10000000009</c:v>
                </c:pt>
                <c:pt idx="2">
                  <c:v>946600</c:v>
                </c:pt>
                <c:pt idx="3">
                  <c:v>1102599.6799999999</c:v>
                </c:pt>
              </c:numCache>
            </c:numRef>
          </c:val>
          <c:extLst>
            <c:ext xmlns:c16="http://schemas.microsoft.com/office/drawing/2014/chart" uri="{C3380CC4-5D6E-409C-BE32-E72D297353CC}">
              <c16:uniqueId val="{00000000-6DDF-4CDC-9E15-80E8D63A0D68}"/>
            </c:ext>
          </c:extLst>
        </c:ser>
        <c:dLbls>
          <c:showLegendKey val="0"/>
          <c:showVal val="0"/>
          <c:showCatName val="0"/>
          <c:showSerName val="0"/>
          <c:showPercent val="0"/>
          <c:showBubbleSize val="0"/>
        </c:dLbls>
        <c:gapWidth val="219"/>
        <c:overlap val="-27"/>
        <c:axId val="728417472"/>
        <c:axId val="728415832"/>
      </c:barChart>
      <c:catAx>
        <c:axId val="728417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8415832"/>
        <c:crosses val="autoZero"/>
        <c:auto val="1"/>
        <c:lblAlgn val="ctr"/>
        <c:lblOffset val="100"/>
        <c:noMultiLvlLbl val="0"/>
      </c:catAx>
      <c:valAx>
        <c:axId val="728415832"/>
        <c:scaling>
          <c:orientation val="minMax"/>
        </c:scaling>
        <c:delete val="0"/>
        <c:axPos val="l"/>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84174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AC619E-C0CA-47EF-B57D-C47B99A655BA}" type="datetimeFigureOut">
              <a:rPr lang="en-SG" smtClean="0"/>
              <a:t>4/3/2019</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07AF3C-2CCF-4A31-B997-EAF68FF74034}" type="slidenum">
              <a:rPr lang="en-SG" smtClean="0"/>
              <a:t>‹#›</a:t>
            </a:fld>
            <a:endParaRPr lang="en-SG"/>
          </a:p>
        </p:txBody>
      </p:sp>
    </p:spTree>
    <p:extLst>
      <p:ext uri="{BB962C8B-B14F-4D97-AF65-F5344CB8AC3E}">
        <p14:creationId xmlns:p14="http://schemas.microsoft.com/office/powerpoint/2010/main" val="2171021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766C-F609-466E-B41D-21751DB71737}"/>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23A39A9-E3AA-4714-BF67-424CBAB7EEC7}"/>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62A6C850-6F92-4E26-AAFC-FB356A343AD5}"/>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E2351B62-689E-47A8-837E-AC891F878D6B}"/>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B7CED9B2-86EB-441E-98B6-A7FDC2F677C7}"/>
              </a:ext>
            </a:extLst>
          </p:cNvPr>
          <p:cNvSpPr>
            <a:spLocks noGrp="1"/>
          </p:cNvSpPr>
          <p:nvPr>
            <p:ph type="sldNum" sz="quarter" idx="12"/>
          </p:nvPr>
        </p:nvSpPr>
        <p:spPr/>
        <p:txBody>
          <a:bodyPr/>
          <a:lstStyle>
            <a:lvl1pPr>
              <a:defRPr/>
            </a:lvl1pPr>
          </a:lstStyle>
          <a:p>
            <a:fld id="{F76D5B3E-BEA9-4BF4-B6BF-2B2EAE972D88}" type="slidenum">
              <a:rPr lang="es-ES" altLang="en-US"/>
              <a:pPr/>
              <a:t>‹#›</a:t>
            </a:fld>
            <a:endParaRPr lang="es-ES" altLang="en-US"/>
          </a:p>
        </p:txBody>
      </p:sp>
    </p:spTree>
    <p:extLst>
      <p:ext uri="{BB962C8B-B14F-4D97-AF65-F5344CB8AC3E}">
        <p14:creationId xmlns:p14="http://schemas.microsoft.com/office/powerpoint/2010/main" val="3298110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16A9D-6CFB-4FA5-97DF-EA052CFF04B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F7BD190-EB40-4BAA-9C8F-AD5656BCE41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6965B05-C041-4073-BDAE-C51779F4CE57}"/>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6D54F998-1322-48A3-A3FE-7BDB70128632}"/>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80062E1A-29A6-49E2-BF6E-9E84AD9A423C}"/>
              </a:ext>
            </a:extLst>
          </p:cNvPr>
          <p:cNvSpPr>
            <a:spLocks noGrp="1"/>
          </p:cNvSpPr>
          <p:nvPr>
            <p:ph type="sldNum" sz="quarter" idx="12"/>
          </p:nvPr>
        </p:nvSpPr>
        <p:spPr/>
        <p:txBody>
          <a:bodyPr/>
          <a:lstStyle>
            <a:lvl1pPr>
              <a:defRPr/>
            </a:lvl1pPr>
          </a:lstStyle>
          <a:p>
            <a:fld id="{75BE3536-263B-4C52-A660-5BB463564755}" type="slidenum">
              <a:rPr lang="es-ES" altLang="en-US"/>
              <a:pPr/>
              <a:t>‹#›</a:t>
            </a:fld>
            <a:endParaRPr lang="es-ES" altLang="en-US"/>
          </a:p>
        </p:txBody>
      </p:sp>
    </p:spTree>
    <p:extLst>
      <p:ext uri="{BB962C8B-B14F-4D97-AF65-F5344CB8AC3E}">
        <p14:creationId xmlns:p14="http://schemas.microsoft.com/office/powerpoint/2010/main" val="869501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A64F2F-7620-417A-897D-4CDCE1C266B5}"/>
              </a:ext>
            </a:extLst>
          </p:cNvPr>
          <p:cNvSpPr>
            <a:spLocks noGrp="1"/>
          </p:cNvSpPr>
          <p:nvPr>
            <p:ph type="title" orient="vert"/>
          </p:nvPr>
        </p:nvSpPr>
        <p:spPr>
          <a:xfrm>
            <a:off x="6629400" y="274638"/>
            <a:ext cx="2057400" cy="5851525"/>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0C69328-89DC-41BD-B875-29DC06658AEB}"/>
              </a:ext>
            </a:extLst>
          </p:cNvPr>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21B7124-D5D6-45BD-93F6-B06575261CA0}"/>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89A01C90-8938-44EB-8E0F-EA070E6D75D5}"/>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D06A9B08-3B62-4381-8DB7-F22AAE01FDD9}"/>
              </a:ext>
            </a:extLst>
          </p:cNvPr>
          <p:cNvSpPr>
            <a:spLocks noGrp="1"/>
          </p:cNvSpPr>
          <p:nvPr>
            <p:ph type="sldNum" sz="quarter" idx="12"/>
          </p:nvPr>
        </p:nvSpPr>
        <p:spPr/>
        <p:txBody>
          <a:bodyPr/>
          <a:lstStyle>
            <a:lvl1pPr>
              <a:defRPr/>
            </a:lvl1pPr>
          </a:lstStyle>
          <a:p>
            <a:fld id="{DCEFCC28-0327-4105-B413-0D6073461646}" type="slidenum">
              <a:rPr lang="es-ES" altLang="en-US"/>
              <a:pPr/>
              <a:t>‹#›</a:t>
            </a:fld>
            <a:endParaRPr lang="es-ES" altLang="en-US"/>
          </a:p>
        </p:txBody>
      </p:sp>
    </p:spTree>
    <p:extLst>
      <p:ext uri="{BB962C8B-B14F-4D97-AF65-F5344CB8AC3E}">
        <p14:creationId xmlns:p14="http://schemas.microsoft.com/office/powerpoint/2010/main" val="1626623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E943-E965-4D1A-A0F8-B495A1FF791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ABDCD89-7659-4AB9-894C-C3BE1E5DA6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B91F9B0-1503-4253-8EE3-7A827ABA5581}"/>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D0ACAAE0-0601-46AD-BEB6-016F67EAFEA0}"/>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C0981590-B31D-4AB7-92C9-61E9DD1C2CBD}"/>
              </a:ext>
            </a:extLst>
          </p:cNvPr>
          <p:cNvSpPr>
            <a:spLocks noGrp="1"/>
          </p:cNvSpPr>
          <p:nvPr>
            <p:ph type="sldNum" sz="quarter" idx="12"/>
          </p:nvPr>
        </p:nvSpPr>
        <p:spPr/>
        <p:txBody>
          <a:bodyPr/>
          <a:lstStyle>
            <a:lvl1pPr>
              <a:defRPr/>
            </a:lvl1pPr>
          </a:lstStyle>
          <a:p>
            <a:fld id="{0DCA2316-1D03-4C09-A2A1-42490AAFA876}" type="slidenum">
              <a:rPr lang="es-ES" altLang="en-US"/>
              <a:pPr/>
              <a:t>‹#›</a:t>
            </a:fld>
            <a:endParaRPr lang="es-ES" altLang="en-US"/>
          </a:p>
        </p:txBody>
      </p:sp>
    </p:spTree>
    <p:extLst>
      <p:ext uri="{BB962C8B-B14F-4D97-AF65-F5344CB8AC3E}">
        <p14:creationId xmlns:p14="http://schemas.microsoft.com/office/powerpoint/2010/main" val="160226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7B21-C2F8-4465-88D5-F1F7268AAA2F}"/>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1F99E37-D660-4AEB-8375-62CF63E56637}"/>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A0994A83-499A-4F6E-841C-B4370A3B808C}"/>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3EE2FED8-5996-4305-82D6-5AB5D92DDBD7}"/>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7413C784-B9E2-4B85-9A71-07F3A39365FF}"/>
              </a:ext>
            </a:extLst>
          </p:cNvPr>
          <p:cNvSpPr>
            <a:spLocks noGrp="1"/>
          </p:cNvSpPr>
          <p:nvPr>
            <p:ph type="sldNum" sz="quarter" idx="12"/>
          </p:nvPr>
        </p:nvSpPr>
        <p:spPr/>
        <p:txBody>
          <a:bodyPr/>
          <a:lstStyle>
            <a:lvl1pPr>
              <a:defRPr/>
            </a:lvl1pPr>
          </a:lstStyle>
          <a:p>
            <a:fld id="{2117A74A-CC3F-4C9F-9CF0-78695507B991}" type="slidenum">
              <a:rPr lang="es-ES" altLang="en-US"/>
              <a:pPr/>
              <a:t>‹#›</a:t>
            </a:fld>
            <a:endParaRPr lang="es-ES" altLang="en-US"/>
          </a:p>
        </p:txBody>
      </p:sp>
    </p:spTree>
    <p:extLst>
      <p:ext uri="{BB962C8B-B14F-4D97-AF65-F5344CB8AC3E}">
        <p14:creationId xmlns:p14="http://schemas.microsoft.com/office/powerpoint/2010/main" val="1711535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84C42-F7CE-4AA3-9D6E-F2B9E80084F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182D234-A48A-41E4-8AA9-1B136234167A}"/>
              </a:ext>
            </a:extLst>
          </p:cNvPr>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5ABEFF73-5312-4954-B2B7-06570E010887}"/>
              </a:ext>
            </a:extLst>
          </p:cNvPr>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69545B5-33F1-4CF6-8991-E3B660974A14}"/>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E05924D1-9FE1-4F1B-8289-A2799D6A4EDB}"/>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68FF2D29-728B-49DD-A6AC-01426037429D}"/>
              </a:ext>
            </a:extLst>
          </p:cNvPr>
          <p:cNvSpPr>
            <a:spLocks noGrp="1"/>
          </p:cNvSpPr>
          <p:nvPr>
            <p:ph type="sldNum" sz="quarter" idx="12"/>
          </p:nvPr>
        </p:nvSpPr>
        <p:spPr/>
        <p:txBody>
          <a:bodyPr/>
          <a:lstStyle>
            <a:lvl1pPr>
              <a:defRPr/>
            </a:lvl1pPr>
          </a:lstStyle>
          <a:p>
            <a:fld id="{594324A1-A720-404E-8E9D-888EB1CB405D}" type="slidenum">
              <a:rPr lang="es-ES" altLang="en-US"/>
              <a:pPr/>
              <a:t>‹#›</a:t>
            </a:fld>
            <a:endParaRPr lang="es-ES" altLang="en-US"/>
          </a:p>
        </p:txBody>
      </p:sp>
    </p:spTree>
    <p:extLst>
      <p:ext uri="{BB962C8B-B14F-4D97-AF65-F5344CB8AC3E}">
        <p14:creationId xmlns:p14="http://schemas.microsoft.com/office/powerpoint/2010/main" val="3130785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F9B8-6317-4BE4-8393-A30B0D773637}"/>
              </a:ext>
            </a:extLst>
          </p:cNvPr>
          <p:cNvSpPr>
            <a:spLocks noGrp="1"/>
          </p:cNvSpPr>
          <p:nvPr>
            <p:ph type="title"/>
          </p:nvPr>
        </p:nvSpPr>
        <p:spPr>
          <a:xfrm>
            <a:off x="630238" y="365125"/>
            <a:ext cx="78867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1078A07-F1F8-4189-B679-A21FAB7F9BB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F841B5C-D320-441F-806F-0B3D3E9B4A6A}"/>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BE83AEB5-4AEB-4A6B-BCCE-DD2FE05E0B3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DAD7387-C4A7-4237-BB90-01D93B259AFC}"/>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B0E74397-092A-4B54-866F-4F1916CD4551}"/>
              </a:ext>
            </a:extLst>
          </p:cNvPr>
          <p:cNvSpPr>
            <a:spLocks noGrp="1"/>
          </p:cNvSpPr>
          <p:nvPr>
            <p:ph type="dt" sz="half" idx="10"/>
          </p:nvPr>
        </p:nvSpPr>
        <p:spPr/>
        <p:txBody>
          <a:bodyPr/>
          <a:lstStyle>
            <a:lvl1pPr>
              <a:defRPr/>
            </a:lvl1pPr>
          </a:lstStyle>
          <a:p>
            <a:endParaRPr lang="es-ES" altLang="en-US"/>
          </a:p>
        </p:txBody>
      </p:sp>
      <p:sp>
        <p:nvSpPr>
          <p:cNvPr id="8" name="Footer Placeholder 7">
            <a:extLst>
              <a:ext uri="{FF2B5EF4-FFF2-40B4-BE49-F238E27FC236}">
                <a16:creationId xmlns:a16="http://schemas.microsoft.com/office/drawing/2014/main" id="{3BEE30C8-E344-4EA6-A174-9F22F5AE4969}"/>
              </a:ext>
            </a:extLst>
          </p:cNvPr>
          <p:cNvSpPr>
            <a:spLocks noGrp="1"/>
          </p:cNvSpPr>
          <p:nvPr>
            <p:ph type="ftr" sz="quarter" idx="11"/>
          </p:nvPr>
        </p:nvSpPr>
        <p:spPr/>
        <p:txBody>
          <a:bodyPr/>
          <a:lstStyle>
            <a:lvl1pPr>
              <a:defRPr/>
            </a:lvl1pPr>
          </a:lstStyle>
          <a:p>
            <a:endParaRPr lang="es-ES" altLang="en-US"/>
          </a:p>
        </p:txBody>
      </p:sp>
      <p:sp>
        <p:nvSpPr>
          <p:cNvPr id="9" name="Slide Number Placeholder 8">
            <a:extLst>
              <a:ext uri="{FF2B5EF4-FFF2-40B4-BE49-F238E27FC236}">
                <a16:creationId xmlns:a16="http://schemas.microsoft.com/office/drawing/2014/main" id="{68C0CBAA-EBA3-441F-BF87-AFEFFF1D20A0}"/>
              </a:ext>
            </a:extLst>
          </p:cNvPr>
          <p:cNvSpPr>
            <a:spLocks noGrp="1"/>
          </p:cNvSpPr>
          <p:nvPr>
            <p:ph type="sldNum" sz="quarter" idx="12"/>
          </p:nvPr>
        </p:nvSpPr>
        <p:spPr/>
        <p:txBody>
          <a:bodyPr/>
          <a:lstStyle>
            <a:lvl1pPr>
              <a:defRPr/>
            </a:lvl1pPr>
          </a:lstStyle>
          <a:p>
            <a:fld id="{68E34B54-F00A-4DAD-A333-6D164D7A6930}" type="slidenum">
              <a:rPr lang="es-ES" altLang="en-US"/>
              <a:pPr/>
              <a:t>‹#›</a:t>
            </a:fld>
            <a:endParaRPr lang="es-ES" altLang="en-US"/>
          </a:p>
        </p:txBody>
      </p:sp>
    </p:spTree>
    <p:extLst>
      <p:ext uri="{BB962C8B-B14F-4D97-AF65-F5344CB8AC3E}">
        <p14:creationId xmlns:p14="http://schemas.microsoft.com/office/powerpoint/2010/main" val="443692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11547-4F41-4E24-8E95-0059EBD4F306}"/>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6FB460D8-6582-4CCD-BE94-720E5492D350}"/>
              </a:ext>
            </a:extLst>
          </p:cNvPr>
          <p:cNvSpPr>
            <a:spLocks noGrp="1"/>
          </p:cNvSpPr>
          <p:nvPr>
            <p:ph type="dt" sz="half" idx="10"/>
          </p:nvPr>
        </p:nvSpPr>
        <p:spPr/>
        <p:txBody>
          <a:bodyPr/>
          <a:lstStyle>
            <a:lvl1pPr>
              <a:defRPr/>
            </a:lvl1pPr>
          </a:lstStyle>
          <a:p>
            <a:endParaRPr lang="es-ES" altLang="en-US"/>
          </a:p>
        </p:txBody>
      </p:sp>
      <p:sp>
        <p:nvSpPr>
          <p:cNvPr id="4" name="Footer Placeholder 3">
            <a:extLst>
              <a:ext uri="{FF2B5EF4-FFF2-40B4-BE49-F238E27FC236}">
                <a16:creationId xmlns:a16="http://schemas.microsoft.com/office/drawing/2014/main" id="{23B16F0A-B30B-48FC-AFAB-81583EE9D062}"/>
              </a:ext>
            </a:extLst>
          </p:cNvPr>
          <p:cNvSpPr>
            <a:spLocks noGrp="1"/>
          </p:cNvSpPr>
          <p:nvPr>
            <p:ph type="ftr" sz="quarter" idx="11"/>
          </p:nvPr>
        </p:nvSpPr>
        <p:spPr/>
        <p:txBody>
          <a:bodyPr/>
          <a:lstStyle>
            <a:lvl1pPr>
              <a:defRPr/>
            </a:lvl1pPr>
          </a:lstStyle>
          <a:p>
            <a:endParaRPr lang="es-ES" altLang="en-US"/>
          </a:p>
        </p:txBody>
      </p:sp>
      <p:sp>
        <p:nvSpPr>
          <p:cNvPr id="5" name="Slide Number Placeholder 4">
            <a:extLst>
              <a:ext uri="{FF2B5EF4-FFF2-40B4-BE49-F238E27FC236}">
                <a16:creationId xmlns:a16="http://schemas.microsoft.com/office/drawing/2014/main" id="{7BC1803E-76C9-4183-AAD9-C040A8F9690B}"/>
              </a:ext>
            </a:extLst>
          </p:cNvPr>
          <p:cNvSpPr>
            <a:spLocks noGrp="1"/>
          </p:cNvSpPr>
          <p:nvPr>
            <p:ph type="sldNum" sz="quarter" idx="12"/>
          </p:nvPr>
        </p:nvSpPr>
        <p:spPr/>
        <p:txBody>
          <a:bodyPr/>
          <a:lstStyle>
            <a:lvl1pPr>
              <a:defRPr/>
            </a:lvl1pPr>
          </a:lstStyle>
          <a:p>
            <a:fld id="{045D7835-D33D-451B-9DD9-DE17F62C4178}" type="slidenum">
              <a:rPr lang="es-ES" altLang="en-US"/>
              <a:pPr/>
              <a:t>‹#›</a:t>
            </a:fld>
            <a:endParaRPr lang="es-ES" altLang="en-US"/>
          </a:p>
        </p:txBody>
      </p:sp>
    </p:spTree>
    <p:extLst>
      <p:ext uri="{BB962C8B-B14F-4D97-AF65-F5344CB8AC3E}">
        <p14:creationId xmlns:p14="http://schemas.microsoft.com/office/powerpoint/2010/main" val="3663263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3ABB2-695B-4A56-9C9C-EB2DDB0C69B7}"/>
              </a:ext>
            </a:extLst>
          </p:cNvPr>
          <p:cNvSpPr>
            <a:spLocks noGrp="1"/>
          </p:cNvSpPr>
          <p:nvPr>
            <p:ph type="dt" sz="half" idx="10"/>
          </p:nvPr>
        </p:nvSpPr>
        <p:spPr/>
        <p:txBody>
          <a:bodyPr/>
          <a:lstStyle>
            <a:lvl1pPr>
              <a:defRPr/>
            </a:lvl1pPr>
          </a:lstStyle>
          <a:p>
            <a:endParaRPr lang="es-ES" altLang="en-US"/>
          </a:p>
        </p:txBody>
      </p:sp>
      <p:sp>
        <p:nvSpPr>
          <p:cNvPr id="3" name="Footer Placeholder 2">
            <a:extLst>
              <a:ext uri="{FF2B5EF4-FFF2-40B4-BE49-F238E27FC236}">
                <a16:creationId xmlns:a16="http://schemas.microsoft.com/office/drawing/2014/main" id="{9A689C1F-AA15-4614-B033-83565BECD99F}"/>
              </a:ext>
            </a:extLst>
          </p:cNvPr>
          <p:cNvSpPr>
            <a:spLocks noGrp="1"/>
          </p:cNvSpPr>
          <p:nvPr>
            <p:ph type="ftr" sz="quarter" idx="11"/>
          </p:nvPr>
        </p:nvSpPr>
        <p:spPr/>
        <p:txBody>
          <a:bodyPr/>
          <a:lstStyle>
            <a:lvl1pPr>
              <a:defRPr/>
            </a:lvl1pPr>
          </a:lstStyle>
          <a:p>
            <a:endParaRPr lang="es-ES" altLang="en-US"/>
          </a:p>
        </p:txBody>
      </p:sp>
      <p:sp>
        <p:nvSpPr>
          <p:cNvPr id="4" name="Slide Number Placeholder 3">
            <a:extLst>
              <a:ext uri="{FF2B5EF4-FFF2-40B4-BE49-F238E27FC236}">
                <a16:creationId xmlns:a16="http://schemas.microsoft.com/office/drawing/2014/main" id="{F5851104-1B3F-43E5-A5FF-6BB8DCF1771F}"/>
              </a:ext>
            </a:extLst>
          </p:cNvPr>
          <p:cNvSpPr>
            <a:spLocks noGrp="1"/>
          </p:cNvSpPr>
          <p:nvPr>
            <p:ph type="sldNum" sz="quarter" idx="12"/>
          </p:nvPr>
        </p:nvSpPr>
        <p:spPr/>
        <p:txBody>
          <a:bodyPr/>
          <a:lstStyle>
            <a:lvl1pPr>
              <a:defRPr/>
            </a:lvl1pPr>
          </a:lstStyle>
          <a:p>
            <a:fld id="{0E595AF4-8909-4FC1-BD29-DA8B823FDCF9}" type="slidenum">
              <a:rPr lang="es-ES" altLang="en-US"/>
              <a:pPr/>
              <a:t>‹#›</a:t>
            </a:fld>
            <a:endParaRPr lang="es-ES" altLang="en-US"/>
          </a:p>
        </p:txBody>
      </p:sp>
    </p:spTree>
    <p:extLst>
      <p:ext uri="{BB962C8B-B14F-4D97-AF65-F5344CB8AC3E}">
        <p14:creationId xmlns:p14="http://schemas.microsoft.com/office/powerpoint/2010/main" val="673373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C824-C222-4D87-A86F-4AF26251216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324DBEED-230B-40DB-ADDA-FC013FE1B11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2B7ECB5-5682-491D-81EF-01708E6C367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00F0F8-A06F-486B-A99B-0EB2CD7FB764}"/>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6B183390-1E1E-4343-9139-97155612DE30}"/>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4F94219B-257C-410B-A12A-463F3760DEDC}"/>
              </a:ext>
            </a:extLst>
          </p:cNvPr>
          <p:cNvSpPr>
            <a:spLocks noGrp="1"/>
          </p:cNvSpPr>
          <p:nvPr>
            <p:ph type="sldNum" sz="quarter" idx="12"/>
          </p:nvPr>
        </p:nvSpPr>
        <p:spPr/>
        <p:txBody>
          <a:bodyPr/>
          <a:lstStyle>
            <a:lvl1pPr>
              <a:defRPr/>
            </a:lvl1pPr>
          </a:lstStyle>
          <a:p>
            <a:fld id="{0CD39731-C095-490F-8AC2-4F8C7F1308DF}" type="slidenum">
              <a:rPr lang="es-ES" altLang="en-US"/>
              <a:pPr/>
              <a:t>‹#›</a:t>
            </a:fld>
            <a:endParaRPr lang="es-ES" altLang="en-US"/>
          </a:p>
        </p:txBody>
      </p:sp>
    </p:spTree>
    <p:extLst>
      <p:ext uri="{BB962C8B-B14F-4D97-AF65-F5344CB8AC3E}">
        <p14:creationId xmlns:p14="http://schemas.microsoft.com/office/powerpoint/2010/main" val="176251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629E-8D68-4864-9C2D-CEA96DFDF5C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7D8BDEBF-0B4C-459D-AB51-0F123400F43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861D36EE-EED4-4430-AED6-9250F69FCE7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45D193-1705-4E41-BBFF-78E0ECB90AF9}"/>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B2963CDB-EDD9-41A0-A599-375FEDEECD86}"/>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6785DE9A-4B7B-412D-B4F3-A1C35AD52616}"/>
              </a:ext>
            </a:extLst>
          </p:cNvPr>
          <p:cNvSpPr>
            <a:spLocks noGrp="1"/>
          </p:cNvSpPr>
          <p:nvPr>
            <p:ph type="sldNum" sz="quarter" idx="12"/>
          </p:nvPr>
        </p:nvSpPr>
        <p:spPr/>
        <p:txBody>
          <a:bodyPr/>
          <a:lstStyle>
            <a:lvl1pPr>
              <a:defRPr/>
            </a:lvl1pPr>
          </a:lstStyle>
          <a:p>
            <a:fld id="{4322D977-280E-4DC2-8C54-2B0CD2BB47A9}" type="slidenum">
              <a:rPr lang="es-ES" altLang="en-US"/>
              <a:pPr/>
              <a:t>‹#›</a:t>
            </a:fld>
            <a:endParaRPr lang="es-ES" altLang="en-US"/>
          </a:p>
        </p:txBody>
      </p:sp>
    </p:spTree>
    <p:extLst>
      <p:ext uri="{BB962C8B-B14F-4D97-AF65-F5344CB8AC3E}">
        <p14:creationId xmlns:p14="http://schemas.microsoft.com/office/powerpoint/2010/main" val="51961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mappingignorance.org/2016/01/07/why-do-some-materials-conduct-electricity-and-others-dont-1-the-classical-free-electron-model/"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1000"/>
            <a:lum/>
            <a:extLst>
              <a:ext uri="{837473B0-CC2E-450A-ABE3-18F120FF3D39}">
                <a1611:picAttrSrcUrl xmlns:a1611="http://schemas.microsoft.com/office/drawing/2016/11/main" r:id="rId14"/>
              </a:ext>
            </a:extLst>
          </a:blip>
          <a:srcRect/>
          <a:stretch>
            <a:fillRect t="-30000" b="-30000"/>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5CAFC65-5239-4D1E-B20B-EF9826DC0D74}"/>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BA0C87E6-4D26-4C63-BB0E-9B5C2AFE2C7C}"/>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A7DD3DE5-BE78-4B26-B743-214FCDFB4DE8}"/>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ltLang="en-US"/>
          </a:p>
        </p:txBody>
      </p:sp>
      <p:sp>
        <p:nvSpPr>
          <p:cNvPr id="1029" name="Rectangle 5">
            <a:extLst>
              <a:ext uri="{FF2B5EF4-FFF2-40B4-BE49-F238E27FC236}">
                <a16:creationId xmlns:a16="http://schemas.microsoft.com/office/drawing/2014/main" id="{D786FB00-2EC8-4F95-B20F-195868B5B7DD}"/>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en-US"/>
          </a:p>
        </p:txBody>
      </p:sp>
      <p:sp>
        <p:nvSpPr>
          <p:cNvPr id="1030" name="Rectangle 6">
            <a:extLst>
              <a:ext uri="{FF2B5EF4-FFF2-40B4-BE49-F238E27FC236}">
                <a16:creationId xmlns:a16="http://schemas.microsoft.com/office/drawing/2014/main" id="{6F2D7E15-E60A-486E-9E2E-5E510A089EF3}"/>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9A73294-3798-48C2-AE13-BFCC665003B5}" type="slidenum">
              <a:rPr lang="es-ES" altLang="en-US"/>
              <a:pPr/>
              <a:t>‹#›</a:t>
            </a:fld>
            <a:endParaRPr lang="es-E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ppingignorance.org/2016/01/07/why-do-some-materials-conduct-electricity-and-others-dont-1-the-classical-free-electron-model/"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appingignorance.org/2016/01/07/why-do-some-materials-conduct-electricity-and-others-dont-1-the-classical-free-electron-model/"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extLst>
              <a:ext uri="{837473B0-CC2E-450A-ABE3-18F120FF3D39}">
                <a1611:picAttrSrcUrl xmlns:a1611="http://schemas.microsoft.com/office/drawing/2016/11/main" r:id="rId3"/>
              </a:ext>
            </a:extLst>
          </a:blip>
          <a:srcRect/>
          <a:stretch>
            <a:fillRect t="-30000" b="-30000"/>
          </a:stretch>
        </a:blipFill>
        <a:effectLst/>
      </p:bgPr>
    </p:bg>
    <p:spTree>
      <p:nvGrpSpPr>
        <p:cNvPr id="1" name=""/>
        <p:cNvGrpSpPr/>
        <p:nvPr/>
      </p:nvGrpSpPr>
      <p:grpSpPr>
        <a:xfrm>
          <a:off x="0" y="0"/>
          <a:ext cx="0" cy="0"/>
          <a:chOff x="0" y="0"/>
          <a:chExt cx="0" cy="0"/>
        </a:xfrm>
      </p:grpSpPr>
      <p:sp>
        <p:nvSpPr>
          <p:cNvPr id="2158" name="Rectangle 110">
            <a:extLst>
              <a:ext uri="{FF2B5EF4-FFF2-40B4-BE49-F238E27FC236}">
                <a16:creationId xmlns:a16="http://schemas.microsoft.com/office/drawing/2014/main" id="{685A9663-857D-41C3-A2D1-A454B0FCA659}"/>
              </a:ext>
            </a:extLst>
          </p:cNvPr>
          <p:cNvSpPr>
            <a:spLocks noGrp="1" noChangeArrowheads="1"/>
          </p:cNvSpPr>
          <p:nvPr>
            <p:ph type="ctrTitle"/>
          </p:nvPr>
        </p:nvSpPr>
        <p:spPr>
          <a:xfrm>
            <a:off x="1212776" y="3857207"/>
            <a:ext cx="7344816" cy="503237"/>
          </a:xfrm>
          <a:noFill/>
          <a:ln/>
        </p:spPr>
        <p:txBody>
          <a:bodyPr anchor="ctr"/>
          <a:lstStyle/>
          <a:p>
            <a:pPr algn="l"/>
            <a:r>
              <a:rPr lang="es-ES" altLang="en-US" b="1" dirty="0">
                <a:solidFill>
                  <a:schemeClr val="tx1"/>
                </a:solidFill>
                <a:latin typeface="Algerian" panose="04020705040A02060702" pitchFamily="82" charset="0"/>
              </a:rPr>
              <a:t>India -Electricity</a:t>
            </a:r>
          </a:p>
        </p:txBody>
      </p:sp>
      <p:sp>
        <p:nvSpPr>
          <p:cNvPr id="2170" name="Rectangle 122">
            <a:extLst>
              <a:ext uri="{FF2B5EF4-FFF2-40B4-BE49-F238E27FC236}">
                <a16:creationId xmlns:a16="http://schemas.microsoft.com/office/drawing/2014/main" id="{2F3A5113-02BB-4BF9-9966-81031BE59BF4}"/>
              </a:ext>
            </a:extLst>
          </p:cNvPr>
          <p:cNvSpPr>
            <a:spLocks noChangeArrowheads="1"/>
          </p:cNvSpPr>
          <p:nvPr/>
        </p:nvSpPr>
        <p:spPr bwMode="auto">
          <a:xfrm>
            <a:off x="4356100" y="5878513"/>
            <a:ext cx="3960813"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cs typeface="Arial" panose="020B0604020202020204" pitchFamily="34" charset="0"/>
              </a:defRPr>
            </a:lvl1pPr>
            <a:lvl2pPr algn="ctr">
              <a:defRPr sz="4400">
                <a:solidFill>
                  <a:schemeClr val="tx2"/>
                </a:solidFill>
                <a:latin typeface="Arial" panose="020B0604020202020204" pitchFamily="34" charset="0"/>
                <a:cs typeface="Arial" panose="020B0604020202020204" pitchFamily="34" charset="0"/>
              </a:defRPr>
            </a:lvl2pPr>
            <a:lvl3pPr algn="ctr">
              <a:defRPr sz="4400">
                <a:solidFill>
                  <a:schemeClr val="tx2"/>
                </a:solidFill>
                <a:latin typeface="Arial" panose="020B0604020202020204" pitchFamily="34" charset="0"/>
                <a:cs typeface="Arial" panose="020B0604020202020204" pitchFamily="34" charset="0"/>
              </a:defRPr>
            </a:lvl3pPr>
            <a:lvl4pPr algn="ctr">
              <a:defRPr sz="4400">
                <a:solidFill>
                  <a:schemeClr val="tx2"/>
                </a:solidFill>
                <a:latin typeface="Arial" panose="020B0604020202020204" pitchFamily="34" charset="0"/>
                <a:cs typeface="Arial" panose="020B0604020202020204" pitchFamily="34" charset="0"/>
              </a:defRPr>
            </a:lvl4pPr>
            <a:lvl5pPr algn="ctr">
              <a:defRPr sz="4400">
                <a:solidFill>
                  <a:schemeClr val="tx2"/>
                </a:solidFill>
                <a:latin typeface="Arial" panose="020B0604020202020204" pitchFamily="34" charset="0"/>
                <a:cs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endParaRPr lang="es-ES" altLang="en-US" sz="1800" b="1" dirty="0">
              <a:solidFill>
                <a:schemeClr val="tx1"/>
              </a:solidFill>
            </a:endParaRPr>
          </a:p>
        </p:txBody>
      </p:sp>
      <p:sp>
        <p:nvSpPr>
          <p:cNvPr id="2" name="TextBox 1">
            <a:extLst>
              <a:ext uri="{FF2B5EF4-FFF2-40B4-BE49-F238E27FC236}">
                <a16:creationId xmlns:a16="http://schemas.microsoft.com/office/drawing/2014/main" id="{FEFA3213-95C3-4314-BF98-EEBA62C1CA2E}"/>
              </a:ext>
            </a:extLst>
          </p:cNvPr>
          <p:cNvSpPr txBox="1"/>
          <p:nvPr/>
        </p:nvSpPr>
        <p:spPr>
          <a:xfrm>
            <a:off x="5220072" y="4581128"/>
            <a:ext cx="3553544" cy="646331"/>
          </a:xfrm>
          <a:prstGeom prst="rect">
            <a:avLst/>
          </a:prstGeom>
          <a:noFill/>
        </p:spPr>
        <p:txBody>
          <a:bodyPr wrap="square" rtlCol="0">
            <a:spAutoFit/>
          </a:bodyPr>
          <a:lstStyle/>
          <a:p>
            <a:r>
              <a:rPr lang="en-SG" b="1" dirty="0"/>
              <a:t>By </a:t>
            </a:r>
          </a:p>
          <a:p>
            <a:r>
              <a:rPr lang="en-SG" b="1" dirty="0"/>
              <a:t>Pushyami Keerthi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8B8F5-C903-4256-847C-2820677944D6}"/>
              </a:ext>
            </a:extLst>
          </p:cNvPr>
          <p:cNvSpPr>
            <a:spLocks noGrp="1"/>
          </p:cNvSpPr>
          <p:nvPr>
            <p:ph type="title"/>
          </p:nvPr>
        </p:nvSpPr>
        <p:spPr>
          <a:xfrm>
            <a:off x="179512" y="44624"/>
            <a:ext cx="8229600" cy="1143000"/>
          </a:xfrm>
          <a:gradFill>
            <a:gsLst>
              <a:gs pos="2000">
                <a:srgbClr val="15B3EC"/>
              </a:gs>
              <a:gs pos="0">
                <a:srgbClr val="00B0F0"/>
              </a:gs>
              <a:gs pos="0">
                <a:schemeClr val="accent1">
                  <a:hueOff val="0"/>
                  <a:satOff val="0"/>
                  <a:lumOff val="0"/>
                  <a:alphaOff val="0"/>
                  <a:satMod val="110000"/>
                  <a:lumMod val="100000"/>
                  <a:shade val="100000"/>
                </a:schemeClr>
              </a:gs>
              <a:gs pos="58000">
                <a:schemeClr val="accent1">
                  <a:hueOff val="0"/>
                  <a:satOff val="0"/>
                  <a:lumOff val="0"/>
                  <a:alphaOff val="0"/>
                  <a:lumMod val="99000"/>
                  <a:satMod val="120000"/>
                  <a:shade val="78000"/>
                </a:schemeClr>
              </a:gs>
            </a:gsLst>
            <a:lin ang="5400000" scaled="0"/>
          </a:gradFill>
        </p:spPr>
        <p:txBody>
          <a:bodyPr/>
          <a:lstStyle/>
          <a:p>
            <a:r>
              <a:rPr lang="en-SG" sz="3200" dirty="0"/>
              <a:t>Business Problem</a:t>
            </a:r>
          </a:p>
        </p:txBody>
      </p:sp>
      <p:sp>
        <p:nvSpPr>
          <p:cNvPr id="3" name="Content Placeholder 2">
            <a:extLst>
              <a:ext uri="{FF2B5EF4-FFF2-40B4-BE49-F238E27FC236}">
                <a16:creationId xmlns:a16="http://schemas.microsoft.com/office/drawing/2014/main" id="{D8C75B36-F295-4232-BBA6-B81F14B386D5}"/>
              </a:ext>
            </a:extLst>
          </p:cNvPr>
          <p:cNvSpPr>
            <a:spLocks noGrp="1"/>
          </p:cNvSpPr>
          <p:nvPr>
            <p:ph idx="1"/>
          </p:nvPr>
        </p:nvSpPr>
        <p:spPr>
          <a:xfrm>
            <a:off x="395536" y="1628800"/>
            <a:ext cx="8229600" cy="5229200"/>
          </a:xfrm>
        </p:spPr>
        <p:txBody>
          <a:bodyPr/>
          <a:lstStyle/>
          <a:p>
            <a:r>
              <a:rPr lang="en-SG" sz="1600" dirty="0"/>
              <a:t>Energy is prime source of economic, social, and industrial development of country</a:t>
            </a:r>
          </a:p>
          <a:p>
            <a:pPr lvl="1">
              <a:buFont typeface="Wingdings" panose="05000000000000000000" pitchFamily="2" charset="2"/>
              <a:buChar char="v"/>
            </a:pPr>
            <a:r>
              <a:rPr lang="en-SG" sz="1600" dirty="0"/>
              <a:t>Increase for Demand for energy over period of time creating a deficit of energy by 15%</a:t>
            </a:r>
          </a:p>
          <a:p>
            <a:pPr lvl="1">
              <a:buFont typeface="Wingdings" panose="05000000000000000000" pitchFamily="2" charset="2"/>
              <a:buChar char="v"/>
            </a:pPr>
            <a:r>
              <a:rPr lang="en-SG" sz="1600" dirty="0"/>
              <a:t>Still 64% of electric generation is happening by thermal generation (Coal-57% Gas &amp; others – 7%)</a:t>
            </a:r>
          </a:p>
          <a:p>
            <a:pPr lvl="1">
              <a:buFont typeface="Wingdings" panose="05000000000000000000" pitchFamily="2" charset="2"/>
              <a:buChar char="v"/>
            </a:pPr>
            <a:r>
              <a:rPr lang="en-SG" sz="1600" dirty="0"/>
              <a:t>The usage of Coal &amp; Oil triggers higher imports.</a:t>
            </a:r>
          </a:p>
          <a:p>
            <a:pPr lvl="1">
              <a:buFont typeface="Wingdings" panose="05000000000000000000" pitchFamily="2" charset="2"/>
              <a:buChar char="v"/>
            </a:pPr>
            <a:r>
              <a:rPr lang="en-US" sz="1600" dirty="0"/>
              <a:t>Imports are vulnerable to global supply disruptions and price volatility due to global events.</a:t>
            </a:r>
            <a:r>
              <a:rPr lang="en-SG" sz="1600" dirty="0"/>
              <a:t> </a:t>
            </a:r>
          </a:p>
          <a:p>
            <a:pPr lvl="1">
              <a:buFont typeface="Wingdings" panose="05000000000000000000" pitchFamily="2" charset="2"/>
              <a:buChar char="v"/>
            </a:pPr>
            <a:r>
              <a:rPr lang="en-SG" sz="1600" dirty="0"/>
              <a:t>Sustainable development in the field of power sector is critical for Indian Economy.</a:t>
            </a:r>
          </a:p>
          <a:p>
            <a:pPr lvl="1">
              <a:buFont typeface="Wingdings" panose="05000000000000000000" pitchFamily="2" charset="2"/>
              <a:buChar char="v"/>
            </a:pPr>
            <a:r>
              <a:rPr lang="en-SG" sz="1600" dirty="0"/>
              <a:t>The Energy generation is based on non renewable sources which can perish over time period.</a:t>
            </a:r>
          </a:p>
          <a:p>
            <a:pPr marL="457200" lvl="1" indent="0">
              <a:buNone/>
            </a:pPr>
            <a:endParaRPr lang="en-SG" sz="1600" dirty="0">
              <a:highlight>
                <a:srgbClr val="FFFF00"/>
              </a:highlight>
            </a:endParaRPr>
          </a:p>
          <a:p>
            <a:endParaRPr lang="en-SG" sz="1600" dirty="0"/>
          </a:p>
          <a:p>
            <a:endParaRPr lang="en-SG" sz="1600" dirty="0"/>
          </a:p>
          <a:p>
            <a:endParaRPr lang="en-SG" sz="1600" dirty="0"/>
          </a:p>
          <a:p>
            <a:endParaRPr lang="en-SG" sz="1600" dirty="0"/>
          </a:p>
          <a:p>
            <a:endParaRPr lang="en-SG" sz="1600" dirty="0"/>
          </a:p>
          <a:p>
            <a:pPr marL="457200" lvl="1" indent="0">
              <a:buNone/>
            </a:pPr>
            <a:r>
              <a:rPr lang="en-SG" sz="800" dirty="0"/>
              <a:t>*</a:t>
            </a:r>
            <a:r>
              <a:rPr lang="en-SG" sz="800" b="1" dirty="0"/>
              <a:t>Assumption: </a:t>
            </a:r>
            <a:r>
              <a:rPr lang="en-SG" sz="800" dirty="0"/>
              <a:t>As of 2017, have 15% deficit (Generation = 85% of Consumption)</a:t>
            </a:r>
          </a:p>
          <a:p>
            <a:endParaRPr lang="en-SG" sz="1600" dirty="0"/>
          </a:p>
        </p:txBody>
      </p:sp>
    </p:spTree>
    <p:extLst>
      <p:ext uri="{BB962C8B-B14F-4D97-AF65-F5344CB8AC3E}">
        <p14:creationId xmlns:p14="http://schemas.microsoft.com/office/powerpoint/2010/main" val="1322607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FF4A4-58AA-4E23-8632-F6904C4A7065}"/>
              </a:ext>
            </a:extLst>
          </p:cNvPr>
          <p:cNvSpPr>
            <a:spLocks noGrp="1"/>
          </p:cNvSpPr>
          <p:nvPr>
            <p:ph type="title"/>
          </p:nvPr>
        </p:nvSpPr>
        <p:spPr>
          <a:gradFill>
            <a:gsLst>
              <a:gs pos="2000">
                <a:srgbClr val="15B3EC"/>
              </a:gs>
              <a:gs pos="0">
                <a:srgbClr val="00B0F0"/>
              </a:gs>
              <a:gs pos="0">
                <a:schemeClr val="accent1">
                  <a:hueOff val="0"/>
                  <a:satOff val="0"/>
                  <a:lumOff val="0"/>
                  <a:alphaOff val="0"/>
                  <a:satMod val="110000"/>
                  <a:lumMod val="100000"/>
                  <a:shade val="100000"/>
                </a:schemeClr>
              </a:gs>
              <a:gs pos="58000">
                <a:schemeClr val="accent1">
                  <a:hueOff val="0"/>
                  <a:satOff val="0"/>
                  <a:lumOff val="0"/>
                  <a:alphaOff val="0"/>
                  <a:lumMod val="99000"/>
                  <a:satMod val="120000"/>
                  <a:shade val="78000"/>
                </a:schemeClr>
              </a:gs>
            </a:gsLst>
            <a:lin ang="5400000" scaled="0"/>
          </a:gradFill>
        </p:spPr>
        <p:txBody>
          <a:bodyPr/>
          <a:lstStyle/>
          <a:p>
            <a:r>
              <a:rPr lang="en-SG" sz="3200" dirty="0"/>
              <a:t>Proposed Solution</a:t>
            </a:r>
          </a:p>
        </p:txBody>
      </p:sp>
      <p:sp>
        <p:nvSpPr>
          <p:cNvPr id="3" name="Content Placeholder 2">
            <a:extLst>
              <a:ext uri="{FF2B5EF4-FFF2-40B4-BE49-F238E27FC236}">
                <a16:creationId xmlns:a16="http://schemas.microsoft.com/office/drawing/2014/main" id="{48861572-C002-42B0-B491-C45AACFBFF07}"/>
              </a:ext>
            </a:extLst>
          </p:cNvPr>
          <p:cNvSpPr>
            <a:spLocks noGrp="1"/>
          </p:cNvSpPr>
          <p:nvPr>
            <p:ph idx="1"/>
          </p:nvPr>
        </p:nvSpPr>
        <p:spPr/>
        <p:txBody>
          <a:bodyPr/>
          <a:lstStyle/>
          <a:p>
            <a:pPr marL="457200" lvl="1" indent="0">
              <a:buNone/>
            </a:pPr>
            <a:r>
              <a:rPr lang="en-SG" sz="1600" b="1" dirty="0"/>
              <a:t>Proposed</a:t>
            </a:r>
            <a:r>
              <a:rPr lang="en-SG" sz="1600" dirty="0"/>
              <a:t> </a:t>
            </a:r>
            <a:r>
              <a:rPr lang="en-SG" sz="1600" b="1" dirty="0"/>
              <a:t>Solution</a:t>
            </a:r>
            <a:r>
              <a:rPr lang="en-SG" sz="1600" dirty="0"/>
              <a:t>:</a:t>
            </a:r>
          </a:p>
          <a:p>
            <a:pPr marL="457200" lvl="1" indent="0">
              <a:buNone/>
            </a:pPr>
            <a:endParaRPr lang="en-SG" sz="1600" dirty="0"/>
          </a:p>
          <a:p>
            <a:pPr marL="457200" lvl="1" indent="0">
              <a:buNone/>
            </a:pPr>
            <a:r>
              <a:rPr lang="en-SG" sz="1600" dirty="0"/>
              <a:t> To increase electricity generation through Renewable sources as a optimised solution (multiple sources in each State and Region)</a:t>
            </a:r>
          </a:p>
          <a:p>
            <a:pPr marL="457200" lvl="1" indent="0">
              <a:buNone/>
            </a:pPr>
            <a:endParaRPr lang="en-SG" sz="1600" dirty="0"/>
          </a:p>
          <a:p>
            <a:pPr marL="457200" lvl="1" indent="0">
              <a:buNone/>
            </a:pPr>
            <a:r>
              <a:rPr lang="en-SG" sz="1600" b="1" dirty="0"/>
              <a:t>Impacts</a:t>
            </a:r>
            <a:r>
              <a:rPr lang="en-SG" sz="1600" dirty="0"/>
              <a:t> </a:t>
            </a:r>
            <a:r>
              <a:rPr lang="en-SG" sz="1600" b="1" dirty="0"/>
              <a:t>with</a:t>
            </a:r>
            <a:r>
              <a:rPr lang="en-SG" sz="1600" dirty="0"/>
              <a:t> </a:t>
            </a:r>
            <a:r>
              <a:rPr lang="en-SG" sz="1600" b="1" dirty="0"/>
              <a:t>Proposed</a:t>
            </a:r>
            <a:r>
              <a:rPr lang="en-SG" sz="1600" dirty="0"/>
              <a:t> </a:t>
            </a:r>
            <a:r>
              <a:rPr lang="en-SG" sz="1600" b="1" dirty="0"/>
              <a:t>solution</a:t>
            </a:r>
            <a:r>
              <a:rPr lang="en-SG" sz="1600" dirty="0"/>
              <a:t>:</a:t>
            </a:r>
          </a:p>
          <a:p>
            <a:pPr marL="457200" lvl="1" indent="0">
              <a:buNone/>
            </a:pPr>
            <a:endParaRPr lang="en-SG" sz="1600" dirty="0"/>
          </a:p>
          <a:p>
            <a:pPr lvl="1">
              <a:buFont typeface="Wingdings" panose="05000000000000000000" pitchFamily="2" charset="2"/>
              <a:buChar char="v"/>
            </a:pPr>
            <a:r>
              <a:rPr lang="en-SG" sz="1600" dirty="0"/>
              <a:t>Minimize the imports </a:t>
            </a:r>
          </a:p>
          <a:p>
            <a:pPr lvl="1">
              <a:buFont typeface="Wingdings" panose="05000000000000000000" pitchFamily="2" charset="2"/>
              <a:buChar char="v"/>
            </a:pPr>
            <a:r>
              <a:rPr lang="en-SG" sz="1600" dirty="0"/>
              <a:t>Minimise the Reserves</a:t>
            </a:r>
          </a:p>
          <a:p>
            <a:pPr lvl="1">
              <a:buFont typeface="Wingdings" panose="05000000000000000000" pitchFamily="2" charset="2"/>
              <a:buChar char="v"/>
            </a:pPr>
            <a:r>
              <a:rPr lang="en-SG" sz="1600" dirty="0"/>
              <a:t>Decrease Cost of Production</a:t>
            </a:r>
          </a:p>
          <a:p>
            <a:pPr lvl="1">
              <a:buFont typeface="Wingdings" panose="05000000000000000000" pitchFamily="2" charset="2"/>
              <a:buChar char="v"/>
            </a:pPr>
            <a:r>
              <a:rPr lang="en-SG" sz="1600" dirty="0"/>
              <a:t>Maximise profits</a:t>
            </a:r>
          </a:p>
          <a:p>
            <a:pPr lvl="1">
              <a:buFont typeface="Wingdings" panose="05000000000000000000" pitchFamily="2" charset="2"/>
              <a:buChar char="v"/>
            </a:pPr>
            <a:r>
              <a:rPr lang="en-SG" sz="1600" dirty="0"/>
              <a:t>Lower Transmission and Distribution cost</a:t>
            </a:r>
          </a:p>
          <a:p>
            <a:pPr lvl="1">
              <a:buFont typeface="Wingdings" panose="05000000000000000000" pitchFamily="2" charset="2"/>
              <a:buChar char="v"/>
            </a:pPr>
            <a:r>
              <a:rPr lang="en-SG" sz="1600" dirty="0"/>
              <a:t>Minimise the effect of global market crisis and price volatility</a:t>
            </a:r>
          </a:p>
          <a:p>
            <a:pPr lvl="1">
              <a:buFont typeface="Wingdings" panose="05000000000000000000" pitchFamily="2" charset="2"/>
              <a:buChar char="v"/>
            </a:pPr>
            <a:r>
              <a:rPr lang="en-SG" sz="1600" dirty="0"/>
              <a:t>Nullify the energy deficit by </a:t>
            </a:r>
            <a:r>
              <a:rPr lang="en-US" sz="1600" dirty="0"/>
              <a:t>Improve the production from renewable energy sources</a:t>
            </a:r>
            <a:endParaRPr lang="en-SG" sz="1600" dirty="0"/>
          </a:p>
        </p:txBody>
      </p:sp>
    </p:spTree>
    <p:extLst>
      <p:ext uri="{BB962C8B-B14F-4D97-AF65-F5344CB8AC3E}">
        <p14:creationId xmlns:p14="http://schemas.microsoft.com/office/powerpoint/2010/main" val="2298024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FF4A4-58AA-4E23-8632-F6904C4A7065}"/>
              </a:ext>
            </a:extLst>
          </p:cNvPr>
          <p:cNvSpPr>
            <a:spLocks noGrp="1"/>
          </p:cNvSpPr>
          <p:nvPr>
            <p:ph type="title"/>
          </p:nvPr>
        </p:nvSpPr>
        <p:spPr>
          <a:gradFill>
            <a:gsLst>
              <a:gs pos="2000">
                <a:srgbClr val="15B3EC"/>
              </a:gs>
              <a:gs pos="0">
                <a:srgbClr val="00B0F0"/>
              </a:gs>
              <a:gs pos="0">
                <a:schemeClr val="accent1">
                  <a:hueOff val="0"/>
                  <a:satOff val="0"/>
                  <a:lumOff val="0"/>
                  <a:alphaOff val="0"/>
                  <a:satMod val="110000"/>
                  <a:lumMod val="100000"/>
                  <a:shade val="100000"/>
                </a:schemeClr>
              </a:gs>
              <a:gs pos="58000">
                <a:schemeClr val="accent1">
                  <a:hueOff val="0"/>
                  <a:satOff val="0"/>
                  <a:lumOff val="0"/>
                  <a:alphaOff val="0"/>
                  <a:lumMod val="99000"/>
                  <a:satMod val="120000"/>
                  <a:shade val="78000"/>
                </a:schemeClr>
              </a:gs>
            </a:gsLst>
            <a:lin ang="5400000" scaled="0"/>
          </a:gradFill>
        </p:spPr>
        <p:txBody>
          <a:bodyPr/>
          <a:lstStyle/>
          <a:p>
            <a:r>
              <a:rPr lang="en-SG" sz="3200" dirty="0"/>
              <a:t>Approach to Proposed solution</a:t>
            </a:r>
          </a:p>
        </p:txBody>
      </p:sp>
      <p:sp>
        <p:nvSpPr>
          <p:cNvPr id="5" name="Content Placeholder 4">
            <a:extLst>
              <a:ext uri="{FF2B5EF4-FFF2-40B4-BE49-F238E27FC236}">
                <a16:creationId xmlns:a16="http://schemas.microsoft.com/office/drawing/2014/main" id="{0C20FDB0-BED2-4943-8183-39D9EAB9C238}"/>
              </a:ext>
            </a:extLst>
          </p:cNvPr>
          <p:cNvSpPr>
            <a:spLocks noGrp="1"/>
          </p:cNvSpPr>
          <p:nvPr>
            <p:ph idx="1"/>
          </p:nvPr>
        </p:nvSpPr>
        <p:spPr>
          <a:xfrm>
            <a:off x="457200" y="1600200"/>
            <a:ext cx="8229600" cy="5141168"/>
          </a:xfrm>
          <a:noFill/>
        </p:spPr>
        <p:txBody>
          <a:bodyPr/>
          <a:lstStyle/>
          <a:p>
            <a:pPr>
              <a:buFont typeface="Wingdings" panose="05000000000000000000" pitchFamily="2" charset="2"/>
              <a:buChar char="v"/>
            </a:pPr>
            <a:endParaRPr lang="en-US" sz="1600" dirty="0"/>
          </a:p>
          <a:p>
            <a:pPr>
              <a:buFont typeface="Wingdings" panose="05000000000000000000" pitchFamily="2" charset="2"/>
              <a:buChar char="v"/>
            </a:pPr>
            <a:endParaRPr lang="en-US" sz="1600" dirty="0"/>
          </a:p>
          <a:p>
            <a:pPr>
              <a:buFont typeface="Wingdings" panose="05000000000000000000" pitchFamily="2" charset="2"/>
              <a:buChar char="v"/>
            </a:pPr>
            <a:r>
              <a:rPr lang="en-US" sz="1600" dirty="0"/>
              <a:t>Promoting renewable energy for rural electrification and industrial applications </a:t>
            </a:r>
          </a:p>
          <a:p>
            <a:pPr>
              <a:buFont typeface="Wingdings" panose="05000000000000000000" pitchFamily="2" charset="2"/>
              <a:buChar char="v"/>
            </a:pPr>
            <a:r>
              <a:rPr lang="en-US" sz="1600" dirty="0"/>
              <a:t>Enhancing access of the rural poor to affordable and sustainable energy services </a:t>
            </a:r>
          </a:p>
          <a:p>
            <a:pPr>
              <a:buFont typeface="Wingdings" panose="05000000000000000000" pitchFamily="2" charset="2"/>
              <a:buChar char="v"/>
            </a:pPr>
            <a:r>
              <a:rPr lang="en-US" sz="1600" dirty="0"/>
              <a:t>Organizing global forum activities and providing strategic expert advice on renewable energy technologies and energy policy planning and institutional framework </a:t>
            </a:r>
          </a:p>
          <a:p>
            <a:pPr>
              <a:buFont typeface="Wingdings" panose="05000000000000000000" pitchFamily="2" charset="2"/>
              <a:buChar char="v"/>
            </a:pPr>
            <a:r>
              <a:rPr lang="en-SG" sz="1600" dirty="0"/>
              <a:t>To fulfil the deficit ,the amount of proportion of converting the non renewable sources to renewable sources</a:t>
            </a:r>
          </a:p>
          <a:p>
            <a:pPr>
              <a:buFont typeface="Wingdings" panose="05000000000000000000" pitchFamily="2" charset="2"/>
              <a:buChar char="v"/>
            </a:pPr>
            <a:r>
              <a:rPr lang="en-US" sz="1600" dirty="0"/>
              <a:t>Enhancing access of the rural poor to affordable and sustainable energy services </a:t>
            </a:r>
          </a:p>
          <a:p>
            <a:pPr>
              <a:buFont typeface="Wingdings" panose="05000000000000000000" pitchFamily="2" charset="2"/>
              <a:buChar char="v"/>
            </a:pPr>
            <a:r>
              <a:rPr lang="en-US" sz="1600" dirty="0"/>
              <a:t>High potential for development across various renewable source </a:t>
            </a:r>
          </a:p>
          <a:p>
            <a:pPr>
              <a:buFont typeface="Wingdings" panose="05000000000000000000" pitchFamily="2" charset="2"/>
              <a:buChar char="v"/>
            </a:pPr>
            <a:r>
              <a:rPr lang="en-US" sz="1600" dirty="0"/>
              <a:t>Types of Renew Energy Sources</a:t>
            </a:r>
          </a:p>
          <a:p>
            <a:pPr lvl="1">
              <a:buFont typeface="Wingdings" panose="05000000000000000000" pitchFamily="2" charset="2"/>
              <a:buChar char="v"/>
            </a:pPr>
            <a:r>
              <a:rPr lang="en-US" sz="1600" dirty="0"/>
              <a:t>Nuclear </a:t>
            </a:r>
          </a:p>
          <a:p>
            <a:pPr lvl="1">
              <a:buFont typeface="Wingdings" panose="05000000000000000000" pitchFamily="2" charset="2"/>
              <a:buChar char="v"/>
            </a:pPr>
            <a:r>
              <a:rPr lang="en-US" sz="1600" dirty="0"/>
              <a:t>Solar </a:t>
            </a:r>
          </a:p>
          <a:p>
            <a:pPr lvl="1">
              <a:buFont typeface="Wingdings" panose="05000000000000000000" pitchFamily="2" charset="2"/>
              <a:buChar char="v"/>
            </a:pPr>
            <a:r>
              <a:rPr lang="en-US" sz="1600" dirty="0"/>
              <a:t>Wind </a:t>
            </a:r>
          </a:p>
          <a:p>
            <a:pPr lvl="1">
              <a:buFont typeface="Wingdings" panose="05000000000000000000" pitchFamily="2" charset="2"/>
              <a:buChar char="v"/>
            </a:pPr>
            <a:r>
              <a:rPr lang="en-US" sz="1600" dirty="0"/>
              <a:t>Biomass</a:t>
            </a:r>
          </a:p>
          <a:p>
            <a:pPr marL="342900" lvl="1" indent="-342900">
              <a:buFont typeface="Wingdings" panose="05000000000000000000" pitchFamily="2" charset="2"/>
              <a:buChar char="v"/>
            </a:pPr>
            <a:r>
              <a:rPr lang="en-US" sz="1600" dirty="0"/>
              <a:t>The final solution is to raise power generation capacity to 2,000 TW by installing a new renewable sources of capacity 900 TW. </a:t>
            </a:r>
          </a:p>
          <a:p>
            <a:pPr marL="342900" lvl="1" indent="-342900">
              <a:buFont typeface="Wingdings" panose="05000000000000000000" pitchFamily="2" charset="2"/>
              <a:buChar char="v"/>
            </a:pPr>
            <a:endParaRPr lang="en-US" sz="1600" dirty="0"/>
          </a:p>
          <a:p>
            <a:pPr lvl="1">
              <a:buFont typeface="Wingdings" panose="05000000000000000000" pitchFamily="2" charset="2"/>
              <a:buChar char="v"/>
            </a:pPr>
            <a:endParaRPr lang="en-US" sz="1400" dirty="0"/>
          </a:p>
          <a:p>
            <a:pPr marL="457200" lvl="1" indent="0">
              <a:buNone/>
            </a:pPr>
            <a:endParaRPr lang="en-US" sz="1200" dirty="0"/>
          </a:p>
          <a:p>
            <a:pPr>
              <a:buFont typeface="Wingdings" panose="05000000000000000000" pitchFamily="2" charset="2"/>
              <a:buChar char="v"/>
            </a:pPr>
            <a:endParaRPr lang="en-US" sz="1600" dirty="0"/>
          </a:p>
          <a:p>
            <a:pPr>
              <a:buFont typeface="Wingdings" panose="05000000000000000000" pitchFamily="2" charset="2"/>
              <a:buChar char="v"/>
            </a:pPr>
            <a:endParaRPr lang="en-SG" sz="1600" dirty="0"/>
          </a:p>
        </p:txBody>
      </p:sp>
    </p:spTree>
    <p:extLst>
      <p:ext uri="{BB962C8B-B14F-4D97-AF65-F5344CB8AC3E}">
        <p14:creationId xmlns:p14="http://schemas.microsoft.com/office/powerpoint/2010/main" val="1140150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54F4A-8E2D-4078-A766-2A459931E9B7}"/>
              </a:ext>
            </a:extLst>
          </p:cNvPr>
          <p:cNvSpPr>
            <a:spLocks noGrp="1"/>
          </p:cNvSpPr>
          <p:nvPr>
            <p:ph type="title"/>
          </p:nvPr>
        </p:nvSpPr>
        <p:spPr>
          <a:xfrm>
            <a:off x="630238" y="0"/>
            <a:ext cx="7886700" cy="1124744"/>
          </a:xfrm>
          <a:gradFill>
            <a:gsLst>
              <a:gs pos="2000">
                <a:srgbClr val="15B3EC"/>
              </a:gs>
              <a:gs pos="0">
                <a:srgbClr val="00B0F0"/>
              </a:gs>
              <a:gs pos="0">
                <a:schemeClr val="accent1">
                  <a:hueOff val="0"/>
                  <a:satOff val="0"/>
                  <a:lumOff val="0"/>
                  <a:alphaOff val="0"/>
                  <a:satMod val="110000"/>
                  <a:lumMod val="100000"/>
                  <a:shade val="100000"/>
                </a:schemeClr>
              </a:gs>
              <a:gs pos="58000">
                <a:schemeClr val="accent1">
                  <a:hueOff val="0"/>
                  <a:satOff val="0"/>
                  <a:lumOff val="0"/>
                  <a:alphaOff val="0"/>
                  <a:lumMod val="99000"/>
                  <a:satMod val="120000"/>
                  <a:shade val="78000"/>
                </a:schemeClr>
              </a:gs>
            </a:gsLst>
            <a:lin ang="5400000" scaled="0"/>
          </a:gradFill>
        </p:spPr>
        <p:txBody>
          <a:bodyPr/>
          <a:lstStyle/>
          <a:p>
            <a:r>
              <a:rPr lang="en-SG" sz="3200" dirty="0"/>
              <a:t>Why Renewable energy for India</a:t>
            </a:r>
          </a:p>
        </p:txBody>
      </p:sp>
      <p:pic>
        <p:nvPicPr>
          <p:cNvPr id="4" name="Content Placeholder 3">
            <a:extLst>
              <a:ext uri="{FF2B5EF4-FFF2-40B4-BE49-F238E27FC236}">
                <a16:creationId xmlns:a16="http://schemas.microsoft.com/office/drawing/2014/main" id="{484F9A36-4D83-43C3-BF74-90A43F533651}"/>
              </a:ext>
            </a:extLst>
          </p:cNvPr>
          <p:cNvPicPr>
            <a:picLocks noGrp="1" noChangeAspect="1"/>
          </p:cNvPicPr>
          <p:nvPr>
            <p:ph sz="half" idx="2"/>
          </p:nvPr>
        </p:nvPicPr>
        <p:blipFill>
          <a:blip r:embed="rId2"/>
          <a:stretch>
            <a:fillRect/>
          </a:stretch>
        </p:blipFill>
        <p:spPr>
          <a:xfrm>
            <a:off x="1331640" y="1458589"/>
            <a:ext cx="5472608" cy="2148679"/>
          </a:xfrm>
          <a:prstGeom prst="rect">
            <a:avLst/>
          </a:prstGeom>
          <a:ln>
            <a:solidFill>
              <a:schemeClr val="accent1">
                <a:lumMod val="50000"/>
              </a:schemeClr>
            </a:solidFill>
          </a:ln>
        </p:spPr>
      </p:pic>
      <p:sp>
        <p:nvSpPr>
          <p:cNvPr id="6" name="TextBox 5">
            <a:extLst>
              <a:ext uri="{FF2B5EF4-FFF2-40B4-BE49-F238E27FC236}">
                <a16:creationId xmlns:a16="http://schemas.microsoft.com/office/drawing/2014/main" id="{BE529472-B59B-4E4A-9565-B31ED71A46EE}"/>
              </a:ext>
            </a:extLst>
          </p:cNvPr>
          <p:cNvSpPr txBox="1"/>
          <p:nvPr/>
        </p:nvSpPr>
        <p:spPr>
          <a:xfrm>
            <a:off x="174340" y="3752806"/>
            <a:ext cx="8795320" cy="3785652"/>
          </a:xfrm>
          <a:prstGeom prst="rect">
            <a:avLst/>
          </a:prstGeom>
          <a:noFill/>
        </p:spPr>
        <p:txBody>
          <a:bodyPr wrap="square" rtlCol="0">
            <a:spAutoFit/>
          </a:bodyPr>
          <a:lstStyle/>
          <a:p>
            <a:r>
              <a:rPr lang="en-US" sz="1600" dirty="0"/>
              <a:t>India has a large potential for energy generation by utilization of renewable energy source due to its geographical location advantage</a:t>
            </a:r>
            <a:endParaRPr lang="en-SG" sz="1600" dirty="0"/>
          </a:p>
          <a:p>
            <a:pPr marL="742950" lvl="1" indent="-285750">
              <a:buFont typeface="Wingdings" panose="05000000000000000000" pitchFamily="2" charset="2"/>
              <a:buChar char="v"/>
            </a:pPr>
            <a:r>
              <a:rPr lang="en-SG" sz="1600" dirty="0"/>
              <a:t>Rising Prices for Oil &amp; Gases</a:t>
            </a:r>
          </a:p>
          <a:p>
            <a:pPr marL="742950" lvl="1" indent="-285750">
              <a:buFont typeface="Wingdings" panose="05000000000000000000" pitchFamily="2" charset="2"/>
              <a:buChar char="v"/>
            </a:pPr>
            <a:r>
              <a:rPr lang="en-SG" sz="1600" dirty="0"/>
              <a:t>Ecological Hazards</a:t>
            </a:r>
          </a:p>
          <a:p>
            <a:pPr marL="742950" lvl="1" indent="-285750">
              <a:buFont typeface="Wingdings" panose="05000000000000000000" pitchFamily="2" charset="2"/>
              <a:buChar char="v"/>
            </a:pPr>
            <a:r>
              <a:rPr lang="en-SG" sz="1600" dirty="0"/>
              <a:t>Ample Resources and Site available</a:t>
            </a:r>
          </a:p>
          <a:p>
            <a:pPr marL="742950" lvl="1" indent="-285750">
              <a:buFont typeface="Wingdings" panose="05000000000000000000" pitchFamily="2" charset="2"/>
              <a:buChar char="v"/>
            </a:pPr>
            <a:r>
              <a:rPr lang="en-SG" sz="1600" dirty="0"/>
              <a:t>Abundant sunshine</a:t>
            </a:r>
          </a:p>
          <a:p>
            <a:pPr lvl="1">
              <a:buFont typeface="Wingdings" panose="05000000000000000000" pitchFamily="2" charset="2"/>
              <a:buChar char="v"/>
            </a:pPr>
            <a:r>
              <a:rPr lang="en-SG" sz="1600" dirty="0"/>
              <a:t>Avoid the high cost involved in transmission </a:t>
            </a:r>
          </a:p>
          <a:p>
            <a:pPr lvl="1">
              <a:buFont typeface="Wingdings" panose="05000000000000000000" pitchFamily="2" charset="2"/>
              <a:buChar char="v"/>
            </a:pPr>
            <a:r>
              <a:rPr lang="en-SG" sz="1600" dirty="0"/>
              <a:t>Avoid recurring fuel cost</a:t>
            </a:r>
          </a:p>
          <a:p>
            <a:pPr lvl="1">
              <a:buFont typeface="Wingdings" panose="05000000000000000000" pitchFamily="2" charset="2"/>
              <a:buChar char="v"/>
            </a:pPr>
            <a:r>
              <a:rPr lang="en-SG" sz="1600" dirty="0"/>
              <a:t>Boost the urban and rural economy</a:t>
            </a:r>
          </a:p>
          <a:p>
            <a:pPr lvl="1">
              <a:buFont typeface="Wingdings" panose="05000000000000000000" pitchFamily="2" charset="2"/>
              <a:buChar char="v"/>
            </a:pPr>
            <a:r>
              <a:rPr lang="en-SG" sz="1600" dirty="0"/>
              <a:t>Make available much needed energy for basic needs at door steps at affordable prices</a:t>
            </a:r>
          </a:p>
          <a:p>
            <a:pPr lvl="1">
              <a:buFont typeface="Wingdings" panose="05000000000000000000" pitchFamily="2" charset="2"/>
              <a:buChar char="v"/>
            </a:pPr>
            <a:r>
              <a:rPr lang="en-US" sz="1600" dirty="0"/>
              <a:t>Unlike conventional thermal power generation from coal, they do not cause pollution and generate clean power</a:t>
            </a:r>
          </a:p>
          <a:p>
            <a:pPr marL="285750" indent="-285750">
              <a:buFont typeface="Wingdings" panose="05000000000000000000" pitchFamily="2" charset="2"/>
              <a:buChar char="v"/>
            </a:pPr>
            <a:endParaRPr lang="en-SG" sz="1600" dirty="0"/>
          </a:p>
          <a:p>
            <a:br>
              <a:rPr lang="en-SG" sz="1600" dirty="0"/>
            </a:br>
            <a:endParaRPr lang="en-SG" sz="1600" dirty="0"/>
          </a:p>
        </p:txBody>
      </p:sp>
    </p:spTree>
    <p:extLst>
      <p:ext uri="{BB962C8B-B14F-4D97-AF65-F5344CB8AC3E}">
        <p14:creationId xmlns:p14="http://schemas.microsoft.com/office/powerpoint/2010/main" val="2678307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3FCA-DA54-4618-BBFF-BD0B6FF452A8}"/>
              </a:ext>
            </a:extLst>
          </p:cNvPr>
          <p:cNvSpPr>
            <a:spLocks noGrp="1"/>
          </p:cNvSpPr>
          <p:nvPr>
            <p:ph type="title"/>
          </p:nvPr>
        </p:nvSpPr>
        <p:spPr>
          <a:gradFill>
            <a:gsLst>
              <a:gs pos="2000">
                <a:srgbClr val="15B3EC"/>
              </a:gs>
              <a:gs pos="0">
                <a:srgbClr val="00B0F0"/>
              </a:gs>
              <a:gs pos="0">
                <a:schemeClr val="accent1">
                  <a:hueOff val="0"/>
                  <a:satOff val="0"/>
                  <a:lumOff val="0"/>
                  <a:alphaOff val="0"/>
                  <a:satMod val="110000"/>
                  <a:lumMod val="100000"/>
                  <a:shade val="100000"/>
                </a:schemeClr>
              </a:gs>
              <a:gs pos="58000">
                <a:schemeClr val="accent1">
                  <a:hueOff val="0"/>
                  <a:satOff val="0"/>
                  <a:lumOff val="0"/>
                  <a:alphaOff val="0"/>
                  <a:lumMod val="99000"/>
                  <a:satMod val="120000"/>
                  <a:shade val="78000"/>
                </a:schemeClr>
              </a:gs>
            </a:gsLst>
            <a:lin ang="5400000" scaled="0"/>
          </a:gradFill>
        </p:spPr>
        <p:txBody>
          <a:bodyPr/>
          <a:lstStyle/>
          <a:p>
            <a:r>
              <a:rPr lang="en-SG" sz="3200" dirty="0"/>
              <a:t>Nuclear Energy</a:t>
            </a:r>
          </a:p>
        </p:txBody>
      </p:sp>
      <p:sp>
        <p:nvSpPr>
          <p:cNvPr id="3" name="Content Placeholder 2">
            <a:extLst>
              <a:ext uri="{FF2B5EF4-FFF2-40B4-BE49-F238E27FC236}">
                <a16:creationId xmlns:a16="http://schemas.microsoft.com/office/drawing/2014/main" id="{1FB8680F-1B96-450A-830A-4807F43B88AD}"/>
              </a:ext>
            </a:extLst>
          </p:cNvPr>
          <p:cNvSpPr>
            <a:spLocks noGrp="1"/>
          </p:cNvSpPr>
          <p:nvPr>
            <p:ph idx="1"/>
          </p:nvPr>
        </p:nvSpPr>
        <p:spPr>
          <a:xfrm>
            <a:off x="423835" y="1417638"/>
            <a:ext cx="8435280" cy="5440362"/>
          </a:xfrm>
        </p:spPr>
        <p:txBody>
          <a:bodyPr/>
          <a:lstStyle/>
          <a:p>
            <a:r>
              <a:rPr lang="en-SG" sz="1600" b="1" u="sng" dirty="0" err="1"/>
              <a:t>Adavantages</a:t>
            </a:r>
            <a:r>
              <a:rPr lang="en-SG" sz="1600" dirty="0"/>
              <a:t>:</a:t>
            </a:r>
          </a:p>
          <a:p>
            <a:pPr lvl="1">
              <a:buFont typeface="Wingdings" panose="05000000000000000000" pitchFamily="2" charset="2"/>
              <a:buChar char="v"/>
            </a:pPr>
            <a:r>
              <a:rPr lang="en-SG" sz="1600" dirty="0"/>
              <a:t>Don’t emit gas or particulate matter</a:t>
            </a:r>
          </a:p>
          <a:p>
            <a:pPr lvl="1">
              <a:buFont typeface="Wingdings" panose="05000000000000000000" pitchFamily="2" charset="2"/>
              <a:buChar char="v"/>
            </a:pPr>
            <a:r>
              <a:rPr lang="en-US" sz="1600" dirty="0"/>
              <a:t>Thorium is more abundant and exploiting it does not involve release of large quantities of carbon dioxide, making it less dangerous for the climate than fossil fuels like coal and oil.</a:t>
            </a:r>
          </a:p>
          <a:p>
            <a:pPr lvl="1">
              <a:buFont typeface="Wingdings" panose="05000000000000000000" pitchFamily="2" charset="2"/>
              <a:buChar char="v"/>
            </a:pPr>
            <a:r>
              <a:rPr lang="en-SG" sz="1600" dirty="0"/>
              <a:t>Low cost of generation</a:t>
            </a:r>
          </a:p>
          <a:p>
            <a:r>
              <a:rPr lang="en-US" sz="1600" b="1" u="sng" dirty="0"/>
              <a:t>Location </a:t>
            </a:r>
          </a:p>
          <a:p>
            <a:pPr lvl="1">
              <a:buFont typeface="Wingdings" panose="05000000000000000000" pitchFamily="2" charset="2"/>
              <a:buChar char="v"/>
            </a:pPr>
            <a:r>
              <a:rPr lang="en-US" sz="1600" dirty="0"/>
              <a:t>Areas which are less prone to military installations or potential explosives ,having stability and low ground motion during an earthquake are ideal for a Nuclear reactor, making southern part and central part of India suitable for Nuclear energy. </a:t>
            </a:r>
          </a:p>
          <a:p>
            <a:r>
              <a:rPr lang="en-US" sz="1600" b="1" u="sng" dirty="0"/>
              <a:t>Production </a:t>
            </a:r>
            <a:r>
              <a:rPr lang="en-US" sz="1600" dirty="0"/>
              <a:t>: </a:t>
            </a:r>
          </a:p>
          <a:p>
            <a:pPr lvl="1">
              <a:buFont typeface="Wingdings" panose="05000000000000000000" pitchFamily="2" charset="2"/>
              <a:buChar char="v"/>
            </a:pPr>
            <a:r>
              <a:rPr lang="en-US" sz="1600" dirty="0"/>
              <a:t> Reactor can generate power in a range from 1000(MW) to 15,000 (MW) in a day. This results to 365 GW to 5,500 GW in an year. </a:t>
            </a:r>
          </a:p>
          <a:p>
            <a:pPr lvl="1">
              <a:buFont typeface="Wingdings" panose="05000000000000000000" pitchFamily="2" charset="2"/>
              <a:buChar char="v"/>
            </a:pPr>
            <a:r>
              <a:rPr lang="en-US" sz="1600" dirty="0"/>
              <a:t>Based on the location optimizing the range of power generation we can minimize the </a:t>
            </a:r>
            <a:r>
              <a:rPr lang="en-SG" sz="1600" dirty="0"/>
              <a:t>possibility of nuclear hazards.</a:t>
            </a:r>
            <a:endParaRPr lang="en-US" sz="1600" dirty="0"/>
          </a:p>
          <a:p>
            <a:r>
              <a:rPr lang="en-US" sz="1600" b="1" u="sng" dirty="0"/>
              <a:t>Cost</a:t>
            </a:r>
            <a:r>
              <a:rPr lang="en-US" sz="1600" dirty="0"/>
              <a:t> :</a:t>
            </a:r>
          </a:p>
          <a:p>
            <a:pPr>
              <a:buFont typeface="Wingdings" panose="05000000000000000000" pitchFamily="2" charset="2"/>
              <a:buChar char="v"/>
            </a:pPr>
            <a:r>
              <a:rPr lang="en-US" sz="1600" dirty="0"/>
              <a:t> Nuclear power had the lowest end user electricity production costs at 2.10 cents per kilowatt hour.</a:t>
            </a:r>
            <a:endParaRPr lang="en-SG" sz="1600" dirty="0"/>
          </a:p>
        </p:txBody>
      </p:sp>
    </p:spTree>
    <p:extLst>
      <p:ext uri="{BB962C8B-B14F-4D97-AF65-F5344CB8AC3E}">
        <p14:creationId xmlns:p14="http://schemas.microsoft.com/office/powerpoint/2010/main" val="1122604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2E64F-53E3-400F-8CC5-77508F025340}"/>
              </a:ext>
            </a:extLst>
          </p:cNvPr>
          <p:cNvSpPr>
            <a:spLocks noGrp="1"/>
          </p:cNvSpPr>
          <p:nvPr>
            <p:ph type="title"/>
          </p:nvPr>
        </p:nvSpPr>
        <p:spPr>
          <a:gradFill>
            <a:gsLst>
              <a:gs pos="2000">
                <a:srgbClr val="15B3EC"/>
              </a:gs>
              <a:gs pos="0">
                <a:srgbClr val="00B0F0"/>
              </a:gs>
              <a:gs pos="0">
                <a:schemeClr val="accent1">
                  <a:hueOff val="0"/>
                  <a:satOff val="0"/>
                  <a:lumOff val="0"/>
                  <a:alphaOff val="0"/>
                  <a:satMod val="110000"/>
                  <a:lumMod val="100000"/>
                  <a:shade val="100000"/>
                </a:schemeClr>
              </a:gs>
              <a:gs pos="58000">
                <a:schemeClr val="accent1">
                  <a:hueOff val="0"/>
                  <a:satOff val="0"/>
                  <a:lumOff val="0"/>
                  <a:alphaOff val="0"/>
                  <a:lumMod val="99000"/>
                  <a:satMod val="120000"/>
                  <a:shade val="78000"/>
                </a:schemeClr>
              </a:gs>
            </a:gsLst>
            <a:lin ang="5400000" scaled="0"/>
          </a:gradFill>
        </p:spPr>
        <p:txBody>
          <a:bodyPr/>
          <a:lstStyle/>
          <a:p>
            <a:r>
              <a:rPr lang="en-SG" sz="3200" dirty="0"/>
              <a:t>Solar Energy</a:t>
            </a:r>
          </a:p>
        </p:txBody>
      </p:sp>
      <p:sp>
        <p:nvSpPr>
          <p:cNvPr id="3" name="Content Placeholder 2">
            <a:extLst>
              <a:ext uri="{FF2B5EF4-FFF2-40B4-BE49-F238E27FC236}">
                <a16:creationId xmlns:a16="http://schemas.microsoft.com/office/drawing/2014/main" id="{146F600D-B374-4497-BFC2-4CD5B4E4F741}"/>
              </a:ext>
            </a:extLst>
          </p:cNvPr>
          <p:cNvSpPr>
            <a:spLocks noGrp="1"/>
          </p:cNvSpPr>
          <p:nvPr>
            <p:ph idx="1"/>
          </p:nvPr>
        </p:nvSpPr>
        <p:spPr>
          <a:xfrm>
            <a:off x="457200" y="1600200"/>
            <a:ext cx="8229600" cy="5213175"/>
          </a:xfrm>
          <a:noFill/>
        </p:spPr>
        <p:txBody>
          <a:bodyPr/>
          <a:lstStyle/>
          <a:p>
            <a:endParaRPr lang="en-US" sz="1600" dirty="0"/>
          </a:p>
          <a:p>
            <a:r>
              <a:rPr lang="en-US" sz="1600" b="1" u="sng" dirty="0"/>
              <a:t>Advantages</a:t>
            </a:r>
            <a:r>
              <a:rPr lang="en-US" sz="1600" dirty="0"/>
              <a:t>:</a:t>
            </a:r>
          </a:p>
          <a:p>
            <a:pPr lvl="1">
              <a:buFont typeface="Wingdings" panose="05000000000000000000" pitchFamily="2" charset="2"/>
              <a:buChar char="v"/>
            </a:pPr>
            <a:r>
              <a:rPr lang="en-US" sz="1600" dirty="0"/>
              <a:t>Abundance of free solar energy throughout all parts of India , can be utilized almost everywhere.</a:t>
            </a:r>
          </a:p>
          <a:p>
            <a:pPr lvl="1">
              <a:buFont typeface="Wingdings" panose="05000000000000000000" pitchFamily="2" charset="2"/>
              <a:buChar char="v"/>
            </a:pPr>
            <a:r>
              <a:rPr lang="en-US" sz="1600" dirty="0"/>
              <a:t>Solar energy conversion equipment’s have longer life and need lesser maintenance and hence provide higher energy infrastructure security</a:t>
            </a:r>
          </a:p>
          <a:p>
            <a:r>
              <a:rPr lang="en-US" sz="1600" b="1" u="sng" dirty="0"/>
              <a:t>Location</a:t>
            </a:r>
            <a:r>
              <a:rPr lang="en-US" sz="1600" dirty="0"/>
              <a:t>:</a:t>
            </a:r>
          </a:p>
          <a:p>
            <a:pPr lvl="1">
              <a:buFont typeface="Wingdings" panose="05000000000000000000" pitchFamily="2" charset="2"/>
              <a:buChar char="v"/>
            </a:pPr>
            <a:r>
              <a:rPr lang="en-US" sz="1600" dirty="0"/>
              <a:t> States like Gujarat and Rajasthan pushing own solar policies and incentives. Karnataka and TN </a:t>
            </a:r>
            <a:r>
              <a:rPr lang="en-SG" sz="1600" dirty="0"/>
              <a:t>following.</a:t>
            </a:r>
          </a:p>
          <a:p>
            <a:r>
              <a:rPr lang="en-US" sz="1600" b="1" u="sng" dirty="0"/>
              <a:t>Production</a:t>
            </a:r>
            <a:r>
              <a:rPr lang="en-US" sz="1600" dirty="0"/>
              <a:t>: </a:t>
            </a:r>
          </a:p>
          <a:p>
            <a:pPr lvl="1">
              <a:buFont typeface="Wingdings" panose="05000000000000000000" pitchFamily="2" charset="2"/>
              <a:buChar char="v"/>
            </a:pPr>
            <a:r>
              <a:rPr lang="en-US" sz="1600" dirty="0"/>
              <a:t>The energy density of solar radiation is approximately 1,368 W/m2 (watts per square meter).</a:t>
            </a:r>
          </a:p>
          <a:p>
            <a:r>
              <a:rPr lang="en-US" sz="1600" b="1" u="sng" dirty="0"/>
              <a:t>Cost</a:t>
            </a:r>
            <a:r>
              <a:rPr lang="en-US" sz="1600" dirty="0"/>
              <a:t>: </a:t>
            </a:r>
          </a:p>
          <a:p>
            <a:pPr lvl="1">
              <a:buFont typeface="Wingdings" panose="05000000000000000000" pitchFamily="2" charset="2"/>
              <a:buChar char="v"/>
            </a:pPr>
            <a:r>
              <a:rPr lang="en-US" sz="1600" dirty="0"/>
              <a:t>For grid connected systems without battery backup, cost of installation may come, around 60000 to 70000 Rs./kW.</a:t>
            </a:r>
          </a:p>
          <a:p>
            <a:pPr marL="0" indent="0">
              <a:buNone/>
            </a:pPr>
            <a:br>
              <a:rPr lang="en-US" sz="1600" dirty="0"/>
            </a:br>
            <a:endParaRPr lang="en-US" sz="1600" dirty="0"/>
          </a:p>
          <a:p>
            <a:endParaRPr lang="en-SG" sz="1600" dirty="0"/>
          </a:p>
          <a:p>
            <a:endParaRPr lang="en-SG" sz="1600" dirty="0"/>
          </a:p>
          <a:p>
            <a:endParaRPr lang="en-SG" sz="1600" dirty="0"/>
          </a:p>
          <a:p>
            <a:endParaRPr lang="en-US" sz="1600" dirty="0"/>
          </a:p>
          <a:p>
            <a:endParaRPr lang="en-SG" sz="1600" dirty="0"/>
          </a:p>
        </p:txBody>
      </p:sp>
    </p:spTree>
    <p:extLst>
      <p:ext uri="{BB962C8B-B14F-4D97-AF65-F5344CB8AC3E}">
        <p14:creationId xmlns:p14="http://schemas.microsoft.com/office/powerpoint/2010/main" val="1978334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24FA2-9242-403E-912F-816E2FB15BA0}"/>
              </a:ext>
            </a:extLst>
          </p:cNvPr>
          <p:cNvSpPr>
            <a:spLocks noGrp="1"/>
          </p:cNvSpPr>
          <p:nvPr>
            <p:ph type="title"/>
          </p:nvPr>
        </p:nvSpPr>
        <p:spPr>
          <a:xfrm>
            <a:off x="457200" y="274638"/>
            <a:ext cx="8229600" cy="1143000"/>
          </a:xfrm>
          <a:gradFill>
            <a:gsLst>
              <a:gs pos="2000">
                <a:srgbClr val="15B3EC"/>
              </a:gs>
              <a:gs pos="0">
                <a:srgbClr val="00B0F0"/>
              </a:gs>
              <a:gs pos="0">
                <a:schemeClr val="accent1">
                  <a:hueOff val="0"/>
                  <a:satOff val="0"/>
                  <a:lumOff val="0"/>
                  <a:alphaOff val="0"/>
                  <a:satMod val="110000"/>
                  <a:lumMod val="100000"/>
                  <a:shade val="100000"/>
                </a:schemeClr>
              </a:gs>
              <a:gs pos="58000">
                <a:schemeClr val="accent1">
                  <a:hueOff val="0"/>
                  <a:satOff val="0"/>
                  <a:lumOff val="0"/>
                  <a:alphaOff val="0"/>
                  <a:lumMod val="99000"/>
                  <a:satMod val="120000"/>
                  <a:shade val="78000"/>
                </a:schemeClr>
              </a:gs>
            </a:gsLst>
            <a:lin ang="5400000" scaled="0"/>
          </a:gradFill>
        </p:spPr>
        <p:txBody>
          <a:bodyPr/>
          <a:lstStyle/>
          <a:p>
            <a:br>
              <a:rPr lang="en-SG" sz="3200" dirty="0"/>
            </a:br>
            <a:r>
              <a:rPr lang="en-SG" sz="3200" dirty="0"/>
              <a:t>Wind Energy</a:t>
            </a:r>
          </a:p>
        </p:txBody>
      </p:sp>
      <p:sp>
        <p:nvSpPr>
          <p:cNvPr id="3" name="Content Placeholder 2">
            <a:extLst>
              <a:ext uri="{FF2B5EF4-FFF2-40B4-BE49-F238E27FC236}">
                <a16:creationId xmlns:a16="http://schemas.microsoft.com/office/drawing/2014/main" id="{E2C24DDE-D7D8-4DAE-975C-91C91769B54C}"/>
              </a:ext>
            </a:extLst>
          </p:cNvPr>
          <p:cNvSpPr>
            <a:spLocks noGrp="1"/>
          </p:cNvSpPr>
          <p:nvPr>
            <p:ph idx="1"/>
          </p:nvPr>
        </p:nvSpPr>
        <p:spPr>
          <a:xfrm>
            <a:off x="457200" y="1600200"/>
            <a:ext cx="8075240" cy="5257800"/>
          </a:xfrm>
        </p:spPr>
        <p:txBody>
          <a:bodyPr/>
          <a:lstStyle/>
          <a:p>
            <a:r>
              <a:rPr lang="en-SG" sz="1600" b="1" u="sng" dirty="0"/>
              <a:t>Advantages</a:t>
            </a:r>
            <a:r>
              <a:rPr lang="en-SG" sz="1600" dirty="0"/>
              <a:t>:</a:t>
            </a:r>
          </a:p>
          <a:p>
            <a:pPr lvl="1">
              <a:buFont typeface="Wingdings" panose="05000000000000000000" pitchFamily="2" charset="2"/>
              <a:buChar char="v"/>
            </a:pPr>
            <a:r>
              <a:rPr lang="en-US" sz="1600" dirty="0"/>
              <a:t>Wind energy is pollution free. </a:t>
            </a:r>
          </a:p>
          <a:p>
            <a:pPr lvl="1">
              <a:buFont typeface="Wingdings" panose="05000000000000000000" pitchFamily="2" charset="2"/>
              <a:buChar char="v"/>
            </a:pPr>
            <a:r>
              <a:rPr lang="en-US" sz="1600" dirty="0"/>
              <a:t>Negligible Greenhouse Gases: The sources of most of our power, coal and natural gas, produce large quantities of greenhouse gases. </a:t>
            </a:r>
          </a:p>
          <a:p>
            <a:pPr lvl="1">
              <a:buFont typeface="Wingdings" panose="05000000000000000000" pitchFamily="2" charset="2"/>
              <a:buChar char="v"/>
            </a:pPr>
            <a:r>
              <a:rPr lang="en-US" sz="1600" dirty="0"/>
              <a:t>Wind power requires only attention in the manufacture, installation and maintenance of the turbines</a:t>
            </a:r>
            <a:endParaRPr lang="en-SG" sz="1600" dirty="0"/>
          </a:p>
          <a:p>
            <a:r>
              <a:rPr lang="en-SG" sz="1600" b="1" u="sng" dirty="0"/>
              <a:t>Location</a:t>
            </a:r>
          </a:p>
          <a:p>
            <a:pPr lvl="1">
              <a:buFont typeface="Wingdings" panose="05000000000000000000" pitchFamily="2" charset="2"/>
              <a:buChar char="v"/>
            </a:pPr>
            <a:r>
              <a:rPr lang="en-US" sz="1600" dirty="0"/>
              <a:t>The best places for wind farms are in coastal areas, at the tops of rounded hills, open plains and gaps in mountains - places where the wind is strong and reliable. </a:t>
            </a:r>
          </a:p>
          <a:p>
            <a:pPr lvl="1">
              <a:buFont typeface="Wingdings" panose="05000000000000000000" pitchFamily="2" charset="2"/>
              <a:buChar char="v"/>
            </a:pPr>
            <a:r>
              <a:rPr lang="en-US" sz="1600" dirty="0"/>
              <a:t>States like Tamil Nadu, Karnataka, Andhra Pradesh, and Gujarat have the highest wind power potential. </a:t>
            </a:r>
          </a:p>
          <a:p>
            <a:r>
              <a:rPr lang="en-SG" sz="1600" b="1" u="sng" dirty="0"/>
              <a:t>Production</a:t>
            </a:r>
          </a:p>
          <a:p>
            <a:pPr lvl="1">
              <a:buFont typeface="Wingdings" panose="05000000000000000000" pitchFamily="2" charset="2"/>
              <a:buChar char="v"/>
            </a:pPr>
            <a:r>
              <a:rPr lang="en-US" sz="1600" dirty="0"/>
              <a:t>The output of a wind turbine depends on the turbine's size and the wind's speed through the rotor. An average onshore wind turbine with a capacity of 2.5–3 MW, can produce more than 6 million kWh in a year</a:t>
            </a:r>
            <a:endParaRPr lang="en-SG" sz="1600" dirty="0"/>
          </a:p>
          <a:p>
            <a:r>
              <a:rPr lang="en-SG" sz="1600" b="1" u="sng" dirty="0"/>
              <a:t>Cost</a:t>
            </a:r>
          </a:p>
          <a:p>
            <a:pPr lvl="1">
              <a:buFont typeface="Wingdings" panose="05000000000000000000" pitchFamily="2" charset="2"/>
              <a:buChar char="v"/>
            </a:pPr>
            <a:r>
              <a:rPr lang="en-US" sz="1400" dirty="0"/>
              <a:t>The costs for a utility scale wind turbine range from about $1.3 million to $2.2 million per MW of capacity installed. Most of the commercial-scale turbines installed today are 2 MW in size and cost roughly $3-$4 million installed.</a:t>
            </a:r>
          </a:p>
          <a:p>
            <a:br>
              <a:rPr lang="en-US" sz="1600" dirty="0"/>
            </a:br>
            <a:endParaRPr lang="en-SG" sz="1600" dirty="0"/>
          </a:p>
          <a:p>
            <a:endParaRPr lang="en-SG" sz="1600" dirty="0"/>
          </a:p>
          <a:p>
            <a:endParaRPr lang="en-SG" sz="1600" dirty="0"/>
          </a:p>
          <a:p>
            <a:endParaRPr lang="en-SG" sz="1600" dirty="0"/>
          </a:p>
        </p:txBody>
      </p:sp>
    </p:spTree>
    <p:extLst>
      <p:ext uri="{BB962C8B-B14F-4D97-AF65-F5344CB8AC3E}">
        <p14:creationId xmlns:p14="http://schemas.microsoft.com/office/powerpoint/2010/main" val="44195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2EFF-AFF0-436F-BD24-3F8A4B864B52}"/>
              </a:ext>
            </a:extLst>
          </p:cNvPr>
          <p:cNvSpPr>
            <a:spLocks noGrp="1"/>
          </p:cNvSpPr>
          <p:nvPr>
            <p:ph type="title"/>
          </p:nvPr>
        </p:nvSpPr>
        <p:spPr>
          <a:gradFill>
            <a:gsLst>
              <a:gs pos="2000">
                <a:srgbClr val="15B3EC"/>
              </a:gs>
              <a:gs pos="0">
                <a:srgbClr val="00B0F0"/>
              </a:gs>
              <a:gs pos="0">
                <a:schemeClr val="accent1">
                  <a:hueOff val="0"/>
                  <a:satOff val="0"/>
                  <a:lumOff val="0"/>
                  <a:alphaOff val="0"/>
                  <a:satMod val="110000"/>
                  <a:lumMod val="100000"/>
                  <a:shade val="100000"/>
                </a:schemeClr>
              </a:gs>
              <a:gs pos="58000">
                <a:schemeClr val="accent1">
                  <a:hueOff val="0"/>
                  <a:satOff val="0"/>
                  <a:lumOff val="0"/>
                  <a:alphaOff val="0"/>
                  <a:lumMod val="99000"/>
                  <a:satMod val="120000"/>
                  <a:shade val="78000"/>
                </a:schemeClr>
              </a:gs>
            </a:gsLst>
            <a:lin ang="5400000" scaled="0"/>
          </a:gradFill>
        </p:spPr>
        <p:txBody>
          <a:bodyPr/>
          <a:lstStyle/>
          <a:p>
            <a:r>
              <a:rPr lang="en-SG" dirty="0"/>
              <a:t>Biomass Energy</a:t>
            </a:r>
          </a:p>
        </p:txBody>
      </p:sp>
      <p:sp>
        <p:nvSpPr>
          <p:cNvPr id="3" name="Content Placeholder 2">
            <a:extLst>
              <a:ext uri="{FF2B5EF4-FFF2-40B4-BE49-F238E27FC236}">
                <a16:creationId xmlns:a16="http://schemas.microsoft.com/office/drawing/2014/main" id="{8C4267AA-E1FC-450D-A2F9-9C1E5D90702F}"/>
              </a:ext>
            </a:extLst>
          </p:cNvPr>
          <p:cNvSpPr>
            <a:spLocks noGrp="1"/>
          </p:cNvSpPr>
          <p:nvPr>
            <p:ph idx="1"/>
          </p:nvPr>
        </p:nvSpPr>
        <p:spPr/>
        <p:txBody>
          <a:bodyPr/>
          <a:lstStyle/>
          <a:p>
            <a:endParaRPr lang="en-US" sz="1600" dirty="0"/>
          </a:p>
          <a:p>
            <a:r>
              <a:rPr lang="en-US" sz="1600" b="1" u="sng" dirty="0"/>
              <a:t>Advantages</a:t>
            </a:r>
            <a:r>
              <a:rPr lang="en-US" sz="1600" dirty="0"/>
              <a:t>:</a:t>
            </a:r>
          </a:p>
          <a:p>
            <a:pPr lvl="1">
              <a:buFont typeface="Wingdings" panose="05000000000000000000" pitchFamily="2" charset="2"/>
              <a:buChar char="v"/>
            </a:pPr>
            <a:r>
              <a:rPr lang="en-US" sz="1600" dirty="0"/>
              <a:t>The technology for generation of electricity from these biomass materials is similar to the conventional coal-based thermal power generation. </a:t>
            </a:r>
          </a:p>
          <a:p>
            <a:pPr lvl="1">
              <a:buFont typeface="Wingdings" panose="05000000000000000000" pitchFamily="2" charset="2"/>
              <a:buChar char="v"/>
            </a:pPr>
            <a:r>
              <a:rPr lang="en-US" sz="1600" dirty="0"/>
              <a:t>Due to their proximity to the rural areas, these projects are likely to improve quality of electricity supply there</a:t>
            </a:r>
          </a:p>
          <a:p>
            <a:r>
              <a:rPr lang="en-US" sz="1600" b="1" u="sng" dirty="0"/>
              <a:t>Location</a:t>
            </a:r>
            <a:r>
              <a:rPr lang="en-US" sz="1600" dirty="0"/>
              <a:t>:</a:t>
            </a:r>
          </a:p>
          <a:p>
            <a:pPr lvl="1">
              <a:buFont typeface="Wingdings" panose="05000000000000000000" pitchFamily="2" charset="2"/>
              <a:buChar char="v"/>
            </a:pPr>
            <a:r>
              <a:rPr lang="en-US" sz="1600" dirty="0"/>
              <a:t>There are no consequences in selecting any region , a larger space and a high amount of bio degradable pile of garbage </a:t>
            </a:r>
            <a:endParaRPr lang="en-SG" sz="1600" dirty="0"/>
          </a:p>
          <a:p>
            <a:r>
              <a:rPr lang="en-US" sz="1600" b="1" u="sng" dirty="0"/>
              <a:t>Production</a:t>
            </a:r>
            <a:r>
              <a:rPr lang="en-US" sz="1600" dirty="0"/>
              <a:t>: </a:t>
            </a:r>
          </a:p>
          <a:p>
            <a:pPr lvl="1">
              <a:buFont typeface="Wingdings" panose="05000000000000000000" pitchFamily="2" charset="2"/>
              <a:buChar char="v"/>
            </a:pPr>
            <a:r>
              <a:rPr lang="en-US" sz="1600" dirty="0"/>
              <a:t>The production is higher for dry biowaste than for wet. 1 ton is capable of generating of anything between 100–140 </a:t>
            </a:r>
            <a:r>
              <a:rPr lang="en-US" sz="1600" dirty="0" err="1"/>
              <a:t>cu.m</a:t>
            </a:r>
            <a:r>
              <a:rPr lang="en-US" sz="1600" dirty="0"/>
              <a:t>. of biogas</a:t>
            </a:r>
          </a:p>
          <a:p>
            <a:r>
              <a:rPr lang="en-US" sz="1600" b="1" u="sng" dirty="0"/>
              <a:t>Cost</a:t>
            </a:r>
            <a:r>
              <a:rPr lang="en-US" sz="1600" dirty="0"/>
              <a:t>: </a:t>
            </a:r>
          </a:p>
          <a:p>
            <a:pPr lvl="1">
              <a:buFont typeface="Wingdings" panose="05000000000000000000" pitchFamily="2" charset="2"/>
              <a:buChar char="v"/>
            </a:pPr>
            <a:r>
              <a:rPr lang="en-US" sz="1600" dirty="0"/>
              <a:t>Typical capital costs for biomass power projects range from Rs 3 crores/ MW to Rs 4 crores/MW. Costs of generation depend upon the cost of biomass, the plant load factor, and the efficiencies of conversion.</a:t>
            </a:r>
            <a:br>
              <a:rPr lang="en-US" sz="1600" dirty="0"/>
            </a:br>
            <a:endParaRPr lang="en-US" sz="1600" dirty="0"/>
          </a:p>
          <a:p>
            <a:endParaRPr lang="en-SG" sz="1600" dirty="0"/>
          </a:p>
          <a:p>
            <a:endParaRPr lang="en-SG" sz="1600" dirty="0"/>
          </a:p>
          <a:p>
            <a:endParaRPr lang="en-SG" sz="1600" dirty="0"/>
          </a:p>
          <a:p>
            <a:endParaRPr lang="en-US" sz="1600" dirty="0"/>
          </a:p>
          <a:p>
            <a:endParaRPr lang="en-SG" sz="1600" dirty="0"/>
          </a:p>
          <a:p>
            <a:endParaRPr lang="en-SG" dirty="0"/>
          </a:p>
        </p:txBody>
      </p:sp>
    </p:spTree>
    <p:extLst>
      <p:ext uri="{BB962C8B-B14F-4D97-AF65-F5344CB8AC3E}">
        <p14:creationId xmlns:p14="http://schemas.microsoft.com/office/powerpoint/2010/main" val="3664579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3000"/>
            <a:lum/>
            <a:extLst>
              <a:ext uri="{837473B0-CC2E-450A-ABE3-18F120FF3D39}">
                <a1611:picAttrSrcUrl xmlns:a1611="http://schemas.microsoft.com/office/drawing/2016/11/main" r:id="rId3"/>
              </a:ext>
            </a:extLst>
          </a:blip>
          <a:srcRect/>
          <a:stretch>
            <a:fillRect t="-30000" b="-30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9F16FA-41CA-4908-AEC5-196361436FAD}"/>
              </a:ext>
            </a:extLst>
          </p:cNvPr>
          <p:cNvSpPr>
            <a:spLocks noGrp="1"/>
          </p:cNvSpPr>
          <p:nvPr>
            <p:ph idx="1"/>
          </p:nvPr>
        </p:nvSpPr>
        <p:spPr/>
        <p:txBody>
          <a:bodyPr/>
          <a:lstStyle/>
          <a:p>
            <a:pPr marL="914400" lvl="2" indent="0">
              <a:buNone/>
            </a:pPr>
            <a:endParaRPr lang="en-SG" sz="7200" dirty="0">
              <a:latin typeface="Algerian" panose="04020705040A02060702" pitchFamily="82" charset="0"/>
            </a:endParaRPr>
          </a:p>
          <a:p>
            <a:pPr marL="914400" lvl="2" indent="0">
              <a:buNone/>
            </a:pPr>
            <a:r>
              <a:rPr lang="en-SG" sz="7200" dirty="0">
                <a:latin typeface="Algerian" panose="04020705040A02060702" pitchFamily="82" charset="0"/>
              </a:rPr>
              <a:t>    Thank you</a:t>
            </a:r>
          </a:p>
        </p:txBody>
      </p:sp>
    </p:spTree>
    <p:extLst>
      <p:ext uri="{BB962C8B-B14F-4D97-AF65-F5344CB8AC3E}">
        <p14:creationId xmlns:p14="http://schemas.microsoft.com/office/powerpoint/2010/main" val="3110699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1E96-574E-448C-A60E-2A72AB462E27}"/>
              </a:ext>
            </a:extLst>
          </p:cNvPr>
          <p:cNvSpPr>
            <a:spLocks noGrp="1"/>
          </p:cNvSpPr>
          <p:nvPr>
            <p:ph type="title"/>
          </p:nvPr>
        </p:nvSpPr>
        <p:spPr>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SG" dirty="0"/>
              <a:t>Contents</a:t>
            </a:r>
          </a:p>
        </p:txBody>
      </p:sp>
      <p:sp>
        <p:nvSpPr>
          <p:cNvPr id="3" name="Content Placeholder 2">
            <a:extLst>
              <a:ext uri="{FF2B5EF4-FFF2-40B4-BE49-F238E27FC236}">
                <a16:creationId xmlns:a16="http://schemas.microsoft.com/office/drawing/2014/main" id="{77A15AC4-A39A-48F5-BC34-1E7876057BC9}"/>
              </a:ext>
            </a:extLst>
          </p:cNvPr>
          <p:cNvSpPr>
            <a:spLocks noGrp="1"/>
          </p:cNvSpPr>
          <p:nvPr>
            <p:ph idx="1"/>
          </p:nvPr>
        </p:nvSpPr>
        <p:spPr>
          <a:xfrm>
            <a:off x="457200" y="1600200"/>
            <a:ext cx="8229600" cy="5357192"/>
          </a:xfrm>
        </p:spPr>
        <p:txBody>
          <a:bodyPr/>
          <a:lstStyle/>
          <a:p>
            <a:pPr marL="514350" indent="-514350">
              <a:buFont typeface="+mj-lt"/>
              <a:buAutoNum type="arabicPeriod"/>
            </a:pPr>
            <a:r>
              <a:rPr lang="en-SG" sz="1800" dirty="0">
                <a:latin typeface="Algerian" panose="04020705040A02060702" pitchFamily="82" charset="0"/>
              </a:rPr>
              <a:t>Electricity-Current Status</a:t>
            </a:r>
          </a:p>
          <a:p>
            <a:pPr marL="514350" indent="-514350">
              <a:buFont typeface="+mj-lt"/>
              <a:buAutoNum type="arabicPeriod"/>
            </a:pPr>
            <a:r>
              <a:rPr lang="en-SG" sz="1800" dirty="0">
                <a:latin typeface="Algerian" panose="04020705040A02060702" pitchFamily="82" charset="0"/>
              </a:rPr>
              <a:t>Electricity – Generation</a:t>
            </a:r>
          </a:p>
          <a:p>
            <a:pPr marL="514350" indent="-514350">
              <a:buFont typeface="+mj-lt"/>
              <a:buAutoNum type="arabicPeriod"/>
            </a:pPr>
            <a:r>
              <a:rPr lang="en-SG" sz="1800" dirty="0">
                <a:latin typeface="Algerian" panose="04020705040A02060702" pitchFamily="82" charset="0"/>
              </a:rPr>
              <a:t>Electricity – Consumption</a:t>
            </a:r>
          </a:p>
          <a:p>
            <a:pPr marL="514350" indent="-514350">
              <a:buFont typeface="+mj-lt"/>
              <a:buAutoNum type="arabicPeriod"/>
            </a:pPr>
            <a:r>
              <a:rPr lang="en-US" sz="1800" dirty="0">
                <a:latin typeface="Algerian" panose="04020705040A02060702" pitchFamily="82" charset="0"/>
              </a:rPr>
              <a:t> Electricity–Factors driving consumption</a:t>
            </a:r>
            <a:r>
              <a:rPr lang="en-SG" sz="1800" dirty="0">
                <a:latin typeface="Algerian" panose="04020705040A02060702" pitchFamily="82" charset="0"/>
              </a:rPr>
              <a:t> </a:t>
            </a:r>
          </a:p>
          <a:p>
            <a:pPr marL="514350" indent="-514350">
              <a:buFont typeface="+mj-lt"/>
              <a:buAutoNum type="arabicPeriod"/>
            </a:pPr>
            <a:r>
              <a:rPr lang="en-US" sz="1800" dirty="0">
                <a:latin typeface="Algerian" panose="04020705040A02060702" pitchFamily="82" charset="0"/>
              </a:rPr>
              <a:t>Electricity–Trend (Consumption &amp; Generation)</a:t>
            </a:r>
          </a:p>
          <a:p>
            <a:pPr marL="514350" indent="-514350">
              <a:buFont typeface="+mj-lt"/>
              <a:buAutoNum type="arabicPeriod"/>
            </a:pPr>
            <a:r>
              <a:rPr lang="en-US" sz="1800" dirty="0">
                <a:latin typeface="Algerian" panose="04020705040A02060702" pitchFamily="82" charset="0"/>
              </a:rPr>
              <a:t>Electricity – Trend (Population)</a:t>
            </a:r>
          </a:p>
          <a:p>
            <a:pPr marL="514350" indent="-514350">
              <a:buFont typeface="+mj-lt"/>
              <a:buAutoNum type="arabicPeriod"/>
            </a:pPr>
            <a:r>
              <a:rPr lang="en-US" sz="1800" dirty="0">
                <a:latin typeface="Algerian" panose="04020705040A02060702" pitchFamily="82" charset="0"/>
              </a:rPr>
              <a:t>Electricity – Trend (GDP)</a:t>
            </a:r>
          </a:p>
          <a:p>
            <a:pPr marL="514350" indent="-514350">
              <a:buFont typeface="+mj-lt"/>
              <a:buAutoNum type="arabicPeriod"/>
            </a:pPr>
            <a:r>
              <a:rPr lang="en-SG" sz="1800" dirty="0">
                <a:latin typeface="Algerian" panose="04020705040A02060702" pitchFamily="82" charset="0"/>
              </a:rPr>
              <a:t>Business Problem</a:t>
            </a:r>
          </a:p>
          <a:p>
            <a:pPr marL="514350" indent="-514350">
              <a:buFont typeface="+mj-lt"/>
              <a:buAutoNum type="arabicPeriod"/>
            </a:pPr>
            <a:r>
              <a:rPr lang="en-SG" sz="1800" dirty="0">
                <a:latin typeface="Algerian" panose="04020705040A02060702" pitchFamily="82" charset="0"/>
              </a:rPr>
              <a:t>Proposed Solution</a:t>
            </a:r>
          </a:p>
          <a:p>
            <a:pPr marL="514350" indent="-514350">
              <a:buFont typeface="+mj-lt"/>
              <a:buAutoNum type="arabicPeriod"/>
            </a:pPr>
            <a:r>
              <a:rPr lang="en-SG" sz="1800" dirty="0">
                <a:latin typeface="Algerian" panose="04020705040A02060702" pitchFamily="82" charset="0"/>
              </a:rPr>
              <a:t>Approach to Proposed solution</a:t>
            </a:r>
          </a:p>
          <a:p>
            <a:pPr marL="514350" indent="-514350">
              <a:buFont typeface="+mj-lt"/>
              <a:buAutoNum type="arabicPeriod"/>
            </a:pPr>
            <a:r>
              <a:rPr lang="en-SG" sz="1800" dirty="0">
                <a:latin typeface="Algerian" panose="04020705040A02060702" pitchFamily="82" charset="0"/>
              </a:rPr>
              <a:t>Why Renewable energy for India</a:t>
            </a:r>
          </a:p>
          <a:p>
            <a:pPr marL="514350" indent="-514350">
              <a:buFont typeface="+mj-lt"/>
              <a:buAutoNum type="arabicPeriod"/>
            </a:pPr>
            <a:r>
              <a:rPr lang="en-SG" sz="1800" dirty="0">
                <a:latin typeface="Algerian" panose="04020705040A02060702" pitchFamily="82" charset="0"/>
              </a:rPr>
              <a:t>Nuclear Energy</a:t>
            </a:r>
          </a:p>
          <a:p>
            <a:pPr marL="514350" indent="-514350">
              <a:buFont typeface="+mj-lt"/>
              <a:buAutoNum type="arabicPeriod"/>
            </a:pPr>
            <a:r>
              <a:rPr lang="en-SG" sz="1800" dirty="0">
                <a:latin typeface="Algerian" panose="04020705040A02060702" pitchFamily="82" charset="0"/>
              </a:rPr>
              <a:t>Solar Energy</a:t>
            </a:r>
          </a:p>
          <a:p>
            <a:pPr marL="514350" indent="-514350">
              <a:buFont typeface="+mj-lt"/>
              <a:buAutoNum type="arabicPeriod"/>
            </a:pPr>
            <a:r>
              <a:rPr lang="en-SG" sz="1800" dirty="0">
                <a:latin typeface="Algerian" panose="04020705040A02060702" pitchFamily="82" charset="0"/>
              </a:rPr>
              <a:t>Wind Energy</a:t>
            </a:r>
          </a:p>
          <a:p>
            <a:pPr marL="514350" indent="-514350">
              <a:buFont typeface="+mj-lt"/>
              <a:buAutoNum type="arabicPeriod"/>
            </a:pPr>
            <a:r>
              <a:rPr lang="en-SG" sz="1800" dirty="0">
                <a:latin typeface="Algerian" panose="04020705040A02060702" pitchFamily="82" charset="0"/>
              </a:rPr>
              <a:t>Biomass Energy</a:t>
            </a:r>
          </a:p>
          <a:p>
            <a:pPr marL="514350" indent="-514350">
              <a:buFont typeface="+mj-lt"/>
              <a:buAutoNum type="arabicPeriod"/>
            </a:pPr>
            <a:endParaRPr lang="en-SG" sz="1800" dirty="0">
              <a:latin typeface="Algerian" panose="04020705040A02060702" pitchFamily="82" charset="0"/>
            </a:endParaRPr>
          </a:p>
          <a:p>
            <a:endParaRPr lang="en-SG" sz="1800" dirty="0">
              <a:latin typeface="Algerian" panose="04020705040A02060702" pitchFamily="82" charset="0"/>
            </a:endParaRPr>
          </a:p>
        </p:txBody>
      </p:sp>
    </p:spTree>
    <p:extLst>
      <p:ext uri="{BB962C8B-B14F-4D97-AF65-F5344CB8AC3E}">
        <p14:creationId xmlns:p14="http://schemas.microsoft.com/office/powerpoint/2010/main" val="2079705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CD96A3C5-F76A-494A-82FE-3BE72FFE1015}"/>
              </a:ext>
            </a:extLst>
          </p:cNvPr>
          <p:cNvSpPr>
            <a:spLocks noGrp="1" noChangeArrowheads="1"/>
          </p:cNvSpPr>
          <p:nvPr>
            <p:ph type="title"/>
          </p:nvPr>
        </p:nvSpPr>
        <p:spPr>
          <a:xfrm>
            <a:off x="395288" y="188913"/>
            <a:ext cx="8229600" cy="981075"/>
          </a:xfrm>
          <a:gradFill>
            <a:gsLst>
              <a:gs pos="0">
                <a:srgbClr val="00B0F0"/>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p:spPr>
        <p:txBody>
          <a:bodyPr/>
          <a:lstStyle/>
          <a:p>
            <a:r>
              <a:rPr lang="en-US" sz="3200" dirty="0"/>
              <a:t>Electricity - </a:t>
            </a:r>
            <a:r>
              <a:rPr lang="en-US" altLang="en-US" sz="3200" dirty="0">
                <a:solidFill>
                  <a:schemeClr val="tx1"/>
                </a:solidFill>
              </a:rPr>
              <a:t>Current Status</a:t>
            </a:r>
          </a:p>
        </p:txBody>
      </p:sp>
      <p:sp>
        <p:nvSpPr>
          <p:cNvPr id="106499" name="Rectangle 3">
            <a:extLst>
              <a:ext uri="{FF2B5EF4-FFF2-40B4-BE49-F238E27FC236}">
                <a16:creationId xmlns:a16="http://schemas.microsoft.com/office/drawing/2014/main" id="{3EB637D0-8051-4826-94D4-A4629CE93D44}"/>
              </a:ext>
            </a:extLst>
          </p:cNvPr>
          <p:cNvSpPr>
            <a:spLocks noGrp="1" noChangeArrowheads="1"/>
          </p:cNvSpPr>
          <p:nvPr>
            <p:ph type="body" idx="1"/>
          </p:nvPr>
        </p:nvSpPr>
        <p:spPr>
          <a:xfrm>
            <a:off x="395288" y="1340768"/>
            <a:ext cx="8229600" cy="5002212"/>
          </a:xfrm>
          <a:noFill/>
        </p:spPr>
        <p:txBody>
          <a:bodyPr/>
          <a:lstStyle/>
          <a:p>
            <a:pPr>
              <a:buFont typeface="Wingdings" panose="05000000000000000000" pitchFamily="2" charset="2"/>
              <a:buChar char="v"/>
            </a:pPr>
            <a:r>
              <a:rPr lang="en-US" altLang="en-US" sz="1600" dirty="0"/>
              <a:t>India consumes </a:t>
            </a:r>
            <a:r>
              <a:rPr lang="en-US" sz="1600" dirty="0"/>
              <a:t> 5.6% of global share in 2017</a:t>
            </a:r>
          </a:p>
          <a:p>
            <a:pPr>
              <a:buFont typeface="Wingdings" panose="05000000000000000000" pitchFamily="2" charset="2"/>
              <a:buChar char="v"/>
            </a:pPr>
            <a:r>
              <a:rPr lang="en-US" sz="1600" dirty="0"/>
              <a:t> India ranks 81 position in overall energy self-sufficiency at 66% in 2017</a:t>
            </a:r>
          </a:p>
          <a:p>
            <a:pPr>
              <a:buFont typeface="Wingdings" panose="05000000000000000000" pitchFamily="2" charset="2"/>
              <a:buChar char="v"/>
            </a:pPr>
            <a:r>
              <a:rPr lang="en-US" sz="1600" dirty="0"/>
              <a:t>The power sector in India is mainly governed by three pillars </a:t>
            </a:r>
          </a:p>
          <a:p>
            <a:pPr lvl="1">
              <a:buFont typeface="Wingdings" panose="05000000000000000000" pitchFamily="2" charset="2"/>
              <a:buChar char="v"/>
            </a:pPr>
            <a:r>
              <a:rPr lang="en-US" sz="1600" dirty="0"/>
              <a:t>Generation</a:t>
            </a:r>
          </a:p>
          <a:p>
            <a:pPr lvl="1">
              <a:buFont typeface="Wingdings" panose="05000000000000000000" pitchFamily="2" charset="2"/>
              <a:buChar char="v"/>
            </a:pPr>
            <a:r>
              <a:rPr lang="en-US" sz="1600" dirty="0"/>
              <a:t>Transmission</a:t>
            </a:r>
          </a:p>
          <a:p>
            <a:pPr lvl="1">
              <a:buFont typeface="Wingdings" panose="05000000000000000000" pitchFamily="2" charset="2"/>
              <a:buChar char="v"/>
            </a:pPr>
            <a:r>
              <a:rPr lang="en-US" sz="1600" dirty="0"/>
              <a:t>Distribution</a:t>
            </a:r>
          </a:p>
          <a:p>
            <a:pPr>
              <a:buFont typeface="Wingdings" panose="05000000000000000000" pitchFamily="2" charset="2"/>
              <a:buChar char="v"/>
            </a:pPr>
            <a:r>
              <a:rPr lang="en-US" altLang="en-US" sz="1600" b="1" u="sng" dirty="0"/>
              <a:t>Country wise Capacity :</a:t>
            </a:r>
            <a:r>
              <a:rPr lang="en-US" altLang="en-US" sz="1600" dirty="0"/>
              <a:t>Energy Capacity Maharashtra has highest electricity generation capacity across all states </a:t>
            </a:r>
          </a:p>
          <a:p>
            <a:pPr>
              <a:buFont typeface="Wingdings" panose="05000000000000000000" pitchFamily="2" charset="2"/>
              <a:buChar char="v"/>
            </a:pPr>
            <a:r>
              <a:rPr lang="en-US" altLang="en-US" sz="1600" b="1" u="sng" dirty="0"/>
              <a:t>State wise Potential Generation</a:t>
            </a:r>
            <a:r>
              <a:rPr lang="en-US" altLang="en-US" sz="1600" dirty="0"/>
              <a:t>: Norther region has highest capacity Identified with most contribution from Rajasthan in solar energy </a:t>
            </a:r>
          </a:p>
          <a:p>
            <a:pPr>
              <a:buFont typeface="Wingdings" panose="05000000000000000000" pitchFamily="2" charset="2"/>
              <a:buChar char="v"/>
            </a:pPr>
            <a:r>
              <a:rPr lang="en-US" altLang="en-US" sz="1600" b="1" u="sng" dirty="0"/>
              <a:t>State wise Installed Capacity</a:t>
            </a:r>
            <a:r>
              <a:rPr lang="en-US" altLang="en-US" sz="1600" dirty="0"/>
              <a:t> : Maharashtra has highest capacity with major contribution from coal sector.</a:t>
            </a:r>
          </a:p>
          <a:p>
            <a:pPr>
              <a:buFont typeface="Wingdings" panose="05000000000000000000" pitchFamily="2" charset="2"/>
              <a:buChar char="v"/>
            </a:pPr>
            <a:r>
              <a:rPr lang="en-US" altLang="en-US" sz="1600" b="1" u="sng" dirty="0"/>
              <a:t>Consumption :</a:t>
            </a:r>
            <a:r>
              <a:rPr lang="en-US" altLang="en-US" sz="1600" dirty="0"/>
              <a:t> Western region has highest contribution </a:t>
            </a:r>
          </a:p>
          <a:p>
            <a:pPr>
              <a:buFont typeface="Wingdings" panose="05000000000000000000" pitchFamily="2" charset="2"/>
              <a:buChar char="v"/>
            </a:pPr>
            <a:r>
              <a:rPr lang="en-US" sz="1600" b="1" u="sng" dirty="0"/>
              <a:t>Coal</a:t>
            </a:r>
            <a:r>
              <a:rPr lang="en-US" sz="1600" dirty="0"/>
              <a:t>: Jharkhand has highest coal reserves</a:t>
            </a:r>
          </a:p>
          <a:p>
            <a:pPr lvl="1">
              <a:buFont typeface="Wingdings" panose="05000000000000000000" pitchFamily="2" charset="2"/>
              <a:buChar char="v"/>
            </a:pPr>
            <a:r>
              <a:rPr lang="en-US" sz="1600" dirty="0"/>
              <a:t>The state of Rajasthan is having large lignite deposits in the country after </a:t>
            </a:r>
            <a:r>
              <a:rPr lang="en-US" sz="1600" dirty="0" err="1"/>
              <a:t>Tamilnadu</a:t>
            </a:r>
            <a:r>
              <a:rPr lang="en-US" sz="1600" dirty="0"/>
              <a:t> &amp; Gujarat. </a:t>
            </a:r>
          </a:p>
          <a:p>
            <a:pPr lvl="1">
              <a:buFont typeface="Wingdings" panose="05000000000000000000" pitchFamily="2" charset="2"/>
              <a:buChar char="v"/>
            </a:pPr>
            <a:r>
              <a:rPr lang="en-US" sz="1600" dirty="0"/>
              <a:t>Imports of coal are major from Indonesia </a:t>
            </a:r>
          </a:p>
          <a:p>
            <a:pPr lvl="1">
              <a:buFont typeface="Wingdings" panose="05000000000000000000" pitchFamily="2" charset="2"/>
              <a:buChar char="v"/>
            </a:pPr>
            <a:r>
              <a:rPr lang="en-US" sz="1600" dirty="0"/>
              <a:t>57% of India’s electricity is generated using a Non Renewable source Coal..</a:t>
            </a:r>
          </a:p>
          <a:p>
            <a:pPr marL="457200" lvl="1" indent="0">
              <a:buNone/>
            </a:pPr>
            <a:endParaRPr lang="en-US" sz="1600" dirty="0"/>
          </a:p>
          <a:p>
            <a:pPr>
              <a:buFont typeface="Wingdings" panose="05000000000000000000" pitchFamily="2" charset="2"/>
              <a:buChar char="v"/>
            </a:pPr>
            <a:endParaRPr lang="en-US" alt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42E09-081F-4ADD-90B4-A9EC636E6220}"/>
              </a:ext>
            </a:extLst>
          </p:cNvPr>
          <p:cNvSpPr>
            <a:spLocks noGrp="1"/>
          </p:cNvSpPr>
          <p:nvPr>
            <p:ph type="title"/>
          </p:nvPr>
        </p:nvSpPr>
        <p:spPr>
          <a:gradFill>
            <a:gsLst>
              <a:gs pos="2000">
                <a:srgbClr val="15B3EC"/>
              </a:gs>
              <a:gs pos="0">
                <a:srgbClr val="00B0F0"/>
              </a:gs>
              <a:gs pos="0">
                <a:schemeClr val="accent1">
                  <a:hueOff val="0"/>
                  <a:satOff val="0"/>
                  <a:lumOff val="0"/>
                  <a:alphaOff val="0"/>
                  <a:satMod val="110000"/>
                  <a:lumMod val="100000"/>
                  <a:shade val="100000"/>
                </a:schemeClr>
              </a:gs>
              <a:gs pos="58000">
                <a:schemeClr val="accent1">
                  <a:hueOff val="0"/>
                  <a:satOff val="0"/>
                  <a:lumOff val="0"/>
                  <a:alphaOff val="0"/>
                  <a:lumMod val="99000"/>
                  <a:satMod val="120000"/>
                  <a:shade val="78000"/>
                </a:schemeClr>
              </a:gs>
            </a:gsLst>
            <a:lin ang="5400000" scaled="0"/>
          </a:gradFill>
        </p:spPr>
        <p:txBody>
          <a:bodyPr/>
          <a:lstStyle/>
          <a:p>
            <a:r>
              <a:rPr lang="en-SG" sz="3200" b="1" dirty="0"/>
              <a:t>Electricity- Generation</a:t>
            </a:r>
            <a:endParaRPr lang="en-SG" sz="3200" dirty="0"/>
          </a:p>
        </p:txBody>
      </p:sp>
      <p:sp>
        <p:nvSpPr>
          <p:cNvPr id="3" name="Text Placeholder 2">
            <a:extLst>
              <a:ext uri="{FF2B5EF4-FFF2-40B4-BE49-F238E27FC236}">
                <a16:creationId xmlns:a16="http://schemas.microsoft.com/office/drawing/2014/main" id="{968F8604-9CCC-44B5-A0BB-91F0F5B06078}"/>
              </a:ext>
            </a:extLst>
          </p:cNvPr>
          <p:cNvSpPr>
            <a:spLocks noGrp="1"/>
          </p:cNvSpPr>
          <p:nvPr>
            <p:ph type="body" idx="1"/>
          </p:nvPr>
        </p:nvSpPr>
        <p:spPr/>
        <p:txBody>
          <a:bodyPr/>
          <a:lstStyle/>
          <a:p>
            <a:r>
              <a:rPr lang="en-SG" sz="2000" dirty="0"/>
              <a:t>         Electricity- Generation</a:t>
            </a:r>
          </a:p>
          <a:p>
            <a:r>
              <a:rPr lang="en-SG" sz="2000" dirty="0"/>
              <a:t>	(Potential capacity)</a:t>
            </a:r>
          </a:p>
        </p:txBody>
      </p:sp>
      <p:sp>
        <p:nvSpPr>
          <p:cNvPr id="7" name="Text Placeholder 4">
            <a:extLst>
              <a:ext uri="{FF2B5EF4-FFF2-40B4-BE49-F238E27FC236}">
                <a16:creationId xmlns:a16="http://schemas.microsoft.com/office/drawing/2014/main" id="{E1EF7F46-961E-46CE-A607-9F955919171A}"/>
              </a:ext>
            </a:extLst>
          </p:cNvPr>
          <p:cNvSpPr txBox="1">
            <a:spLocks/>
          </p:cNvSpPr>
          <p:nvPr/>
        </p:nvSpPr>
        <p:spPr bwMode="auto">
          <a:xfrm>
            <a:off x="4498975" y="1665967"/>
            <a:ext cx="4407346"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marL="0" indent="0" algn="l" rtl="0" fontAlgn="base">
              <a:spcBef>
                <a:spcPct val="20000"/>
              </a:spcBef>
              <a:spcAft>
                <a:spcPct val="0"/>
              </a:spcAft>
              <a:buNone/>
              <a:defRPr sz="2400" b="1" kern="1200">
                <a:solidFill>
                  <a:schemeClr val="tx1"/>
                </a:solidFill>
                <a:latin typeface="+mn-lt"/>
                <a:ea typeface="+mn-ea"/>
                <a:cs typeface="+mn-cs"/>
              </a:defRPr>
            </a:lvl1pPr>
            <a:lvl2pPr marL="457200" indent="0" algn="l" rtl="0" fontAlgn="base">
              <a:spcBef>
                <a:spcPct val="20000"/>
              </a:spcBef>
              <a:spcAft>
                <a:spcPct val="0"/>
              </a:spcAft>
              <a:buNone/>
              <a:defRPr sz="2000" b="1" kern="1200">
                <a:solidFill>
                  <a:schemeClr val="tx1"/>
                </a:solidFill>
                <a:latin typeface="+mn-lt"/>
                <a:ea typeface="+mn-ea"/>
                <a:cs typeface="+mn-cs"/>
              </a:defRPr>
            </a:lvl2pPr>
            <a:lvl3pPr marL="914400" indent="0" algn="l" rtl="0" fontAlgn="base">
              <a:spcBef>
                <a:spcPct val="20000"/>
              </a:spcBef>
              <a:spcAft>
                <a:spcPct val="0"/>
              </a:spcAft>
              <a:buNone/>
              <a:defRPr sz="1800" b="1" kern="1200">
                <a:solidFill>
                  <a:schemeClr val="tx1"/>
                </a:solidFill>
                <a:latin typeface="+mn-lt"/>
                <a:ea typeface="+mn-ea"/>
                <a:cs typeface="+mn-cs"/>
              </a:defRPr>
            </a:lvl3pPr>
            <a:lvl4pPr marL="1371600" indent="0" algn="l" rtl="0" fontAlgn="base">
              <a:spcBef>
                <a:spcPct val="20000"/>
              </a:spcBef>
              <a:spcAft>
                <a:spcPct val="0"/>
              </a:spcAft>
              <a:buNone/>
              <a:defRPr sz="1600" b="1" kern="1200">
                <a:solidFill>
                  <a:schemeClr val="tx1"/>
                </a:solidFill>
                <a:latin typeface="+mn-lt"/>
                <a:ea typeface="+mn-ea"/>
                <a:cs typeface="+mn-cs"/>
              </a:defRPr>
            </a:lvl4pPr>
            <a:lvl5pPr marL="1828800" indent="0" algn="l" rtl="0" fontAlgn="base">
              <a:spcBef>
                <a:spcPct val="20000"/>
              </a:spcBef>
              <a:spcAft>
                <a:spcPct val="0"/>
              </a:spcAft>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t>Electricity -  Generation(2017)</a:t>
            </a:r>
          </a:p>
          <a:p>
            <a:r>
              <a:rPr lang="en-US" sz="2000" dirty="0"/>
              <a:t>	(Installed Capacity)</a:t>
            </a:r>
            <a:endParaRPr lang="en-SG" sz="2000" dirty="0"/>
          </a:p>
        </p:txBody>
      </p:sp>
      <p:sp>
        <p:nvSpPr>
          <p:cNvPr id="8" name="Rectangle 7">
            <a:extLst>
              <a:ext uri="{FF2B5EF4-FFF2-40B4-BE49-F238E27FC236}">
                <a16:creationId xmlns:a16="http://schemas.microsoft.com/office/drawing/2014/main" id="{4FEA3315-CA3A-4495-BF05-9630684B19C2}"/>
              </a:ext>
            </a:extLst>
          </p:cNvPr>
          <p:cNvSpPr/>
          <p:nvPr/>
        </p:nvSpPr>
        <p:spPr>
          <a:xfrm>
            <a:off x="4572000" y="5301208"/>
            <a:ext cx="4334321" cy="646331"/>
          </a:xfrm>
          <a:prstGeom prst="rect">
            <a:avLst/>
          </a:prstGeom>
          <a:noFill/>
        </p:spPr>
        <p:txBody>
          <a:bodyPr wrap="square">
            <a:spAutoFit/>
          </a:bodyPr>
          <a:lstStyle/>
          <a:p>
            <a:r>
              <a:rPr lang="en-SG" sz="1800" dirty="0"/>
              <a:t>Highest generation of electricity -Coal</a:t>
            </a:r>
          </a:p>
          <a:p>
            <a:r>
              <a:rPr lang="en-SG" sz="1800" dirty="0"/>
              <a:t>Lowest generation of electricity - Nuclear </a:t>
            </a:r>
          </a:p>
        </p:txBody>
      </p:sp>
      <p:graphicFrame>
        <p:nvGraphicFramePr>
          <p:cNvPr id="14" name="Chart 13">
            <a:extLst>
              <a:ext uri="{FF2B5EF4-FFF2-40B4-BE49-F238E27FC236}">
                <a16:creationId xmlns:a16="http://schemas.microsoft.com/office/drawing/2014/main" id="{4EF6EEB8-3FA1-4967-B6A7-E8E243B516AD}"/>
              </a:ext>
            </a:extLst>
          </p:cNvPr>
          <p:cNvGraphicFramePr>
            <a:graphicFrameLocks/>
          </p:cNvGraphicFramePr>
          <p:nvPr>
            <p:extLst>
              <p:ext uri="{D42A27DB-BD31-4B8C-83A1-F6EECF244321}">
                <p14:modId xmlns:p14="http://schemas.microsoft.com/office/powerpoint/2010/main" val="216176909"/>
              </p:ext>
            </p:extLst>
          </p:nvPr>
        </p:nvGraphicFramePr>
        <p:xfrm>
          <a:off x="4680520" y="2558008"/>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a:extLst>
              <a:ext uri="{FF2B5EF4-FFF2-40B4-BE49-F238E27FC236}">
                <a16:creationId xmlns:a16="http://schemas.microsoft.com/office/drawing/2014/main" id="{87CC1DCA-2EC1-4427-AA76-313956EA720D}"/>
              </a:ext>
            </a:extLst>
          </p:cNvPr>
          <p:cNvGraphicFramePr>
            <a:graphicFrameLocks/>
          </p:cNvGraphicFramePr>
          <p:nvPr>
            <p:extLst>
              <p:ext uri="{D42A27DB-BD31-4B8C-83A1-F6EECF244321}">
                <p14:modId xmlns:p14="http://schemas.microsoft.com/office/powerpoint/2010/main" val="3443913486"/>
              </p:ext>
            </p:extLst>
          </p:nvPr>
        </p:nvGraphicFramePr>
        <p:xfrm>
          <a:off x="-108520" y="2420888"/>
          <a:ext cx="5636608" cy="3031232"/>
        </p:xfrm>
        <a:graphic>
          <a:graphicData uri="http://schemas.openxmlformats.org/drawingml/2006/chart">
            <c:chart xmlns:c="http://schemas.openxmlformats.org/drawingml/2006/chart" xmlns:r="http://schemas.openxmlformats.org/officeDocument/2006/relationships" r:id="rId3"/>
          </a:graphicData>
        </a:graphic>
      </p:graphicFrame>
      <p:sp>
        <p:nvSpPr>
          <p:cNvPr id="20" name="Rectangle 19">
            <a:extLst>
              <a:ext uri="{FF2B5EF4-FFF2-40B4-BE49-F238E27FC236}">
                <a16:creationId xmlns:a16="http://schemas.microsoft.com/office/drawing/2014/main" id="{4F6959B7-8639-43E5-8225-103C94A359EB}"/>
              </a:ext>
            </a:extLst>
          </p:cNvPr>
          <p:cNvSpPr/>
          <p:nvPr/>
        </p:nvSpPr>
        <p:spPr>
          <a:xfrm>
            <a:off x="116444" y="5301207"/>
            <a:ext cx="4572000" cy="646331"/>
          </a:xfrm>
          <a:prstGeom prst="rect">
            <a:avLst/>
          </a:prstGeom>
        </p:spPr>
        <p:txBody>
          <a:bodyPr>
            <a:spAutoFit/>
          </a:bodyPr>
          <a:lstStyle/>
          <a:p>
            <a:r>
              <a:rPr lang="en-SG" sz="1800" dirty="0"/>
              <a:t>Highest generation of electricity - Solar</a:t>
            </a:r>
          </a:p>
          <a:p>
            <a:r>
              <a:rPr lang="en-SG" sz="1800" dirty="0"/>
              <a:t>Lowest generation of electricity - Biomass </a:t>
            </a:r>
          </a:p>
        </p:txBody>
      </p:sp>
    </p:spTree>
    <p:extLst>
      <p:ext uri="{BB962C8B-B14F-4D97-AF65-F5344CB8AC3E}">
        <p14:creationId xmlns:p14="http://schemas.microsoft.com/office/powerpoint/2010/main" val="857882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F211C-C77F-4CE4-9192-EE08F5EDA476}"/>
              </a:ext>
            </a:extLst>
          </p:cNvPr>
          <p:cNvSpPr>
            <a:spLocks noGrp="1"/>
          </p:cNvSpPr>
          <p:nvPr>
            <p:ph type="title"/>
          </p:nvPr>
        </p:nvSpPr>
        <p:spPr>
          <a:gradFill>
            <a:gsLst>
              <a:gs pos="2000">
                <a:srgbClr val="15B3EC"/>
              </a:gs>
              <a:gs pos="0">
                <a:srgbClr val="00B0F0"/>
              </a:gs>
              <a:gs pos="0">
                <a:schemeClr val="accent1">
                  <a:hueOff val="0"/>
                  <a:satOff val="0"/>
                  <a:lumOff val="0"/>
                  <a:alphaOff val="0"/>
                  <a:satMod val="110000"/>
                  <a:lumMod val="100000"/>
                  <a:shade val="100000"/>
                </a:schemeClr>
              </a:gs>
              <a:gs pos="58000">
                <a:schemeClr val="accent1">
                  <a:hueOff val="0"/>
                  <a:satOff val="0"/>
                  <a:lumOff val="0"/>
                  <a:alphaOff val="0"/>
                  <a:lumMod val="99000"/>
                  <a:satMod val="120000"/>
                  <a:shade val="78000"/>
                </a:schemeClr>
              </a:gs>
            </a:gsLst>
            <a:lin ang="5400000" scaled="0"/>
          </a:gradFill>
        </p:spPr>
        <p:txBody>
          <a:bodyPr/>
          <a:lstStyle/>
          <a:p>
            <a:r>
              <a:rPr lang="en-SG" sz="3200" b="1" dirty="0"/>
              <a:t>Electricity-Consumption</a:t>
            </a:r>
          </a:p>
        </p:txBody>
      </p:sp>
      <p:sp>
        <p:nvSpPr>
          <p:cNvPr id="3" name="Text Placeholder 2">
            <a:extLst>
              <a:ext uri="{FF2B5EF4-FFF2-40B4-BE49-F238E27FC236}">
                <a16:creationId xmlns:a16="http://schemas.microsoft.com/office/drawing/2014/main" id="{266210F7-BBB5-4D26-ADD2-D70AA4D5815F}"/>
              </a:ext>
            </a:extLst>
          </p:cNvPr>
          <p:cNvSpPr>
            <a:spLocks noGrp="1"/>
          </p:cNvSpPr>
          <p:nvPr>
            <p:ph type="body" idx="1"/>
          </p:nvPr>
        </p:nvSpPr>
        <p:spPr>
          <a:noFill/>
        </p:spPr>
        <p:txBody>
          <a:bodyPr/>
          <a:lstStyle/>
          <a:p>
            <a:r>
              <a:rPr lang="en-US" sz="2000" dirty="0"/>
              <a:t>Electricity - Consumption</a:t>
            </a:r>
            <a:endParaRPr lang="en-SG" sz="2000" dirty="0"/>
          </a:p>
        </p:txBody>
      </p:sp>
      <p:sp>
        <p:nvSpPr>
          <p:cNvPr id="8" name="Rectangle 7">
            <a:extLst>
              <a:ext uri="{FF2B5EF4-FFF2-40B4-BE49-F238E27FC236}">
                <a16:creationId xmlns:a16="http://schemas.microsoft.com/office/drawing/2014/main" id="{6CA41B81-6B94-4291-9948-0E43442B4ED6}"/>
              </a:ext>
            </a:extLst>
          </p:cNvPr>
          <p:cNvSpPr/>
          <p:nvPr/>
        </p:nvSpPr>
        <p:spPr>
          <a:xfrm>
            <a:off x="620792" y="4807505"/>
            <a:ext cx="8415703" cy="923330"/>
          </a:xfrm>
          <a:prstGeom prst="rect">
            <a:avLst/>
          </a:prstGeom>
          <a:noFill/>
        </p:spPr>
        <p:txBody>
          <a:bodyPr wrap="square">
            <a:spAutoFit/>
          </a:bodyPr>
          <a:lstStyle/>
          <a:p>
            <a:pPr marL="285750" indent="-285750">
              <a:buFont typeface="Wingdings" panose="05000000000000000000" pitchFamily="2" charset="2"/>
              <a:buChar char="v"/>
            </a:pPr>
            <a:r>
              <a:rPr lang="en-SG" sz="1800" dirty="0"/>
              <a:t>Increase in Overall Consumption</a:t>
            </a:r>
          </a:p>
          <a:p>
            <a:pPr marL="285750" indent="-285750">
              <a:buFont typeface="Wingdings" panose="05000000000000000000" pitchFamily="2" charset="2"/>
              <a:buChar char="v"/>
            </a:pPr>
            <a:r>
              <a:rPr lang="en-SG" sz="1800" dirty="0"/>
              <a:t>Need to quantify the consumption in near and far future </a:t>
            </a:r>
          </a:p>
          <a:p>
            <a:endParaRPr lang="en-SG" sz="1800" dirty="0"/>
          </a:p>
        </p:txBody>
      </p:sp>
      <p:graphicFrame>
        <p:nvGraphicFramePr>
          <p:cNvPr id="20" name="Chart 19">
            <a:extLst>
              <a:ext uri="{FF2B5EF4-FFF2-40B4-BE49-F238E27FC236}">
                <a16:creationId xmlns:a16="http://schemas.microsoft.com/office/drawing/2014/main" id="{EA89C7C2-3F1E-4374-B697-3DD55FF2C3EE}"/>
              </a:ext>
            </a:extLst>
          </p:cNvPr>
          <p:cNvGraphicFramePr>
            <a:graphicFrameLocks/>
          </p:cNvGraphicFramePr>
          <p:nvPr>
            <p:extLst>
              <p:ext uri="{D42A27DB-BD31-4B8C-83A1-F6EECF244321}">
                <p14:modId xmlns:p14="http://schemas.microsoft.com/office/powerpoint/2010/main" val="2569968810"/>
              </p:ext>
            </p:extLst>
          </p:nvPr>
        </p:nvGraphicFramePr>
        <p:xfrm>
          <a:off x="1403648" y="2505075"/>
          <a:ext cx="6741666" cy="21135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48301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ABD20-971F-4A44-BAE1-AC1781A497D3}"/>
              </a:ext>
            </a:extLst>
          </p:cNvPr>
          <p:cNvSpPr>
            <a:spLocks noGrp="1"/>
          </p:cNvSpPr>
          <p:nvPr>
            <p:ph type="title"/>
          </p:nvPr>
        </p:nvSpPr>
        <p:spPr>
          <a:xfrm>
            <a:off x="457200" y="274638"/>
            <a:ext cx="8579296" cy="1143000"/>
          </a:xfrm>
          <a:gradFill>
            <a:gsLst>
              <a:gs pos="2000">
                <a:srgbClr val="15B3EC"/>
              </a:gs>
              <a:gs pos="0">
                <a:srgbClr val="00B0F0"/>
              </a:gs>
              <a:gs pos="0">
                <a:schemeClr val="accent1">
                  <a:hueOff val="0"/>
                  <a:satOff val="0"/>
                  <a:lumOff val="0"/>
                  <a:alphaOff val="0"/>
                  <a:satMod val="110000"/>
                  <a:lumMod val="100000"/>
                  <a:shade val="100000"/>
                </a:schemeClr>
              </a:gs>
              <a:gs pos="58000">
                <a:schemeClr val="accent1">
                  <a:hueOff val="0"/>
                  <a:satOff val="0"/>
                  <a:lumOff val="0"/>
                  <a:alphaOff val="0"/>
                  <a:lumMod val="99000"/>
                  <a:satMod val="120000"/>
                  <a:shade val="78000"/>
                </a:schemeClr>
              </a:gs>
            </a:gsLst>
            <a:lin ang="5400000" scaled="0"/>
          </a:gradFill>
        </p:spPr>
        <p:txBody>
          <a:bodyPr/>
          <a:lstStyle/>
          <a:p>
            <a:pPr algn="l"/>
            <a:r>
              <a:rPr lang="en-US" sz="3600" dirty="0"/>
              <a:t> Electricity–Factors driving consumption</a:t>
            </a:r>
            <a:endParaRPr lang="en-SG" sz="3600" dirty="0"/>
          </a:p>
        </p:txBody>
      </p:sp>
      <p:sp>
        <p:nvSpPr>
          <p:cNvPr id="9" name="Content Placeholder 8">
            <a:extLst>
              <a:ext uri="{FF2B5EF4-FFF2-40B4-BE49-F238E27FC236}">
                <a16:creationId xmlns:a16="http://schemas.microsoft.com/office/drawing/2014/main" id="{4981FFD8-88DC-40E2-8462-300EB5E39898}"/>
              </a:ext>
            </a:extLst>
          </p:cNvPr>
          <p:cNvSpPr>
            <a:spLocks noGrp="1"/>
          </p:cNvSpPr>
          <p:nvPr>
            <p:ph idx="1"/>
          </p:nvPr>
        </p:nvSpPr>
        <p:spPr>
          <a:xfrm>
            <a:off x="228600" y="1446238"/>
            <a:ext cx="8686800" cy="5257800"/>
          </a:xfrm>
        </p:spPr>
        <p:txBody>
          <a:bodyPr/>
          <a:lstStyle/>
          <a:p>
            <a:pPr>
              <a:buFont typeface="Wingdings" panose="05000000000000000000" pitchFamily="2" charset="2"/>
              <a:buChar char="v"/>
            </a:pPr>
            <a:r>
              <a:rPr lang="en-US" sz="1600" dirty="0"/>
              <a:t>Demand has the following key drivers: </a:t>
            </a:r>
          </a:p>
          <a:p>
            <a:pPr lvl="1">
              <a:buFont typeface="Wingdings" panose="05000000000000000000" pitchFamily="2" charset="2"/>
              <a:buChar char="v"/>
            </a:pPr>
            <a:r>
              <a:rPr lang="en-US" sz="1600" dirty="0"/>
              <a:t>Industrialization </a:t>
            </a:r>
          </a:p>
          <a:p>
            <a:pPr lvl="1">
              <a:buFont typeface="Wingdings" panose="05000000000000000000" pitchFamily="2" charset="2"/>
              <a:buChar char="v"/>
            </a:pPr>
            <a:r>
              <a:rPr lang="en-US" sz="1600" dirty="0"/>
              <a:t>Population </a:t>
            </a:r>
          </a:p>
          <a:p>
            <a:pPr lvl="1">
              <a:buFont typeface="Wingdings" panose="05000000000000000000" pitchFamily="2" charset="2"/>
              <a:buChar char="v"/>
            </a:pPr>
            <a:r>
              <a:rPr lang="en-US" sz="1600" dirty="0"/>
              <a:t>Urbanization</a:t>
            </a:r>
          </a:p>
          <a:p>
            <a:pPr lvl="1">
              <a:buFont typeface="Wingdings" panose="05000000000000000000" pitchFamily="2" charset="2"/>
              <a:buChar char="v"/>
            </a:pPr>
            <a:r>
              <a:rPr lang="en-US" sz="1600" dirty="0"/>
              <a:t>Agriculture</a:t>
            </a:r>
          </a:p>
          <a:p>
            <a:pPr lvl="1">
              <a:buFont typeface="Wingdings" panose="05000000000000000000" pitchFamily="2" charset="2"/>
              <a:buChar char="v"/>
            </a:pPr>
            <a:r>
              <a:rPr lang="en-US" sz="1600" dirty="0"/>
              <a:t>Average Household consumption </a:t>
            </a:r>
          </a:p>
          <a:p>
            <a:pPr lvl="1">
              <a:buFont typeface="Wingdings" panose="05000000000000000000" pitchFamily="2" charset="2"/>
              <a:buChar char="v"/>
            </a:pPr>
            <a:r>
              <a:rPr lang="en-US" sz="1600" dirty="0"/>
              <a:t>Electrification of rural areas </a:t>
            </a:r>
          </a:p>
          <a:p>
            <a:pPr lvl="1">
              <a:buFont typeface="Wingdings" panose="05000000000000000000" pitchFamily="2" charset="2"/>
              <a:buChar char="v"/>
            </a:pPr>
            <a:r>
              <a:rPr lang="en-US" sz="1600" dirty="0"/>
              <a:t>Weather</a:t>
            </a:r>
            <a:endParaRPr lang="en-SG" sz="1600" dirty="0"/>
          </a:p>
          <a:p>
            <a:pPr>
              <a:buFont typeface="Wingdings" panose="05000000000000000000" pitchFamily="2" charset="2"/>
              <a:buChar char="v"/>
            </a:pPr>
            <a:r>
              <a:rPr lang="en-SG" sz="1600" dirty="0"/>
              <a:t>These factors can be measured with:</a:t>
            </a:r>
          </a:p>
          <a:p>
            <a:pPr lvl="1">
              <a:buFont typeface="Wingdings" panose="05000000000000000000" pitchFamily="2" charset="2"/>
              <a:buChar char="v"/>
            </a:pPr>
            <a:r>
              <a:rPr lang="en-SG" sz="1600" b="1" dirty="0"/>
              <a:t>Population</a:t>
            </a:r>
            <a:r>
              <a:rPr lang="en-SG" sz="1600" dirty="0"/>
              <a:t> </a:t>
            </a:r>
            <a:r>
              <a:rPr lang="en-SG" sz="1600" b="1" dirty="0"/>
              <a:t>Growth</a:t>
            </a:r>
            <a:r>
              <a:rPr lang="en-SG" sz="1600" dirty="0"/>
              <a:t> : with continuous improvement in the public revenue and living  standards, energy  consumption will increase with  the  steady  growth  of  population </a:t>
            </a:r>
          </a:p>
          <a:p>
            <a:pPr lvl="1">
              <a:buFont typeface="Wingdings" panose="05000000000000000000" pitchFamily="2" charset="2"/>
              <a:buChar char="v"/>
            </a:pPr>
            <a:r>
              <a:rPr lang="en-SG" sz="1600" b="1" dirty="0"/>
              <a:t>Industrialization :</a:t>
            </a:r>
            <a:r>
              <a:rPr lang="en-SG" sz="1600" dirty="0"/>
              <a:t> The industrial production requires electricity and with increase in production the demand is definitely effected higher per capita consumption,</a:t>
            </a:r>
            <a:endParaRPr lang="en-SG" sz="1600" b="1" dirty="0"/>
          </a:p>
          <a:p>
            <a:pPr lvl="1">
              <a:buFont typeface="Wingdings" panose="05000000000000000000" pitchFamily="2" charset="2"/>
              <a:buChar char="v"/>
            </a:pPr>
            <a:r>
              <a:rPr lang="en-SG" sz="1600" b="1" dirty="0"/>
              <a:t>Increase in GDP</a:t>
            </a:r>
            <a:r>
              <a:rPr lang="en-SG" sz="1600" dirty="0"/>
              <a:t> : Economic growth measured by per capita GDP is an important factor in energy consumption. Mainly economic growth shows the effect on energy demand.</a:t>
            </a:r>
          </a:p>
          <a:p>
            <a:pPr lvl="1">
              <a:buFont typeface="Wingdings" panose="05000000000000000000" pitchFamily="2" charset="2"/>
              <a:buChar char="v"/>
            </a:pPr>
            <a:r>
              <a:rPr lang="en-SG" sz="1600" b="1" dirty="0"/>
              <a:t>Temperature</a:t>
            </a:r>
            <a:r>
              <a:rPr lang="en-SG" sz="1600" dirty="0"/>
              <a:t>: The heat is also a seasonal entity which surely effect the need of heavy dosage of electricity during summers so increase the demand of electricity. The opposite will be demanded during low temperature cycles i.e. winters.</a:t>
            </a:r>
          </a:p>
          <a:p>
            <a:pPr lvl="1">
              <a:buFont typeface="Wingdings" panose="05000000000000000000" pitchFamily="2" charset="2"/>
              <a:buChar char="v"/>
            </a:pPr>
            <a:endParaRPr lang="en-SG" sz="1600" dirty="0"/>
          </a:p>
          <a:p>
            <a:pPr marL="457200" lvl="1" indent="0">
              <a:buNone/>
            </a:pPr>
            <a:endParaRPr lang="en-SG" sz="1600" dirty="0"/>
          </a:p>
          <a:p>
            <a:endParaRPr lang="en-SG" sz="1600" dirty="0"/>
          </a:p>
        </p:txBody>
      </p:sp>
    </p:spTree>
    <p:extLst>
      <p:ext uri="{BB962C8B-B14F-4D97-AF65-F5344CB8AC3E}">
        <p14:creationId xmlns:p14="http://schemas.microsoft.com/office/powerpoint/2010/main" val="808123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ABD20-971F-4A44-BAE1-AC1781A497D3}"/>
              </a:ext>
            </a:extLst>
          </p:cNvPr>
          <p:cNvSpPr>
            <a:spLocks noGrp="1"/>
          </p:cNvSpPr>
          <p:nvPr>
            <p:ph type="title"/>
          </p:nvPr>
        </p:nvSpPr>
        <p:spPr>
          <a:xfrm>
            <a:off x="251520" y="116632"/>
            <a:ext cx="8640960" cy="764704"/>
          </a:xfrm>
          <a:gradFill>
            <a:gsLst>
              <a:gs pos="2000">
                <a:srgbClr val="15B3EC"/>
              </a:gs>
              <a:gs pos="0">
                <a:srgbClr val="00B0F0"/>
              </a:gs>
              <a:gs pos="0">
                <a:schemeClr val="accent1">
                  <a:hueOff val="0"/>
                  <a:satOff val="0"/>
                  <a:lumOff val="0"/>
                  <a:alphaOff val="0"/>
                  <a:satMod val="110000"/>
                  <a:lumMod val="100000"/>
                  <a:shade val="100000"/>
                </a:schemeClr>
              </a:gs>
              <a:gs pos="58000">
                <a:schemeClr val="accent1">
                  <a:hueOff val="0"/>
                  <a:satOff val="0"/>
                  <a:lumOff val="0"/>
                  <a:alphaOff val="0"/>
                  <a:lumMod val="99000"/>
                  <a:satMod val="120000"/>
                  <a:shade val="78000"/>
                </a:schemeClr>
              </a:gs>
            </a:gsLst>
            <a:lin ang="5400000" scaled="0"/>
          </a:gradFill>
        </p:spPr>
        <p:txBody>
          <a:bodyPr/>
          <a:lstStyle/>
          <a:p>
            <a:pPr algn="l"/>
            <a:r>
              <a:rPr lang="en-US" sz="3200" dirty="0"/>
              <a:t>Electricity–Trend (Consumption &amp; Generation)</a:t>
            </a:r>
            <a:endParaRPr lang="en-SG" sz="3200" dirty="0"/>
          </a:p>
        </p:txBody>
      </p:sp>
      <p:graphicFrame>
        <p:nvGraphicFramePr>
          <p:cNvPr id="23" name="Content Placeholder 22">
            <a:extLst>
              <a:ext uri="{FF2B5EF4-FFF2-40B4-BE49-F238E27FC236}">
                <a16:creationId xmlns:a16="http://schemas.microsoft.com/office/drawing/2014/main" id="{A1920E56-FA15-4867-88BE-7E5264A6DDB6}"/>
              </a:ext>
            </a:extLst>
          </p:cNvPr>
          <p:cNvGraphicFramePr>
            <a:graphicFrameLocks noGrp="1"/>
          </p:cNvGraphicFramePr>
          <p:nvPr>
            <p:ph idx="1"/>
            <p:extLst>
              <p:ext uri="{D42A27DB-BD31-4B8C-83A1-F6EECF244321}">
                <p14:modId xmlns:p14="http://schemas.microsoft.com/office/powerpoint/2010/main" val="291316641"/>
              </p:ext>
            </p:extLst>
          </p:nvPr>
        </p:nvGraphicFramePr>
        <p:xfrm>
          <a:off x="457202" y="980728"/>
          <a:ext cx="8229596" cy="2053216"/>
        </p:xfrm>
        <a:graphic>
          <a:graphicData uri="http://schemas.openxmlformats.org/drawingml/2006/table">
            <a:tbl>
              <a:tblPr firstRow="1" firstCol="1">
                <a:tableStyleId>{5C22544A-7EE6-4342-B048-85BDC9FD1C3A}</a:tableStyleId>
              </a:tblPr>
              <a:tblGrid>
                <a:gridCol w="1954558">
                  <a:extLst>
                    <a:ext uri="{9D8B030D-6E8A-4147-A177-3AD203B41FA5}">
                      <a16:colId xmlns:a16="http://schemas.microsoft.com/office/drawing/2014/main" val="2429552186"/>
                    </a:ext>
                  </a:extLst>
                </a:gridCol>
                <a:gridCol w="821692">
                  <a:extLst>
                    <a:ext uri="{9D8B030D-6E8A-4147-A177-3AD203B41FA5}">
                      <a16:colId xmlns:a16="http://schemas.microsoft.com/office/drawing/2014/main" val="2688689828"/>
                    </a:ext>
                  </a:extLst>
                </a:gridCol>
                <a:gridCol w="664317">
                  <a:extLst>
                    <a:ext uri="{9D8B030D-6E8A-4147-A177-3AD203B41FA5}">
                      <a16:colId xmlns:a16="http://schemas.microsoft.com/office/drawing/2014/main" val="4228427369"/>
                    </a:ext>
                  </a:extLst>
                </a:gridCol>
                <a:gridCol w="684147">
                  <a:extLst>
                    <a:ext uri="{9D8B030D-6E8A-4147-A177-3AD203B41FA5}">
                      <a16:colId xmlns:a16="http://schemas.microsoft.com/office/drawing/2014/main" val="1191044823"/>
                    </a:ext>
                  </a:extLst>
                </a:gridCol>
                <a:gridCol w="684147">
                  <a:extLst>
                    <a:ext uri="{9D8B030D-6E8A-4147-A177-3AD203B41FA5}">
                      <a16:colId xmlns:a16="http://schemas.microsoft.com/office/drawing/2014/main" val="3487486250"/>
                    </a:ext>
                  </a:extLst>
                </a:gridCol>
                <a:gridCol w="684147">
                  <a:extLst>
                    <a:ext uri="{9D8B030D-6E8A-4147-A177-3AD203B41FA5}">
                      <a16:colId xmlns:a16="http://schemas.microsoft.com/office/drawing/2014/main" val="1945100277"/>
                    </a:ext>
                  </a:extLst>
                </a:gridCol>
                <a:gridCol w="684147">
                  <a:extLst>
                    <a:ext uri="{9D8B030D-6E8A-4147-A177-3AD203B41FA5}">
                      <a16:colId xmlns:a16="http://schemas.microsoft.com/office/drawing/2014/main" val="2826760421"/>
                    </a:ext>
                  </a:extLst>
                </a:gridCol>
                <a:gridCol w="684147">
                  <a:extLst>
                    <a:ext uri="{9D8B030D-6E8A-4147-A177-3AD203B41FA5}">
                      <a16:colId xmlns:a16="http://schemas.microsoft.com/office/drawing/2014/main" val="1217166912"/>
                    </a:ext>
                  </a:extLst>
                </a:gridCol>
                <a:gridCol w="684147">
                  <a:extLst>
                    <a:ext uri="{9D8B030D-6E8A-4147-A177-3AD203B41FA5}">
                      <a16:colId xmlns:a16="http://schemas.microsoft.com/office/drawing/2014/main" val="944881121"/>
                    </a:ext>
                  </a:extLst>
                </a:gridCol>
                <a:gridCol w="684147">
                  <a:extLst>
                    <a:ext uri="{9D8B030D-6E8A-4147-A177-3AD203B41FA5}">
                      <a16:colId xmlns:a16="http://schemas.microsoft.com/office/drawing/2014/main" val="2346895362"/>
                    </a:ext>
                  </a:extLst>
                </a:gridCol>
              </a:tblGrid>
              <a:tr h="513304">
                <a:tc>
                  <a:txBody>
                    <a:bodyPr/>
                    <a:lstStyle/>
                    <a:p>
                      <a:pPr algn="l" fontAlgn="b"/>
                      <a:endParaRPr lang="en-SG" sz="900" b="0" i="0" u="none" strike="noStrike" dirty="0">
                        <a:solidFill>
                          <a:schemeClr val="bg1"/>
                        </a:solidFill>
                        <a:effectLst/>
                        <a:latin typeface="Calibri" panose="020F0502020204030204" pitchFamily="34" charset="0"/>
                      </a:endParaRPr>
                    </a:p>
                  </a:txBody>
                  <a:tcPr marL="4958" marR="4958" marT="4958" marB="0" anchor="b">
                    <a:solidFill>
                      <a:srgbClr val="0C788E"/>
                    </a:solidFill>
                  </a:tcPr>
                </a:tc>
                <a:tc>
                  <a:txBody>
                    <a:bodyPr/>
                    <a:lstStyle/>
                    <a:p>
                      <a:pPr algn="ctr" fontAlgn="b"/>
                      <a:r>
                        <a:rPr lang="en-SG" sz="900" u="none" strike="noStrike" dirty="0">
                          <a:solidFill>
                            <a:schemeClr val="bg1"/>
                          </a:solidFill>
                          <a:effectLst/>
                        </a:rPr>
                        <a:t>                                      2014</a:t>
                      </a:r>
                      <a:endParaRPr lang="en-SG" sz="900" b="0" i="0" u="none" strike="noStrike" dirty="0">
                        <a:solidFill>
                          <a:schemeClr val="bg1"/>
                        </a:solidFill>
                        <a:effectLst/>
                        <a:latin typeface="Calibri" panose="020F0502020204030204" pitchFamily="34" charset="0"/>
                      </a:endParaRPr>
                    </a:p>
                  </a:txBody>
                  <a:tcPr marL="4958" marR="4958" marT="4958" marB="0" anchor="b">
                    <a:solidFill>
                      <a:srgbClr val="0C788E"/>
                    </a:solidFill>
                  </a:tcPr>
                </a:tc>
                <a:tc>
                  <a:txBody>
                    <a:bodyPr/>
                    <a:lstStyle/>
                    <a:p>
                      <a:pPr algn="l" fontAlgn="b"/>
                      <a:r>
                        <a:rPr lang="en-SG" sz="900" u="none" strike="noStrike" dirty="0">
                          <a:solidFill>
                            <a:schemeClr val="bg1"/>
                          </a:solidFill>
                          <a:effectLst/>
                        </a:rPr>
                        <a:t>         2015</a:t>
                      </a:r>
                      <a:endParaRPr lang="en-SG" sz="900" b="0" i="0" u="none" strike="noStrike" dirty="0">
                        <a:solidFill>
                          <a:schemeClr val="bg1"/>
                        </a:solidFill>
                        <a:effectLst/>
                        <a:latin typeface="Calibri" panose="020F0502020204030204" pitchFamily="34" charset="0"/>
                      </a:endParaRPr>
                    </a:p>
                  </a:txBody>
                  <a:tcPr marL="4958" marR="4958" marT="4958" marB="0" anchor="b">
                    <a:solidFill>
                      <a:srgbClr val="0C788E"/>
                    </a:solidFill>
                  </a:tcPr>
                </a:tc>
                <a:tc>
                  <a:txBody>
                    <a:bodyPr/>
                    <a:lstStyle/>
                    <a:p>
                      <a:pPr algn="l" fontAlgn="b"/>
                      <a:r>
                        <a:rPr lang="en-SG" sz="900" u="none" strike="noStrike" dirty="0">
                          <a:solidFill>
                            <a:schemeClr val="bg1"/>
                          </a:solidFill>
                          <a:effectLst/>
                        </a:rPr>
                        <a:t>         2016</a:t>
                      </a:r>
                      <a:endParaRPr lang="en-SG" sz="900" b="0" i="0" u="none" strike="noStrike" dirty="0">
                        <a:solidFill>
                          <a:schemeClr val="bg1"/>
                        </a:solidFill>
                        <a:effectLst/>
                        <a:latin typeface="Calibri" panose="020F0502020204030204" pitchFamily="34" charset="0"/>
                      </a:endParaRPr>
                    </a:p>
                  </a:txBody>
                  <a:tcPr marL="4958" marR="4958" marT="4958" marB="0" anchor="b">
                    <a:solidFill>
                      <a:srgbClr val="0C788E"/>
                    </a:solidFill>
                  </a:tcPr>
                </a:tc>
                <a:tc>
                  <a:txBody>
                    <a:bodyPr/>
                    <a:lstStyle/>
                    <a:p>
                      <a:pPr algn="l" fontAlgn="b"/>
                      <a:r>
                        <a:rPr lang="en-SG" sz="900" u="none" strike="noStrike" dirty="0">
                          <a:solidFill>
                            <a:schemeClr val="bg1"/>
                          </a:solidFill>
                          <a:effectLst/>
                        </a:rPr>
                        <a:t>         2017 </a:t>
                      </a:r>
                      <a:endParaRPr lang="en-SG" sz="900" b="0" i="0" u="none" strike="noStrike" dirty="0">
                        <a:solidFill>
                          <a:schemeClr val="bg1"/>
                        </a:solidFill>
                        <a:effectLst/>
                        <a:latin typeface="Calibri" panose="020F0502020204030204" pitchFamily="34" charset="0"/>
                      </a:endParaRPr>
                    </a:p>
                  </a:txBody>
                  <a:tcPr marL="4958" marR="4958" marT="4958" marB="0" anchor="b">
                    <a:solidFill>
                      <a:srgbClr val="0C788E"/>
                    </a:solidFill>
                  </a:tcPr>
                </a:tc>
                <a:tc>
                  <a:txBody>
                    <a:bodyPr/>
                    <a:lstStyle/>
                    <a:p>
                      <a:pPr algn="l" fontAlgn="b"/>
                      <a:r>
                        <a:rPr lang="en-SG" sz="900" u="none" strike="noStrike" dirty="0">
                          <a:solidFill>
                            <a:schemeClr val="bg1"/>
                          </a:solidFill>
                          <a:effectLst/>
                        </a:rPr>
                        <a:t>         2,018 </a:t>
                      </a:r>
                      <a:endParaRPr lang="en-SG" sz="900" b="0" i="0" u="none" strike="noStrike" dirty="0">
                        <a:solidFill>
                          <a:schemeClr val="bg1"/>
                        </a:solidFill>
                        <a:effectLst/>
                        <a:latin typeface="Calibri" panose="020F0502020204030204" pitchFamily="34" charset="0"/>
                      </a:endParaRPr>
                    </a:p>
                  </a:txBody>
                  <a:tcPr marL="4958" marR="4958" marT="4958" marB="0" anchor="b">
                    <a:solidFill>
                      <a:srgbClr val="0C788E"/>
                    </a:solidFill>
                  </a:tcPr>
                </a:tc>
                <a:tc>
                  <a:txBody>
                    <a:bodyPr/>
                    <a:lstStyle/>
                    <a:p>
                      <a:pPr algn="l" fontAlgn="b"/>
                      <a:r>
                        <a:rPr lang="en-SG" sz="900" u="none" strike="noStrike" dirty="0">
                          <a:solidFill>
                            <a:schemeClr val="bg1"/>
                          </a:solidFill>
                          <a:effectLst/>
                        </a:rPr>
                        <a:t>         2019</a:t>
                      </a:r>
                      <a:endParaRPr lang="en-SG" sz="900" b="0" i="0" u="none" strike="noStrike" dirty="0">
                        <a:solidFill>
                          <a:schemeClr val="bg1"/>
                        </a:solidFill>
                        <a:effectLst/>
                        <a:latin typeface="Calibri" panose="020F0502020204030204" pitchFamily="34" charset="0"/>
                      </a:endParaRPr>
                    </a:p>
                  </a:txBody>
                  <a:tcPr marL="4958" marR="4958" marT="4958" marB="0" anchor="b">
                    <a:solidFill>
                      <a:srgbClr val="0C788E"/>
                    </a:solidFill>
                  </a:tcPr>
                </a:tc>
                <a:tc>
                  <a:txBody>
                    <a:bodyPr/>
                    <a:lstStyle/>
                    <a:p>
                      <a:pPr algn="l" fontAlgn="b"/>
                      <a:r>
                        <a:rPr lang="en-SG" sz="900" u="none" strike="noStrike" dirty="0">
                          <a:solidFill>
                            <a:schemeClr val="bg1"/>
                          </a:solidFill>
                          <a:effectLst/>
                        </a:rPr>
                        <a:t>         2020</a:t>
                      </a:r>
                      <a:endParaRPr lang="en-SG" sz="900" b="0" i="0" u="none" strike="noStrike" dirty="0">
                        <a:solidFill>
                          <a:schemeClr val="bg1"/>
                        </a:solidFill>
                        <a:effectLst/>
                        <a:latin typeface="Calibri" panose="020F0502020204030204" pitchFamily="34" charset="0"/>
                      </a:endParaRPr>
                    </a:p>
                  </a:txBody>
                  <a:tcPr marL="4958" marR="4958" marT="4958" marB="0" anchor="b">
                    <a:solidFill>
                      <a:srgbClr val="0C788E"/>
                    </a:solidFill>
                  </a:tcPr>
                </a:tc>
                <a:tc>
                  <a:txBody>
                    <a:bodyPr/>
                    <a:lstStyle/>
                    <a:p>
                      <a:pPr algn="l" fontAlgn="b"/>
                      <a:r>
                        <a:rPr lang="en-SG" sz="900" u="none" strike="noStrike" dirty="0">
                          <a:solidFill>
                            <a:schemeClr val="bg1"/>
                          </a:solidFill>
                          <a:effectLst/>
                        </a:rPr>
                        <a:t>         2021</a:t>
                      </a:r>
                      <a:endParaRPr lang="en-SG" sz="900" b="0" i="0" u="none" strike="noStrike" dirty="0">
                        <a:solidFill>
                          <a:schemeClr val="bg1"/>
                        </a:solidFill>
                        <a:effectLst/>
                        <a:latin typeface="Calibri" panose="020F0502020204030204" pitchFamily="34" charset="0"/>
                      </a:endParaRPr>
                    </a:p>
                  </a:txBody>
                  <a:tcPr marL="4958" marR="4958" marT="4958" marB="0" anchor="b">
                    <a:solidFill>
                      <a:srgbClr val="0C788E"/>
                    </a:solidFill>
                  </a:tcPr>
                </a:tc>
                <a:tc>
                  <a:txBody>
                    <a:bodyPr/>
                    <a:lstStyle/>
                    <a:p>
                      <a:pPr algn="l" fontAlgn="b"/>
                      <a:r>
                        <a:rPr lang="en-SG" sz="900" u="none" strike="noStrike" dirty="0">
                          <a:solidFill>
                            <a:schemeClr val="bg1"/>
                          </a:solidFill>
                          <a:effectLst/>
                        </a:rPr>
                        <a:t>2022</a:t>
                      </a:r>
                      <a:endParaRPr lang="en-SG" sz="900" b="0" i="0" u="none" strike="noStrike" dirty="0">
                        <a:solidFill>
                          <a:schemeClr val="bg1"/>
                        </a:solidFill>
                        <a:effectLst/>
                        <a:latin typeface="Calibri" panose="020F0502020204030204" pitchFamily="34" charset="0"/>
                      </a:endParaRPr>
                    </a:p>
                  </a:txBody>
                  <a:tcPr marL="4958" marR="4958" marT="4958" marB="0" anchor="b">
                    <a:solidFill>
                      <a:srgbClr val="0C788E"/>
                    </a:solidFill>
                  </a:tcPr>
                </a:tc>
                <a:extLst>
                  <a:ext uri="{0D108BD9-81ED-4DB2-BD59-A6C34878D82A}">
                    <a16:rowId xmlns:a16="http://schemas.microsoft.com/office/drawing/2014/main" val="4266854884"/>
                  </a:ext>
                </a:extLst>
              </a:tr>
              <a:tr h="513304">
                <a:tc>
                  <a:txBody>
                    <a:bodyPr/>
                    <a:lstStyle/>
                    <a:p>
                      <a:pPr algn="l" fontAlgn="b"/>
                      <a:r>
                        <a:rPr lang="en-SG" sz="900" u="none" strike="noStrike" dirty="0">
                          <a:solidFill>
                            <a:schemeClr val="bg1"/>
                          </a:solidFill>
                          <a:effectLst/>
                        </a:rPr>
                        <a:t> Power Consumption in GW </a:t>
                      </a:r>
                      <a:endParaRPr lang="en-SG" sz="900" b="0" i="0" u="none" strike="noStrike" dirty="0">
                        <a:solidFill>
                          <a:schemeClr val="bg1"/>
                        </a:solidFill>
                        <a:effectLst/>
                        <a:latin typeface="Calibri" panose="020F0502020204030204" pitchFamily="34" charset="0"/>
                      </a:endParaRPr>
                    </a:p>
                  </a:txBody>
                  <a:tcPr marL="4958" marR="4958" marT="4958" marB="0" anchor="b">
                    <a:solidFill>
                      <a:srgbClr val="0C788E"/>
                    </a:solidFill>
                  </a:tcPr>
                </a:tc>
                <a:tc>
                  <a:txBody>
                    <a:bodyPr/>
                    <a:lstStyle/>
                    <a:p>
                      <a:pPr algn="ctr" fontAlgn="b"/>
                      <a:r>
                        <a:rPr lang="en-SG" sz="1100" b="0" i="0" u="none" strike="noStrike">
                          <a:solidFill>
                            <a:srgbClr val="000000"/>
                          </a:solidFill>
                          <a:effectLst/>
                          <a:latin typeface="Calibri" panose="020F0502020204030204" pitchFamily="34" charset="0"/>
                        </a:rPr>
                        <a:t>                                       653,528 </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          836,321 </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           946,600 </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       1,102,600 </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       1,330,622 </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       1,487,155 </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       1,643,687 </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       1,800,220 </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       1,956,753 </a:t>
                      </a:r>
                    </a:p>
                  </a:txBody>
                  <a:tcPr marL="6350" marR="6350" marT="6350" marB="0" anchor="b"/>
                </a:tc>
                <a:extLst>
                  <a:ext uri="{0D108BD9-81ED-4DB2-BD59-A6C34878D82A}">
                    <a16:rowId xmlns:a16="http://schemas.microsoft.com/office/drawing/2014/main" val="1246847944"/>
                  </a:ext>
                </a:extLst>
              </a:tr>
              <a:tr h="513304">
                <a:tc>
                  <a:txBody>
                    <a:bodyPr/>
                    <a:lstStyle/>
                    <a:p>
                      <a:pPr algn="l" fontAlgn="b"/>
                      <a:r>
                        <a:rPr lang="en-SG" sz="900" u="none" strike="noStrike" dirty="0">
                          <a:solidFill>
                            <a:schemeClr val="bg1"/>
                          </a:solidFill>
                          <a:effectLst/>
                        </a:rPr>
                        <a:t> Installed Potential GW</a:t>
                      </a:r>
                      <a:endParaRPr lang="en-SG" sz="900" b="0" i="0" u="none" strike="noStrike" dirty="0">
                        <a:solidFill>
                          <a:schemeClr val="bg1"/>
                        </a:solidFill>
                        <a:effectLst/>
                        <a:latin typeface="Calibri" panose="020F0502020204030204" pitchFamily="34" charset="0"/>
                      </a:endParaRPr>
                    </a:p>
                  </a:txBody>
                  <a:tcPr marL="4958" marR="4958" marT="4958" marB="0" anchor="b">
                    <a:solidFill>
                      <a:srgbClr val="0C788E"/>
                    </a:solidFill>
                  </a:tcPr>
                </a:tc>
                <a:tc>
                  <a:txBody>
                    <a:bodyPr/>
                    <a:lstStyle/>
                    <a:p>
                      <a:pPr algn="ctr" fontAlgn="b"/>
                      <a:r>
                        <a:rPr lang="en-SG" sz="1100" b="0" i="0" u="none" strike="noStrike">
                          <a:solidFill>
                            <a:srgbClr val="000000"/>
                          </a:solidFill>
                          <a:effectLst/>
                          <a:latin typeface="Calibri" panose="020F0502020204030204" pitchFamily="34" charset="0"/>
                        </a:rPr>
                        <a:t>                                       555,499 </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          710,873 </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           804,610 </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           937,210 </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       1,131,029 </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       1,264,081 </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       1,397,134 </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       1,530,187 </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       1,663,240 </a:t>
                      </a:r>
                    </a:p>
                  </a:txBody>
                  <a:tcPr marL="6350" marR="6350" marT="6350" marB="0" anchor="b"/>
                </a:tc>
                <a:extLst>
                  <a:ext uri="{0D108BD9-81ED-4DB2-BD59-A6C34878D82A}">
                    <a16:rowId xmlns:a16="http://schemas.microsoft.com/office/drawing/2014/main" val="454362666"/>
                  </a:ext>
                </a:extLst>
              </a:tr>
              <a:tr h="513304">
                <a:tc>
                  <a:txBody>
                    <a:bodyPr/>
                    <a:lstStyle/>
                    <a:p>
                      <a:pPr algn="l" fontAlgn="b"/>
                      <a:r>
                        <a:rPr lang="en-SG" sz="900" u="none" strike="noStrike" dirty="0">
                          <a:solidFill>
                            <a:schemeClr val="bg1"/>
                          </a:solidFill>
                          <a:effectLst/>
                        </a:rPr>
                        <a:t> Required Power Generation GW </a:t>
                      </a:r>
                      <a:endParaRPr lang="en-SG" sz="900" b="0" i="0" u="none" strike="noStrike" dirty="0">
                        <a:solidFill>
                          <a:schemeClr val="bg1"/>
                        </a:solidFill>
                        <a:effectLst/>
                        <a:latin typeface="Calibri" panose="020F0502020204030204" pitchFamily="34" charset="0"/>
                      </a:endParaRPr>
                    </a:p>
                  </a:txBody>
                  <a:tcPr marL="4958" marR="4958" marT="4958" marB="0" anchor="b">
                    <a:solidFill>
                      <a:srgbClr val="0C788E"/>
                    </a:solidFill>
                  </a:tcPr>
                </a:tc>
                <a:tc>
                  <a:txBody>
                    <a:bodyPr/>
                    <a:lstStyle/>
                    <a:p>
                      <a:pPr algn="ctr" fontAlgn="b"/>
                      <a:r>
                        <a:rPr lang="en-SG" sz="1100" b="0" i="0" u="none" strike="noStrike">
                          <a:solidFill>
                            <a:srgbClr val="000000"/>
                          </a:solidFill>
                          <a:effectLst/>
                          <a:latin typeface="Calibri" panose="020F0502020204030204" pitchFamily="34" charset="0"/>
                        </a:rPr>
                        <a:t>                                          98,029 </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          125,448 </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           141,990 </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           165,390 </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           199,593 </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           223,073 </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           246,553 </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           270,033 </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           293,513 </a:t>
                      </a:r>
                    </a:p>
                  </a:txBody>
                  <a:tcPr marL="6350" marR="6350" marT="6350" marB="0" anchor="b"/>
                </a:tc>
                <a:extLst>
                  <a:ext uri="{0D108BD9-81ED-4DB2-BD59-A6C34878D82A}">
                    <a16:rowId xmlns:a16="http://schemas.microsoft.com/office/drawing/2014/main" val="3732349942"/>
                  </a:ext>
                </a:extLst>
              </a:tr>
            </a:tbl>
          </a:graphicData>
        </a:graphic>
      </p:graphicFrame>
      <p:sp>
        <p:nvSpPr>
          <p:cNvPr id="8" name="Content Placeholder 2">
            <a:extLst>
              <a:ext uri="{FF2B5EF4-FFF2-40B4-BE49-F238E27FC236}">
                <a16:creationId xmlns:a16="http://schemas.microsoft.com/office/drawing/2014/main" id="{2A054B0D-E86C-4792-BEE3-CF6D036B8B40}"/>
              </a:ext>
            </a:extLst>
          </p:cNvPr>
          <p:cNvSpPr txBox="1">
            <a:spLocks/>
          </p:cNvSpPr>
          <p:nvPr/>
        </p:nvSpPr>
        <p:spPr bwMode="auto">
          <a:xfrm>
            <a:off x="251520" y="3016928"/>
            <a:ext cx="8640960" cy="3841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sz="1600" dirty="0"/>
              <a:t>Installed capacity has been increasing continuously to meet the need of economy</a:t>
            </a:r>
          </a:p>
          <a:p>
            <a:pPr>
              <a:buFont typeface="Wingdings" panose="05000000000000000000" pitchFamily="2" charset="2"/>
              <a:buChar char="v"/>
            </a:pPr>
            <a:r>
              <a:rPr lang="en-US" sz="1600" dirty="0"/>
              <a:t>Rapid economic development and population = high demand for energy</a:t>
            </a:r>
          </a:p>
          <a:p>
            <a:pPr>
              <a:buFont typeface="Wingdings" panose="05000000000000000000" pitchFamily="2" charset="2"/>
              <a:buChar char="v"/>
            </a:pPr>
            <a:r>
              <a:rPr lang="en-US" sz="1600" dirty="0"/>
              <a:t>Demand has the following five key drivers: </a:t>
            </a:r>
          </a:p>
          <a:p>
            <a:pPr lvl="1">
              <a:buFont typeface="Wingdings" panose="05000000000000000000" pitchFamily="2" charset="2"/>
              <a:buChar char="v"/>
            </a:pPr>
            <a:r>
              <a:rPr lang="en-US" sz="1600" dirty="0"/>
              <a:t>Industrialization </a:t>
            </a:r>
          </a:p>
          <a:p>
            <a:pPr lvl="1">
              <a:buFont typeface="Wingdings" panose="05000000000000000000" pitchFamily="2" charset="2"/>
              <a:buChar char="v"/>
            </a:pPr>
            <a:r>
              <a:rPr lang="en-US" sz="1600" dirty="0"/>
              <a:t>Population </a:t>
            </a:r>
          </a:p>
          <a:p>
            <a:pPr lvl="1">
              <a:buFont typeface="Wingdings" panose="05000000000000000000" pitchFamily="2" charset="2"/>
              <a:buChar char="v"/>
            </a:pPr>
            <a:r>
              <a:rPr lang="en-US" sz="1600" dirty="0"/>
              <a:t>Agriculture</a:t>
            </a:r>
          </a:p>
          <a:p>
            <a:pPr lvl="1">
              <a:buFont typeface="Wingdings" panose="05000000000000000000" pitchFamily="2" charset="2"/>
              <a:buChar char="v"/>
            </a:pPr>
            <a:r>
              <a:rPr lang="en-US" sz="1600" dirty="0"/>
              <a:t>Average Household consumption </a:t>
            </a:r>
          </a:p>
          <a:p>
            <a:pPr lvl="1">
              <a:buFont typeface="Wingdings" panose="05000000000000000000" pitchFamily="2" charset="2"/>
              <a:buChar char="v"/>
            </a:pPr>
            <a:r>
              <a:rPr lang="en-US" sz="1600" dirty="0"/>
              <a:t>Electrification of rural areas </a:t>
            </a:r>
          </a:p>
          <a:p>
            <a:pPr>
              <a:buFont typeface="Wingdings" panose="05000000000000000000" pitchFamily="2" charset="2"/>
              <a:buChar char="v"/>
            </a:pPr>
            <a:r>
              <a:rPr lang="en-SG" sz="1600" dirty="0"/>
              <a:t>The power consumption is predicted for period 2019-2022 based on the fact that as the population increases the consumption increases with the help of a linear equation.</a:t>
            </a:r>
          </a:p>
          <a:p>
            <a:pPr marL="0" indent="0">
              <a:buNone/>
            </a:pPr>
            <a:endParaRPr lang="en-SG" sz="900" dirty="0"/>
          </a:p>
          <a:p>
            <a:pPr marL="0" indent="0">
              <a:buNone/>
            </a:pPr>
            <a:endParaRPr lang="en-SG" sz="900" dirty="0"/>
          </a:p>
          <a:p>
            <a:pPr marL="0" indent="0">
              <a:buNone/>
            </a:pPr>
            <a:r>
              <a:rPr lang="en-SG" sz="900" dirty="0"/>
              <a:t>*</a:t>
            </a:r>
            <a:r>
              <a:rPr lang="en-SG" sz="900" b="1" dirty="0" err="1"/>
              <a:t>Assumption</a:t>
            </a:r>
            <a:r>
              <a:rPr lang="en-SG" sz="900" dirty="0" err="1"/>
              <a:t>:As</a:t>
            </a:r>
            <a:r>
              <a:rPr lang="en-SG" sz="900" dirty="0"/>
              <a:t> of 2017, have 15% deficit (Generation = 85% of Consumption)</a:t>
            </a:r>
          </a:p>
          <a:p>
            <a:pPr marL="0" indent="0">
              <a:buNone/>
            </a:pPr>
            <a:endParaRPr lang="en-SG" sz="1600" dirty="0"/>
          </a:p>
          <a:p>
            <a:pPr marL="457200" lvl="1" indent="0">
              <a:buNone/>
            </a:pPr>
            <a:endParaRPr lang="en-SG" sz="1600" dirty="0"/>
          </a:p>
          <a:p>
            <a:pPr lvl="1">
              <a:buFont typeface="Wingdings" panose="05000000000000000000" pitchFamily="2" charset="2"/>
              <a:buChar char="v"/>
            </a:pPr>
            <a:endParaRPr lang="en-SG" sz="1600" dirty="0"/>
          </a:p>
        </p:txBody>
      </p:sp>
    </p:spTree>
    <p:extLst>
      <p:ext uri="{BB962C8B-B14F-4D97-AF65-F5344CB8AC3E}">
        <p14:creationId xmlns:p14="http://schemas.microsoft.com/office/powerpoint/2010/main" val="68447788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ABD20-971F-4A44-BAE1-AC1781A497D3}"/>
              </a:ext>
            </a:extLst>
          </p:cNvPr>
          <p:cNvSpPr>
            <a:spLocks noGrp="1"/>
          </p:cNvSpPr>
          <p:nvPr>
            <p:ph type="title"/>
          </p:nvPr>
        </p:nvSpPr>
        <p:spPr>
          <a:xfrm>
            <a:off x="678396" y="0"/>
            <a:ext cx="7931224" cy="692696"/>
          </a:xfrm>
          <a:gradFill>
            <a:gsLst>
              <a:gs pos="2000">
                <a:srgbClr val="15B3EC"/>
              </a:gs>
              <a:gs pos="0">
                <a:srgbClr val="00B0F0"/>
              </a:gs>
              <a:gs pos="0">
                <a:schemeClr val="accent1">
                  <a:hueOff val="0"/>
                  <a:satOff val="0"/>
                  <a:lumOff val="0"/>
                  <a:alphaOff val="0"/>
                  <a:satMod val="110000"/>
                  <a:lumMod val="100000"/>
                  <a:shade val="100000"/>
                </a:schemeClr>
              </a:gs>
              <a:gs pos="58000">
                <a:schemeClr val="accent1">
                  <a:hueOff val="0"/>
                  <a:satOff val="0"/>
                  <a:lumOff val="0"/>
                  <a:alphaOff val="0"/>
                  <a:lumMod val="99000"/>
                  <a:satMod val="120000"/>
                  <a:shade val="78000"/>
                </a:schemeClr>
              </a:gs>
            </a:gsLst>
            <a:lin ang="5400000" scaled="0"/>
          </a:gradFill>
        </p:spPr>
        <p:txBody>
          <a:bodyPr/>
          <a:lstStyle/>
          <a:p>
            <a:r>
              <a:rPr lang="en-US" sz="3200" dirty="0"/>
              <a:t>Electricity – Trend (Population)</a:t>
            </a:r>
            <a:endParaRPr lang="en-SG" sz="3200" dirty="0"/>
          </a:p>
        </p:txBody>
      </p:sp>
      <p:sp>
        <p:nvSpPr>
          <p:cNvPr id="8" name="Content Placeholder 2">
            <a:extLst>
              <a:ext uri="{FF2B5EF4-FFF2-40B4-BE49-F238E27FC236}">
                <a16:creationId xmlns:a16="http://schemas.microsoft.com/office/drawing/2014/main" id="{2A054B0D-E86C-4792-BEE3-CF6D036B8B40}"/>
              </a:ext>
            </a:extLst>
          </p:cNvPr>
          <p:cNvSpPr txBox="1">
            <a:spLocks/>
          </p:cNvSpPr>
          <p:nvPr/>
        </p:nvSpPr>
        <p:spPr bwMode="auto">
          <a:xfrm>
            <a:off x="46692" y="2852936"/>
            <a:ext cx="9143998"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endParaRPr lang="en-US" sz="1600" dirty="0"/>
          </a:p>
          <a:p>
            <a:pPr marL="0" indent="0">
              <a:buNone/>
            </a:pPr>
            <a:r>
              <a:rPr lang="en-US" sz="1600" b="1" dirty="0"/>
              <a:t>Population</a:t>
            </a:r>
            <a:r>
              <a:rPr lang="en-US" sz="1600" dirty="0"/>
              <a:t>: </a:t>
            </a:r>
          </a:p>
          <a:p>
            <a:pPr lvl="1">
              <a:buFont typeface="Wingdings" panose="05000000000000000000" pitchFamily="2" charset="2"/>
              <a:buChar char="v"/>
            </a:pPr>
            <a:r>
              <a:rPr lang="en-US" sz="1600" dirty="0"/>
              <a:t>Trend –Projected till 2022 (used a linear projection)</a:t>
            </a:r>
          </a:p>
          <a:p>
            <a:pPr lvl="1">
              <a:buFont typeface="Wingdings" panose="05000000000000000000" pitchFamily="2" charset="2"/>
              <a:buChar char="v"/>
            </a:pPr>
            <a:r>
              <a:rPr lang="en-US" sz="1600" dirty="0"/>
              <a:t>Correlation – 99% with electricity consumption in recent years (2014 to 2018). </a:t>
            </a:r>
          </a:p>
          <a:p>
            <a:pPr lvl="1">
              <a:buFont typeface="Wingdings" panose="05000000000000000000" pitchFamily="2" charset="2"/>
              <a:buChar char="v"/>
            </a:pPr>
            <a:r>
              <a:rPr lang="en-US" sz="1600" dirty="0"/>
              <a:t>Relation – Linear regression to estimate the future consumption (2019 to 2022).</a:t>
            </a:r>
          </a:p>
          <a:p>
            <a:pPr>
              <a:buFont typeface="Wingdings" panose="05000000000000000000" pitchFamily="2" charset="2"/>
              <a:buChar char="v"/>
            </a:pPr>
            <a:r>
              <a:rPr lang="en-US" sz="1600" dirty="0"/>
              <a:t>Estimation of Consumption and Observations on production: </a:t>
            </a:r>
          </a:p>
          <a:p>
            <a:pPr lvl="1">
              <a:buFont typeface="Wingdings" panose="05000000000000000000" pitchFamily="2" charset="2"/>
              <a:buChar char="v"/>
            </a:pPr>
            <a:r>
              <a:rPr lang="en-US" sz="1600" dirty="0"/>
              <a:t>For 2022, Consumption is estimated to 1,956 TW</a:t>
            </a:r>
          </a:p>
          <a:p>
            <a:pPr lvl="1">
              <a:buFont typeface="Wingdings" panose="05000000000000000000" pitchFamily="2" charset="2"/>
              <a:buChar char="v"/>
            </a:pPr>
            <a:r>
              <a:rPr lang="en-US" sz="1600" dirty="0"/>
              <a:t>As of 2017, the generation is 1,102 TW.</a:t>
            </a:r>
          </a:p>
          <a:p>
            <a:pPr lvl="1">
              <a:buFont typeface="Wingdings" panose="05000000000000000000" pitchFamily="2" charset="2"/>
              <a:buChar char="v"/>
            </a:pPr>
            <a:r>
              <a:rPr lang="en-US" sz="1600" dirty="0"/>
              <a:t>To be 100% self-sufficient by 2022 need to raise the electricity generation by 855 TW.</a:t>
            </a:r>
          </a:p>
          <a:p>
            <a:pPr marL="457200" lvl="1" indent="0">
              <a:buNone/>
            </a:pPr>
            <a:endParaRPr lang="en-US" sz="1600" dirty="0"/>
          </a:p>
          <a:p>
            <a:pPr marL="457200" lvl="1" indent="0">
              <a:buNone/>
            </a:pPr>
            <a:endParaRPr lang="en-US" sz="1600" dirty="0"/>
          </a:p>
          <a:p>
            <a:pPr marL="457200" lvl="1" indent="0">
              <a:buNone/>
            </a:pPr>
            <a:r>
              <a:rPr lang="en-US" sz="800" dirty="0"/>
              <a:t>*http://www.worldometers.info/world-population/india-population/</a:t>
            </a:r>
          </a:p>
          <a:p>
            <a:pPr marL="457200" lvl="1" indent="0">
              <a:buNone/>
            </a:pPr>
            <a:r>
              <a:rPr lang="en-SG" sz="800" dirty="0"/>
              <a:t>*</a:t>
            </a:r>
            <a:r>
              <a:rPr lang="en-SG" sz="800" b="1" dirty="0"/>
              <a:t>Assumption: </a:t>
            </a:r>
            <a:r>
              <a:rPr lang="en-SG" sz="800" dirty="0"/>
              <a:t>As of 2017, have 15% deficit (Generation = 85% of Consumption)</a:t>
            </a:r>
          </a:p>
          <a:p>
            <a:pPr marL="457200" lvl="1" indent="0">
              <a:buNone/>
            </a:pPr>
            <a:endParaRPr lang="en-US" sz="1200" dirty="0"/>
          </a:p>
        </p:txBody>
      </p:sp>
      <p:graphicFrame>
        <p:nvGraphicFramePr>
          <p:cNvPr id="22" name="Content Placeholder 21">
            <a:extLst>
              <a:ext uri="{FF2B5EF4-FFF2-40B4-BE49-F238E27FC236}">
                <a16:creationId xmlns:a16="http://schemas.microsoft.com/office/drawing/2014/main" id="{1FA49781-4BC8-4D0B-8B03-7055FDD17DAB}"/>
              </a:ext>
            </a:extLst>
          </p:cNvPr>
          <p:cNvGraphicFramePr>
            <a:graphicFrameLocks noGrp="1"/>
          </p:cNvGraphicFramePr>
          <p:nvPr>
            <p:ph idx="1"/>
            <p:extLst>
              <p:ext uri="{D42A27DB-BD31-4B8C-83A1-F6EECF244321}">
                <p14:modId xmlns:p14="http://schemas.microsoft.com/office/powerpoint/2010/main" val="4293342262"/>
              </p:ext>
            </p:extLst>
          </p:nvPr>
        </p:nvGraphicFramePr>
        <p:xfrm>
          <a:off x="323528" y="764704"/>
          <a:ext cx="8363271" cy="2201900"/>
        </p:xfrm>
        <a:graphic>
          <a:graphicData uri="http://schemas.openxmlformats.org/drawingml/2006/table">
            <a:tbl>
              <a:tblPr firstRow="1" firstCol="1">
                <a:tableStyleId>{5C22544A-7EE6-4342-B048-85BDC9FD1C3A}</a:tableStyleId>
              </a:tblPr>
              <a:tblGrid>
                <a:gridCol w="1645406">
                  <a:extLst>
                    <a:ext uri="{9D8B030D-6E8A-4147-A177-3AD203B41FA5}">
                      <a16:colId xmlns:a16="http://schemas.microsoft.com/office/drawing/2014/main" val="1537215001"/>
                    </a:ext>
                  </a:extLst>
                </a:gridCol>
                <a:gridCol w="890824">
                  <a:extLst>
                    <a:ext uri="{9D8B030D-6E8A-4147-A177-3AD203B41FA5}">
                      <a16:colId xmlns:a16="http://schemas.microsoft.com/office/drawing/2014/main" val="4019247228"/>
                    </a:ext>
                  </a:extLst>
                </a:gridCol>
                <a:gridCol w="702179">
                  <a:extLst>
                    <a:ext uri="{9D8B030D-6E8A-4147-A177-3AD203B41FA5}">
                      <a16:colId xmlns:a16="http://schemas.microsoft.com/office/drawing/2014/main" val="4217300570"/>
                    </a:ext>
                  </a:extLst>
                </a:gridCol>
                <a:gridCol w="723140">
                  <a:extLst>
                    <a:ext uri="{9D8B030D-6E8A-4147-A177-3AD203B41FA5}">
                      <a16:colId xmlns:a16="http://schemas.microsoft.com/office/drawing/2014/main" val="3451036393"/>
                    </a:ext>
                  </a:extLst>
                </a:gridCol>
                <a:gridCol w="723140">
                  <a:extLst>
                    <a:ext uri="{9D8B030D-6E8A-4147-A177-3AD203B41FA5}">
                      <a16:colId xmlns:a16="http://schemas.microsoft.com/office/drawing/2014/main" val="1687206959"/>
                    </a:ext>
                  </a:extLst>
                </a:gridCol>
                <a:gridCol w="786022">
                  <a:extLst>
                    <a:ext uri="{9D8B030D-6E8A-4147-A177-3AD203B41FA5}">
                      <a16:colId xmlns:a16="http://schemas.microsoft.com/office/drawing/2014/main" val="2580690079"/>
                    </a:ext>
                  </a:extLst>
                </a:gridCol>
                <a:gridCol w="723140">
                  <a:extLst>
                    <a:ext uri="{9D8B030D-6E8A-4147-A177-3AD203B41FA5}">
                      <a16:colId xmlns:a16="http://schemas.microsoft.com/office/drawing/2014/main" val="1553219725"/>
                    </a:ext>
                  </a:extLst>
                </a:gridCol>
                <a:gridCol w="723140">
                  <a:extLst>
                    <a:ext uri="{9D8B030D-6E8A-4147-A177-3AD203B41FA5}">
                      <a16:colId xmlns:a16="http://schemas.microsoft.com/office/drawing/2014/main" val="3152283287"/>
                    </a:ext>
                  </a:extLst>
                </a:gridCol>
                <a:gridCol w="723140">
                  <a:extLst>
                    <a:ext uri="{9D8B030D-6E8A-4147-A177-3AD203B41FA5}">
                      <a16:colId xmlns:a16="http://schemas.microsoft.com/office/drawing/2014/main" val="1963117889"/>
                    </a:ext>
                  </a:extLst>
                </a:gridCol>
                <a:gridCol w="723140">
                  <a:extLst>
                    <a:ext uri="{9D8B030D-6E8A-4147-A177-3AD203B41FA5}">
                      <a16:colId xmlns:a16="http://schemas.microsoft.com/office/drawing/2014/main" val="3984137168"/>
                    </a:ext>
                  </a:extLst>
                </a:gridCol>
              </a:tblGrid>
              <a:tr h="360040">
                <a:tc>
                  <a:txBody>
                    <a:bodyPr/>
                    <a:lstStyle/>
                    <a:p>
                      <a:pPr algn="l" fontAlgn="b"/>
                      <a:r>
                        <a:rPr lang="en-SG" sz="900" u="none" strike="noStrike" dirty="0">
                          <a:effectLst/>
                        </a:rPr>
                        <a:t> </a:t>
                      </a:r>
                      <a:endParaRPr lang="en-SG" sz="900" b="0" i="0" u="none" strike="noStrike" dirty="0">
                        <a:solidFill>
                          <a:srgbClr val="000000"/>
                        </a:solidFill>
                        <a:effectLst/>
                        <a:latin typeface="Calibri" panose="020F0502020204030204" pitchFamily="34" charset="0"/>
                      </a:endParaRPr>
                    </a:p>
                  </a:txBody>
                  <a:tcPr marL="5156" marR="5156" marT="5156" marB="0" anchor="b">
                    <a:solidFill>
                      <a:schemeClr val="accent1">
                        <a:lumMod val="50000"/>
                      </a:schemeClr>
                    </a:solidFill>
                  </a:tcPr>
                </a:tc>
                <a:tc>
                  <a:txBody>
                    <a:bodyPr/>
                    <a:lstStyle/>
                    <a:p>
                      <a:pPr algn="r" fontAlgn="t"/>
                      <a:r>
                        <a:rPr lang="en-SG" sz="700" u="none" strike="noStrike" dirty="0">
                          <a:effectLst/>
                        </a:rPr>
                        <a:t>2014</a:t>
                      </a:r>
                      <a:endParaRPr lang="en-SG" sz="700" b="0" i="0" u="none" strike="noStrike" dirty="0">
                        <a:solidFill>
                          <a:srgbClr val="000000"/>
                        </a:solidFill>
                        <a:effectLst/>
                        <a:latin typeface="Arial" panose="020B0604020202020204" pitchFamily="34" charset="0"/>
                      </a:endParaRPr>
                    </a:p>
                  </a:txBody>
                  <a:tcPr marL="5156" marR="5156" marT="5156" marB="0">
                    <a:solidFill>
                      <a:schemeClr val="accent1">
                        <a:lumMod val="50000"/>
                      </a:schemeClr>
                    </a:solidFill>
                  </a:tcPr>
                </a:tc>
                <a:tc>
                  <a:txBody>
                    <a:bodyPr/>
                    <a:lstStyle/>
                    <a:p>
                      <a:pPr algn="r" fontAlgn="t"/>
                      <a:r>
                        <a:rPr lang="en-SG" sz="700" u="none" strike="noStrike">
                          <a:effectLst/>
                        </a:rPr>
                        <a:t>2015</a:t>
                      </a:r>
                      <a:endParaRPr lang="en-SG" sz="700" b="0" i="0" u="none" strike="noStrike">
                        <a:solidFill>
                          <a:srgbClr val="000000"/>
                        </a:solidFill>
                        <a:effectLst/>
                        <a:latin typeface="Arial" panose="020B0604020202020204" pitchFamily="34" charset="0"/>
                      </a:endParaRPr>
                    </a:p>
                  </a:txBody>
                  <a:tcPr marL="5156" marR="5156" marT="5156" marB="0">
                    <a:solidFill>
                      <a:schemeClr val="accent1">
                        <a:lumMod val="50000"/>
                      </a:schemeClr>
                    </a:solidFill>
                  </a:tcPr>
                </a:tc>
                <a:tc>
                  <a:txBody>
                    <a:bodyPr/>
                    <a:lstStyle/>
                    <a:p>
                      <a:pPr algn="r" fontAlgn="t"/>
                      <a:r>
                        <a:rPr lang="en-SG" sz="700" u="none" strike="noStrike">
                          <a:effectLst/>
                        </a:rPr>
                        <a:t>2016</a:t>
                      </a:r>
                      <a:endParaRPr lang="en-SG" sz="700" b="0" i="0" u="none" strike="noStrike">
                        <a:solidFill>
                          <a:srgbClr val="000000"/>
                        </a:solidFill>
                        <a:effectLst/>
                        <a:latin typeface="Arial" panose="020B0604020202020204" pitchFamily="34" charset="0"/>
                      </a:endParaRPr>
                    </a:p>
                  </a:txBody>
                  <a:tcPr marL="5156" marR="5156" marT="5156" marB="0">
                    <a:solidFill>
                      <a:schemeClr val="accent1">
                        <a:lumMod val="50000"/>
                      </a:schemeClr>
                    </a:solidFill>
                  </a:tcPr>
                </a:tc>
                <a:tc>
                  <a:txBody>
                    <a:bodyPr/>
                    <a:lstStyle/>
                    <a:p>
                      <a:pPr algn="r" fontAlgn="t"/>
                      <a:r>
                        <a:rPr lang="en-SG" sz="700" u="none" strike="noStrike">
                          <a:effectLst/>
                        </a:rPr>
                        <a:t>2017</a:t>
                      </a:r>
                      <a:endParaRPr lang="en-SG" sz="700" b="0" i="0" u="none" strike="noStrike">
                        <a:solidFill>
                          <a:srgbClr val="000000"/>
                        </a:solidFill>
                        <a:effectLst/>
                        <a:latin typeface="Arial" panose="020B0604020202020204" pitchFamily="34" charset="0"/>
                      </a:endParaRPr>
                    </a:p>
                  </a:txBody>
                  <a:tcPr marL="5156" marR="5156" marT="5156" marB="0">
                    <a:solidFill>
                      <a:schemeClr val="accent1">
                        <a:lumMod val="50000"/>
                      </a:schemeClr>
                    </a:solidFill>
                  </a:tcPr>
                </a:tc>
                <a:tc>
                  <a:txBody>
                    <a:bodyPr/>
                    <a:lstStyle/>
                    <a:p>
                      <a:pPr algn="r" fontAlgn="t"/>
                      <a:r>
                        <a:rPr lang="en-SG" sz="700" u="none" strike="noStrike">
                          <a:effectLst/>
                        </a:rPr>
                        <a:t>2018</a:t>
                      </a:r>
                      <a:endParaRPr lang="en-SG" sz="700" b="0" i="0" u="none" strike="noStrike">
                        <a:solidFill>
                          <a:srgbClr val="000000"/>
                        </a:solidFill>
                        <a:effectLst/>
                        <a:latin typeface="Arial" panose="020B0604020202020204" pitchFamily="34" charset="0"/>
                      </a:endParaRPr>
                    </a:p>
                  </a:txBody>
                  <a:tcPr marL="5156" marR="5156" marT="5156" marB="0">
                    <a:solidFill>
                      <a:schemeClr val="accent1">
                        <a:lumMod val="50000"/>
                      </a:schemeClr>
                    </a:solidFill>
                  </a:tcPr>
                </a:tc>
                <a:tc>
                  <a:txBody>
                    <a:bodyPr/>
                    <a:lstStyle/>
                    <a:p>
                      <a:pPr algn="r" fontAlgn="t"/>
                      <a:r>
                        <a:rPr lang="en-SG" sz="700" u="none" strike="noStrike">
                          <a:effectLst/>
                        </a:rPr>
                        <a:t>2019</a:t>
                      </a:r>
                      <a:endParaRPr lang="en-SG" sz="700" b="0" i="0" u="none" strike="noStrike">
                        <a:solidFill>
                          <a:srgbClr val="000000"/>
                        </a:solidFill>
                        <a:effectLst/>
                        <a:latin typeface="Arial" panose="020B0604020202020204" pitchFamily="34" charset="0"/>
                      </a:endParaRPr>
                    </a:p>
                  </a:txBody>
                  <a:tcPr marL="5156" marR="5156" marT="5156" marB="0">
                    <a:solidFill>
                      <a:schemeClr val="accent1">
                        <a:lumMod val="50000"/>
                      </a:schemeClr>
                    </a:solidFill>
                  </a:tcPr>
                </a:tc>
                <a:tc>
                  <a:txBody>
                    <a:bodyPr/>
                    <a:lstStyle/>
                    <a:p>
                      <a:pPr algn="r" fontAlgn="t"/>
                      <a:r>
                        <a:rPr lang="en-SG" sz="700" u="none" strike="noStrike">
                          <a:effectLst/>
                        </a:rPr>
                        <a:t>2020</a:t>
                      </a:r>
                      <a:endParaRPr lang="en-SG" sz="700" b="0" i="0" u="none" strike="noStrike">
                        <a:solidFill>
                          <a:srgbClr val="000000"/>
                        </a:solidFill>
                        <a:effectLst/>
                        <a:latin typeface="Arial" panose="020B0604020202020204" pitchFamily="34" charset="0"/>
                      </a:endParaRPr>
                    </a:p>
                  </a:txBody>
                  <a:tcPr marL="5156" marR="5156" marT="5156" marB="0">
                    <a:solidFill>
                      <a:schemeClr val="accent1">
                        <a:lumMod val="50000"/>
                      </a:schemeClr>
                    </a:solidFill>
                  </a:tcPr>
                </a:tc>
                <a:tc>
                  <a:txBody>
                    <a:bodyPr/>
                    <a:lstStyle/>
                    <a:p>
                      <a:pPr algn="r" fontAlgn="t"/>
                      <a:r>
                        <a:rPr lang="en-SG" sz="700" u="none" strike="noStrike">
                          <a:effectLst/>
                        </a:rPr>
                        <a:t>2021</a:t>
                      </a:r>
                      <a:endParaRPr lang="en-SG" sz="700" b="0" i="0" u="none" strike="noStrike">
                        <a:solidFill>
                          <a:srgbClr val="000000"/>
                        </a:solidFill>
                        <a:effectLst/>
                        <a:latin typeface="Arial" panose="020B0604020202020204" pitchFamily="34" charset="0"/>
                      </a:endParaRPr>
                    </a:p>
                  </a:txBody>
                  <a:tcPr marL="5156" marR="5156" marT="5156" marB="0">
                    <a:solidFill>
                      <a:schemeClr val="accent1">
                        <a:lumMod val="50000"/>
                      </a:schemeClr>
                    </a:solidFill>
                  </a:tcPr>
                </a:tc>
                <a:tc>
                  <a:txBody>
                    <a:bodyPr/>
                    <a:lstStyle/>
                    <a:p>
                      <a:pPr algn="r" fontAlgn="t"/>
                      <a:r>
                        <a:rPr lang="en-SG" sz="700" u="none" strike="noStrike" dirty="0">
                          <a:effectLst/>
                        </a:rPr>
                        <a:t>2022</a:t>
                      </a:r>
                      <a:endParaRPr lang="en-SG" sz="700" b="0" i="0" u="none" strike="noStrike" dirty="0">
                        <a:solidFill>
                          <a:srgbClr val="000000"/>
                        </a:solidFill>
                        <a:effectLst/>
                        <a:latin typeface="Arial" panose="020B0604020202020204" pitchFamily="34" charset="0"/>
                      </a:endParaRPr>
                    </a:p>
                  </a:txBody>
                  <a:tcPr marL="5156" marR="5156" marT="5156" marB="0">
                    <a:solidFill>
                      <a:schemeClr val="accent1">
                        <a:lumMod val="50000"/>
                      </a:schemeClr>
                    </a:solidFill>
                  </a:tcPr>
                </a:tc>
                <a:extLst>
                  <a:ext uri="{0D108BD9-81ED-4DB2-BD59-A6C34878D82A}">
                    <a16:rowId xmlns:a16="http://schemas.microsoft.com/office/drawing/2014/main" val="145630546"/>
                  </a:ext>
                </a:extLst>
              </a:tr>
              <a:tr h="460465">
                <a:tc>
                  <a:txBody>
                    <a:bodyPr/>
                    <a:lstStyle/>
                    <a:p>
                      <a:pPr algn="l" fontAlgn="b"/>
                      <a:r>
                        <a:rPr lang="en-SG" sz="900" u="none" strike="noStrike" dirty="0">
                          <a:effectLst/>
                        </a:rPr>
                        <a:t> Power Consumption in GW </a:t>
                      </a:r>
                      <a:endParaRPr lang="en-SG" sz="900" b="0" i="0" u="none" strike="noStrike" dirty="0">
                        <a:solidFill>
                          <a:srgbClr val="000000"/>
                        </a:solidFill>
                        <a:effectLst/>
                        <a:latin typeface="Calibri" panose="020F0502020204030204" pitchFamily="34" charset="0"/>
                      </a:endParaRPr>
                    </a:p>
                  </a:txBody>
                  <a:tcPr marL="5156" marR="5156" marT="5156" marB="0" anchor="b">
                    <a:solidFill>
                      <a:schemeClr val="accent1">
                        <a:lumMod val="50000"/>
                      </a:schemeClr>
                    </a:solidFill>
                  </a:tcPr>
                </a:tc>
                <a:tc>
                  <a:txBody>
                    <a:bodyPr/>
                    <a:lstStyle/>
                    <a:p>
                      <a:pPr algn="l" fontAlgn="b"/>
                      <a:r>
                        <a:rPr lang="en-SG" sz="900" u="none" strike="noStrike">
                          <a:effectLst/>
                        </a:rPr>
                        <a:t>                 653,528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836,321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946,600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1,102,600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1,330,622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1,487,155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1,643,687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1,800,220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1,956,753 </a:t>
                      </a:r>
                      <a:endParaRPr lang="en-SG" sz="900" b="0" i="0" u="none" strike="noStrike">
                        <a:solidFill>
                          <a:srgbClr val="000000"/>
                        </a:solidFill>
                        <a:effectLst/>
                        <a:latin typeface="Calibri" panose="020F0502020204030204" pitchFamily="34" charset="0"/>
                      </a:endParaRPr>
                    </a:p>
                  </a:txBody>
                  <a:tcPr marL="5156" marR="5156" marT="5156" marB="0" anchor="b"/>
                </a:tc>
                <a:extLst>
                  <a:ext uri="{0D108BD9-81ED-4DB2-BD59-A6C34878D82A}">
                    <a16:rowId xmlns:a16="http://schemas.microsoft.com/office/drawing/2014/main" val="662892355"/>
                  </a:ext>
                </a:extLst>
              </a:tr>
              <a:tr h="460465">
                <a:tc>
                  <a:txBody>
                    <a:bodyPr/>
                    <a:lstStyle/>
                    <a:p>
                      <a:pPr algn="l" fontAlgn="b"/>
                      <a:r>
                        <a:rPr lang="en-SG" sz="900" u="none" strike="noStrike">
                          <a:effectLst/>
                        </a:rPr>
                        <a:t> Installed Potential </a:t>
                      </a:r>
                      <a:endParaRPr lang="en-SG" sz="900" b="0" i="0" u="none" strike="noStrike">
                        <a:solidFill>
                          <a:srgbClr val="000000"/>
                        </a:solidFill>
                        <a:effectLst/>
                        <a:latin typeface="Calibri" panose="020F0502020204030204" pitchFamily="34" charset="0"/>
                      </a:endParaRPr>
                    </a:p>
                  </a:txBody>
                  <a:tcPr marL="5156" marR="5156" marT="5156" marB="0" anchor="b">
                    <a:solidFill>
                      <a:schemeClr val="accent1">
                        <a:lumMod val="50000"/>
                      </a:schemeClr>
                    </a:solidFill>
                  </a:tcPr>
                </a:tc>
                <a:tc>
                  <a:txBody>
                    <a:bodyPr/>
                    <a:lstStyle/>
                    <a:p>
                      <a:pPr algn="l" fontAlgn="b"/>
                      <a:r>
                        <a:rPr lang="en-SG" sz="900" u="none" strike="noStrike">
                          <a:effectLst/>
                        </a:rPr>
                        <a:t>                 555,499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710,873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804,610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937,210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1,131,029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1,264,081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1,397,134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1,530,187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1,663,240 </a:t>
                      </a:r>
                      <a:endParaRPr lang="en-SG" sz="900" b="0" i="0" u="none" strike="noStrike">
                        <a:solidFill>
                          <a:srgbClr val="000000"/>
                        </a:solidFill>
                        <a:effectLst/>
                        <a:latin typeface="Calibri" panose="020F0502020204030204" pitchFamily="34" charset="0"/>
                      </a:endParaRPr>
                    </a:p>
                  </a:txBody>
                  <a:tcPr marL="5156" marR="5156" marT="5156" marB="0" anchor="b"/>
                </a:tc>
                <a:extLst>
                  <a:ext uri="{0D108BD9-81ED-4DB2-BD59-A6C34878D82A}">
                    <a16:rowId xmlns:a16="http://schemas.microsoft.com/office/drawing/2014/main" val="1472741472"/>
                  </a:ext>
                </a:extLst>
              </a:tr>
              <a:tr h="460465">
                <a:tc>
                  <a:txBody>
                    <a:bodyPr/>
                    <a:lstStyle/>
                    <a:p>
                      <a:pPr algn="l" fontAlgn="b"/>
                      <a:r>
                        <a:rPr lang="en-SG" sz="900" u="none" strike="noStrike">
                          <a:effectLst/>
                        </a:rPr>
                        <a:t> Required Power Generation </a:t>
                      </a:r>
                      <a:endParaRPr lang="en-SG" sz="900" b="0" i="0" u="none" strike="noStrike">
                        <a:solidFill>
                          <a:srgbClr val="000000"/>
                        </a:solidFill>
                        <a:effectLst/>
                        <a:latin typeface="Calibri" panose="020F0502020204030204" pitchFamily="34" charset="0"/>
                      </a:endParaRPr>
                    </a:p>
                  </a:txBody>
                  <a:tcPr marL="5156" marR="5156" marT="5156" marB="0" anchor="b">
                    <a:solidFill>
                      <a:schemeClr val="accent1">
                        <a:lumMod val="50000"/>
                      </a:schemeClr>
                    </a:solidFill>
                  </a:tcPr>
                </a:tc>
                <a:tc>
                  <a:txBody>
                    <a:bodyPr/>
                    <a:lstStyle/>
                    <a:p>
                      <a:pPr algn="l" fontAlgn="b"/>
                      <a:r>
                        <a:rPr lang="en-SG" sz="900" u="none" strike="noStrike">
                          <a:effectLst/>
                        </a:rPr>
                        <a:t>                   98,029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125,448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141,990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165,390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199,593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223,073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246,553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270,033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dirty="0">
                          <a:effectLst/>
                        </a:rPr>
                        <a:t>           293,513 </a:t>
                      </a:r>
                      <a:endParaRPr lang="en-SG" sz="900" b="0" i="0" u="none" strike="noStrike" dirty="0">
                        <a:solidFill>
                          <a:srgbClr val="000000"/>
                        </a:solidFill>
                        <a:effectLst/>
                        <a:latin typeface="Calibri" panose="020F0502020204030204" pitchFamily="34" charset="0"/>
                      </a:endParaRPr>
                    </a:p>
                  </a:txBody>
                  <a:tcPr marL="5156" marR="5156" marT="5156" marB="0" anchor="b"/>
                </a:tc>
                <a:extLst>
                  <a:ext uri="{0D108BD9-81ED-4DB2-BD59-A6C34878D82A}">
                    <a16:rowId xmlns:a16="http://schemas.microsoft.com/office/drawing/2014/main" val="474780873"/>
                  </a:ext>
                </a:extLst>
              </a:tr>
              <a:tr h="460465">
                <a:tc>
                  <a:txBody>
                    <a:bodyPr/>
                    <a:lstStyle/>
                    <a:p>
                      <a:pPr algn="l" fontAlgn="b"/>
                      <a:r>
                        <a:rPr lang="en-SG" sz="900" u="none" strike="noStrike" dirty="0">
                          <a:effectLst/>
                        </a:rPr>
                        <a:t>Population</a:t>
                      </a:r>
                      <a:endParaRPr lang="en-SG" sz="900" b="0" i="0" u="none" strike="noStrike" dirty="0">
                        <a:solidFill>
                          <a:srgbClr val="000000"/>
                        </a:solidFill>
                        <a:effectLst/>
                        <a:latin typeface="Calibri" panose="020F0502020204030204" pitchFamily="34" charset="0"/>
                      </a:endParaRPr>
                    </a:p>
                  </a:txBody>
                  <a:tcPr marL="5156" marR="5156" marT="5156" marB="0" anchor="b">
                    <a:solidFill>
                      <a:schemeClr val="accent1">
                        <a:lumMod val="50000"/>
                      </a:schemeClr>
                    </a:solidFill>
                  </a:tcPr>
                </a:tc>
                <a:tc>
                  <a:txBody>
                    <a:bodyPr/>
                    <a:lstStyle/>
                    <a:p>
                      <a:pPr algn="l" fontAlgn="b"/>
                      <a:r>
                        <a:rPr lang="en-SG" sz="900" u="none" strike="noStrike">
                          <a:effectLst/>
                        </a:rPr>
                        <a:t>                     1,231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1,309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1,324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1,339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1,354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1,365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1,375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1,386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dirty="0">
                          <a:effectLst/>
                        </a:rPr>
                        <a:t>               1,396 </a:t>
                      </a:r>
                      <a:endParaRPr lang="en-SG" sz="900" b="0" i="0" u="none" strike="noStrike" dirty="0">
                        <a:solidFill>
                          <a:srgbClr val="000000"/>
                        </a:solidFill>
                        <a:effectLst/>
                        <a:latin typeface="Calibri" panose="020F0502020204030204" pitchFamily="34" charset="0"/>
                      </a:endParaRPr>
                    </a:p>
                  </a:txBody>
                  <a:tcPr marL="5156" marR="5156" marT="5156" marB="0" anchor="b"/>
                </a:tc>
                <a:extLst>
                  <a:ext uri="{0D108BD9-81ED-4DB2-BD59-A6C34878D82A}">
                    <a16:rowId xmlns:a16="http://schemas.microsoft.com/office/drawing/2014/main" val="1109140908"/>
                  </a:ext>
                </a:extLst>
              </a:tr>
            </a:tbl>
          </a:graphicData>
        </a:graphic>
      </p:graphicFrame>
    </p:spTree>
    <p:extLst>
      <p:ext uri="{BB962C8B-B14F-4D97-AF65-F5344CB8AC3E}">
        <p14:creationId xmlns:p14="http://schemas.microsoft.com/office/powerpoint/2010/main" val="395961641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ABD20-971F-4A44-BAE1-AC1781A497D3}"/>
              </a:ext>
            </a:extLst>
          </p:cNvPr>
          <p:cNvSpPr>
            <a:spLocks noGrp="1"/>
          </p:cNvSpPr>
          <p:nvPr>
            <p:ph type="title"/>
          </p:nvPr>
        </p:nvSpPr>
        <p:spPr>
          <a:xfrm>
            <a:off x="678396" y="0"/>
            <a:ext cx="7931224" cy="692696"/>
          </a:xfrm>
          <a:gradFill>
            <a:gsLst>
              <a:gs pos="2000">
                <a:srgbClr val="15B3EC"/>
              </a:gs>
              <a:gs pos="0">
                <a:srgbClr val="00B0F0"/>
              </a:gs>
              <a:gs pos="0">
                <a:schemeClr val="accent1">
                  <a:hueOff val="0"/>
                  <a:satOff val="0"/>
                  <a:lumOff val="0"/>
                  <a:alphaOff val="0"/>
                  <a:satMod val="110000"/>
                  <a:lumMod val="100000"/>
                  <a:shade val="100000"/>
                </a:schemeClr>
              </a:gs>
              <a:gs pos="58000">
                <a:schemeClr val="accent1">
                  <a:hueOff val="0"/>
                  <a:satOff val="0"/>
                  <a:lumOff val="0"/>
                  <a:alphaOff val="0"/>
                  <a:lumMod val="99000"/>
                  <a:satMod val="120000"/>
                  <a:shade val="78000"/>
                </a:schemeClr>
              </a:gs>
            </a:gsLst>
            <a:lin ang="5400000" scaled="0"/>
          </a:gradFill>
        </p:spPr>
        <p:txBody>
          <a:bodyPr/>
          <a:lstStyle/>
          <a:p>
            <a:r>
              <a:rPr lang="en-US" sz="3200" dirty="0"/>
              <a:t>Electricity – Trend (GDP)</a:t>
            </a:r>
            <a:endParaRPr lang="en-SG" sz="3200" dirty="0"/>
          </a:p>
        </p:txBody>
      </p:sp>
      <p:sp>
        <p:nvSpPr>
          <p:cNvPr id="8" name="Content Placeholder 2">
            <a:extLst>
              <a:ext uri="{FF2B5EF4-FFF2-40B4-BE49-F238E27FC236}">
                <a16:creationId xmlns:a16="http://schemas.microsoft.com/office/drawing/2014/main" id="{2A054B0D-E86C-4792-BEE3-CF6D036B8B40}"/>
              </a:ext>
            </a:extLst>
          </p:cNvPr>
          <p:cNvSpPr txBox="1">
            <a:spLocks/>
          </p:cNvSpPr>
          <p:nvPr/>
        </p:nvSpPr>
        <p:spPr bwMode="auto">
          <a:xfrm>
            <a:off x="0" y="3284984"/>
            <a:ext cx="9371218" cy="3573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endParaRPr lang="en-US" sz="1600" dirty="0"/>
          </a:p>
          <a:p>
            <a:pPr marL="0" indent="0">
              <a:buNone/>
            </a:pPr>
            <a:r>
              <a:rPr lang="en-US" sz="1600" b="1" dirty="0"/>
              <a:t>GDP</a:t>
            </a:r>
            <a:r>
              <a:rPr lang="en-US" sz="1600" dirty="0"/>
              <a:t>: </a:t>
            </a:r>
            <a:endParaRPr lang="en-SG" sz="1600" dirty="0"/>
          </a:p>
          <a:p>
            <a:pPr lvl="1">
              <a:buFont typeface="Wingdings" panose="05000000000000000000" pitchFamily="2" charset="2"/>
              <a:buChar char="v"/>
            </a:pPr>
            <a:r>
              <a:rPr lang="en-US" sz="1600" dirty="0"/>
              <a:t>Observed negative correlation with electricity consumption in recent years (2014 to 2018). Hence is not considered as a driver to estimate future electricity consumption.</a:t>
            </a:r>
          </a:p>
          <a:p>
            <a:pPr lvl="1">
              <a:buFont typeface="Wingdings" panose="05000000000000000000" pitchFamily="2" charset="2"/>
              <a:buChar char="v"/>
            </a:pPr>
            <a:r>
              <a:rPr lang="en-SG" sz="1600" dirty="0"/>
              <a:t>6% increase in GDP would contribute to 9% increase of energy demand.*</a:t>
            </a:r>
          </a:p>
          <a:p>
            <a:pPr lvl="1">
              <a:buFont typeface="Wingdings" panose="05000000000000000000" pitchFamily="2" charset="2"/>
              <a:buChar char="v"/>
            </a:pPr>
            <a:r>
              <a:rPr lang="en-SG" sz="1600" dirty="0"/>
              <a:t>GDP in 2017 and 2018 is around 7% and the growth in estimated consumption from 2019 to 2022 is around 10%. The estimation of consumption by population is inline with the GDP growth.</a:t>
            </a:r>
            <a:endParaRPr lang="en-US" sz="1600" dirty="0"/>
          </a:p>
          <a:p>
            <a:pPr marL="457200" lvl="1" indent="0">
              <a:buNone/>
            </a:pPr>
            <a:endParaRPr lang="en-US" sz="1600" dirty="0"/>
          </a:p>
          <a:p>
            <a:pPr marL="457200" lvl="1" indent="0">
              <a:buNone/>
            </a:pPr>
            <a:endParaRPr lang="en-US" sz="1600" dirty="0"/>
          </a:p>
          <a:p>
            <a:pPr marL="457200" lvl="1" indent="0">
              <a:buNone/>
            </a:pPr>
            <a:endParaRPr lang="en-US" sz="800" dirty="0"/>
          </a:p>
          <a:p>
            <a:pPr marL="457200" lvl="1" indent="0">
              <a:buNone/>
            </a:pPr>
            <a:endParaRPr lang="en-US" sz="800" dirty="0"/>
          </a:p>
          <a:p>
            <a:pPr marL="457200" lvl="1" indent="0">
              <a:buNone/>
            </a:pPr>
            <a:r>
              <a:rPr lang="en-US" sz="800" dirty="0"/>
              <a:t>*https://countryeconomy.com/gdp/india</a:t>
            </a:r>
          </a:p>
          <a:p>
            <a:pPr marL="457200" lvl="1" indent="0">
              <a:buNone/>
            </a:pPr>
            <a:r>
              <a:rPr lang="en-US" sz="800" dirty="0"/>
              <a:t>https://www.iea.org/weo2017/</a:t>
            </a:r>
          </a:p>
          <a:p>
            <a:pPr marL="457200" lvl="1" indent="0">
              <a:buNone/>
            </a:pPr>
            <a:r>
              <a:rPr lang="en-SG" sz="800" dirty="0"/>
              <a:t>*</a:t>
            </a:r>
            <a:r>
              <a:rPr lang="en-SG" sz="800" b="1" dirty="0"/>
              <a:t>Assumption: </a:t>
            </a:r>
            <a:r>
              <a:rPr lang="en-SG" sz="800" dirty="0"/>
              <a:t>As of 2017, have 15% deficit (Generation = 85% of Consumption)</a:t>
            </a:r>
          </a:p>
          <a:p>
            <a:pPr marL="457200" lvl="1" indent="0">
              <a:buNone/>
            </a:pPr>
            <a:endParaRPr lang="en-US" sz="1200" dirty="0"/>
          </a:p>
        </p:txBody>
      </p:sp>
      <p:graphicFrame>
        <p:nvGraphicFramePr>
          <p:cNvPr id="7" name="Content Placeholder 6">
            <a:extLst>
              <a:ext uri="{FF2B5EF4-FFF2-40B4-BE49-F238E27FC236}">
                <a16:creationId xmlns:a16="http://schemas.microsoft.com/office/drawing/2014/main" id="{5904A555-3C9B-4DAA-BE0B-603256F9FDBD}"/>
              </a:ext>
            </a:extLst>
          </p:cNvPr>
          <p:cNvGraphicFramePr>
            <a:graphicFrameLocks noGrp="1"/>
          </p:cNvGraphicFramePr>
          <p:nvPr>
            <p:ph idx="1"/>
            <p:extLst>
              <p:ext uri="{D42A27DB-BD31-4B8C-83A1-F6EECF244321}">
                <p14:modId xmlns:p14="http://schemas.microsoft.com/office/powerpoint/2010/main" val="3519465747"/>
              </p:ext>
            </p:extLst>
          </p:nvPr>
        </p:nvGraphicFramePr>
        <p:xfrm>
          <a:off x="323528" y="865417"/>
          <a:ext cx="8363271" cy="2059527"/>
        </p:xfrm>
        <a:graphic>
          <a:graphicData uri="http://schemas.openxmlformats.org/drawingml/2006/table">
            <a:tbl>
              <a:tblPr firstRow="1" firstCol="1">
                <a:tableStyleId>{5C22544A-7EE6-4342-B048-85BDC9FD1C3A}</a:tableStyleId>
              </a:tblPr>
              <a:tblGrid>
                <a:gridCol w="1645406">
                  <a:extLst>
                    <a:ext uri="{9D8B030D-6E8A-4147-A177-3AD203B41FA5}">
                      <a16:colId xmlns:a16="http://schemas.microsoft.com/office/drawing/2014/main" val="355788317"/>
                    </a:ext>
                  </a:extLst>
                </a:gridCol>
                <a:gridCol w="890824">
                  <a:extLst>
                    <a:ext uri="{9D8B030D-6E8A-4147-A177-3AD203B41FA5}">
                      <a16:colId xmlns:a16="http://schemas.microsoft.com/office/drawing/2014/main" val="1406000957"/>
                    </a:ext>
                  </a:extLst>
                </a:gridCol>
                <a:gridCol w="702179">
                  <a:extLst>
                    <a:ext uri="{9D8B030D-6E8A-4147-A177-3AD203B41FA5}">
                      <a16:colId xmlns:a16="http://schemas.microsoft.com/office/drawing/2014/main" val="2442208626"/>
                    </a:ext>
                  </a:extLst>
                </a:gridCol>
                <a:gridCol w="723140">
                  <a:extLst>
                    <a:ext uri="{9D8B030D-6E8A-4147-A177-3AD203B41FA5}">
                      <a16:colId xmlns:a16="http://schemas.microsoft.com/office/drawing/2014/main" val="3324954392"/>
                    </a:ext>
                  </a:extLst>
                </a:gridCol>
                <a:gridCol w="723140">
                  <a:extLst>
                    <a:ext uri="{9D8B030D-6E8A-4147-A177-3AD203B41FA5}">
                      <a16:colId xmlns:a16="http://schemas.microsoft.com/office/drawing/2014/main" val="665320345"/>
                    </a:ext>
                  </a:extLst>
                </a:gridCol>
                <a:gridCol w="786022">
                  <a:extLst>
                    <a:ext uri="{9D8B030D-6E8A-4147-A177-3AD203B41FA5}">
                      <a16:colId xmlns:a16="http://schemas.microsoft.com/office/drawing/2014/main" val="2046270616"/>
                    </a:ext>
                  </a:extLst>
                </a:gridCol>
                <a:gridCol w="723140">
                  <a:extLst>
                    <a:ext uri="{9D8B030D-6E8A-4147-A177-3AD203B41FA5}">
                      <a16:colId xmlns:a16="http://schemas.microsoft.com/office/drawing/2014/main" val="1742967534"/>
                    </a:ext>
                  </a:extLst>
                </a:gridCol>
                <a:gridCol w="723140">
                  <a:extLst>
                    <a:ext uri="{9D8B030D-6E8A-4147-A177-3AD203B41FA5}">
                      <a16:colId xmlns:a16="http://schemas.microsoft.com/office/drawing/2014/main" val="1806833285"/>
                    </a:ext>
                  </a:extLst>
                </a:gridCol>
                <a:gridCol w="723140">
                  <a:extLst>
                    <a:ext uri="{9D8B030D-6E8A-4147-A177-3AD203B41FA5}">
                      <a16:colId xmlns:a16="http://schemas.microsoft.com/office/drawing/2014/main" val="1390085705"/>
                    </a:ext>
                  </a:extLst>
                </a:gridCol>
                <a:gridCol w="723140">
                  <a:extLst>
                    <a:ext uri="{9D8B030D-6E8A-4147-A177-3AD203B41FA5}">
                      <a16:colId xmlns:a16="http://schemas.microsoft.com/office/drawing/2014/main" val="1298881162"/>
                    </a:ext>
                  </a:extLst>
                </a:gridCol>
              </a:tblGrid>
              <a:tr h="242987">
                <a:tc>
                  <a:txBody>
                    <a:bodyPr/>
                    <a:lstStyle/>
                    <a:p>
                      <a:pPr algn="l" fontAlgn="b"/>
                      <a:r>
                        <a:rPr lang="en-SG" sz="900" u="none" strike="noStrike" dirty="0">
                          <a:effectLst/>
                        </a:rPr>
                        <a:t> </a:t>
                      </a:r>
                      <a:endParaRPr lang="en-SG" sz="900" b="0" i="0" u="none" strike="noStrike" dirty="0">
                        <a:solidFill>
                          <a:srgbClr val="000000"/>
                        </a:solidFill>
                        <a:effectLst/>
                        <a:latin typeface="Calibri" panose="020F0502020204030204" pitchFamily="34" charset="0"/>
                      </a:endParaRPr>
                    </a:p>
                  </a:txBody>
                  <a:tcPr marL="5156" marR="5156" marT="5156" marB="0" anchor="b">
                    <a:solidFill>
                      <a:srgbClr val="0C788E"/>
                    </a:solidFill>
                  </a:tcPr>
                </a:tc>
                <a:tc>
                  <a:txBody>
                    <a:bodyPr/>
                    <a:lstStyle/>
                    <a:p>
                      <a:pPr algn="r" fontAlgn="t"/>
                      <a:r>
                        <a:rPr lang="en-SG" sz="700" u="none" strike="noStrike" dirty="0">
                          <a:effectLst/>
                        </a:rPr>
                        <a:t>2014</a:t>
                      </a:r>
                      <a:endParaRPr lang="en-SG" sz="700" b="0" i="0" u="none" strike="noStrike" dirty="0">
                        <a:solidFill>
                          <a:srgbClr val="000000"/>
                        </a:solidFill>
                        <a:effectLst/>
                        <a:latin typeface="Arial" panose="020B0604020202020204" pitchFamily="34" charset="0"/>
                      </a:endParaRPr>
                    </a:p>
                  </a:txBody>
                  <a:tcPr marL="5156" marR="5156" marT="5156" marB="0">
                    <a:solidFill>
                      <a:schemeClr val="accent1">
                        <a:lumMod val="50000"/>
                      </a:schemeClr>
                    </a:solidFill>
                  </a:tcPr>
                </a:tc>
                <a:tc>
                  <a:txBody>
                    <a:bodyPr/>
                    <a:lstStyle/>
                    <a:p>
                      <a:pPr algn="r" fontAlgn="t"/>
                      <a:r>
                        <a:rPr lang="en-SG" sz="700" u="none" strike="noStrike">
                          <a:effectLst/>
                        </a:rPr>
                        <a:t>2015</a:t>
                      </a:r>
                      <a:endParaRPr lang="en-SG" sz="700" b="0" i="0" u="none" strike="noStrike">
                        <a:solidFill>
                          <a:srgbClr val="000000"/>
                        </a:solidFill>
                        <a:effectLst/>
                        <a:latin typeface="Arial" panose="020B0604020202020204" pitchFamily="34" charset="0"/>
                      </a:endParaRPr>
                    </a:p>
                  </a:txBody>
                  <a:tcPr marL="5156" marR="5156" marT="5156" marB="0">
                    <a:solidFill>
                      <a:schemeClr val="accent1">
                        <a:lumMod val="50000"/>
                      </a:schemeClr>
                    </a:solidFill>
                  </a:tcPr>
                </a:tc>
                <a:tc>
                  <a:txBody>
                    <a:bodyPr/>
                    <a:lstStyle/>
                    <a:p>
                      <a:pPr algn="r" fontAlgn="t"/>
                      <a:r>
                        <a:rPr lang="en-SG" sz="700" u="none" strike="noStrike">
                          <a:effectLst/>
                        </a:rPr>
                        <a:t>2016</a:t>
                      </a:r>
                      <a:endParaRPr lang="en-SG" sz="700" b="0" i="0" u="none" strike="noStrike">
                        <a:solidFill>
                          <a:srgbClr val="000000"/>
                        </a:solidFill>
                        <a:effectLst/>
                        <a:latin typeface="Arial" panose="020B0604020202020204" pitchFamily="34" charset="0"/>
                      </a:endParaRPr>
                    </a:p>
                  </a:txBody>
                  <a:tcPr marL="5156" marR="5156" marT="5156" marB="0">
                    <a:solidFill>
                      <a:schemeClr val="accent1">
                        <a:lumMod val="50000"/>
                      </a:schemeClr>
                    </a:solidFill>
                  </a:tcPr>
                </a:tc>
                <a:tc>
                  <a:txBody>
                    <a:bodyPr/>
                    <a:lstStyle/>
                    <a:p>
                      <a:pPr algn="r" fontAlgn="t"/>
                      <a:r>
                        <a:rPr lang="en-SG" sz="700" u="none" strike="noStrike">
                          <a:effectLst/>
                        </a:rPr>
                        <a:t>2017</a:t>
                      </a:r>
                      <a:endParaRPr lang="en-SG" sz="700" b="0" i="0" u="none" strike="noStrike">
                        <a:solidFill>
                          <a:srgbClr val="000000"/>
                        </a:solidFill>
                        <a:effectLst/>
                        <a:latin typeface="Arial" panose="020B0604020202020204" pitchFamily="34" charset="0"/>
                      </a:endParaRPr>
                    </a:p>
                  </a:txBody>
                  <a:tcPr marL="5156" marR="5156" marT="5156" marB="0">
                    <a:solidFill>
                      <a:schemeClr val="accent1">
                        <a:lumMod val="50000"/>
                      </a:schemeClr>
                    </a:solidFill>
                  </a:tcPr>
                </a:tc>
                <a:tc>
                  <a:txBody>
                    <a:bodyPr/>
                    <a:lstStyle/>
                    <a:p>
                      <a:pPr algn="r" fontAlgn="t"/>
                      <a:r>
                        <a:rPr lang="en-SG" sz="700" u="none" strike="noStrike">
                          <a:effectLst/>
                        </a:rPr>
                        <a:t>2018</a:t>
                      </a:r>
                      <a:endParaRPr lang="en-SG" sz="700" b="0" i="0" u="none" strike="noStrike">
                        <a:solidFill>
                          <a:srgbClr val="000000"/>
                        </a:solidFill>
                        <a:effectLst/>
                        <a:latin typeface="Arial" panose="020B0604020202020204" pitchFamily="34" charset="0"/>
                      </a:endParaRPr>
                    </a:p>
                  </a:txBody>
                  <a:tcPr marL="5156" marR="5156" marT="5156" marB="0">
                    <a:solidFill>
                      <a:schemeClr val="accent1">
                        <a:lumMod val="50000"/>
                      </a:schemeClr>
                    </a:solidFill>
                  </a:tcPr>
                </a:tc>
                <a:tc>
                  <a:txBody>
                    <a:bodyPr/>
                    <a:lstStyle/>
                    <a:p>
                      <a:pPr algn="r" fontAlgn="t"/>
                      <a:r>
                        <a:rPr lang="en-SG" sz="700" u="none" strike="noStrike">
                          <a:effectLst/>
                        </a:rPr>
                        <a:t>2019</a:t>
                      </a:r>
                      <a:endParaRPr lang="en-SG" sz="700" b="0" i="0" u="none" strike="noStrike">
                        <a:solidFill>
                          <a:srgbClr val="000000"/>
                        </a:solidFill>
                        <a:effectLst/>
                        <a:latin typeface="Arial" panose="020B0604020202020204" pitchFamily="34" charset="0"/>
                      </a:endParaRPr>
                    </a:p>
                  </a:txBody>
                  <a:tcPr marL="5156" marR="5156" marT="5156" marB="0">
                    <a:solidFill>
                      <a:schemeClr val="accent1">
                        <a:lumMod val="50000"/>
                      </a:schemeClr>
                    </a:solidFill>
                  </a:tcPr>
                </a:tc>
                <a:tc>
                  <a:txBody>
                    <a:bodyPr/>
                    <a:lstStyle/>
                    <a:p>
                      <a:pPr algn="r" fontAlgn="t"/>
                      <a:r>
                        <a:rPr lang="en-SG" sz="700" u="none" strike="noStrike">
                          <a:effectLst/>
                        </a:rPr>
                        <a:t>2020</a:t>
                      </a:r>
                      <a:endParaRPr lang="en-SG" sz="700" b="0" i="0" u="none" strike="noStrike">
                        <a:solidFill>
                          <a:srgbClr val="000000"/>
                        </a:solidFill>
                        <a:effectLst/>
                        <a:latin typeface="Arial" panose="020B0604020202020204" pitchFamily="34" charset="0"/>
                      </a:endParaRPr>
                    </a:p>
                  </a:txBody>
                  <a:tcPr marL="5156" marR="5156" marT="5156" marB="0">
                    <a:solidFill>
                      <a:schemeClr val="accent1">
                        <a:lumMod val="50000"/>
                      </a:schemeClr>
                    </a:solidFill>
                  </a:tcPr>
                </a:tc>
                <a:tc>
                  <a:txBody>
                    <a:bodyPr/>
                    <a:lstStyle/>
                    <a:p>
                      <a:pPr algn="r" fontAlgn="t"/>
                      <a:r>
                        <a:rPr lang="en-SG" sz="700" u="none" strike="noStrike">
                          <a:effectLst/>
                        </a:rPr>
                        <a:t>2021</a:t>
                      </a:r>
                      <a:endParaRPr lang="en-SG" sz="700" b="0" i="0" u="none" strike="noStrike">
                        <a:solidFill>
                          <a:srgbClr val="000000"/>
                        </a:solidFill>
                        <a:effectLst/>
                        <a:latin typeface="Arial" panose="020B0604020202020204" pitchFamily="34" charset="0"/>
                      </a:endParaRPr>
                    </a:p>
                  </a:txBody>
                  <a:tcPr marL="5156" marR="5156" marT="5156" marB="0">
                    <a:solidFill>
                      <a:schemeClr val="accent1">
                        <a:lumMod val="50000"/>
                      </a:schemeClr>
                    </a:solidFill>
                  </a:tcPr>
                </a:tc>
                <a:tc>
                  <a:txBody>
                    <a:bodyPr/>
                    <a:lstStyle/>
                    <a:p>
                      <a:pPr algn="r" fontAlgn="t"/>
                      <a:r>
                        <a:rPr lang="en-SG" sz="700" u="none" strike="noStrike" dirty="0">
                          <a:effectLst/>
                        </a:rPr>
                        <a:t>2022</a:t>
                      </a:r>
                      <a:endParaRPr lang="en-SG" sz="700" b="0" i="0" u="none" strike="noStrike" dirty="0">
                        <a:solidFill>
                          <a:srgbClr val="000000"/>
                        </a:solidFill>
                        <a:effectLst/>
                        <a:latin typeface="Arial" panose="020B0604020202020204" pitchFamily="34" charset="0"/>
                      </a:endParaRPr>
                    </a:p>
                  </a:txBody>
                  <a:tcPr marL="5156" marR="5156" marT="5156" marB="0">
                    <a:solidFill>
                      <a:schemeClr val="accent1">
                        <a:lumMod val="50000"/>
                      </a:schemeClr>
                    </a:solidFill>
                  </a:tcPr>
                </a:tc>
                <a:extLst>
                  <a:ext uri="{0D108BD9-81ED-4DB2-BD59-A6C34878D82A}">
                    <a16:rowId xmlns:a16="http://schemas.microsoft.com/office/drawing/2014/main" val="1923575044"/>
                  </a:ext>
                </a:extLst>
              </a:tr>
              <a:tr h="454135">
                <a:tc>
                  <a:txBody>
                    <a:bodyPr/>
                    <a:lstStyle/>
                    <a:p>
                      <a:pPr algn="l" fontAlgn="b"/>
                      <a:r>
                        <a:rPr lang="en-SG" sz="900" u="none" strike="noStrike" dirty="0">
                          <a:effectLst/>
                        </a:rPr>
                        <a:t> Power Consumption in GW </a:t>
                      </a:r>
                      <a:endParaRPr lang="en-SG" sz="900" b="0" i="0" u="none" strike="noStrike" dirty="0">
                        <a:solidFill>
                          <a:srgbClr val="000000"/>
                        </a:solidFill>
                        <a:effectLst/>
                        <a:latin typeface="Calibri" panose="020F0502020204030204" pitchFamily="34" charset="0"/>
                      </a:endParaRPr>
                    </a:p>
                  </a:txBody>
                  <a:tcPr marL="5156" marR="5156" marT="5156" marB="0" anchor="b">
                    <a:solidFill>
                      <a:srgbClr val="0C788E"/>
                    </a:solidFill>
                  </a:tcPr>
                </a:tc>
                <a:tc>
                  <a:txBody>
                    <a:bodyPr/>
                    <a:lstStyle/>
                    <a:p>
                      <a:pPr algn="l" fontAlgn="b"/>
                      <a:r>
                        <a:rPr lang="en-SG" sz="900" u="none" strike="noStrike">
                          <a:effectLst/>
                        </a:rPr>
                        <a:t>                 653,528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836,321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946,600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1,102,600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1,330,622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1,487,155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1,643,687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1,800,220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1,956,753 </a:t>
                      </a:r>
                      <a:endParaRPr lang="en-SG" sz="900" b="0" i="0" u="none" strike="noStrike">
                        <a:solidFill>
                          <a:srgbClr val="000000"/>
                        </a:solidFill>
                        <a:effectLst/>
                        <a:latin typeface="Calibri" panose="020F0502020204030204" pitchFamily="34" charset="0"/>
                      </a:endParaRPr>
                    </a:p>
                  </a:txBody>
                  <a:tcPr marL="5156" marR="5156" marT="5156" marB="0" anchor="b"/>
                </a:tc>
                <a:extLst>
                  <a:ext uri="{0D108BD9-81ED-4DB2-BD59-A6C34878D82A}">
                    <a16:rowId xmlns:a16="http://schemas.microsoft.com/office/drawing/2014/main" val="244886141"/>
                  </a:ext>
                </a:extLst>
              </a:tr>
              <a:tr h="454135">
                <a:tc>
                  <a:txBody>
                    <a:bodyPr/>
                    <a:lstStyle/>
                    <a:p>
                      <a:pPr algn="l" fontAlgn="b"/>
                      <a:r>
                        <a:rPr lang="en-SG" sz="900" u="none" strike="noStrike">
                          <a:effectLst/>
                        </a:rPr>
                        <a:t> Installed Potential </a:t>
                      </a:r>
                      <a:endParaRPr lang="en-SG" sz="900" b="0" i="0" u="none" strike="noStrike">
                        <a:solidFill>
                          <a:srgbClr val="000000"/>
                        </a:solidFill>
                        <a:effectLst/>
                        <a:latin typeface="Calibri" panose="020F0502020204030204" pitchFamily="34" charset="0"/>
                      </a:endParaRPr>
                    </a:p>
                  </a:txBody>
                  <a:tcPr marL="5156" marR="5156" marT="5156" marB="0" anchor="b">
                    <a:solidFill>
                      <a:srgbClr val="0C788E"/>
                    </a:solidFill>
                  </a:tcPr>
                </a:tc>
                <a:tc>
                  <a:txBody>
                    <a:bodyPr/>
                    <a:lstStyle/>
                    <a:p>
                      <a:pPr algn="l" fontAlgn="b"/>
                      <a:r>
                        <a:rPr lang="en-SG" sz="900" u="none" strike="noStrike" dirty="0">
                          <a:effectLst/>
                        </a:rPr>
                        <a:t>                 555,499 </a:t>
                      </a:r>
                      <a:endParaRPr lang="en-SG" sz="900" b="0" i="0" u="none" strike="noStrike" dirty="0">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710,873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804,610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937,210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1,131,029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1,264,081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1,397,134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1,530,187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1,663,240 </a:t>
                      </a:r>
                      <a:endParaRPr lang="en-SG" sz="900" b="0" i="0" u="none" strike="noStrike">
                        <a:solidFill>
                          <a:srgbClr val="000000"/>
                        </a:solidFill>
                        <a:effectLst/>
                        <a:latin typeface="Calibri" panose="020F0502020204030204" pitchFamily="34" charset="0"/>
                      </a:endParaRPr>
                    </a:p>
                  </a:txBody>
                  <a:tcPr marL="5156" marR="5156" marT="5156" marB="0" anchor="b"/>
                </a:tc>
                <a:extLst>
                  <a:ext uri="{0D108BD9-81ED-4DB2-BD59-A6C34878D82A}">
                    <a16:rowId xmlns:a16="http://schemas.microsoft.com/office/drawing/2014/main" val="2715245269"/>
                  </a:ext>
                </a:extLst>
              </a:tr>
              <a:tr h="454135">
                <a:tc>
                  <a:txBody>
                    <a:bodyPr/>
                    <a:lstStyle/>
                    <a:p>
                      <a:pPr algn="l" fontAlgn="b"/>
                      <a:r>
                        <a:rPr lang="en-SG" sz="900" u="none" strike="noStrike">
                          <a:effectLst/>
                        </a:rPr>
                        <a:t> Required Power Generation </a:t>
                      </a:r>
                      <a:endParaRPr lang="en-SG" sz="900" b="0" i="0" u="none" strike="noStrike">
                        <a:solidFill>
                          <a:srgbClr val="000000"/>
                        </a:solidFill>
                        <a:effectLst/>
                        <a:latin typeface="Calibri" panose="020F0502020204030204" pitchFamily="34" charset="0"/>
                      </a:endParaRPr>
                    </a:p>
                  </a:txBody>
                  <a:tcPr marL="5156" marR="5156" marT="5156" marB="0" anchor="b">
                    <a:solidFill>
                      <a:srgbClr val="0C788E"/>
                    </a:solidFill>
                  </a:tcPr>
                </a:tc>
                <a:tc>
                  <a:txBody>
                    <a:bodyPr/>
                    <a:lstStyle/>
                    <a:p>
                      <a:pPr algn="l" fontAlgn="b"/>
                      <a:r>
                        <a:rPr lang="en-SG" sz="900" u="none" strike="noStrike">
                          <a:effectLst/>
                        </a:rPr>
                        <a:t>                   98,029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125,448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141,990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165,390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199,593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223,073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246,553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270,033 </a:t>
                      </a:r>
                      <a:endParaRPr lang="en-SG" sz="900" b="0" i="0" u="none" strike="noStrike">
                        <a:solidFill>
                          <a:srgbClr val="000000"/>
                        </a:solidFill>
                        <a:effectLst/>
                        <a:latin typeface="Calibri" panose="020F0502020204030204" pitchFamily="34" charset="0"/>
                      </a:endParaRPr>
                    </a:p>
                  </a:txBody>
                  <a:tcPr marL="5156" marR="5156" marT="5156" marB="0" anchor="b"/>
                </a:tc>
                <a:tc>
                  <a:txBody>
                    <a:bodyPr/>
                    <a:lstStyle/>
                    <a:p>
                      <a:pPr algn="l" fontAlgn="b"/>
                      <a:r>
                        <a:rPr lang="en-SG" sz="900" u="none" strike="noStrike">
                          <a:effectLst/>
                        </a:rPr>
                        <a:t>           293,513 </a:t>
                      </a:r>
                      <a:endParaRPr lang="en-SG" sz="900" b="0" i="0" u="none" strike="noStrike">
                        <a:solidFill>
                          <a:srgbClr val="000000"/>
                        </a:solidFill>
                        <a:effectLst/>
                        <a:latin typeface="Calibri" panose="020F0502020204030204" pitchFamily="34" charset="0"/>
                      </a:endParaRPr>
                    </a:p>
                  </a:txBody>
                  <a:tcPr marL="5156" marR="5156" marT="5156" marB="0" anchor="b"/>
                </a:tc>
                <a:extLst>
                  <a:ext uri="{0D108BD9-81ED-4DB2-BD59-A6C34878D82A}">
                    <a16:rowId xmlns:a16="http://schemas.microsoft.com/office/drawing/2014/main" val="2056280009"/>
                  </a:ext>
                </a:extLst>
              </a:tr>
              <a:tr h="454135">
                <a:tc>
                  <a:txBody>
                    <a:bodyPr/>
                    <a:lstStyle/>
                    <a:p>
                      <a:pPr algn="l" fontAlgn="b"/>
                      <a:r>
                        <a:rPr lang="en-SG" sz="900" u="none" strike="noStrike" dirty="0">
                          <a:effectLst/>
                        </a:rPr>
                        <a:t> GDP </a:t>
                      </a:r>
                      <a:endParaRPr lang="en-SG" sz="900" b="0" i="0" u="none" strike="noStrike" dirty="0">
                        <a:solidFill>
                          <a:srgbClr val="000000"/>
                        </a:solidFill>
                        <a:effectLst/>
                        <a:latin typeface="Calibri" panose="020F0502020204030204" pitchFamily="34" charset="0"/>
                      </a:endParaRPr>
                    </a:p>
                  </a:txBody>
                  <a:tcPr marL="5156" marR="5156" marT="5156" marB="0" anchor="b">
                    <a:solidFill>
                      <a:srgbClr val="0C788E"/>
                    </a:solidFill>
                  </a:tcPr>
                </a:tc>
                <a:tc>
                  <a:txBody>
                    <a:bodyPr/>
                    <a:lstStyle/>
                    <a:p>
                      <a:pPr algn="l" fontAlgn="b"/>
                      <a:r>
                        <a:rPr lang="en-SG" sz="1100" b="0" i="0" u="none" strike="noStrike" dirty="0">
                          <a:solidFill>
                            <a:srgbClr val="000000"/>
                          </a:solidFill>
                          <a:effectLst/>
                          <a:latin typeface="Calibri" panose="020F0502020204030204" pitchFamily="34" charset="0"/>
                        </a:rPr>
                        <a:t>                       0.07 </a:t>
                      </a:r>
                    </a:p>
                  </a:txBody>
                  <a:tcPr marL="6350" marR="6350" marT="6350" marB="0" anchor="b"/>
                </a:tc>
                <a:tc>
                  <a:txBody>
                    <a:bodyPr/>
                    <a:lstStyle/>
                    <a:p>
                      <a:pPr algn="l" fontAlgn="b"/>
                      <a:r>
                        <a:rPr lang="en-SG" sz="1100" b="0" i="0" u="none" strike="noStrike">
                          <a:solidFill>
                            <a:srgbClr val="000000"/>
                          </a:solidFill>
                          <a:effectLst/>
                          <a:latin typeface="Calibri" panose="020F0502020204030204" pitchFamily="34" charset="0"/>
                        </a:rPr>
                        <a:t>                0.08 </a:t>
                      </a:r>
                    </a:p>
                  </a:txBody>
                  <a:tcPr marL="6350" marR="6350" marT="6350" marB="0" anchor="b"/>
                </a:tc>
                <a:tc>
                  <a:txBody>
                    <a:bodyPr/>
                    <a:lstStyle/>
                    <a:p>
                      <a:pPr algn="l" fontAlgn="b"/>
                      <a:r>
                        <a:rPr lang="en-SG" sz="1100" b="0" i="0" u="none" strike="noStrike">
                          <a:solidFill>
                            <a:srgbClr val="000000"/>
                          </a:solidFill>
                          <a:effectLst/>
                          <a:latin typeface="Calibri" panose="020F0502020204030204" pitchFamily="34" charset="0"/>
                        </a:rPr>
                        <a:t>                 0.07 </a:t>
                      </a:r>
                    </a:p>
                  </a:txBody>
                  <a:tcPr marL="6350" marR="6350" marT="6350" marB="0" anchor="b"/>
                </a:tc>
                <a:tc>
                  <a:txBody>
                    <a:bodyPr/>
                    <a:lstStyle/>
                    <a:p>
                      <a:pPr algn="l" fontAlgn="b"/>
                      <a:r>
                        <a:rPr lang="en-SG" sz="1100" b="0" i="0" u="none" strike="noStrike">
                          <a:solidFill>
                            <a:srgbClr val="000000"/>
                          </a:solidFill>
                          <a:effectLst/>
                          <a:latin typeface="Calibri" panose="020F0502020204030204" pitchFamily="34" charset="0"/>
                        </a:rPr>
                        <a:t>                 0.07 </a:t>
                      </a:r>
                    </a:p>
                  </a:txBody>
                  <a:tcPr marL="6350" marR="6350" marT="6350" marB="0" anchor="b"/>
                </a:tc>
                <a:tc>
                  <a:txBody>
                    <a:bodyPr/>
                    <a:lstStyle/>
                    <a:p>
                      <a:pPr algn="l" fontAlgn="b"/>
                      <a:r>
                        <a:rPr lang="en-SG" sz="1100" b="0" i="0" u="none" strike="noStrike">
                          <a:solidFill>
                            <a:srgbClr val="000000"/>
                          </a:solidFill>
                          <a:effectLst/>
                          <a:latin typeface="Calibri" panose="020F0502020204030204" pitchFamily="34" charset="0"/>
                        </a:rPr>
                        <a:t>                   0.08 </a:t>
                      </a:r>
                    </a:p>
                  </a:txBody>
                  <a:tcPr marL="6350" marR="6350" marT="6350" marB="0" anchor="b"/>
                </a:tc>
                <a:tc>
                  <a:txBody>
                    <a:bodyPr/>
                    <a:lstStyle/>
                    <a:p>
                      <a:pPr algn="l" fontAlgn="b"/>
                      <a:r>
                        <a:rPr lang="en-SG" sz="1100" b="0" i="0" u="none" strike="noStrike">
                          <a:solidFill>
                            <a:srgbClr val="000000"/>
                          </a:solidFill>
                          <a:effectLst/>
                          <a:latin typeface="Calibri" panose="020F0502020204030204" pitchFamily="34" charset="0"/>
                        </a:rPr>
                        <a:t>                 0.07 </a:t>
                      </a:r>
                    </a:p>
                  </a:txBody>
                  <a:tcPr marL="6350" marR="6350" marT="6350" marB="0" anchor="b"/>
                </a:tc>
                <a:tc>
                  <a:txBody>
                    <a:bodyPr/>
                    <a:lstStyle/>
                    <a:p>
                      <a:pPr algn="l" fontAlgn="b"/>
                      <a:r>
                        <a:rPr lang="en-SG" sz="1100" b="0" i="0" u="none" strike="noStrike">
                          <a:solidFill>
                            <a:srgbClr val="000000"/>
                          </a:solidFill>
                          <a:effectLst/>
                          <a:latin typeface="Calibri" panose="020F0502020204030204" pitchFamily="34" charset="0"/>
                        </a:rPr>
                        <a:t>                 0.07 </a:t>
                      </a:r>
                    </a:p>
                  </a:txBody>
                  <a:tcPr marL="6350" marR="6350" marT="6350" marB="0" anchor="b"/>
                </a:tc>
                <a:tc>
                  <a:txBody>
                    <a:bodyPr/>
                    <a:lstStyle/>
                    <a:p>
                      <a:pPr algn="l" fontAlgn="b"/>
                      <a:r>
                        <a:rPr lang="en-SG" sz="1100" b="0" i="0" u="none" strike="noStrike">
                          <a:solidFill>
                            <a:srgbClr val="000000"/>
                          </a:solidFill>
                          <a:effectLst/>
                          <a:latin typeface="Calibri" panose="020F0502020204030204" pitchFamily="34" charset="0"/>
                        </a:rPr>
                        <a:t>                 0.07 </a:t>
                      </a:r>
                    </a:p>
                  </a:txBody>
                  <a:tcPr marL="6350" marR="6350" marT="6350" marB="0" anchor="b"/>
                </a:tc>
                <a:tc>
                  <a:txBody>
                    <a:bodyPr/>
                    <a:lstStyle/>
                    <a:p>
                      <a:pPr algn="l" fontAlgn="b"/>
                      <a:r>
                        <a:rPr lang="en-SG" sz="1100" b="0" i="0" u="none" strike="noStrike" dirty="0">
                          <a:solidFill>
                            <a:srgbClr val="000000"/>
                          </a:solidFill>
                          <a:effectLst/>
                          <a:latin typeface="Calibri" panose="020F0502020204030204" pitchFamily="34" charset="0"/>
                        </a:rPr>
                        <a:t>                 0.07 </a:t>
                      </a:r>
                    </a:p>
                  </a:txBody>
                  <a:tcPr marL="6350" marR="6350" marT="6350" marB="0" anchor="b"/>
                </a:tc>
                <a:extLst>
                  <a:ext uri="{0D108BD9-81ED-4DB2-BD59-A6C34878D82A}">
                    <a16:rowId xmlns:a16="http://schemas.microsoft.com/office/drawing/2014/main" val="986967271"/>
                  </a:ext>
                </a:extLst>
              </a:tr>
            </a:tbl>
          </a:graphicData>
        </a:graphic>
      </p:graphicFrame>
    </p:spTree>
    <p:extLst>
      <p:ext uri="{BB962C8B-B14F-4D97-AF65-F5344CB8AC3E}">
        <p14:creationId xmlns:p14="http://schemas.microsoft.com/office/powerpoint/2010/main" val="812319808"/>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9938</TotalTime>
  <Words>1400</Words>
  <Application>Microsoft Office PowerPoint</Application>
  <PresentationFormat>On-screen Show (4:3)</PresentationFormat>
  <Paragraphs>361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Algerian</vt:lpstr>
      <vt:lpstr>Arial</vt:lpstr>
      <vt:lpstr>Calibri</vt:lpstr>
      <vt:lpstr>Wingdings</vt:lpstr>
      <vt:lpstr>Diseño predeterminado</vt:lpstr>
      <vt:lpstr>India -Electricity</vt:lpstr>
      <vt:lpstr>Contents</vt:lpstr>
      <vt:lpstr>Electricity - Current Status</vt:lpstr>
      <vt:lpstr>Electricity- Generation</vt:lpstr>
      <vt:lpstr>Electricity-Consumption</vt:lpstr>
      <vt:lpstr> Electricity–Factors driving consumption</vt:lpstr>
      <vt:lpstr>Electricity–Trend (Consumption &amp; Generation)</vt:lpstr>
      <vt:lpstr>Electricity – Trend (Population)</vt:lpstr>
      <vt:lpstr>Electricity – Trend (GDP)</vt:lpstr>
      <vt:lpstr>Business Problem</vt:lpstr>
      <vt:lpstr>Proposed Solution</vt:lpstr>
      <vt:lpstr>Approach to Proposed solution</vt:lpstr>
      <vt:lpstr>Why Renewable energy for India</vt:lpstr>
      <vt:lpstr>Nuclear Energy</vt:lpstr>
      <vt:lpstr>Solar Energy</vt:lpstr>
      <vt:lpstr> Wind Energy</vt:lpstr>
      <vt:lpstr>Biomass Energy</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Pushyami Keerthi</cp:lastModifiedBy>
  <cp:revision>969</cp:revision>
  <dcterms:created xsi:type="dcterms:W3CDTF">2010-05-23T14:28:12Z</dcterms:created>
  <dcterms:modified xsi:type="dcterms:W3CDTF">2019-03-03T17:39:39Z</dcterms:modified>
</cp:coreProperties>
</file>