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5.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8"/>
  </p:notesMasterIdLst>
  <p:sldIdLst>
    <p:sldId id="256" r:id="rId2"/>
    <p:sldId id="278" r:id="rId3"/>
    <p:sldId id="268" r:id="rId4"/>
    <p:sldId id="259" r:id="rId5"/>
    <p:sldId id="282" r:id="rId6"/>
    <p:sldId id="257" r:id="rId7"/>
    <p:sldId id="270" r:id="rId8"/>
    <p:sldId id="277" r:id="rId9"/>
    <p:sldId id="271" r:id="rId10"/>
    <p:sldId id="279" r:id="rId11"/>
    <p:sldId id="285" r:id="rId12"/>
    <p:sldId id="286" r:id="rId13"/>
    <p:sldId id="295" r:id="rId14"/>
    <p:sldId id="297" r:id="rId15"/>
    <p:sldId id="298" r:id="rId16"/>
    <p:sldId id="299" r:id="rId17"/>
    <p:sldId id="300" r:id="rId18"/>
    <p:sldId id="301" r:id="rId19"/>
    <p:sldId id="302" r:id="rId20"/>
    <p:sldId id="303" r:id="rId21"/>
    <p:sldId id="288" r:id="rId22"/>
    <p:sldId id="292" r:id="rId23"/>
    <p:sldId id="304" r:id="rId24"/>
    <p:sldId id="293" r:id="rId25"/>
    <p:sldId id="305" r:id="rId26"/>
    <p:sldId id="306" r:id="rId27"/>
    <p:sldId id="307" r:id="rId28"/>
    <p:sldId id="309" r:id="rId29"/>
    <p:sldId id="310" r:id="rId30"/>
    <p:sldId id="311" r:id="rId31"/>
    <p:sldId id="312" r:id="rId32"/>
    <p:sldId id="283" r:id="rId33"/>
    <p:sldId id="308" r:id="rId34"/>
    <p:sldId id="266" r:id="rId35"/>
    <p:sldId id="267" r:id="rId36"/>
    <p:sldId id="284"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F8E6"/>
    <a:srgbClr val="788291"/>
    <a:srgbClr val="E5E5E5"/>
    <a:srgbClr val="EFE2DC"/>
    <a:srgbClr val="F6BEA3"/>
    <a:srgbClr val="CA9DE8"/>
    <a:srgbClr val="FADA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6" autoAdjust="0"/>
    <p:restoredTop sz="95501" autoAdjust="0"/>
  </p:normalViewPr>
  <p:slideViewPr>
    <p:cSldViewPr snapToGrid="0">
      <p:cViewPr varScale="1">
        <p:scale>
          <a:sx n="85" d="100"/>
          <a:sy n="85" d="100"/>
        </p:scale>
        <p:origin x="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2.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3.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4.bin"/></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Jigsaw%20Notes%20-%20Lec%20etc\02%20-%20UC%20-%20Data%20Understanding%20&amp;%20Preoaration\Pushyami%20Google%20drive\Presentation_2018122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7.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cap="all" baseline="0">
                <a:solidFill>
                  <a:schemeClr val="tx1">
                    <a:lumMod val="65000"/>
                    <a:lumOff val="35000"/>
                  </a:schemeClr>
                </a:solidFill>
                <a:latin typeface="+mn-lt"/>
                <a:ea typeface="+mn-ea"/>
                <a:cs typeface="+mn-cs"/>
              </a:defRPr>
            </a:pPr>
            <a:r>
              <a:rPr lang="en-US" sz="1100" cap="none" dirty="0"/>
              <a:t>No. of SR’s raised vs SR status</a:t>
            </a:r>
          </a:p>
        </c:rich>
      </c:tx>
      <c:layout>
        <c:manualLayout>
          <c:xMode val="edge"/>
          <c:yMode val="edge"/>
          <c:x val="0.19531153059938153"/>
          <c:y val="2.3928767290232161E-2"/>
        </c:manualLayout>
      </c:layout>
      <c:overlay val="0"/>
      <c:spPr>
        <a:noFill/>
        <a:ln>
          <a:noFill/>
        </a:ln>
        <a:effectLst/>
      </c:spPr>
      <c:txPr>
        <a:bodyPr rot="0" spcFirstLastPara="1" vertOverflow="ellipsis" vert="horz" wrap="square" anchor="ctr" anchorCtr="1"/>
        <a:lstStyle/>
        <a:p>
          <a:pPr>
            <a:defRPr sz="11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45"/>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7094693161970095"/>
          <c:w val="1"/>
          <c:h val="0.7687059662405118"/>
        </c:manualLayout>
      </c:layout>
      <c:pie3DChart>
        <c:varyColors val="1"/>
        <c:ser>
          <c:idx val="3"/>
          <c:order val="3"/>
          <c:tx>
            <c:strRef>
              <c:f>'Analysis-Buisness Case'!$AK$3</c:f>
              <c:strCache>
                <c:ptCount val="1"/>
                <c:pt idx="0">
                  <c:v>Total</c:v>
                </c:pt>
              </c:strCache>
            </c:strRef>
          </c:tx>
          <c:explosion val="3"/>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D421-4F28-8014-5CFA7C5B46F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D421-4F28-8014-5CFA7C5B46F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D421-4F28-8014-5CFA7C5B46FC}"/>
              </c:ext>
            </c:extLst>
          </c:dPt>
          <c:dLbls>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6="http://schemas.microsoft.com/office/drawing/2014/chart" uri="{C3380CC4-5D6E-409C-BE32-E72D297353CC}">
                  <c16:uniqueId val="{00000001-D421-4F28-8014-5CFA7C5B46FC}"/>
                </c:ext>
              </c:extLst>
            </c:dLbl>
            <c:dLbl>
              <c:idx val="1"/>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6="http://schemas.microsoft.com/office/drawing/2014/chart" uri="{C3380CC4-5D6E-409C-BE32-E72D297353CC}">
                  <c16:uniqueId val="{00000003-D421-4F28-8014-5CFA7C5B46FC}"/>
                </c:ext>
              </c:extLst>
            </c:dLbl>
            <c:dLbl>
              <c:idx val="2"/>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6="http://schemas.microsoft.com/office/drawing/2014/chart" uri="{C3380CC4-5D6E-409C-BE32-E72D297353CC}">
                  <c16:uniqueId val="{00000005-D421-4F28-8014-5CFA7C5B46FC}"/>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'Analysis-Buisness Case'!$AG$4:$AG$6</c:f>
              <c:strCache>
                <c:ptCount val="3"/>
                <c:pt idx="0">
                  <c:v>On Hold</c:v>
                </c:pt>
                <c:pt idx="1">
                  <c:v>Open</c:v>
                </c:pt>
                <c:pt idx="2">
                  <c:v>Resolved</c:v>
                </c:pt>
              </c:strCache>
            </c:strRef>
          </c:cat>
          <c:val>
            <c:numRef>
              <c:f>'Analysis-Buisness Case'!$AK$4:$AK$6</c:f>
              <c:numCache>
                <c:formatCode>General</c:formatCode>
                <c:ptCount val="3"/>
                <c:pt idx="0">
                  <c:v>38969</c:v>
                </c:pt>
                <c:pt idx="1">
                  <c:v>3058</c:v>
                </c:pt>
                <c:pt idx="2">
                  <c:v>42033</c:v>
                </c:pt>
              </c:numCache>
            </c:numRef>
          </c:val>
          <c:extLst xmlns:c15="http://schemas.microsoft.com/office/drawing/2012/chart">
            <c:ext xmlns:c16="http://schemas.microsoft.com/office/drawing/2014/chart" uri="{C3380CC4-5D6E-409C-BE32-E72D297353CC}">
              <c16:uniqueId val="{00000006-D421-4F28-8014-5CFA7C5B46FC}"/>
            </c:ext>
          </c:extLst>
        </c:ser>
        <c:dLbls>
          <c:dLblPos val="outEnd"/>
          <c:showLegendKey val="0"/>
          <c:showVal val="0"/>
          <c:showCatName val="1"/>
          <c:showSerName val="0"/>
          <c:showPercent val="0"/>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'Analysis-Buisness Case'!$AH$3</c15:sqref>
                        </c15:formulaRef>
                      </c:ext>
                    </c:extLst>
                    <c:strCache>
                      <c:ptCount val="1"/>
                      <c:pt idx="0">
                        <c:v>Gold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8-D421-4F28-8014-5CFA7C5B46F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A-D421-4F28-8014-5CFA7C5B46F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C-D421-4F28-8014-5CFA7C5B46FC}"/>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8-D421-4F28-8014-5CFA7C5B46FC}"/>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A-D421-4F28-8014-5CFA7C5B46FC}"/>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C-D421-4F28-8014-5CFA7C5B46F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strRef>
                    <c:extLst>
                      <c:ext uri="{02D57815-91ED-43cb-92C2-25804820EDAC}">
                        <c15:formulaRef>
                          <c15:sqref>'Analysis-Buisness Case'!$AG$4:$AG$6</c15:sqref>
                        </c15:formulaRef>
                      </c:ext>
                    </c:extLst>
                    <c:strCache>
                      <c:ptCount val="3"/>
                      <c:pt idx="0">
                        <c:v>On Hold</c:v>
                      </c:pt>
                      <c:pt idx="1">
                        <c:v>Open</c:v>
                      </c:pt>
                      <c:pt idx="2">
                        <c:v>Resolved</c:v>
                      </c:pt>
                    </c:strCache>
                  </c:strRef>
                </c:cat>
                <c:val>
                  <c:numRef>
                    <c:extLst>
                      <c:ext uri="{02D57815-91ED-43cb-92C2-25804820EDAC}">
                        <c15:formulaRef>
                          <c15:sqref>'Analysis-Buisness Case'!$AH$4:$AH$6</c15:sqref>
                        </c15:formulaRef>
                      </c:ext>
                    </c:extLst>
                    <c:numCache>
                      <c:formatCode>General</c:formatCode>
                      <c:ptCount val="3"/>
                      <c:pt idx="0">
                        <c:v>33700</c:v>
                      </c:pt>
                      <c:pt idx="1">
                        <c:v>2663</c:v>
                      </c:pt>
                      <c:pt idx="2">
                        <c:v>36511</c:v>
                      </c:pt>
                    </c:numCache>
                  </c:numRef>
                </c:val>
                <c:extLst>
                  <c:ext xmlns:c16="http://schemas.microsoft.com/office/drawing/2014/chart" uri="{C3380CC4-5D6E-409C-BE32-E72D297353CC}">
                    <c16:uniqueId val="{0000000D-D421-4F28-8014-5CFA7C5B46FC}"/>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'Analysis-Buisness Case'!$AI$3</c15:sqref>
                        </c15:formulaRef>
                      </c:ext>
                    </c:extLst>
                    <c:strCache>
                      <c:ptCount val="1"/>
                      <c:pt idx="0">
                        <c:v>Platinum</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0F-D421-4F28-8014-5CFA7C5B46F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1-D421-4F28-8014-5CFA7C5B46F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3-D421-4F28-8014-5CFA7C5B46FC}"/>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D421-4F28-8014-5CFA7C5B46FC}"/>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D421-4F28-8014-5CFA7C5B46FC}"/>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3-D421-4F28-8014-5CFA7C5B46F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'Analysis-Buisness Case'!$AG$4:$AG$6</c15:sqref>
                        </c15:formulaRef>
                      </c:ext>
                    </c:extLst>
                    <c:strCache>
                      <c:ptCount val="3"/>
                      <c:pt idx="0">
                        <c:v>On Hold</c:v>
                      </c:pt>
                      <c:pt idx="1">
                        <c:v>Open</c:v>
                      </c:pt>
                      <c:pt idx="2">
                        <c:v>Resolved</c:v>
                      </c:pt>
                    </c:strCache>
                  </c:strRef>
                </c:cat>
                <c:val>
                  <c:numRef>
                    <c:extLst xmlns:c15="http://schemas.microsoft.com/office/drawing/2012/chart">
                      <c:ext xmlns:c15="http://schemas.microsoft.com/office/drawing/2012/chart" uri="{02D57815-91ED-43cb-92C2-25804820EDAC}">
                        <c15:formulaRef>
                          <c15:sqref>'Analysis-Buisness Case'!$AI$4:$AI$6</c15:sqref>
                        </c15:formulaRef>
                      </c:ext>
                    </c:extLst>
                    <c:numCache>
                      <c:formatCode>General</c:formatCode>
                      <c:ptCount val="3"/>
                      <c:pt idx="0">
                        <c:v>5089</c:v>
                      </c:pt>
                      <c:pt idx="1">
                        <c:v>383</c:v>
                      </c:pt>
                      <c:pt idx="2">
                        <c:v>5327</c:v>
                      </c:pt>
                    </c:numCache>
                  </c:numRef>
                </c:val>
                <c:extLst xmlns:c15="http://schemas.microsoft.com/office/drawing/2012/chart">
                  <c:ext xmlns:c16="http://schemas.microsoft.com/office/drawing/2014/chart" uri="{C3380CC4-5D6E-409C-BE32-E72D297353CC}">
                    <c16:uniqueId val="{00000014-D421-4F28-8014-5CFA7C5B46FC}"/>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'Analysis-Buisness Case'!$AJ$3</c15:sqref>
                        </c15:formulaRef>
                      </c:ext>
                    </c:extLst>
                    <c:strCache>
                      <c:ptCount val="1"/>
                      <c:pt idx="0">
                        <c:v>Solitaire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6-D421-4F28-8014-5CFA7C5B46F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8-D421-4F28-8014-5CFA7C5B46F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A-D421-4F28-8014-5CFA7C5B46FC}"/>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6-D421-4F28-8014-5CFA7C5B46FC}"/>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8-D421-4F28-8014-5CFA7C5B46FC}"/>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A-D421-4F28-8014-5CFA7C5B46F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'Analysis-Buisness Case'!$AG$4:$AG$6</c15:sqref>
                        </c15:formulaRef>
                      </c:ext>
                    </c:extLst>
                    <c:strCache>
                      <c:ptCount val="3"/>
                      <c:pt idx="0">
                        <c:v>On Hold</c:v>
                      </c:pt>
                      <c:pt idx="1">
                        <c:v>Open</c:v>
                      </c:pt>
                      <c:pt idx="2">
                        <c:v>Resolved</c:v>
                      </c:pt>
                    </c:strCache>
                  </c:strRef>
                </c:cat>
                <c:val>
                  <c:numRef>
                    <c:extLst xmlns:c15="http://schemas.microsoft.com/office/drawing/2012/chart">
                      <c:ext xmlns:c15="http://schemas.microsoft.com/office/drawing/2012/chart" uri="{02D57815-91ED-43cb-92C2-25804820EDAC}">
                        <c15:formulaRef>
                          <c15:sqref>'Analysis-Buisness Case'!$AJ$4:$AJ$6</c15:sqref>
                        </c15:formulaRef>
                      </c:ext>
                    </c:extLst>
                    <c:numCache>
                      <c:formatCode>General</c:formatCode>
                      <c:ptCount val="3"/>
                      <c:pt idx="0">
                        <c:v>180</c:v>
                      </c:pt>
                      <c:pt idx="1">
                        <c:v>12</c:v>
                      </c:pt>
                      <c:pt idx="2">
                        <c:v>195</c:v>
                      </c:pt>
                    </c:numCache>
                  </c:numRef>
                </c:val>
                <c:extLst xmlns:c15="http://schemas.microsoft.com/office/drawing/2012/chart">
                  <c:ext xmlns:c16="http://schemas.microsoft.com/office/drawing/2014/chart" uri="{C3380CC4-5D6E-409C-BE32-E72D297353CC}">
                    <c16:uniqueId val="{0000001B-D421-4F28-8014-5CFA7C5B46FC}"/>
                  </c:ext>
                </c:extLst>
              </c15:ser>
            </c15:filteredPieSeries>
          </c:ext>
        </c:extLst>
      </c:pie3DChart>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 of SR’s raised vs Geo</a:t>
            </a:r>
            <a:r>
              <a:rPr lang="en-US" baseline="0" dirty="0"/>
              <a:t> Location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3885441739137448E-2"/>
          <c:y val="8.0320311879300638E-2"/>
          <c:w val="0.95484983731872231"/>
          <c:h val="0.58413767214588108"/>
        </c:manualLayout>
      </c:layout>
      <c:barChart>
        <c:barDir val="col"/>
        <c:grouping val="stacked"/>
        <c:varyColors val="0"/>
        <c:ser>
          <c:idx val="10"/>
          <c:order val="10"/>
          <c:tx>
            <c:strRef>
              <c:f>'[Presentation_20181222.xlsx]( 01)Technology&amp;Issue Vs SRs'!$AJ$38</c:f>
              <c:strCache>
                <c:ptCount val="1"/>
                <c:pt idx="0">
                  <c:v>Total</c:v>
                </c:pt>
              </c:strCache>
              <c:extLst xmlns:c15="http://schemas.microsoft.com/office/drawing/2012/chart"/>
            </c:strRef>
          </c:tx>
          <c:spPr>
            <a:solidFill>
              <a:schemeClr val="accent5">
                <a:lumMod val="60000"/>
              </a:schemeClr>
            </a:solidFill>
            <a:ln>
              <a:noFill/>
            </a:ln>
            <a:effectLst>
              <a:softEdge rad="127000"/>
            </a:effectLst>
            <a:scene3d>
              <a:camera prst="orthographicFront"/>
              <a:lightRig rig="threePt" dir="t"/>
            </a:scene3d>
            <a:sp3d>
              <a:bevelT w="165100" prst="coolSlant"/>
            </a:sp3d>
          </c:spPr>
          <c:invertIfNegative val="0"/>
          <c:cat>
            <c:multiLvlStrRef>
              <c:f>'[Presentation_20181222.xlsx]( 01)Technology&amp;Issue Vs SRs'!$X$39:$Y$67</c:f>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extLst xmlns:c15="http://schemas.microsoft.com/office/drawing/2012/chart"/>
            </c:multiLvlStrRef>
          </c:cat>
          <c:val>
            <c:numRef>
              <c:f>'[Presentation_20181222.xlsx]( 01)Technology&amp;Issue Vs SRs'!$AJ$39:$AJ$67</c:f>
              <c:numCache>
                <c:formatCode>General</c:formatCode>
                <c:ptCount val="29"/>
                <c:pt idx="0">
                  <c:v>5022</c:v>
                </c:pt>
                <c:pt idx="1">
                  <c:v>4910</c:v>
                </c:pt>
                <c:pt idx="2">
                  <c:v>4517</c:v>
                </c:pt>
                <c:pt idx="3">
                  <c:v>3953</c:v>
                </c:pt>
                <c:pt idx="4">
                  <c:v>3938</c:v>
                </c:pt>
                <c:pt idx="5">
                  <c:v>3774</c:v>
                </c:pt>
                <c:pt idx="6">
                  <c:v>3593</c:v>
                </c:pt>
                <c:pt idx="7">
                  <c:v>3447</c:v>
                </c:pt>
                <c:pt idx="8">
                  <c:v>3392</c:v>
                </c:pt>
                <c:pt idx="9">
                  <c:v>3384</c:v>
                </c:pt>
                <c:pt idx="10">
                  <c:v>3364</c:v>
                </c:pt>
                <c:pt idx="11">
                  <c:v>3328</c:v>
                </c:pt>
                <c:pt idx="12">
                  <c:v>3294</c:v>
                </c:pt>
                <c:pt idx="13">
                  <c:v>3245</c:v>
                </c:pt>
                <c:pt idx="14">
                  <c:v>3228</c:v>
                </c:pt>
                <c:pt idx="15">
                  <c:v>3062</c:v>
                </c:pt>
                <c:pt idx="16">
                  <c:v>2703</c:v>
                </c:pt>
                <c:pt idx="17">
                  <c:v>2606</c:v>
                </c:pt>
                <c:pt idx="18">
                  <c:v>2495</c:v>
                </c:pt>
                <c:pt idx="19">
                  <c:v>2319</c:v>
                </c:pt>
                <c:pt idx="20">
                  <c:v>2223</c:v>
                </c:pt>
                <c:pt idx="21">
                  <c:v>1978</c:v>
                </c:pt>
                <c:pt idx="22">
                  <c:v>1938</c:v>
                </c:pt>
                <c:pt idx="23">
                  <c:v>1722</c:v>
                </c:pt>
                <c:pt idx="24">
                  <c:v>1648</c:v>
                </c:pt>
                <c:pt idx="25">
                  <c:v>1373</c:v>
                </c:pt>
                <c:pt idx="26">
                  <c:v>1285</c:v>
                </c:pt>
                <c:pt idx="27">
                  <c:v>1189</c:v>
                </c:pt>
                <c:pt idx="28">
                  <c:v>1077</c:v>
                </c:pt>
              </c:numCache>
              <c:extLst xmlns:c15="http://schemas.microsoft.com/office/drawing/2012/chart"/>
            </c:numRef>
          </c:val>
          <c:extLst xmlns:c15="http://schemas.microsoft.com/office/drawing/2012/chart">
            <c:ext xmlns:c16="http://schemas.microsoft.com/office/drawing/2014/chart" uri="{C3380CC4-5D6E-409C-BE32-E72D297353CC}">
              <c16:uniqueId val="{0000000A-8A02-4FDE-B512-0C184CA9966B}"/>
            </c:ext>
          </c:extLst>
        </c:ser>
        <c:dLbls>
          <c:showLegendKey val="0"/>
          <c:showVal val="0"/>
          <c:showCatName val="0"/>
          <c:showSerName val="0"/>
          <c:showPercent val="0"/>
          <c:showBubbleSize val="0"/>
        </c:dLbls>
        <c:gapWidth val="219"/>
        <c:overlap val="100"/>
        <c:axId val="236418416"/>
        <c:axId val="155671544"/>
        <c:extLst>
          <c:ext xmlns:c15="http://schemas.microsoft.com/office/drawing/2012/chart" uri="{02D57815-91ED-43cb-92C2-25804820EDAC}">
            <c15:filteredBarSeries>
              <c15:ser>
                <c:idx val="0"/>
                <c:order val="0"/>
                <c:tx>
                  <c:strRef>
                    <c:extLst>
                      <c:ext uri="{02D57815-91ED-43cb-92C2-25804820EDAC}">
                        <c15:formulaRef>
                          <c15:sqref>'[Presentation_20181222.xlsx]( 01)Technology&amp;Issue Vs SRs'!$Z$38</c15:sqref>
                        </c15:formulaRef>
                      </c:ext>
                    </c:extLst>
                    <c:strCache>
                      <c:ptCount val="1"/>
                      <c:pt idx="0">
                        <c:v>2G Voice issues</c:v>
                      </c:pt>
                    </c:strCache>
                  </c:strRef>
                </c:tx>
                <c:spPr>
                  <a:solidFill>
                    <a:schemeClr val="accent1"/>
                  </a:solidFill>
                  <a:ln>
                    <a:noFill/>
                  </a:ln>
                  <a:effectLst/>
                </c:spPr>
                <c:invertIfNegative val="0"/>
                <c:cat>
                  <c:multiLvlStrRef>
                    <c:extLst>
                      <c:ex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c:ext uri="{02D57815-91ED-43cb-92C2-25804820EDAC}">
                        <c15:formulaRef>
                          <c15:sqref>'[Presentation_20181222.xlsx]( 01)Technology&amp;Issue Vs SRs'!$Z$39:$Z$67</c15:sqref>
                        </c15:formulaRef>
                      </c:ext>
                    </c:extLst>
                    <c:numCache>
                      <c:formatCode>General</c:formatCode>
                      <c:ptCount val="29"/>
                      <c:pt idx="0">
                        <c:v>586</c:v>
                      </c:pt>
                      <c:pt idx="1">
                        <c:v>512</c:v>
                      </c:pt>
                      <c:pt idx="2">
                        <c:v>434</c:v>
                      </c:pt>
                      <c:pt idx="3">
                        <c:v>428</c:v>
                      </c:pt>
                      <c:pt idx="4">
                        <c:v>488</c:v>
                      </c:pt>
                      <c:pt idx="5">
                        <c:v>449</c:v>
                      </c:pt>
                      <c:pt idx="6">
                        <c:v>442</c:v>
                      </c:pt>
                      <c:pt idx="7">
                        <c:v>417</c:v>
                      </c:pt>
                      <c:pt idx="8">
                        <c:v>402</c:v>
                      </c:pt>
                      <c:pt idx="9">
                        <c:v>389</c:v>
                      </c:pt>
                      <c:pt idx="10">
                        <c:v>399</c:v>
                      </c:pt>
                      <c:pt idx="11">
                        <c:v>405</c:v>
                      </c:pt>
                      <c:pt idx="12">
                        <c:v>382</c:v>
                      </c:pt>
                      <c:pt idx="13">
                        <c:v>331</c:v>
                      </c:pt>
                      <c:pt idx="14">
                        <c:v>367</c:v>
                      </c:pt>
                      <c:pt idx="15">
                        <c:v>355</c:v>
                      </c:pt>
                      <c:pt idx="16">
                        <c:v>346</c:v>
                      </c:pt>
                      <c:pt idx="17">
                        <c:v>302</c:v>
                      </c:pt>
                      <c:pt idx="18">
                        <c:v>301</c:v>
                      </c:pt>
                      <c:pt idx="19">
                        <c:v>239</c:v>
                      </c:pt>
                      <c:pt idx="20">
                        <c:v>225</c:v>
                      </c:pt>
                      <c:pt idx="21">
                        <c:v>225</c:v>
                      </c:pt>
                      <c:pt idx="22">
                        <c:v>224</c:v>
                      </c:pt>
                      <c:pt idx="23">
                        <c:v>158</c:v>
                      </c:pt>
                      <c:pt idx="24">
                        <c:v>153</c:v>
                      </c:pt>
                      <c:pt idx="25">
                        <c:v>163</c:v>
                      </c:pt>
                      <c:pt idx="26">
                        <c:v>162</c:v>
                      </c:pt>
                      <c:pt idx="27">
                        <c:v>157</c:v>
                      </c:pt>
                      <c:pt idx="28">
                        <c:v>137</c:v>
                      </c:pt>
                    </c:numCache>
                  </c:numRef>
                </c:val>
                <c:extLst>
                  <c:ext xmlns:c16="http://schemas.microsoft.com/office/drawing/2014/chart" uri="{C3380CC4-5D6E-409C-BE32-E72D297353CC}">
                    <c16:uniqueId val="{00000001-8A02-4FDE-B512-0C184CA9966B}"/>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'[Presentation_20181222.xlsx]( 01)Technology&amp;Issue Vs SRs'!$AA$38</c15:sqref>
                        </c15:formulaRef>
                      </c:ext>
                    </c:extLst>
                    <c:strCache>
                      <c:ptCount val="1"/>
                      <c:pt idx="0">
                        <c:v>3G Voice issues</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SRs'!$AA$39:$AA$67</c15:sqref>
                        </c15:formulaRef>
                      </c:ext>
                    </c:extLst>
                    <c:numCache>
                      <c:formatCode>General</c:formatCode>
                      <c:ptCount val="29"/>
                      <c:pt idx="0">
                        <c:v>1667</c:v>
                      </c:pt>
                      <c:pt idx="1">
                        <c:v>1584</c:v>
                      </c:pt>
                      <c:pt idx="2">
                        <c:v>1483</c:v>
                      </c:pt>
                      <c:pt idx="3">
                        <c:v>1231</c:v>
                      </c:pt>
                      <c:pt idx="4">
                        <c:v>1325</c:v>
                      </c:pt>
                      <c:pt idx="5">
                        <c:v>1184</c:v>
                      </c:pt>
                      <c:pt idx="6">
                        <c:v>1129</c:v>
                      </c:pt>
                      <c:pt idx="7">
                        <c:v>1100</c:v>
                      </c:pt>
                      <c:pt idx="8">
                        <c:v>1031</c:v>
                      </c:pt>
                      <c:pt idx="9">
                        <c:v>1074</c:v>
                      </c:pt>
                      <c:pt idx="10">
                        <c:v>1121</c:v>
                      </c:pt>
                      <c:pt idx="11">
                        <c:v>1010</c:v>
                      </c:pt>
                      <c:pt idx="12">
                        <c:v>1231</c:v>
                      </c:pt>
                      <c:pt idx="13">
                        <c:v>968</c:v>
                      </c:pt>
                      <c:pt idx="14">
                        <c:v>1089</c:v>
                      </c:pt>
                      <c:pt idx="15">
                        <c:v>1012</c:v>
                      </c:pt>
                      <c:pt idx="16">
                        <c:v>906</c:v>
                      </c:pt>
                      <c:pt idx="17">
                        <c:v>914</c:v>
                      </c:pt>
                      <c:pt idx="18">
                        <c:v>811</c:v>
                      </c:pt>
                      <c:pt idx="19">
                        <c:v>805</c:v>
                      </c:pt>
                      <c:pt idx="20">
                        <c:v>666</c:v>
                      </c:pt>
                      <c:pt idx="21">
                        <c:v>631</c:v>
                      </c:pt>
                      <c:pt idx="22">
                        <c:v>606</c:v>
                      </c:pt>
                      <c:pt idx="23">
                        <c:v>569</c:v>
                      </c:pt>
                      <c:pt idx="24">
                        <c:v>586</c:v>
                      </c:pt>
                      <c:pt idx="25">
                        <c:v>452</c:v>
                      </c:pt>
                      <c:pt idx="26">
                        <c:v>438</c:v>
                      </c:pt>
                      <c:pt idx="27">
                        <c:v>415</c:v>
                      </c:pt>
                      <c:pt idx="28">
                        <c:v>371</c:v>
                      </c:pt>
                    </c:numCache>
                  </c:numRef>
                </c:val>
                <c:extLst xmlns:c15="http://schemas.microsoft.com/office/drawing/2012/chart">
                  <c:ext xmlns:c16="http://schemas.microsoft.com/office/drawing/2014/chart" uri="{C3380CC4-5D6E-409C-BE32-E72D297353CC}">
                    <c16:uniqueId val="{00000002-8A02-4FDE-B512-0C184CA9966B}"/>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'[Presentation_20181222.xlsx]( 01)Technology&amp;Issue Vs SRs'!$AB$38</c15:sqref>
                        </c15:formulaRef>
                      </c:ext>
                    </c:extLst>
                    <c:strCache>
                      <c:ptCount val="1"/>
                      <c:pt idx="0">
                        <c:v>Volte issue</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SRs'!$AB$39:$AB$67</c15:sqref>
                        </c15:formulaRef>
                      </c:ext>
                    </c:extLst>
                    <c:numCache>
                      <c:formatCode>General</c:formatCode>
                      <c:ptCount val="29"/>
                      <c:pt idx="0">
                        <c:v>797</c:v>
                      </c:pt>
                      <c:pt idx="1">
                        <c:v>766</c:v>
                      </c:pt>
                      <c:pt idx="2">
                        <c:v>678</c:v>
                      </c:pt>
                      <c:pt idx="3">
                        <c:v>638</c:v>
                      </c:pt>
                      <c:pt idx="4">
                        <c:v>693</c:v>
                      </c:pt>
                      <c:pt idx="5">
                        <c:v>565</c:v>
                      </c:pt>
                      <c:pt idx="6">
                        <c:v>542</c:v>
                      </c:pt>
                      <c:pt idx="7">
                        <c:v>627</c:v>
                      </c:pt>
                      <c:pt idx="8">
                        <c:v>529</c:v>
                      </c:pt>
                      <c:pt idx="9">
                        <c:v>456</c:v>
                      </c:pt>
                      <c:pt idx="10">
                        <c:v>627</c:v>
                      </c:pt>
                      <c:pt idx="11">
                        <c:v>516</c:v>
                      </c:pt>
                      <c:pt idx="12">
                        <c:v>601</c:v>
                      </c:pt>
                      <c:pt idx="13">
                        <c:v>542</c:v>
                      </c:pt>
                      <c:pt idx="14">
                        <c:v>485</c:v>
                      </c:pt>
                      <c:pt idx="15">
                        <c:v>573</c:v>
                      </c:pt>
                      <c:pt idx="16">
                        <c:v>500</c:v>
                      </c:pt>
                      <c:pt idx="17">
                        <c:v>472</c:v>
                      </c:pt>
                      <c:pt idx="18">
                        <c:v>367</c:v>
                      </c:pt>
                      <c:pt idx="19">
                        <c:v>397</c:v>
                      </c:pt>
                      <c:pt idx="20">
                        <c:v>431</c:v>
                      </c:pt>
                      <c:pt idx="21">
                        <c:v>341</c:v>
                      </c:pt>
                      <c:pt idx="22">
                        <c:v>332</c:v>
                      </c:pt>
                      <c:pt idx="23">
                        <c:v>264</c:v>
                      </c:pt>
                      <c:pt idx="24">
                        <c:v>275</c:v>
                      </c:pt>
                      <c:pt idx="25">
                        <c:v>228</c:v>
                      </c:pt>
                      <c:pt idx="26">
                        <c:v>239</c:v>
                      </c:pt>
                      <c:pt idx="27">
                        <c:v>266</c:v>
                      </c:pt>
                      <c:pt idx="28">
                        <c:v>209</c:v>
                      </c:pt>
                    </c:numCache>
                  </c:numRef>
                </c:val>
                <c:extLst xmlns:c15="http://schemas.microsoft.com/office/drawing/2012/chart">
                  <c:ext xmlns:c16="http://schemas.microsoft.com/office/drawing/2014/chart" uri="{C3380CC4-5D6E-409C-BE32-E72D297353CC}">
                    <c16:uniqueId val="{00000003-8A02-4FDE-B512-0C184CA9966B}"/>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'[Presentation_20181222.xlsx]( 01)Technology&amp;Issue Vs SRs'!$AC$38</c15:sqref>
                        </c15:formulaRef>
                      </c:ext>
                    </c:extLst>
                    <c:strCache>
                      <c:ptCount val="1"/>
                      <c:pt idx="0">
                        <c:v>Voice Issues</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SRs'!$AC$39:$AC$67</c15:sqref>
                        </c15:formulaRef>
                      </c:ext>
                    </c:extLst>
                    <c:numCache>
                      <c:formatCode>General</c:formatCode>
                      <c:ptCount val="29"/>
                      <c:pt idx="0">
                        <c:v>3050</c:v>
                      </c:pt>
                      <c:pt idx="1">
                        <c:v>2862</c:v>
                      </c:pt>
                      <c:pt idx="2">
                        <c:v>2595</c:v>
                      </c:pt>
                      <c:pt idx="3">
                        <c:v>2297</c:v>
                      </c:pt>
                      <c:pt idx="4">
                        <c:v>2506</c:v>
                      </c:pt>
                      <c:pt idx="5">
                        <c:v>2198</c:v>
                      </c:pt>
                      <c:pt idx="6">
                        <c:v>2113</c:v>
                      </c:pt>
                      <c:pt idx="7">
                        <c:v>2144</c:v>
                      </c:pt>
                      <c:pt idx="8">
                        <c:v>1962</c:v>
                      </c:pt>
                      <c:pt idx="9">
                        <c:v>1919</c:v>
                      </c:pt>
                      <c:pt idx="10">
                        <c:v>2147</c:v>
                      </c:pt>
                      <c:pt idx="11">
                        <c:v>1931</c:v>
                      </c:pt>
                      <c:pt idx="12">
                        <c:v>2214</c:v>
                      </c:pt>
                      <c:pt idx="13">
                        <c:v>1841</c:v>
                      </c:pt>
                      <c:pt idx="14">
                        <c:v>1941</c:v>
                      </c:pt>
                      <c:pt idx="15">
                        <c:v>1940</c:v>
                      </c:pt>
                      <c:pt idx="16">
                        <c:v>1752</c:v>
                      </c:pt>
                      <c:pt idx="17">
                        <c:v>1688</c:v>
                      </c:pt>
                      <c:pt idx="18">
                        <c:v>1479</c:v>
                      </c:pt>
                      <c:pt idx="19">
                        <c:v>1441</c:v>
                      </c:pt>
                      <c:pt idx="20">
                        <c:v>1322</c:v>
                      </c:pt>
                      <c:pt idx="21">
                        <c:v>1197</c:v>
                      </c:pt>
                      <c:pt idx="22">
                        <c:v>1162</c:v>
                      </c:pt>
                      <c:pt idx="23">
                        <c:v>991</c:v>
                      </c:pt>
                      <c:pt idx="24">
                        <c:v>1014</c:v>
                      </c:pt>
                      <c:pt idx="25">
                        <c:v>843</c:v>
                      </c:pt>
                      <c:pt idx="26">
                        <c:v>839</c:v>
                      </c:pt>
                      <c:pt idx="27">
                        <c:v>838</c:v>
                      </c:pt>
                      <c:pt idx="28">
                        <c:v>717</c:v>
                      </c:pt>
                    </c:numCache>
                  </c:numRef>
                </c:val>
                <c:extLst xmlns:c15="http://schemas.microsoft.com/office/drawing/2012/chart">
                  <c:ext xmlns:c16="http://schemas.microsoft.com/office/drawing/2014/chart" uri="{C3380CC4-5D6E-409C-BE32-E72D297353CC}">
                    <c16:uniqueId val="{00000000-8A02-4FDE-B512-0C184CA9966B}"/>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'[Presentation_20181222.xlsx]( 01)Technology&amp;Issue Vs SRs'!$AD$38</c15:sqref>
                        </c15:formulaRef>
                      </c:ext>
                    </c:extLst>
                    <c:strCache>
                      <c:ptCount val="1"/>
                      <c:pt idx="0">
                        <c:v>3G Data issues</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SRs'!$AD$39:$AD$67</c15:sqref>
                        </c15:formulaRef>
                      </c:ext>
                    </c:extLst>
                    <c:numCache>
                      <c:formatCode>General</c:formatCode>
                      <c:ptCount val="29"/>
                      <c:pt idx="0">
                        <c:v>153</c:v>
                      </c:pt>
                      <c:pt idx="1">
                        <c:v>158</c:v>
                      </c:pt>
                      <c:pt idx="2">
                        <c:v>109</c:v>
                      </c:pt>
                      <c:pt idx="3">
                        <c:v>159</c:v>
                      </c:pt>
                      <c:pt idx="4">
                        <c:v>109</c:v>
                      </c:pt>
                      <c:pt idx="5">
                        <c:v>130</c:v>
                      </c:pt>
                      <c:pt idx="6">
                        <c:v>122</c:v>
                      </c:pt>
                      <c:pt idx="7">
                        <c:v>110</c:v>
                      </c:pt>
                      <c:pt idx="8">
                        <c:v>107</c:v>
                      </c:pt>
                      <c:pt idx="9">
                        <c:v>131</c:v>
                      </c:pt>
                      <c:pt idx="10">
                        <c:v>71</c:v>
                      </c:pt>
                      <c:pt idx="11">
                        <c:v>111</c:v>
                      </c:pt>
                      <c:pt idx="12">
                        <c:v>105</c:v>
                      </c:pt>
                      <c:pt idx="13">
                        <c:v>91</c:v>
                      </c:pt>
                      <c:pt idx="14">
                        <c:v>94</c:v>
                      </c:pt>
                      <c:pt idx="15">
                        <c:v>92</c:v>
                      </c:pt>
                      <c:pt idx="16">
                        <c:v>78</c:v>
                      </c:pt>
                      <c:pt idx="17">
                        <c:v>62</c:v>
                      </c:pt>
                      <c:pt idx="18">
                        <c:v>87</c:v>
                      </c:pt>
                      <c:pt idx="19">
                        <c:v>66</c:v>
                      </c:pt>
                      <c:pt idx="20">
                        <c:v>60</c:v>
                      </c:pt>
                      <c:pt idx="21">
                        <c:v>49</c:v>
                      </c:pt>
                      <c:pt idx="22">
                        <c:v>53</c:v>
                      </c:pt>
                      <c:pt idx="23">
                        <c:v>57</c:v>
                      </c:pt>
                      <c:pt idx="24">
                        <c:v>38</c:v>
                      </c:pt>
                      <c:pt idx="25">
                        <c:v>29</c:v>
                      </c:pt>
                      <c:pt idx="26">
                        <c:v>48</c:v>
                      </c:pt>
                      <c:pt idx="27">
                        <c:v>23</c:v>
                      </c:pt>
                      <c:pt idx="28">
                        <c:v>20</c:v>
                      </c:pt>
                    </c:numCache>
                  </c:numRef>
                </c:val>
                <c:extLst xmlns:c15="http://schemas.microsoft.com/office/drawing/2012/chart">
                  <c:ext xmlns:c16="http://schemas.microsoft.com/office/drawing/2014/chart" uri="{C3380CC4-5D6E-409C-BE32-E72D297353CC}">
                    <c16:uniqueId val="{00000004-8A02-4FDE-B512-0C184CA9966B}"/>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'[Presentation_20181222.xlsx]( 01)Technology&amp;Issue Vs SRs'!$AE$38</c15:sqref>
                        </c15:formulaRef>
                      </c:ext>
                    </c:extLst>
                    <c:strCache>
                      <c:ptCount val="1"/>
                      <c:pt idx="0">
                        <c:v>4G Data issues</c:v>
                      </c:pt>
                    </c:strCache>
                  </c:strRef>
                </c:tx>
                <c:spPr>
                  <a:solidFill>
                    <a:schemeClr val="accent6"/>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SRs'!$AE$39:$AE$67</c15:sqref>
                        </c15:formulaRef>
                      </c:ext>
                    </c:extLst>
                    <c:numCache>
                      <c:formatCode>General</c:formatCode>
                      <c:ptCount val="29"/>
                      <c:pt idx="0">
                        <c:v>1541</c:v>
                      </c:pt>
                      <c:pt idx="1">
                        <c:v>1714</c:v>
                      </c:pt>
                      <c:pt idx="2">
                        <c:v>1612</c:v>
                      </c:pt>
                      <c:pt idx="3">
                        <c:v>1335</c:v>
                      </c:pt>
                      <c:pt idx="4">
                        <c:v>1168</c:v>
                      </c:pt>
                      <c:pt idx="5">
                        <c:v>1216</c:v>
                      </c:pt>
                      <c:pt idx="6">
                        <c:v>1246</c:v>
                      </c:pt>
                      <c:pt idx="7">
                        <c:v>1073</c:v>
                      </c:pt>
                      <c:pt idx="8">
                        <c:v>1168</c:v>
                      </c:pt>
                      <c:pt idx="9">
                        <c:v>1175</c:v>
                      </c:pt>
                      <c:pt idx="10">
                        <c:v>1007</c:v>
                      </c:pt>
                      <c:pt idx="11">
                        <c:v>1195</c:v>
                      </c:pt>
                      <c:pt idx="12">
                        <c:v>868</c:v>
                      </c:pt>
                      <c:pt idx="13">
                        <c:v>1187</c:v>
                      </c:pt>
                      <c:pt idx="14">
                        <c:v>1048</c:v>
                      </c:pt>
                      <c:pt idx="15">
                        <c:v>926</c:v>
                      </c:pt>
                      <c:pt idx="16">
                        <c:v>790</c:v>
                      </c:pt>
                      <c:pt idx="17">
                        <c:v>747</c:v>
                      </c:pt>
                      <c:pt idx="18">
                        <c:v>818</c:v>
                      </c:pt>
                      <c:pt idx="19">
                        <c:v>728</c:v>
                      </c:pt>
                      <c:pt idx="20">
                        <c:v>738</c:v>
                      </c:pt>
                      <c:pt idx="21">
                        <c:v>652</c:v>
                      </c:pt>
                      <c:pt idx="22">
                        <c:v>634</c:v>
                      </c:pt>
                      <c:pt idx="23">
                        <c:v>592</c:v>
                      </c:pt>
                      <c:pt idx="24">
                        <c:v>493</c:v>
                      </c:pt>
                      <c:pt idx="25">
                        <c:v>420</c:v>
                      </c:pt>
                      <c:pt idx="26">
                        <c:v>362</c:v>
                      </c:pt>
                      <c:pt idx="27">
                        <c:v>291</c:v>
                      </c:pt>
                      <c:pt idx="28">
                        <c:v>308</c:v>
                      </c:pt>
                    </c:numCache>
                  </c:numRef>
                </c:val>
                <c:extLst xmlns:c15="http://schemas.microsoft.com/office/drawing/2012/chart">
                  <c:ext xmlns:c16="http://schemas.microsoft.com/office/drawing/2014/chart" uri="{C3380CC4-5D6E-409C-BE32-E72D297353CC}">
                    <c16:uniqueId val="{00000005-8A02-4FDE-B512-0C184CA9966B}"/>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'[Presentation_20181222.xlsx]( 01)Technology&amp;Issue Vs SRs'!$AF$38</c15:sqref>
                        </c15:formulaRef>
                      </c:ext>
                    </c:extLst>
                    <c:strCache>
                      <c:ptCount val="1"/>
                      <c:pt idx="0">
                        <c:v>Data Issues</c:v>
                      </c:pt>
                    </c:strCache>
                  </c:strRef>
                </c:tx>
                <c:spPr>
                  <a:solidFill>
                    <a:schemeClr val="accent1">
                      <a:lumMod val="60000"/>
                    </a:schemeClr>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SRs'!$AF$39:$AF$67</c15:sqref>
                        </c15:formulaRef>
                      </c:ext>
                    </c:extLst>
                    <c:numCache>
                      <c:formatCode>General</c:formatCode>
                      <c:ptCount val="29"/>
                      <c:pt idx="0">
                        <c:v>1694</c:v>
                      </c:pt>
                      <c:pt idx="1">
                        <c:v>1872</c:v>
                      </c:pt>
                      <c:pt idx="2">
                        <c:v>1721</c:v>
                      </c:pt>
                      <c:pt idx="3">
                        <c:v>1494</c:v>
                      </c:pt>
                      <c:pt idx="4">
                        <c:v>1277</c:v>
                      </c:pt>
                      <c:pt idx="5">
                        <c:v>1346</c:v>
                      </c:pt>
                      <c:pt idx="6">
                        <c:v>1368</c:v>
                      </c:pt>
                      <c:pt idx="7">
                        <c:v>1183</c:v>
                      </c:pt>
                      <c:pt idx="8">
                        <c:v>1275</c:v>
                      </c:pt>
                      <c:pt idx="9">
                        <c:v>1306</c:v>
                      </c:pt>
                      <c:pt idx="10">
                        <c:v>1078</c:v>
                      </c:pt>
                      <c:pt idx="11">
                        <c:v>1306</c:v>
                      </c:pt>
                      <c:pt idx="12">
                        <c:v>973</c:v>
                      </c:pt>
                      <c:pt idx="13">
                        <c:v>1278</c:v>
                      </c:pt>
                      <c:pt idx="14">
                        <c:v>1142</c:v>
                      </c:pt>
                      <c:pt idx="15">
                        <c:v>1018</c:v>
                      </c:pt>
                      <c:pt idx="16">
                        <c:v>868</c:v>
                      </c:pt>
                      <c:pt idx="17">
                        <c:v>809</c:v>
                      </c:pt>
                      <c:pt idx="18">
                        <c:v>905</c:v>
                      </c:pt>
                      <c:pt idx="19">
                        <c:v>794</c:v>
                      </c:pt>
                      <c:pt idx="20">
                        <c:v>798</c:v>
                      </c:pt>
                      <c:pt idx="21">
                        <c:v>701</c:v>
                      </c:pt>
                      <c:pt idx="22">
                        <c:v>687</c:v>
                      </c:pt>
                      <c:pt idx="23">
                        <c:v>649</c:v>
                      </c:pt>
                      <c:pt idx="24">
                        <c:v>531</c:v>
                      </c:pt>
                      <c:pt idx="25">
                        <c:v>449</c:v>
                      </c:pt>
                      <c:pt idx="26">
                        <c:v>410</c:v>
                      </c:pt>
                      <c:pt idx="27">
                        <c:v>314</c:v>
                      </c:pt>
                      <c:pt idx="28">
                        <c:v>328</c:v>
                      </c:pt>
                    </c:numCache>
                  </c:numRef>
                </c:val>
                <c:extLst xmlns:c15="http://schemas.microsoft.com/office/drawing/2012/chart">
                  <c:ext xmlns:c16="http://schemas.microsoft.com/office/drawing/2014/chart" uri="{C3380CC4-5D6E-409C-BE32-E72D297353CC}">
                    <c16:uniqueId val="{00000006-8A02-4FDE-B512-0C184CA9966B}"/>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'[Presentation_20181222.xlsx]( 01)Technology&amp;Issue Vs SRs'!$AG$38</c15:sqref>
                        </c15:formulaRef>
                      </c:ext>
                    </c:extLst>
                    <c:strCache>
                      <c:ptCount val="1"/>
                      <c:pt idx="0">
                        <c:v>Other issues</c:v>
                      </c:pt>
                    </c:strCache>
                  </c:strRef>
                </c:tx>
                <c:spPr>
                  <a:solidFill>
                    <a:schemeClr val="accent2">
                      <a:lumMod val="60000"/>
                    </a:schemeClr>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SRs'!$AG$39:$AG$67</c15:sqref>
                        </c15:formulaRef>
                      </c:ext>
                    </c:extLst>
                    <c:numCache>
                      <c:formatCode>General</c:formatCode>
                      <c:ptCount val="29"/>
                      <c:pt idx="0">
                        <c:v>50</c:v>
                      </c:pt>
                      <c:pt idx="1">
                        <c:v>39</c:v>
                      </c:pt>
                      <c:pt idx="2">
                        <c:v>21</c:v>
                      </c:pt>
                      <c:pt idx="3">
                        <c:v>22</c:v>
                      </c:pt>
                      <c:pt idx="4">
                        <c:v>22</c:v>
                      </c:pt>
                      <c:pt idx="5">
                        <c:v>17</c:v>
                      </c:pt>
                      <c:pt idx="6">
                        <c:v>18</c:v>
                      </c:pt>
                      <c:pt idx="7">
                        <c:v>23</c:v>
                      </c:pt>
                      <c:pt idx="8">
                        <c:v>9</c:v>
                      </c:pt>
                      <c:pt idx="9">
                        <c:v>27</c:v>
                      </c:pt>
                      <c:pt idx="10">
                        <c:v>28</c:v>
                      </c:pt>
                      <c:pt idx="11">
                        <c:v>10</c:v>
                      </c:pt>
                      <c:pt idx="12">
                        <c:v>27</c:v>
                      </c:pt>
                      <c:pt idx="13">
                        <c:v>12</c:v>
                      </c:pt>
                      <c:pt idx="14">
                        <c:v>14</c:v>
                      </c:pt>
                      <c:pt idx="15">
                        <c:v>21</c:v>
                      </c:pt>
                      <c:pt idx="16">
                        <c:v>8</c:v>
                      </c:pt>
                      <c:pt idx="17">
                        <c:v>29</c:v>
                      </c:pt>
                      <c:pt idx="18">
                        <c:v>7</c:v>
                      </c:pt>
                      <c:pt idx="19">
                        <c:v>13</c:v>
                      </c:pt>
                      <c:pt idx="20">
                        <c:v>4</c:v>
                      </c:pt>
                      <c:pt idx="21">
                        <c:v>12</c:v>
                      </c:pt>
                      <c:pt idx="22">
                        <c:v>7</c:v>
                      </c:pt>
                      <c:pt idx="23">
                        <c:v>6</c:v>
                      </c:pt>
                      <c:pt idx="24">
                        <c:v>9</c:v>
                      </c:pt>
                      <c:pt idx="25">
                        <c:v>12</c:v>
                      </c:pt>
                      <c:pt idx="26">
                        <c:v>8</c:v>
                      </c:pt>
                      <c:pt idx="27">
                        <c:v>6</c:v>
                      </c:pt>
                      <c:pt idx="28">
                        <c:v>4</c:v>
                      </c:pt>
                    </c:numCache>
                  </c:numRef>
                </c:val>
                <c:extLst xmlns:c15="http://schemas.microsoft.com/office/drawing/2012/chart">
                  <c:ext xmlns:c16="http://schemas.microsoft.com/office/drawing/2014/chart" uri="{C3380CC4-5D6E-409C-BE32-E72D297353CC}">
                    <c16:uniqueId val="{00000007-8A02-4FDE-B512-0C184CA9966B}"/>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'[Presentation_20181222.xlsx]( 01)Technology&amp;Issue Vs SRs'!$AH$38</c15:sqref>
                        </c15:formulaRef>
                      </c:ext>
                    </c:extLst>
                    <c:strCache>
                      <c:ptCount val="1"/>
                      <c:pt idx="0">
                        <c:v>Roaming issues</c:v>
                      </c:pt>
                    </c:strCache>
                  </c:strRef>
                </c:tx>
                <c:spPr>
                  <a:solidFill>
                    <a:schemeClr val="accent3">
                      <a:lumMod val="60000"/>
                    </a:schemeClr>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SRs'!$AH$39:$AH$67</c15:sqref>
                        </c15:formulaRef>
                      </c:ext>
                    </c:extLst>
                    <c:numCache>
                      <c:formatCode>General</c:formatCode>
                      <c:ptCount val="29"/>
                      <c:pt idx="0">
                        <c:v>228</c:v>
                      </c:pt>
                      <c:pt idx="1">
                        <c:v>137</c:v>
                      </c:pt>
                      <c:pt idx="2">
                        <c:v>180</c:v>
                      </c:pt>
                      <c:pt idx="3">
                        <c:v>140</c:v>
                      </c:pt>
                      <c:pt idx="4">
                        <c:v>133</c:v>
                      </c:pt>
                      <c:pt idx="5">
                        <c:v>213</c:v>
                      </c:pt>
                      <c:pt idx="6">
                        <c:v>94</c:v>
                      </c:pt>
                      <c:pt idx="7">
                        <c:v>97</c:v>
                      </c:pt>
                      <c:pt idx="8">
                        <c:v>146</c:v>
                      </c:pt>
                      <c:pt idx="9">
                        <c:v>132</c:v>
                      </c:pt>
                      <c:pt idx="10">
                        <c:v>111</c:v>
                      </c:pt>
                      <c:pt idx="11">
                        <c:v>81</c:v>
                      </c:pt>
                      <c:pt idx="12">
                        <c:v>80</c:v>
                      </c:pt>
                      <c:pt idx="13">
                        <c:v>114</c:v>
                      </c:pt>
                      <c:pt idx="14">
                        <c:v>131</c:v>
                      </c:pt>
                      <c:pt idx="15">
                        <c:v>83</c:v>
                      </c:pt>
                      <c:pt idx="16">
                        <c:v>75</c:v>
                      </c:pt>
                      <c:pt idx="17">
                        <c:v>80</c:v>
                      </c:pt>
                      <c:pt idx="18">
                        <c:v>104</c:v>
                      </c:pt>
                      <c:pt idx="19">
                        <c:v>71</c:v>
                      </c:pt>
                      <c:pt idx="20">
                        <c:v>99</c:v>
                      </c:pt>
                      <c:pt idx="21">
                        <c:v>68</c:v>
                      </c:pt>
                      <c:pt idx="22">
                        <c:v>82</c:v>
                      </c:pt>
                      <c:pt idx="23">
                        <c:v>76</c:v>
                      </c:pt>
                      <c:pt idx="24">
                        <c:v>94</c:v>
                      </c:pt>
                      <c:pt idx="25">
                        <c:v>69</c:v>
                      </c:pt>
                      <c:pt idx="26">
                        <c:v>28</c:v>
                      </c:pt>
                      <c:pt idx="27">
                        <c:v>31</c:v>
                      </c:pt>
                      <c:pt idx="28">
                        <c:v>28</c:v>
                      </c:pt>
                    </c:numCache>
                  </c:numRef>
                </c:val>
                <c:extLst xmlns:c15="http://schemas.microsoft.com/office/drawing/2012/chart">
                  <c:ext xmlns:c16="http://schemas.microsoft.com/office/drawing/2014/chart" uri="{C3380CC4-5D6E-409C-BE32-E72D297353CC}">
                    <c16:uniqueId val="{00000008-8A02-4FDE-B512-0C184CA9966B}"/>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'[Presentation_20181222.xlsx]( 01)Technology&amp;Issue Vs SRs'!$AI$38</c15:sqref>
                        </c15:formulaRef>
                      </c:ext>
                    </c:extLst>
                    <c:strCache>
                      <c:ptCount val="1"/>
                      <c:pt idx="0">
                        <c:v>Other listed Issues</c:v>
                      </c:pt>
                    </c:strCache>
                  </c:strRef>
                </c:tx>
                <c:spPr>
                  <a:solidFill>
                    <a:schemeClr val="accent4">
                      <a:lumMod val="60000"/>
                    </a:schemeClr>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SRs'!$AI$39:$AI$67</c15:sqref>
                        </c15:formulaRef>
                      </c:ext>
                    </c:extLst>
                    <c:numCache>
                      <c:formatCode>General</c:formatCode>
                      <c:ptCount val="29"/>
                      <c:pt idx="0">
                        <c:v>278</c:v>
                      </c:pt>
                      <c:pt idx="1">
                        <c:v>176</c:v>
                      </c:pt>
                      <c:pt idx="2">
                        <c:v>201</c:v>
                      </c:pt>
                      <c:pt idx="3">
                        <c:v>162</c:v>
                      </c:pt>
                      <c:pt idx="4">
                        <c:v>155</c:v>
                      </c:pt>
                      <c:pt idx="5">
                        <c:v>230</c:v>
                      </c:pt>
                      <c:pt idx="6">
                        <c:v>112</c:v>
                      </c:pt>
                      <c:pt idx="7">
                        <c:v>120</c:v>
                      </c:pt>
                      <c:pt idx="8">
                        <c:v>155</c:v>
                      </c:pt>
                      <c:pt idx="9">
                        <c:v>159</c:v>
                      </c:pt>
                      <c:pt idx="10">
                        <c:v>139</c:v>
                      </c:pt>
                      <c:pt idx="11">
                        <c:v>91</c:v>
                      </c:pt>
                      <c:pt idx="12">
                        <c:v>107</c:v>
                      </c:pt>
                      <c:pt idx="13">
                        <c:v>126</c:v>
                      </c:pt>
                      <c:pt idx="14">
                        <c:v>145</c:v>
                      </c:pt>
                      <c:pt idx="15">
                        <c:v>104</c:v>
                      </c:pt>
                      <c:pt idx="16">
                        <c:v>83</c:v>
                      </c:pt>
                      <c:pt idx="17">
                        <c:v>109</c:v>
                      </c:pt>
                      <c:pt idx="18">
                        <c:v>111</c:v>
                      </c:pt>
                      <c:pt idx="19">
                        <c:v>84</c:v>
                      </c:pt>
                      <c:pt idx="20">
                        <c:v>103</c:v>
                      </c:pt>
                      <c:pt idx="21">
                        <c:v>80</c:v>
                      </c:pt>
                      <c:pt idx="22">
                        <c:v>89</c:v>
                      </c:pt>
                      <c:pt idx="23">
                        <c:v>82</c:v>
                      </c:pt>
                      <c:pt idx="24">
                        <c:v>103</c:v>
                      </c:pt>
                      <c:pt idx="25">
                        <c:v>81</c:v>
                      </c:pt>
                      <c:pt idx="26">
                        <c:v>36</c:v>
                      </c:pt>
                      <c:pt idx="27">
                        <c:v>37</c:v>
                      </c:pt>
                      <c:pt idx="28">
                        <c:v>32</c:v>
                      </c:pt>
                    </c:numCache>
                  </c:numRef>
                </c:val>
                <c:extLst xmlns:c15="http://schemas.microsoft.com/office/drawing/2012/chart">
                  <c:ext xmlns:c16="http://schemas.microsoft.com/office/drawing/2014/chart" uri="{C3380CC4-5D6E-409C-BE32-E72D297353CC}">
                    <c16:uniqueId val="{00000009-8A02-4FDE-B512-0C184CA9966B}"/>
                  </c:ext>
                </c:extLst>
              </c15:ser>
            </c15:filteredBarSeries>
          </c:ext>
        </c:extLst>
      </c:barChart>
      <c:catAx>
        <c:axId val="23641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55671544"/>
        <c:crosses val="autoZero"/>
        <c:auto val="1"/>
        <c:lblAlgn val="ctr"/>
        <c:lblOffset val="100"/>
        <c:noMultiLvlLbl val="0"/>
      </c:catAx>
      <c:valAx>
        <c:axId val="1556715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418416"/>
        <c:crosses val="autoZero"/>
        <c:crossBetween val="between"/>
      </c:valAx>
      <c:spPr>
        <a:noFill/>
        <a:ln>
          <a:noFill/>
        </a:ln>
        <a:effectLst/>
      </c:spPr>
    </c:plotArea>
    <c:plotVisOnly val="1"/>
    <c:dispBlanksAs val="gap"/>
    <c:showDLblsOverMax val="0"/>
  </c:chart>
  <c:spPr>
    <a:solidFill>
      <a:sysClr val="window" lastClr="FFFFFF"/>
    </a:solid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40455600435943784"/>
          <c:y val="0"/>
        </c:manualLayout>
      </c:layout>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'[SR Database_Final_20181220.xlsx]Sheet1'!$G$5</c:f>
              <c:strCache>
                <c:ptCount val="1"/>
                <c:pt idx="0">
                  <c:v>No. of SR's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'[SR Database_Final_20181220.xlsx]Sheet1'!$F$6:$F$13</c:f>
              <c:strCache>
                <c:ptCount val="8"/>
                <c:pt idx="0">
                  <c:v>Apr'18</c:v>
                </c:pt>
                <c:pt idx="1">
                  <c:v>May'18</c:v>
                </c:pt>
                <c:pt idx="2">
                  <c:v>June'18</c:v>
                </c:pt>
                <c:pt idx="3">
                  <c:v>July'18</c:v>
                </c:pt>
                <c:pt idx="4">
                  <c:v>Aug'18</c:v>
                </c:pt>
                <c:pt idx="5">
                  <c:v>Sep'18</c:v>
                </c:pt>
                <c:pt idx="6">
                  <c:v>Oct'18</c:v>
                </c:pt>
                <c:pt idx="7">
                  <c:v>Nov'18</c:v>
                </c:pt>
              </c:strCache>
            </c:strRef>
          </c:cat>
          <c:val>
            <c:numRef>
              <c:f>'[SR Database_Final_20181220.xlsx]Sheet1'!$G$6:$G$13</c:f>
              <c:numCache>
                <c:formatCode>General</c:formatCode>
                <c:ptCount val="8"/>
                <c:pt idx="0">
                  <c:v>15157</c:v>
                </c:pt>
                <c:pt idx="1">
                  <c:v>10619</c:v>
                </c:pt>
                <c:pt idx="2">
                  <c:v>12103</c:v>
                </c:pt>
                <c:pt idx="3">
                  <c:v>14343</c:v>
                </c:pt>
                <c:pt idx="4">
                  <c:v>9812</c:v>
                </c:pt>
                <c:pt idx="5">
                  <c:v>7995</c:v>
                </c:pt>
                <c:pt idx="6">
                  <c:v>9112</c:v>
                </c:pt>
                <c:pt idx="7">
                  <c:v>4919</c:v>
                </c:pt>
              </c:numCache>
            </c:numRef>
          </c:val>
          <c:smooth val="1"/>
          <c:extLst>
            <c:ext xmlns:c16="http://schemas.microsoft.com/office/drawing/2014/chart" uri="{C3380CC4-5D6E-409C-BE32-E72D297353CC}">
              <c16:uniqueId val="{00000000-8ED7-4CE4-9904-76A81B920CF1}"/>
            </c:ext>
          </c:extLst>
        </c:ser>
        <c:dLbls>
          <c:showLegendKey val="0"/>
          <c:showVal val="0"/>
          <c:showCatName val="0"/>
          <c:showSerName val="0"/>
          <c:showPercent val="0"/>
          <c:showBubbleSize val="0"/>
        </c:dLbls>
        <c:smooth val="0"/>
        <c:axId val="240856240"/>
        <c:axId val="240857024"/>
      </c:lineChart>
      <c:catAx>
        <c:axId val="240856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240857024"/>
        <c:crosses val="autoZero"/>
        <c:auto val="1"/>
        <c:lblAlgn val="ctr"/>
        <c:lblOffset val="100"/>
        <c:noMultiLvlLbl val="0"/>
      </c:catAx>
      <c:valAx>
        <c:axId val="240857024"/>
        <c:scaling>
          <c:orientation val="minMax"/>
          <c:max val="18000"/>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240856240"/>
        <c:crosses val="autoZero"/>
        <c:crossBetween val="between"/>
        <c:majorUnit val="2000"/>
      </c:valAx>
      <c:spPr>
        <a:noFill/>
        <a:ln>
          <a:noFill/>
        </a:ln>
        <a:effectLst/>
      </c:spPr>
    </c:plotArea>
    <c:plotVisOnly val="1"/>
    <c:dispBlanksAs val="gap"/>
    <c:showDLblsOverMax val="0"/>
  </c:chart>
  <c:spPr>
    <a:solidFill>
      <a:sysClr val="window" lastClr="FFFFFF"/>
    </a:soli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en-US" sz="1200"/>
              <a:t>Issue</a:t>
            </a:r>
            <a:r>
              <a:rPr lang="en-US" sz="1200" baseline="0"/>
              <a:t> Type/Technology vs </a:t>
            </a:r>
            <a:r>
              <a:rPr lang="en-US" sz="1200"/>
              <a:t>No. of SR's</a:t>
            </a:r>
          </a:p>
        </c:rich>
      </c:tx>
      <c:layout>
        <c:manualLayout>
          <c:xMode val="edge"/>
          <c:yMode val="edge"/>
          <c:x val="0.10104336290649878"/>
          <c:y val="2.3260023297037974E-3"/>
        </c:manualLayout>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6072567265728885E-2"/>
          <c:y val="0.17044365386352339"/>
          <c:w val="0.56271610122016358"/>
          <c:h val="0.75605015093041361"/>
        </c:manualLayout>
      </c:layout>
      <c:pieChart>
        <c:varyColors val="1"/>
        <c:ser>
          <c:idx val="0"/>
          <c:order val="0"/>
          <c:tx>
            <c:strRef>
              <c:f>'[Presentation_20181222.xlsx]( 01)Technology&amp;Issue Vs SRs'!$F$42</c:f>
              <c:strCache>
                <c:ptCount val="1"/>
                <c:pt idx="0">
                  <c:v>No. of SR's</c:v>
                </c:pt>
              </c:strCache>
            </c:strRef>
          </c:tx>
          <c:explosion val="2"/>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31CA-4A93-813C-D09FB25EC56B}"/>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1CA-4A93-813C-D09FB25EC56B}"/>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31CA-4A93-813C-D09FB25EC56B}"/>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31CA-4A93-813C-D09FB25EC56B}"/>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31CA-4A93-813C-D09FB25EC56B}"/>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31CA-4A93-813C-D09FB25EC56B}"/>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31CA-4A93-813C-D09FB25EC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6="http://schemas.microsoft.com/office/drawing/2014/chart" uri="{C3380CC4-5D6E-409C-BE32-E72D297353CC}">
                  <c16:uniqueId val="{00000001-31CA-4A93-813C-D09FB25EC56B}"/>
                </c:ext>
              </c:extLst>
            </c:dLbl>
            <c:dLbl>
              <c:idx val="1"/>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6="http://schemas.microsoft.com/office/drawing/2014/chart" uri="{C3380CC4-5D6E-409C-BE32-E72D297353CC}">
                  <c16:uniqueId val="{00000003-31CA-4A93-813C-D09FB25EC56B}"/>
                </c:ext>
              </c:extLst>
            </c:dLbl>
            <c:dLbl>
              <c:idx val="2"/>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6="http://schemas.microsoft.com/office/drawing/2014/chart" uri="{C3380CC4-5D6E-409C-BE32-E72D297353CC}">
                  <c16:uniqueId val="{00000005-31CA-4A93-813C-D09FB25EC56B}"/>
                </c:ext>
              </c:extLst>
            </c:dLbl>
            <c:dLbl>
              <c:idx val="3"/>
              <c:layout>
                <c:manualLayout>
                  <c:x val="4.6653451113711539E-2"/>
                  <c:y val="7.6600662039324266E-2"/>
                </c:manualLayout>
              </c:layout>
              <c:spPr>
                <a:noFill/>
                <a:ln>
                  <a:noFill/>
                </a:ln>
                <a:effectLst/>
              </c:spPr>
              <c:txPr>
                <a:bodyPr rot="0" spcFirstLastPara="1" vertOverflow="ellipsis" vert="horz" wrap="square" lIns="38100" tIns="19050" rIns="38100" bIns="19050" anchor="ctr" anchorCtr="1">
                  <a:no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layout>
                    <c:manualLayout>
                      <c:w val="0.27924438696147552"/>
                      <c:h val="0.14413996582064684"/>
                    </c:manualLayout>
                  </c15:layout>
                </c:ext>
                <c:ext xmlns:c16="http://schemas.microsoft.com/office/drawing/2014/chart" uri="{C3380CC4-5D6E-409C-BE32-E72D297353CC}">
                  <c16:uniqueId val="{00000007-31CA-4A93-813C-D09FB25EC56B}"/>
                </c:ext>
              </c:extLst>
            </c:dLbl>
            <c:dLbl>
              <c:idx val="4"/>
              <c:layout>
                <c:manualLayout>
                  <c:x val="0.11281943676682397"/>
                  <c:y val="2.991674288605661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1CA-4A93-813C-D09FB25EC56B}"/>
                </c:ext>
              </c:extLst>
            </c:dLbl>
            <c:dLbl>
              <c:idx val="5"/>
              <c:layout>
                <c:manualLayout>
                  <c:x val="9.7397191151736978E-2"/>
                  <c:y val="9.2084374216908224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31CA-4A93-813C-D09FB25EC56B}"/>
                </c:ext>
              </c:extLst>
            </c:dLbl>
            <c:dLbl>
              <c:idx val="6"/>
              <c:layout>
                <c:manualLayout>
                  <c:x val="-5.4241470200399166E-3"/>
                  <c:y val="0.2074920668292598"/>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31CA-4A93-813C-D09FB25EC56B}"/>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'[Presentation_20181222.xlsx]( 01)Technology&amp;Issue Vs SRs'!$E$43:$E$49</c:f>
              <c:strCache>
                <c:ptCount val="7"/>
                <c:pt idx="0">
                  <c:v>3G-Voice issue</c:v>
                </c:pt>
                <c:pt idx="1">
                  <c:v>4G-Data Issues</c:v>
                </c:pt>
                <c:pt idx="2">
                  <c:v>4G-VoLTE issue</c:v>
                </c:pt>
                <c:pt idx="3">
                  <c:v>2G-Voice issue</c:v>
                </c:pt>
                <c:pt idx="4">
                  <c:v>Roaming issues</c:v>
                </c:pt>
                <c:pt idx="5">
                  <c:v>3G-Data Issues</c:v>
                </c:pt>
                <c:pt idx="6">
                  <c:v>Other issues</c:v>
                </c:pt>
              </c:strCache>
            </c:strRef>
          </c:cat>
          <c:val>
            <c:numRef>
              <c:f>'[Presentation_20181222.xlsx]( 01)Technology&amp;Issue Vs SRs'!$F$43:$F$49</c:f>
              <c:numCache>
                <c:formatCode>General</c:formatCode>
                <c:ptCount val="7"/>
                <c:pt idx="0">
                  <c:v>27427</c:v>
                </c:pt>
                <c:pt idx="1">
                  <c:v>27070</c:v>
                </c:pt>
                <c:pt idx="2">
                  <c:v>13956</c:v>
                </c:pt>
                <c:pt idx="3">
                  <c:v>9587</c:v>
                </c:pt>
                <c:pt idx="4">
                  <c:v>3012</c:v>
                </c:pt>
                <c:pt idx="5">
                  <c:v>2523</c:v>
                </c:pt>
                <c:pt idx="6">
                  <c:v>485</c:v>
                </c:pt>
              </c:numCache>
            </c:numRef>
          </c:val>
          <c:extLst>
            <c:ext xmlns:c16="http://schemas.microsoft.com/office/drawing/2014/chart" uri="{C3380CC4-5D6E-409C-BE32-E72D297353CC}">
              <c16:uniqueId val="{0000000E-31CA-4A93-813C-D09FB25EC56B}"/>
            </c:ext>
          </c:extLst>
        </c:ser>
        <c:dLbls>
          <c:dLblPos val="outEnd"/>
          <c:showLegendKey val="0"/>
          <c:showVal val="1"/>
          <c:showCatName val="0"/>
          <c:showSerName val="0"/>
          <c:showPercent val="0"/>
          <c:showBubbleSize val="0"/>
          <c:showLeaderLines val="1"/>
        </c:dLbls>
        <c:firstSliceAng val="105"/>
      </c:pieChart>
      <c:spPr>
        <a:noFill/>
        <a:ln>
          <a:noFill/>
        </a:ln>
        <a:effectLst/>
      </c:spPr>
    </c:plotArea>
    <c:plotVisOnly val="1"/>
    <c:dispBlanksAs val="gap"/>
    <c:showDLblsOverMax val="0"/>
  </c:chart>
  <c:spPr>
    <a:solidFill>
      <a:sysClr val="window" lastClr="FFFFFF"/>
    </a:solid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cap="all" baseline="0">
                <a:solidFill>
                  <a:schemeClr val="tx1">
                    <a:lumMod val="65000"/>
                    <a:lumOff val="35000"/>
                  </a:schemeClr>
                </a:solidFill>
                <a:latin typeface="+mn-lt"/>
                <a:ea typeface="+mn-ea"/>
                <a:cs typeface="+mn-cs"/>
              </a:defRPr>
            </a:pPr>
            <a:r>
              <a:rPr lang="en-US" sz="1000"/>
              <a:t>Issue Type vs No. of SR's</a:t>
            </a:r>
          </a:p>
        </c:rich>
      </c:tx>
      <c:layout>
        <c:manualLayout>
          <c:xMode val="edge"/>
          <c:yMode val="edge"/>
          <c:x val="0.17753712951623443"/>
          <c:y val="1.2354662452530951E-2"/>
        </c:manualLayout>
      </c:layout>
      <c:overlay val="0"/>
      <c:spPr>
        <a:noFill/>
        <a:ln>
          <a:noFill/>
        </a:ln>
        <a:effectLst/>
      </c:spPr>
      <c:txPr>
        <a:bodyPr rot="0" spcFirstLastPara="1" vertOverflow="ellipsis" vert="horz" wrap="square" anchor="ctr" anchorCtr="1"/>
        <a:lstStyle/>
        <a:p>
          <a:pPr>
            <a:defRPr sz="10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93402985217069E-3"/>
          <c:y val="0.14267291543180474"/>
          <c:w val="0.54251048011804714"/>
          <c:h val="0.76084792626728115"/>
        </c:manualLayout>
      </c:layout>
      <c:pieChart>
        <c:varyColors val="1"/>
        <c:ser>
          <c:idx val="0"/>
          <c:order val="0"/>
          <c:tx>
            <c:strRef>
              <c:f>'[Presentation_20181222.xlsx]( 01)Technology&amp;Issue Vs SRs'!$M$41</c:f>
              <c:strCache>
                <c:ptCount val="1"/>
                <c:pt idx="0">
                  <c:v>Total</c:v>
                </c:pt>
              </c:strCache>
            </c:strRef>
          </c:tx>
          <c:explosion val="4"/>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2658-4A8F-851D-AE1444AEEFA1}"/>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2658-4A8F-851D-AE1444AEEFA1}"/>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2658-4A8F-851D-AE1444AEEFA1}"/>
              </c:ext>
            </c:extLst>
          </c:dPt>
          <c:dLbls>
            <c:dLbl>
              <c:idx val="0"/>
              <c:layout>
                <c:manualLayout>
                  <c:x val="7.8668432987281614E-2"/>
                  <c:y val="-0.13185273685801158"/>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658-4A8F-851D-AE1444AEEFA1}"/>
                </c:ext>
              </c:extLst>
            </c:dLbl>
            <c:dLbl>
              <c:idx val="1"/>
              <c:layout>
                <c:manualLayout>
                  <c:x val="-0.17774548478469895"/>
                  <c:y val="0.10830075942790278"/>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658-4A8F-851D-AE1444AEEFA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6="http://schemas.microsoft.com/office/drawing/2014/chart" uri="{C3380CC4-5D6E-409C-BE32-E72D297353CC}">
                  <c16:uniqueId val="{00000005-2658-4A8F-851D-AE1444AEEFA1}"/>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'[Presentation_20181222.xlsx]( 01)Technology&amp;Issue Vs SRs'!$H$42:$H$44</c:f>
              <c:strCache>
                <c:ptCount val="3"/>
                <c:pt idx="0">
                  <c:v>Voice</c:v>
                </c:pt>
                <c:pt idx="1">
                  <c:v>Data</c:v>
                </c:pt>
                <c:pt idx="2">
                  <c:v>Other</c:v>
                </c:pt>
              </c:strCache>
            </c:strRef>
          </c:cat>
          <c:val>
            <c:numRef>
              <c:f>'[Presentation_20181222.xlsx]( 01)Technology&amp;Issue Vs SRs'!$M$42:$M$44</c:f>
              <c:numCache>
                <c:formatCode>General</c:formatCode>
                <c:ptCount val="3"/>
                <c:pt idx="0">
                  <c:v>50970</c:v>
                </c:pt>
                <c:pt idx="1">
                  <c:v>29593</c:v>
                </c:pt>
                <c:pt idx="2">
                  <c:v>3497</c:v>
                </c:pt>
              </c:numCache>
            </c:numRef>
          </c:val>
          <c:extLst>
            <c:ext xmlns:c16="http://schemas.microsoft.com/office/drawing/2014/chart" uri="{C3380CC4-5D6E-409C-BE32-E72D297353CC}">
              <c16:uniqueId val="{00000006-2658-4A8F-851D-AE1444AEEFA1}"/>
            </c:ext>
          </c:extLst>
        </c:ser>
        <c:dLbls>
          <c:dLblPos val="outEnd"/>
          <c:showLegendKey val="0"/>
          <c:showVal val="1"/>
          <c:showCatName val="0"/>
          <c:showSerName val="0"/>
          <c:showPercent val="0"/>
          <c:showBubbleSize val="0"/>
          <c:showLeaderLines val="1"/>
        </c:dLbls>
        <c:firstSliceAng val="130"/>
      </c:pieChart>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cap="all" baseline="0">
                <a:solidFill>
                  <a:schemeClr val="tx1">
                    <a:lumMod val="65000"/>
                    <a:lumOff val="35000"/>
                  </a:schemeClr>
                </a:solidFill>
                <a:latin typeface="+mn-lt"/>
                <a:ea typeface="+mn-ea"/>
                <a:cs typeface="+mn-cs"/>
              </a:defRPr>
            </a:pPr>
            <a:r>
              <a:rPr lang="en-US" sz="900" dirty="0"/>
              <a:t>Issue Type vs Technology [Voice] </a:t>
            </a:r>
            <a:br>
              <a:rPr lang="en-US" sz="900" dirty="0"/>
            </a:br>
            <a:r>
              <a:rPr lang="en-US" sz="900" dirty="0"/>
              <a:t>vs No of SR's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456939047906042"/>
          <c:y val="0.25892475671801768"/>
          <c:w val="0.56005415055314833"/>
          <c:h val="0.74107524328198238"/>
        </c:manualLayout>
      </c:layout>
      <c:pieChart>
        <c:varyColors val="1"/>
        <c:ser>
          <c:idx val="0"/>
          <c:order val="0"/>
          <c:explosion val="3"/>
          <c:dPt>
            <c:idx val="0"/>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BFC6-427F-B479-4DD14DABD280}"/>
              </c:ext>
            </c:extLst>
          </c:dPt>
          <c:dPt>
            <c:idx val="1"/>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BFC6-427F-B479-4DD14DABD280}"/>
              </c:ext>
            </c:extLst>
          </c:dPt>
          <c:dPt>
            <c:idx val="2"/>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BFC6-427F-B479-4DD14DABD280}"/>
              </c:ext>
            </c:extLst>
          </c:dPt>
          <c:dPt>
            <c:idx val="3"/>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BFC6-427F-B479-4DD14DABD280}"/>
              </c:ext>
            </c:extLst>
          </c:dPt>
          <c:dLbls>
            <c:dLbl>
              <c:idx val="0"/>
              <c:layout>
                <c:manualLayout>
                  <c:x val="-0.15462889825388057"/>
                  <c:y val="-8.8985175675088291E-2"/>
                </c:manualLayout>
              </c:layout>
              <c:spPr>
                <a:noFill/>
                <a:ln>
                  <a:noFill/>
                </a:ln>
                <a:effectLst/>
              </c:spPr>
              <c:txPr>
                <a:bodyPr rot="0" spcFirstLastPara="1" vertOverflow="ellipsis" vert="horz" wrap="square" lIns="38100" tIns="19050" rIns="38100" bIns="19050" anchor="ctr" anchorCtr="1">
                  <a:no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layout>
                    <c:manualLayout>
                      <c:w val="0.24117390119883053"/>
                      <c:h val="0.21396728534519591"/>
                    </c:manualLayout>
                  </c15:layout>
                </c:ext>
                <c:ext xmlns:c16="http://schemas.microsoft.com/office/drawing/2014/chart" uri="{C3380CC4-5D6E-409C-BE32-E72D297353CC}">
                  <c16:uniqueId val="{00000001-BFC6-427F-B479-4DD14DABD280}"/>
                </c:ext>
              </c:extLst>
            </c:dLbl>
            <c:dLbl>
              <c:idx val="1"/>
              <c:layout>
                <c:manualLayout>
                  <c:x val="0.22469492753292336"/>
                  <c:y val="-4.4034065308450488E-3"/>
                </c:manualLayout>
              </c:layout>
              <c:spPr>
                <a:noFill/>
                <a:ln>
                  <a:noFill/>
                </a:ln>
                <a:effectLst/>
              </c:spPr>
              <c:txPr>
                <a:bodyPr rot="0" spcFirstLastPara="1" vertOverflow="ellipsis" vert="horz" wrap="square" lIns="38100" tIns="19050" rIns="38100" bIns="19050" anchor="ctr" anchorCtr="1">
                  <a:no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layout>
                    <c:manualLayout>
                      <c:w val="0.22178517236708531"/>
                      <c:h val="0.26610527253200911"/>
                    </c:manualLayout>
                  </c15:layout>
                </c:ext>
                <c:ext xmlns:c16="http://schemas.microsoft.com/office/drawing/2014/chart" uri="{C3380CC4-5D6E-409C-BE32-E72D297353CC}">
                  <c16:uniqueId val="{00000003-BFC6-427F-B479-4DD14DABD280}"/>
                </c:ext>
              </c:extLst>
            </c:dLbl>
            <c:dLbl>
              <c:idx val="2"/>
              <c:layout>
                <c:manualLayout>
                  <c:x val="-0.18362181667648325"/>
                  <c:y val="0.13348306435111906"/>
                </c:manualLayout>
              </c:layout>
              <c:spPr>
                <a:noFill/>
                <a:ln>
                  <a:noFill/>
                </a:ln>
                <a:effectLst/>
              </c:spPr>
              <c:txPr>
                <a:bodyPr rot="0" spcFirstLastPara="1" vertOverflow="ellipsis" vert="horz" wrap="square" lIns="38100" tIns="19050" rIns="38100" bIns="19050" anchor="ctr" anchorCtr="1">
                  <a:no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layout>
                    <c:manualLayout>
                      <c:w val="0.22384511541616633"/>
                      <c:h val="0.17858842911771783"/>
                    </c:manualLayout>
                  </c15:layout>
                </c:ext>
                <c:ext xmlns:c16="http://schemas.microsoft.com/office/drawing/2014/chart" uri="{C3380CC4-5D6E-409C-BE32-E72D297353CC}">
                  <c16:uniqueId val="{00000005-BFC6-427F-B479-4DD14DABD280}"/>
                </c:ext>
              </c:extLst>
            </c:dLbl>
            <c:dLbl>
              <c:idx val="3"/>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6="http://schemas.microsoft.com/office/drawing/2014/chart" uri="{C3380CC4-5D6E-409C-BE32-E72D297353CC}">
                  <c16:uniqueId val="{00000007-BFC6-427F-B479-4DD14DABD280}"/>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'[Presentation_20181222.xlsx]( 01)Technology&amp;Issue Vs SRs'!$I$41:$L$41</c:f>
              <c:strCache>
                <c:ptCount val="4"/>
                <c:pt idx="0">
                  <c:v>2G</c:v>
                </c:pt>
                <c:pt idx="1">
                  <c:v>3G</c:v>
                </c:pt>
                <c:pt idx="2">
                  <c:v>4G</c:v>
                </c:pt>
                <c:pt idx="3">
                  <c:v>Other</c:v>
                </c:pt>
              </c:strCache>
            </c:strRef>
          </c:cat>
          <c:val>
            <c:numRef>
              <c:f>'[Presentation_20181222.xlsx]( 01)Technology&amp;Issue Vs SRs'!$I$42:$L$42</c:f>
              <c:numCache>
                <c:formatCode>General</c:formatCode>
                <c:ptCount val="4"/>
                <c:pt idx="0">
                  <c:v>9587</c:v>
                </c:pt>
                <c:pt idx="1">
                  <c:v>27427</c:v>
                </c:pt>
                <c:pt idx="2">
                  <c:v>13956</c:v>
                </c:pt>
                <c:pt idx="3">
                  <c:v>0</c:v>
                </c:pt>
              </c:numCache>
            </c:numRef>
          </c:val>
          <c:extLst>
            <c:ext xmlns:c16="http://schemas.microsoft.com/office/drawing/2014/chart" uri="{C3380CC4-5D6E-409C-BE32-E72D297353CC}">
              <c16:uniqueId val="{00000008-BFC6-427F-B479-4DD14DABD280}"/>
            </c:ext>
          </c:extLst>
        </c:ser>
        <c:dLbls>
          <c:dLblPos val="outEnd"/>
          <c:showLegendKey val="0"/>
          <c:showVal val="0"/>
          <c:showCatName val="1"/>
          <c:showSerName val="0"/>
          <c:showPercent val="0"/>
          <c:showBubbleSize val="0"/>
          <c:showLeaderLines val="1"/>
        </c:dLbls>
        <c:firstSliceAng val="108"/>
      </c:pieChart>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1" i="0" u="none" strike="noStrike" kern="1200" cap="all" baseline="0">
                <a:solidFill>
                  <a:schemeClr val="tx1">
                    <a:lumMod val="65000"/>
                    <a:lumOff val="35000"/>
                  </a:schemeClr>
                </a:solidFill>
                <a:latin typeface="+mn-lt"/>
                <a:ea typeface="+mn-ea"/>
                <a:cs typeface="+mn-cs"/>
              </a:defRPr>
            </a:pPr>
            <a:r>
              <a:rPr lang="en-US" sz="800" dirty="0"/>
              <a:t>Issue Type vs Technology [DATA] </a:t>
            </a:r>
            <a:br>
              <a:rPr lang="en-US" sz="800" dirty="0"/>
            </a:br>
            <a:r>
              <a:rPr lang="en-US" sz="800" dirty="0"/>
              <a:t>vs No of SR's </a:t>
            </a:r>
          </a:p>
        </c:rich>
      </c:tx>
      <c:layout>
        <c:manualLayout>
          <c:xMode val="edge"/>
          <c:yMode val="edge"/>
          <c:x val="0.24133903146911151"/>
          <c:y val="2.0725444891123296E-2"/>
        </c:manualLayout>
      </c:layout>
      <c:overlay val="0"/>
      <c:spPr>
        <a:noFill/>
        <a:ln>
          <a:noFill/>
        </a:ln>
        <a:effectLst/>
      </c:spPr>
      <c:txPr>
        <a:bodyPr rot="0" spcFirstLastPara="1" vertOverflow="ellipsis" vert="horz" wrap="square" anchor="ctr" anchorCtr="1"/>
        <a:lstStyle/>
        <a:p>
          <a:pPr>
            <a:defRPr sz="8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603905160390515"/>
          <c:y val="0.13868739205526773"/>
          <c:w val="0.62276150627615068"/>
          <c:h val="0.77119170984455954"/>
        </c:manualLayout>
      </c:layout>
      <c:pieChart>
        <c:varyColors val="1"/>
        <c:ser>
          <c:idx val="0"/>
          <c:order val="0"/>
          <c:explosion val="4"/>
          <c:dPt>
            <c:idx val="0"/>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B16-4935-A077-3012EA740CB4}"/>
              </c:ext>
            </c:extLst>
          </c:dPt>
          <c:dPt>
            <c:idx val="1"/>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B16-4935-A077-3012EA740CB4}"/>
              </c:ext>
            </c:extLst>
          </c:dPt>
          <c:dPt>
            <c:idx val="2"/>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B16-4935-A077-3012EA740CB4}"/>
              </c:ext>
            </c:extLst>
          </c:dPt>
          <c:dPt>
            <c:idx val="3"/>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B16-4935-A077-3012EA740CB4}"/>
              </c:ext>
            </c:extLst>
          </c:dPt>
          <c:dLbls>
            <c:dLbl>
              <c:idx val="0"/>
              <c:layout>
                <c:manualLayout>
                  <c:x val="-2.6091533915626713E-2"/>
                  <c:y val="0.25737306191907544"/>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B16-4935-A077-3012EA740CB4}"/>
                </c:ext>
              </c:extLst>
            </c:dLbl>
            <c:dLbl>
              <c:idx val="1"/>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6="http://schemas.microsoft.com/office/drawing/2014/chart" uri="{C3380CC4-5D6E-409C-BE32-E72D297353CC}">
                  <c16:uniqueId val="{00000003-0B16-4935-A077-3012EA740CB4}"/>
                </c:ext>
              </c:extLst>
            </c:dLbl>
            <c:dLbl>
              <c:idx val="2"/>
              <c:layout>
                <c:manualLayout>
                  <c:x val="0.26440609414403926"/>
                  <c:y val="7.9023336278198075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B16-4935-A077-3012EA740CB4}"/>
                </c:ext>
              </c:extLst>
            </c:dLbl>
            <c:dLbl>
              <c:idx val="3"/>
              <c:layout>
                <c:manualLayout>
                  <c:x val="-2.6951238629220903E-2"/>
                  <c:y val="-0.12132031335214397"/>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B16-4935-A077-3012EA740CB4}"/>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'[Presentation_20181222.xlsx]( 01)Technology&amp;Issue Vs SRs'!$I$41:$L$41</c:f>
              <c:strCache>
                <c:ptCount val="4"/>
                <c:pt idx="0">
                  <c:v>2G</c:v>
                </c:pt>
                <c:pt idx="1">
                  <c:v>3G</c:v>
                </c:pt>
                <c:pt idx="2">
                  <c:v>4G</c:v>
                </c:pt>
                <c:pt idx="3">
                  <c:v>Other</c:v>
                </c:pt>
              </c:strCache>
            </c:strRef>
          </c:cat>
          <c:val>
            <c:numRef>
              <c:f>'[Presentation_20181222.xlsx]( 01)Technology&amp;Issue Vs SRs'!$I$43:$L$43</c:f>
              <c:numCache>
                <c:formatCode>General</c:formatCode>
                <c:ptCount val="4"/>
                <c:pt idx="0">
                  <c:v>0</c:v>
                </c:pt>
                <c:pt idx="1">
                  <c:v>2523</c:v>
                </c:pt>
                <c:pt idx="2">
                  <c:v>27070</c:v>
                </c:pt>
                <c:pt idx="3">
                  <c:v>0</c:v>
                </c:pt>
              </c:numCache>
            </c:numRef>
          </c:val>
          <c:extLst>
            <c:ext xmlns:c16="http://schemas.microsoft.com/office/drawing/2014/chart" uri="{C3380CC4-5D6E-409C-BE32-E72D297353CC}">
              <c16:uniqueId val="{00000008-0B16-4935-A077-3012EA740CB4}"/>
            </c:ext>
          </c:extLst>
        </c:ser>
        <c:dLbls>
          <c:dLblPos val="outEnd"/>
          <c:showLegendKey val="0"/>
          <c:showVal val="0"/>
          <c:showCatName val="1"/>
          <c:showSerName val="0"/>
          <c:showPercent val="0"/>
          <c:showBubbleSize val="0"/>
          <c:showLeaderLines val="1"/>
        </c:dLbls>
        <c:firstSliceAng val="90"/>
      </c:pieChart>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1" i="0" cap="all" baseline="0">
                <a:effectLst/>
              </a:rPr>
              <a:t>Type of SR Source [Social Media] vs No of SR's Raised</a:t>
            </a:r>
            <a:endParaRPr lang="en-US" sz="900">
              <a:effectLst/>
            </a:endParaRPr>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1573664238715717E-2"/>
          <c:y val="0.18183365899670195"/>
          <c:w val="0.48873958802486966"/>
          <c:h val="0.70495287090528846"/>
        </c:manualLayout>
      </c:layout>
      <c:pieChart>
        <c:varyColors val="1"/>
        <c:ser>
          <c:idx val="0"/>
          <c:order val="0"/>
          <c:explosion val="7"/>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DBD-4126-A703-5424666C4C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BD-4126-A703-5424666C4CD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DBD-4126-A703-5424666C4CD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DBD-4126-A703-5424666C4CD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DBD-4126-A703-5424666C4CD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DBD-4126-A703-5424666C4CD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DBD-4126-A703-5424666C4CD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DBD-4126-A703-5424666C4CD3}"/>
              </c:ext>
            </c:extLst>
          </c:dPt>
          <c:dLbls>
            <c:dLbl>
              <c:idx val="0"/>
              <c:layout>
                <c:manualLayout>
                  <c:x val="7.3629346627529541E-2"/>
                  <c:y val="-7.7517937371081286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DBD-4126-A703-5424666C4CD3}"/>
                </c:ext>
              </c:extLst>
            </c:dLbl>
            <c:dLbl>
              <c:idx val="2"/>
              <c:layout>
                <c:manualLayout>
                  <c:x val="1.8031030144900527E-3"/>
                  <c:y val="-6.7147386021305613E-2"/>
                </c:manualLayout>
              </c:layou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8DBD-4126-A703-5424666C4CD3}"/>
                </c:ext>
              </c:extLst>
            </c:dLbl>
            <c:dLbl>
              <c:idx val="3"/>
              <c:layout>
                <c:manualLayout>
                  <c:x val="0.14433717974602286"/>
                  <c:y val="-1.60219208981499E-2"/>
                </c:manualLayout>
              </c:layou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DBD-4126-A703-5424666C4CD3}"/>
                </c:ext>
              </c:extLst>
            </c:dLbl>
            <c:dLbl>
              <c:idx val="4"/>
              <c:layout>
                <c:manualLayout>
                  <c:x val="0.11196249877049393"/>
                  <c:y val="3.223440116271082E-2"/>
                </c:manualLayout>
              </c:layou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8DBD-4126-A703-5424666C4CD3}"/>
                </c:ext>
              </c:extLst>
            </c:dLbl>
            <c:dLbl>
              <c:idx val="5"/>
              <c:layout>
                <c:manualLayout>
                  <c:x val="0.17452639425988911"/>
                  <c:y val="4.9719865784080108E-2"/>
                </c:manualLayout>
              </c:layou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8DBD-4126-A703-5424666C4CD3}"/>
                </c:ext>
              </c:extLst>
            </c:dLbl>
            <c:dLbl>
              <c:idx val="6"/>
              <c:layout>
                <c:manualLayout>
                  <c:x val="0.19147411307314396"/>
                  <c:y val="0.11951327912048788"/>
                </c:manualLayout>
              </c:layou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8DBD-4126-A703-5424666C4CD3}"/>
                </c:ext>
              </c:extLst>
            </c:dLbl>
            <c:dLbl>
              <c:idx val="7"/>
              <c:layout>
                <c:manualLayout>
                  <c:x val="1.4941268436120042E-2"/>
                  <c:y val="0.17935997142206869"/>
                </c:manualLayout>
              </c:layou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8DBD-4126-A703-5424666C4CD3}"/>
                </c:ext>
              </c:extLst>
            </c:dLbl>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'[Presentation_20181222.xlsx]Analysis-Buisness Case'!$AS$34:$AS$41</c:f>
              <c:strCache>
                <c:ptCount val="8"/>
                <c:pt idx="0">
                  <c:v>Twitter</c:v>
                </c:pt>
                <c:pt idx="1">
                  <c:v>Telco App</c:v>
                </c:pt>
                <c:pt idx="2">
                  <c:v>Consumer Complaint Forum</c:v>
                </c:pt>
                <c:pt idx="3">
                  <c:v>Nodal email / SMS / Call</c:v>
                </c:pt>
                <c:pt idx="4">
                  <c:v>Facebook</c:v>
                </c:pt>
                <c:pt idx="5">
                  <c:v>Telco Blog</c:v>
                </c:pt>
                <c:pt idx="6">
                  <c:v>Appellate Email / Call</c:v>
                </c:pt>
                <c:pt idx="7">
                  <c:v>Other Social Media</c:v>
                </c:pt>
              </c:strCache>
            </c:strRef>
          </c:cat>
          <c:val>
            <c:numRef>
              <c:f>'[Presentation_20181222.xlsx]Analysis-Buisness Case'!$AT$34:$AT$41</c:f>
              <c:numCache>
                <c:formatCode>General</c:formatCode>
                <c:ptCount val="8"/>
                <c:pt idx="0">
                  <c:v>4574</c:v>
                </c:pt>
                <c:pt idx="1">
                  <c:v>782</c:v>
                </c:pt>
                <c:pt idx="2">
                  <c:v>257</c:v>
                </c:pt>
                <c:pt idx="3">
                  <c:v>240</c:v>
                </c:pt>
                <c:pt idx="4">
                  <c:v>230</c:v>
                </c:pt>
                <c:pt idx="5">
                  <c:v>183</c:v>
                </c:pt>
                <c:pt idx="6">
                  <c:v>151</c:v>
                </c:pt>
                <c:pt idx="7">
                  <c:v>125</c:v>
                </c:pt>
              </c:numCache>
            </c:numRef>
          </c:val>
          <c:extLst>
            <c:ext xmlns:c16="http://schemas.microsoft.com/office/drawing/2014/chart" uri="{C3380CC4-5D6E-409C-BE32-E72D297353CC}">
              <c16:uniqueId val="{00000010-8DBD-4126-A703-5424666C4CD3}"/>
            </c:ext>
          </c:extLst>
        </c:ser>
        <c:dLbls>
          <c:showLegendKey val="0"/>
          <c:showVal val="0"/>
          <c:showCatName val="0"/>
          <c:showSerName val="0"/>
          <c:showPercent val="0"/>
          <c:showBubbleSize val="0"/>
          <c:showLeaderLines val="1"/>
        </c:dLbls>
        <c:firstSliceAng val="120"/>
      </c:pieChart>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r>
              <a:rPr lang="en-US" sz="900" b="1" dirty="0"/>
              <a:t>No. of SR’s raised vs Geo</a:t>
            </a:r>
            <a:r>
              <a:rPr lang="en-US" sz="900" b="1" baseline="0" dirty="0"/>
              <a:t> Location [Mumbai]</a:t>
            </a:r>
            <a:endParaRPr lang="en-US" sz="900" b="1" dirty="0"/>
          </a:p>
        </c:rich>
      </c:tx>
      <c:layout>
        <c:manualLayout>
          <c:xMode val="edge"/>
          <c:yMode val="edge"/>
          <c:x val="0.25931847677757602"/>
          <c:y val="3.8693559198098837E-3"/>
        </c:manualLayout>
      </c:layout>
      <c:overlay val="0"/>
      <c:spPr>
        <a:solidFill>
          <a:srgbClr val="A8F8E6"/>
        </a:solidFill>
        <a:ln>
          <a:noFill/>
        </a:ln>
        <a:effectLst/>
      </c:spPr>
      <c:txPr>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3885441739137448E-2"/>
          <c:y val="8.0320311879300638E-2"/>
          <c:w val="0.95484983731872231"/>
          <c:h val="0.58413767214588108"/>
        </c:manualLayout>
      </c:layout>
      <c:barChart>
        <c:barDir val="col"/>
        <c:grouping val="stacked"/>
        <c:varyColors val="0"/>
        <c:ser>
          <c:idx val="10"/>
          <c:order val="10"/>
          <c:tx>
            <c:strRef>
              <c:f>'[Presentation_20181222.xlsx]( 01)Technology&amp;Issue Vs SRs'!$AJ$38</c:f>
              <c:strCache>
                <c:ptCount val="1"/>
                <c:pt idx="0">
                  <c:v>Total</c:v>
                </c:pt>
              </c:strCache>
              <c:extLst xmlns:c15="http://schemas.microsoft.com/office/drawing/2012/chart"/>
            </c:strRef>
          </c:tx>
          <c:spPr>
            <a:solidFill>
              <a:schemeClr val="accent5">
                <a:lumMod val="60000"/>
              </a:schemeClr>
            </a:solidFill>
            <a:ln>
              <a:noFill/>
            </a:ln>
            <a:effectLst>
              <a:softEdge rad="127000"/>
            </a:effectLst>
            <a:scene3d>
              <a:camera prst="orthographicFront"/>
              <a:lightRig rig="threePt" dir="t"/>
            </a:scene3d>
            <a:sp3d>
              <a:bevelT w="165100" prst="coolSlant"/>
            </a:sp3d>
          </c:spPr>
          <c:invertIfNegative val="0"/>
          <c:cat>
            <c:multiLvlStrRef>
              <c:f>'[Presentation_20181222.xlsx]( 01)Technology&amp;Issue Vs SRs'!$X$39:$Y$67</c:f>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extLst xmlns:c15="http://schemas.microsoft.com/office/drawing/2012/chart"/>
            </c:multiLvlStrRef>
          </c:cat>
          <c:val>
            <c:numRef>
              <c:f>'[Presentation_20181222.xlsx]( 01)Technology&amp;Issue Vs SRs'!$AJ$39:$AJ$67</c:f>
              <c:numCache>
                <c:formatCode>General</c:formatCode>
                <c:ptCount val="29"/>
                <c:pt idx="0">
                  <c:v>5022</c:v>
                </c:pt>
                <c:pt idx="1">
                  <c:v>4910</c:v>
                </c:pt>
                <c:pt idx="2">
                  <c:v>4517</c:v>
                </c:pt>
                <c:pt idx="3">
                  <c:v>3953</c:v>
                </c:pt>
                <c:pt idx="4">
                  <c:v>3938</c:v>
                </c:pt>
                <c:pt idx="5">
                  <c:v>3774</c:v>
                </c:pt>
                <c:pt idx="6">
                  <c:v>3593</c:v>
                </c:pt>
                <c:pt idx="7">
                  <c:v>3447</c:v>
                </c:pt>
                <c:pt idx="8">
                  <c:v>3392</c:v>
                </c:pt>
                <c:pt idx="9">
                  <c:v>3384</c:v>
                </c:pt>
                <c:pt idx="10">
                  <c:v>3364</c:v>
                </c:pt>
                <c:pt idx="11">
                  <c:v>3328</c:v>
                </c:pt>
                <c:pt idx="12">
                  <c:v>3294</c:v>
                </c:pt>
                <c:pt idx="13">
                  <c:v>3245</c:v>
                </c:pt>
                <c:pt idx="14">
                  <c:v>3228</c:v>
                </c:pt>
                <c:pt idx="15">
                  <c:v>3062</c:v>
                </c:pt>
                <c:pt idx="16">
                  <c:v>2703</c:v>
                </c:pt>
                <c:pt idx="17">
                  <c:v>2606</c:v>
                </c:pt>
                <c:pt idx="18">
                  <c:v>2495</c:v>
                </c:pt>
                <c:pt idx="19">
                  <c:v>2319</c:v>
                </c:pt>
                <c:pt idx="20">
                  <c:v>2223</c:v>
                </c:pt>
                <c:pt idx="21">
                  <c:v>1978</c:v>
                </c:pt>
                <c:pt idx="22">
                  <c:v>1938</c:v>
                </c:pt>
                <c:pt idx="23">
                  <c:v>1722</c:v>
                </c:pt>
                <c:pt idx="24">
                  <c:v>1648</c:v>
                </c:pt>
                <c:pt idx="25">
                  <c:v>1373</c:v>
                </c:pt>
                <c:pt idx="26">
                  <c:v>1285</c:v>
                </c:pt>
                <c:pt idx="27">
                  <c:v>1189</c:v>
                </c:pt>
                <c:pt idx="28">
                  <c:v>1077</c:v>
                </c:pt>
              </c:numCache>
              <c:extLst xmlns:c15="http://schemas.microsoft.com/office/drawing/2012/chart"/>
            </c:numRef>
          </c:val>
          <c:extLst xmlns:c15="http://schemas.microsoft.com/office/drawing/2012/chart">
            <c:ext xmlns:c16="http://schemas.microsoft.com/office/drawing/2014/chart" uri="{C3380CC4-5D6E-409C-BE32-E72D297353CC}">
              <c16:uniqueId val="{0000000A-8A02-4FDE-B512-0C184CA9966B}"/>
            </c:ext>
          </c:extLst>
        </c:ser>
        <c:dLbls>
          <c:showLegendKey val="0"/>
          <c:showVal val="0"/>
          <c:showCatName val="0"/>
          <c:showSerName val="0"/>
          <c:showPercent val="0"/>
          <c:showBubbleSize val="0"/>
        </c:dLbls>
        <c:gapWidth val="219"/>
        <c:overlap val="100"/>
        <c:axId val="297380744"/>
        <c:axId val="242993328"/>
        <c:extLst>
          <c:ext xmlns:c15="http://schemas.microsoft.com/office/drawing/2012/chart" uri="{02D57815-91ED-43cb-92C2-25804820EDAC}">
            <c15:filteredBarSeries>
              <c15:ser>
                <c:idx val="0"/>
                <c:order val="0"/>
                <c:tx>
                  <c:strRef>
                    <c:extLst>
                      <c:ext uri="{02D57815-91ED-43cb-92C2-25804820EDAC}">
                        <c15:formulaRef>
                          <c15:sqref>'[Presentation_20181222.xlsx]( 01)Technology&amp;Issue Vs SRs'!$Z$38</c15:sqref>
                        </c15:formulaRef>
                      </c:ext>
                    </c:extLst>
                    <c:strCache>
                      <c:ptCount val="1"/>
                      <c:pt idx="0">
                        <c:v>2G Voice issues</c:v>
                      </c:pt>
                    </c:strCache>
                  </c:strRef>
                </c:tx>
                <c:spPr>
                  <a:solidFill>
                    <a:schemeClr val="accent1"/>
                  </a:solidFill>
                  <a:ln>
                    <a:noFill/>
                  </a:ln>
                  <a:effectLst/>
                </c:spPr>
                <c:invertIfNegative val="0"/>
                <c:cat>
                  <c:multiLvlStrRef>
                    <c:extLst>
                      <c:ex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c:ext uri="{02D57815-91ED-43cb-92C2-25804820EDAC}">
                        <c15:formulaRef>
                          <c15:sqref>'[Presentation_20181222.xlsx]( 01)Technology&amp;Issue Vs SRs'!$Z$39:$Z$67</c15:sqref>
                        </c15:formulaRef>
                      </c:ext>
                    </c:extLst>
                    <c:numCache>
                      <c:formatCode>General</c:formatCode>
                      <c:ptCount val="29"/>
                      <c:pt idx="0">
                        <c:v>586</c:v>
                      </c:pt>
                      <c:pt idx="1">
                        <c:v>512</c:v>
                      </c:pt>
                      <c:pt idx="2">
                        <c:v>434</c:v>
                      </c:pt>
                      <c:pt idx="3">
                        <c:v>428</c:v>
                      </c:pt>
                      <c:pt idx="4">
                        <c:v>488</c:v>
                      </c:pt>
                      <c:pt idx="5">
                        <c:v>449</c:v>
                      </c:pt>
                      <c:pt idx="6">
                        <c:v>442</c:v>
                      </c:pt>
                      <c:pt idx="7">
                        <c:v>417</c:v>
                      </c:pt>
                      <c:pt idx="8">
                        <c:v>402</c:v>
                      </c:pt>
                      <c:pt idx="9">
                        <c:v>389</c:v>
                      </c:pt>
                      <c:pt idx="10">
                        <c:v>399</c:v>
                      </c:pt>
                      <c:pt idx="11">
                        <c:v>405</c:v>
                      </c:pt>
                      <c:pt idx="12">
                        <c:v>382</c:v>
                      </c:pt>
                      <c:pt idx="13">
                        <c:v>331</c:v>
                      </c:pt>
                      <c:pt idx="14">
                        <c:v>367</c:v>
                      </c:pt>
                      <c:pt idx="15">
                        <c:v>355</c:v>
                      </c:pt>
                      <c:pt idx="16">
                        <c:v>346</c:v>
                      </c:pt>
                      <c:pt idx="17">
                        <c:v>302</c:v>
                      </c:pt>
                      <c:pt idx="18">
                        <c:v>301</c:v>
                      </c:pt>
                      <c:pt idx="19">
                        <c:v>239</c:v>
                      </c:pt>
                      <c:pt idx="20">
                        <c:v>225</c:v>
                      </c:pt>
                      <c:pt idx="21">
                        <c:v>225</c:v>
                      </c:pt>
                      <c:pt idx="22">
                        <c:v>224</c:v>
                      </c:pt>
                      <c:pt idx="23">
                        <c:v>158</c:v>
                      </c:pt>
                      <c:pt idx="24">
                        <c:v>153</c:v>
                      </c:pt>
                      <c:pt idx="25">
                        <c:v>163</c:v>
                      </c:pt>
                      <c:pt idx="26">
                        <c:v>162</c:v>
                      </c:pt>
                      <c:pt idx="27">
                        <c:v>157</c:v>
                      </c:pt>
                      <c:pt idx="28">
                        <c:v>137</c:v>
                      </c:pt>
                    </c:numCache>
                  </c:numRef>
                </c:val>
                <c:extLst>
                  <c:ext xmlns:c16="http://schemas.microsoft.com/office/drawing/2014/chart" uri="{C3380CC4-5D6E-409C-BE32-E72D297353CC}">
                    <c16:uniqueId val="{00000001-8A02-4FDE-B512-0C184CA9966B}"/>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'[Presentation_20181222.xlsx]( 01)Technology&amp;Issue Vs SRs'!$AA$38</c15:sqref>
                        </c15:formulaRef>
                      </c:ext>
                    </c:extLst>
                    <c:strCache>
                      <c:ptCount val="1"/>
                      <c:pt idx="0">
                        <c:v>3G Voice issues</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SRs'!$AA$39:$AA$67</c15:sqref>
                        </c15:formulaRef>
                      </c:ext>
                    </c:extLst>
                    <c:numCache>
                      <c:formatCode>General</c:formatCode>
                      <c:ptCount val="29"/>
                      <c:pt idx="0">
                        <c:v>1667</c:v>
                      </c:pt>
                      <c:pt idx="1">
                        <c:v>1584</c:v>
                      </c:pt>
                      <c:pt idx="2">
                        <c:v>1483</c:v>
                      </c:pt>
                      <c:pt idx="3">
                        <c:v>1231</c:v>
                      </c:pt>
                      <c:pt idx="4">
                        <c:v>1325</c:v>
                      </c:pt>
                      <c:pt idx="5">
                        <c:v>1184</c:v>
                      </c:pt>
                      <c:pt idx="6">
                        <c:v>1129</c:v>
                      </c:pt>
                      <c:pt idx="7">
                        <c:v>1100</c:v>
                      </c:pt>
                      <c:pt idx="8">
                        <c:v>1031</c:v>
                      </c:pt>
                      <c:pt idx="9">
                        <c:v>1074</c:v>
                      </c:pt>
                      <c:pt idx="10">
                        <c:v>1121</c:v>
                      </c:pt>
                      <c:pt idx="11">
                        <c:v>1010</c:v>
                      </c:pt>
                      <c:pt idx="12">
                        <c:v>1231</c:v>
                      </c:pt>
                      <c:pt idx="13">
                        <c:v>968</c:v>
                      </c:pt>
                      <c:pt idx="14">
                        <c:v>1089</c:v>
                      </c:pt>
                      <c:pt idx="15">
                        <c:v>1012</c:v>
                      </c:pt>
                      <c:pt idx="16">
                        <c:v>906</c:v>
                      </c:pt>
                      <c:pt idx="17">
                        <c:v>914</c:v>
                      </c:pt>
                      <c:pt idx="18">
                        <c:v>811</c:v>
                      </c:pt>
                      <c:pt idx="19">
                        <c:v>805</c:v>
                      </c:pt>
                      <c:pt idx="20">
                        <c:v>666</c:v>
                      </c:pt>
                      <c:pt idx="21">
                        <c:v>631</c:v>
                      </c:pt>
                      <c:pt idx="22">
                        <c:v>606</c:v>
                      </c:pt>
                      <c:pt idx="23">
                        <c:v>569</c:v>
                      </c:pt>
                      <c:pt idx="24">
                        <c:v>586</c:v>
                      </c:pt>
                      <c:pt idx="25">
                        <c:v>452</c:v>
                      </c:pt>
                      <c:pt idx="26">
                        <c:v>438</c:v>
                      </c:pt>
                      <c:pt idx="27">
                        <c:v>415</c:v>
                      </c:pt>
                      <c:pt idx="28">
                        <c:v>371</c:v>
                      </c:pt>
                    </c:numCache>
                  </c:numRef>
                </c:val>
                <c:extLst xmlns:c15="http://schemas.microsoft.com/office/drawing/2012/chart">
                  <c:ext xmlns:c16="http://schemas.microsoft.com/office/drawing/2014/chart" uri="{C3380CC4-5D6E-409C-BE32-E72D297353CC}">
                    <c16:uniqueId val="{00000002-8A02-4FDE-B512-0C184CA9966B}"/>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'[Presentation_20181222.xlsx]( 01)Technology&amp;Issue Vs SRs'!$AB$38</c15:sqref>
                        </c15:formulaRef>
                      </c:ext>
                    </c:extLst>
                    <c:strCache>
                      <c:ptCount val="1"/>
                      <c:pt idx="0">
                        <c:v>Volte issue</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SRs'!$AB$39:$AB$67</c15:sqref>
                        </c15:formulaRef>
                      </c:ext>
                    </c:extLst>
                    <c:numCache>
                      <c:formatCode>General</c:formatCode>
                      <c:ptCount val="29"/>
                      <c:pt idx="0">
                        <c:v>797</c:v>
                      </c:pt>
                      <c:pt idx="1">
                        <c:v>766</c:v>
                      </c:pt>
                      <c:pt idx="2">
                        <c:v>678</c:v>
                      </c:pt>
                      <c:pt idx="3">
                        <c:v>638</c:v>
                      </c:pt>
                      <c:pt idx="4">
                        <c:v>693</c:v>
                      </c:pt>
                      <c:pt idx="5">
                        <c:v>565</c:v>
                      </c:pt>
                      <c:pt idx="6">
                        <c:v>542</c:v>
                      </c:pt>
                      <c:pt idx="7">
                        <c:v>627</c:v>
                      </c:pt>
                      <c:pt idx="8">
                        <c:v>529</c:v>
                      </c:pt>
                      <c:pt idx="9">
                        <c:v>456</c:v>
                      </c:pt>
                      <c:pt idx="10">
                        <c:v>627</c:v>
                      </c:pt>
                      <c:pt idx="11">
                        <c:v>516</c:v>
                      </c:pt>
                      <c:pt idx="12">
                        <c:v>601</c:v>
                      </c:pt>
                      <c:pt idx="13">
                        <c:v>542</c:v>
                      </c:pt>
                      <c:pt idx="14">
                        <c:v>485</c:v>
                      </c:pt>
                      <c:pt idx="15">
                        <c:v>573</c:v>
                      </c:pt>
                      <c:pt idx="16">
                        <c:v>500</c:v>
                      </c:pt>
                      <c:pt idx="17">
                        <c:v>472</c:v>
                      </c:pt>
                      <c:pt idx="18">
                        <c:v>367</c:v>
                      </c:pt>
                      <c:pt idx="19">
                        <c:v>397</c:v>
                      </c:pt>
                      <c:pt idx="20">
                        <c:v>431</c:v>
                      </c:pt>
                      <c:pt idx="21">
                        <c:v>341</c:v>
                      </c:pt>
                      <c:pt idx="22">
                        <c:v>332</c:v>
                      </c:pt>
                      <c:pt idx="23">
                        <c:v>264</c:v>
                      </c:pt>
                      <c:pt idx="24">
                        <c:v>275</c:v>
                      </c:pt>
                      <c:pt idx="25">
                        <c:v>228</c:v>
                      </c:pt>
                      <c:pt idx="26">
                        <c:v>239</c:v>
                      </c:pt>
                      <c:pt idx="27">
                        <c:v>266</c:v>
                      </c:pt>
                      <c:pt idx="28">
                        <c:v>209</c:v>
                      </c:pt>
                    </c:numCache>
                  </c:numRef>
                </c:val>
                <c:extLst xmlns:c15="http://schemas.microsoft.com/office/drawing/2012/chart">
                  <c:ext xmlns:c16="http://schemas.microsoft.com/office/drawing/2014/chart" uri="{C3380CC4-5D6E-409C-BE32-E72D297353CC}">
                    <c16:uniqueId val="{00000003-8A02-4FDE-B512-0C184CA9966B}"/>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'[Presentation_20181222.xlsx]( 01)Technology&amp;Issue Vs SRs'!$AC$38</c15:sqref>
                        </c15:formulaRef>
                      </c:ext>
                    </c:extLst>
                    <c:strCache>
                      <c:ptCount val="1"/>
                      <c:pt idx="0">
                        <c:v>Voice Issues</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SRs'!$AC$39:$AC$67</c15:sqref>
                        </c15:formulaRef>
                      </c:ext>
                    </c:extLst>
                    <c:numCache>
                      <c:formatCode>General</c:formatCode>
                      <c:ptCount val="29"/>
                      <c:pt idx="0">
                        <c:v>3050</c:v>
                      </c:pt>
                      <c:pt idx="1">
                        <c:v>2862</c:v>
                      </c:pt>
                      <c:pt idx="2">
                        <c:v>2595</c:v>
                      </c:pt>
                      <c:pt idx="3">
                        <c:v>2297</c:v>
                      </c:pt>
                      <c:pt idx="4">
                        <c:v>2506</c:v>
                      </c:pt>
                      <c:pt idx="5">
                        <c:v>2198</c:v>
                      </c:pt>
                      <c:pt idx="6">
                        <c:v>2113</c:v>
                      </c:pt>
                      <c:pt idx="7">
                        <c:v>2144</c:v>
                      </c:pt>
                      <c:pt idx="8">
                        <c:v>1962</c:v>
                      </c:pt>
                      <c:pt idx="9">
                        <c:v>1919</c:v>
                      </c:pt>
                      <c:pt idx="10">
                        <c:v>2147</c:v>
                      </c:pt>
                      <c:pt idx="11">
                        <c:v>1931</c:v>
                      </c:pt>
                      <c:pt idx="12">
                        <c:v>2214</c:v>
                      </c:pt>
                      <c:pt idx="13">
                        <c:v>1841</c:v>
                      </c:pt>
                      <c:pt idx="14">
                        <c:v>1941</c:v>
                      </c:pt>
                      <c:pt idx="15">
                        <c:v>1940</c:v>
                      </c:pt>
                      <c:pt idx="16">
                        <c:v>1752</c:v>
                      </c:pt>
                      <c:pt idx="17">
                        <c:v>1688</c:v>
                      </c:pt>
                      <c:pt idx="18">
                        <c:v>1479</c:v>
                      </c:pt>
                      <c:pt idx="19">
                        <c:v>1441</c:v>
                      </c:pt>
                      <c:pt idx="20">
                        <c:v>1322</c:v>
                      </c:pt>
                      <c:pt idx="21">
                        <c:v>1197</c:v>
                      </c:pt>
                      <c:pt idx="22">
                        <c:v>1162</c:v>
                      </c:pt>
                      <c:pt idx="23">
                        <c:v>991</c:v>
                      </c:pt>
                      <c:pt idx="24">
                        <c:v>1014</c:v>
                      </c:pt>
                      <c:pt idx="25">
                        <c:v>843</c:v>
                      </c:pt>
                      <c:pt idx="26">
                        <c:v>839</c:v>
                      </c:pt>
                      <c:pt idx="27">
                        <c:v>838</c:v>
                      </c:pt>
                      <c:pt idx="28">
                        <c:v>717</c:v>
                      </c:pt>
                    </c:numCache>
                  </c:numRef>
                </c:val>
                <c:extLst xmlns:c15="http://schemas.microsoft.com/office/drawing/2012/chart">
                  <c:ext xmlns:c16="http://schemas.microsoft.com/office/drawing/2014/chart" uri="{C3380CC4-5D6E-409C-BE32-E72D297353CC}">
                    <c16:uniqueId val="{00000000-8A02-4FDE-B512-0C184CA9966B}"/>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'[Presentation_20181222.xlsx]( 01)Technology&amp;Issue Vs SRs'!$AD$38</c15:sqref>
                        </c15:formulaRef>
                      </c:ext>
                    </c:extLst>
                    <c:strCache>
                      <c:ptCount val="1"/>
                      <c:pt idx="0">
                        <c:v>3G Data issues</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SRs'!$AD$39:$AD$67</c15:sqref>
                        </c15:formulaRef>
                      </c:ext>
                    </c:extLst>
                    <c:numCache>
                      <c:formatCode>General</c:formatCode>
                      <c:ptCount val="29"/>
                      <c:pt idx="0">
                        <c:v>153</c:v>
                      </c:pt>
                      <c:pt idx="1">
                        <c:v>158</c:v>
                      </c:pt>
                      <c:pt idx="2">
                        <c:v>109</c:v>
                      </c:pt>
                      <c:pt idx="3">
                        <c:v>159</c:v>
                      </c:pt>
                      <c:pt idx="4">
                        <c:v>109</c:v>
                      </c:pt>
                      <c:pt idx="5">
                        <c:v>130</c:v>
                      </c:pt>
                      <c:pt idx="6">
                        <c:v>122</c:v>
                      </c:pt>
                      <c:pt idx="7">
                        <c:v>110</c:v>
                      </c:pt>
                      <c:pt idx="8">
                        <c:v>107</c:v>
                      </c:pt>
                      <c:pt idx="9">
                        <c:v>131</c:v>
                      </c:pt>
                      <c:pt idx="10">
                        <c:v>71</c:v>
                      </c:pt>
                      <c:pt idx="11">
                        <c:v>111</c:v>
                      </c:pt>
                      <c:pt idx="12">
                        <c:v>105</c:v>
                      </c:pt>
                      <c:pt idx="13">
                        <c:v>91</c:v>
                      </c:pt>
                      <c:pt idx="14">
                        <c:v>94</c:v>
                      </c:pt>
                      <c:pt idx="15">
                        <c:v>92</c:v>
                      </c:pt>
                      <c:pt idx="16">
                        <c:v>78</c:v>
                      </c:pt>
                      <c:pt idx="17">
                        <c:v>62</c:v>
                      </c:pt>
                      <c:pt idx="18">
                        <c:v>87</c:v>
                      </c:pt>
                      <c:pt idx="19">
                        <c:v>66</c:v>
                      </c:pt>
                      <c:pt idx="20">
                        <c:v>60</c:v>
                      </c:pt>
                      <c:pt idx="21">
                        <c:v>49</c:v>
                      </c:pt>
                      <c:pt idx="22">
                        <c:v>53</c:v>
                      </c:pt>
                      <c:pt idx="23">
                        <c:v>57</c:v>
                      </c:pt>
                      <c:pt idx="24">
                        <c:v>38</c:v>
                      </c:pt>
                      <c:pt idx="25">
                        <c:v>29</c:v>
                      </c:pt>
                      <c:pt idx="26">
                        <c:v>48</c:v>
                      </c:pt>
                      <c:pt idx="27">
                        <c:v>23</c:v>
                      </c:pt>
                      <c:pt idx="28">
                        <c:v>20</c:v>
                      </c:pt>
                    </c:numCache>
                  </c:numRef>
                </c:val>
                <c:extLst xmlns:c15="http://schemas.microsoft.com/office/drawing/2012/chart">
                  <c:ext xmlns:c16="http://schemas.microsoft.com/office/drawing/2014/chart" uri="{C3380CC4-5D6E-409C-BE32-E72D297353CC}">
                    <c16:uniqueId val="{00000004-8A02-4FDE-B512-0C184CA9966B}"/>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'[Presentation_20181222.xlsx]( 01)Technology&amp;Issue Vs SRs'!$AE$38</c15:sqref>
                        </c15:formulaRef>
                      </c:ext>
                    </c:extLst>
                    <c:strCache>
                      <c:ptCount val="1"/>
                      <c:pt idx="0">
                        <c:v>4G Data issues</c:v>
                      </c:pt>
                    </c:strCache>
                  </c:strRef>
                </c:tx>
                <c:spPr>
                  <a:solidFill>
                    <a:schemeClr val="accent6"/>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SRs'!$AE$39:$AE$67</c15:sqref>
                        </c15:formulaRef>
                      </c:ext>
                    </c:extLst>
                    <c:numCache>
                      <c:formatCode>General</c:formatCode>
                      <c:ptCount val="29"/>
                      <c:pt idx="0">
                        <c:v>1541</c:v>
                      </c:pt>
                      <c:pt idx="1">
                        <c:v>1714</c:v>
                      </c:pt>
                      <c:pt idx="2">
                        <c:v>1612</c:v>
                      </c:pt>
                      <c:pt idx="3">
                        <c:v>1335</c:v>
                      </c:pt>
                      <c:pt idx="4">
                        <c:v>1168</c:v>
                      </c:pt>
                      <c:pt idx="5">
                        <c:v>1216</c:v>
                      </c:pt>
                      <c:pt idx="6">
                        <c:v>1246</c:v>
                      </c:pt>
                      <c:pt idx="7">
                        <c:v>1073</c:v>
                      </c:pt>
                      <c:pt idx="8">
                        <c:v>1168</c:v>
                      </c:pt>
                      <c:pt idx="9">
                        <c:v>1175</c:v>
                      </c:pt>
                      <c:pt idx="10">
                        <c:v>1007</c:v>
                      </c:pt>
                      <c:pt idx="11">
                        <c:v>1195</c:v>
                      </c:pt>
                      <c:pt idx="12">
                        <c:v>868</c:v>
                      </c:pt>
                      <c:pt idx="13">
                        <c:v>1187</c:v>
                      </c:pt>
                      <c:pt idx="14">
                        <c:v>1048</c:v>
                      </c:pt>
                      <c:pt idx="15">
                        <c:v>926</c:v>
                      </c:pt>
                      <c:pt idx="16">
                        <c:v>790</c:v>
                      </c:pt>
                      <c:pt idx="17">
                        <c:v>747</c:v>
                      </c:pt>
                      <c:pt idx="18">
                        <c:v>818</c:v>
                      </c:pt>
                      <c:pt idx="19">
                        <c:v>728</c:v>
                      </c:pt>
                      <c:pt idx="20">
                        <c:v>738</c:v>
                      </c:pt>
                      <c:pt idx="21">
                        <c:v>652</c:v>
                      </c:pt>
                      <c:pt idx="22">
                        <c:v>634</c:v>
                      </c:pt>
                      <c:pt idx="23">
                        <c:v>592</c:v>
                      </c:pt>
                      <c:pt idx="24">
                        <c:v>493</c:v>
                      </c:pt>
                      <c:pt idx="25">
                        <c:v>420</c:v>
                      </c:pt>
                      <c:pt idx="26">
                        <c:v>362</c:v>
                      </c:pt>
                      <c:pt idx="27">
                        <c:v>291</c:v>
                      </c:pt>
                      <c:pt idx="28">
                        <c:v>308</c:v>
                      </c:pt>
                    </c:numCache>
                  </c:numRef>
                </c:val>
                <c:extLst xmlns:c15="http://schemas.microsoft.com/office/drawing/2012/chart">
                  <c:ext xmlns:c16="http://schemas.microsoft.com/office/drawing/2014/chart" uri="{C3380CC4-5D6E-409C-BE32-E72D297353CC}">
                    <c16:uniqueId val="{00000005-8A02-4FDE-B512-0C184CA9966B}"/>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'[Presentation_20181222.xlsx]( 01)Technology&amp;Issue Vs SRs'!$AF$38</c15:sqref>
                        </c15:formulaRef>
                      </c:ext>
                    </c:extLst>
                    <c:strCache>
                      <c:ptCount val="1"/>
                      <c:pt idx="0">
                        <c:v>Data Issues</c:v>
                      </c:pt>
                    </c:strCache>
                  </c:strRef>
                </c:tx>
                <c:spPr>
                  <a:solidFill>
                    <a:schemeClr val="accent1">
                      <a:lumMod val="60000"/>
                    </a:schemeClr>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SRs'!$AF$39:$AF$67</c15:sqref>
                        </c15:formulaRef>
                      </c:ext>
                    </c:extLst>
                    <c:numCache>
                      <c:formatCode>General</c:formatCode>
                      <c:ptCount val="29"/>
                      <c:pt idx="0">
                        <c:v>1694</c:v>
                      </c:pt>
                      <c:pt idx="1">
                        <c:v>1872</c:v>
                      </c:pt>
                      <c:pt idx="2">
                        <c:v>1721</c:v>
                      </c:pt>
                      <c:pt idx="3">
                        <c:v>1494</c:v>
                      </c:pt>
                      <c:pt idx="4">
                        <c:v>1277</c:v>
                      </c:pt>
                      <c:pt idx="5">
                        <c:v>1346</c:v>
                      </c:pt>
                      <c:pt idx="6">
                        <c:v>1368</c:v>
                      </c:pt>
                      <c:pt idx="7">
                        <c:v>1183</c:v>
                      </c:pt>
                      <c:pt idx="8">
                        <c:v>1275</c:v>
                      </c:pt>
                      <c:pt idx="9">
                        <c:v>1306</c:v>
                      </c:pt>
                      <c:pt idx="10">
                        <c:v>1078</c:v>
                      </c:pt>
                      <c:pt idx="11">
                        <c:v>1306</c:v>
                      </c:pt>
                      <c:pt idx="12">
                        <c:v>973</c:v>
                      </c:pt>
                      <c:pt idx="13">
                        <c:v>1278</c:v>
                      </c:pt>
                      <c:pt idx="14">
                        <c:v>1142</c:v>
                      </c:pt>
                      <c:pt idx="15">
                        <c:v>1018</c:v>
                      </c:pt>
                      <c:pt idx="16">
                        <c:v>868</c:v>
                      </c:pt>
                      <c:pt idx="17">
                        <c:v>809</c:v>
                      </c:pt>
                      <c:pt idx="18">
                        <c:v>905</c:v>
                      </c:pt>
                      <c:pt idx="19">
                        <c:v>794</c:v>
                      </c:pt>
                      <c:pt idx="20">
                        <c:v>798</c:v>
                      </c:pt>
                      <c:pt idx="21">
                        <c:v>701</c:v>
                      </c:pt>
                      <c:pt idx="22">
                        <c:v>687</c:v>
                      </c:pt>
                      <c:pt idx="23">
                        <c:v>649</c:v>
                      </c:pt>
                      <c:pt idx="24">
                        <c:v>531</c:v>
                      </c:pt>
                      <c:pt idx="25">
                        <c:v>449</c:v>
                      </c:pt>
                      <c:pt idx="26">
                        <c:v>410</c:v>
                      </c:pt>
                      <c:pt idx="27">
                        <c:v>314</c:v>
                      </c:pt>
                      <c:pt idx="28">
                        <c:v>328</c:v>
                      </c:pt>
                    </c:numCache>
                  </c:numRef>
                </c:val>
                <c:extLst xmlns:c15="http://schemas.microsoft.com/office/drawing/2012/chart">
                  <c:ext xmlns:c16="http://schemas.microsoft.com/office/drawing/2014/chart" uri="{C3380CC4-5D6E-409C-BE32-E72D297353CC}">
                    <c16:uniqueId val="{00000006-8A02-4FDE-B512-0C184CA9966B}"/>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'[Presentation_20181222.xlsx]( 01)Technology&amp;Issue Vs SRs'!$AG$38</c15:sqref>
                        </c15:formulaRef>
                      </c:ext>
                    </c:extLst>
                    <c:strCache>
                      <c:ptCount val="1"/>
                      <c:pt idx="0">
                        <c:v>Other issues</c:v>
                      </c:pt>
                    </c:strCache>
                  </c:strRef>
                </c:tx>
                <c:spPr>
                  <a:solidFill>
                    <a:schemeClr val="accent2">
                      <a:lumMod val="60000"/>
                    </a:schemeClr>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SRs'!$AG$39:$AG$67</c15:sqref>
                        </c15:formulaRef>
                      </c:ext>
                    </c:extLst>
                    <c:numCache>
                      <c:formatCode>General</c:formatCode>
                      <c:ptCount val="29"/>
                      <c:pt idx="0">
                        <c:v>50</c:v>
                      </c:pt>
                      <c:pt idx="1">
                        <c:v>39</c:v>
                      </c:pt>
                      <c:pt idx="2">
                        <c:v>21</c:v>
                      </c:pt>
                      <c:pt idx="3">
                        <c:v>22</c:v>
                      </c:pt>
                      <c:pt idx="4">
                        <c:v>22</c:v>
                      </c:pt>
                      <c:pt idx="5">
                        <c:v>17</c:v>
                      </c:pt>
                      <c:pt idx="6">
                        <c:v>18</c:v>
                      </c:pt>
                      <c:pt idx="7">
                        <c:v>23</c:v>
                      </c:pt>
                      <c:pt idx="8">
                        <c:v>9</c:v>
                      </c:pt>
                      <c:pt idx="9">
                        <c:v>27</c:v>
                      </c:pt>
                      <c:pt idx="10">
                        <c:v>28</c:v>
                      </c:pt>
                      <c:pt idx="11">
                        <c:v>10</c:v>
                      </c:pt>
                      <c:pt idx="12">
                        <c:v>27</c:v>
                      </c:pt>
                      <c:pt idx="13">
                        <c:v>12</c:v>
                      </c:pt>
                      <c:pt idx="14">
                        <c:v>14</c:v>
                      </c:pt>
                      <c:pt idx="15">
                        <c:v>21</c:v>
                      </c:pt>
                      <c:pt idx="16">
                        <c:v>8</c:v>
                      </c:pt>
                      <c:pt idx="17">
                        <c:v>29</c:v>
                      </c:pt>
                      <c:pt idx="18">
                        <c:v>7</c:v>
                      </c:pt>
                      <c:pt idx="19">
                        <c:v>13</c:v>
                      </c:pt>
                      <c:pt idx="20">
                        <c:v>4</c:v>
                      </c:pt>
                      <c:pt idx="21">
                        <c:v>12</c:v>
                      </c:pt>
                      <c:pt idx="22">
                        <c:v>7</c:v>
                      </c:pt>
                      <c:pt idx="23">
                        <c:v>6</c:v>
                      </c:pt>
                      <c:pt idx="24">
                        <c:v>9</c:v>
                      </c:pt>
                      <c:pt idx="25">
                        <c:v>12</c:v>
                      </c:pt>
                      <c:pt idx="26">
                        <c:v>8</c:v>
                      </c:pt>
                      <c:pt idx="27">
                        <c:v>6</c:v>
                      </c:pt>
                      <c:pt idx="28">
                        <c:v>4</c:v>
                      </c:pt>
                    </c:numCache>
                  </c:numRef>
                </c:val>
                <c:extLst xmlns:c15="http://schemas.microsoft.com/office/drawing/2012/chart">
                  <c:ext xmlns:c16="http://schemas.microsoft.com/office/drawing/2014/chart" uri="{C3380CC4-5D6E-409C-BE32-E72D297353CC}">
                    <c16:uniqueId val="{00000007-8A02-4FDE-B512-0C184CA9966B}"/>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'[Presentation_20181222.xlsx]( 01)Technology&amp;Issue Vs SRs'!$AH$38</c15:sqref>
                        </c15:formulaRef>
                      </c:ext>
                    </c:extLst>
                    <c:strCache>
                      <c:ptCount val="1"/>
                      <c:pt idx="0">
                        <c:v>Roaming issues</c:v>
                      </c:pt>
                    </c:strCache>
                  </c:strRef>
                </c:tx>
                <c:spPr>
                  <a:solidFill>
                    <a:schemeClr val="accent3">
                      <a:lumMod val="60000"/>
                    </a:schemeClr>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SRs'!$AH$39:$AH$67</c15:sqref>
                        </c15:formulaRef>
                      </c:ext>
                    </c:extLst>
                    <c:numCache>
                      <c:formatCode>General</c:formatCode>
                      <c:ptCount val="29"/>
                      <c:pt idx="0">
                        <c:v>228</c:v>
                      </c:pt>
                      <c:pt idx="1">
                        <c:v>137</c:v>
                      </c:pt>
                      <c:pt idx="2">
                        <c:v>180</c:v>
                      </c:pt>
                      <c:pt idx="3">
                        <c:v>140</c:v>
                      </c:pt>
                      <c:pt idx="4">
                        <c:v>133</c:v>
                      </c:pt>
                      <c:pt idx="5">
                        <c:v>213</c:v>
                      </c:pt>
                      <c:pt idx="6">
                        <c:v>94</c:v>
                      </c:pt>
                      <c:pt idx="7">
                        <c:v>97</c:v>
                      </c:pt>
                      <c:pt idx="8">
                        <c:v>146</c:v>
                      </c:pt>
                      <c:pt idx="9">
                        <c:v>132</c:v>
                      </c:pt>
                      <c:pt idx="10">
                        <c:v>111</c:v>
                      </c:pt>
                      <c:pt idx="11">
                        <c:v>81</c:v>
                      </c:pt>
                      <c:pt idx="12">
                        <c:v>80</c:v>
                      </c:pt>
                      <c:pt idx="13">
                        <c:v>114</c:v>
                      </c:pt>
                      <c:pt idx="14">
                        <c:v>131</c:v>
                      </c:pt>
                      <c:pt idx="15">
                        <c:v>83</c:v>
                      </c:pt>
                      <c:pt idx="16">
                        <c:v>75</c:v>
                      </c:pt>
                      <c:pt idx="17">
                        <c:v>80</c:v>
                      </c:pt>
                      <c:pt idx="18">
                        <c:v>104</c:v>
                      </c:pt>
                      <c:pt idx="19">
                        <c:v>71</c:v>
                      </c:pt>
                      <c:pt idx="20">
                        <c:v>99</c:v>
                      </c:pt>
                      <c:pt idx="21">
                        <c:v>68</c:v>
                      </c:pt>
                      <c:pt idx="22">
                        <c:v>82</c:v>
                      </c:pt>
                      <c:pt idx="23">
                        <c:v>76</c:v>
                      </c:pt>
                      <c:pt idx="24">
                        <c:v>94</c:v>
                      </c:pt>
                      <c:pt idx="25">
                        <c:v>69</c:v>
                      </c:pt>
                      <c:pt idx="26">
                        <c:v>28</c:v>
                      </c:pt>
                      <c:pt idx="27">
                        <c:v>31</c:v>
                      </c:pt>
                      <c:pt idx="28">
                        <c:v>28</c:v>
                      </c:pt>
                    </c:numCache>
                  </c:numRef>
                </c:val>
                <c:extLst xmlns:c15="http://schemas.microsoft.com/office/drawing/2012/chart">
                  <c:ext xmlns:c16="http://schemas.microsoft.com/office/drawing/2014/chart" uri="{C3380CC4-5D6E-409C-BE32-E72D297353CC}">
                    <c16:uniqueId val="{00000008-8A02-4FDE-B512-0C184CA9966B}"/>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'[Presentation_20181222.xlsx]( 01)Technology&amp;Issue Vs SRs'!$AI$38</c15:sqref>
                        </c15:formulaRef>
                      </c:ext>
                    </c:extLst>
                    <c:strCache>
                      <c:ptCount val="1"/>
                      <c:pt idx="0">
                        <c:v>Other listed Issues</c:v>
                      </c:pt>
                    </c:strCache>
                  </c:strRef>
                </c:tx>
                <c:spPr>
                  <a:solidFill>
                    <a:schemeClr val="accent4">
                      <a:lumMod val="60000"/>
                    </a:schemeClr>
                  </a:solidFill>
                  <a:ln>
                    <a:noFill/>
                  </a:ln>
                  <a:effectLst/>
                </c:spPr>
                <c:invertIfNegative val="0"/>
                <c:cat>
                  <c:multiLvlStrRef>
                    <c:extLst xmlns:c15="http://schemas.microsoft.com/office/drawing/2012/chart">
                      <c:ext xmlns:c15="http://schemas.microsoft.com/office/drawing/2012/chart" uri="{02D57815-91ED-43cb-92C2-25804820EDAC}">
                        <c15:formulaRef>
                          <c15:sqref>'[Presentation_20181222.xlsx]( 01)Technology&amp;Issue Vs SRs'!$X$39:$Y$67</c15:sqref>
                        </c15:formulaRef>
                      </c:ext>
                    </c:extLst>
                    <c:multiLvlStrCache>
                      <c:ptCount val="29"/>
                      <c:lvl>
                        <c:pt idx="0">
                          <c:v>Jogeshwari, Andheri MIDC, Saki Naka</c:v>
                        </c:pt>
                        <c:pt idx="1">
                          <c:v>Kandivli East &amp; West</c:v>
                        </c:pt>
                        <c:pt idx="2">
                          <c:v>Goregaon East &amp;  West</c:v>
                        </c:pt>
                        <c:pt idx="3">
                          <c:v>Mumbar, Diva, Dombivli </c:v>
                        </c:pt>
                        <c:pt idx="4">
                          <c:v>Vashi, Turbe, Sanpada, Nerul</c:v>
                        </c:pt>
                        <c:pt idx="5">
                          <c:v>Gansoli, Airoli, Koparkhairane </c:v>
                        </c:pt>
                        <c:pt idx="6">
                          <c:v>Dahisar, Borivali</c:v>
                        </c:pt>
                        <c:pt idx="7">
                          <c:v>Thane, Kalwa</c:v>
                        </c:pt>
                        <c:pt idx="8">
                          <c:v>Belapur, Uran, Panvel</c:v>
                        </c:pt>
                        <c:pt idx="9">
                          <c:v>Thakurli, Kalyan, Titwala</c:v>
                        </c:pt>
                        <c:pt idx="10">
                          <c:v>Lower Parel, Worli</c:v>
                        </c:pt>
                        <c:pt idx="11">
                          <c:v>Mira Road,  Bhayander </c:v>
                        </c:pt>
                        <c:pt idx="12">
                          <c:v>Ghatkopar, Vikroli, Vidhyavihar</c:v>
                        </c:pt>
                        <c:pt idx="13">
                          <c:v>Malad East &amp; West</c:v>
                        </c:pt>
                        <c:pt idx="14">
                          <c:v>Juhu, Vile Parle, Andheri East</c:v>
                        </c:pt>
                        <c:pt idx="15">
                          <c:v>Chembur, Mankhur, Trombay</c:v>
                        </c:pt>
                        <c:pt idx="16">
                          <c:v>Bhandup, Mulund</c:v>
                        </c:pt>
                        <c:pt idx="17">
                          <c:v>Santacruz </c:v>
                        </c:pt>
                        <c:pt idx="18">
                          <c:v>Turbe, Kalamboli</c:v>
                        </c:pt>
                        <c:pt idx="19">
                          <c:v>Kurla, Chunnabhatti</c:v>
                        </c:pt>
                        <c:pt idx="20">
                          <c:v>Thane /  Ghodbandar</c:v>
                        </c:pt>
                        <c:pt idx="21">
                          <c:v>Wadala, Dadar, Sewri, Matunga</c:v>
                        </c:pt>
                        <c:pt idx="22">
                          <c:v>Bandra, Khar</c:v>
                        </c:pt>
                        <c:pt idx="23">
                          <c:v>Dharavi, Sion</c:v>
                        </c:pt>
                        <c:pt idx="24">
                          <c:v>Powai, Chandivali</c:v>
                        </c:pt>
                        <c:pt idx="25">
                          <c:v>Colaba, Nariman Point</c:v>
                        </c:pt>
                        <c:pt idx="26">
                          <c:v>Bhyculla, Dockward </c:v>
                        </c:pt>
                        <c:pt idx="27">
                          <c:v>Marine Lines</c:v>
                        </c:pt>
                        <c:pt idx="28">
                          <c:v>Grant Road, Mumbai Central, Tardeo </c:v>
                        </c:pt>
                      </c:lvl>
                      <c:lvl>
                        <c:pt idx="0">
                          <c:v>12</c:v>
                        </c:pt>
                        <c:pt idx="1">
                          <c:v>15</c:v>
                        </c:pt>
                        <c:pt idx="2">
                          <c:v>13</c:v>
                        </c:pt>
                        <c:pt idx="3">
                          <c:v>22</c:v>
                        </c:pt>
                        <c:pt idx="4">
                          <c:v>24</c:v>
                        </c:pt>
                        <c:pt idx="5">
                          <c:v>23</c:v>
                        </c:pt>
                        <c:pt idx="6">
                          <c:v>28</c:v>
                        </c:pt>
                        <c:pt idx="7">
                          <c:v>21</c:v>
                        </c:pt>
                        <c:pt idx="8">
                          <c:v>25</c:v>
                        </c:pt>
                        <c:pt idx="9">
                          <c:v>26</c:v>
                        </c:pt>
                        <c:pt idx="10">
                          <c:v>5</c:v>
                        </c:pt>
                        <c:pt idx="11">
                          <c:v>16</c:v>
                        </c:pt>
                        <c:pt idx="12">
                          <c:v>29</c:v>
                        </c:pt>
                        <c:pt idx="13">
                          <c:v>14</c:v>
                        </c:pt>
                        <c:pt idx="14">
                          <c:v>11</c:v>
                        </c:pt>
                        <c:pt idx="15">
                          <c:v>17</c:v>
                        </c:pt>
                        <c:pt idx="16">
                          <c:v>19</c:v>
                        </c:pt>
                        <c:pt idx="17">
                          <c:v>9</c:v>
                        </c:pt>
                        <c:pt idx="18">
                          <c:v>27</c:v>
                        </c:pt>
                        <c:pt idx="19">
                          <c:v>10</c:v>
                        </c:pt>
                        <c:pt idx="20">
                          <c:v>20</c:v>
                        </c:pt>
                        <c:pt idx="21">
                          <c:v>6</c:v>
                        </c:pt>
                        <c:pt idx="22">
                          <c:v>7</c:v>
                        </c:pt>
                        <c:pt idx="23">
                          <c:v>8</c:v>
                        </c:pt>
                        <c:pt idx="24">
                          <c:v>18</c:v>
                        </c:pt>
                        <c:pt idx="25">
                          <c:v>1</c:v>
                        </c:pt>
                        <c:pt idx="26">
                          <c:v>4</c:v>
                        </c:pt>
                        <c:pt idx="27">
                          <c:v>2</c:v>
                        </c:pt>
                        <c:pt idx="28">
                          <c:v>3</c:v>
                        </c:pt>
                      </c:lvl>
                    </c:multiLvlStrCache>
                  </c:multiLvlStrRef>
                </c:cat>
                <c:val>
                  <c:numRef>
                    <c:extLst xmlns:c15="http://schemas.microsoft.com/office/drawing/2012/chart">
                      <c:ext xmlns:c15="http://schemas.microsoft.com/office/drawing/2012/chart" uri="{02D57815-91ED-43cb-92C2-25804820EDAC}">
                        <c15:formulaRef>
                          <c15:sqref>'[Presentation_20181222.xlsx]( 01)Technology&amp;Issue Vs SRs'!$AI$39:$AI$67</c15:sqref>
                        </c15:formulaRef>
                      </c:ext>
                    </c:extLst>
                    <c:numCache>
                      <c:formatCode>General</c:formatCode>
                      <c:ptCount val="29"/>
                      <c:pt idx="0">
                        <c:v>278</c:v>
                      </c:pt>
                      <c:pt idx="1">
                        <c:v>176</c:v>
                      </c:pt>
                      <c:pt idx="2">
                        <c:v>201</c:v>
                      </c:pt>
                      <c:pt idx="3">
                        <c:v>162</c:v>
                      </c:pt>
                      <c:pt idx="4">
                        <c:v>155</c:v>
                      </c:pt>
                      <c:pt idx="5">
                        <c:v>230</c:v>
                      </c:pt>
                      <c:pt idx="6">
                        <c:v>112</c:v>
                      </c:pt>
                      <c:pt idx="7">
                        <c:v>120</c:v>
                      </c:pt>
                      <c:pt idx="8">
                        <c:v>155</c:v>
                      </c:pt>
                      <c:pt idx="9">
                        <c:v>159</c:v>
                      </c:pt>
                      <c:pt idx="10">
                        <c:v>139</c:v>
                      </c:pt>
                      <c:pt idx="11">
                        <c:v>91</c:v>
                      </c:pt>
                      <c:pt idx="12">
                        <c:v>107</c:v>
                      </c:pt>
                      <c:pt idx="13">
                        <c:v>126</c:v>
                      </c:pt>
                      <c:pt idx="14">
                        <c:v>145</c:v>
                      </c:pt>
                      <c:pt idx="15">
                        <c:v>104</c:v>
                      </c:pt>
                      <c:pt idx="16">
                        <c:v>83</c:v>
                      </c:pt>
                      <c:pt idx="17">
                        <c:v>109</c:v>
                      </c:pt>
                      <c:pt idx="18">
                        <c:v>111</c:v>
                      </c:pt>
                      <c:pt idx="19">
                        <c:v>84</c:v>
                      </c:pt>
                      <c:pt idx="20">
                        <c:v>103</c:v>
                      </c:pt>
                      <c:pt idx="21">
                        <c:v>80</c:v>
                      </c:pt>
                      <c:pt idx="22">
                        <c:v>89</c:v>
                      </c:pt>
                      <c:pt idx="23">
                        <c:v>82</c:v>
                      </c:pt>
                      <c:pt idx="24">
                        <c:v>103</c:v>
                      </c:pt>
                      <c:pt idx="25">
                        <c:v>81</c:v>
                      </c:pt>
                      <c:pt idx="26">
                        <c:v>36</c:v>
                      </c:pt>
                      <c:pt idx="27">
                        <c:v>37</c:v>
                      </c:pt>
                      <c:pt idx="28">
                        <c:v>32</c:v>
                      </c:pt>
                    </c:numCache>
                  </c:numRef>
                </c:val>
                <c:extLst xmlns:c15="http://schemas.microsoft.com/office/drawing/2012/chart">
                  <c:ext xmlns:c16="http://schemas.microsoft.com/office/drawing/2014/chart" uri="{C3380CC4-5D6E-409C-BE32-E72D297353CC}">
                    <c16:uniqueId val="{00000009-8A02-4FDE-B512-0C184CA9966B}"/>
                  </c:ext>
                </c:extLst>
              </c15:ser>
            </c15:filteredBarSeries>
          </c:ext>
        </c:extLst>
      </c:barChart>
      <c:catAx>
        <c:axId val="297380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242993328"/>
        <c:crosses val="autoZero"/>
        <c:auto val="1"/>
        <c:lblAlgn val="ctr"/>
        <c:lblOffset val="100"/>
        <c:noMultiLvlLbl val="0"/>
      </c:catAx>
      <c:valAx>
        <c:axId val="2429933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7380744"/>
        <c:crosses val="autoZero"/>
        <c:crossBetween val="between"/>
      </c:valAx>
      <c:spPr>
        <a:noFill/>
        <a:ln>
          <a:noFill/>
        </a:ln>
        <a:effectLst/>
      </c:spPr>
    </c:plotArea>
    <c:plotVisOnly val="1"/>
    <c:dispBlanksAs val="gap"/>
    <c:showDLblsOverMax val="0"/>
  </c:chart>
  <c:spPr>
    <a:solidFill>
      <a:sysClr val="window" lastClr="FFFFFF"/>
    </a:soli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5BCAA-E457-48A8-9546-133F497A6F42}" type="doc">
      <dgm:prSet loTypeId="urn:microsoft.com/office/officeart/2009/3/layout/StepUpProcess" loCatId="process" qsTypeId="urn:microsoft.com/office/officeart/2005/8/quickstyle/simple1" qsCatId="simple" csTypeId="urn:microsoft.com/office/officeart/2005/8/colors/accent0_3" csCatId="mainScheme" phldr="1"/>
      <dgm:spPr/>
      <dgm:t>
        <a:bodyPr/>
        <a:lstStyle/>
        <a:p>
          <a:endParaRPr lang="en-US"/>
        </a:p>
      </dgm:t>
    </dgm:pt>
    <dgm:pt modelId="{D7D185B8-381D-4841-AEF2-FD9DE6750EBD}">
      <dgm:prSet phldrT="[Text]" custT="1"/>
      <dgm:spPr/>
      <dgm:t>
        <a:bodyPr/>
        <a:lstStyle/>
        <a:p>
          <a:r>
            <a:rPr lang="en-US" sz="800" dirty="0">
              <a:latin typeface="+mn-lt"/>
            </a:rPr>
            <a:t>Finalizing the Data set &amp; accumulating the Data from TRIA Web site</a:t>
          </a:r>
        </a:p>
      </dgm:t>
    </dgm:pt>
    <dgm:pt modelId="{AED67EAC-FA1E-4ED5-914B-B2490FE89A6B}" type="parTrans" cxnId="{C32BF6B8-AA66-48C6-9D61-AA6142403FF1}">
      <dgm:prSet/>
      <dgm:spPr/>
      <dgm:t>
        <a:bodyPr/>
        <a:lstStyle/>
        <a:p>
          <a:endParaRPr lang="en-US" sz="3200"/>
        </a:p>
      </dgm:t>
    </dgm:pt>
    <dgm:pt modelId="{10694EEF-C553-447C-867D-57C97D5DD14C}" type="sibTrans" cxnId="{C32BF6B8-AA66-48C6-9D61-AA6142403FF1}">
      <dgm:prSet/>
      <dgm:spPr/>
      <dgm:t>
        <a:bodyPr/>
        <a:lstStyle/>
        <a:p>
          <a:endParaRPr lang="en-US" sz="3200"/>
        </a:p>
      </dgm:t>
    </dgm:pt>
    <dgm:pt modelId="{BB39757D-EFFD-4C5D-9F49-DCC2FFF09F65}">
      <dgm:prSet phldrT="[Text]" custT="1"/>
      <dgm:spPr/>
      <dgm:t>
        <a:bodyPr/>
        <a:lstStyle/>
        <a:p>
          <a:r>
            <a:rPr lang="en-US" sz="800" b="0" i="0" u="none" strike="noStrike" dirty="0">
              <a:effectLst/>
              <a:latin typeface="+mn-lt"/>
            </a:rPr>
            <a:t>Cleaning up of data with help of Open refine &amp; MS Excel</a:t>
          </a:r>
          <a:endParaRPr lang="en-US" sz="800" dirty="0">
            <a:latin typeface="+mn-lt"/>
          </a:endParaRPr>
        </a:p>
      </dgm:t>
    </dgm:pt>
    <dgm:pt modelId="{DC915C3F-B5C1-4CAD-9E40-08739E8057B6}" type="parTrans" cxnId="{E64A3E2F-F317-4B72-A9DB-0980C00BAA70}">
      <dgm:prSet/>
      <dgm:spPr/>
      <dgm:t>
        <a:bodyPr/>
        <a:lstStyle/>
        <a:p>
          <a:endParaRPr lang="en-US" sz="3200"/>
        </a:p>
      </dgm:t>
    </dgm:pt>
    <dgm:pt modelId="{A2BC1A5A-70F5-4FB9-BA8E-69C24880BC26}" type="sibTrans" cxnId="{E64A3E2F-F317-4B72-A9DB-0980C00BAA70}">
      <dgm:prSet/>
      <dgm:spPr/>
      <dgm:t>
        <a:bodyPr/>
        <a:lstStyle/>
        <a:p>
          <a:endParaRPr lang="en-US" sz="3200"/>
        </a:p>
      </dgm:t>
    </dgm:pt>
    <dgm:pt modelId="{7F586521-0C73-43E4-B204-8ACA4EA534FA}">
      <dgm:prSet phldrT="[Text]" custT="1"/>
      <dgm:spPr/>
      <dgm:t>
        <a:bodyPr/>
        <a:lstStyle/>
        <a:p>
          <a:r>
            <a:rPr lang="en-US" sz="800" dirty="0">
              <a:latin typeface="+mn-lt"/>
            </a:rPr>
            <a:t>Excel Analytics to under stand the Data Set</a:t>
          </a:r>
        </a:p>
      </dgm:t>
    </dgm:pt>
    <dgm:pt modelId="{188A51A2-F28F-4CCE-8DC6-FE34895C9001}" type="parTrans" cxnId="{49045D39-062E-48B6-9BA1-4A5326CDBEF0}">
      <dgm:prSet/>
      <dgm:spPr/>
      <dgm:t>
        <a:bodyPr/>
        <a:lstStyle/>
        <a:p>
          <a:endParaRPr lang="en-US" sz="3200"/>
        </a:p>
      </dgm:t>
    </dgm:pt>
    <dgm:pt modelId="{A6445CF3-88B7-45DE-B1E6-5544CEFD56F9}" type="sibTrans" cxnId="{49045D39-062E-48B6-9BA1-4A5326CDBEF0}">
      <dgm:prSet/>
      <dgm:spPr/>
      <dgm:t>
        <a:bodyPr/>
        <a:lstStyle/>
        <a:p>
          <a:endParaRPr lang="en-US" sz="3200"/>
        </a:p>
      </dgm:t>
    </dgm:pt>
    <dgm:pt modelId="{5AC77967-DC46-44BB-82D7-3D2C1CD3FBAB}">
      <dgm:prSet phldrT="[Text]" custT="1"/>
      <dgm:spPr/>
      <dgm:t>
        <a:bodyPr/>
        <a:lstStyle/>
        <a:p>
          <a:r>
            <a:rPr lang="en-US" sz="800" dirty="0">
              <a:latin typeface="+mn-lt"/>
            </a:rPr>
            <a:t>In Search of Data for Project</a:t>
          </a:r>
        </a:p>
      </dgm:t>
    </dgm:pt>
    <dgm:pt modelId="{68F25088-39E5-4437-9D77-A6E73A61B557}" type="parTrans" cxnId="{625B8432-8C0D-49F7-B695-D1E7588A943B}">
      <dgm:prSet/>
      <dgm:spPr/>
      <dgm:t>
        <a:bodyPr/>
        <a:lstStyle/>
        <a:p>
          <a:endParaRPr lang="en-US" sz="3200"/>
        </a:p>
      </dgm:t>
    </dgm:pt>
    <dgm:pt modelId="{2D748EB1-AADD-4EED-ACCB-878B0D6F3094}" type="sibTrans" cxnId="{625B8432-8C0D-49F7-B695-D1E7588A943B}">
      <dgm:prSet/>
      <dgm:spPr/>
      <dgm:t>
        <a:bodyPr/>
        <a:lstStyle/>
        <a:p>
          <a:endParaRPr lang="en-US" sz="3200"/>
        </a:p>
      </dgm:t>
    </dgm:pt>
    <dgm:pt modelId="{5855617F-1D77-4608-A48C-DAB7B3BEBDA8}">
      <dgm:prSet phldrT="[Text]" custT="1"/>
      <dgm:spPr/>
      <dgm:t>
        <a:bodyPr/>
        <a:lstStyle/>
        <a:p>
          <a:r>
            <a:rPr lang="en-US" sz="800" dirty="0">
              <a:latin typeface="+mn-lt"/>
            </a:rPr>
            <a:t>Creation of Tables &amp; Database along with designing of EER Diagram</a:t>
          </a:r>
        </a:p>
      </dgm:t>
    </dgm:pt>
    <dgm:pt modelId="{F3A95621-6490-4C47-912D-4F7F4556D4EE}" type="parTrans" cxnId="{330C16F4-1FB6-4DD7-B05A-1E5BC7A0EDF9}">
      <dgm:prSet/>
      <dgm:spPr/>
      <dgm:t>
        <a:bodyPr/>
        <a:lstStyle/>
        <a:p>
          <a:endParaRPr lang="en-US" sz="1600"/>
        </a:p>
      </dgm:t>
    </dgm:pt>
    <dgm:pt modelId="{3BBB7487-306E-46AE-8EEA-1C62DBE8C921}" type="sibTrans" cxnId="{330C16F4-1FB6-4DD7-B05A-1E5BC7A0EDF9}">
      <dgm:prSet/>
      <dgm:spPr/>
      <dgm:t>
        <a:bodyPr/>
        <a:lstStyle/>
        <a:p>
          <a:endParaRPr lang="en-US" sz="1600"/>
        </a:p>
      </dgm:t>
    </dgm:pt>
    <dgm:pt modelId="{71C409AF-E546-47E6-A20F-91C9C75F201B}">
      <dgm:prSet phldrT="[Text]" custT="1"/>
      <dgm:spPr/>
      <dgm:t>
        <a:bodyPr/>
        <a:lstStyle/>
        <a:p>
          <a:r>
            <a:rPr lang="en-US" sz="800" dirty="0">
              <a:latin typeface="+mn-lt"/>
            </a:rPr>
            <a:t>Proposing required Tables along with 3NF creation and Logical EER model</a:t>
          </a:r>
        </a:p>
      </dgm:t>
    </dgm:pt>
    <dgm:pt modelId="{E47C8604-CD23-4253-B071-01166804221A}" type="parTrans" cxnId="{AD044A8F-4B76-4D32-93FD-1C33474BEBDC}">
      <dgm:prSet/>
      <dgm:spPr/>
      <dgm:t>
        <a:bodyPr/>
        <a:lstStyle/>
        <a:p>
          <a:endParaRPr lang="en-US" sz="1600"/>
        </a:p>
      </dgm:t>
    </dgm:pt>
    <dgm:pt modelId="{46FB8DB5-A517-43CB-807F-62D9B8FA4E32}" type="sibTrans" cxnId="{AD044A8F-4B76-4D32-93FD-1C33474BEBDC}">
      <dgm:prSet/>
      <dgm:spPr/>
      <dgm:t>
        <a:bodyPr/>
        <a:lstStyle/>
        <a:p>
          <a:endParaRPr lang="en-US" sz="1600"/>
        </a:p>
      </dgm:t>
    </dgm:pt>
    <dgm:pt modelId="{615A64F2-C4EB-4DBD-B23E-1307BD370A0B}">
      <dgm:prSet phldrT="[Text]" custT="1"/>
      <dgm:spPr/>
      <dgm:t>
        <a:bodyPr/>
        <a:lstStyle/>
        <a:p>
          <a:r>
            <a:rPr lang="en-US" sz="800" dirty="0">
              <a:latin typeface="+mn-lt"/>
            </a:rPr>
            <a:t>Final Milestone to demonstrate &amp; project submission</a:t>
          </a:r>
        </a:p>
      </dgm:t>
    </dgm:pt>
    <dgm:pt modelId="{234E7057-F930-4FE3-82ED-6E15678A879F}" type="parTrans" cxnId="{23004C6B-4754-457B-AD1D-9BEC2B377188}">
      <dgm:prSet/>
      <dgm:spPr/>
      <dgm:t>
        <a:bodyPr/>
        <a:lstStyle/>
        <a:p>
          <a:endParaRPr lang="en-US" sz="1600"/>
        </a:p>
      </dgm:t>
    </dgm:pt>
    <dgm:pt modelId="{A75154A1-B787-4649-8D20-3F86DDDAF888}" type="sibTrans" cxnId="{23004C6B-4754-457B-AD1D-9BEC2B377188}">
      <dgm:prSet/>
      <dgm:spPr/>
      <dgm:t>
        <a:bodyPr/>
        <a:lstStyle/>
        <a:p>
          <a:endParaRPr lang="en-US" sz="1600"/>
        </a:p>
      </dgm:t>
    </dgm:pt>
    <dgm:pt modelId="{D6967482-C1A4-4219-9722-3FB688B8888F}">
      <dgm:prSet phldrT="[Text]" custT="1"/>
      <dgm:spPr/>
      <dgm:t>
        <a:bodyPr/>
        <a:lstStyle/>
        <a:p>
          <a:r>
            <a:rPr lang="en-US" sz="800" dirty="0">
              <a:latin typeface="+mn-lt"/>
            </a:rPr>
            <a:t>Schema creation and Importing dataset</a:t>
          </a:r>
        </a:p>
      </dgm:t>
    </dgm:pt>
    <dgm:pt modelId="{B7558AC6-D20B-45CE-85B0-BD8167AA1C2E}" type="parTrans" cxnId="{3A12B2F4-23B4-40D9-B8CA-31EDF8E1C806}">
      <dgm:prSet/>
      <dgm:spPr/>
      <dgm:t>
        <a:bodyPr/>
        <a:lstStyle/>
        <a:p>
          <a:endParaRPr lang="en-US" sz="1600"/>
        </a:p>
      </dgm:t>
    </dgm:pt>
    <dgm:pt modelId="{80ADB1A3-FCFE-491A-B7E4-7CBBB3E9E72C}" type="sibTrans" cxnId="{3A12B2F4-23B4-40D9-B8CA-31EDF8E1C806}">
      <dgm:prSet/>
      <dgm:spPr/>
      <dgm:t>
        <a:bodyPr/>
        <a:lstStyle/>
        <a:p>
          <a:endParaRPr lang="en-US" sz="1600"/>
        </a:p>
      </dgm:t>
    </dgm:pt>
    <dgm:pt modelId="{96A72386-58DE-4193-9749-A2A57A045B8A}">
      <dgm:prSet phldrT="[Text]" custT="1"/>
      <dgm:spPr/>
      <dgm:t>
        <a:bodyPr/>
        <a:lstStyle/>
        <a:p>
          <a:r>
            <a:rPr lang="en-US" sz="800" dirty="0">
              <a:latin typeface="+mn-lt"/>
            </a:rPr>
            <a:t>Building Up  multiple Queries &amp; Views</a:t>
          </a:r>
        </a:p>
      </dgm:t>
    </dgm:pt>
    <dgm:pt modelId="{E7FF0D5D-2011-4DF8-8AFB-3EFD14840A96}" type="parTrans" cxnId="{57C87133-3B50-4A6A-9671-915B8CDB67C6}">
      <dgm:prSet/>
      <dgm:spPr/>
      <dgm:t>
        <a:bodyPr/>
        <a:lstStyle/>
        <a:p>
          <a:endParaRPr lang="en-US" sz="1600"/>
        </a:p>
      </dgm:t>
    </dgm:pt>
    <dgm:pt modelId="{D6AD7E4E-1BFB-465F-A98B-54FE6BA3C224}" type="sibTrans" cxnId="{57C87133-3B50-4A6A-9671-915B8CDB67C6}">
      <dgm:prSet/>
      <dgm:spPr/>
      <dgm:t>
        <a:bodyPr/>
        <a:lstStyle/>
        <a:p>
          <a:endParaRPr lang="en-US" sz="1600"/>
        </a:p>
      </dgm:t>
    </dgm:pt>
    <dgm:pt modelId="{33979E7A-7536-47E3-89AC-AE29100C72F1}">
      <dgm:prSet phldrT="[Text]" custT="1"/>
      <dgm:spPr/>
      <dgm:t>
        <a:bodyPr/>
        <a:lstStyle/>
        <a:p>
          <a:r>
            <a:rPr lang="en-US" sz="800" b="0" i="0" u="none" strike="noStrike" dirty="0">
              <a:solidFill>
                <a:srgbClr val="000000"/>
              </a:solidFill>
              <a:effectLst/>
              <a:latin typeface="+mn-lt"/>
            </a:rPr>
            <a:t>Prepare Dashboards and Charts to Visualize the data and give insights along with Suggestions</a:t>
          </a:r>
          <a:endParaRPr lang="en-US" sz="800" dirty="0">
            <a:latin typeface="+mn-lt"/>
          </a:endParaRPr>
        </a:p>
      </dgm:t>
    </dgm:pt>
    <dgm:pt modelId="{C759800D-64C4-4DAF-BB72-E16B6E0AEE16}" type="parTrans" cxnId="{8CDC6EA0-CC70-4E6A-BA77-754A9918D2CF}">
      <dgm:prSet/>
      <dgm:spPr/>
      <dgm:t>
        <a:bodyPr/>
        <a:lstStyle/>
        <a:p>
          <a:endParaRPr lang="en-US" sz="1600"/>
        </a:p>
      </dgm:t>
    </dgm:pt>
    <dgm:pt modelId="{1EDEB85F-BF49-414D-AAF9-0C2B12E9B20A}" type="sibTrans" cxnId="{8CDC6EA0-CC70-4E6A-BA77-754A9918D2CF}">
      <dgm:prSet/>
      <dgm:spPr/>
      <dgm:t>
        <a:bodyPr/>
        <a:lstStyle/>
        <a:p>
          <a:endParaRPr lang="en-US" sz="1600"/>
        </a:p>
      </dgm:t>
    </dgm:pt>
    <dgm:pt modelId="{76B0935D-35D4-4200-A813-B83AC43BC0C1}">
      <dgm:prSet phldrT="[Text]" custT="1"/>
      <dgm:spPr/>
      <dgm:t>
        <a:bodyPr/>
        <a:lstStyle/>
        <a:p>
          <a:r>
            <a:rPr lang="en-US" sz="800" dirty="0">
              <a:latin typeface="+mn-lt"/>
            </a:rPr>
            <a:t>Performing Analyzing &amp; deriving Insight of Dataset and Building Up Business Problems &amp; Solutions / Suggestions</a:t>
          </a:r>
        </a:p>
      </dgm:t>
    </dgm:pt>
    <dgm:pt modelId="{33658577-6BDF-497F-BBE9-7B801A75A62E}" type="parTrans" cxnId="{C0F9B176-09B0-4EF5-A214-ACDC734FD382}">
      <dgm:prSet/>
      <dgm:spPr/>
      <dgm:t>
        <a:bodyPr/>
        <a:lstStyle/>
        <a:p>
          <a:endParaRPr lang="en-US" sz="1600"/>
        </a:p>
      </dgm:t>
    </dgm:pt>
    <dgm:pt modelId="{555C77AF-0E2F-4AC3-AB44-42BBB3CD58FD}" type="sibTrans" cxnId="{C0F9B176-09B0-4EF5-A214-ACDC734FD382}">
      <dgm:prSet/>
      <dgm:spPr/>
      <dgm:t>
        <a:bodyPr/>
        <a:lstStyle/>
        <a:p>
          <a:endParaRPr lang="en-US" sz="1600"/>
        </a:p>
      </dgm:t>
    </dgm:pt>
    <dgm:pt modelId="{9EDCC01A-4B89-4A5A-A27D-8CA0D858D092}">
      <dgm:prSet phldrT="[Text]" custT="1"/>
      <dgm:spPr/>
      <dgm:t>
        <a:bodyPr/>
        <a:lstStyle/>
        <a:p>
          <a:r>
            <a:rPr lang="en-US" sz="800" dirty="0">
              <a:latin typeface="+mn-lt"/>
            </a:rPr>
            <a:t>Data analysis and Visualization using Excel &amp; </a:t>
          </a:r>
          <a:r>
            <a:rPr lang="en-US" sz="800" b="0" i="0" u="none" strike="noStrike" dirty="0">
              <a:solidFill>
                <a:srgbClr val="000000"/>
              </a:solidFill>
              <a:effectLst/>
              <a:latin typeface="+mn-lt"/>
            </a:rPr>
            <a:t>Tableau</a:t>
          </a:r>
          <a:endParaRPr lang="en-US" sz="800" dirty="0">
            <a:latin typeface="+mn-lt"/>
          </a:endParaRPr>
        </a:p>
      </dgm:t>
    </dgm:pt>
    <dgm:pt modelId="{49D4EFE0-4A0D-4FD5-986F-BEB399617199}" type="parTrans" cxnId="{00B9988A-1B7B-47F5-B8D1-E40EA9BF6441}">
      <dgm:prSet/>
      <dgm:spPr/>
      <dgm:t>
        <a:bodyPr/>
        <a:lstStyle/>
        <a:p>
          <a:endParaRPr lang="en-US"/>
        </a:p>
      </dgm:t>
    </dgm:pt>
    <dgm:pt modelId="{E1798543-F004-47DF-B3B2-047C2D79B3BF}" type="sibTrans" cxnId="{00B9988A-1B7B-47F5-B8D1-E40EA9BF6441}">
      <dgm:prSet/>
      <dgm:spPr/>
      <dgm:t>
        <a:bodyPr/>
        <a:lstStyle/>
        <a:p>
          <a:endParaRPr lang="en-US"/>
        </a:p>
      </dgm:t>
    </dgm:pt>
    <dgm:pt modelId="{94374C5D-C58D-4740-9009-37FB13138D7A}">
      <dgm:prSet phldrT="[Text]" custT="1"/>
      <dgm:spPr/>
      <dgm:t>
        <a:bodyPr/>
        <a:lstStyle/>
        <a:p>
          <a:r>
            <a:rPr lang="en-US" sz="800" dirty="0">
              <a:latin typeface="+mn-lt"/>
            </a:rPr>
            <a:t>Team Presentation in TA session along with Business Insights</a:t>
          </a:r>
        </a:p>
      </dgm:t>
    </dgm:pt>
    <dgm:pt modelId="{5FA77937-A084-4190-AF19-AEDD9DC31539}" type="parTrans" cxnId="{4F423B86-C93F-496E-8A40-61AB14394D11}">
      <dgm:prSet/>
      <dgm:spPr/>
      <dgm:t>
        <a:bodyPr/>
        <a:lstStyle/>
        <a:p>
          <a:endParaRPr lang="en-US"/>
        </a:p>
      </dgm:t>
    </dgm:pt>
    <dgm:pt modelId="{609A4040-096F-4D45-A192-18B2B2470B23}" type="sibTrans" cxnId="{4F423B86-C93F-496E-8A40-61AB14394D11}">
      <dgm:prSet/>
      <dgm:spPr/>
      <dgm:t>
        <a:bodyPr/>
        <a:lstStyle/>
        <a:p>
          <a:endParaRPr lang="en-US"/>
        </a:p>
      </dgm:t>
    </dgm:pt>
    <dgm:pt modelId="{56AC8FC9-B3FE-47B7-94A4-40BA28A34014}" type="pres">
      <dgm:prSet presAssocID="{BBE5BCAA-E457-48A8-9546-133F497A6F42}" presName="rootnode" presStyleCnt="0">
        <dgm:presLayoutVars>
          <dgm:chMax/>
          <dgm:chPref/>
          <dgm:dir/>
          <dgm:animLvl val="lvl"/>
        </dgm:presLayoutVars>
      </dgm:prSet>
      <dgm:spPr/>
    </dgm:pt>
    <dgm:pt modelId="{3C044015-2563-4F5C-870F-9DA7594D25DE}" type="pres">
      <dgm:prSet presAssocID="{5AC77967-DC46-44BB-82D7-3D2C1CD3FBAB}" presName="composite" presStyleCnt="0"/>
      <dgm:spPr/>
    </dgm:pt>
    <dgm:pt modelId="{2510A01C-3020-4C28-A54E-42612DC7B70E}" type="pres">
      <dgm:prSet presAssocID="{5AC77967-DC46-44BB-82D7-3D2C1CD3FBAB}" presName="LShape" presStyleLbl="alignNode1" presStyleIdx="0" presStyleCnt="25"/>
      <dgm:spPr/>
    </dgm:pt>
    <dgm:pt modelId="{8FDE840A-34A3-40A4-93B1-B12674A12155}" type="pres">
      <dgm:prSet presAssocID="{5AC77967-DC46-44BB-82D7-3D2C1CD3FBAB}" presName="ParentText" presStyleLbl="revTx" presStyleIdx="0" presStyleCnt="13">
        <dgm:presLayoutVars>
          <dgm:chMax val="0"/>
          <dgm:chPref val="0"/>
          <dgm:bulletEnabled val="1"/>
        </dgm:presLayoutVars>
      </dgm:prSet>
      <dgm:spPr/>
    </dgm:pt>
    <dgm:pt modelId="{9355E23C-04D3-4A2B-AE13-40D4F673102A}" type="pres">
      <dgm:prSet presAssocID="{5AC77967-DC46-44BB-82D7-3D2C1CD3FBAB}" presName="Triangle" presStyleLbl="alignNode1" presStyleIdx="1" presStyleCnt="25"/>
      <dgm:spPr/>
    </dgm:pt>
    <dgm:pt modelId="{71B97648-63D4-4C86-8FFB-8A3021868913}" type="pres">
      <dgm:prSet presAssocID="{2D748EB1-AADD-4EED-ACCB-878B0D6F3094}" presName="sibTrans" presStyleCnt="0"/>
      <dgm:spPr/>
    </dgm:pt>
    <dgm:pt modelId="{31D4EC6C-1FDC-4118-B67B-CE499BFCF1FF}" type="pres">
      <dgm:prSet presAssocID="{2D748EB1-AADD-4EED-ACCB-878B0D6F3094}" presName="space" presStyleCnt="0"/>
      <dgm:spPr/>
    </dgm:pt>
    <dgm:pt modelId="{ED226E6B-69A7-4EC4-942F-6EC13E048D36}" type="pres">
      <dgm:prSet presAssocID="{D7D185B8-381D-4841-AEF2-FD9DE6750EBD}" presName="composite" presStyleCnt="0"/>
      <dgm:spPr/>
    </dgm:pt>
    <dgm:pt modelId="{026D7069-4217-4EC8-96C2-1C3553A781E8}" type="pres">
      <dgm:prSet presAssocID="{D7D185B8-381D-4841-AEF2-FD9DE6750EBD}" presName="LShape" presStyleLbl="alignNode1" presStyleIdx="2" presStyleCnt="25"/>
      <dgm:spPr/>
    </dgm:pt>
    <dgm:pt modelId="{2F4EA3E8-8A3B-47E3-A2CA-39FE85208D1F}" type="pres">
      <dgm:prSet presAssocID="{D7D185B8-381D-4841-AEF2-FD9DE6750EBD}" presName="ParentText" presStyleLbl="revTx" presStyleIdx="1" presStyleCnt="13">
        <dgm:presLayoutVars>
          <dgm:chMax val="0"/>
          <dgm:chPref val="0"/>
          <dgm:bulletEnabled val="1"/>
        </dgm:presLayoutVars>
      </dgm:prSet>
      <dgm:spPr/>
    </dgm:pt>
    <dgm:pt modelId="{29C9BBE1-B65A-4377-BD49-B400DD42FFF5}" type="pres">
      <dgm:prSet presAssocID="{D7D185B8-381D-4841-AEF2-FD9DE6750EBD}" presName="Triangle" presStyleLbl="alignNode1" presStyleIdx="3" presStyleCnt="25"/>
      <dgm:spPr/>
    </dgm:pt>
    <dgm:pt modelId="{E36B9D51-7800-4D8B-A588-E859EE32266E}" type="pres">
      <dgm:prSet presAssocID="{10694EEF-C553-447C-867D-57C97D5DD14C}" presName="sibTrans" presStyleCnt="0"/>
      <dgm:spPr/>
    </dgm:pt>
    <dgm:pt modelId="{5F4F81DC-48EF-4D3C-B332-51343ACB75A8}" type="pres">
      <dgm:prSet presAssocID="{10694EEF-C553-447C-867D-57C97D5DD14C}" presName="space" presStyleCnt="0"/>
      <dgm:spPr/>
    </dgm:pt>
    <dgm:pt modelId="{88B347EE-95E5-4505-B4B6-574016BFDF86}" type="pres">
      <dgm:prSet presAssocID="{BB39757D-EFFD-4C5D-9F49-DCC2FFF09F65}" presName="composite" presStyleCnt="0"/>
      <dgm:spPr/>
    </dgm:pt>
    <dgm:pt modelId="{D2FBF8F5-54C4-44C2-A58C-A3DFF4B99EFE}" type="pres">
      <dgm:prSet presAssocID="{BB39757D-EFFD-4C5D-9F49-DCC2FFF09F65}" presName="LShape" presStyleLbl="alignNode1" presStyleIdx="4" presStyleCnt="25"/>
      <dgm:spPr/>
    </dgm:pt>
    <dgm:pt modelId="{9B71269F-660F-4771-8688-432D4554B72A}" type="pres">
      <dgm:prSet presAssocID="{BB39757D-EFFD-4C5D-9F49-DCC2FFF09F65}" presName="ParentText" presStyleLbl="revTx" presStyleIdx="2" presStyleCnt="13">
        <dgm:presLayoutVars>
          <dgm:chMax val="0"/>
          <dgm:chPref val="0"/>
          <dgm:bulletEnabled val="1"/>
        </dgm:presLayoutVars>
      </dgm:prSet>
      <dgm:spPr/>
    </dgm:pt>
    <dgm:pt modelId="{032D7AA6-A5F6-4B28-92CF-F72B255C69BB}" type="pres">
      <dgm:prSet presAssocID="{BB39757D-EFFD-4C5D-9F49-DCC2FFF09F65}" presName="Triangle" presStyleLbl="alignNode1" presStyleIdx="5" presStyleCnt="25"/>
      <dgm:spPr/>
    </dgm:pt>
    <dgm:pt modelId="{70198E4A-0004-4A0C-A5D6-4D5B09FAF760}" type="pres">
      <dgm:prSet presAssocID="{A2BC1A5A-70F5-4FB9-BA8E-69C24880BC26}" presName="sibTrans" presStyleCnt="0"/>
      <dgm:spPr/>
    </dgm:pt>
    <dgm:pt modelId="{9E44CDFA-CA55-49F1-9F6C-95B6F082F47E}" type="pres">
      <dgm:prSet presAssocID="{A2BC1A5A-70F5-4FB9-BA8E-69C24880BC26}" presName="space" presStyleCnt="0"/>
      <dgm:spPr/>
    </dgm:pt>
    <dgm:pt modelId="{975DFFED-EB45-4484-A47C-8FE27205FABB}" type="pres">
      <dgm:prSet presAssocID="{7F586521-0C73-43E4-B204-8ACA4EA534FA}" presName="composite" presStyleCnt="0"/>
      <dgm:spPr/>
    </dgm:pt>
    <dgm:pt modelId="{550EE741-70FB-450D-A5AE-7A07AD4DB63E}" type="pres">
      <dgm:prSet presAssocID="{7F586521-0C73-43E4-B204-8ACA4EA534FA}" presName="LShape" presStyleLbl="alignNode1" presStyleIdx="6" presStyleCnt="25"/>
      <dgm:spPr/>
    </dgm:pt>
    <dgm:pt modelId="{83C4ED87-B849-4150-AEB4-F1E9D5D5D298}" type="pres">
      <dgm:prSet presAssocID="{7F586521-0C73-43E4-B204-8ACA4EA534FA}" presName="ParentText" presStyleLbl="revTx" presStyleIdx="3" presStyleCnt="13">
        <dgm:presLayoutVars>
          <dgm:chMax val="0"/>
          <dgm:chPref val="0"/>
          <dgm:bulletEnabled val="1"/>
        </dgm:presLayoutVars>
      </dgm:prSet>
      <dgm:spPr/>
    </dgm:pt>
    <dgm:pt modelId="{7C2C85A5-86E1-456E-9CCC-4C728ADA9B0F}" type="pres">
      <dgm:prSet presAssocID="{7F586521-0C73-43E4-B204-8ACA4EA534FA}" presName="Triangle" presStyleLbl="alignNode1" presStyleIdx="7" presStyleCnt="25"/>
      <dgm:spPr/>
    </dgm:pt>
    <dgm:pt modelId="{1EF69AC2-56A1-4F3F-AF64-5D27E1CC5B21}" type="pres">
      <dgm:prSet presAssocID="{A6445CF3-88B7-45DE-B1E6-5544CEFD56F9}" presName="sibTrans" presStyleCnt="0"/>
      <dgm:spPr/>
    </dgm:pt>
    <dgm:pt modelId="{ED359BF8-0667-4AD6-A68D-C79BC0EE390A}" type="pres">
      <dgm:prSet presAssocID="{A6445CF3-88B7-45DE-B1E6-5544CEFD56F9}" presName="space" presStyleCnt="0"/>
      <dgm:spPr/>
    </dgm:pt>
    <dgm:pt modelId="{3000C4D6-424D-40B4-A64C-E817C71226F3}" type="pres">
      <dgm:prSet presAssocID="{71C409AF-E546-47E6-A20F-91C9C75F201B}" presName="composite" presStyleCnt="0"/>
      <dgm:spPr/>
    </dgm:pt>
    <dgm:pt modelId="{4CF659D1-5203-43A8-9220-E1BE1C0C306A}" type="pres">
      <dgm:prSet presAssocID="{71C409AF-E546-47E6-A20F-91C9C75F201B}" presName="LShape" presStyleLbl="alignNode1" presStyleIdx="8" presStyleCnt="25"/>
      <dgm:spPr/>
    </dgm:pt>
    <dgm:pt modelId="{BA224265-B858-475F-BCA7-C2A598D757BE}" type="pres">
      <dgm:prSet presAssocID="{71C409AF-E546-47E6-A20F-91C9C75F201B}" presName="ParentText" presStyleLbl="revTx" presStyleIdx="4" presStyleCnt="13">
        <dgm:presLayoutVars>
          <dgm:chMax val="0"/>
          <dgm:chPref val="0"/>
          <dgm:bulletEnabled val="1"/>
        </dgm:presLayoutVars>
      </dgm:prSet>
      <dgm:spPr/>
    </dgm:pt>
    <dgm:pt modelId="{7D9C1941-5712-4395-82EF-7A0533D30348}" type="pres">
      <dgm:prSet presAssocID="{71C409AF-E546-47E6-A20F-91C9C75F201B}" presName="Triangle" presStyleLbl="alignNode1" presStyleIdx="9" presStyleCnt="25"/>
      <dgm:spPr/>
    </dgm:pt>
    <dgm:pt modelId="{CD32BF39-BFEF-4E23-BE33-3C0EAA21DDFD}" type="pres">
      <dgm:prSet presAssocID="{46FB8DB5-A517-43CB-807F-62D9B8FA4E32}" presName="sibTrans" presStyleCnt="0"/>
      <dgm:spPr/>
    </dgm:pt>
    <dgm:pt modelId="{2737B8CA-FE4B-49B9-9057-4630742279B9}" type="pres">
      <dgm:prSet presAssocID="{46FB8DB5-A517-43CB-807F-62D9B8FA4E32}" presName="space" presStyleCnt="0"/>
      <dgm:spPr/>
    </dgm:pt>
    <dgm:pt modelId="{D23244ED-4A96-4849-8826-B44DDC63E498}" type="pres">
      <dgm:prSet presAssocID="{5855617F-1D77-4608-A48C-DAB7B3BEBDA8}" presName="composite" presStyleCnt="0"/>
      <dgm:spPr/>
    </dgm:pt>
    <dgm:pt modelId="{49A6FEB1-DDB0-432A-8B0C-F2E41773C699}" type="pres">
      <dgm:prSet presAssocID="{5855617F-1D77-4608-A48C-DAB7B3BEBDA8}" presName="LShape" presStyleLbl="alignNode1" presStyleIdx="10" presStyleCnt="25"/>
      <dgm:spPr/>
    </dgm:pt>
    <dgm:pt modelId="{8D852621-939D-4168-AD76-47FF74D26020}" type="pres">
      <dgm:prSet presAssocID="{5855617F-1D77-4608-A48C-DAB7B3BEBDA8}" presName="ParentText" presStyleLbl="revTx" presStyleIdx="5" presStyleCnt="13">
        <dgm:presLayoutVars>
          <dgm:chMax val="0"/>
          <dgm:chPref val="0"/>
          <dgm:bulletEnabled val="1"/>
        </dgm:presLayoutVars>
      </dgm:prSet>
      <dgm:spPr/>
    </dgm:pt>
    <dgm:pt modelId="{AD9D19BF-0EE4-41A5-AF20-23A67793DDB4}" type="pres">
      <dgm:prSet presAssocID="{5855617F-1D77-4608-A48C-DAB7B3BEBDA8}" presName="Triangle" presStyleLbl="alignNode1" presStyleIdx="11" presStyleCnt="25"/>
      <dgm:spPr/>
    </dgm:pt>
    <dgm:pt modelId="{5FD6D61E-22B0-4ECC-9CF0-BBF223C5228D}" type="pres">
      <dgm:prSet presAssocID="{3BBB7487-306E-46AE-8EEA-1C62DBE8C921}" presName="sibTrans" presStyleCnt="0"/>
      <dgm:spPr/>
    </dgm:pt>
    <dgm:pt modelId="{4CF16C06-0227-4D5A-B032-E4C174C5D057}" type="pres">
      <dgm:prSet presAssocID="{3BBB7487-306E-46AE-8EEA-1C62DBE8C921}" presName="space" presStyleCnt="0"/>
      <dgm:spPr/>
    </dgm:pt>
    <dgm:pt modelId="{AC8B7A22-C1E1-4EBE-8B47-225676EBD193}" type="pres">
      <dgm:prSet presAssocID="{D6967482-C1A4-4219-9722-3FB688B8888F}" presName="composite" presStyleCnt="0"/>
      <dgm:spPr/>
    </dgm:pt>
    <dgm:pt modelId="{229719D0-6DE6-422D-A5F1-6C1DDDAD51B1}" type="pres">
      <dgm:prSet presAssocID="{D6967482-C1A4-4219-9722-3FB688B8888F}" presName="LShape" presStyleLbl="alignNode1" presStyleIdx="12" presStyleCnt="25"/>
      <dgm:spPr/>
    </dgm:pt>
    <dgm:pt modelId="{46E0AF15-9093-4F49-B2E4-E750C8AD871C}" type="pres">
      <dgm:prSet presAssocID="{D6967482-C1A4-4219-9722-3FB688B8888F}" presName="ParentText" presStyleLbl="revTx" presStyleIdx="6" presStyleCnt="13">
        <dgm:presLayoutVars>
          <dgm:chMax val="0"/>
          <dgm:chPref val="0"/>
          <dgm:bulletEnabled val="1"/>
        </dgm:presLayoutVars>
      </dgm:prSet>
      <dgm:spPr/>
    </dgm:pt>
    <dgm:pt modelId="{6FBB5A05-B63F-4AD2-A37A-9C150EE15828}" type="pres">
      <dgm:prSet presAssocID="{D6967482-C1A4-4219-9722-3FB688B8888F}" presName="Triangle" presStyleLbl="alignNode1" presStyleIdx="13" presStyleCnt="25"/>
      <dgm:spPr/>
    </dgm:pt>
    <dgm:pt modelId="{DF71F1AA-EEF7-4191-A48C-6A7A874725DE}" type="pres">
      <dgm:prSet presAssocID="{80ADB1A3-FCFE-491A-B7E4-7CBBB3E9E72C}" presName="sibTrans" presStyleCnt="0"/>
      <dgm:spPr/>
    </dgm:pt>
    <dgm:pt modelId="{CE4C1478-E8FB-4138-B4F1-0CD354F2C3F1}" type="pres">
      <dgm:prSet presAssocID="{80ADB1A3-FCFE-491A-B7E4-7CBBB3E9E72C}" presName="space" presStyleCnt="0"/>
      <dgm:spPr/>
    </dgm:pt>
    <dgm:pt modelId="{3C3FE08A-AD6A-4DF8-BD8C-D9D1E7A75024}" type="pres">
      <dgm:prSet presAssocID="{96A72386-58DE-4193-9749-A2A57A045B8A}" presName="composite" presStyleCnt="0"/>
      <dgm:spPr/>
    </dgm:pt>
    <dgm:pt modelId="{CDA07E71-1F6E-4EAD-A3E7-63B321FD74FC}" type="pres">
      <dgm:prSet presAssocID="{96A72386-58DE-4193-9749-A2A57A045B8A}" presName="LShape" presStyleLbl="alignNode1" presStyleIdx="14" presStyleCnt="25"/>
      <dgm:spPr/>
    </dgm:pt>
    <dgm:pt modelId="{C7E449F2-6798-48EB-B412-256ED7B4FD53}" type="pres">
      <dgm:prSet presAssocID="{96A72386-58DE-4193-9749-A2A57A045B8A}" presName="ParentText" presStyleLbl="revTx" presStyleIdx="7" presStyleCnt="13">
        <dgm:presLayoutVars>
          <dgm:chMax val="0"/>
          <dgm:chPref val="0"/>
          <dgm:bulletEnabled val="1"/>
        </dgm:presLayoutVars>
      </dgm:prSet>
      <dgm:spPr/>
    </dgm:pt>
    <dgm:pt modelId="{6B68DACA-D49F-4793-BBEC-D12D2FA77BBF}" type="pres">
      <dgm:prSet presAssocID="{96A72386-58DE-4193-9749-A2A57A045B8A}" presName="Triangle" presStyleLbl="alignNode1" presStyleIdx="15" presStyleCnt="25"/>
      <dgm:spPr/>
    </dgm:pt>
    <dgm:pt modelId="{A78BC27F-2A0C-42C5-B418-D04A9CA42CD4}" type="pres">
      <dgm:prSet presAssocID="{D6AD7E4E-1BFB-465F-A98B-54FE6BA3C224}" presName="sibTrans" presStyleCnt="0"/>
      <dgm:spPr/>
    </dgm:pt>
    <dgm:pt modelId="{4B57E7E1-B1F6-47D0-B218-32A297AD464C}" type="pres">
      <dgm:prSet presAssocID="{D6AD7E4E-1BFB-465F-A98B-54FE6BA3C224}" presName="space" presStyleCnt="0"/>
      <dgm:spPr/>
    </dgm:pt>
    <dgm:pt modelId="{9A526EBC-9F26-40F5-A8BD-E7458CDDF37B}" type="pres">
      <dgm:prSet presAssocID="{76B0935D-35D4-4200-A813-B83AC43BC0C1}" presName="composite" presStyleCnt="0"/>
      <dgm:spPr/>
    </dgm:pt>
    <dgm:pt modelId="{47875604-018A-486B-B5A5-B45AFED1DE40}" type="pres">
      <dgm:prSet presAssocID="{76B0935D-35D4-4200-A813-B83AC43BC0C1}" presName="LShape" presStyleLbl="alignNode1" presStyleIdx="16" presStyleCnt="25"/>
      <dgm:spPr/>
    </dgm:pt>
    <dgm:pt modelId="{373FB0B6-9503-41D9-B6C0-09D367C64671}" type="pres">
      <dgm:prSet presAssocID="{76B0935D-35D4-4200-A813-B83AC43BC0C1}" presName="ParentText" presStyleLbl="revTx" presStyleIdx="8" presStyleCnt="13">
        <dgm:presLayoutVars>
          <dgm:chMax val="0"/>
          <dgm:chPref val="0"/>
          <dgm:bulletEnabled val="1"/>
        </dgm:presLayoutVars>
      </dgm:prSet>
      <dgm:spPr/>
    </dgm:pt>
    <dgm:pt modelId="{E98FB542-1319-4C01-834C-5F42A04DD7CE}" type="pres">
      <dgm:prSet presAssocID="{76B0935D-35D4-4200-A813-B83AC43BC0C1}" presName="Triangle" presStyleLbl="alignNode1" presStyleIdx="17" presStyleCnt="25"/>
      <dgm:spPr/>
    </dgm:pt>
    <dgm:pt modelId="{DC77C97A-B7A2-48E7-8A84-911FE26B1236}" type="pres">
      <dgm:prSet presAssocID="{555C77AF-0E2F-4AC3-AB44-42BBB3CD58FD}" presName="sibTrans" presStyleCnt="0"/>
      <dgm:spPr/>
    </dgm:pt>
    <dgm:pt modelId="{49A30D6E-93F2-48E6-B53A-BDA82ED918DD}" type="pres">
      <dgm:prSet presAssocID="{555C77AF-0E2F-4AC3-AB44-42BBB3CD58FD}" presName="space" presStyleCnt="0"/>
      <dgm:spPr/>
    </dgm:pt>
    <dgm:pt modelId="{10CDF9A4-8DEA-49CB-9256-251FB35071F5}" type="pres">
      <dgm:prSet presAssocID="{9EDCC01A-4B89-4A5A-A27D-8CA0D858D092}" presName="composite" presStyleCnt="0"/>
      <dgm:spPr/>
    </dgm:pt>
    <dgm:pt modelId="{0762D291-0511-42AA-B77A-E9E2FC84F5F4}" type="pres">
      <dgm:prSet presAssocID="{9EDCC01A-4B89-4A5A-A27D-8CA0D858D092}" presName="LShape" presStyleLbl="alignNode1" presStyleIdx="18" presStyleCnt="25"/>
      <dgm:spPr/>
    </dgm:pt>
    <dgm:pt modelId="{2494B7E1-8004-4A6E-A0A8-CBE62486D7D8}" type="pres">
      <dgm:prSet presAssocID="{9EDCC01A-4B89-4A5A-A27D-8CA0D858D092}" presName="ParentText" presStyleLbl="revTx" presStyleIdx="9" presStyleCnt="13">
        <dgm:presLayoutVars>
          <dgm:chMax val="0"/>
          <dgm:chPref val="0"/>
          <dgm:bulletEnabled val="1"/>
        </dgm:presLayoutVars>
      </dgm:prSet>
      <dgm:spPr/>
    </dgm:pt>
    <dgm:pt modelId="{8841DEF6-DD0A-483F-92A3-16E6599DB489}" type="pres">
      <dgm:prSet presAssocID="{9EDCC01A-4B89-4A5A-A27D-8CA0D858D092}" presName="Triangle" presStyleLbl="alignNode1" presStyleIdx="19" presStyleCnt="25"/>
      <dgm:spPr/>
    </dgm:pt>
    <dgm:pt modelId="{851CA0D7-9128-41B8-BFC1-B2C6F23C1E4E}" type="pres">
      <dgm:prSet presAssocID="{E1798543-F004-47DF-B3B2-047C2D79B3BF}" presName="sibTrans" presStyleCnt="0"/>
      <dgm:spPr/>
    </dgm:pt>
    <dgm:pt modelId="{309C3DEC-0A50-4644-B27B-AC4860E62384}" type="pres">
      <dgm:prSet presAssocID="{E1798543-F004-47DF-B3B2-047C2D79B3BF}" presName="space" presStyleCnt="0"/>
      <dgm:spPr/>
    </dgm:pt>
    <dgm:pt modelId="{CB58EB19-AECD-4576-A3F6-A70F5716E2C0}" type="pres">
      <dgm:prSet presAssocID="{33979E7A-7536-47E3-89AC-AE29100C72F1}" presName="composite" presStyleCnt="0"/>
      <dgm:spPr/>
    </dgm:pt>
    <dgm:pt modelId="{2BD4A7C7-577E-4BE9-B020-FE86D041013B}" type="pres">
      <dgm:prSet presAssocID="{33979E7A-7536-47E3-89AC-AE29100C72F1}" presName="LShape" presStyleLbl="alignNode1" presStyleIdx="20" presStyleCnt="25"/>
      <dgm:spPr/>
    </dgm:pt>
    <dgm:pt modelId="{B0C1B978-6D5E-436E-8A49-2650E4A4D6FA}" type="pres">
      <dgm:prSet presAssocID="{33979E7A-7536-47E3-89AC-AE29100C72F1}" presName="ParentText" presStyleLbl="revTx" presStyleIdx="10" presStyleCnt="13">
        <dgm:presLayoutVars>
          <dgm:chMax val="0"/>
          <dgm:chPref val="0"/>
          <dgm:bulletEnabled val="1"/>
        </dgm:presLayoutVars>
      </dgm:prSet>
      <dgm:spPr/>
    </dgm:pt>
    <dgm:pt modelId="{31647D95-D5D3-4A06-BCBB-634E217DD260}" type="pres">
      <dgm:prSet presAssocID="{33979E7A-7536-47E3-89AC-AE29100C72F1}" presName="Triangle" presStyleLbl="alignNode1" presStyleIdx="21" presStyleCnt="25"/>
      <dgm:spPr/>
    </dgm:pt>
    <dgm:pt modelId="{BAC37E37-1183-4664-884A-120B683DF8EC}" type="pres">
      <dgm:prSet presAssocID="{1EDEB85F-BF49-414D-AAF9-0C2B12E9B20A}" presName="sibTrans" presStyleCnt="0"/>
      <dgm:spPr/>
    </dgm:pt>
    <dgm:pt modelId="{706AC4DD-74E7-4604-B972-5D9A1ECFCF43}" type="pres">
      <dgm:prSet presAssocID="{1EDEB85F-BF49-414D-AAF9-0C2B12E9B20A}" presName="space" presStyleCnt="0"/>
      <dgm:spPr/>
    </dgm:pt>
    <dgm:pt modelId="{6E396C9D-7A4A-47D1-856D-E8A9A404C8E8}" type="pres">
      <dgm:prSet presAssocID="{94374C5D-C58D-4740-9009-37FB13138D7A}" presName="composite" presStyleCnt="0"/>
      <dgm:spPr/>
    </dgm:pt>
    <dgm:pt modelId="{45C97A0F-77E5-444A-9189-A10F6CC9B853}" type="pres">
      <dgm:prSet presAssocID="{94374C5D-C58D-4740-9009-37FB13138D7A}" presName="LShape" presStyleLbl="alignNode1" presStyleIdx="22" presStyleCnt="25"/>
      <dgm:spPr/>
    </dgm:pt>
    <dgm:pt modelId="{3B5FE426-1EE1-460A-BD02-302CDAF674E2}" type="pres">
      <dgm:prSet presAssocID="{94374C5D-C58D-4740-9009-37FB13138D7A}" presName="ParentText" presStyleLbl="revTx" presStyleIdx="11" presStyleCnt="13">
        <dgm:presLayoutVars>
          <dgm:chMax val="0"/>
          <dgm:chPref val="0"/>
          <dgm:bulletEnabled val="1"/>
        </dgm:presLayoutVars>
      </dgm:prSet>
      <dgm:spPr/>
    </dgm:pt>
    <dgm:pt modelId="{A0CD6A1E-61B2-4851-829F-D8A494C8AA63}" type="pres">
      <dgm:prSet presAssocID="{94374C5D-C58D-4740-9009-37FB13138D7A}" presName="Triangle" presStyleLbl="alignNode1" presStyleIdx="23" presStyleCnt="25"/>
      <dgm:spPr/>
    </dgm:pt>
    <dgm:pt modelId="{EA10385A-63DA-441F-851C-E24A4272D82D}" type="pres">
      <dgm:prSet presAssocID="{609A4040-096F-4D45-A192-18B2B2470B23}" presName="sibTrans" presStyleCnt="0"/>
      <dgm:spPr/>
    </dgm:pt>
    <dgm:pt modelId="{D7E06423-CD92-449A-A720-68120AC042F1}" type="pres">
      <dgm:prSet presAssocID="{609A4040-096F-4D45-A192-18B2B2470B23}" presName="space" presStyleCnt="0"/>
      <dgm:spPr/>
    </dgm:pt>
    <dgm:pt modelId="{C8D525AF-FB85-440D-BFCC-39276072BFA3}" type="pres">
      <dgm:prSet presAssocID="{615A64F2-C4EB-4DBD-B23E-1307BD370A0B}" presName="composite" presStyleCnt="0"/>
      <dgm:spPr/>
    </dgm:pt>
    <dgm:pt modelId="{AE3E111D-25EB-4A8E-943B-23E794972B59}" type="pres">
      <dgm:prSet presAssocID="{615A64F2-C4EB-4DBD-B23E-1307BD370A0B}" presName="LShape" presStyleLbl="alignNode1" presStyleIdx="24" presStyleCnt="25"/>
      <dgm:spPr/>
    </dgm:pt>
    <dgm:pt modelId="{95609160-4E4C-4996-88C3-CFC8EEBA1774}" type="pres">
      <dgm:prSet presAssocID="{615A64F2-C4EB-4DBD-B23E-1307BD370A0B}" presName="ParentText" presStyleLbl="revTx" presStyleIdx="12" presStyleCnt="13">
        <dgm:presLayoutVars>
          <dgm:chMax val="0"/>
          <dgm:chPref val="0"/>
          <dgm:bulletEnabled val="1"/>
        </dgm:presLayoutVars>
      </dgm:prSet>
      <dgm:spPr/>
    </dgm:pt>
  </dgm:ptLst>
  <dgm:cxnLst>
    <dgm:cxn modelId="{957D820D-3E08-4C16-8268-137F70228E63}" type="presOf" srcId="{D7D185B8-381D-4841-AEF2-FD9DE6750EBD}" destId="{2F4EA3E8-8A3B-47E3-A2CA-39FE85208D1F}" srcOrd="0" destOrd="0" presId="urn:microsoft.com/office/officeart/2009/3/layout/StepUpProcess"/>
    <dgm:cxn modelId="{A783880F-3DDB-4FCD-AC99-2E971DAEB3EF}" type="presOf" srcId="{BB39757D-EFFD-4C5D-9F49-DCC2FFF09F65}" destId="{9B71269F-660F-4771-8688-432D4554B72A}" srcOrd="0" destOrd="0" presId="urn:microsoft.com/office/officeart/2009/3/layout/StepUpProcess"/>
    <dgm:cxn modelId="{EC484F24-89C7-4CBE-8D1A-E226C59FB6D8}" type="presOf" srcId="{33979E7A-7536-47E3-89AC-AE29100C72F1}" destId="{B0C1B978-6D5E-436E-8A49-2650E4A4D6FA}" srcOrd="0" destOrd="0" presId="urn:microsoft.com/office/officeart/2009/3/layout/StepUpProcess"/>
    <dgm:cxn modelId="{56651C2B-8ACC-40C0-95D1-B4C2FA4B816C}" type="presOf" srcId="{7F586521-0C73-43E4-B204-8ACA4EA534FA}" destId="{83C4ED87-B849-4150-AEB4-F1E9D5D5D298}" srcOrd="0" destOrd="0" presId="urn:microsoft.com/office/officeart/2009/3/layout/StepUpProcess"/>
    <dgm:cxn modelId="{E64A3E2F-F317-4B72-A9DB-0980C00BAA70}" srcId="{BBE5BCAA-E457-48A8-9546-133F497A6F42}" destId="{BB39757D-EFFD-4C5D-9F49-DCC2FFF09F65}" srcOrd="2" destOrd="0" parTransId="{DC915C3F-B5C1-4CAD-9E40-08739E8057B6}" sibTransId="{A2BC1A5A-70F5-4FB9-BA8E-69C24880BC26}"/>
    <dgm:cxn modelId="{625B8432-8C0D-49F7-B695-D1E7588A943B}" srcId="{BBE5BCAA-E457-48A8-9546-133F497A6F42}" destId="{5AC77967-DC46-44BB-82D7-3D2C1CD3FBAB}" srcOrd="0" destOrd="0" parTransId="{68F25088-39E5-4437-9D77-A6E73A61B557}" sibTransId="{2D748EB1-AADD-4EED-ACCB-878B0D6F3094}"/>
    <dgm:cxn modelId="{57C87133-3B50-4A6A-9671-915B8CDB67C6}" srcId="{BBE5BCAA-E457-48A8-9546-133F497A6F42}" destId="{96A72386-58DE-4193-9749-A2A57A045B8A}" srcOrd="7" destOrd="0" parTransId="{E7FF0D5D-2011-4DF8-8AFB-3EFD14840A96}" sibTransId="{D6AD7E4E-1BFB-465F-A98B-54FE6BA3C224}"/>
    <dgm:cxn modelId="{49045D39-062E-48B6-9BA1-4A5326CDBEF0}" srcId="{BBE5BCAA-E457-48A8-9546-133F497A6F42}" destId="{7F586521-0C73-43E4-B204-8ACA4EA534FA}" srcOrd="3" destOrd="0" parTransId="{188A51A2-F28F-4CCE-8DC6-FE34895C9001}" sibTransId="{A6445CF3-88B7-45DE-B1E6-5544CEFD56F9}"/>
    <dgm:cxn modelId="{8C142D3C-9A27-472A-BEAC-EBCC64CE7B35}" type="presOf" srcId="{5AC77967-DC46-44BB-82D7-3D2C1CD3FBAB}" destId="{8FDE840A-34A3-40A4-93B1-B12674A12155}" srcOrd="0" destOrd="0" presId="urn:microsoft.com/office/officeart/2009/3/layout/StepUpProcess"/>
    <dgm:cxn modelId="{4C806142-3EE3-40CD-BD8A-C23EAE7BDBC7}" type="presOf" srcId="{94374C5D-C58D-4740-9009-37FB13138D7A}" destId="{3B5FE426-1EE1-460A-BD02-302CDAF674E2}" srcOrd="0" destOrd="0" presId="urn:microsoft.com/office/officeart/2009/3/layout/StepUpProcess"/>
    <dgm:cxn modelId="{832B4847-723F-4707-B997-204F3E09AA78}" type="presOf" srcId="{615A64F2-C4EB-4DBD-B23E-1307BD370A0B}" destId="{95609160-4E4C-4996-88C3-CFC8EEBA1774}" srcOrd="0" destOrd="0" presId="urn:microsoft.com/office/officeart/2009/3/layout/StepUpProcess"/>
    <dgm:cxn modelId="{23004C6B-4754-457B-AD1D-9BEC2B377188}" srcId="{BBE5BCAA-E457-48A8-9546-133F497A6F42}" destId="{615A64F2-C4EB-4DBD-B23E-1307BD370A0B}" srcOrd="12" destOrd="0" parTransId="{234E7057-F930-4FE3-82ED-6E15678A879F}" sibTransId="{A75154A1-B787-4649-8D20-3F86DDDAF888}"/>
    <dgm:cxn modelId="{C0F9B176-09B0-4EF5-A214-ACDC734FD382}" srcId="{BBE5BCAA-E457-48A8-9546-133F497A6F42}" destId="{76B0935D-35D4-4200-A813-B83AC43BC0C1}" srcOrd="8" destOrd="0" parTransId="{33658577-6BDF-497F-BBE9-7B801A75A62E}" sibTransId="{555C77AF-0E2F-4AC3-AB44-42BBB3CD58FD}"/>
    <dgm:cxn modelId="{C7A1FC85-A5DA-40A3-9379-405CD49250DC}" type="presOf" srcId="{71C409AF-E546-47E6-A20F-91C9C75F201B}" destId="{BA224265-B858-475F-BCA7-C2A598D757BE}" srcOrd="0" destOrd="0" presId="urn:microsoft.com/office/officeart/2009/3/layout/StepUpProcess"/>
    <dgm:cxn modelId="{4F423B86-C93F-496E-8A40-61AB14394D11}" srcId="{BBE5BCAA-E457-48A8-9546-133F497A6F42}" destId="{94374C5D-C58D-4740-9009-37FB13138D7A}" srcOrd="11" destOrd="0" parTransId="{5FA77937-A084-4190-AF19-AEDD9DC31539}" sibTransId="{609A4040-096F-4D45-A192-18B2B2470B23}"/>
    <dgm:cxn modelId="{00B9988A-1B7B-47F5-B8D1-E40EA9BF6441}" srcId="{BBE5BCAA-E457-48A8-9546-133F497A6F42}" destId="{9EDCC01A-4B89-4A5A-A27D-8CA0D858D092}" srcOrd="9" destOrd="0" parTransId="{49D4EFE0-4A0D-4FD5-986F-BEB399617199}" sibTransId="{E1798543-F004-47DF-B3B2-047C2D79B3BF}"/>
    <dgm:cxn modelId="{AD044A8F-4B76-4D32-93FD-1C33474BEBDC}" srcId="{BBE5BCAA-E457-48A8-9546-133F497A6F42}" destId="{71C409AF-E546-47E6-A20F-91C9C75F201B}" srcOrd="4" destOrd="0" parTransId="{E47C8604-CD23-4253-B071-01166804221A}" sibTransId="{46FB8DB5-A517-43CB-807F-62D9B8FA4E32}"/>
    <dgm:cxn modelId="{8CDC6EA0-CC70-4E6A-BA77-754A9918D2CF}" srcId="{BBE5BCAA-E457-48A8-9546-133F497A6F42}" destId="{33979E7A-7536-47E3-89AC-AE29100C72F1}" srcOrd="10" destOrd="0" parTransId="{C759800D-64C4-4DAF-BB72-E16B6E0AEE16}" sibTransId="{1EDEB85F-BF49-414D-AAF9-0C2B12E9B20A}"/>
    <dgm:cxn modelId="{A88D3DA7-9446-4115-8174-CB9DC743505D}" type="presOf" srcId="{9EDCC01A-4B89-4A5A-A27D-8CA0D858D092}" destId="{2494B7E1-8004-4A6E-A0A8-CBE62486D7D8}" srcOrd="0" destOrd="0" presId="urn:microsoft.com/office/officeart/2009/3/layout/StepUpProcess"/>
    <dgm:cxn modelId="{9CD008AA-B482-46EC-B47B-3ACE58FA0954}" type="presOf" srcId="{D6967482-C1A4-4219-9722-3FB688B8888F}" destId="{46E0AF15-9093-4F49-B2E4-E750C8AD871C}" srcOrd="0" destOrd="0" presId="urn:microsoft.com/office/officeart/2009/3/layout/StepUpProcess"/>
    <dgm:cxn modelId="{C32BF6B8-AA66-48C6-9D61-AA6142403FF1}" srcId="{BBE5BCAA-E457-48A8-9546-133F497A6F42}" destId="{D7D185B8-381D-4841-AEF2-FD9DE6750EBD}" srcOrd="1" destOrd="0" parTransId="{AED67EAC-FA1E-4ED5-914B-B2490FE89A6B}" sibTransId="{10694EEF-C553-447C-867D-57C97D5DD14C}"/>
    <dgm:cxn modelId="{E9E87DC2-9980-46AC-9A4E-A868D4D6919D}" type="presOf" srcId="{96A72386-58DE-4193-9749-A2A57A045B8A}" destId="{C7E449F2-6798-48EB-B412-256ED7B4FD53}" srcOrd="0" destOrd="0" presId="urn:microsoft.com/office/officeart/2009/3/layout/StepUpProcess"/>
    <dgm:cxn modelId="{966EF9D9-0529-4929-B812-D6CF69F23447}" type="presOf" srcId="{BBE5BCAA-E457-48A8-9546-133F497A6F42}" destId="{56AC8FC9-B3FE-47B7-94A4-40BA28A34014}" srcOrd="0" destOrd="0" presId="urn:microsoft.com/office/officeart/2009/3/layout/StepUpProcess"/>
    <dgm:cxn modelId="{E0BB0FDA-FB38-49D7-9989-B17DB9F1A9F6}" type="presOf" srcId="{76B0935D-35D4-4200-A813-B83AC43BC0C1}" destId="{373FB0B6-9503-41D9-B6C0-09D367C64671}" srcOrd="0" destOrd="0" presId="urn:microsoft.com/office/officeart/2009/3/layout/StepUpProcess"/>
    <dgm:cxn modelId="{03CF9CE5-D1EC-4419-9744-7E7384C2B66B}" type="presOf" srcId="{5855617F-1D77-4608-A48C-DAB7B3BEBDA8}" destId="{8D852621-939D-4168-AD76-47FF74D26020}" srcOrd="0" destOrd="0" presId="urn:microsoft.com/office/officeart/2009/3/layout/StepUpProcess"/>
    <dgm:cxn modelId="{330C16F4-1FB6-4DD7-B05A-1E5BC7A0EDF9}" srcId="{BBE5BCAA-E457-48A8-9546-133F497A6F42}" destId="{5855617F-1D77-4608-A48C-DAB7B3BEBDA8}" srcOrd="5" destOrd="0" parTransId="{F3A95621-6490-4C47-912D-4F7F4556D4EE}" sibTransId="{3BBB7487-306E-46AE-8EEA-1C62DBE8C921}"/>
    <dgm:cxn modelId="{3A12B2F4-23B4-40D9-B8CA-31EDF8E1C806}" srcId="{BBE5BCAA-E457-48A8-9546-133F497A6F42}" destId="{D6967482-C1A4-4219-9722-3FB688B8888F}" srcOrd="6" destOrd="0" parTransId="{B7558AC6-D20B-45CE-85B0-BD8167AA1C2E}" sibTransId="{80ADB1A3-FCFE-491A-B7E4-7CBBB3E9E72C}"/>
    <dgm:cxn modelId="{8CC7F7A5-0413-440E-8734-07AB660E3724}" type="presParOf" srcId="{56AC8FC9-B3FE-47B7-94A4-40BA28A34014}" destId="{3C044015-2563-4F5C-870F-9DA7594D25DE}" srcOrd="0" destOrd="0" presId="urn:microsoft.com/office/officeart/2009/3/layout/StepUpProcess"/>
    <dgm:cxn modelId="{B2C35E47-EB15-4046-8531-6BF62F771226}" type="presParOf" srcId="{3C044015-2563-4F5C-870F-9DA7594D25DE}" destId="{2510A01C-3020-4C28-A54E-42612DC7B70E}" srcOrd="0" destOrd="0" presId="urn:microsoft.com/office/officeart/2009/3/layout/StepUpProcess"/>
    <dgm:cxn modelId="{7CAE1769-7F93-4CED-90AB-42D7271D0FA1}" type="presParOf" srcId="{3C044015-2563-4F5C-870F-9DA7594D25DE}" destId="{8FDE840A-34A3-40A4-93B1-B12674A12155}" srcOrd="1" destOrd="0" presId="urn:microsoft.com/office/officeart/2009/3/layout/StepUpProcess"/>
    <dgm:cxn modelId="{5087AC63-1E13-4A63-AFD9-F4D78C0331AE}" type="presParOf" srcId="{3C044015-2563-4F5C-870F-9DA7594D25DE}" destId="{9355E23C-04D3-4A2B-AE13-40D4F673102A}" srcOrd="2" destOrd="0" presId="urn:microsoft.com/office/officeart/2009/3/layout/StepUpProcess"/>
    <dgm:cxn modelId="{1FCC6FEF-B5ED-4D95-9F28-8C1E11B1455B}" type="presParOf" srcId="{56AC8FC9-B3FE-47B7-94A4-40BA28A34014}" destId="{71B97648-63D4-4C86-8FFB-8A3021868913}" srcOrd="1" destOrd="0" presId="urn:microsoft.com/office/officeart/2009/3/layout/StepUpProcess"/>
    <dgm:cxn modelId="{D9F0438D-6988-4C2D-82C0-DAFD991655B3}" type="presParOf" srcId="{71B97648-63D4-4C86-8FFB-8A3021868913}" destId="{31D4EC6C-1FDC-4118-B67B-CE499BFCF1FF}" srcOrd="0" destOrd="0" presId="urn:microsoft.com/office/officeart/2009/3/layout/StepUpProcess"/>
    <dgm:cxn modelId="{16067AA0-87EF-4F2F-8921-D56A6D7790D1}" type="presParOf" srcId="{56AC8FC9-B3FE-47B7-94A4-40BA28A34014}" destId="{ED226E6B-69A7-4EC4-942F-6EC13E048D36}" srcOrd="2" destOrd="0" presId="urn:microsoft.com/office/officeart/2009/3/layout/StepUpProcess"/>
    <dgm:cxn modelId="{410925C3-946F-4DE2-BF29-B7E7839A75F9}" type="presParOf" srcId="{ED226E6B-69A7-4EC4-942F-6EC13E048D36}" destId="{026D7069-4217-4EC8-96C2-1C3553A781E8}" srcOrd="0" destOrd="0" presId="urn:microsoft.com/office/officeart/2009/3/layout/StepUpProcess"/>
    <dgm:cxn modelId="{6AD5CA9F-D6F0-4F82-B36D-EC5435BCBD43}" type="presParOf" srcId="{ED226E6B-69A7-4EC4-942F-6EC13E048D36}" destId="{2F4EA3E8-8A3B-47E3-A2CA-39FE85208D1F}" srcOrd="1" destOrd="0" presId="urn:microsoft.com/office/officeart/2009/3/layout/StepUpProcess"/>
    <dgm:cxn modelId="{3D9D4FF2-4443-46B5-A66F-3935803C9AB7}" type="presParOf" srcId="{ED226E6B-69A7-4EC4-942F-6EC13E048D36}" destId="{29C9BBE1-B65A-4377-BD49-B400DD42FFF5}" srcOrd="2" destOrd="0" presId="urn:microsoft.com/office/officeart/2009/3/layout/StepUpProcess"/>
    <dgm:cxn modelId="{8510ED11-88D5-454B-BD5E-D20E81795B46}" type="presParOf" srcId="{56AC8FC9-B3FE-47B7-94A4-40BA28A34014}" destId="{E36B9D51-7800-4D8B-A588-E859EE32266E}" srcOrd="3" destOrd="0" presId="urn:microsoft.com/office/officeart/2009/3/layout/StepUpProcess"/>
    <dgm:cxn modelId="{9380244C-0513-4A70-972C-4C9E5990E1FE}" type="presParOf" srcId="{E36B9D51-7800-4D8B-A588-E859EE32266E}" destId="{5F4F81DC-48EF-4D3C-B332-51343ACB75A8}" srcOrd="0" destOrd="0" presId="urn:microsoft.com/office/officeart/2009/3/layout/StepUpProcess"/>
    <dgm:cxn modelId="{3A8FE78C-15A1-46EB-8FE6-1506A89C90CC}" type="presParOf" srcId="{56AC8FC9-B3FE-47B7-94A4-40BA28A34014}" destId="{88B347EE-95E5-4505-B4B6-574016BFDF86}" srcOrd="4" destOrd="0" presId="urn:microsoft.com/office/officeart/2009/3/layout/StepUpProcess"/>
    <dgm:cxn modelId="{0AEFE7C9-79DE-426B-96D0-350A1E27485F}" type="presParOf" srcId="{88B347EE-95E5-4505-B4B6-574016BFDF86}" destId="{D2FBF8F5-54C4-44C2-A58C-A3DFF4B99EFE}" srcOrd="0" destOrd="0" presId="urn:microsoft.com/office/officeart/2009/3/layout/StepUpProcess"/>
    <dgm:cxn modelId="{E4D3411C-B8F2-4978-9E2D-D4DC8293AFD4}" type="presParOf" srcId="{88B347EE-95E5-4505-B4B6-574016BFDF86}" destId="{9B71269F-660F-4771-8688-432D4554B72A}" srcOrd="1" destOrd="0" presId="urn:microsoft.com/office/officeart/2009/3/layout/StepUpProcess"/>
    <dgm:cxn modelId="{32ECCF5F-3D53-4694-82ED-DE7065A3B403}" type="presParOf" srcId="{88B347EE-95E5-4505-B4B6-574016BFDF86}" destId="{032D7AA6-A5F6-4B28-92CF-F72B255C69BB}" srcOrd="2" destOrd="0" presId="urn:microsoft.com/office/officeart/2009/3/layout/StepUpProcess"/>
    <dgm:cxn modelId="{D078155C-DC8D-4BED-9823-522146A3EB7B}" type="presParOf" srcId="{56AC8FC9-B3FE-47B7-94A4-40BA28A34014}" destId="{70198E4A-0004-4A0C-A5D6-4D5B09FAF760}" srcOrd="5" destOrd="0" presId="urn:microsoft.com/office/officeart/2009/3/layout/StepUpProcess"/>
    <dgm:cxn modelId="{474676FD-CC72-497F-AB47-35C8E4AF9274}" type="presParOf" srcId="{70198E4A-0004-4A0C-A5D6-4D5B09FAF760}" destId="{9E44CDFA-CA55-49F1-9F6C-95B6F082F47E}" srcOrd="0" destOrd="0" presId="urn:microsoft.com/office/officeart/2009/3/layout/StepUpProcess"/>
    <dgm:cxn modelId="{DEEAB4A8-350B-457E-8A33-993272B870CF}" type="presParOf" srcId="{56AC8FC9-B3FE-47B7-94A4-40BA28A34014}" destId="{975DFFED-EB45-4484-A47C-8FE27205FABB}" srcOrd="6" destOrd="0" presId="urn:microsoft.com/office/officeart/2009/3/layout/StepUpProcess"/>
    <dgm:cxn modelId="{25115016-845C-4659-997E-0075127E7C76}" type="presParOf" srcId="{975DFFED-EB45-4484-A47C-8FE27205FABB}" destId="{550EE741-70FB-450D-A5AE-7A07AD4DB63E}" srcOrd="0" destOrd="0" presId="urn:microsoft.com/office/officeart/2009/3/layout/StepUpProcess"/>
    <dgm:cxn modelId="{15594D73-D69C-498A-A9C6-3F50D45913DC}" type="presParOf" srcId="{975DFFED-EB45-4484-A47C-8FE27205FABB}" destId="{83C4ED87-B849-4150-AEB4-F1E9D5D5D298}" srcOrd="1" destOrd="0" presId="urn:microsoft.com/office/officeart/2009/3/layout/StepUpProcess"/>
    <dgm:cxn modelId="{7F8B3BC9-7663-421E-B79A-BED188FB9E74}" type="presParOf" srcId="{975DFFED-EB45-4484-A47C-8FE27205FABB}" destId="{7C2C85A5-86E1-456E-9CCC-4C728ADA9B0F}" srcOrd="2" destOrd="0" presId="urn:microsoft.com/office/officeart/2009/3/layout/StepUpProcess"/>
    <dgm:cxn modelId="{CCC643CD-5B1E-495E-BDCE-5C6D627D8FF6}" type="presParOf" srcId="{56AC8FC9-B3FE-47B7-94A4-40BA28A34014}" destId="{1EF69AC2-56A1-4F3F-AF64-5D27E1CC5B21}" srcOrd="7" destOrd="0" presId="urn:microsoft.com/office/officeart/2009/3/layout/StepUpProcess"/>
    <dgm:cxn modelId="{BD845635-C4E8-4227-8405-1368B1E71B0B}" type="presParOf" srcId="{1EF69AC2-56A1-4F3F-AF64-5D27E1CC5B21}" destId="{ED359BF8-0667-4AD6-A68D-C79BC0EE390A}" srcOrd="0" destOrd="0" presId="urn:microsoft.com/office/officeart/2009/3/layout/StepUpProcess"/>
    <dgm:cxn modelId="{1638F10F-FDBA-41D0-BCF3-669431B12DBE}" type="presParOf" srcId="{56AC8FC9-B3FE-47B7-94A4-40BA28A34014}" destId="{3000C4D6-424D-40B4-A64C-E817C71226F3}" srcOrd="8" destOrd="0" presId="urn:microsoft.com/office/officeart/2009/3/layout/StepUpProcess"/>
    <dgm:cxn modelId="{13E055CD-0B46-4FE9-A072-CC306F1B22B9}" type="presParOf" srcId="{3000C4D6-424D-40B4-A64C-E817C71226F3}" destId="{4CF659D1-5203-43A8-9220-E1BE1C0C306A}" srcOrd="0" destOrd="0" presId="urn:microsoft.com/office/officeart/2009/3/layout/StepUpProcess"/>
    <dgm:cxn modelId="{DB191E6B-4342-4A50-89A5-8CDF1EBA98DE}" type="presParOf" srcId="{3000C4D6-424D-40B4-A64C-E817C71226F3}" destId="{BA224265-B858-475F-BCA7-C2A598D757BE}" srcOrd="1" destOrd="0" presId="urn:microsoft.com/office/officeart/2009/3/layout/StepUpProcess"/>
    <dgm:cxn modelId="{CFA1284C-A8AB-4A9F-9F09-86481430B652}" type="presParOf" srcId="{3000C4D6-424D-40B4-A64C-E817C71226F3}" destId="{7D9C1941-5712-4395-82EF-7A0533D30348}" srcOrd="2" destOrd="0" presId="urn:microsoft.com/office/officeart/2009/3/layout/StepUpProcess"/>
    <dgm:cxn modelId="{8CCCD508-96BE-42AB-9821-4E3826A2528A}" type="presParOf" srcId="{56AC8FC9-B3FE-47B7-94A4-40BA28A34014}" destId="{CD32BF39-BFEF-4E23-BE33-3C0EAA21DDFD}" srcOrd="9" destOrd="0" presId="urn:microsoft.com/office/officeart/2009/3/layout/StepUpProcess"/>
    <dgm:cxn modelId="{6400FCA2-DE1B-4E1A-B994-4BF0538D4C55}" type="presParOf" srcId="{CD32BF39-BFEF-4E23-BE33-3C0EAA21DDFD}" destId="{2737B8CA-FE4B-49B9-9057-4630742279B9}" srcOrd="0" destOrd="0" presId="urn:microsoft.com/office/officeart/2009/3/layout/StepUpProcess"/>
    <dgm:cxn modelId="{B76D3851-042E-4229-9B4F-46ADCFBA30BD}" type="presParOf" srcId="{56AC8FC9-B3FE-47B7-94A4-40BA28A34014}" destId="{D23244ED-4A96-4849-8826-B44DDC63E498}" srcOrd="10" destOrd="0" presId="urn:microsoft.com/office/officeart/2009/3/layout/StepUpProcess"/>
    <dgm:cxn modelId="{BD892DBB-46CC-4249-87E5-661B2683D04B}" type="presParOf" srcId="{D23244ED-4A96-4849-8826-B44DDC63E498}" destId="{49A6FEB1-DDB0-432A-8B0C-F2E41773C699}" srcOrd="0" destOrd="0" presId="urn:microsoft.com/office/officeart/2009/3/layout/StepUpProcess"/>
    <dgm:cxn modelId="{ECEAA168-6331-4B0A-8F55-597D6C8BD55C}" type="presParOf" srcId="{D23244ED-4A96-4849-8826-B44DDC63E498}" destId="{8D852621-939D-4168-AD76-47FF74D26020}" srcOrd="1" destOrd="0" presId="urn:microsoft.com/office/officeart/2009/3/layout/StepUpProcess"/>
    <dgm:cxn modelId="{42D39655-3C03-4706-B249-033979A2FC97}" type="presParOf" srcId="{D23244ED-4A96-4849-8826-B44DDC63E498}" destId="{AD9D19BF-0EE4-41A5-AF20-23A67793DDB4}" srcOrd="2" destOrd="0" presId="urn:microsoft.com/office/officeart/2009/3/layout/StepUpProcess"/>
    <dgm:cxn modelId="{E2B5E084-D401-4109-909D-02048CFBEAE5}" type="presParOf" srcId="{56AC8FC9-B3FE-47B7-94A4-40BA28A34014}" destId="{5FD6D61E-22B0-4ECC-9CF0-BBF223C5228D}" srcOrd="11" destOrd="0" presId="urn:microsoft.com/office/officeart/2009/3/layout/StepUpProcess"/>
    <dgm:cxn modelId="{F951A98C-BFEA-4A18-8817-6F74E5368F79}" type="presParOf" srcId="{5FD6D61E-22B0-4ECC-9CF0-BBF223C5228D}" destId="{4CF16C06-0227-4D5A-B032-E4C174C5D057}" srcOrd="0" destOrd="0" presId="urn:microsoft.com/office/officeart/2009/3/layout/StepUpProcess"/>
    <dgm:cxn modelId="{FF691393-7EF6-424F-BC0A-8C2B80608261}" type="presParOf" srcId="{56AC8FC9-B3FE-47B7-94A4-40BA28A34014}" destId="{AC8B7A22-C1E1-4EBE-8B47-225676EBD193}" srcOrd="12" destOrd="0" presId="urn:microsoft.com/office/officeart/2009/3/layout/StepUpProcess"/>
    <dgm:cxn modelId="{934AD960-E4BC-4D05-BABC-5C6F483DA673}" type="presParOf" srcId="{AC8B7A22-C1E1-4EBE-8B47-225676EBD193}" destId="{229719D0-6DE6-422D-A5F1-6C1DDDAD51B1}" srcOrd="0" destOrd="0" presId="urn:microsoft.com/office/officeart/2009/3/layout/StepUpProcess"/>
    <dgm:cxn modelId="{B5FA94F7-74F5-41C8-A857-5A04F6EE35C1}" type="presParOf" srcId="{AC8B7A22-C1E1-4EBE-8B47-225676EBD193}" destId="{46E0AF15-9093-4F49-B2E4-E750C8AD871C}" srcOrd="1" destOrd="0" presId="urn:microsoft.com/office/officeart/2009/3/layout/StepUpProcess"/>
    <dgm:cxn modelId="{CA8893A1-D71C-4A68-9712-B338B217ED0D}" type="presParOf" srcId="{AC8B7A22-C1E1-4EBE-8B47-225676EBD193}" destId="{6FBB5A05-B63F-4AD2-A37A-9C150EE15828}" srcOrd="2" destOrd="0" presId="urn:microsoft.com/office/officeart/2009/3/layout/StepUpProcess"/>
    <dgm:cxn modelId="{2E09C22F-C3EC-4BCB-8B41-3AC1F86A256B}" type="presParOf" srcId="{56AC8FC9-B3FE-47B7-94A4-40BA28A34014}" destId="{DF71F1AA-EEF7-4191-A48C-6A7A874725DE}" srcOrd="13" destOrd="0" presId="urn:microsoft.com/office/officeart/2009/3/layout/StepUpProcess"/>
    <dgm:cxn modelId="{9AF9A188-9D6A-41E1-A07A-B596123F6364}" type="presParOf" srcId="{DF71F1AA-EEF7-4191-A48C-6A7A874725DE}" destId="{CE4C1478-E8FB-4138-B4F1-0CD354F2C3F1}" srcOrd="0" destOrd="0" presId="urn:microsoft.com/office/officeart/2009/3/layout/StepUpProcess"/>
    <dgm:cxn modelId="{BBA03074-1473-4C1E-B7A6-D3A4FDD0A897}" type="presParOf" srcId="{56AC8FC9-B3FE-47B7-94A4-40BA28A34014}" destId="{3C3FE08A-AD6A-4DF8-BD8C-D9D1E7A75024}" srcOrd="14" destOrd="0" presId="urn:microsoft.com/office/officeart/2009/3/layout/StepUpProcess"/>
    <dgm:cxn modelId="{87B104CC-812F-4ADA-9017-99697826F3B2}" type="presParOf" srcId="{3C3FE08A-AD6A-4DF8-BD8C-D9D1E7A75024}" destId="{CDA07E71-1F6E-4EAD-A3E7-63B321FD74FC}" srcOrd="0" destOrd="0" presId="urn:microsoft.com/office/officeart/2009/3/layout/StepUpProcess"/>
    <dgm:cxn modelId="{21D62F89-4A49-4FF5-8E02-3BF62650D34C}" type="presParOf" srcId="{3C3FE08A-AD6A-4DF8-BD8C-D9D1E7A75024}" destId="{C7E449F2-6798-48EB-B412-256ED7B4FD53}" srcOrd="1" destOrd="0" presId="urn:microsoft.com/office/officeart/2009/3/layout/StepUpProcess"/>
    <dgm:cxn modelId="{B713B696-582D-4FF6-A8D1-5CD82F3E99E8}" type="presParOf" srcId="{3C3FE08A-AD6A-4DF8-BD8C-D9D1E7A75024}" destId="{6B68DACA-D49F-4793-BBEC-D12D2FA77BBF}" srcOrd="2" destOrd="0" presId="urn:microsoft.com/office/officeart/2009/3/layout/StepUpProcess"/>
    <dgm:cxn modelId="{0B36CCC5-20DB-479D-A509-8CC746C3731C}" type="presParOf" srcId="{56AC8FC9-B3FE-47B7-94A4-40BA28A34014}" destId="{A78BC27F-2A0C-42C5-B418-D04A9CA42CD4}" srcOrd="15" destOrd="0" presId="urn:microsoft.com/office/officeart/2009/3/layout/StepUpProcess"/>
    <dgm:cxn modelId="{57BC1D1B-D39B-4549-9A27-F2A619713CA6}" type="presParOf" srcId="{A78BC27F-2A0C-42C5-B418-D04A9CA42CD4}" destId="{4B57E7E1-B1F6-47D0-B218-32A297AD464C}" srcOrd="0" destOrd="0" presId="urn:microsoft.com/office/officeart/2009/3/layout/StepUpProcess"/>
    <dgm:cxn modelId="{2589D770-F85D-43A5-B412-9D603A2948C0}" type="presParOf" srcId="{56AC8FC9-B3FE-47B7-94A4-40BA28A34014}" destId="{9A526EBC-9F26-40F5-A8BD-E7458CDDF37B}" srcOrd="16" destOrd="0" presId="urn:microsoft.com/office/officeart/2009/3/layout/StepUpProcess"/>
    <dgm:cxn modelId="{240CA137-ABC1-4B85-84D5-39ECFA705979}" type="presParOf" srcId="{9A526EBC-9F26-40F5-A8BD-E7458CDDF37B}" destId="{47875604-018A-486B-B5A5-B45AFED1DE40}" srcOrd="0" destOrd="0" presId="urn:microsoft.com/office/officeart/2009/3/layout/StepUpProcess"/>
    <dgm:cxn modelId="{2CF947F7-048F-42F1-A42D-03F0E9FF6A19}" type="presParOf" srcId="{9A526EBC-9F26-40F5-A8BD-E7458CDDF37B}" destId="{373FB0B6-9503-41D9-B6C0-09D367C64671}" srcOrd="1" destOrd="0" presId="urn:microsoft.com/office/officeart/2009/3/layout/StepUpProcess"/>
    <dgm:cxn modelId="{665CE66C-4F4B-47FD-AB10-0B6315E2CC4D}" type="presParOf" srcId="{9A526EBC-9F26-40F5-A8BD-E7458CDDF37B}" destId="{E98FB542-1319-4C01-834C-5F42A04DD7CE}" srcOrd="2" destOrd="0" presId="urn:microsoft.com/office/officeart/2009/3/layout/StepUpProcess"/>
    <dgm:cxn modelId="{6A2E1099-E7A5-46F7-969F-AC4B6CA53096}" type="presParOf" srcId="{56AC8FC9-B3FE-47B7-94A4-40BA28A34014}" destId="{DC77C97A-B7A2-48E7-8A84-911FE26B1236}" srcOrd="17" destOrd="0" presId="urn:microsoft.com/office/officeart/2009/3/layout/StepUpProcess"/>
    <dgm:cxn modelId="{B5F2F5F0-ABDF-40D3-B11E-A118DD8D207D}" type="presParOf" srcId="{DC77C97A-B7A2-48E7-8A84-911FE26B1236}" destId="{49A30D6E-93F2-48E6-B53A-BDA82ED918DD}" srcOrd="0" destOrd="0" presId="urn:microsoft.com/office/officeart/2009/3/layout/StepUpProcess"/>
    <dgm:cxn modelId="{3B83798B-E473-4EBF-B1B7-8CA8D9D20B02}" type="presParOf" srcId="{56AC8FC9-B3FE-47B7-94A4-40BA28A34014}" destId="{10CDF9A4-8DEA-49CB-9256-251FB35071F5}" srcOrd="18" destOrd="0" presId="urn:microsoft.com/office/officeart/2009/3/layout/StepUpProcess"/>
    <dgm:cxn modelId="{9A166638-397C-4AAA-88AB-2854A03E0E76}" type="presParOf" srcId="{10CDF9A4-8DEA-49CB-9256-251FB35071F5}" destId="{0762D291-0511-42AA-B77A-E9E2FC84F5F4}" srcOrd="0" destOrd="0" presId="urn:microsoft.com/office/officeart/2009/3/layout/StepUpProcess"/>
    <dgm:cxn modelId="{40E2F291-9EF8-4216-957D-0F4151058AD5}" type="presParOf" srcId="{10CDF9A4-8DEA-49CB-9256-251FB35071F5}" destId="{2494B7E1-8004-4A6E-A0A8-CBE62486D7D8}" srcOrd="1" destOrd="0" presId="urn:microsoft.com/office/officeart/2009/3/layout/StepUpProcess"/>
    <dgm:cxn modelId="{ADED3161-5682-4B89-953B-3CDD94820036}" type="presParOf" srcId="{10CDF9A4-8DEA-49CB-9256-251FB35071F5}" destId="{8841DEF6-DD0A-483F-92A3-16E6599DB489}" srcOrd="2" destOrd="0" presId="urn:microsoft.com/office/officeart/2009/3/layout/StepUpProcess"/>
    <dgm:cxn modelId="{6AAFA7FF-1205-4458-971E-3D6499398E94}" type="presParOf" srcId="{56AC8FC9-B3FE-47B7-94A4-40BA28A34014}" destId="{851CA0D7-9128-41B8-BFC1-B2C6F23C1E4E}" srcOrd="19" destOrd="0" presId="urn:microsoft.com/office/officeart/2009/3/layout/StepUpProcess"/>
    <dgm:cxn modelId="{B597C662-A9C3-4900-A5BC-170D0BDBC23F}" type="presParOf" srcId="{851CA0D7-9128-41B8-BFC1-B2C6F23C1E4E}" destId="{309C3DEC-0A50-4644-B27B-AC4860E62384}" srcOrd="0" destOrd="0" presId="urn:microsoft.com/office/officeart/2009/3/layout/StepUpProcess"/>
    <dgm:cxn modelId="{B9DCD5B3-EDF3-44F6-8B47-1E1D626A9810}" type="presParOf" srcId="{56AC8FC9-B3FE-47B7-94A4-40BA28A34014}" destId="{CB58EB19-AECD-4576-A3F6-A70F5716E2C0}" srcOrd="20" destOrd="0" presId="urn:microsoft.com/office/officeart/2009/3/layout/StepUpProcess"/>
    <dgm:cxn modelId="{C4113578-D858-4E31-92EA-6680396EF975}" type="presParOf" srcId="{CB58EB19-AECD-4576-A3F6-A70F5716E2C0}" destId="{2BD4A7C7-577E-4BE9-B020-FE86D041013B}" srcOrd="0" destOrd="0" presId="urn:microsoft.com/office/officeart/2009/3/layout/StepUpProcess"/>
    <dgm:cxn modelId="{7A7C2F8D-D639-4853-BD94-67F54A8FF4C2}" type="presParOf" srcId="{CB58EB19-AECD-4576-A3F6-A70F5716E2C0}" destId="{B0C1B978-6D5E-436E-8A49-2650E4A4D6FA}" srcOrd="1" destOrd="0" presId="urn:microsoft.com/office/officeart/2009/3/layout/StepUpProcess"/>
    <dgm:cxn modelId="{7179C6FA-81EF-4023-81BF-02211E462E22}" type="presParOf" srcId="{CB58EB19-AECD-4576-A3F6-A70F5716E2C0}" destId="{31647D95-D5D3-4A06-BCBB-634E217DD260}" srcOrd="2" destOrd="0" presId="urn:microsoft.com/office/officeart/2009/3/layout/StepUpProcess"/>
    <dgm:cxn modelId="{4C66E5ED-13BF-4E7C-9B90-A1633EB16716}" type="presParOf" srcId="{56AC8FC9-B3FE-47B7-94A4-40BA28A34014}" destId="{BAC37E37-1183-4664-884A-120B683DF8EC}" srcOrd="21" destOrd="0" presId="urn:microsoft.com/office/officeart/2009/3/layout/StepUpProcess"/>
    <dgm:cxn modelId="{7354B56D-7116-48BA-91A8-FA49B61099AD}" type="presParOf" srcId="{BAC37E37-1183-4664-884A-120B683DF8EC}" destId="{706AC4DD-74E7-4604-B972-5D9A1ECFCF43}" srcOrd="0" destOrd="0" presId="urn:microsoft.com/office/officeart/2009/3/layout/StepUpProcess"/>
    <dgm:cxn modelId="{6F98C110-DC71-4572-8F46-95AE877FF48A}" type="presParOf" srcId="{56AC8FC9-B3FE-47B7-94A4-40BA28A34014}" destId="{6E396C9D-7A4A-47D1-856D-E8A9A404C8E8}" srcOrd="22" destOrd="0" presId="urn:microsoft.com/office/officeart/2009/3/layout/StepUpProcess"/>
    <dgm:cxn modelId="{8152CEC3-9B11-4E72-8606-8307FA290DC1}" type="presParOf" srcId="{6E396C9D-7A4A-47D1-856D-E8A9A404C8E8}" destId="{45C97A0F-77E5-444A-9189-A10F6CC9B853}" srcOrd="0" destOrd="0" presId="urn:microsoft.com/office/officeart/2009/3/layout/StepUpProcess"/>
    <dgm:cxn modelId="{E6F556BE-2019-42EB-9A4F-6C5271125F90}" type="presParOf" srcId="{6E396C9D-7A4A-47D1-856D-E8A9A404C8E8}" destId="{3B5FE426-1EE1-460A-BD02-302CDAF674E2}" srcOrd="1" destOrd="0" presId="urn:microsoft.com/office/officeart/2009/3/layout/StepUpProcess"/>
    <dgm:cxn modelId="{6A6A1232-B358-4CE1-93FA-E8F974D125D1}" type="presParOf" srcId="{6E396C9D-7A4A-47D1-856D-E8A9A404C8E8}" destId="{A0CD6A1E-61B2-4851-829F-D8A494C8AA63}" srcOrd="2" destOrd="0" presId="urn:microsoft.com/office/officeart/2009/3/layout/StepUpProcess"/>
    <dgm:cxn modelId="{23EFC426-8820-444A-9B97-EEEDAFD57086}" type="presParOf" srcId="{56AC8FC9-B3FE-47B7-94A4-40BA28A34014}" destId="{EA10385A-63DA-441F-851C-E24A4272D82D}" srcOrd="23" destOrd="0" presId="urn:microsoft.com/office/officeart/2009/3/layout/StepUpProcess"/>
    <dgm:cxn modelId="{114FF7C5-B0F8-496D-97C2-9F4CF9D949B8}" type="presParOf" srcId="{EA10385A-63DA-441F-851C-E24A4272D82D}" destId="{D7E06423-CD92-449A-A720-68120AC042F1}" srcOrd="0" destOrd="0" presId="urn:microsoft.com/office/officeart/2009/3/layout/StepUpProcess"/>
    <dgm:cxn modelId="{F60398D0-A76E-4D5C-B3C6-FD0B5B8919BF}" type="presParOf" srcId="{56AC8FC9-B3FE-47B7-94A4-40BA28A34014}" destId="{C8D525AF-FB85-440D-BFCC-39276072BFA3}" srcOrd="24" destOrd="0" presId="urn:microsoft.com/office/officeart/2009/3/layout/StepUpProcess"/>
    <dgm:cxn modelId="{D3B60560-8319-4483-A04E-86C30AF0FB5F}" type="presParOf" srcId="{C8D525AF-FB85-440D-BFCC-39276072BFA3}" destId="{AE3E111D-25EB-4A8E-943B-23E794972B59}" srcOrd="0" destOrd="0" presId="urn:microsoft.com/office/officeart/2009/3/layout/StepUpProcess"/>
    <dgm:cxn modelId="{062F5327-67EF-46F0-A5FB-F8E16A35B73F}" type="presParOf" srcId="{C8D525AF-FB85-440D-BFCC-39276072BFA3}" destId="{95609160-4E4C-4996-88C3-CFC8EEBA177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3BDA4-599A-490D-9814-9C2FB8D61904}" type="doc">
      <dgm:prSet loTypeId="urn:microsoft.com/office/officeart/2008/layout/VerticalCurvedList" loCatId="list" qsTypeId="urn:microsoft.com/office/officeart/2005/8/quickstyle/simple4" qsCatId="simple" csTypeId="urn:microsoft.com/office/officeart/2005/8/colors/accent0_2" csCatId="mainScheme" phldr="1"/>
      <dgm:spPr/>
      <dgm:t>
        <a:bodyPr/>
        <a:lstStyle/>
        <a:p>
          <a:endParaRPr lang="en-US"/>
        </a:p>
      </dgm:t>
    </dgm:pt>
    <dgm:pt modelId="{0D2AF435-30CC-4CA0-B6C6-7BC74E5584CA}">
      <dgm:prSet phldrT="[Text]"/>
      <dgm:spPr/>
      <dgm:t>
        <a:bodyPr/>
        <a:lstStyle/>
        <a:p>
          <a:r>
            <a:rPr lang="en-US" dirty="0"/>
            <a:t>46% Issues reported via Source Type : Toll Free Telco Call Center Channel. </a:t>
          </a:r>
          <a:br>
            <a:rPr lang="en-US" dirty="0"/>
          </a:br>
          <a:r>
            <a:rPr lang="en-US" dirty="0"/>
            <a:t>8% Issues are reported via Source Type : Social media </a:t>
          </a:r>
          <a:r>
            <a:rPr lang="en-US" dirty="0">
              <a:sym typeface="Wingdings" panose="05000000000000000000" pitchFamily="2" charset="2"/>
            </a:rPr>
            <a:t> </a:t>
          </a:r>
          <a:r>
            <a:rPr lang="en-US" dirty="0"/>
            <a:t>Major chunk is via Twitter [~50%] </a:t>
          </a:r>
        </a:p>
      </dgm:t>
    </dgm:pt>
    <dgm:pt modelId="{75A3A074-D626-42E8-9B6B-C1059B69F655}" type="parTrans" cxnId="{C086990B-2E53-403C-BEEC-2D939E877BD6}">
      <dgm:prSet/>
      <dgm:spPr/>
      <dgm:t>
        <a:bodyPr/>
        <a:lstStyle/>
        <a:p>
          <a:endParaRPr lang="en-US"/>
        </a:p>
      </dgm:t>
    </dgm:pt>
    <dgm:pt modelId="{3091D4FC-DCF6-4B21-8580-2DAA91C9EFE3}" type="sibTrans" cxnId="{C086990B-2E53-403C-BEEC-2D939E877BD6}">
      <dgm:prSet/>
      <dgm:spPr/>
      <dgm:t>
        <a:bodyPr/>
        <a:lstStyle/>
        <a:p>
          <a:endParaRPr lang="en-US"/>
        </a:p>
      </dgm:t>
    </dgm:pt>
    <dgm:pt modelId="{3DE4D720-509C-44F9-8A0A-9365391EC19D}">
      <dgm:prSet phldrT="[Text]"/>
      <dgm:spPr/>
      <dgm:t>
        <a:bodyPr/>
        <a:lstStyle/>
        <a:p>
          <a:r>
            <a:rPr lang="en-US" dirty="0"/>
            <a:t>~48% cases under the SR category : Resolved, are been resolved &lt;=5 days [SLA]</a:t>
          </a:r>
        </a:p>
      </dgm:t>
    </dgm:pt>
    <dgm:pt modelId="{C97DB19F-F88A-47E4-B823-6CB8283F08B4}" type="parTrans" cxnId="{A77658DE-6A6A-4AD1-BDCC-0D916B3C0B8B}">
      <dgm:prSet/>
      <dgm:spPr/>
      <dgm:t>
        <a:bodyPr/>
        <a:lstStyle/>
        <a:p>
          <a:endParaRPr lang="en-US"/>
        </a:p>
      </dgm:t>
    </dgm:pt>
    <dgm:pt modelId="{DAA4F22D-2758-4D81-8770-25A8B2AB32AA}" type="sibTrans" cxnId="{A77658DE-6A6A-4AD1-BDCC-0D916B3C0B8B}">
      <dgm:prSet/>
      <dgm:spPr/>
      <dgm:t>
        <a:bodyPr/>
        <a:lstStyle/>
        <a:p>
          <a:endParaRPr lang="en-US"/>
        </a:p>
      </dgm:t>
    </dgm:pt>
    <dgm:pt modelId="{2B728EA0-7AF4-4291-9EEC-A8E379767D85}">
      <dgm:prSet phldrT="[Text]"/>
      <dgm:spPr/>
      <dgm:t>
        <a:bodyPr/>
        <a:lstStyle/>
        <a:p>
          <a:r>
            <a:rPr lang="en-US" dirty="0"/>
            <a:t>No. of Complaints raised by the customer are into declining trend over the time </a:t>
          </a:r>
          <a:br>
            <a:rPr lang="en-US" dirty="0"/>
          </a:br>
          <a:r>
            <a:rPr lang="en-US" dirty="0"/>
            <a:t>and ~&gt;=50% SR’s raised case are still under Open/On-Hold category </a:t>
          </a:r>
          <a:r>
            <a:rPr lang="en-US" dirty="0" err="1"/>
            <a:t>i.e</a:t>
          </a:r>
          <a:r>
            <a:rPr lang="en-US" dirty="0"/>
            <a:t> Un-resolved</a:t>
          </a:r>
        </a:p>
      </dgm:t>
    </dgm:pt>
    <dgm:pt modelId="{6394B151-F4EE-499E-9FF8-5905005C9C1F}" type="parTrans" cxnId="{EDDA2E4C-5A15-4C74-B40B-0864ADFCE6E8}">
      <dgm:prSet/>
      <dgm:spPr/>
      <dgm:t>
        <a:bodyPr/>
        <a:lstStyle/>
        <a:p>
          <a:endParaRPr lang="en-US"/>
        </a:p>
      </dgm:t>
    </dgm:pt>
    <dgm:pt modelId="{27B8747B-C804-4702-8369-3F499403BD62}" type="sibTrans" cxnId="{EDDA2E4C-5A15-4C74-B40B-0864ADFCE6E8}">
      <dgm:prSet/>
      <dgm:spPr/>
      <dgm:t>
        <a:bodyPr/>
        <a:lstStyle/>
        <a:p>
          <a:endParaRPr lang="en-US"/>
        </a:p>
      </dgm:t>
    </dgm:pt>
    <dgm:pt modelId="{A3D1E9B9-E07B-4861-AC5A-4FF6A09E1456}">
      <dgm:prSet phldrT="[Text]"/>
      <dgm:spPr/>
      <dgm:t>
        <a:bodyPr/>
        <a:lstStyle/>
        <a:p>
          <a:r>
            <a:rPr lang="en-US" dirty="0"/>
            <a:t>~61% of Customer SR’s are for Voice issues &amp; 35% for Data issues and ~4% for other issues</a:t>
          </a:r>
        </a:p>
      </dgm:t>
    </dgm:pt>
    <dgm:pt modelId="{6036C544-C2D0-4564-AE08-36211D05A9F7}" type="parTrans" cxnId="{9512F889-2F4A-4217-8B8B-C7FA6FDD6B16}">
      <dgm:prSet/>
      <dgm:spPr/>
      <dgm:t>
        <a:bodyPr/>
        <a:lstStyle/>
        <a:p>
          <a:endParaRPr lang="en-US"/>
        </a:p>
      </dgm:t>
    </dgm:pt>
    <dgm:pt modelId="{913AEF37-D328-4495-88D9-2F011D9195FB}" type="sibTrans" cxnId="{9512F889-2F4A-4217-8B8B-C7FA6FDD6B16}">
      <dgm:prSet/>
      <dgm:spPr/>
      <dgm:t>
        <a:bodyPr/>
        <a:lstStyle/>
        <a:p>
          <a:endParaRPr lang="en-US"/>
        </a:p>
      </dgm:t>
    </dgm:pt>
    <dgm:pt modelId="{56D96917-EF15-4C11-9BB3-604B9B992EA4}">
      <dgm:prSet phldrT="[Text]"/>
      <dgm:spPr/>
      <dgm:t>
        <a:bodyPr/>
        <a:lstStyle/>
        <a:p>
          <a:r>
            <a:rPr lang="en-US" dirty="0"/>
            <a:t>Major chunk in Voice is 3G Voice [54% w.r.t Total Voice Complaints] and </a:t>
          </a:r>
          <a:br>
            <a:rPr lang="en-US" dirty="0"/>
          </a:br>
          <a:r>
            <a:rPr lang="en-US" dirty="0"/>
            <a:t>in Data is 4G Data [91% w.r.t Total Data Complaints]</a:t>
          </a:r>
        </a:p>
      </dgm:t>
    </dgm:pt>
    <dgm:pt modelId="{38962327-EFFE-481C-B323-183AC024171A}" type="parTrans" cxnId="{D1681E5C-9902-4A93-9FC0-7E7667710802}">
      <dgm:prSet/>
      <dgm:spPr/>
      <dgm:t>
        <a:bodyPr/>
        <a:lstStyle/>
        <a:p>
          <a:endParaRPr lang="en-US"/>
        </a:p>
      </dgm:t>
    </dgm:pt>
    <dgm:pt modelId="{EA5AD6F2-A5C5-4234-A56E-81D420F36A1F}" type="sibTrans" cxnId="{D1681E5C-9902-4A93-9FC0-7E7667710802}">
      <dgm:prSet/>
      <dgm:spPr/>
      <dgm:t>
        <a:bodyPr/>
        <a:lstStyle/>
        <a:p>
          <a:endParaRPr lang="en-US"/>
        </a:p>
      </dgm:t>
    </dgm:pt>
    <dgm:pt modelId="{45A3E27E-5711-407F-A562-658B8A372EFE}">
      <dgm:prSet phldrT="[Text]"/>
      <dgm:spPr/>
      <dgm:t>
        <a:bodyPr/>
        <a:lstStyle/>
        <a:p>
          <a:r>
            <a:rPr lang="en-US" dirty="0"/>
            <a:t>87% SR’s raised are from Customer type : Gold and Type : Platinum – 13%</a:t>
          </a:r>
        </a:p>
      </dgm:t>
    </dgm:pt>
    <dgm:pt modelId="{3BB3A266-509E-4A8A-88AC-124C6E84B7FE}" type="parTrans" cxnId="{E834FEF1-BC26-428D-AF52-36B6E8AAF4A8}">
      <dgm:prSet/>
      <dgm:spPr/>
      <dgm:t>
        <a:bodyPr/>
        <a:lstStyle/>
        <a:p>
          <a:endParaRPr lang="en-US"/>
        </a:p>
      </dgm:t>
    </dgm:pt>
    <dgm:pt modelId="{C45525B9-22AD-4686-B5AB-F7C45DED2F9D}" type="sibTrans" cxnId="{E834FEF1-BC26-428D-AF52-36B6E8AAF4A8}">
      <dgm:prSet/>
      <dgm:spPr/>
      <dgm:t>
        <a:bodyPr/>
        <a:lstStyle/>
        <a:p>
          <a:endParaRPr lang="en-US"/>
        </a:p>
      </dgm:t>
    </dgm:pt>
    <dgm:pt modelId="{C5503030-285F-4FD2-9E62-AE355707585D}">
      <dgm:prSet phldrT="[Text]"/>
      <dgm:spPr/>
      <dgm:t>
        <a:bodyPr/>
        <a:lstStyle/>
        <a:p>
          <a:r>
            <a:rPr lang="en-US" dirty="0"/>
            <a:t>73% SR’s are from Customer class : Induvial, followed by ~26% from Customer class : Corporate/Medium/Micro &amp; Small enterprise </a:t>
          </a:r>
        </a:p>
      </dgm:t>
    </dgm:pt>
    <dgm:pt modelId="{A0243754-BB6F-4882-A741-B7EE28588C9B}" type="parTrans" cxnId="{24A49183-B680-482D-917D-A3F8DB532791}">
      <dgm:prSet/>
      <dgm:spPr/>
      <dgm:t>
        <a:bodyPr/>
        <a:lstStyle/>
        <a:p>
          <a:endParaRPr lang="en-US"/>
        </a:p>
      </dgm:t>
    </dgm:pt>
    <dgm:pt modelId="{664A9110-F86F-4308-A698-DE6B40562655}" type="sibTrans" cxnId="{24A49183-B680-482D-917D-A3F8DB532791}">
      <dgm:prSet/>
      <dgm:spPr/>
      <dgm:t>
        <a:bodyPr/>
        <a:lstStyle/>
        <a:p>
          <a:endParaRPr lang="en-US"/>
        </a:p>
      </dgm:t>
    </dgm:pt>
    <dgm:pt modelId="{EFCF1B65-00A0-4C9E-ABD9-DC65BE89BB5C}" type="pres">
      <dgm:prSet presAssocID="{5B93BDA4-599A-490D-9814-9C2FB8D61904}" presName="Name0" presStyleCnt="0">
        <dgm:presLayoutVars>
          <dgm:chMax val="7"/>
          <dgm:chPref val="7"/>
          <dgm:dir/>
        </dgm:presLayoutVars>
      </dgm:prSet>
      <dgm:spPr/>
    </dgm:pt>
    <dgm:pt modelId="{979BEA43-254E-4B8D-8C47-467619E9455E}" type="pres">
      <dgm:prSet presAssocID="{5B93BDA4-599A-490D-9814-9C2FB8D61904}" presName="Name1" presStyleCnt="0"/>
      <dgm:spPr/>
    </dgm:pt>
    <dgm:pt modelId="{5FD35C57-A753-48B8-B5AD-0B770E5D09DB}" type="pres">
      <dgm:prSet presAssocID="{5B93BDA4-599A-490D-9814-9C2FB8D61904}" presName="cycle" presStyleCnt="0"/>
      <dgm:spPr/>
    </dgm:pt>
    <dgm:pt modelId="{F143D0A2-4D28-4CA7-8D1D-224EB05F8B85}" type="pres">
      <dgm:prSet presAssocID="{5B93BDA4-599A-490D-9814-9C2FB8D61904}" presName="srcNode" presStyleLbl="node1" presStyleIdx="0" presStyleCnt="7"/>
      <dgm:spPr/>
    </dgm:pt>
    <dgm:pt modelId="{CCBA3C5F-0C0B-4016-A2E2-2AA369FE6B97}" type="pres">
      <dgm:prSet presAssocID="{5B93BDA4-599A-490D-9814-9C2FB8D61904}" presName="conn" presStyleLbl="parChTrans1D2" presStyleIdx="0" presStyleCnt="1"/>
      <dgm:spPr/>
    </dgm:pt>
    <dgm:pt modelId="{A2614DBC-3467-464A-B8DD-C9A73C00EF93}" type="pres">
      <dgm:prSet presAssocID="{5B93BDA4-599A-490D-9814-9C2FB8D61904}" presName="extraNode" presStyleLbl="node1" presStyleIdx="0" presStyleCnt="7"/>
      <dgm:spPr/>
    </dgm:pt>
    <dgm:pt modelId="{3848A432-DC13-4441-A8E9-AF2FB4964451}" type="pres">
      <dgm:prSet presAssocID="{5B93BDA4-599A-490D-9814-9C2FB8D61904}" presName="dstNode" presStyleLbl="node1" presStyleIdx="0" presStyleCnt="7"/>
      <dgm:spPr/>
    </dgm:pt>
    <dgm:pt modelId="{D19B504F-848F-43E7-8605-DFB190C711F9}" type="pres">
      <dgm:prSet presAssocID="{2B728EA0-7AF4-4291-9EEC-A8E379767D85}" presName="text_1" presStyleLbl="node1" presStyleIdx="0" presStyleCnt="7">
        <dgm:presLayoutVars>
          <dgm:bulletEnabled val="1"/>
        </dgm:presLayoutVars>
      </dgm:prSet>
      <dgm:spPr/>
    </dgm:pt>
    <dgm:pt modelId="{B275F486-6492-4A33-A758-D8153CE9C476}" type="pres">
      <dgm:prSet presAssocID="{2B728EA0-7AF4-4291-9EEC-A8E379767D85}" presName="accent_1" presStyleCnt="0"/>
      <dgm:spPr/>
    </dgm:pt>
    <dgm:pt modelId="{7FA4D232-4D11-454C-92CB-23D499ADDB34}" type="pres">
      <dgm:prSet presAssocID="{2B728EA0-7AF4-4291-9EEC-A8E379767D85}" presName="accentRepeatNode" presStyleLbl="solidFgAcc1" presStyleIdx="0" presStyleCnt="7"/>
      <dgm:spPr/>
    </dgm:pt>
    <dgm:pt modelId="{AFD4B7E5-42A1-4EBB-A5FE-9BBCCDC6A122}" type="pres">
      <dgm:prSet presAssocID="{A3D1E9B9-E07B-4861-AC5A-4FF6A09E1456}" presName="text_2" presStyleLbl="node1" presStyleIdx="1" presStyleCnt="7">
        <dgm:presLayoutVars>
          <dgm:bulletEnabled val="1"/>
        </dgm:presLayoutVars>
      </dgm:prSet>
      <dgm:spPr/>
    </dgm:pt>
    <dgm:pt modelId="{284813FA-4F08-47F5-83DD-9D5130B53FF5}" type="pres">
      <dgm:prSet presAssocID="{A3D1E9B9-E07B-4861-AC5A-4FF6A09E1456}" presName="accent_2" presStyleCnt="0"/>
      <dgm:spPr/>
    </dgm:pt>
    <dgm:pt modelId="{5522696E-4E53-48AF-BDDB-9DBC45617BE3}" type="pres">
      <dgm:prSet presAssocID="{A3D1E9B9-E07B-4861-AC5A-4FF6A09E1456}" presName="accentRepeatNode" presStyleLbl="solidFgAcc1" presStyleIdx="1" presStyleCnt="7"/>
      <dgm:spPr/>
    </dgm:pt>
    <dgm:pt modelId="{FCC18E91-A25C-4725-A422-AAEC87F8A83A}" type="pres">
      <dgm:prSet presAssocID="{56D96917-EF15-4C11-9BB3-604B9B992EA4}" presName="text_3" presStyleLbl="node1" presStyleIdx="2" presStyleCnt="7">
        <dgm:presLayoutVars>
          <dgm:bulletEnabled val="1"/>
        </dgm:presLayoutVars>
      </dgm:prSet>
      <dgm:spPr/>
    </dgm:pt>
    <dgm:pt modelId="{67D5079C-F16E-4753-947E-E826ACD99256}" type="pres">
      <dgm:prSet presAssocID="{56D96917-EF15-4C11-9BB3-604B9B992EA4}" presName="accent_3" presStyleCnt="0"/>
      <dgm:spPr/>
    </dgm:pt>
    <dgm:pt modelId="{C09C1138-6073-43DF-850D-414A6DF04C94}" type="pres">
      <dgm:prSet presAssocID="{56D96917-EF15-4C11-9BB3-604B9B992EA4}" presName="accentRepeatNode" presStyleLbl="solidFgAcc1" presStyleIdx="2" presStyleCnt="7"/>
      <dgm:spPr/>
    </dgm:pt>
    <dgm:pt modelId="{2BD82B77-C32E-4E2F-86EA-25389E8DB910}" type="pres">
      <dgm:prSet presAssocID="{45A3E27E-5711-407F-A562-658B8A372EFE}" presName="text_4" presStyleLbl="node1" presStyleIdx="3" presStyleCnt="7">
        <dgm:presLayoutVars>
          <dgm:bulletEnabled val="1"/>
        </dgm:presLayoutVars>
      </dgm:prSet>
      <dgm:spPr/>
    </dgm:pt>
    <dgm:pt modelId="{83064540-E402-42A2-9793-287C4942F1F1}" type="pres">
      <dgm:prSet presAssocID="{45A3E27E-5711-407F-A562-658B8A372EFE}" presName="accent_4" presStyleCnt="0"/>
      <dgm:spPr/>
    </dgm:pt>
    <dgm:pt modelId="{51F591EE-0D2A-4831-A1CC-4C528019E795}" type="pres">
      <dgm:prSet presAssocID="{45A3E27E-5711-407F-A562-658B8A372EFE}" presName="accentRepeatNode" presStyleLbl="solidFgAcc1" presStyleIdx="3" presStyleCnt="7"/>
      <dgm:spPr/>
    </dgm:pt>
    <dgm:pt modelId="{390CD2A6-709F-4A3D-B649-4163362F88DE}" type="pres">
      <dgm:prSet presAssocID="{C5503030-285F-4FD2-9E62-AE355707585D}" presName="text_5" presStyleLbl="node1" presStyleIdx="4" presStyleCnt="7">
        <dgm:presLayoutVars>
          <dgm:bulletEnabled val="1"/>
        </dgm:presLayoutVars>
      </dgm:prSet>
      <dgm:spPr/>
    </dgm:pt>
    <dgm:pt modelId="{48F24E90-8C5E-42F3-9586-A76FC681C78D}" type="pres">
      <dgm:prSet presAssocID="{C5503030-285F-4FD2-9E62-AE355707585D}" presName="accent_5" presStyleCnt="0"/>
      <dgm:spPr/>
    </dgm:pt>
    <dgm:pt modelId="{53A3F7E7-7BF3-497E-8A90-7853C5611C12}" type="pres">
      <dgm:prSet presAssocID="{C5503030-285F-4FD2-9E62-AE355707585D}" presName="accentRepeatNode" presStyleLbl="solidFgAcc1" presStyleIdx="4" presStyleCnt="7"/>
      <dgm:spPr/>
    </dgm:pt>
    <dgm:pt modelId="{CB1621F6-B47F-4B32-AEF2-E070243A0A2E}" type="pres">
      <dgm:prSet presAssocID="{0D2AF435-30CC-4CA0-B6C6-7BC74E5584CA}" presName="text_6" presStyleLbl="node1" presStyleIdx="5" presStyleCnt="7">
        <dgm:presLayoutVars>
          <dgm:bulletEnabled val="1"/>
        </dgm:presLayoutVars>
      </dgm:prSet>
      <dgm:spPr/>
    </dgm:pt>
    <dgm:pt modelId="{7EF5A386-394A-40F5-AC86-971DEA8D5B0F}" type="pres">
      <dgm:prSet presAssocID="{0D2AF435-30CC-4CA0-B6C6-7BC74E5584CA}" presName="accent_6" presStyleCnt="0"/>
      <dgm:spPr/>
    </dgm:pt>
    <dgm:pt modelId="{8A90121D-A24E-4375-96E1-DCEADECE0523}" type="pres">
      <dgm:prSet presAssocID="{0D2AF435-30CC-4CA0-B6C6-7BC74E5584CA}" presName="accentRepeatNode" presStyleLbl="solidFgAcc1" presStyleIdx="5" presStyleCnt="7"/>
      <dgm:spPr/>
    </dgm:pt>
    <dgm:pt modelId="{3A04BFD0-7B18-4D7A-BA70-72F0777D970E}" type="pres">
      <dgm:prSet presAssocID="{3DE4D720-509C-44F9-8A0A-9365391EC19D}" presName="text_7" presStyleLbl="node1" presStyleIdx="6" presStyleCnt="7">
        <dgm:presLayoutVars>
          <dgm:bulletEnabled val="1"/>
        </dgm:presLayoutVars>
      </dgm:prSet>
      <dgm:spPr/>
    </dgm:pt>
    <dgm:pt modelId="{688D10D0-31A9-46DE-9DA6-AE6BE5F53D63}" type="pres">
      <dgm:prSet presAssocID="{3DE4D720-509C-44F9-8A0A-9365391EC19D}" presName="accent_7" presStyleCnt="0"/>
      <dgm:spPr/>
    </dgm:pt>
    <dgm:pt modelId="{E4CE5CCE-ADDC-41E3-94B2-4321AF714E54}" type="pres">
      <dgm:prSet presAssocID="{3DE4D720-509C-44F9-8A0A-9365391EC19D}" presName="accentRepeatNode" presStyleLbl="solidFgAcc1" presStyleIdx="6" presStyleCnt="7"/>
      <dgm:spPr/>
    </dgm:pt>
  </dgm:ptLst>
  <dgm:cxnLst>
    <dgm:cxn modelId="{C086990B-2E53-403C-BEEC-2D939E877BD6}" srcId="{5B93BDA4-599A-490D-9814-9C2FB8D61904}" destId="{0D2AF435-30CC-4CA0-B6C6-7BC74E5584CA}" srcOrd="5" destOrd="0" parTransId="{75A3A074-D626-42E8-9B6B-C1059B69F655}" sibTransId="{3091D4FC-DCF6-4B21-8580-2DAA91C9EFE3}"/>
    <dgm:cxn modelId="{2296A710-2E73-4673-88B8-C73E2FC4182B}" type="presOf" srcId="{45A3E27E-5711-407F-A562-658B8A372EFE}" destId="{2BD82B77-C32E-4E2F-86EA-25389E8DB910}" srcOrd="0" destOrd="0" presId="urn:microsoft.com/office/officeart/2008/layout/VerticalCurvedList"/>
    <dgm:cxn modelId="{C21EE832-823E-4263-B826-052EC2459736}" type="presOf" srcId="{A3D1E9B9-E07B-4861-AC5A-4FF6A09E1456}" destId="{AFD4B7E5-42A1-4EBB-A5FE-9BBCCDC6A122}" srcOrd="0" destOrd="0" presId="urn:microsoft.com/office/officeart/2008/layout/VerticalCurvedList"/>
    <dgm:cxn modelId="{D1681E5C-9902-4A93-9FC0-7E7667710802}" srcId="{5B93BDA4-599A-490D-9814-9C2FB8D61904}" destId="{56D96917-EF15-4C11-9BB3-604B9B992EA4}" srcOrd="2" destOrd="0" parTransId="{38962327-EFFE-481C-B323-183AC024171A}" sibTransId="{EA5AD6F2-A5C5-4234-A56E-81D420F36A1F}"/>
    <dgm:cxn modelId="{CF21B045-B83C-4A58-A856-F4804DA85C04}" type="presOf" srcId="{C5503030-285F-4FD2-9E62-AE355707585D}" destId="{390CD2A6-709F-4A3D-B649-4163362F88DE}" srcOrd="0" destOrd="0" presId="urn:microsoft.com/office/officeart/2008/layout/VerticalCurvedList"/>
    <dgm:cxn modelId="{EDDA2E4C-5A15-4C74-B40B-0864ADFCE6E8}" srcId="{5B93BDA4-599A-490D-9814-9C2FB8D61904}" destId="{2B728EA0-7AF4-4291-9EEC-A8E379767D85}" srcOrd="0" destOrd="0" parTransId="{6394B151-F4EE-499E-9FF8-5905005C9C1F}" sibTransId="{27B8747B-C804-4702-8369-3F499403BD62}"/>
    <dgm:cxn modelId="{10016F56-D1A4-49E1-A72C-B224CDBF5CE8}" type="presOf" srcId="{2B728EA0-7AF4-4291-9EEC-A8E379767D85}" destId="{D19B504F-848F-43E7-8605-DFB190C711F9}" srcOrd="0" destOrd="0" presId="urn:microsoft.com/office/officeart/2008/layout/VerticalCurvedList"/>
    <dgm:cxn modelId="{24A49183-B680-482D-917D-A3F8DB532791}" srcId="{5B93BDA4-599A-490D-9814-9C2FB8D61904}" destId="{C5503030-285F-4FD2-9E62-AE355707585D}" srcOrd="4" destOrd="0" parTransId="{A0243754-BB6F-4882-A741-B7EE28588C9B}" sibTransId="{664A9110-F86F-4308-A698-DE6B40562655}"/>
    <dgm:cxn modelId="{9512F889-2F4A-4217-8B8B-C7FA6FDD6B16}" srcId="{5B93BDA4-599A-490D-9814-9C2FB8D61904}" destId="{A3D1E9B9-E07B-4861-AC5A-4FF6A09E1456}" srcOrd="1" destOrd="0" parTransId="{6036C544-C2D0-4564-AE08-36211D05A9F7}" sibTransId="{913AEF37-D328-4495-88D9-2F011D9195FB}"/>
    <dgm:cxn modelId="{99C9C49F-152A-4360-BF40-1EE8FA813258}" type="presOf" srcId="{5B93BDA4-599A-490D-9814-9C2FB8D61904}" destId="{EFCF1B65-00A0-4C9E-ABD9-DC65BE89BB5C}" srcOrd="0" destOrd="0" presId="urn:microsoft.com/office/officeart/2008/layout/VerticalCurvedList"/>
    <dgm:cxn modelId="{6952DFBA-4036-4DB6-9801-3F6B1CE67D01}" type="presOf" srcId="{56D96917-EF15-4C11-9BB3-604B9B992EA4}" destId="{FCC18E91-A25C-4725-A422-AAEC87F8A83A}" srcOrd="0" destOrd="0" presId="urn:microsoft.com/office/officeart/2008/layout/VerticalCurvedList"/>
    <dgm:cxn modelId="{09A82DD6-A944-4557-8500-182B9A50B07C}" type="presOf" srcId="{27B8747B-C804-4702-8369-3F499403BD62}" destId="{CCBA3C5F-0C0B-4016-A2E2-2AA369FE6B97}" srcOrd="0" destOrd="0" presId="urn:microsoft.com/office/officeart/2008/layout/VerticalCurvedList"/>
    <dgm:cxn modelId="{A77658DE-6A6A-4AD1-BDCC-0D916B3C0B8B}" srcId="{5B93BDA4-599A-490D-9814-9C2FB8D61904}" destId="{3DE4D720-509C-44F9-8A0A-9365391EC19D}" srcOrd="6" destOrd="0" parTransId="{C97DB19F-F88A-47E4-B823-6CB8283F08B4}" sibTransId="{DAA4F22D-2758-4D81-8770-25A8B2AB32AA}"/>
    <dgm:cxn modelId="{DAEC06DF-B622-442E-A528-7F177CB4FD53}" type="presOf" srcId="{3DE4D720-509C-44F9-8A0A-9365391EC19D}" destId="{3A04BFD0-7B18-4D7A-BA70-72F0777D970E}" srcOrd="0" destOrd="0" presId="urn:microsoft.com/office/officeart/2008/layout/VerticalCurvedList"/>
    <dgm:cxn modelId="{E834FEF1-BC26-428D-AF52-36B6E8AAF4A8}" srcId="{5B93BDA4-599A-490D-9814-9C2FB8D61904}" destId="{45A3E27E-5711-407F-A562-658B8A372EFE}" srcOrd="3" destOrd="0" parTransId="{3BB3A266-509E-4A8A-88AC-124C6E84B7FE}" sibTransId="{C45525B9-22AD-4686-B5AB-F7C45DED2F9D}"/>
    <dgm:cxn modelId="{9D2767F2-0FCD-4243-AAE0-1270A69C243B}" type="presOf" srcId="{0D2AF435-30CC-4CA0-B6C6-7BC74E5584CA}" destId="{CB1621F6-B47F-4B32-AEF2-E070243A0A2E}" srcOrd="0" destOrd="0" presId="urn:microsoft.com/office/officeart/2008/layout/VerticalCurvedList"/>
    <dgm:cxn modelId="{6B81A525-11C6-4C14-BC51-8D84E0876B88}" type="presParOf" srcId="{EFCF1B65-00A0-4C9E-ABD9-DC65BE89BB5C}" destId="{979BEA43-254E-4B8D-8C47-467619E9455E}" srcOrd="0" destOrd="0" presId="urn:microsoft.com/office/officeart/2008/layout/VerticalCurvedList"/>
    <dgm:cxn modelId="{30259551-5DFF-4EE3-9F8E-9CCB9328379E}" type="presParOf" srcId="{979BEA43-254E-4B8D-8C47-467619E9455E}" destId="{5FD35C57-A753-48B8-B5AD-0B770E5D09DB}" srcOrd="0" destOrd="0" presId="urn:microsoft.com/office/officeart/2008/layout/VerticalCurvedList"/>
    <dgm:cxn modelId="{5EA593E5-5DA1-4791-ABFC-CB1873A096F2}" type="presParOf" srcId="{5FD35C57-A753-48B8-B5AD-0B770E5D09DB}" destId="{F143D0A2-4D28-4CA7-8D1D-224EB05F8B85}" srcOrd="0" destOrd="0" presId="urn:microsoft.com/office/officeart/2008/layout/VerticalCurvedList"/>
    <dgm:cxn modelId="{7FE19C43-AFBB-40D7-B907-8B4DA874EE7C}" type="presParOf" srcId="{5FD35C57-A753-48B8-B5AD-0B770E5D09DB}" destId="{CCBA3C5F-0C0B-4016-A2E2-2AA369FE6B97}" srcOrd="1" destOrd="0" presId="urn:microsoft.com/office/officeart/2008/layout/VerticalCurvedList"/>
    <dgm:cxn modelId="{96BC39DA-3E3F-4BF6-B3D9-4968381B99D7}" type="presParOf" srcId="{5FD35C57-A753-48B8-B5AD-0B770E5D09DB}" destId="{A2614DBC-3467-464A-B8DD-C9A73C00EF93}" srcOrd="2" destOrd="0" presId="urn:microsoft.com/office/officeart/2008/layout/VerticalCurvedList"/>
    <dgm:cxn modelId="{46075081-B165-4171-A030-AB9DA7E799D1}" type="presParOf" srcId="{5FD35C57-A753-48B8-B5AD-0B770E5D09DB}" destId="{3848A432-DC13-4441-A8E9-AF2FB4964451}" srcOrd="3" destOrd="0" presId="urn:microsoft.com/office/officeart/2008/layout/VerticalCurvedList"/>
    <dgm:cxn modelId="{763EAD13-FA5A-4D8B-A228-427D07D03F56}" type="presParOf" srcId="{979BEA43-254E-4B8D-8C47-467619E9455E}" destId="{D19B504F-848F-43E7-8605-DFB190C711F9}" srcOrd="1" destOrd="0" presId="urn:microsoft.com/office/officeart/2008/layout/VerticalCurvedList"/>
    <dgm:cxn modelId="{709E749A-405E-4AF6-8021-66EFA3850C7E}" type="presParOf" srcId="{979BEA43-254E-4B8D-8C47-467619E9455E}" destId="{B275F486-6492-4A33-A758-D8153CE9C476}" srcOrd="2" destOrd="0" presId="urn:microsoft.com/office/officeart/2008/layout/VerticalCurvedList"/>
    <dgm:cxn modelId="{B299E739-3FC2-412A-8A6E-58EBF857C26A}" type="presParOf" srcId="{B275F486-6492-4A33-A758-D8153CE9C476}" destId="{7FA4D232-4D11-454C-92CB-23D499ADDB34}" srcOrd="0" destOrd="0" presId="urn:microsoft.com/office/officeart/2008/layout/VerticalCurvedList"/>
    <dgm:cxn modelId="{01DB2554-4DB4-4ED6-B2D7-0F7155371336}" type="presParOf" srcId="{979BEA43-254E-4B8D-8C47-467619E9455E}" destId="{AFD4B7E5-42A1-4EBB-A5FE-9BBCCDC6A122}" srcOrd="3" destOrd="0" presId="urn:microsoft.com/office/officeart/2008/layout/VerticalCurvedList"/>
    <dgm:cxn modelId="{00CB9823-EAA4-4BC2-9707-FD9DB500EEA8}" type="presParOf" srcId="{979BEA43-254E-4B8D-8C47-467619E9455E}" destId="{284813FA-4F08-47F5-83DD-9D5130B53FF5}" srcOrd="4" destOrd="0" presId="urn:microsoft.com/office/officeart/2008/layout/VerticalCurvedList"/>
    <dgm:cxn modelId="{9CAF9F2F-2EB2-49A8-9BDE-60ECF7594909}" type="presParOf" srcId="{284813FA-4F08-47F5-83DD-9D5130B53FF5}" destId="{5522696E-4E53-48AF-BDDB-9DBC45617BE3}" srcOrd="0" destOrd="0" presId="urn:microsoft.com/office/officeart/2008/layout/VerticalCurvedList"/>
    <dgm:cxn modelId="{9F174EE8-9CA3-4E48-8216-02C0F1EA3602}" type="presParOf" srcId="{979BEA43-254E-4B8D-8C47-467619E9455E}" destId="{FCC18E91-A25C-4725-A422-AAEC87F8A83A}" srcOrd="5" destOrd="0" presId="urn:microsoft.com/office/officeart/2008/layout/VerticalCurvedList"/>
    <dgm:cxn modelId="{0D9FD6F3-082A-42E0-87DB-8514B9928156}" type="presParOf" srcId="{979BEA43-254E-4B8D-8C47-467619E9455E}" destId="{67D5079C-F16E-4753-947E-E826ACD99256}" srcOrd="6" destOrd="0" presId="urn:microsoft.com/office/officeart/2008/layout/VerticalCurvedList"/>
    <dgm:cxn modelId="{EAE1B271-A4D4-45EC-8DCF-11F25DD43B94}" type="presParOf" srcId="{67D5079C-F16E-4753-947E-E826ACD99256}" destId="{C09C1138-6073-43DF-850D-414A6DF04C94}" srcOrd="0" destOrd="0" presId="urn:microsoft.com/office/officeart/2008/layout/VerticalCurvedList"/>
    <dgm:cxn modelId="{A240ACD3-DCE3-4903-926D-F17EE08C23D7}" type="presParOf" srcId="{979BEA43-254E-4B8D-8C47-467619E9455E}" destId="{2BD82B77-C32E-4E2F-86EA-25389E8DB910}" srcOrd="7" destOrd="0" presId="urn:microsoft.com/office/officeart/2008/layout/VerticalCurvedList"/>
    <dgm:cxn modelId="{93970A63-0FC1-4243-9414-ADA40216D649}" type="presParOf" srcId="{979BEA43-254E-4B8D-8C47-467619E9455E}" destId="{83064540-E402-42A2-9793-287C4942F1F1}" srcOrd="8" destOrd="0" presId="urn:microsoft.com/office/officeart/2008/layout/VerticalCurvedList"/>
    <dgm:cxn modelId="{AE7A4248-2AF6-45E4-BB42-45E66032C634}" type="presParOf" srcId="{83064540-E402-42A2-9793-287C4942F1F1}" destId="{51F591EE-0D2A-4831-A1CC-4C528019E795}" srcOrd="0" destOrd="0" presId="urn:microsoft.com/office/officeart/2008/layout/VerticalCurvedList"/>
    <dgm:cxn modelId="{E8E39AF3-9D70-476B-9E90-D1B354DA9862}" type="presParOf" srcId="{979BEA43-254E-4B8D-8C47-467619E9455E}" destId="{390CD2A6-709F-4A3D-B649-4163362F88DE}" srcOrd="9" destOrd="0" presId="urn:microsoft.com/office/officeart/2008/layout/VerticalCurvedList"/>
    <dgm:cxn modelId="{F10BB406-0B2E-4A48-A2BF-7A67A7403E0C}" type="presParOf" srcId="{979BEA43-254E-4B8D-8C47-467619E9455E}" destId="{48F24E90-8C5E-42F3-9586-A76FC681C78D}" srcOrd="10" destOrd="0" presId="urn:microsoft.com/office/officeart/2008/layout/VerticalCurvedList"/>
    <dgm:cxn modelId="{BE417593-8A60-45C9-9C79-7209E22FC57E}" type="presParOf" srcId="{48F24E90-8C5E-42F3-9586-A76FC681C78D}" destId="{53A3F7E7-7BF3-497E-8A90-7853C5611C12}" srcOrd="0" destOrd="0" presId="urn:microsoft.com/office/officeart/2008/layout/VerticalCurvedList"/>
    <dgm:cxn modelId="{A3C9C154-0E5F-4FFE-9531-C0BE0253157C}" type="presParOf" srcId="{979BEA43-254E-4B8D-8C47-467619E9455E}" destId="{CB1621F6-B47F-4B32-AEF2-E070243A0A2E}" srcOrd="11" destOrd="0" presId="urn:microsoft.com/office/officeart/2008/layout/VerticalCurvedList"/>
    <dgm:cxn modelId="{CDCB452D-6EBA-4743-9078-51EC576E6155}" type="presParOf" srcId="{979BEA43-254E-4B8D-8C47-467619E9455E}" destId="{7EF5A386-394A-40F5-AC86-971DEA8D5B0F}" srcOrd="12" destOrd="0" presId="urn:microsoft.com/office/officeart/2008/layout/VerticalCurvedList"/>
    <dgm:cxn modelId="{87FBE915-38FC-43A3-B349-47F010548615}" type="presParOf" srcId="{7EF5A386-394A-40F5-AC86-971DEA8D5B0F}" destId="{8A90121D-A24E-4375-96E1-DCEADECE0523}" srcOrd="0" destOrd="0" presId="urn:microsoft.com/office/officeart/2008/layout/VerticalCurvedList"/>
    <dgm:cxn modelId="{EA7ED0FB-09EA-4D06-A32A-E78962D46C06}" type="presParOf" srcId="{979BEA43-254E-4B8D-8C47-467619E9455E}" destId="{3A04BFD0-7B18-4D7A-BA70-72F0777D970E}" srcOrd="13" destOrd="0" presId="urn:microsoft.com/office/officeart/2008/layout/VerticalCurvedList"/>
    <dgm:cxn modelId="{2A634292-C45E-47E3-9626-AFA48F4F0CC8}" type="presParOf" srcId="{979BEA43-254E-4B8D-8C47-467619E9455E}" destId="{688D10D0-31A9-46DE-9DA6-AE6BE5F53D63}" srcOrd="14" destOrd="0" presId="urn:microsoft.com/office/officeart/2008/layout/VerticalCurvedList"/>
    <dgm:cxn modelId="{A5785D7C-D6ED-427A-BE5E-DEBBB6A4170C}" type="presParOf" srcId="{688D10D0-31A9-46DE-9DA6-AE6BE5F53D63}" destId="{E4CE5CCE-ADDC-41E3-94B2-4321AF714E5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0A01C-3020-4C28-A54E-42612DC7B70E}">
      <dsp:nvSpPr>
        <dsp:cNvPr id="0" name=""/>
        <dsp:cNvSpPr/>
      </dsp:nvSpPr>
      <dsp:spPr>
        <a:xfrm rot="5400000">
          <a:off x="123047" y="3038570"/>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DE840A-34A3-40A4-93B1-B12674A12155}">
      <dsp:nvSpPr>
        <dsp:cNvPr id="0" name=""/>
        <dsp:cNvSpPr/>
      </dsp:nvSpPr>
      <dsp:spPr>
        <a:xfrm>
          <a:off x="61288" y="3222516"/>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In Search of Data for Project</a:t>
          </a:r>
        </a:p>
      </dsp:txBody>
      <dsp:txXfrm>
        <a:off x="61288" y="3222516"/>
        <a:ext cx="555808" cy="487199"/>
      </dsp:txXfrm>
    </dsp:sp>
    <dsp:sp modelId="{9355E23C-04D3-4A2B-AE13-40D4F673102A}">
      <dsp:nvSpPr>
        <dsp:cNvPr id="0" name=""/>
        <dsp:cNvSpPr/>
      </dsp:nvSpPr>
      <dsp:spPr>
        <a:xfrm>
          <a:off x="512227" y="2993246"/>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D7069-4217-4EC8-96C2-1C3553A781E8}">
      <dsp:nvSpPr>
        <dsp:cNvPr id="0" name=""/>
        <dsp:cNvSpPr/>
      </dsp:nvSpPr>
      <dsp:spPr>
        <a:xfrm rot="5400000">
          <a:off x="803466" y="2870200"/>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4EA3E8-8A3B-47E3-A2CA-39FE85208D1F}">
      <dsp:nvSpPr>
        <dsp:cNvPr id="0" name=""/>
        <dsp:cNvSpPr/>
      </dsp:nvSpPr>
      <dsp:spPr>
        <a:xfrm>
          <a:off x="741706" y="3054146"/>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Finalizing the Data set &amp; accumulating the Data from TRIA Web site</a:t>
          </a:r>
        </a:p>
      </dsp:txBody>
      <dsp:txXfrm>
        <a:off x="741706" y="3054146"/>
        <a:ext cx="555808" cy="487199"/>
      </dsp:txXfrm>
    </dsp:sp>
    <dsp:sp modelId="{29C9BBE1-B65A-4377-BD49-B400DD42FFF5}">
      <dsp:nvSpPr>
        <dsp:cNvPr id="0" name=""/>
        <dsp:cNvSpPr/>
      </dsp:nvSpPr>
      <dsp:spPr>
        <a:xfrm>
          <a:off x="1192645" y="2824876"/>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FBF8F5-54C4-44C2-A58C-A3DFF4B99EFE}">
      <dsp:nvSpPr>
        <dsp:cNvPr id="0" name=""/>
        <dsp:cNvSpPr/>
      </dsp:nvSpPr>
      <dsp:spPr>
        <a:xfrm rot="5400000">
          <a:off x="1483884" y="2701830"/>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1269F-660F-4771-8688-432D4554B72A}">
      <dsp:nvSpPr>
        <dsp:cNvPr id="0" name=""/>
        <dsp:cNvSpPr/>
      </dsp:nvSpPr>
      <dsp:spPr>
        <a:xfrm>
          <a:off x="1422125" y="2885775"/>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0" i="0" u="none" strike="noStrike" kern="1200" dirty="0">
              <a:effectLst/>
              <a:latin typeface="+mn-lt"/>
            </a:rPr>
            <a:t>Cleaning up of data with help of Open refine &amp; MS Excel</a:t>
          </a:r>
          <a:endParaRPr lang="en-US" sz="800" kern="1200" dirty="0">
            <a:latin typeface="+mn-lt"/>
          </a:endParaRPr>
        </a:p>
      </dsp:txBody>
      <dsp:txXfrm>
        <a:off x="1422125" y="2885775"/>
        <a:ext cx="555808" cy="487199"/>
      </dsp:txXfrm>
    </dsp:sp>
    <dsp:sp modelId="{032D7AA6-A5F6-4B28-92CF-F72B255C69BB}">
      <dsp:nvSpPr>
        <dsp:cNvPr id="0" name=""/>
        <dsp:cNvSpPr/>
      </dsp:nvSpPr>
      <dsp:spPr>
        <a:xfrm>
          <a:off x="1873064" y="2656505"/>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EE741-70FB-450D-A5AE-7A07AD4DB63E}">
      <dsp:nvSpPr>
        <dsp:cNvPr id="0" name=""/>
        <dsp:cNvSpPr/>
      </dsp:nvSpPr>
      <dsp:spPr>
        <a:xfrm rot="5400000">
          <a:off x="2164303" y="2533460"/>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C4ED87-B849-4150-AEB4-F1E9D5D5D298}">
      <dsp:nvSpPr>
        <dsp:cNvPr id="0" name=""/>
        <dsp:cNvSpPr/>
      </dsp:nvSpPr>
      <dsp:spPr>
        <a:xfrm>
          <a:off x="2102543" y="2717405"/>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Excel Analytics to under stand the Data Set</a:t>
          </a:r>
        </a:p>
      </dsp:txBody>
      <dsp:txXfrm>
        <a:off x="2102543" y="2717405"/>
        <a:ext cx="555808" cy="487199"/>
      </dsp:txXfrm>
    </dsp:sp>
    <dsp:sp modelId="{7C2C85A5-86E1-456E-9CCC-4C728ADA9B0F}">
      <dsp:nvSpPr>
        <dsp:cNvPr id="0" name=""/>
        <dsp:cNvSpPr/>
      </dsp:nvSpPr>
      <dsp:spPr>
        <a:xfrm>
          <a:off x="2553483" y="2488135"/>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659D1-5203-43A8-9220-E1BE1C0C306A}">
      <dsp:nvSpPr>
        <dsp:cNvPr id="0" name=""/>
        <dsp:cNvSpPr/>
      </dsp:nvSpPr>
      <dsp:spPr>
        <a:xfrm rot="5400000">
          <a:off x="2844722" y="2365089"/>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224265-B858-475F-BCA7-C2A598D757BE}">
      <dsp:nvSpPr>
        <dsp:cNvPr id="0" name=""/>
        <dsp:cNvSpPr/>
      </dsp:nvSpPr>
      <dsp:spPr>
        <a:xfrm>
          <a:off x="2782962" y="2549035"/>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Proposing required Tables along with 3NF creation and Logical EER model</a:t>
          </a:r>
        </a:p>
      </dsp:txBody>
      <dsp:txXfrm>
        <a:off x="2782962" y="2549035"/>
        <a:ext cx="555808" cy="487199"/>
      </dsp:txXfrm>
    </dsp:sp>
    <dsp:sp modelId="{7D9C1941-5712-4395-82EF-7A0533D30348}">
      <dsp:nvSpPr>
        <dsp:cNvPr id="0" name=""/>
        <dsp:cNvSpPr/>
      </dsp:nvSpPr>
      <dsp:spPr>
        <a:xfrm>
          <a:off x="3233901" y="2319765"/>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A6FEB1-DDB0-432A-8B0C-F2E41773C699}">
      <dsp:nvSpPr>
        <dsp:cNvPr id="0" name=""/>
        <dsp:cNvSpPr/>
      </dsp:nvSpPr>
      <dsp:spPr>
        <a:xfrm rot="5400000">
          <a:off x="3525140" y="2196719"/>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852621-939D-4168-AD76-47FF74D26020}">
      <dsp:nvSpPr>
        <dsp:cNvPr id="0" name=""/>
        <dsp:cNvSpPr/>
      </dsp:nvSpPr>
      <dsp:spPr>
        <a:xfrm>
          <a:off x="3463381" y="2380665"/>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Creation of Tables &amp; Database along with designing of EER Diagram</a:t>
          </a:r>
        </a:p>
      </dsp:txBody>
      <dsp:txXfrm>
        <a:off x="3463381" y="2380665"/>
        <a:ext cx="555808" cy="487199"/>
      </dsp:txXfrm>
    </dsp:sp>
    <dsp:sp modelId="{AD9D19BF-0EE4-41A5-AF20-23A67793DDB4}">
      <dsp:nvSpPr>
        <dsp:cNvPr id="0" name=""/>
        <dsp:cNvSpPr/>
      </dsp:nvSpPr>
      <dsp:spPr>
        <a:xfrm>
          <a:off x="3914320" y="2151395"/>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9719D0-6DE6-422D-A5F1-6C1DDDAD51B1}">
      <dsp:nvSpPr>
        <dsp:cNvPr id="0" name=""/>
        <dsp:cNvSpPr/>
      </dsp:nvSpPr>
      <dsp:spPr>
        <a:xfrm rot="5400000">
          <a:off x="4205559" y="2028349"/>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E0AF15-9093-4F49-B2E4-E750C8AD871C}">
      <dsp:nvSpPr>
        <dsp:cNvPr id="0" name=""/>
        <dsp:cNvSpPr/>
      </dsp:nvSpPr>
      <dsp:spPr>
        <a:xfrm>
          <a:off x="4143799" y="2212294"/>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Schema creation and Importing dataset</a:t>
          </a:r>
        </a:p>
      </dsp:txBody>
      <dsp:txXfrm>
        <a:off x="4143799" y="2212294"/>
        <a:ext cx="555808" cy="487199"/>
      </dsp:txXfrm>
    </dsp:sp>
    <dsp:sp modelId="{6FBB5A05-B63F-4AD2-A37A-9C150EE15828}">
      <dsp:nvSpPr>
        <dsp:cNvPr id="0" name=""/>
        <dsp:cNvSpPr/>
      </dsp:nvSpPr>
      <dsp:spPr>
        <a:xfrm>
          <a:off x="4594738" y="1983024"/>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07E71-1F6E-4EAD-A3E7-63B321FD74FC}">
      <dsp:nvSpPr>
        <dsp:cNvPr id="0" name=""/>
        <dsp:cNvSpPr/>
      </dsp:nvSpPr>
      <dsp:spPr>
        <a:xfrm rot="5400000">
          <a:off x="4885977" y="1859979"/>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E449F2-6798-48EB-B412-256ED7B4FD53}">
      <dsp:nvSpPr>
        <dsp:cNvPr id="0" name=""/>
        <dsp:cNvSpPr/>
      </dsp:nvSpPr>
      <dsp:spPr>
        <a:xfrm>
          <a:off x="4824218" y="2043924"/>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Building Up  multiple Queries &amp; Views</a:t>
          </a:r>
        </a:p>
      </dsp:txBody>
      <dsp:txXfrm>
        <a:off x="4824218" y="2043924"/>
        <a:ext cx="555808" cy="487199"/>
      </dsp:txXfrm>
    </dsp:sp>
    <dsp:sp modelId="{6B68DACA-D49F-4793-BBEC-D12D2FA77BBF}">
      <dsp:nvSpPr>
        <dsp:cNvPr id="0" name=""/>
        <dsp:cNvSpPr/>
      </dsp:nvSpPr>
      <dsp:spPr>
        <a:xfrm>
          <a:off x="5275157" y="1814654"/>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875604-018A-486B-B5A5-B45AFED1DE40}">
      <dsp:nvSpPr>
        <dsp:cNvPr id="0" name=""/>
        <dsp:cNvSpPr/>
      </dsp:nvSpPr>
      <dsp:spPr>
        <a:xfrm rot="5400000">
          <a:off x="5566396" y="1691608"/>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FB0B6-9503-41D9-B6C0-09D367C64671}">
      <dsp:nvSpPr>
        <dsp:cNvPr id="0" name=""/>
        <dsp:cNvSpPr/>
      </dsp:nvSpPr>
      <dsp:spPr>
        <a:xfrm>
          <a:off x="5504636" y="1875554"/>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Performing Analyzing &amp; deriving Insight of Dataset and Building Up Business Problems &amp; Solutions / Suggestions</a:t>
          </a:r>
        </a:p>
      </dsp:txBody>
      <dsp:txXfrm>
        <a:off x="5504636" y="1875554"/>
        <a:ext cx="555808" cy="487199"/>
      </dsp:txXfrm>
    </dsp:sp>
    <dsp:sp modelId="{E98FB542-1319-4C01-834C-5F42A04DD7CE}">
      <dsp:nvSpPr>
        <dsp:cNvPr id="0" name=""/>
        <dsp:cNvSpPr/>
      </dsp:nvSpPr>
      <dsp:spPr>
        <a:xfrm>
          <a:off x="5955576" y="1646284"/>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62D291-0511-42AA-B77A-E9E2FC84F5F4}">
      <dsp:nvSpPr>
        <dsp:cNvPr id="0" name=""/>
        <dsp:cNvSpPr/>
      </dsp:nvSpPr>
      <dsp:spPr>
        <a:xfrm rot="5400000">
          <a:off x="6246815" y="1523238"/>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4B7E1-8004-4A6E-A0A8-CBE62486D7D8}">
      <dsp:nvSpPr>
        <dsp:cNvPr id="0" name=""/>
        <dsp:cNvSpPr/>
      </dsp:nvSpPr>
      <dsp:spPr>
        <a:xfrm>
          <a:off x="6185055" y="1707184"/>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Data analysis and Visualization using Excel &amp; </a:t>
          </a:r>
          <a:r>
            <a:rPr lang="en-US" sz="800" b="0" i="0" u="none" strike="noStrike" kern="1200" dirty="0">
              <a:solidFill>
                <a:srgbClr val="000000"/>
              </a:solidFill>
              <a:effectLst/>
              <a:latin typeface="+mn-lt"/>
            </a:rPr>
            <a:t>Tableau</a:t>
          </a:r>
          <a:endParaRPr lang="en-US" sz="800" kern="1200" dirty="0">
            <a:latin typeface="+mn-lt"/>
          </a:endParaRPr>
        </a:p>
      </dsp:txBody>
      <dsp:txXfrm>
        <a:off x="6185055" y="1707184"/>
        <a:ext cx="555808" cy="487199"/>
      </dsp:txXfrm>
    </dsp:sp>
    <dsp:sp modelId="{8841DEF6-DD0A-483F-92A3-16E6599DB489}">
      <dsp:nvSpPr>
        <dsp:cNvPr id="0" name=""/>
        <dsp:cNvSpPr/>
      </dsp:nvSpPr>
      <dsp:spPr>
        <a:xfrm>
          <a:off x="6635994" y="1477913"/>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D4A7C7-577E-4BE9-B020-FE86D041013B}">
      <dsp:nvSpPr>
        <dsp:cNvPr id="0" name=""/>
        <dsp:cNvSpPr/>
      </dsp:nvSpPr>
      <dsp:spPr>
        <a:xfrm rot="5400000">
          <a:off x="6927233" y="1354868"/>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C1B978-6D5E-436E-8A49-2650E4A4D6FA}">
      <dsp:nvSpPr>
        <dsp:cNvPr id="0" name=""/>
        <dsp:cNvSpPr/>
      </dsp:nvSpPr>
      <dsp:spPr>
        <a:xfrm>
          <a:off x="6865474" y="1538813"/>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0" i="0" u="none" strike="noStrike" kern="1200" dirty="0">
              <a:solidFill>
                <a:srgbClr val="000000"/>
              </a:solidFill>
              <a:effectLst/>
              <a:latin typeface="+mn-lt"/>
            </a:rPr>
            <a:t>Prepare Dashboards and Charts to Visualize the data and give insights along with Suggestions</a:t>
          </a:r>
          <a:endParaRPr lang="en-US" sz="800" kern="1200" dirty="0">
            <a:latin typeface="+mn-lt"/>
          </a:endParaRPr>
        </a:p>
      </dsp:txBody>
      <dsp:txXfrm>
        <a:off x="6865474" y="1538813"/>
        <a:ext cx="555808" cy="487199"/>
      </dsp:txXfrm>
    </dsp:sp>
    <dsp:sp modelId="{31647D95-D5D3-4A06-BCBB-634E217DD260}">
      <dsp:nvSpPr>
        <dsp:cNvPr id="0" name=""/>
        <dsp:cNvSpPr/>
      </dsp:nvSpPr>
      <dsp:spPr>
        <a:xfrm>
          <a:off x="7316413" y="1309543"/>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C97A0F-77E5-444A-9189-A10F6CC9B853}">
      <dsp:nvSpPr>
        <dsp:cNvPr id="0" name=""/>
        <dsp:cNvSpPr/>
      </dsp:nvSpPr>
      <dsp:spPr>
        <a:xfrm rot="5400000">
          <a:off x="7607652" y="1186498"/>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FE426-1EE1-460A-BD02-302CDAF674E2}">
      <dsp:nvSpPr>
        <dsp:cNvPr id="0" name=""/>
        <dsp:cNvSpPr/>
      </dsp:nvSpPr>
      <dsp:spPr>
        <a:xfrm>
          <a:off x="7545892" y="1370443"/>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Team Presentation in TA session along with Business Insights</a:t>
          </a:r>
        </a:p>
      </dsp:txBody>
      <dsp:txXfrm>
        <a:off x="7545892" y="1370443"/>
        <a:ext cx="555808" cy="487199"/>
      </dsp:txXfrm>
    </dsp:sp>
    <dsp:sp modelId="{A0CD6A1E-61B2-4851-829F-D8A494C8AA63}">
      <dsp:nvSpPr>
        <dsp:cNvPr id="0" name=""/>
        <dsp:cNvSpPr/>
      </dsp:nvSpPr>
      <dsp:spPr>
        <a:xfrm>
          <a:off x="7996831" y="1141173"/>
          <a:ext cx="104869" cy="104869"/>
        </a:xfrm>
        <a:prstGeom prst="triangle">
          <a:avLst>
            <a:gd name="adj" fmla="val 10000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3E111D-25EB-4A8E-943B-23E794972B59}">
      <dsp:nvSpPr>
        <dsp:cNvPr id="0" name=""/>
        <dsp:cNvSpPr/>
      </dsp:nvSpPr>
      <dsp:spPr>
        <a:xfrm rot="5400000">
          <a:off x="8288070" y="1018127"/>
          <a:ext cx="369984" cy="615646"/>
        </a:xfrm>
        <a:prstGeom prst="corner">
          <a:avLst>
            <a:gd name="adj1" fmla="val 16120"/>
            <a:gd name="adj2" fmla="val 1611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09160-4E4C-4996-88C3-CFC8EEBA1774}">
      <dsp:nvSpPr>
        <dsp:cNvPr id="0" name=""/>
        <dsp:cNvSpPr/>
      </dsp:nvSpPr>
      <dsp:spPr>
        <a:xfrm>
          <a:off x="8226311" y="1202073"/>
          <a:ext cx="555808" cy="487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latin typeface="+mn-lt"/>
            </a:rPr>
            <a:t>Final Milestone to demonstrate &amp; project submission</a:t>
          </a:r>
        </a:p>
      </dsp:txBody>
      <dsp:txXfrm>
        <a:off x="8226311" y="1202073"/>
        <a:ext cx="555808" cy="487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A3C5F-0C0B-4016-A2E2-2AA369FE6B97}">
      <dsp:nvSpPr>
        <dsp:cNvPr id="0" name=""/>
        <dsp:cNvSpPr/>
      </dsp:nvSpPr>
      <dsp:spPr>
        <a:xfrm>
          <a:off x="-4558790" y="-699134"/>
          <a:ext cx="5431608" cy="5431608"/>
        </a:xfrm>
        <a:prstGeom prst="blockArc">
          <a:avLst>
            <a:gd name="adj1" fmla="val 18900000"/>
            <a:gd name="adj2" fmla="val 2700000"/>
            <a:gd name="adj3" fmla="val 398"/>
          </a:avLst>
        </a:pr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9B504F-848F-43E7-8605-DFB190C711F9}">
      <dsp:nvSpPr>
        <dsp:cNvPr id="0" name=""/>
        <dsp:cNvSpPr/>
      </dsp:nvSpPr>
      <dsp:spPr>
        <a:xfrm>
          <a:off x="282938" y="183355"/>
          <a:ext cx="6543385" cy="36654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94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No. of Complaints raised by the customer are into declining trend over the time </a:t>
          </a:r>
          <a:br>
            <a:rPr lang="en-US" sz="1200" kern="1200" dirty="0"/>
          </a:br>
          <a:r>
            <a:rPr lang="en-US" sz="1200" kern="1200" dirty="0"/>
            <a:t>and ~&gt;=50% SR’s raised case are still under Open/On-Hold category </a:t>
          </a:r>
          <a:r>
            <a:rPr lang="en-US" sz="1200" kern="1200" dirty="0" err="1"/>
            <a:t>i.e</a:t>
          </a:r>
          <a:r>
            <a:rPr lang="en-US" sz="1200" kern="1200" dirty="0"/>
            <a:t> Un-resolved</a:t>
          </a:r>
        </a:p>
      </dsp:txBody>
      <dsp:txXfrm>
        <a:off x="282938" y="183355"/>
        <a:ext cx="6543385" cy="366549"/>
      </dsp:txXfrm>
    </dsp:sp>
    <dsp:sp modelId="{7FA4D232-4D11-454C-92CB-23D499ADDB34}">
      <dsp:nvSpPr>
        <dsp:cNvPr id="0" name=""/>
        <dsp:cNvSpPr/>
      </dsp:nvSpPr>
      <dsp:spPr>
        <a:xfrm>
          <a:off x="53845" y="137536"/>
          <a:ext cx="458187" cy="45818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FD4B7E5-42A1-4EBB-A5FE-9BBCCDC6A122}">
      <dsp:nvSpPr>
        <dsp:cNvPr id="0" name=""/>
        <dsp:cNvSpPr/>
      </dsp:nvSpPr>
      <dsp:spPr>
        <a:xfrm>
          <a:off x="614882" y="733503"/>
          <a:ext cx="6211441" cy="36654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94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~61% of Customer SR’s are for Voice issues &amp; 35% for Data issues and ~4% for other issues</a:t>
          </a:r>
        </a:p>
      </dsp:txBody>
      <dsp:txXfrm>
        <a:off x="614882" y="733503"/>
        <a:ext cx="6211441" cy="366549"/>
      </dsp:txXfrm>
    </dsp:sp>
    <dsp:sp modelId="{5522696E-4E53-48AF-BDDB-9DBC45617BE3}">
      <dsp:nvSpPr>
        <dsp:cNvPr id="0" name=""/>
        <dsp:cNvSpPr/>
      </dsp:nvSpPr>
      <dsp:spPr>
        <a:xfrm>
          <a:off x="385788" y="687684"/>
          <a:ext cx="458187" cy="45818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C18E91-A25C-4725-A422-AAEC87F8A83A}">
      <dsp:nvSpPr>
        <dsp:cNvPr id="0" name=""/>
        <dsp:cNvSpPr/>
      </dsp:nvSpPr>
      <dsp:spPr>
        <a:xfrm>
          <a:off x="796786" y="1283247"/>
          <a:ext cx="6029537" cy="36654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94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Major chunk in Voice is 3G Voice [54% w.r.t Total Voice Complaints] and </a:t>
          </a:r>
          <a:br>
            <a:rPr lang="en-US" sz="1200" kern="1200" dirty="0"/>
          </a:br>
          <a:r>
            <a:rPr lang="en-US" sz="1200" kern="1200" dirty="0"/>
            <a:t>in Data is 4G Data [91% w.r.t Total Data Complaints]</a:t>
          </a:r>
        </a:p>
      </dsp:txBody>
      <dsp:txXfrm>
        <a:off x="796786" y="1283247"/>
        <a:ext cx="6029537" cy="366549"/>
      </dsp:txXfrm>
    </dsp:sp>
    <dsp:sp modelId="{C09C1138-6073-43DF-850D-414A6DF04C94}">
      <dsp:nvSpPr>
        <dsp:cNvPr id="0" name=""/>
        <dsp:cNvSpPr/>
      </dsp:nvSpPr>
      <dsp:spPr>
        <a:xfrm>
          <a:off x="567692" y="1237428"/>
          <a:ext cx="458187" cy="45818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BD82B77-C32E-4E2F-86EA-25389E8DB910}">
      <dsp:nvSpPr>
        <dsp:cNvPr id="0" name=""/>
        <dsp:cNvSpPr/>
      </dsp:nvSpPr>
      <dsp:spPr>
        <a:xfrm>
          <a:off x="854866" y="1833395"/>
          <a:ext cx="5971457" cy="36654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94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87% SR’s raised are from Customer type : Gold and Type : Platinum – 13%</a:t>
          </a:r>
        </a:p>
      </dsp:txBody>
      <dsp:txXfrm>
        <a:off x="854866" y="1833395"/>
        <a:ext cx="5971457" cy="366549"/>
      </dsp:txXfrm>
    </dsp:sp>
    <dsp:sp modelId="{51F591EE-0D2A-4831-A1CC-4C528019E795}">
      <dsp:nvSpPr>
        <dsp:cNvPr id="0" name=""/>
        <dsp:cNvSpPr/>
      </dsp:nvSpPr>
      <dsp:spPr>
        <a:xfrm>
          <a:off x="625772" y="1787576"/>
          <a:ext cx="458187" cy="45818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0CD2A6-709F-4A3D-B649-4163362F88DE}">
      <dsp:nvSpPr>
        <dsp:cNvPr id="0" name=""/>
        <dsp:cNvSpPr/>
      </dsp:nvSpPr>
      <dsp:spPr>
        <a:xfrm>
          <a:off x="796786" y="2383542"/>
          <a:ext cx="6029537" cy="36654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94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73% SR’s are from Customer class : Induvial, followed by ~26% from Customer class : Corporate/Medium/Micro &amp; Small enterprise </a:t>
          </a:r>
        </a:p>
      </dsp:txBody>
      <dsp:txXfrm>
        <a:off x="796786" y="2383542"/>
        <a:ext cx="6029537" cy="366549"/>
      </dsp:txXfrm>
    </dsp:sp>
    <dsp:sp modelId="{53A3F7E7-7BF3-497E-8A90-7853C5611C12}">
      <dsp:nvSpPr>
        <dsp:cNvPr id="0" name=""/>
        <dsp:cNvSpPr/>
      </dsp:nvSpPr>
      <dsp:spPr>
        <a:xfrm>
          <a:off x="567692" y="2337723"/>
          <a:ext cx="458187" cy="45818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1621F6-B47F-4B32-AEF2-E070243A0A2E}">
      <dsp:nvSpPr>
        <dsp:cNvPr id="0" name=""/>
        <dsp:cNvSpPr/>
      </dsp:nvSpPr>
      <dsp:spPr>
        <a:xfrm>
          <a:off x="614882" y="2933286"/>
          <a:ext cx="6211441" cy="36654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94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46% Issues reported via Source Type : Toll Free Telco Call Center Channel. </a:t>
          </a:r>
          <a:br>
            <a:rPr lang="en-US" sz="1200" kern="1200" dirty="0"/>
          </a:br>
          <a:r>
            <a:rPr lang="en-US" sz="1200" kern="1200" dirty="0"/>
            <a:t>8% Issues are reported via Source Type : Social media </a:t>
          </a:r>
          <a:r>
            <a:rPr lang="en-US" sz="1200" kern="1200" dirty="0">
              <a:sym typeface="Wingdings" panose="05000000000000000000" pitchFamily="2" charset="2"/>
            </a:rPr>
            <a:t> </a:t>
          </a:r>
          <a:r>
            <a:rPr lang="en-US" sz="1200" kern="1200" dirty="0"/>
            <a:t>Major chunk is via Twitter [~50%] </a:t>
          </a:r>
        </a:p>
      </dsp:txBody>
      <dsp:txXfrm>
        <a:off x="614882" y="2933286"/>
        <a:ext cx="6211441" cy="366549"/>
      </dsp:txXfrm>
    </dsp:sp>
    <dsp:sp modelId="{8A90121D-A24E-4375-96E1-DCEADECE0523}">
      <dsp:nvSpPr>
        <dsp:cNvPr id="0" name=""/>
        <dsp:cNvSpPr/>
      </dsp:nvSpPr>
      <dsp:spPr>
        <a:xfrm>
          <a:off x="385788" y="2887468"/>
          <a:ext cx="458187" cy="45818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04BFD0-7B18-4D7A-BA70-72F0777D970E}">
      <dsp:nvSpPr>
        <dsp:cNvPr id="0" name=""/>
        <dsp:cNvSpPr/>
      </dsp:nvSpPr>
      <dsp:spPr>
        <a:xfrm>
          <a:off x="282938" y="3483434"/>
          <a:ext cx="6543385" cy="36654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94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~48% cases under the SR category : Resolved, are been resolved &lt;=5 days [SLA]</a:t>
          </a:r>
        </a:p>
      </dsp:txBody>
      <dsp:txXfrm>
        <a:off x="282938" y="3483434"/>
        <a:ext cx="6543385" cy="366549"/>
      </dsp:txXfrm>
    </dsp:sp>
    <dsp:sp modelId="{E4CE5CCE-ADDC-41E3-94B2-4321AF714E54}">
      <dsp:nvSpPr>
        <dsp:cNvPr id="0" name=""/>
        <dsp:cNvSpPr/>
      </dsp:nvSpPr>
      <dsp:spPr>
        <a:xfrm>
          <a:off x="53845" y="3437615"/>
          <a:ext cx="458187" cy="45818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119357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26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bc27b521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bc27b521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566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bc27b521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bc27b521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19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bc27b521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bc27b521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12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bc27b521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bc27b521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10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bc27b521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bc27b521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430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59632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13677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96783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5634111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90047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21395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31594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99907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56772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799793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20610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00868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86018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93428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3433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28422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19938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87007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7000">
              <a:schemeClr val="bg1">
                <a:tint val="90000"/>
                <a:lumMod val="110000"/>
              </a:schemeClr>
            </a:gs>
            <a:gs pos="100000">
              <a:schemeClr val="bg1">
                <a:lumMod val="85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9/21/2019</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4276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 Id="rId5" Type="http://schemas.openxmlformats.org/officeDocument/2006/relationships/chart" Target="../charts/chart7.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data.gov.in/"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52072" y="1483608"/>
            <a:ext cx="8983314" cy="1239900"/>
          </a:xfrm>
          <a:prstGeom prst="rect">
            <a:avLst/>
          </a:prstGeom>
        </p:spPr>
        <p:txBody>
          <a:bodyPr spcFirstLastPara="1" wrap="square" lIns="91425" tIns="91425" rIns="91425" bIns="91425" anchor="b" anchorCtr="0">
            <a:noAutofit/>
          </a:bodyPr>
          <a:lstStyle/>
          <a:p>
            <a:pPr lvl="0" algn="l">
              <a:spcBef>
                <a:spcPts val="0"/>
              </a:spcBef>
            </a:pPr>
            <a:r>
              <a:rPr lang="en-US" sz="2400" b="1" dirty="0">
                <a:latin typeface="+mn-lt"/>
                <a:cs typeface="Times New Roman" panose="02020603050405020304" pitchFamily="18" charset="0"/>
              </a:rPr>
              <a:t>Business insights from Telco Customer Tickets</a:t>
            </a:r>
            <a:endParaRPr sz="2000" b="1" dirty="0">
              <a:latin typeface="+mn-lt"/>
              <a:cs typeface="Times New Roman" panose="02020603050405020304" pitchFamily="18" charset="0"/>
            </a:endParaRPr>
          </a:p>
        </p:txBody>
      </p:sp>
      <p:sp>
        <p:nvSpPr>
          <p:cNvPr id="3" name="Subtitle 2">
            <a:extLst>
              <a:ext uri="{FF2B5EF4-FFF2-40B4-BE49-F238E27FC236}">
                <a16:creationId xmlns:a16="http://schemas.microsoft.com/office/drawing/2014/main" id="{05CFA3D6-26B5-4D30-8994-7114F25A9A23}"/>
              </a:ext>
            </a:extLst>
          </p:cNvPr>
          <p:cNvSpPr>
            <a:spLocks noGrp="1"/>
          </p:cNvSpPr>
          <p:nvPr>
            <p:ph type="subTitle" idx="1"/>
          </p:nvPr>
        </p:nvSpPr>
        <p:spPr/>
        <p:txBody>
          <a:bodyPr/>
          <a:lstStyle/>
          <a:p>
            <a:r>
              <a:rPr lang="en-SG" dirty="0"/>
              <a:t>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E7B7A0-B940-4A1E-B7E7-012E22766469}"/>
              </a:ext>
            </a:extLst>
          </p:cNvPr>
          <p:cNvSpPr txBox="1"/>
          <p:nvPr/>
        </p:nvSpPr>
        <p:spPr>
          <a:xfrm>
            <a:off x="1238081" y="510075"/>
            <a:ext cx="1617751" cy="307777"/>
          </a:xfrm>
          <a:prstGeom prst="rect">
            <a:avLst/>
          </a:prstGeom>
          <a:solidFill>
            <a:schemeClr val="bg1"/>
          </a:solidFill>
        </p:spPr>
        <p:txBody>
          <a:bodyPr wrap="none" rtlCol="0">
            <a:spAutoFit/>
          </a:bodyPr>
          <a:lstStyle/>
          <a:p>
            <a:r>
              <a:rPr lang="en-SG" b="1" dirty="0"/>
              <a:t>Schema creation</a:t>
            </a:r>
          </a:p>
        </p:txBody>
      </p:sp>
      <p:sp>
        <p:nvSpPr>
          <p:cNvPr id="5" name="TextBox 4">
            <a:extLst>
              <a:ext uri="{FF2B5EF4-FFF2-40B4-BE49-F238E27FC236}">
                <a16:creationId xmlns:a16="http://schemas.microsoft.com/office/drawing/2014/main" id="{DB8AE2A4-9D48-4AC9-8E8B-5C569B520CE6}"/>
              </a:ext>
            </a:extLst>
          </p:cNvPr>
          <p:cNvSpPr txBox="1"/>
          <p:nvPr/>
        </p:nvSpPr>
        <p:spPr>
          <a:xfrm>
            <a:off x="5833009" y="501705"/>
            <a:ext cx="1863011" cy="307777"/>
          </a:xfrm>
          <a:prstGeom prst="rect">
            <a:avLst/>
          </a:prstGeom>
          <a:solidFill>
            <a:schemeClr val="bg1"/>
          </a:solidFill>
        </p:spPr>
        <p:txBody>
          <a:bodyPr wrap="none" rtlCol="0">
            <a:spAutoFit/>
          </a:bodyPr>
          <a:lstStyle/>
          <a:p>
            <a:r>
              <a:rPr lang="en-SG" b="1" dirty="0"/>
              <a:t>Insert the data base</a:t>
            </a:r>
          </a:p>
        </p:txBody>
      </p:sp>
      <p:pic>
        <p:nvPicPr>
          <p:cNvPr id="6" name="Picture 5">
            <a:extLst>
              <a:ext uri="{FF2B5EF4-FFF2-40B4-BE49-F238E27FC236}">
                <a16:creationId xmlns:a16="http://schemas.microsoft.com/office/drawing/2014/main" id="{69600FB8-646F-4884-AB3B-D70D48A5556A}"/>
              </a:ext>
            </a:extLst>
          </p:cNvPr>
          <p:cNvPicPr>
            <a:picLocks noChangeAspect="1"/>
          </p:cNvPicPr>
          <p:nvPr/>
        </p:nvPicPr>
        <p:blipFill>
          <a:blip r:embed="rId2"/>
          <a:stretch>
            <a:fillRect/>
          </a:stretch>
        </p:blipFill>
        <p:spPr>
          <a:xfrm>
            <a:off x="89013" y="914399"/>
            <a:ext cx="4984694" cy="3086498"/>
          </a:xfrm>
          <a:prstGeom prst="rect">
            <a:avLst/>
          </a:prstGeom>
        </p:spPr>
      </p:pic>
      <p:sp>
        <p:nvSpPr>
          <p:cNvPr id="7" name="Oval 6">
            <a:extLst>
              <a:ext uri="{FF2B5EF4-FFF2-40B4-BE49-F238E27FC236}">
                <a16:creationId xmlns:a16="http://schemas.microsoft.com/office/drawing/2014/main" id="{B76DBFA4-3AC4-402A-8229-39BAF09287CF}"/>
              </a:ext>
            </a:extLst>
          </p:cNvPr>
          <p:cNvSpPr/>
          <p:nvPr/>
        </p:nvSpPr>
        <p:spPr>
          <a:xfrm>
            <a:off x="0" y="1683143"/>
            <a:ext cx="768743" cy="210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F9C57EFD-AB22-4EBF-A6BF-A770C1ED5671}"/>
              </a:ext>
            </a:extLst>
          </p:cNvPr>
          <p:cNvSpPr/>
          <p:nvPr/>
        </p:nvSpPr>
        <p:spPr>
          <a:xfrm>
            <a:off x="1908372" y="2222421"/>
            <a:ext cx="1611664" cy="1485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8">
            <a:extLst>
              <a:ext uri="{FF2B5EF4-FFF2-40B4-BE49-F238E27FC236}">
                <a16:creationId xmlns:a16="http://schemas.microsoft.com/office/drawing/2014/main" id="{A8A2E74A-F07A-4DDA-9108-FF4AFE4ED1CC}"/>
              </a:ext>
            </a:extLst>
          </p:cNvPr>
          <p:cNvPicPr>
            <a:picLocks noChangeAspect="1"/>
          </p:cNvPicPr>
          <p:nvPr/>
        </p:nvPicPr>
        <p:blipFill>
          <a:blip r:embed="rId3"/>
          <a:stretch>
            <a:fillRect/>
          </a:stretch>
        </p:blipFill>
        <p:spPr>
          <a:xfrm>
            <a:off x="89013" y="3325771"/>
            <a:ext cx="1500366" cy="1543345"/>
          </a:xfrm>
          <a:prstGeom prst="rect">
            <a:avLst/>
          </a:prstGeom>
          <a:ln>
            <a:solidFill>
              <a:schemeClr val="tx1"/>
            </a:solidFill>
          </a:ln>
        </p:spPr>
      </p:pic>
      <p:sp>
        <p:nvSpPr>
          <p:cNvPr id="10" name="Arrow: Down 9">
            <a:extLst>
              <a:ext uri="{FF2B5EF4-FFF2-40B4-BE49-F238E27FC236}">
                <a16:creationId xmlns:a16="http://schemas.microsoft.com/office/drawing/2014/main" id="{A3405424-6D29-45B8-B4D1-F78874162E0F}"/>
              </a:ext>
            </a:extLst>
          </p:cNvPr>
          <p:cNvSpPr/>
          <p:nvPr/>
        </p:nvSpPr>
        <p:spPr>
          <a:xfrm>
            <a:off x="347958" y="1909720"/>
            <a:ext cx="161841" cy="135642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a:extLst>
              <a:ext uri="{FF2B5EF4-FFF2-40B4-BE49-F238E27FC236}">
                <a16:creationId xmlns:a16="http://schemas.microsoft.com/office/drawing/2014/main" id="{1987FD08-10AF-4CD8-B357-9FC1C71E5D6D}"/>
              </a:ext>
            </a:extLst>
          </p:cNvPr>
          <p:cNvPicPr>
            <a:picLocks noChangeAspect="1"/>
          </p:cNvPicPr>
          <p:nvPr/>
        </p:nvPicPr>
        <p:blipFill rotWithShape="1">
          <a:blip r:embed="rId4"/>
          <a:srcRect r="22979"/>
          <a:stretch/>
        </p:blipFill>
        <p:spPr>
          <a:xfrm>
            <a:off x="5445244" y="914399"/>
            <a:ext cx="3308990" cy="3586965"/>
          </a:xfrm>
          <a:prstGeom prst="rect">
            <a:avLst/>
          </a:prstGeom>
        </p:spPr>
      </p:pic>
      <p:sp>
        <p:nvSpPr>
          <p:cNvPr id="12" name="TextBox 11">
            <a:extLst>
              <a:ext uri="{FF2B5EF4-FFF2-40B4-BE49-F238E27FC236}">
                <a16:creationId xmlns:a16="http://schemas.microsoft.com/office/drawing/2014/main" id="{2D429C43-7349-4818-A3ED-626A1EAFE9A1}"/>
              </a:ext>
            </a:extLst>
          </p:cNvPr>
          <p:cNvSpPr txBox="1"/>
          <p:nvPr/>
        </p:nvSpPr>
        <p:spPr>
          <a:xfrm>
            <a:off x="89013" y="81121"/>
            <a:ext cx="5331909" cy="369332"/>
          </a:xfrm>
          <a:prstGeom prst="rect">
            <a:avLst/>
          </a:prstGeom>
          <a:solidFill>
            <a:schemeClr val="bg1"/>
          </a:solidFill>
        </p:spPr>
        <p:txBody>
          <a:bodyPr wrap="none" rtlCol="0">
            <a:spAutoFit/>
          </a:bodyPr>
          <a:lstStyle/>
          <a:p>
            <a:r>
              <a:rPr lang="en-SG" sz="1800" b="1" dirty="0">
                <a:latin typeface="+mj-lt"/>
              </a:rPr>
              <a:t>How Schema &amp; Tables Created and Data was Inserted</a:t>
            </a:r>
          </a:p>
        </p:txBody>
      </p:sp>
    </p:spTree>
    <p:extLst>
      <p:ext uri="{BB962C8B-B14F-4D97-AF65-F5344CB8AC3E}">
        <p14:creationId xmlns:p14="http://schemas.microsoft.com/office/powerpoint/2010/main" val="25041117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E7B7A0-B940-4A1E-B7E7-012E22766469}"/>
              </a:ext>
            </a:extLst>
          </p:cNvPr>
          <p:cNvSpPr txBox="1"/>
          <p:nvPr/>
        </p:nvSpPr>
        <p:spPr>
          <a:xfrm>
            <a:off x="3417945" y="510075"/>
            <a:ext cx="2044149" cy="307777"/>
          </a:xfrm>
          <a:prstGeom prst="rect">
            <a:avLst/>
          </a:prstGeom>
          <a:solidFill>
            <a:schemeClr val="bg1"/>
          </a:solidFill>
        </p:spPr>
        <p:txBody>
          <a:bodyPr wrap="none" rtlCol="0">
            <a:spAutoFit/>
          </a:bodyPr>
          <a:lstStyle/>
          <a:p>
            <a:r>
              <a:rPr lang="en-SG" b="1" dirty="0"/>
              <a:t>Use of Joints &amp; Views</a:t>
            </a:r>
          </a:p>
        </p:txBody>
      </p:sp>
      <p:sp>
        <p:nvSpPr>
          <p:cNvPr id="12" name="TextBox 11">
            <a:extLst>
              <a:ext uri="{FF2B5EF4-FFF2-40B4-BE49-F238E27FC236}">
                <a16:creationId xmlns:a16="http://schemas.microsoft.com/office/drawing/2014/main" id="{2D429C43-7349-4818-A3ED-626A1EAFE9A1}"/>
              </a:ext>
            </a:extLst>
          </p:cNvPr>
          <p:cNvSpPr txBox="1"/>
          <p:nvPr/>
        </p:nvSpPr>
        <p:spPr>
          <a:xfrm>
            <a:off x="89013" y="81121"/>
            <a:ext cx="5089855" cy="307777"/>
          </a:xfrm>
          <a:prstGeom prst="rect">
            <a:avLst/>
          </a:prstGeom>
          <a:solidFill>
            <a:schemeClr val="bg1"/>
          </a:solidFill>
        </p:spPr>
        <p:txBody>
          <a:bodyPr wrap="none" rtlCol="0">
            <a:spAutoFit/>
          </a:bodyPr>
          <a:lstStyle/>
          <a:p>
            <a:r>
              <a:rPr lang="en-SG" b="1" dirty="0">
                <a:latin typeface="+mj-lt"/>
              </a:rPr>
              <a:t>Use of Joints and View for Queries and linking data with Tableau</a:t>
            </a:r>
          </a:p>
        </p:txBody>
      </p:sp>
      <p:pic>
        <p:nvPicPr>
          <p:cNvPr id="2" name="Picture 1"/>
          <p:cNvPicPr>
            <a:picLocks noChangeAspect="1"/>
          </p:cNvPicPr>
          <p:nvPr/>
        </p:nvPicPr>
        <p:blipFill>
          <a:blip r:embed="rId2"/>
          <a:stretch>
            <a:fillRect/>
          </a:stretch>
        </p:blipFill>
        <p:spPr>
          <a:xfrm>
            <a:off x="154074" y="939029"/>
            <a:ext cx="4170374" cy="1894114"/>
          </a:xfrm>
          <a:prstGeom prst="rect">
            <a:avLst/>
          </a:prstGeom>
        </p:spPr>
      </p:pic>
      <p:pic>
        <p:nvPicPr>
          <p:cNvPr id="3" name="Picture 2"/>
          <p:cNvPicPr>
            <a:picLocks noChangeAspect="1"/>
          </p:cNvPicPr>
          <p:nvPr/>
        </p:nvPicPr>
        <p:blipFill>
          <a:blip r:embed="rId3"/>
          <a:stretch>
            <a:fillRect/>
          </a:stretch>
        </p:blipFill>
        <p:spPr>
          <a:xfrm>
            <a:off x="2050111" y="2904253"/>
            <a:ext cx="4334846" cy="2178911"/>
          </a:xfrm>
          <a:prstGeom prst="rect">
            <a:avLst/>
          </a:prstGeom>
        </p:spPr>
      </p:pic>
      <p:pic>
        <p:nvPicPr>
          <p:cNvPr id="6" name="Picture 5"/>
          <p:cNvPicPr>
            <a:picLocks noChangeAspect="1"/>
          </p:cNvPicPr>
          <p:nvPr/>
        </p:nvPicPr>
        <p:blipFill>
          <a:blip r:embed="rId4"/>
          <a:stretch>
            <a:fillRect/>
          </a:stretch>
        </p:blipFill>
        <p:spPr>
          <a:xfrm>
            <a:off x="4217534" y="1010140"/>
            <a:ext cx="4729645" cy="1701825"/>
          </a:xfrm>
          <a:prstGeom prst="rect">
            <a:avLst/>
          </a:prstGeom>
        </p:spPr>
      </p:pic>
      <p:sp>
        <p:nvSpPr>
          <p:cNvPr id="7" name="TextBox 6"/>
          <p:cNvSpPr txBox="1"/>
          <p:nvPr/>
        </p:nvSpPr>
        <p:spPr>
          <a:xfrm>
            <a:off x="154074" y="723585"/>
            <a:ext cx="242374" cy="215444"/>
          </a:xfrm>
          <a:prstGeom prst="rect">
            <a:avLst/>
          </a:prstGeom>
          <a:solidFill>
            <a:srgbClr val="A8F8E6"/>
          </a:solidFill>
        </p:spPr>
        <p:txBody>
          <a:bodyPr wrap="none" rtlCol="0">
            <a:spAutoFit/>
          </a:bodyPr>
          <a:lstStyle/>
          <a:p>
            <a:r>
              <a:rPr lang="en-US" sz="800" b="1" dirty="0"/>
              <a:t>1</a:t>
            </a:r>
          </a:p>
        </p:txBody>
      </p:sp>
      <p:sp>
        <p:nvSpPr>
          <p:cNvPr id="9" name="TextBox 8"/>
          <p:cNvSpPr txBox="1"/>
          <p:nvPr/>
        </p:nvSpPr>
        <p:spPr>
          <a:xfrm>
            <a:off x="8483591" y="817852"/>
            <a:ext cx="242374" cy="215444"/>
          </a:xfrm>
          <a:prstGeom prst="rect">
            <a:avLst/>
          </a:prstGeom>
          <a:solidFill>
            <a:srgbClr val="A8F8E6"/>
          </a:solidFill>
        </p:spPr>
        <p:txBody>
          <a:bodyPr wrap="none" rtlCol="0">
            <a:spAutoFit/>
          </a:bodyPr>
          <a:lstStyle/>
          <a:p>
            <a:r>
              <a:rPr lang="en-US" sz="800" b="1" dirty="0"/>
              <a:t>2</a:t>
            </a:r>
          </a:p>
        </p:txBody>
      </p:sp>
      <p:sp>
        <p:nvSpPr>
          <p:cNvPr id="10" name="TextBox 9"/>
          <p:cNvSpPr txBox="1"/>
          <p:nvPr/>
        </p:nvSpPr>
        <p:spPr>
          <a:xfrm>
            <a:off x="2050111" y="2849331"/>
            <a:ext cx="242374" cy="215444"/>
          </a:xfrm>
          <a:prstGeom prst="rect">
            <a:avLst/>
          </a:prstGeom>
          <a:solidFill>
            <a:srgbClr val="A8F8E6"/>
          </a:solidFill>
        </p:spPr>
        <p:txBody>
          <a:bodyPr wrap="none" rtlCol="0">
            <a:spAutoFit/>
          </a:bodyPr>
          <a:lstStyle/>
          <a:p>
            <a:r>
              <a:rPr lang="en-US" sz="800" b="1" dirty="0"/>
              <a:t>3</a:t>
            </a:r>
          </a:p>
        </p:txBody>
      </p:sp>
    </p:spTree>
    <p:extLst>
      <p:ext uri="{BB962C8B-B14F-4D97-AF65-F5344CB8AC3E}">
        <p14:creationId xmlns:p14="http://schemas.microsoft.com/office/powerpoint/2010/main" val="14532527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99E3ED-DE90-4299-AF96-6DF2B6AA629C}"/>
              </a:ext>
            </a:extLst>
          </p:cNvPr>
          <p:cNvSpPr txBox="1"/>
          <p:nvPr/>
        </p:nvSpPr>
        <p:spPr>
          <a:xfrm>
            <a:off x="221738" y="94501"/>
            <a:ext cx="3927678" cy="338554"/>
          </a:xfrm>
          <a:prstGeom prst="rect">
            <a:avLst/>
          </a:prstGeom>
          <a:solidFill>
            <a:schemeClr val="bg1"/>
          </a:solidFill>
        </p:spPr>
        <p:txBody>
          <a:bodyPr wrap="none" rtlCol="0">
            <a:spAutoFit/>
          </a:bodyPr>
          <a:lstStyle/>
          <a:p>
            <a:r>
              <a:rPr lang="en-SG" sz="1600" b="1" dirty="0">
                <a:latin typeface="+mn-lt"/>
              </a:rPr>
              <a:t>Example 1 - SQL Queries along with Output</a:t>
            </a:r>
          </a:p>
        </p:txBody>
      </p:sp>
      <p:sp>
        <p:nvSpPr>
          <p:cNvPr id="13" name="TextBox 12"/>
          <p:cNvSpPr txBox="1"/>
          <p:nvPr/>
        </p:nvSpPr>
        <p:spPr>
          <a:xfrm>
            <a:off x="4467226" y="578727"/>
            <a:ext cx="3581430" cy="261610"/>
          </a:xfrm>
          <a:prstGeom prst="rect">
            <a:avLst/>
          </a:prstGeom>
          <a:solidFill>
            <a:schemeClr val="bg1"/>
          </a:solidFill>
        </p:spPr>
        <p:txBody>
          <a:bodyPr wrap="none" rtlCol="0">
            <a:spAutoFit/>
          </a:bodyPr>
          <a:lstStyle/>
          <a:p>
            <a:r>
              <a:rPr lang="en-US" sz="1100" b="1" dirty="0">
                <a:solidFill>
                  <a:schemeClr val="tx1"/>
                </a:solidFill>
              </a:rPr>
              <a:t>Query : Matrix between Technology and Issue type</a:t>
            </a:r>
          </a:p>
        </p:txBody>
      </p:sp>
      <p:sp>
        <p:nvSpPr>
          <p:cNvPr id="14" name="TextBox 13"/>
          <p:cNvSpPr txBox="1"/>
          <p:nvPr/>
        </p:nvSpPr>
        <p:spPr>
          <a:xfrm>
            <a:off x="4593090" y="3346124"/>
            <a:ext cx="606256" cy="246221"/>
          </a:xfrm>
          <a:prstGeom prst="rect">
            <a:avLst/>
          </a:prstGeom>
          <a:solidFill>
            <a:schemeClr val="bg1"/>
          </a:solidFill>
        </p:spPr>
        <p:txBody>
          <a:bodyPr wrap="none" rtlCol="0">
            <a:spAutoFit/>
          </a:bodyPr>
          <a:lstStyle/>
          <a:p>
            <a:r>
              <a:rPr lang="en-US" sz="1000" b="1" dirty="0">
                <a:solidFill>
                  <a:schemeClr val="tx1"/>
                </a:solidFill>
              </a:rPr>
              <a:t>Output</a:t>
            </a:r>
          </a:p>
        </p:txBody>
      </p:sp>
      <p:pic>
        <p:nvPicPr>
          <p:cNvPr id="15" name="Picture 14"/>
          <p:cNvPicPr>
            <a:picLocks noChangeAspect="1"/>
          </p:cNvPicPr>
          <p:nvPr/>
        </p:nvPicPr>
        <p:blipFill>
          <a:blip r:embed="rId2"/>
          <a:stretch>
            <a:fillRect/>
          </a:stretch>
        </p:blipFill>
        <p:spPr>
          <a:xfrm>
            <a:off x="95874" y="840337"/>
            <a:ext cx="4263068" cy="2335571"/>
          </a:xfrm>
          <a:prstGeom prst="rect">
            <a:avLst/>
          </a:prstGeom>
          <a:ln>
            <a:solidFill>
              <a:schemeClr val="tx2">
                <a:lumMod val="20000"/>
                <a:lumOff val="80000"/>
              </a:schemeClr>
            </a:solidFill>
          </a:ln>
        </p:spPr>
      </p:pic>
      <p:pic>
        <p:nvPicPr>
          <p:cNvPr id="16" name="Picture 15"/>
          <p:cNvPicPr>
            <a:picLocks noChangeAspect="1"/>
          </p:cNvPicPr>
          <p:nvPr/>
        </p:nvPicPr>
        <p:blipFill>
          <a:blip r:embed="rId3"/>
          <a:stretch>
            <a:fillRect/>
          </a:stretch>
        </p:blipFill>
        <p:spPr>
          <a:xfrm>
            <a:off x="221738" y="3577652"/>
            <a:ext cx="3076575" cy="1343025"/>
          </a:xfrm>
          <a:prstGeom prst="rect">
            <a:avLst/>
          </a:prstGeom>
        </p:spPr>
      </p:pic>
      <p:sp>
        <p:nvSpPr>
          <p:cNvPr id="17" name="TextBox 16"/>
          <p:cNvSpPr txBox="1"/>
          <p:nvPr/>
        </p:nvSpPr>
        <p:spPr>
          <a:xfrm>
            <a:off x="95874" y="578727"/>
            <a:ext cx="4100803" cy="261610"/>
          </a:xfrm>
          <a:prstGeom prst="rect">
            <a:avLst/>
          </a:prstGeom>
          <a:solidFill>
            <a:schemeClr val="bg1"/>
          </a:solidFill>
        </p:spPr>
        <p:txBody>
          <a:bodyPr wrap="none" rtlCol="0">
            <a:spAutoFit/>
          </a:bodyPr>
          <a:lstStyle/>
          <a:p>
            <a:r>
              <a:rPr lang="en-US" sz="1100" b="1" dirty="0">
                <a:solidFill>
                  <a:schemeClr val="tx1"/>
                </a:solidFill>
              </a:rPr>
              <a:t>Query : Technology - Issue type bifurcation w.r.t total SR’s</a:t>
            </a:r>
          </a:p>
        </p:txBody>
      </p:sp>
      <p:sp>
        <p:nvSpPr>
          <p:cNvPr id="18" name="TextBox 17"/>
          <p:cNvSpPr txBox="1"/>
          <p:nvPr/>
        </p:nvSpPr>
        <p:spPr>
          <a:xfrm>
            <a:off x="221738" y="3346124"/>
            <a:ext cx="606256" cy="246221"/>
          </a:xfrm>
          <a:prstGeom prst="rect">
            <a:avLst/>
          </a:prstGeom>
          <a:solidFill>
            <a:schemeClr val="bg1"/>
          </a:solidFill>
        </p:spPr>
        <p:txBody>
          <a:bodyPr wrap="none" rtlCol="0">
            <a:spAutoFit/>
          </a:bodyPr>
          <a:lstStyle/>
          <a:p>
            <a:r>
              <a:rPr lang="en-US" sz="1000" b="1" dirty="0">
                <a:solidFill>
                  <a:schemeClr val="tx1"/>
                </a:solidFill>
              </a:rPr>
              <a:t>Output</a:t>
            </a:r>
          </a:p>
        </p:txBody>
      </p:sp>
      <p:pic>
        <p:nvPicPr>
          <p:cNvPr id="19" name="Picture 18"/>
          <p:cNvPicPr>
            <a:picLocks noChangeAspect="1"/>
          </p:cNvPicPr>
          <p:nvPr/>
        </p:nvPicPr>
        <p:blipFill>
          <a:blip r:embed="rId4"/>
          <a:stretch>
            <a:fillRect/>
          </a:stretch>
        </p:blipFill>
        <p:spPr>
          <a:xfrm>
            <a:off x="4467226" y="856373"/>
            <a:ext cx="4521501" cy="1674556"/>
          </a:xfrm>
          <a:prstGeom prst="rect">
            <a:avLst/>
          </a:prstGeom>
          <a:ln>
            <a:solidFill>
              <a:schemeClr val="tx2">
                <a:lumMod val="20000"/>
                <a:lumOff val="80000"/>
              </a:schemeClr>
            </a:solidFill>
          </a:ln>
        </p:spPr>
      </p:pic>
      <p:pic>
        <p:nvPicPr>
          <p:cNvPr id="20" name="Picture 19"/>
          <p:cNvPicPr>
            <a:picLocks noChangeAspect="1"/>
          </p:cNvPicPr>
          <p:nvPr/>
        </p:nvPicPr>
        <p:blipFill>
          <a:blip r:embed="rId5"/>
          <a:stretch>
            <a:fillRect/>
          </a:stretch>
        </p:blipFill>
        <p:spPr>
          <a:xfrm>
            <a:off x="4593090" y="3592345"/>
            <a:ext cx="4000500" cy="1085850"/>
          </a:xfrm>
          <a:prstGeom prst="rect">
            <a:avLst/>
          </a:prstGeom>
        </p:spPr>
      </p:pic>
    </p:spTree>
    <p:extLst>
      <p:ext uri="{BB962C8B-B14F-4D97-AF65-F5344CB8AC3E}">
        <p14:creationId xmlns:p14="http://schemas.microsoft.com/office/powerpoint/2010/main" val="31496112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99E3ED-DE90-4299-AF96-6DF2B6AA629C}"/>
              </a:ext>
            </a:extLst>
          </p:cNvPr>
          <p:cNvSpPr txBox="1"/>
          <p:nvPr/>
        </p:nvSpPr>
        <p:spPr>
          <a:xfrm>
            <a:off x="221738" y="94501"/>
            <a:ext cx="3927678" cy="338554"/>
          </a:xfrm>
          <a:prstGeom prst="rect">
            <a:avLst/>
          </a:prstGeom>
          <a:solidFill>
            <a:schemeClr val="bg1"/>
          </a:solidFill>
        </p:spPr>
        <p:txBody>
          <a:bodyPr wrap="none" rtlCol="0">
            <a:spAutoFit/>
          </a:bodyPr>
          <a:lstStyle/>
          <a:p>
            <a:r>
              <a:rPr lang="en-SG" sz="1600" b="1" dirty="0">
                <a:latin typeface="+mn-lt"/>
              </a:rPr>
              <a:t>Example 2 - SQL Queries along with Output</a:t>
            </a:r>
          </a:p>
        </p:txBody>
      </p:sp>
      <p:sp>
        <p:nvSpPr>
          <p:cNvPr id="7" name="TextBox 6"/>
          <p:cNvSpPr txBox="1"/>
          <p:nvPr/>
        </p:nvSpPr>
        <p:spPr>
          <a:xfrm>
            <a:off x="221738" y="578727"/>
            <a:ext cx="2470548" cy="261610"/>
          </a:xfrm>
          <a:prstGeom prst="rect">
            <a:avLst/>
          </a:prstGeom>
          <a:solidFill>
            <a:schemeClr val="bg1"/>
          </a:solidFill>
        </p:spPr>
        <p:txBody>
          <a:bodyPr wrap="none" rtlCol="0">
            <a:spAutoFit/>
          </a:bodyPr>
          <a:lstStyle/>
          <a:p>
            <a:r>
              <a:rPr lang="en-US" sz="1100" b="1" dirty="0">
                <a:solidFill>
                  <a:schemeClr val="tx1"/>
                </a:solidFill>
              </a:rPr>
              <a:t>Query : Source Type vs No. of SR </a:t>
            </a:r>
          </a:p>
        </p:txBody>
      </p:sp>
      <p:sp>
        <p:nvSpPr>
          <p:cNvPr id="9" name="TextBox 8"/>
          <p:cNvSpPr txBox="1"/>
          <p:nvPr/>
        </p:nvSpPr>
        <p:spPr>
          <a:xfrm>
            <a:off x="150359" y="2667748"/>
            <a:ext cx="606256" cy="246221"/>
          </a:xfrm>
          <a:prstGeom prst="rect">
            <a:avLst/>
          </a:prstGeom>
          <a:solidFill>
            <a:schemeClr val="bg1"/>
          </a:solidFill>
        </p:spPr>
        <p:txBody>
          <a:bodyPr wrap="none" rtlCol="0">
            <a:spAutoFit/>
          </a:bodyPr>
          <a:lstStyle/>
          <a:p>
            <a:r>
              <a:rPr lang="en-US" sz="1000" b="1" dirty="0">
                <a:solidFill>
                  <a:schemeClr val="tx1"/>
                </a:solidFill>
              </a:rPr>
              <a:t>Output</a:t>
            </a:r>
          </a:p>
        </p:txBody>
      </p:sp>
      <p:sp>
        <p:nvSpPr>
          <p:cNvPr id="13" name="TextBox 12"/>
          <p:cNvSpPr txBox="1"/>
          <p:nvPr/>
        </p:nvSpPr>
        <p:spPr>
          <a:xfrm>
            <a:off x="3800557" y="622957"/>
            <a:ext cx="2775119" cy="261610"/>
          </a:xfrm>
          <a:prstGeom prst="rect">
            <a:avLst/>
          </a:prstGeom>
          <a:solidFill>
            <a:schemeClr val="bg1"/>
          </a:solidFill>
        </p:spPr>
        <p:txBody>
          <a:bodyPr wrap="none" rtlCol="0">
            <a:spAutoFit/>
          </a:bodyPr>
          <a:lstStyle/>
          <a:p>
            <a:r>
              <a:rPr lang="en-US" sz="1100" b="1" dirty="0">
                <a:solidFill>
                  <a:schemeClr val="tx1"/>
                </a:solidFill>
              </a:rPr>
              <a:t>Query : Customer Class vs No. of SR’s</a:t>
            </a:r>
          </a:p>
        </p:txBody>
      </p:sp>
      <p:sp>
        <p:nvSpPr>
          <p:cNvPr id="14" name="TextBox 13"/>
          <p:cNvSpPr txBox="1"/>
          <p:nvPr/>
        </p:nvSpPr>
        <p:spPr>
          <a:xfrm>
            <a:off x="4617583" y="2690104"/>
            <a:ext cx="606256" cy="246221"/>
          </a:xfrm>
          <a:prstGeom prst="rect">
            <a:avLst/>
          </a:prstGeom>
          <a:solidFill>
            <a:schemeClr val="bg1"/>
          </a:solidFill>
        </p:spPr>
        <p:txBody>
          <a:bodyPr wrap="none" rtlCol="0">
            <a:spAutoFit/>
          </a:bodyPr>
          <a:lstStyle/>
          <a:p>
            <a:r>
              <a:rPr lang="en-US" sz="1000" b="1" dirty="0">
                <a:solidFill>
                  <a:schemeClr val="tx1"/>
                </a:solidFill>
              </a:rPr>
              <a:t>Output</a:t>
            </a:r>
          </a:p>
        </p:txBody>
      </p:sp>
      <p:pic>
        <p:nvPicPr>
          <p:cNvPr id="4" name="Picture 3"/>
          <p:cNvPicPr>
            <a:picLocks noChangeAspect="1"/>
          </p:cNvPicPr>
          <p:nvPr/>
        </p:nvPicPr>
        <p:blipFill>
          <a:blip r:embed="rId2"/>
          <a:stretch>
            <a:fillRect/>
          </a:stretch>
        </p:blipFill>
        <p:spPr>
          <a:xfrm>
            <a:off x="150359" y="903515"/>
            <a:ext cx="3095625" cy="1295400"/>
          </a:xfrm>
          <a:prstGeom prst="rect">
            <a:avLst/>
          </a:prstGeom>
        </p:spPr>
      </p:pic>
      <p:pic>
        <p:nvPicPr>
          <p:cNvPr id="5" name="Picture 4"/>
          <p:cNvPicPr>
            <a:picLocks noChangeAspect="1"/>
          </p:cNvPicPr>
          <p:nvPr/>
        </p:nvPicPr>
        <p:blipFill>
          <a:blip r:embed="rId3"/>
          <a:stretch>
            <a:fillRect/>
          </a:stretch>
        </p:blipFill>
        <p:spPr>
          <a:xfrm>
            <a:off x="142194" y="3082017"/>
            <a:ext cx="2714625" cy="1514475"/>
          </a:xfrm>
          <a:prstGeom prst="rect">
            <a:avLst/>
          </a:prstGeom>
        </p:spPr>
      </p:pic>
      <p:pic>
        <p:nvPicPr>
          <p:cNvPr id="2" name="Picture 1"/>
          <p:cNvPicPr>
            <a:picLocks noChangeAspect="1"/>
          </p:cNvPicPr>
          <p:nvPr/>
        </p:nvPicPr>
        <p:blipFill>
          <a:blip r:embed="rId4"/>
          <a:stretch>
            <a:fillRect/>
          </a:stretch>
        </p:blipFill>
        <p:spPr>
          <a:xfrm>
            <a:off x="3825649" y="1007677"/>
            <a:ext cx="5083116" cy="1515087"/>
          </a:xfrm>
          <a:prstGeom prst="rect">
            <a:avLst/>
          </a:prstGeom>
        </p:spPr>
      </p:pic>
      <p:pic>
        <p:nvPicPr>
          <p:cNvPr id="3" name="Picture 2"/>
          <p:cNvPicPr>
            <a:picLocks noChangeAspect="1"/>
          </p:cNvPicPr>
          <p:nvPr/>
        </p:nvPicPr>
        <p:blipFill>
          <a:blip r:embed="rId5"/>
          <a:stretch>
            <a:fillRect/>
          </a:stretch>
        </p:blipFill>
        <p:spPr>
          <a:xfrm>
            <a:off x="4392386" y="2936325"/>
            <a:ext cx="2171700" cy="1838325"/>
          </a:xfrm>
          <a:prstGeom prst="rect">
            <a:avLst/>
          </a:prstGeom>
        </p:spPr>
      </p:pic>
    </p:spTree>
    <p:extLst>
      <p:ext uri="{BB962C8B-B14F-4D97-AF65-F5344CB8AC3E}">
        <p14:creationId xmlns:p14="http://schemas.microsoft.com/office/powerpoint/2010/main" val="34960234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99E3ED-DE90-4299-AF96-6DF2B6AA629C}"/>
              </a:ext>
            </a:extLst>
          </p:cNvPr>
          <p:cNvSpPr txBox="1"/>
          <p:nvPr/>
        </p:nvSpPr>
        <p:spPr>
          <a:xfrm>
            <a:off x="221738" y="94501"/>
            <a:ext cx="3927678" cy="338554"/>
          </a:xfrm>
          <a:prstGeom prst="rect">
            <a:avLst/>
          </a:prstGeom>
          <a:solidFill>
            <a:schemeClr val="bg1"/>
          </a:solidFill>
        </p:spPr>
        <p:txBody>
          <a:bodyPr wrap="none" rtlCol="0">
            <a:spAutoFit/>
          </a:bodyPr>
          <a:lstStyle/>
          <a:p>
            <a:r>
              <a:rPr lang="en-SG" sz="1600" b="1" dirty="0">
                <a:latin typeface="+mn-lt"/>
              </a:rPr>
              <a:t>Example 3 - SQL Queries along with Output</a:t>
            </a:r>
          </a:p>
        </p:txBody>
      </p:sp>
      <p:sp>
        <p:nvSpPr>
          <p:cNvPr id="7" name="TextBox 6"/>
          <p:cNvSpPr txBox="1"/>
          <p:nvPr/>
        </p:nvSpPr>
        <p:spPr>
          <a:xfrm>
            <a:off x="221738" y="578727"/>
            <a:ext cx="3956532" cy="261610"/>
          </a:xfrm>
          <a:prstGeom prst="rect">
            <a:avLst/>
          </a:prstGeom>
          <a:solidFill>
            <a:schemeClr val="bg1"/>
          </a:solidFill>
        </p:spPr>
        <p:txBody>
          <a:bodyPr wrap="none" rtlCol="0">
            <a:spAutoFit/>
          </a:bodyPr>
          <a:lstStyle/>
          <a:p>
            <a:r>
              <a:rPr lang="en-US" sz="1100" b="1" dirty="0">
                <a:solidFill>
                  <a:schemeClr val="tx1"/>
                </a:solidFill>
              </a:rPr>
              <a:t>Query : Month on Month SR’s vs SR Status distribution</a:t>
            </a:r>
          </a:p>
        </p:txBody>
      </p:sp>
      <p:sp>
        <p:nvSpPr>
          <p:cNvPr id="9" name="TextBox 8"/>
          <p:cNvSpPr txBox="1"/>
          <p:nvPr/>
        </p:nvSpPr>
        <p:spPr>
          <a:xfrm>
            <a:off x="207311" y="2892603"/>
            <a:ext cx="606256" cy="246221"/>
          </a:xfrm>
          <a:prstGeom prst="rect">
            <a:avLst/>
          </a:prstGeom>
          <a:solidFill>
            <a:schemeClr val="bg1"/>
          </a:solidFill>
        </p:spPr>
        <p:txBody>
          <a:bodyPr wrap="none" rtlCol="0">
            <a:spAutoFit/>
          </a:bodyPr>
          <a:lstStyle/>
          <a:p>
            <a:r>
              <a:rPr lang="en-US" sz="1000" b="1" dirty="0">
                <a:solidFill>
                  <a:schemeClr val="tx1"/>
                </a:solidFill>
              </a:rPr>
              <a:t>Output</a:t>
            </a:r>
          </a:p>
        </p:txBody>
      </p:sp>
      <p:sp>
        <p:nvSpPr>
          <p:cNvPr id="14" name="TextBox 13"/>
          <p:cNvSpPr txBox="1"/>
          <p:nvPr/>
        </p:nvSpPr>
        <p:spPr>
          <a:xfrm>
            <a:off x="5153088" y="2914943"/>
            <a:ext cx="606256" cy="246221"/>
          </a:xfrm>
          <a:prstGeom prst="rect">
            <a:avLst/>
          </a:prstGeom>
          <a:solidFill>
            <a:schemeClr val="bg1"/>
          </a:solidFill>
        </p:spPr>
        <p:txBody>
          <a:bodyPr wrap="none" rtlCol="0">
            <a:spAutoFit/>
          </a:bodyPr>
          <a:lstStyle/>
          <a:p>
            <a:r>
              <a:rPr lang="en-US" sz="1000" b="1" dirty="0">
                <a:solidFill>
                  <a:schemeClr val="tx1"/>
                </a:solidFill>
              </a:rPr>
              <a:t>Output</a:t>
            </a:r>
          </a:p>
        </p:txBody>
      </p:sp>
      <p:pic>
        <p:nvPicPr>
          <p:cNvPr id="2" name="Picture 1"/>
          <p:cNvPicPr>
            <a:picLocks noChangeAspect="1"/>
          </p:cNvPicPr>
          <p:nvPr/>
        </p:nvPicPr>
        <p:blipFill>
          <a:blip r:embed="rId2"/>
          <a:stretch>
            <a:fillRect/>
          </a:stretch>
        </p:blipFill>
        <p:spPr>
          <a:xfrm>
            <a:off x="59440" y="1188291"/>
            <a:ext cx="4837318" cy="1635893"/>
          </a:xfrm>
          <a:prstGeom prst="rect">
            <a:avLst/>
          </a:prstGeom>
        </p:spPr>
      </p:pic>
      <p:pic>
        <p:nvPicPr>
          <p:cNvPr id="3" name="Picture 2"/>
          <p:cNvPicPr>
            <a:picLocks noChangeAspect="1"/>
          </p:cNvPicPr>
          <p:nvPr/>
        </p:nvPicPr>
        <p:blipFill>
          <a:blip r:embed="rId3"/>
          <a:stretch>
            <a:fillRect/>
          </a:stretch>
        </p:blipFill>
        <p:spPr>
          <a:xfrm>
            <a:off x="59441" y="3231466"/>
            <a:ext cx="4993654" cy="793527"/>
          </a:xfrm>
          <a:prstGeom prst="rect">
            <a:avLst/>
          </a:prstGeom>
        </p:spPr>
      </p:pic>
      <p:pic>
        <p:nvPicPr>
          <p:cNvPr id="4" name="Picture 3"/>
          <p:cNvPicPr>
            <a:picLocks noChangeAspect="1"/>
          </p:cNvPicPr>
          <p:nvPr/>
        </p:nvPicPr>
        <p:blipFill>
          <a:blip r:embed="rId4"/>
          <a:stretch>
            <a:fillRect/>
          </a:stretch>
        </p:blipFill>
        <p:spPr>
          <a:xfrm>
            <a:off x="4872718" y="1231619"/>
            <a:ext cx="4189639" cy="1366802"/>
          </a:xfrm>
          <a:prstGeom prst="rect">
            <a:avLst/>
          </a:prstGeom>
        </p:spPr>
      </p:pic>
      <p:pic>
        <p:nvPicPr>
          <p:cNvPr id="5" name="Picture 4"/>
          <p:cNvPicPr>
            <a:picLocks noChangeAspect="1"/>
          </p:cNvPicPr>
          <p:nvPr/>
        </p:nvPicPr>
        <p:blipFill>
          <a:blip r:embed="rId5"/>
          <a:stretch>
            <a:fillRect/>
          </a:stretch>
        </p:blipFill>
        <p:spPr>
          <a:xfrm>
            <a:off x="5167515" y="3231466"/>
            <a:ext cx="3894842" cy="1022127"/>
          </a:xfrm>
          <a:prstGeom prst="rect">
            <a:avLst/>
          </a:prstGeom>
        </p:spPr>
      </p:pic>
      <p:sp>
        <p:nvSpPr>
          <p:cNvPr id="11" name="TextBox 10"/>
          <p:cNvSpPr txBox="1"/>
          <p:nvPr/>
        </p:nvSpPr>
        <p:spPr>
          <a:xfrm>
            <a:off x="5105825" y="601350"/>
            <a:ext cx="3339376" cy="261610"/>
          </a:xfrm>
          <a:prstGeom prst="rect">
            <a:avLst/>
          </a:prstGeom>
          <a:solidFill>
            <a:schemeClr val="bg1"/>
          </a:solidFill>
        </p:spPr>
        <p:txBody>
          <a:bodyPr wrap="none" rtlCol="0">
            <a:spAutoFit/>
          </a:bodyPr>
          <a:lstStyle/>
          <a:p>
            <a:r>
              <a:rPr lang="en-US" sz="1100" b="1" dirty="0">
                <a:solidFill>
                  <a:schemeClr val="tx1"/>
                </a:solidFill>
              </a:rPr>
              <a:t>Query : Month on Month SR’s vs SR’s Location</a:t>
            </a:r>
          </a:p>
        </p:txBody>
      </p:sp>
    </p:spTree>
    <p:extLst>
      <p:ext uri="{BB962C8B-B14F-4D97-AF65-F5344CB8AC3E}">
        <p14:creationId xmlns:p14="http://schemas.microsoft.com/office/powerpoint/2010/main" val="35531852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A969-8BB5-413B-96BC-6A860D7F12FA}"/>
              </a:ext>
            </a:extLst>
          </p:cNvPr>
          <p:cNvSpPr>
            <a:spLocks noGrp="1"/>
          </p:cNvSpPr>
          <p:nvPr>
            <p:ph type="ctrTitle"/>
          </p:nvPr>
        </p:nvSpPr>
        <p:spPr>
          <a:xfrm>
            <a:off x="1321423" y="1408296"/>
            <a:ext cx="6517482" cy="1881910"/>
          </a:xfrm>
        </p:spPr>
        <p:txBody>
          <a:bodyPr/>
          <a:lstStyle/>
          <a:p>
            <a:r>
              <a:rPr lang="en-SG" dirty="0"/>
              <a:t>Excel Analysis to understand SQL Output data and build up stories</a:t>
            </a:r>
          </a:p>
        </p:txBody>
      </p:sp>
    </p:spTree>
    <p:extLst>
      <p:ext uri="{BB962C8B-B14F-4D97-AF65-F5344CB8AC3E}">
        <p14:creationId xmlns:p14="http://schemas.microsoft.com/office/powerpoint/2010/main" val="32096811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F0EDFCD-A1F5-4564-A309-A74AE4F7D8BC}"/>
              </a:ext>
            </a:extLst>
          </p:cNvPr>
          <p:cNvGraphicFramePr>
            <a:graphicFrameLocks/>
          </p:cNvGraphicFramePr>
          <p:nvPr/>
        </p:nvGraphicFramePr>
        <p:xfrm>
          <a:off x="90902" y="605619"/>
          <a:ext cx="3525878" cy="18343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A99E3ED-DE90-4299-AF96-6DF2B6AA629C}"/>
              </a:ext>
            </a:extLst>
          </p:cNvPr>
          <p:cNvSpPr txBox="1"/>
          <p:nvPr/>
        </p:nvSpPr>
        <p:spPr>
          <a:xfrm>
            <a:off x="90901" y="159815"/>
            <a:ext cx="3159839" cy="338554"/>
          </a:xfrm>
          <a:prstGeom prst="rect">
            <a:avLst/>
          </a:prstGeom>
          <a:solidFill>
            <a:schemeClr val="bg1"/>
          </a:solidFill>
        </p:spPr>
        <p:txBody>
          <a:bodyPr wrap="none" rtlCol="0">
            <a:spAutoFit/>
          </a:bodyPr>
          <a:lstStyle/>
          <a:p>
            <a:r>
              <a:rPr lang="en-SG" sz="1600" b="1" dirty="0">
                <a:latin typeface="+mn-lt"/>
              </a:rPr>
              <a:t>1. Excel Analytics and Data Insight</a:t>
            </a:r>
          </a:p>
        </p:txBody>
      </p:sp>
      <p:graphicFrame>
        <p:nvGraphicFramePr>
          <p:cNvPr id="6" name="Chart 5">
            <a:extLst>
              <a:ext uri="{FF2B5EF4-FFF2-40B4-BE49-F238E27FC236}">
                <a16:creationId xmlns:a16="http://schemas.microsoft.com/office/drawing/2014/main" id="{00000000-0008-0000-0000-00000B000000}"/>
              </a:ext>
            </a:extLst>
          </p:cNvPr>
          <p:cNvGraphicFramePr>
            <a:graphicFrameLocks/>
          </p:cNvGraphicFramePr>
          <p:nvPr/>
        </p:nvGraphicFramePr>
        <p:xfrm>
          <a:off x="4207248" y="775994"/>
          <a:ext cx="4849666" cy="3282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119154" y="3915044"/>
            <a:ext cx="546945" cy="169277"/>
          </a:xfrm>
          <a:prstGeom prst="rect">
            <a:avLst/>
          </a:prstGeom>
          <a:noFill/>
        </p:spPr>
        <p:txBody>
          <a:bodyPr wrap="none" rtlCol="0">
            <a:spAutoFit/>
          </a:bodyPr>
          <a:lstStyle/>
          <a:p>
            <a:r>
              <a:rPr lang="en-US" sz="500" b="1" dirty="0">
                <a:solidFill>
                  <a:schemeClr val="tx1">
                    <a:lumMod val="50000"/>
                    <a:lumOff val="50000"/>
                  </a:schemeClr>
                </a:solidFill>
              </a:rPr>
              <a:t>Location ID </a:t>
            </a:r>
          </a:p>
        </p:txBody>
      </p:sp>
      <p:sp>
        <p:nvSpPr>
          <p:cNvPr id="7" name="TextBox 6"/>
          <p:cNvSpPr txBox="1"/>
          <p:nvPr/>
        </p:nvSpPr>
        <p:spPr>
          <a:xfrm rot="16200000">
            <a:off x="4005465" y="3223727"/>
            <a:ext cx="736099" cy="184666"/>
          </a:xfrm>
          <a:prstGeom prst="rect">
            <a:avLst/>
          </a:prstGeom>
          <a:noFill/>
        </p:spPr>
        <p:txBody>
          <a:bodyPr wrap="none" rtlCol="0">
            <a:spAutoFit/>
          </a:bodyPr>
          <a:lstStyle/>
          <a:p>
            <a:r>
              <a:rPr lang="en-US" sz="600" b="1" dirty="0">
                <a:solidFill>
                  <a:schemeClr val="tx1">
                    <a:lumMod val="50000"/>
                    <a:lumOff val="50000"/>
                  </a:schemeClr>
                </a:solidFill>
              </a:rPr>
              <a:t>Location Name</a:t>
            </a:r>
          </a:p>
        </p:txBody>
      </p:sp>
      <p:sp>
        <p:nvSpPr>
          <p:cNvPr id="3" name="TextBox 2"/>
          <p:cNvSpPr txBox="1"/>
          <p:nvPr/>
        </p:nvSpPr>
        <p:spPr>
          <a:xfrm>
            <a:off x="0" y="4094663"/>
            <a:ext cx="4465848" cy="938719"/>
          </a:xfrm>
          <a:prstGeom prst="rect">
            <a:avLst/>
          </a:prstGeom>
          <a:solidFill>
            <a:srgbClr val="E5E5E5"/>
          </a:solidFill>
        </p:spPr>
        <p:txBody>
          <a:bodyPr wrap="square" rtlCol="0">
            <a:spAutoFit/>
          </a:bodyPr>
          <a:lstStyle/>
          <a:p>
            <a:r>
              <a:rPr lang="en-US" sz="1100" b="1" dirty="0">
                <a:latin typeface="+mn-lt"/>
              </a:rPr>
              <a:t>Highs : </a:t>
            </a:r>
            <a:br>
              <a:rPr lang="en-US" sz="1100" b="1" dirty="0">
                <a:latin typeface="+mn-lt"/>
              </a:rPr>
            </a:br>
            <a:r>
              <a:rPr lang="en-US" sz="1100" b="1" dirty="0">
                <a:latin typeface="+mn-lt"/>
              </a:rPr>
              <a:t>- </a:t>
            </a:r>
            <a:r>
              <a:rPr lang="en-US" sz="1100" dirty="0">
                <a:latin typeface="+mn-lt"/>
              </a:rPr>
              <a:t>No. of SR’s Month on Month is into</a:t>
            </a:r>
            <a:r>
              <a:rPr lang="en-US" sz="1100" b="1" dirty="0">
                <a:latin typeface="+mn-lt"/>
              </a:rPr>
              <a:t> decreasing trend.</a:t>
            </a:r>
          </a:p>
          <a:p>
            <a:r>
              <a:rPr lang="en-US" sz="1100" b="1" dirty="0">
                <a:latin typeface="+mn-lt"/>
              </a:rPr>
              <a:t>- 50%</a:t>
            </a:r>
            <a:r>
              <a:rPr lang="en-US" sz="1100" dirty="0">
                <a:latin typeface="+mn-lt"/>
              </a:rPr>
              <a:t> SR’s raised by customer has status is Resolved </a:t>
            </a:r>
            <a:endParaRPr lang="en-US" sz="1100" b="1" dirty="0">
              <a:latin typeface="+mn-lt"/>
            </a:endParaRPr>
          </a:p>
          <a:p>
            <a:r>
              <a:rPr lang="en-US" sz="1100" b="1" dirty="0">
                <a:latin typeface="+mn-lt"/>
              </a:rPr>
              <a:t>Lows : </a:t>
            </a:r>
            <a:br>
              <a:rPr lang="en-US" sz="1100" b="1" dirty="0">
                <a:latin typeface="+mn-lt"/>
              </a:rPr>
            </a:br>
            <a:r>
              <a:rPr lang="en-US" sz="1100" b="1" dirty="0">
                <a:latin typeface="+mn-lt"/>
              </a:rPr>
              <a:t>46% </a:t>
            </a:r>
            <a:r>
              <a:rPr lang="en-US" sz="1100" dirty="0">
                <a:latin typeface="+mn-lt"/>
              </a:rPr>
              <a:t>SR’s are attended but still not resolved [On-Hold], rest </a:t>
            </a:r>
            <a:r>
              <a:rPr lang="en-US" sz="1100" b="1" dirty="0">
                <a:latin typeface="+mn-lt"/>
              </a:rPr>
              <a:t>4%</a:t>
            </a:r>
            <a:r>
              <a:rPr lang="en-US" sz="1100" dirty="0">
                <a:latin typeface="+mn-lt"/>
              </a:rPr>
              <a:t> still Open</a:t>
            </a:r>
            <a:endParaRPr lang="en-US" sz="1100" b="1" dirty="0">
              <a:latin typeface="+mn-lt"/>
            </a:endParaRPr>
          </a:p>
        </p:txBody>
      </p:sp>
      <p:sp>
        <p:nvSpPr>
          <p:cNvPr id="8" name="TextBox 7"/>
          <p:cNvSpPr txBox="1"/>
          <p:nvPr/>
        </p:nvSpPr>
        <p:spPr>
          <a:xfrm>
            <a:off x="4281181" y="4142232"/>
            <a:ext cx="4762581" cy="430887"/>
          </a:xfrm>
          <a:prstGeom prst="rect">
            <a:avLst/>
          </a:prstGeom>
          <a:solidFill>
            <a:srgbClr val="E5E5E5"/>
          </a:solidFill>
        </p:spPr>
        <p:txBody>
          <a:bodyPr wrap="square" rtlCol="0">
            <a:spAutoFit/>
          </a:bodyPr>
          <a:lstStyle/>
          <a:p>
            <a:r>
              <a:rPr lang="en-US" sz="1100" b="1" dirty="0">
                <a:latin typeface="+mn-lt"/>
              </a:rPr>
              <a:t>Highs : </a:t>
            </a:r>
            <a:r>
              <a:rPr lang="en-US" sz="1100" dirty="0">
                <a:latin typeface="+mn-lt"/>
              </a:rPr>
              <a:t>Location ID 1 to 4 :: Lowest SR’s :: High Customer Satisfaction Index</a:t>
            </a:r>
          </a:p>
          <a:p>
            <a:r>
              <a:rPr lang="en-US" sz="1100" b="1" dirty="0">
                <a:latin typeface="+mn-lt"/>
              </a:rPr>
              <a:t>Lows :  </a:t>
            </a:r>
            <a:r>
              <a:rPr lang="en-US" sz="1100" dirty="0">
                <a:latin typeface="+mn-lt"/>
              </a:rPr>
              <a:t>Location ID 12, 13 &amp; 15 :: Highest SR’s :: Low Customer Satisfaction Index</a:t>
            </a:r>
          </a:p>
        </p:txBody>
      </p:sp>
      <p:graphicFrame>
        <p:nvGraphicFramePr>
          <p:cNvPr id="11" name="Chart 10"/>
          <p:cNvGraphicFramePr>
            <a:graphicFrameLocks/>
          </p:cNvGraphicFramePr>
          <p:nvPr>
            <p:extLst>
              <p:ext uri="{D42A27DB-BD31-4B8C-83A1-F6EECF244321}">
                <p14:modId xmlns:p14="http://schemas.microsoft.com/office/powerpoint/2010/main" val="4054192308"/>
              </p:ext>
            </p:extLst>
          </p:nvPr>
        </p:nvGraphicFramePr>
        <p:xfrm>
          <a:off x="50114" y="2440007"/>
          <a:ext cx="3566666" cy="16443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197309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0000000-0008-0000-0000-000003000000}"/>
              </a:ext>
            </a:extLst>
          </p:cNvPr>
          <p:cNvGraphicFramePr>
            <a:graphicFrameLocks/>
          </p:cNvGraphicFramePr>
          <p:nvPr/>
        </p:nvGraphicFramePr>
        <p:xfrm>
          <a:off x="5562599" y="781146"/>
          <a:ext cx="3402747" cy="2701631"/>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5A99E3ED-DE90-4299-AF96-6DF2B6AA629C}"/>
              </a:ext>
            </a:extLst>
          </p:cNvPr>
          <p:cNvSpPr txBox="1"/>
          <p:nvPr/>
        </p:nvSpPr>
        <p:spPr>
          <a:xfrm>
            <a:off x="90902" y="116165"/>
            <a:ext cx="3159839" cy="338554"/>
          </a:xfrm>
          <a:prstGeom prst="rect">
            <a:avLst/>
          </a:prstGeom>
          <a:solidFill>
            <a:schemeClr val="bg1"/>
          </a:solidFill>
        </p:spPr>
        <p:txBody>
          <a:bodyPr wrap="none" rtlCol="0">
            <a:spAutoFit/>
          </a:bodyPr>
          <a:lstStyle/>
          <a:p>
            <a:r>
              <a:rPr lang="en-SG" sz="1600" b="1" dirty="0">
                <a:latin typeface="+mn-lt"/>
              </a:rPr>
              <a:t>2. Excel Analytics and Data Insight</a:t>
            </a:r>
          </a:p>
        </p:txBody>
      </p:sp>
      <p:graphicFrame>
        <p:nvGraphicFramePr>
          <p:cNvPr id="12" name="Chart 11">
            <a:extLst>
              <a:ext uri="{FF2B5EF4-FFF2-40B4-BE49-F238E27FC236}">
                <a16:creationId xmlns:a16="http://schemas.microsoft.com/office/drawing/2014/main" id="{00000000-0008-0000-0000-000006000000}"/>
              </a:ext>
            </a:extLst>
          </p:cNvPr>
          <p:cNvGraphicFramePr>
            <a:graphicFrameLocks/>
          </p:cNvGraphicFramePr>
          <p:nvPr/>
        </p:nvGraphicFramePr>
        <p:xfrm>
          <a:off x="86441" y="1090499"/>
          <a:ext cx="3697328" cy="2950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00000000-0008-0000-0000-000009000000}"/>
              </a:ext>
            </a:extLst>
          </p:cNvPr>
          <p:cNvGraphicFramePr>
            <a:graphicFrameLocks/>
          </p:cNvGraphicFramePr>
          <p:nvPr/>
        </p:nvGraphicFramePr>
        <p:xfrm>
          <a:off x="2695701" y="2755074"/>
          <a:ext cx="2628228" cy="21353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00000000-0008-0000-0000-00000A000000}"/>
              </a:ext>
            </a:extLst>
          </p:cNvPr>
          <p:cNvGraphicFramePr>
            <a:graphicFrameLocks/>
          </p:cNvGraphicFramePr>
          <p:nvPr/>
        </p:nvGraphicFramePr>
        <p:xfrm>
          <a:off x="2482280" y="538327"/>
          <a:ext cx="2628228" cy="2301181"/>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p:cNvSpPr txBox="1"/>
          <p:nvPr/>
        </p:nvSpPr>
        <p:spPr>
          <a:xfrm>
            <a:off x="5562599" y="3575858"/>
            <a:ext cx="3402747" cy="1615827"/>
          </a:xfrm>
          <a:prstGeom prst="rect">
            <a:avLst/>
          </a:prstGeom>
          <a:solidFill>
            <a:srgbClr val="E5E5E5"/>
          </a:solidFill>
        </p:spPr>
        <p:txBody>
          <a:bodyPr wrap="square" rtlCol="0">
            <a:spAutoFit/>
          </a:bodyPr>
          <a:lstStyle/>
          <a:p>
            <a:r>
              <a:rPr lang="en-US" sz="1100" b="1" dirty="0">
                <a:latin typeface="+mn-lt"/>
              </a:rPr>
              <a:t>Lows [Technology &amp; Issues] :</a:t>
            </a:r>
            <a:r>
              <a:rPr lang="en-US" sz="1100" dirty="0">
                <a:latin typeface="+mn-lt"/>
              </a:rPr>
              <a:t> </a:t>
            </a:r>
            <a:br>
              <a:rPr lang="en-US" sz="1100" dirty="0">
                <a:latin typeface="+mn-lt"/>
              </a:rPr>
            </a:br>
            <a:r>
              <a:rPr lang="en-US" sz="1100" dirty="0">
                <a:latin typeface="+mn-lt"/>
              </a:rPr>
              <a:t>3G – Voice [33%] &amp; 4G – Voice [17%] &amp; 4G – Data [32%] is Major Chuck for Voice &amp; Data related issues respectively.</a:t>
            </a:r>
          </a:p>
          <a:p>
            <a:r>
              <a:rPr lang="en-US" sz="1100" b="1" dirty="0">
                <a:latin typeface="+mn-lt"/>
              </a:rPr>
              <a:t>Highs : </a:t>
            </a:r>
            <a:br>
              <a:rPr lang="en-US" sz="1100" b="1" dirty="0">
                <a:latin typeface="+mn-lt"/>
              </a:rPr>
            </a:br>
            <a:r>
              <a:rPr lang="en-US" sz="1100" b="1" dirty="0">
                <a:latin typeface="+mn-lt"/>
              </a:rPr>
              <a:t>- </a:t>
            </a:r>
            <a:r>
              <a:rPr lang="en-US" sz="1100" dirty="0">
                <a:latin typeface="+mn-lt"/>
              </a:rPr>
              <a:t>2G Voice has very less contribution, which say that majority of customers are using smart phone.</a:t>
            </a:r>
          </a:p>
          <a:p>
            <a:r>
              <a:rPr lang="en-US" sz="1100" dirty="0">
                <a:latin typeface="+mn-lt"/>
              </a:rPr>
              <a:t>- Roaming issue is very rarely reported, hence there is no intra-inter roaming issues.</a:t>
            </a:r>
          </a:p>
        </p:txBody>
      </p:sp>
      <p:sp>
        <p:nvSpPr>
          <p:cNvPr id="3" name="Freeform 2"/>
          <p:cNvSpPr/>
          <p:nvPr/>
        </p:nvSpPr>
        <p:spPr>
          <a:xfrm>
            <a:off x="1448681" y="3139794"/>
            <a:ext cx="1433312" cy="670990"/>
          </a:xfrm>
          <a:custGeom>
            <a:avLst/>
            <a:gdLst>
              <a:gd name="connsiteX0" fmla="*/ 0 w 1657350"/>
              <a:gd name="connsiteY0" fmla="*/ 0 h 828791"/>
              <a:gd name="connsiteX1" fmla="*/ 179614 w 1657350"/>
              <a:gd name="connsiteY1" fmla="*/ 408214 h 828791"/>
              <a:gd name="connsiteX2" fmla="*/ 465364 w 1657350"/>
              <a:gd name="connsiteY2" fmla="*/ 693964 h 828791"/>
              <a:gd name="connsiteX3" fmla="*/ 1069521 w 1657350"/>
              <a:gd name="connsiteY3" fmla="*/ 816428 h 828791"/>
              <a:gd name="connsiteX4" fmla="*/ 1657350 w 1657350"/>
              <a:gd name="connsiteY4" fmla="*/ 824592 h 828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828791">
                <a:moveTo>
                  <a:pt x="0" y="0"/>
                </a:moveTo>
                <a:cubicBezTo>
                  <a:pt x="51026" y="146276"/>
                  <a:pt x="102053" y="292553"/>
                  <a:pt x="179614" y="408214"/>
                </a:cubicBezTo>
                <a:cubicBezTo>
                  <a:pt x="257175" y="523875"/>
                  <a:pt x="317046" y="625928"/>
                  <a:pt x="465364" y="693964"/>
                </a:cubicBezTo>
                <a:cubicBezTo>
                  <a:pt x="613682" y="762000"/>
                  <a:pt x="870857" y="794657"/>
                  <a:pt x="1069521" y="816428"/>
                </a:cubicBezTo>
                <a:cubicBezTo>
                  <a:pt x="1268185" y="838199"/>
                  <a:pt x="1657350" y="824592"/>
                  <a:pt x="1657350" y="824592"/>
                </a:cubicBezTo>
              </a:path>
            </a:pathLst>
          </a:custGeom>
          <a:noFill/>
          <a:ln w="38100">
            <a:solidFill>
              <a:schemeClr val="tx1">
                <a:lumMod val="50000"/>
                <a:lumOff val="50000"/>
              </a:schemeClr>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313533" y="1553262"/>
            <a:ext cx="1568460" cy="458089"/>
          </a:xfrm>
          <a:custGeom>
            <a:avLst/>
            <a:gdLst>
              <a:gd name="connsiteX0" fmla="*/ 0 w 1657350"/>
              <a:gd name="connsiteY0" fmla="*/ 458089 h 458089"/>
              <a:gd name="connsiteX1" fmla="*/ 285750 w 1657350"/>
              <a:gd name="connsiteY1" fmla="*/ 82532 h 458089"/>
              <a:gd name="connsiteX2" fmla="*/ 726621 w 1657350"/>
              <a:gd name="connsiteY2" fmla="*/ 889 h 458089"/>
              <a:gd name="connsiteX3" fmla="*/ 1175657 w 1657350"/>
              <a:gd name="connsiteY3" fmla="*/ 41710 h 458089"/>
              <a:gd name="connsiteX4" fmla="*/ 1518557 w 1657350"/>
              <a:gd name="connsiteY4" fmla="*/ 82532 h 458089"/>
              <a:gd name="connsiteX5" fmla="*/ 1657350 w 1657350"/>
              <a:gd name="connsiteY5" fmla="*/ 115189 h 45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7350" h="458089">
                <a:moveTo>
                  <a:pt x="0" y="458089"/>
                </a:moveTo>
                <a:cubicBezTo>
                  <a:pt x="82323" y="308410"/>
                  <a:pt x="164647" y="158732"/>
                  <a:pt x="285750" y="82532"/>
                </a:cubicBezTo>
                <a:cubicBezTo>
                  <a:pt x="406854" y="6332"/>
                  <a:pt x="578303" y="7693"/>
                  <a:pt x="726621" y="889"/>
                </a:cubicBezTo>
                <a:cubicBezTo>
                  <a:pt x="874939" y="-5915"/>
                  <a:pt x="1043668" y="28103"/>
                  <a:pt x="1175657" y="41710"/>
                </a:cubicBezTo>
                <a:cubicBezTo>
                  <a:pt x="1307646" y="55317"/>
                  <a:pt x="1438275" y="70285"/>
                  <a:pt x="1518557" y="82532"/>
                </a:cubicBezTo>
                <a:cubicBezTo>
                  <a:pt x="1598839" y="94778"/>
                  <a:pt x="1657350" y="115189"/>
                  <a:pt x="1657350" y="115189"/>
                </a:cubicBezTo>
              </a:path>
            </a:pathLst>
          </a:custGeom>
          <a:noFill/>
          <a:ln w="38100">
            <a:solidFill>
              <a:schemeClr val="tx1">
                <a:lumMod val="50000"/>
                <a:lumOff val="50000"/>
              </a:schemeClr>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5182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AA7EB8-7A84-4501-8889-0A01A89928C9}"/>
              </a:ext>
            </a:extLst>
          </p:cNvPr>
          <p:cNvPicPr>
            <a:picLocks noChangeAspect="1"/>
          </p:cNvPicPr>
          <p:nvPr/>
        </p:nvPicPr>
        <p:blipFill>
          <a:blip r:embed="rId2"/>
          <a:stretch>
            <a:fillRect/>
          </a:stretch>
        </p:blipFill>
        <p:spPr>
          <a:xfrm>
            <a:off x="171462" y="505507"/>
            <a:ext cx="8780087" cy="3342475"/>
          </a:xfrm>
          <a:prstGeom prst="rect">
            <a:avLst/>
          </a:prstGeom>
        </p:spPr>
      </p:pic>
      <p:sp>
        <p:nvSpPr>
          <p:cNvPr id="5" name="TextBox 4">
            <a:extLst>
              <a:ext uri="{FF2B5EF4-FFF2-40B4-BE49-F238E27FC236}">
                <a16:creationId xmlns:a16="http://schemas.microsoft.com/office/drawing/2014/main" id="{5A99E3ED-DE90-4299-AF96-6DF2B6AA629C}"/>
              </a:ext>
            </a:extLst>
          </p:cNvPr>
          <p:cNvSpPr txBox="1"/>
          <p:nvPr/>
        </p:nvSpPr>
        <p:spPr>
          <a:xfrm>
            <a:off x="90902" y="116165"/>
            <a:ext cx="3159839" cy="338554"/>
          </a:xfrm>
          <a:prstGeom prst="rect">
            <a:avLst/>
          </a:prstGeom>
          <a:solidFill>
            <a:schemeClr val="bg1"/>
          </a:solidFill>
        </p:spPr>
        <p:txBody>
          <a:bodyPr wrap="none" rtlCol="0">
            <a:spAutoFit/>
          </a:bodyPr>
          <a:lstStyle/>
          <a:p>
            <a:r>
              <a:rPr lang="en-SG" sz="1600" b="1" dirty="0">
                <a:latin typeface="+mn-lt"/>
              </a:rPr>
              <a:t>3. Excel Analytics and Data Insight</a:t>
            </a:r>
          </a:p>
        </p:txBody>
      </p:sp>
      <p:sp>
        <p:nvSpPr>
          <p:cNvPr id="7" name="TextBox 6"/>
          <p:cNvSpPr txBox="1"/>
          <p:nvPr/>
        </p:nvSpPr>
        <p:spPr>
          <a:xfrm>
            <a:off x="171463" y="3972249"/>
            <a:ext cx="7625430" cy="938719"/>
          </a:xfrm>
          <a:prstGeom prst="rect">
            <a:avLst/>
          </a:prstGeom>
          <a:solidFill>
            <a:srgbClr val="E5E5E5"/>
          </a:solidFill>
        </p:spPr>
        <p:txBody>
          <a:bodyPr wrap="square" rtlCol="0">
            <a:spAutoFit/>
          </a:bodyPr>
          <a:lstStyle/>
          <a:p>
            <a:r>
              <a:rPr lang="en-US" sz="1100" b="1" dirty="0">
                <a:latin typeface="+mn-lt"/>
              </a:rPr>
              <a:t>Highs : </a:t>
            </a:r>
            <a:br>
              <a:rPr lang="en-US" sz="1100" b="1" dirty="0">
                <a:latin typeface="+mn-lt"/>
              </a:rPr>
            </a:br>
            <a:r>
              <a:rPr lang="en-US" sz="1100" b="1" dirty="0">
                <a:latin typeface="+mn-lt"/>
              </a:rPr>
              <a:t>  -  ~1%</a:t>
            </a:r>
            <a:r>
              <a:rPr lang="en-US" sz="1100" dirty="0">
                <a:latin typeface="+mn-lt"/>
              </a:rPr>
              <a:t> SR’s are obtain via Source Mode : VIP escalation</a:t>
            </a:r>
          </a:p>
          <a:p>
            <a:r>
              <a:rPr lang="en-US" sz="1100" b="1" dirty="0">
                <a:latin typeface="+mn-lt"/>
              </a:rPr>
              <a:t>Lows : </a:t>
            </a:r>
            <a:br>
              <a:rPr lang="en-US" sz="1100" b="1" dirty="0">
                <a:latin typeface="+mn-lt"/>
              </a:rPr>
            </a:br>
            <a:r>
              <a:rPr lang="en-US" sz="1100" b="1" dirty="0">
                <a:latin typeface="+mn-lt"/>
              </a:rPr>
              <a:t> - 19% </a:t>
            </a:r>
            <a:r>
              <a:rPr lang="en-US" sz="1100" dirty="0">
                <a:latin typeface="+mn-lt"/>
              </a:rPr>
              <a:t>SR’s are reported :: Source :: </a:t>
            </a:r>
            <a:r>
              <a:rPr lang="en-US" sz="1100" b="1" dirty="0">
                <a:latin typeface="+mn-lt"/>
              </a:rPr>
              <a:t>Port Out Threat desk</a:t>
            </a:r>
            <a:r>
              <a:rPr lang="en-US" sz="1100" dirty="0">
                <a:latin typeface="+mn-lt"/>
              </a:rPr>
              <a:t>, need special attention to avoid churn out to competitor &amp; loss of revenue</a:t>
            </a:r>
          </a:p>
          <a:p>
            <a:r>
              <a:rPr lang="en-US" sz="1100" b="1" dirty="0">
                <a:latin typeface="+mn-lt"/>
              </a:rPr>
              <a:t> - 8% </a:t>
            </a:r>
            <a:r>
              <a:rPr lang="en-US" sz="1100" dirty="0">
                <a:latin typeface="+mn-lt"/>
              </a:rPr>
              <a:t>SR’s are reported :: Source :: Social Media, Major chunk from Twitter </a:t>
            </a:r>
            <a:r>
              <a:rPr lang="en-US" sz="1100" b="1" dirty="0">
                <a:latin typeface="+mn-lt"/>
              </a:rPr>
              <a:t>[70%]</a:t>
            </a:r>
          </a:p>
        </p:txBody>
      </p:sp>
    </p:spTree>
    <p:extLst>
      <p:ext uri="{BB962C8B-B14F-4D97-AF65-F5344CB8AC3E}">
        <p14:creationId xmlns:p14="http://schemas.microsoft.com/office/powerpoint/2010/main" val="40732179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093" y="33362"/>
            <a:ext cx="8019421" cy="5026318"/>
          </a:xfrm>
          <a:prstGeom prst="rect">
            <a:avLst/>
          </a:prstGeom>
        </p:spPr>
      </p:pic>
      <p:sp>
        <p:nvSpPr>
          <p:cNvPr id="5" name="TextBox 4">
            <a:extLst>
              <a:ext uri="{FF2B5EF4-FFF2-40B4-BE49-F238E27FC236}">
                <a16:creationId xmlns:a16="http://schemas.microsoft.com/office/drawing/2014/main" id="{5A99E3ED-DE90-4299-AF96-6DF2B6AA629C}"/>
              </a:ext>
            </a:extLst>
          </p:cNvPr>
          <p:cNvSpPr txBox="1"/>
          <p:nvPr/>
        </p:nvSpPr>
        <p:spPr>
          <a:xfrm>
            <a:off x="90902" y="116165"/>
            <a:ext cx="3159839" cy="338554"/>
          </a:xfrm>
          <a:prstGeom prst="rect">
            <a:avLst/>
          </a:prstGeom>
          <a:solidFill>
            <a:schemeClr val="bg1"/>
          </a:solidFill>
        </p:spPr>
        <p:txBody>
          <a:bodyPr wrap="none" rtlCol="0">
            <a:spAutoFit/>
          </a:bodyPr>
          <a:lstStyle/>
          <a:p>
            <a:r>
              <a:rPr lang="en-SG" sz="1600" b="1" dirty="0">
                <a:latin typeface="+mn-lt"/>
              </a:rPr>
              <a:t>4. Excel Analytics and Data Insight</a:t>
            </a:r>
          </a:p>
        </p:txBody>
      </p:sp>
      <p:sp>
        <p:nvSpPr>
          <p:cNvPr id="7" name="TextBox 6"/>
          <p:cNvSpPr txBox="1"/>
          <p:nvPr/>
        </p:nvSpPr>
        <p:spPr>
          <a:xfrm>
            <a:off x="237859" y="3935087"/>
            <a:ext cx="3770806" cy="1107996"/>
          </a:xfrm>
          <a:prstGeom prst="rect">
            <a:avLst/>
          </a:prstGeom>
          <a:solidFill>
            <a:srgbClr val="E5E5E5"/>
          </a:solidFill>
        </p:spPr>
        <p:txBody>
          <a:bodyPr wrap="square" rtlCol="0">
            <a:spAutoFit/>
          </a:bodyPr>
          <a:lstStyle/>
          <a:p>
            <a:r>
              <a:rPr lang="en-US" sz="1100" b="1" dirty="0">
                <a:latin typeface="+mn-lt"/>
              </a:rPr>
              <a:t>Highs : </a:t>
            </a:r>
            <a:br>
              <a:rPr lang="en-US" sz="1100" b="1" dirty="0">
                <a:latin typeface="+mn-lt"/>
              </a:rPr>
            </a:br>
            <a:r>
              <a:rPr lang="en-US" sz="1100" b="1" dirty="0">
                <a:latin typeface="+mn-lt"/>
              </a:rPr>
              <a:t>  -  &lt;1%</a:t>
            </a:r>
            <a:r>
              <a:rPr lang="en-US" sz="1100" dirty="0">
                <a:latin typeface="+mn-lt"/>
              </a:rPr>
              <a:t> SR’s are raised by Solitaire / Platinum customer’s.</a:t>
            </a:r>
          </a:p>
          <a:p>
            <a:r>
              <a:rPr lang="en-US" sz="1100" b="1" dirty="0">
                <a:latin typeface="+mn-lt"/>
              </a:rPr>
              <a:t>Lows : </a:t>
            </a:r>
            <a:br>
              <a:rPr lang="en-US" sz="1100" b="1" dirty="0">
                <a:latin typeface="+mn-lt"/>
              </a:rPr>
            </a:br>
            <a:r>
              <a:rPr lang="en-US" sz="1100" b="1" dirty="0">
                <a:latin typeface="+mn-lt"/>
              </a:rPr>
              <a:t> - 73% </a:t>
            </a:r>
            <a:r>
              <a:rPr lang="en-US" sz="1100" dirty="0">
                <a:latin typeface="+mn-lt"/>
              </a:rPr>
              <a:t>SR’s are raised by individual's</a:t>
            </a:r>
          </a:p>
          <a:p>
            <a:r>
              <a:rPr lang="en-US" sz="1100" b="1" dirty="0">
                <a:latin typeface="+mn-lt"/>
              </a:rPr>
              <a:t> - 27% </a:t>
            </a:r>
            <a:r>
              <a:rPr lang="en-US" sz="1100" dirty="0">
                <a:latin typeface="+mn-lt"/>
              </a:rPr>
              <a:t>SR’s are raised by Corporate’s / Small Enterprise or sectors, need special attention to avoid churn out to competitor.</a:t>
            </a:r>
          </a:p>
        </p:txBody>
      </p:sp>
    </p:spTree>
    <p:extLst>
      <p:ext uri="{BB962C8B-B14F-4D97-AF65-F5344CB8AC3E}">
        <p14:creationId xmlns:p14="http://schemas.microsoft.com/office/powerpoint/2010/main" val="19052924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78A8-A30E-4FB4-8555-D2620FA9603B}"/>
              </a:ext>
            </a:extLst>
          </p:cNvPr>
          <p:cNvSpPr>
            <a:spLocks noGrp="1"/>
          </p:cNvSpPr>
          <p:nvPr>
            <p:ph type="ctrTitle"/>
          </p:nvPr>
        </p:nvSpPr>
        <p:spPr>
          <a:xfrm>
            <a:off x="307435" y="443655"/>
            <a:ext cx="8429552" cy="4084461"/>
          </a:xfrm>
        </p:spPr>
        <p:txBody>
          <a:bodyPr anchor="t">
            <a:normAutofit/>
          </a:bodyPr>
          <a:lstStyle/>
          <a:p>
            <a:pPr algn="l"/>
            <a:r>
              <a:rPr lang="en-SG" sz="2000" b="1" dirty="0">
                <a:latin typeface="+mn-lt"/>
              </a:rPr>
              <a:t>Content : </a:t>
            </a:r>
            <a:br>
              <a:rPr lang="en-SG" sz="1800" dirty="0">
                <a:latin typeface="+mn-lt"/>
              </a:rPr>
            </a:br>
            <a:br>
              <a:rPr lang="en-SG" sz="1800" dirty="0">
                <a:latin typeface="+mn-lt"/>
              </a:rPr>
            </a:br>
            <a:r>
              <a:rPr lang="en-SG" sz="1800" dirty="0">
                <a:latin typeface="+mn-lt"/>
              </a:rPr>
              <a:t>1. </a:t>
            </a:r>
            <a:r>
              <a:rPr lang="en-SG" sz="1800" cap="none" dirty="0">
                <a:latin typeface="+mn-lt"/>
              </a:rPr>
              <a:t>Synopsis</a:t>
            </a:r>
            <a:br>
              <a:rPr lang="en-SG" sz="1800" cap="none" dirty="0">
                <a:latin typeface="+mn-lt"/>
              </a:rPr>
            </a:br>
            <a:r>
              <a:rPr lang="en-SG" sz="1800" cap="none" dirty="0">
                <a:latin typeface="+mn-lt"/>
              </a:rPr>
              <a:t>2. Methodology &amp; Tools Used</a:t>
            </a:r>
            <a:br>
              <a:rPr lang="en-SG" sz="1800" cap="none" dirty="0">
                <a:latin typeface="+mn-lt"/>
              </a:rPr>
            </a:br>
            <a:r>
              <a:rPr lang="en-SG" sz="1800" cap="none" dirty="0">
                <a:latin typeface="+mn-lt"/>
              </a:rPr>
              <a:t>3. Project Flow</a:t>
            </a:r>
            <a:br>
              <a:rPr lang="en-SG" sz="1800" cap="none" dirty="0">
                <a:latin typeface="+mn-lt"/>
              </a:rPr>
            </a:br>
            <a:r>
              <a:rPr lang="en-SG" sz="1800" cap="none" dirty="0">
                <a:latin typeface="+mn-lt"/>
              </a:rPr>
              <a:t>4. Executive Summary </a:t>
            </a:r>
            <a:br>
              <a:rPr lang="en-SG" sz="1800" cap="none" dirty="0">
                <a:latin typeface="+mn-lt"/>
              </a:rPr>
            </a:br>
            <a:r>
              <a:rPr lang="en-SG" sz="1800" cap="none" dirty="0">
                <a:latin typeface="+mn-lt"/>
              </a:rPr>
              <a:t>5. Objective &amp; Business Problem – Quantify Statement</a:t>
            </a:r>
            <a:br>
              <a:rPr lang="en-SG" sz="1800" cap="none" dirty="0">
                <a:latin typeface="+mn-lt"/>
              </a:rPr>
            </a:br>
            <a:r>
              <a:rPr lang="en-SG" sz="1800" cap="none" dirty="0">
                <a:latin typeface="+mn-lt"/>
              </a:rPr>
              <a:t>6. Excel Analysis to build up stories and proposing logical EER diagram</a:t>
            </a:r>
            <a:br>
              <a:rPr lang="en-SG" sz="1800" cap="none" dirty="0">
                <a:latin typeface="+mn-lt"/>
              </a:rPr>
            </a:br>
            <a:r>
              <a:rPr lang="en-SG" sz="1800" cap="none" dirty="0">
                <a:latin typeface="+mn-lt"/>
              </a:rPr>
              <a:t>7. My SQL base analysis – Schema creation , Tables creation, Inserting of data &amp; designing of EER diagram</a:t>
            </a:r>
            <a:br>
              <a:rPr lang="en-SG" sz="1800" cap="none" dirty="0">
                <a:latin typeface="+mn-lt"/>
              </a:rPr>
            </a:br>
            <a:r>
              <a:rPr lang="en-SG" sz="1800" cap="none" dirty="0">
                <a:latin typeface="+mn-lt"/>
              </a:rPr>
              <a:t>8. My SQL &amp; Tableau live demonstration [During TA session] along with Queries samples.</a:t>
            </a:r>
            <a:br>
              <a:rPr lang="en-SG" sz="1800" cap="none" dirty="0">
                <a:latin typeface="+mn-lt"/>
              </a:rPr>
            </a:br>
            <a:r>
              <a:rPr lang="en-SG" sz="1800" cap="none" dirty="0">
                <a:latin typeface="+mn-lt"/>
              </a:rPr>
              <a:t>9. Cross intersecting Excel – My SQL queries &amp; Tableau for understanding Business insight and deriving solutions/suggestion</a:t>
            </a:r>
            <a:br>
              <a:rPr lang="en-SG" sz="1800" cap="none" dirty="0">
                <a:latin typeface="+mn-lt"/>
              </a:rPr>
            </a:br>
            <a:r>
              <a:rPr lang="en-SG" sz="1800" cap="none" dirty="0">
                <a:latin typeface="+mn-lt"/>
              </a:rPr>
              <a:t>10. </a:t>
            </a:r>
            <a:r>
              <a:rPr lang="en-US" sz="1800" cap="none" dirty="0">
                <a:latin typeface="+mn-lt"/>
              </a:rPr>
              <a:t>Dashboards &amp; Charts to Visualize the data and give insights.</a:t>
            </a:r>
            <a:br>
              <a:rPr lang="en-SG" sz="1800" cap="none" dirty="0">
                <a:latin typeface="+mn-lt"/>
              </a:rPr>
            </a:br>
            <a:r>
              <a:rPr lang="en-SG" sz="1800" cap="none" dirty="0">
                <a:latin typeface="+mn-lt"/>
              </a:rPr>
              <a:t>11. Executive Summary of Business Problem and Suggestion/Solution proposed.</a:t>
            </a:r>
            <a:br>
              <a:rPr lang="en-SG" sz="1800" cap="none" dirty="0">
                <a:latin typeface="+mn-lt"/>
              </a:rPr>
            </a:br>
            <a:r>
              <a:rPr lang="en-SG" sz="1800" cap="none" dirty="0">
                <a:latin typeface="+mn-lt"/>
              </a:rPr>
              <a:t>12. Recommendation and lesson’s learnt from the project</a:t>
            </a:r>
            <a:endParaRPr lang="en-SG" sz="1800" dirty="0">
              <a:latin typeface="+mn-lt"/>
            </a:endParaRPr>
          </a:p>
        </p:txBody>
      </p:sp>
    </p:spTree>
    <p:extLst>
      <p:ext uri="{BB962C8B-B14F-4D97-AF65-F5344CB8AC3E}">
        <p14:creationId xmlns:p14="http://schemas.microsoft.com/office/powerpoint/2010/main" val="10713374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E67592-4677-4B2C-B8D4-00B439CF5E66}"/>
              </a:ext>
            </a:extLst>
          </p:cNvPr>
          <p:cNvPicPr>
            <a:picLocks noChangeAspect="1"/>
          </p:cNvPicPr>
          <p:nvPr/>
        </p:nvPicPr>
        <p:blipFill>
          <a:blip r:embed="rId2"/>
          <a:stretch>
            <a:fillRect/>
          </a:stretch>
        </p:blipFill>
        <p:spPr>
          <a:xfrm>
            <a:off x="90903" y="636041"/>
            <a:ext cx="4717862" cy="2586782"/>
          </a:xfrm>
          <a:prstGeom prst="rect">
            <a:avLst/>
          </a:prstGeom>
        </p:spPr>
      </p:pic>
      <p:sp>
        <p:nvSpPr>
          <p:cNvPr id="4" name="TextBox 3">
            <a:extLst>
              <a:ext uri="{FF2B5EF4-FFF2-40B4-BE49-F238E27FC236}">
                <a16:creationId xmlns:a16="http://schemas.microsoft.com/office/drawing/2014/main" id="{5A99E3ED-DE90-4299-AF96-6DF2B6AA629C}"/>
              </a:ext>
            </a:extLst>
          </p:cNvPr>
          <p:cNvSpPr txBox="1"/>
          <p:nvPr/>
        </p:nvSpPr>
        <p:spPr>
          <a:xfrm>
            <a:off x="90902" y="116165"/>
            <a:ext cx="3159839" cy="338554"/>
          </a:xfrm>
          <a:prstGeom prst="rect">
            <a:avLst/>
          </a:prstGeom>
          <a:solidFill>
            <a:schemeClr val="bg1"/>
          </a:solidFill>
        </p:spPr>
        <p:txBody>
          <a:bodyPr wrap="none" rtlCol="0">
            <a:spAutoFit/>
          </a:bodyPr>
          <a:lstStyle/>
          <a:p>
            <a:r>
              <a:rPr lang="en-SG" sz="1600" b="1" dirty="0">
                <a:latin typeface="+mn-lt"/>
              </a:rPr>
              <a:t>5. Excel Analytics and Data Insight</a:t>
            </a:r>
          </a:p>
        </p:txBody>
      </p:sp>
      <p:pic>
        <p:nvPicPr>
          <p:cNvPr id="6" name="Picture 5"/>
          <p:cNvPicPr>
            <a:picLocks noChangeAspect="1"/>
          </p:cNvPicPr>
          <p:nvPr/>
        </p:nvPicPr>
        <p:blipFill>
          <a:blip r:embed="rId3"/>
          <a:stretch>
            <a:fillRect/>
          </a:stretch>
        </p:blipFill>
        <p:spPr>
          <a:xfrm>
            <a:off x="4808766" y="636041"/>
            <a:ext cx="4237264" cy="2482716"/>
          </a:xfrm>
          <a:prstGeom prst="rect">
            <a:avLst/>
          </a:prstGeom>
          <a:ln>
            <a:solidFill>
              <a:schemeClr val="tx2">
                <a:lumMod val="20000"/>
                <a:lumOff val="80000"/>
              </a:schemeClr>
            </a:solidFill>
          </a:ln>
        </p:spPr>
      </p:pic>
      <p:sp>
        <p:nvSpPr>
          <p:cNvPr id="7" name="Right Arrow 6"/>
          <p:cNvSpPr/>
          <p:nvPr/>
        </p:nvSpPr>
        <p:spPr>
          <a:xfrm>
            <a:off x="5176157" y="2633633"/>
            <a:ext cx="898071" cy="302079"/>
          </a:xfrm>
          <a:prstGeom prst="rightArrow">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Month No</a:t>
            </a:r>
          </a:p>
        </p:txBody>
      </p:sp>
      <p:sp>
        <p:nvSpPr>
          <p:cNvPr id="10" name="Right Arrow 9"/>
          <p:cNvSpPr/>
          <p:nvPr/>
        </p:nvSpPr>
        <p:spPr>
          <a:xfrm rot="16200000">
            <a:off x="4586289" y="1319211"/>
            <a:ext cx="1304924" cy="302079"/>
          </a:xfrm>
          <a:prstGeom prst="rightArrow">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 of SR’s :: On-Hold</a:t>
            </a:r>
          </a:p>
        </p:txBody>
      </p:sp>
      <p:sp>
        <p:nvSpPr>
          <p:cNvPr id="11" name="Right Arrow 10"/>
          <p:cNvSpPr/>
          <p:nvPr/>
        </p:nvSpPr>
        <p:spPr>
          <a:xfrm rot="16200000">
            <a:off x="-37419" y="1528761"/>
            <a:ext cx="1304924" cy="302079"/>
          </a:xfrm>
          <a:prstGeom prst="rightArrow">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 of SR’s :: Resolved</a:t>
            </a:r>
          </a:p>
        </p:txBody>
      </p:sp>
      <p:sp>
        <p:nvSpPr>
          <p:cNvPr id="12" name="Right Arrow 11"/>
          <p:cNvSpPr/>
          <p:nvPr/>
        </p:nvSpPr>
        <p:spPr>
          <a:xfrm>
            <a:off x="615043" y="2633633"/>
            <a:ext cx="898071" cy="302079"/>
          </a:xfrm>
          <a:prstGeom prst="rightArrow">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SLA Days</a:t>
            </a:r>
          </a:p>
        </p:txBody>
      </p:sp>
      <p:sp>
        <p:nvSpPr>
          <p:cNvPr id="8" name="TextBox 7"/>
          <p:cNvSpPr txBox="1"/>
          <p:nvPr/>
        </p:nvSpPr>
        <p:spPr>
          <a:xfrm>
            <a:off x="5911752" y="702372"/>
            <a:ext cx="2252540" cy="230832"/>
          </a:xfrm>
          <a:prstGeom prst="rect">
            <a:avLst/>
          </a:prstGeom>
          <a:solidFill>
            <a:schemeClr val="bg1"/>
          </a:solidFill>
        </p:spPr>
        <p:txBody>
          <a:bodyPr wrap="none" rtlCol="0">
            <a:spAutoFit/>
          </a:bodyPr>
          <a:lstStyle/>
          <a:p>
            <a:r>
              <a:rPr lang="en-US" sz="900" b="1" dirty="0">
                <a:solidFill>
                  <a:srgbClr val="788291"/>
                </a:solidFill>
              </a:rPr>
              <a:t>No's of SR's [On-Hold :: SR Category]</a:t>
            </a:r>
          </a:p>
        </p:txBody>
      </p:sp>
      <p:sp>
        <p:nvSpPr>
          <p:cNvPr id="14" name="TextBox 13"/>
          <p:cNvSpPr txBox="1"/>
          <p:nvPr/>
        </p:nvSpPr>
        <p:spPr>
          <a:xfrm>
            <a:off x="167924" y="3387817"/>
            <a:ext cx="4640841" cy="1277273"/>
          </a:xfrm>
          <a:prstGeom prst="rect">
            <a:avLst/>
          </a:prstGeom>
          <a:solidFill>
            <a:srgbClr val="E5E5E5"/>
          </a:solidFill>
        </p:spPr>
        <p:txBody>
          <a:bodyPr wrap="square" rtlCol="0">
            <a:spAutoFit/>
          </a:bodyPr>
          <a:lstStyle/>
          <a:p>
            <a:r>
              <a:rPr lang="en-US" sz="1100" b="1" dirty="0">
                <a:latin typeface="+mn-lt"/>
              </a:rPr>
              <a:t>Highs : </a:t>
            </a:r>
            <a:br>
              <a:rPr lang="en-US" sz="1100" b="1" dirty="0">
                <a:latin typeface="+mn-lt"/>
              </a:rPr>
            </a:br>
            <a:r>
              <a:rPr lang="en-US" sz="1100" b="1" dirty="0">
                <a:latin typeface="+mn-lt"/>
              </a:rPr>
              <a:t> - 48%</a:t>
            </a:r>
            <a:r>
              <a:rPr lang="en-US" sz="1100" dirty="0">
                <a:latin typeface="+mn-lt"/>
              </a:rPr>
              <a:t> SR’s under </a:t>
            </a:r>
            <a:r>
              <a:rPr lang="en-US" sz="1100" b="1" dirty="0">
                <a:latin typeface="+mn-lt"/>
              </a:rPr>
              <a:t>Resolved</a:t>
            </a:r>
            <a:r>
              <a:rPr lang="en-US" sz="1100" dirty="0">
                <a:latin typeface="+mn-lt"/>
              </a:rPr>
              <a:t> category have &lt;=5 days SLA days.</a:t>
            </a:r>
            <a:br>
              <a:rPr lang="en-US" sz="1100" dirty="0">
                <a:latin typeface="+mn-lt"/>
              </a:rPr>
            </a:br>
            <a:r>
              <a:rPr lang="en-US" sz="1100" dirty="0">
                <a:latin typeface="+mn-lt"/>
              </a:rPr>
              <a:t> </a:t>
            </a:r>
            <a:r>
              <a:rPr lang="en-US" sz="1100" b="1" dirty="0">
                <a:latin typeface="+mn-lt"/>
              </a:rPr>
              <a:t>-</a:t>
            </a:r>
            <a:r>
              <a:rPr lang="en-US" sz="1100" dirty="0">
                <a:latin typeface="+mn-lt"/>
              </a:rPr>
              <a:t>  </a:t>
            </a:r>
            <a:r>
              <a:rPr lang="en-US" sz="1100" b="1" dirty="0">
                <a:latin typeface="+mn-lt"/>
              </a:rPr>
              <a:t>2 to 4</a:t>
            </a:r>
            <a:r>
              <a:rPr lang="en-US" sz="1100" dirty="0">
                <a:latin typeface="+mn-lt"/>
              </a:rPr>
              <a:t> </a:t>
            </a:r>
            <a:r>
              <a:rPr lang="en-US" sz="1100" b="1" dirty="0">
                <a:latin typeface="+mn-lt"/>
              </a:rPr>
              <a:t>Days</a:t>
            </a:r>
            <a:r>
              <a:rPr lang="en-US" sz="1100" dirty="0">
                <a:latin typeface="+mn-lt"/>
              </a:rPr>
              <a:t> is the average SLA days.</a:t>
            </a:r>
            <a:br>
              <a:rPr lang="en-US" sz="1100" dirty="0">
                <a:latin typeface="+mn-lt"/>
              </a:rPr>
            </a:br>
            <a:endParaRPr lang="en-US" sz="1100" dirty="0">
              <a:latin typeface="+mn-lt"/>
            </a:endParaRPr>
          </a:p>
          <a:p>
            <a:r>
              <a:rPr lang="en-US" sz="1100" b="1" dirty="0">
                <a:latin typeface="+mn-lt"/>
              </a:rPr>
              <a:t>Lows : </a:t>
            </a:r>
            <a:br>
              <a:rPr lang="en-US" sz="1100" b="1" dirty="0">
                <a:latin typeface="+mn-lt"/>
              </a:rPr>
            </a:br>
            <a:r>
              <a:rPr lang="en-US" sz="1100" b="1" dirty="0">
                <a:latin typeface="+mn-lt"/>
              </a:rPr>
              <a:t> - Minimize SLA days</a:t>
            </a:r>
            <a:r>
              <a:rPr lang="en-US" sz="1100" dirty="0">
                <a:latin typeface="+mn-lt"/>
              </a:rPr>
              <a:t>, should target &gt;=8 days SLA days [</a:t>
            </a:r>
            <a:r>
              <a:rPr lang="en-US" sz="1100" b="1" dirty="0">
                <a:latin typeface="+mn-lt"/>
              </a:rPr>
              <a:t>39%</a:t>
            </a:r>
            <a:r>
              <a:rPr lang="en-US" sz="1100" dirty="0">
                <a:latin typeface="+mn-lt"/>
              </a:rPr>
              <a:t>].</a:t>
            </a:r>
            <a:br>
              <a:rPr lang="en-US" sz="1100" b="1" dirty="0">
                <a:latin typeface="+mn-lt"/>
              </a:rPr>
            </a:br>
            <a:r>
              <a:rPr lang="en-US" sz="1100" b="1" dirty="0">
                <a:latin typeface="+mn-lt"/>
              </a:rPr>
              <a:t> - </a:t>
            </a:r>
            <a:r>
              <a:rPr lang="en-US" sz="1100" dirty="0">
                <a:latin typeface="+mn-lt"/>
              </a:rPr>
              <a:t>Month on Month - </a:t>
            </a:r>
            <a:r>
              <a:rPr lang="en-US" sz="1100" b="1" dirty="0">
                <a:latin typeface="+mn-lt"/>
              </a:rPr>
              <a:t>Increasing Trend - </a:t>
            </a:r>
            <a:r>
              <a:rPr lang="en-US" sz="1100" dirty="0">
                <a:latin typeface="+mn-lt"/>
              </a:rPr>
              <a:t>No. of SR’s under SR Status :: On-Hold.</a:t>
            </a:r>
            <a:endParaRPr lang="en-US" sz="1100" b="1" dirty="0">
              <a:latin typeface="+mn-lt"/>
            </a:endParaRPr>
          </a:p>
        </p:txBody>
      </p:sp>
    </p:spTree>
    <p:extLst>
      <p:ext uri="{BB962C8B-B14F-4D97-AF65-F5344CB8AC3E}">
        <p14:creationId xmlns:p14="http://schemas.microsoft.com/office/powerpoint/2010/main" val="33292700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A969-8BB5-413B-96BC-6A860D7F12FA}"/>
              </a:ext>
            </a:extLst>
          </p:cNvPr>
          <p:cNvSpPr>
            <a:spLocks noGrp="1"/>
          </p:cNvSpPr>
          <p:nvPr>
            <p:ph type="ctrTitle"/>
          </p:nvPr>
        </p:nvSpPr>
        <p:spPr>
          <a:xfrm>
            <a:off x="1313258" y="1375639"/>
            <a:ext cx="6517482" cy="1881910"/>
          </a:xfrm>
        </p:spPr>
        <p:txBody>
          <a:bodyPr anchor="ctr"/>
          <a:lstStyle/>
          <a:p>
            <a:pPr lvl="0"/>
            <a:r>
              <a:rPr lang="en-US" dirty="0"/>
              <a:t>Data analysis, Visualization and story making using </a:t>
            </a:r>
            <a:r>
              <a:rPr lang="en-US" dirty="0">
                <a:solidFill>
                  <a:srgbClr val="000000"/>
                </a:solidFill>
              </a:rPr>
              <a:t>Tableau</a:t>
            </a:r>
            <a:endParaRPr lang="en-US" dirty="0"/>
          </a:p>
        </p:txBody>
      </p:sp>
      <p:sp>
        <p:nvSpPr>
          <p:cNvPr id="3" name="TextBox 2"/>
          <p:cNvSpPr txBox="1"/>
          <p:nvPr/>
        </p:nvSpPr>
        <p:spPr>
          <a:xfrm>
            <a:off x="1966443" y="3050268"/>
            <a:ext cx="5373587" cy="215444"/>
          </a:xfrm>
          <a:prstGeom prst="rect">
            <a:avLst/>
          </a:prstGeom>
          <a:noFill/>
        </p:spPr>
        <p:txBody>
          <a:bodyPr wrap="none" rtlCol="0">
            <a:spAutoFit/>
          </a:bodyPr>
          <a:lstStyle/>
          <a:p>
            <a:r>
              <a:rPr lang="en-US" sz="800" dirty="0"/>
              <a:t>Note : In these section we tried to compare &amp; make Charts/Story as similar to that of SQL output and Excel charts </a:t>
            </a:r>
          </a:p>
        </p:txBody>
      </p:sp>
    </p:spTree>
    <p:extLst>
      <p:ext uri="{BB962C8B-B14F-4D97-AF65-F5344CB8AC3E}">
        <p14:creationId xmlns:p14="http://schemas.microsoft.com/office/powerpoint/2010/main" val="38484339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9E3ED-DE90-4299-AF96-6DF2B6AA629C}"/>
              </a:ext>
            </a:extLst>
          </p:cNvPr>
          <p:cNvSpPr txBox="1"/>
          <p:nvPr/>
        </p:nvSpPr>
        <p:spPr>
          <a:xfrm>
            <a:off x="59502" y="74201"/>
            <a:ext cx="8537491" cy="461665"/>
          </a:xfrm>
          <a:prstGeom prst="rect">
            <a:avLst/>
          </a:prstGeom>
          <a:solidFill>
            <a:schemeClr val="bg1"/>
          </a:solidFill>
        </p:spPr>
        <p:txBody>
          <a:bodyPr wrap="square" rtlCol="0">
            <a:spAutoFit/>
          </a:bodyPr>
          <a:lstStyle/>
          <a:p>
            <a:r>
              <a:rPr lang="en-SG" sz="1200" b="1" dirty="0">
                <a:latin typeface="+mn-lt"/>
              </a:rPr>
              <a:t>1. Business Problem : </a:t>
            </a:r>
            <a:r>
              <a:rPr lang="en-US" sz="1200" b="1" dirty="0">
                <a:latin typeface="+mn-lt"/>
              </a:rPr>
              <a:t>To acknowledge which service’s across technology is doing well &amp; the most frequent issue type faced by the customer which needs attention.</a:t>
            </a:r>
            <a:endParaRPr lang="en-SG" sz="1200" b="1" dirty="0">
              <a:latin typeface="+mn-lt"/>
            </a:endParaRPr>
          </a:p>
        </p:txBody>
      </p:sp>
      <p:pic>
        <p:nvPicPr>
          <p:cNvPr id="2" name="Picture 1"/>
          <p:cNvPicPr>
            <a:picLocks noChangeAspect="1"/>
          </p:cNvPicPr>
          <p:nvPr/>
        </p:nvPicPr>
        <p:blipFill>
          <a:blip r:embed="rId2"/>
          <a:stretch>
            <a:fillRect/>
          </a:stretch>
        </p:blipFill>
        <p:spPr>
          <a:xfrm>
            <a:off x="75830" y="568522"/>
            <a:ext cx="6550220" cy="4468841"/>
          </a:xfrm>
          <a:prstGeom prst="rect">
            <a:avLst/>
          </a:prstGeom>
        </p:spPr>
      </p:pic>
      <p:pic>
        <p:nvPicPr>
          <p:cNvPr id="3" name="Picture 2"/>
          <p:cNvPicPr>
            <a:picLocks noChangeAspect="1"/>
          </p:cNvPicPr>
          <p:nvPr/>
        </p:nvPicPr>
        <p:blipFill>
          <a:blip r:embed="rId3"/>
          <a:stretch>
            <a:fillRect/>
          </a:stretch>
        </p:blipFill>
        <p:spPr>
          <a:xfrm>
            <a:off x="1646465" y="2268312"/>
            <a:ext cx="1644678" cy="687160"/>
          </a:xfrm>
          <a:prstGeom prst="rect">
            <a:avLst/>
          </a:prstGeom>
        </p:spPr>
      </p:pic>
      <p:sp>
        <p:nvSpPr>
          <p:cNvPr id="6" name="TextBox 5"/>
          <p:cNvSpPr txBox="1"/>
          <p:nvPr/>
        </p:nvSpPr>
        <p:spPr>
          <a:xfrm>
            <a:off x="6626050" y="972252"/>
            <a:ext cx="2388584" cy="2354491"/>
          </a:xfrm>
          <a:prstGeom prst="rect">
            <a:avLst/>
          </a:prstGeom>
          <a:solidFill>
            <a:srgbClr val="E5E5E5"/>
          </a:solidFill>
        </p:spPr>
        <p:txBody>
          <a:bodyPr wrap="square" rtlCol="0">
            <a:spAutoFit/>
          </a:bodyPr>
          <a:lstStyle/>
          <a:p>
            <a:r>
              <a:rPr lang="en-US" sz="1050" b="1" dirty="0">
                <a:latin typeface="+mn-lt"/>
              </a:rPr>
              <a:t>Observation : </a:t>
            </a:r>
            <a:br>
              <a:rPr lang="en-US" sz="1050" b="1" dirty="0">
                <a:latin typeface="+mn-lt"/>
              </a:rPr>
            </a:br>
            <a:br>
              <a:rPr lang="en-US" sz="1050" b="1" dirty="0">
                <a:latin typeface="+mn-lt"/>
              </a:rPr>
            </a:br>
            <a:r>
              <a:rPr lang="en-US" sz="1050" b="1" dirty="0">
                <a:latin typeface="+mn-lt"/>
              </a:rPr>
              <a:t>Highs : </a:t>
            </a:r>
            <a:br>
              <a:rPr lang="en-US" sz="1050" b="1" dirty="0">
                <a:latin typeface="+mn-lt"/>
              </a:rPr>
            </a:br>
            <a:r>
              <a:rPr lang="en-US" sz="1050" b="1" dirty="0">
                <a:latin typeface="+mn-lt"/>
              </a:rPr>
              <a:t>- </a:t>
            </a:r>
            <a:r>
              <a:rPr lang="en-US" sz="1050" dirty="0">
                <a:latin typeface="+mn-lt"/>
              </a:rPr>
              <a:t>2G Voice has very less contribution, which say that majority of customers are using smart phone.</a:t>
            </a:r>
          </a:p>
          <a:p>
            <a:r>
              <a:rPr lang="en-US" sz="1050" dirty="0">
                <a:latin typeface="+mn-lt"/>
              </a:rPr>
              <a:t>- Roaming issue is very rarely reported, hence there is no intra-inter roaming issues.</a:t>
            </a:r>
            <a:br>
              <a:rPr lang="en-US" sz="1050" dirty="0">
                <a:latin typeface="+mn-lt"/>
              </a:rPr>
            </a:br>
            <a:endParaRPr lang="en-US" sz="1050" dirty="0">
              <a:latin typeface="+mn-lt"/>
            </a:endParaRPr>
          </a:p>
          <a:p>
            <a:r>
              <a:rPr lang="en-US" sz="1050" b="1" dirty="0">
                <a:latin typeface="+mn-lt"/>
              </a:rPr>
              <a:t>Lows : </a:t>
            </a:r>
            <a:br>
              <a:rPr lang="en-US" sz="1050" dirty="0">
                <a:latin typeface="+mn-lt"/>
              </a:rPr>
            </a:br>
            <a:r>
              <a:rPr lang="en-US" sz="1050" dirty="0">
                <a:latin typeface="+mn-lt"/>
              </a:rPr>
              <a:t>3G – Voice [33%] &amp; 4G – Voice [17%] &amp; 4G – Data [32%] is Major Chuck for Voice &amp; Data related issues respectively.</a:t>
            </a:r>
          </a:p>
        </p:txBody>
      </p:sp>
      <p:sp>
        <p:nvSpPr>
          <p:cNvPr id="4" name="Rectangle 3"/>
          <p:cNvSpPr/>
          <p:nvPr/>
        </p:nvSpPr>
        <p:spPr>
          <a:xfrm>
            <a:off x="5412921" y="535866"/>
            <a:ext cx="595993" cy="1254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7099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9E3ED-DE90-4299-AF96-6DF2B6AA629C}"/>
              </a:ext>
            </a:extLst>
          </p:cNvPr>
          <p:cNvSpPr txBox="1"/>
          <p:nvPr/>
        </p:nvSpPr>
        <p:spPr>
          <a:xfrm>
            <a:off x="59502" y="74201"/>
            <a:ext cx="8537491" cy="461665"/>
          </a:xfrm>
          <a:prstGeom prst="rect">
            <a:avLst/>
          </a:prstGeom>
          <a:solidFill>
            <a:schemeClr val="bg1"/>
          </a:solidFill>
        </p:spPr>
        <p:txBody>
          <a:bodyPr wrap="square" rtlCol="0">
            <a:spAutoFit/>
          </a:bodyPr>
          <a:lstStyle/>
          <a:p>
            <a:r>
              <a:rPr lang="en-SG" sz="1200" b="1" dirty="0">
                <a:latin typeface="+mn-lt"/>
              </a:rPr>
              <a:t>1. Business Problem : </a:t>
            </a:r>
            <a:r>
              <a:rPr lang="en-US" sz="1200" b="1" dirty="0">
                <a:latin typeface="+mn-lt"/>
              </a:rPr>
              <a:t>To acknowledge which service’s across technology is doing well &amp; the most frequent issue type faced by the customer which needs attention.  [Continue…………………..]</a:t>
            </a:r>
            <a:endParaRPr lang="en-SG" sz="1200" b="1" dirty="0">
              <a:latin typeface="+mn-lt"/>
            </a:endParaRPr>
          </a:p>
        </p:txBody>
      </p:sp>
      <p:sp>
        <p:nvSpPr>
          <p:cNvPr id="6" name="TextBox 5"/>
          <p:cNvSpPr txBox="1"/>
          <p:nvPr/>
        </p:nvSpPr>
        <p:spPr>
          <a:xfrm>
            <a:off x="134408" y="4182840"/>
            <a:ext cx="8921212" cy="900246"/>
          </a:xfrm>
          <a:prstGeom prst="rect">
            <a:avLst/>
          </a:prstGeom>
          <a:solidFill>
            <a:srgbClr val="E5E5E5"/>
          </a:solidFill>
        </p:spPr>
        <p:txBody>
          <a:bodyPr wrap="square" rtlCol="0">
            <a:spAutoFit/>
          </a:bodyPr>
          <a:lstStyle/>
          <a:p>
            <a:r>
              <a:rPr lang="en-US" sz="1050" b="1" dirty="0">
                <a:latin typeface="+mn-lt"/>
              </a:rPr>
              <a:t>Solution / Suggestion :</a:t>
            </a:r>
            <a:r>
              <a:rPr lang="en-US" sz="1050" dirty="0">
                <a:latin typeface="+mn-lt"/>
              </a:rPr>
              <a:t> </a:t>
            </a:r>
          </a:p>
          <a:p>
            <a:r>
              <a:rPr lang="en-US" sz="1050" dirty="0">
                <a:latin typeface="+mn-lt"/>
              </a:rPr>
              <a:t>- More Focus on resolving 3G Voice issues &amp; 4G Data Issues.</a:t>
            </a:r>
          </a:p>
          <a:p>
            <a:r>
              <a:rPr lang="en-US" sz="1050" dirty="0">
                <a:latin typeface="+mn-lt"/>
              </a:rPr>
              <a:t>- Insist to push customer’s to use </a:t>
            </a:r>
            <a:r>
              <a:rPr lang="en-US" sz="1050" dirty="0" err="1">
                <a:latin typeface="+mn-lt"/>
              </a:rPr>
              <a:t>VoLTE</a:t>
            </a:r>
            <a:r>
              <a:rPr lang="en-US" sz="1050" dirty="0">
                <a:latin typeface="+mn-lt"/>
              </a:rPr>
              <a:t> service which has higher performance metric.</a:t>
            </a:r>
          </a:p>
          <a:p>
            <a:r>
              <a:rPr lang="en-US" sz="1050" dirty="0">
                <a:latin typeface="+mn-lt"/>
              </a:rPr>
              <a:t>- Identified areas were Coverage &amp; Capacity Augmentation is required for 3G Voice &amp; 4G Data issues [No coverage / Congestion/Buffering/Low speed </a:t>
            </a:r>
            <a:r>
              <a:rPr lang="en-US" sz="1050" dirty="0" err="1">
                <a:latin typeface="+mn-lt"/>
              </a:rPr>
              <a:t>etc</a:t>
            </a:r>
            <a:r>
              <a:rPr lang="en-US" sz="1050" dirty="0">
                <a:latin typeface="+mn-lt"/>
              </a:rPr>
              <a:t>]</a:t>
            </a:r>
          </a:p>
          <a:p>
            <a:r>
              <a:rPr lang="en-US" sz="1050" dirty="0">
                <a:latin typeface="+mn-lt"/>
              </a:rPr>
              <a:t>- No. of SR’s raised for 4G Data are addressed but still un-resolved [</a:t>
            </a:r>
            <a:r>
              <a:rPr lang="en-US" sz="1050" dirty="0" err="1">
                <a:latin typeface="+mn-lt"/>
              </a:rPr>
              <a:t>i.e</a:t>
            </a:r>
            <a:r>
              <a:rPr lang="en-US" sz="1050" dirty="0">
                <a:latin typeface="+mn-lt"/>
              </a:rPr>
              <a:t> On-Hold], special focus has to be given for faster closer.</a:t>
            </a:r>
          </a:p>
        </p:txBody>
      </p:sp>
      <p:pic>
        <p:nvPicPr>
          <p:cNvPr id="4" name="Picture 3"/>
          <p:cNvPicPr>
            <a:picLocks noChangeAspect="1"/>
          </p:cNvPicPr>
          <p:nvPr/>
        </p:nvPicPr>
        <p:blipFill>
          <a:blip r:embed="rId2"/>
          <a:stretch>
            <a:fillRect/>
          </a:stretch>
        </p:blipFill>
        <p:spPr>
          <a:xfrm>
            <a:off x="134408" y="552199"/>
            <a:ext cx="4169347" cy="3505455"/>
          </a:xfrm>
          <a:prstGeom prst="rect">
            <a:avLst/>
          </a:prstGeom>
          <a:ln>
            <a:solidFill>
              <a:schemeClr val="bg1"/>
            </a:solidFill>
          </a:ln>
        </p:spPr>
      </p:pic>
      <p:pic>
        <p:nvPicPr>
          <p:cNvPr id="7" name="Picture 6"/>
          <p:cNvPicPr>
            <a:picLocks noChangeAspect="1"/>
          </p:cNvPicPr>
          <p:nvPr/>
        </p:nvPicPr>
        <p:blipFill>
          <a:blip r:embed="rId3"/>
          <a:stretch>
            <a:fillRect/>
          </a:stretch>
        </p:blipFill>
        <p:spPr>
          <a:xfrm>
            <a:off x="3957363" y="552199"/>
            <a:ext cx="345215" cy="443848"/>
          </a:xfrm>
          <a:prstGeom prst="rect">
            <a:avLst/>
          </a:prstGeom>
          <a:ln>
            <a:solidFill>
              <a:schemeClr val="bg1"/>
            </a:solidFill>
          </a:ln>
        </p:spPr>
      </p:pic>
      <p:sp>
        <p:nvSpPr>
          <p:cNvPr id="9" name="Down Arrow 8"/>
          <p:cNvSpPr/>
          <p:nvPr/>
        </p:nvSpPr>
        <p:spPr>
          <a:xfrm>
            <a:off x="1926772" y="2808518"/>
            <a:ext cx="163286" cy="1363435"/>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160815" y="2805798"/>
            <a:ext cx="163286" cy="1363435"/>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2892875" y="2819405"/>
            <a:ext cx="163286" cy="1363435"/>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4678136" y="561800"/>
            <a:ext cx="3918857" cy="3595105"/>
          </a:xfrm>
          <a:prstGeom prst="rect">
            <a:avLst/>
          </a:prstGeom>
          <a:ln>
            <a:solidFill>
              <a:schemeClr val="bg1"/>
            </a:solidFill>
          </a:ln>
        </p:spPr>
      </p:pic>
      <p:pic>
        <p:nvPicPr>
          <p:cNvPr id="13" name="Picture 12"/>
          <p:cNvPicPr>
            <a:picLocks noChangeAspect="1"/>
          </p:cNvPicPr>
          <p:nvPr/>
        </p:nvPicPr>
        <p:blipFill>
          <a:blip r:embed="rId3"/>
          <a:stretch>
            <a:fillRect/>
          </a:stretch>
        </p:blipFill>
        <p:spPr>
          <a:xfrm>
            <a:off x="6637564" y="908706"/>
            <a:ext cx="345215" cy="443848"/>
          </a:xfrm>
          <a:prstGeom prst="rect">
            <a:avLst/>
          </a:prstGeom>
          <a:ln>
            <a:solidFill>
              <a:schemeClr val="bg1"/>
            </a:solidFill>
          </a:ln>
        </p:spPr>
      </p:pic>
      <p:pic>
        <p:nvPicPr>
          <p:cNvPr id="14" name="Picture 13"/>
          <p:cNvPicPr>
            <a:picLocks noChangeAspect="1"/>
          </p:cNvPicPr>
          <p:nvPr/>
        </p:nvPicPr>
        <p:blipFill>
          <a:blip r:embed="rId5"/>
          <a:stretch>
            <a:fillRect/>
          </a:stretch>
        </p:blipFill>
        <p:spPr>
          <a:xfrm>
            <a:off x="5900736" y="604586"/>
            <a:ext cx="304120" cy="304120"/>
          </a:xfrm>
          <a:prstGeom prst="rect">
            <a:avLst/>
          </a:prstGeom>
        </p:spPr>
      </p:pic>
    </p:spTree>
    <p:extLst>
      <p:ext uri="{BB962C8B-B14F-4D97-AF65-F5344CB8AC3E}">
        <p14:creationId xmlns:p14="http://schemas.microsoft.com/office/powerpoint/2010/main" val="42565206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9E3ED-DE90-4299-AF96-6DF2B6AA629C}"/>
              </a:ext>
            </a:extLst>
          </p:cNvPr>
          <p:cNvSpPr txBox="1"/>
          <p:nvPr/>
        </p:nvSpPr>
        <p:spPr>
          <a:xfrm>
            <a:off x="90902" y="116165"/>
            <a:ext cx="8530584" cy="461665"/>
          </a:xfrm>
          <a:prstGeom prst="rect">
            <a:avLst/>
          </a:prstGeom>
          <a:solidFill>
            <a:schemeClr val="bg1"/>
          </a:solidFill>
        </p:spPr>
        <p:txBody>
          <a:bodyPr wrap="square" rtlCol="0">
            <a:spAutoFit/>
          </a:bodyPr>
          <a:lstStyle/>
          <a:p>
            <a:r>
              <a:rPr lang="en-SG" sz="1200" b="1" dirty="0">
                <a:latin typeface="+mn-lt"/>
              </a:rPr>
              <a:t>2. Business Problem : </a:t>
            </a:r>
            <a:r>
              <a:rPr lang="en-US" sz="1200" b="1" dirty="0">
                <a:latin typeface="+mn-lt"/>
              </a:rPr>
              <a:t>To acknowledge which is the most used source for reporting issues &amp; the most frequent used sub-source type by the customer which needs attention and lower SLA.</a:t>
            </a:r>
            <a:endParaRPr lang="en-SG" sz="1200" b="1" dirty="0">
              <a:latin typeface="+mn-lt"/>
            </a:endParaRPr>
          </a:p>
        </p:txBody>
      </p:sp>
      <p:sp>
        <p:nvSpPr>
          <p:cNvPr id="3" name="TextBox 2"/>
          <p:cNvSpPr txBox="1"/>
          <p:nvPr/>
        </p:nvSpPr>
        <p:spPr>
          <a:xfrm>
            <a:off x="171463" y="3814923"/>
            <a:ext cx="7625430" cy="1277273"/>
          </a:xfrm>
          <a:prstGeom prst="rect">
            <a:avLst/>
          </a:prstGeom>
          <a:solidFill>
            <a:srgbClr val="E5E5E5"/>
          </a:solidFill>
        </p:spPr>
        <p:txBody>
          <a:bodyPr wrap="square" rtlCol="0">
            <a:spAutoFit/>
          </a:bodyPr>
          <a:lstStyle/>
          <a:p>
            <a:r>
              <a:rPr lang="en-US" sz="1100" b="1" dirty="0">
                <a:latin typeface="+mn-lt"/>
              </a:rPr>
              <a:t>Highs : </a:t>
            </a:r>
            <a:br>
              <a:rPr lang="en-US" sz="1100" b="1" dirty="0">
                <a:latin typeface="+mn-lt"/>
              </a:rPr>
            </a:br>
            <a:r>
              <a:rPr lang="en-US" sz="1100" b="1" dirty="0">
                <a:latin typeface="+mn-lt"/>
              </a:rPr>
              <a:t>  -  ~1%</a:t>
            </a:r>
            <a:r>
              <a:rPr lang="en-US" sz="1100" dirty="0">
                <a:latin typeface="+mn-lt"/>
              </a:rPr>
              <a:t> SR’s are obtain via Source Mode : VIP escalation</a:t>
            </a:r>
          </a:p>
          <a:p>
            <a:r>
              <a:rPr lang="en-US" sz="1100" dirty="0">
                <a:latin typeface="+mn-lt"/>
              </a:rPr>
              <a:t>  </a:t>
            </a:r>
            <a:r>
              <a:rPr lang="en-US" sz="1100" b="1" dirty="0">
                <a:latin typeface="+mn-lt"/>
              </a:rPr>
              <a:t>-</a:t>
            </a:r>
            <a:r>
              <a:rPr lang="en-US" sz="1100" dirty="0">
                <a:latin typeface="+mn-lt"/>
              </a:rPr>
              <a:t> Social Media has the lowest SLA days w.r.t other source type.</a:t>
            </a:r>
          </a:p>
          <a:p>
            <a:r>
              <a:rPr lang="en-US" sz="1100" b="1" dirty="0">
                <a:latin typeface="+mn-lt"/>
              </a:rPr>
              <a:t>Lows : </a:t>
            </a:r>
            <a:br>
              <a:rPr lang="en-US" sz="1100" b="1" dirty="0">
                <a:latin typeface="+mn-lt"/>
              </a:rPr>
            </a:br>
            <a:r>
              <a:rPr lang="en-US" sz="1100" b="1" dirty="0">
                <a:latin typeface="+mn-lt"/>
              </a:rPr>
              <a:t>- 19% </a:t>
            </a:r>
            <a:r>
              <a:rPr lang="en-US" sz="1100" dirty="0">
                <a:latin typeface="+mn-lt"/>
              </a:rPr>
              <a:t>SR’s are reported :: Source :: </a:t>
            </a:r>
            <a:r>
              <a:rPr lang="en-US" sz="1100" b="1" dirty="0">
                <a:latin typeface="+mn-lt"/>
              </a:rPr>
              <a:t>Port Out Threat desk</a:t>
            </a:r>
            <a:r>
              <a:rPr lang="en-US" sz="1100" dirty="0">
                <a:latin typeface="+mn-lt"/>
              </a:rPr>
              <a:t>, need special attention to avoid churn out to competitor &amp; loss of revenue</a:t>
            </a:r>
          </a:p>
          <a:p>
            <a:r>
              <a:rPr lang="en-US" sz="1100" b="1" dirty="0">
                <a:latin typeface="+mn-lt"/>
              </a:rPr>
              <a:t>- 8% </a:t>
            </a:r>
            <a:r>
              <a:rPr lang="en-US" sz="1100" dirty="0">
                <a:latin typeface="+mn-lt"/>
              </a:rPr>
              <a:t>SR’s are reported :: Source :: Social Media, Major chunk from Twitter </a:t>
            </a:r>
            <a:r>
              <a:rPr lang="en-US" sz="1100" b="1" dirty="0">
                <a:latin typeface="+mn-lt"/>
              </a:rPr>
              <a:t>[70%]</a:t>
            </a:r>
          </a:p>
          <a:p>
            <a:r>
              <a:rPr lang="en-US" sz="1100" b="1" dirty="0">
                <a:latin typeface="+mn-lt"/>
              </a:rPr>
              <a:t>- </a:t>
            </a:r>
            <a:r>
              <a:rPr lang="en-US" sz="1100" dirty="0">
                <a:latin typeface="+mn-lt"/>
              </a:rPr>
              <a:t>Corporate Account has the highest SLA days w.r.t other source type.</a:t>
            </a:r>
          </a:p>
        </p:txBody>
      </p:sp>
      <p:pic>
        <p:nvPicPr>
          <p:cNvPr id="2" name="Picture 1"/>
          <p:cNvPicPr>
            <a:picLocks noChangeAspect="1"/>
          </p:cNvPicPr>
          <p:nvPr/>
        </p:nvPicPr>
        <p:blipFill>
          <a:blip r:embed="rId2"/>
          <a:stretch>
            <a:fillRect/>
          </a:stretch>
        </p:blipFill>
        <p:spPr>
          <a:xfrm>
            <a:off x="171463" y="735154"/>
            <a:ext cx="4021721" cy="3079770"/>
          </a:xfrm>
          <a:prstGeom prst="rect">
            <a:avLst/>
          </a:prstGeom>
        </p:spPr>
      </p:pic>
      <p:pic>
        <p:nvPicPr>
          <p:cNvPr id="4" name="Picture 3"/>
          <p:cNvPicPr>
            <a:picLocks noChangeAspect="1"/>
          </p:cNvPicPr>
          <p:nvPr/>
        </p:nvPicPr>
        <p:blipFill>
          <a:blip r:embed="rId3"/>
          <a:stretch>
            <a:fillRect/>
          </a:stretch>
        </p:blipFill>
        <p:spPr>
          <a:xfrm>
            <a:off x="113081" y="1107547"/>
            <a:ext cx="1136055" cy="1243767"/>
          </a:xfrm>
          <a:prstGeom prst="rect">
            <a:avLst/>
          </a:prstGeom>
        </p:spPr>
      </p:pic>
      <p:graphicFrame>
        <p:nvGraphicFramePr>
          <p:cNvPr id="7" name="Chart 6">
            <a:extLst>
              <a:ext uri="{FF2B5EF4-FFF2-40B4-BE49-F238E27FC236}">
                <a16:creationId xmlns:a16="http://schemas.microsoft.com/office/drawing/2014/main" id="{00000000-0008-0000-0700-000008000000}"/>
              </a:ext>
            </a:extLst>
          </p:cNvPr>
          <p:cNvGraphicFramePr>
            <a:graphicFrameLocks/>
          </p:cNvGraphicFramePr>
          <p:nvPr>
            <p:extLst>
              <p:ext uri="{D42A27DB-BD31-4B8C-83A1-F6EECF244321}">
                <p14:modId xmlns:p14="http://schemas.microsoft.com/office/powerpoint/2010/main" val="4067679352"/>
              </p:ext>
            </p:extLst>
          </p:nvPr>
        </p:nvGraphicFramePr>
        <p:xfrm>
          <a:off x="4672012" y="805202"/>
          <a:ext cx="3949474" cy="3009721"/>
        </p:xfrm>
        <a:graphic>
          <a:graphicData uri="http://schemas.openxmlformats.org/drawingml/2006/chart">
            <c:chart xmlns:c="http://schemas.openxmlformats.org/drawingml/2006/chart" xmlns:r="http://schemas.openxmlformats.org/officeDocument/2006/relationships" r:id="rId4"/>
          </a:graphicData>
        </a:graphic>
      </p:graphicFrame>
      <p:sp>
        <p:nvSpPr>
          <p:cNvPr id="8" name="Left Brace 7"/>
          <p:cNvSpPr/>
          <p:nvPr/>
        </p:nvSpPr>
        <p:spPr>
          <a:xfrm>
            <a:off x="3311776" y="1450447"/>
            <a:ext cx="2535558" cy="2133676"/>
          </a:xfrm>
          <a:prstGeom prst="leftBrace">
            <a:avLst>
              <a:gd name="adj1" fmla="val 15889"/>
              <a:gd name="adj2" fmla="val 49379"/>
            </a:avLst>
          </a:prstGeom>
          <a:ln>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8560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9E3ED-DE90-4299-AF96-6DF2B6AA629C}"/>
              </a:ext>
            </a:extLst>
          </p:cNvPr>
          <p:cNvSpPr txBox="1"/>
          <p:nvPr/>
        </p:nvSpPr>
        <p:spPr>
          <a:xfrm>
            <a:off x="90902" y="116165"/>
            <a:ext cx="8530584" cy="461665"/>
          </a:xfrm>
          <a:prstGeom prst="rect">
            <a:avLst/>
          </a:prstGeom>
          <a:solidFill>
            <a:schemeClr val="bg1"/>
          </a:solidFill>
        </p:spPr>
        <p:txBody>
          <a:bodyPr wrap="square" rtlCol="0">
            <a:spAutoFit/>
          </a:bodyPr>
          <a:lstStyle/>
          <a:p>
            <a:r>
              <a:rPr lang="en-SG" sz="1200" b="1" dirty="0">
                <a:latin typeface="+mn-lt"/>
              </a:rPr>
              <a:t>2. Business Problem : </a:t>
            </a:r>
            <a:r>
              <a:rPr lang="en-US" sz="1200" b="1" dirty="0">
                <a:latin typeface="+mn-lt"/>
              </a:rPr>
              <a:t>To acknowledge which is the most used source for reporting issues &amp; the most frequent used sub-source type by the customer which needs attention and lower SLA.</a:t>
            </a:r>
            <a:r>
              <a:rPr lang="en-US" sz="1200" b="1" dirty="0"/>
              <a:t> </a:t>
            </a:r>
            <a:r>
              <a:rPr lang="en-US" sz="1200" b="1" dirty="0">
                <a:latin typeface="+mn-lt"/>
              </a:rPr>
              <a:t>[Continue…………………..]</a:t>
            </a:r>
            <a:endParaRPr lang="en-SG" sz="1200" b="1" dirty="0">
              <a:latin typeface="+mn-lt"/>
            </a:endParaRPr>
          </a:p>
        </p:txBody>
      </p:sp>
      <p:pic>
        <p:nvPicPr>
          <p:cNvPr id="6" name="Picture 5"/>
          <p:cNvPicPr>
            <a:picLocks noChangeAspect="1"/>
          </p:cNvPicPr>
          <p:nvPr/>
        </p:nvPicPr>
        <p:blipFill>
          <a:blip r:embed="rId2"/>
          <a:stretch>
            <a:fillRect/>
          </a:stretch>
        </p:blipFill>
        <p:spPr>
          <a:xfrm>
            <a:off x="155121" y="3577317"/>
            <a:ext cx="5693407" cy="1492703"/>
          </a:xfrm>
          <a:prstGeom prst="rect">
            <a:avLst/>
          </a:prstGeom>
        </p:spPr>
      </p:pic>
      <p:pic>
        <p:nvPicPr>
          <p:cNvPr id="9" name="Picture 8"/>
          <p:cNvPicPr>
            <a:picLocks noChangeAspect="1"/>
          </p:cNvPicPr>
          <p:nvPr/>
        </p:nvPicPr>
        <p:blipFill>
          <a:blip r:embed="rId3"/>
          <a:stretch>
            <a:fillRect/>
          </a:stretch>
        </p:blipFill>
        <p:spPr>
          <a:xfrm>
            <a:off x="155121" y="628413"/>
            <a:ext cx="3943350" cy="2898321"/>
          </a:xfrm>
          <a:prstGeom prst="rect">
            <a:avLst/>
          </a:prstGeom>
        </p:spPr>
      </p:pic>
      <p:cxnSp>
        <p:nvCxnSpPr>
          <p:cNvPr id="11" name="Straight Connector 10"/>
          <p:cNvCxnSpPr/>
          <p:nvPr/>
        </p:nvCxnSpPr>
        <p:spPr>
          <a:xfrm>
            <a:off x="4229100" y="3592286"/>
            <a:ext cx="0" cy="142874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33207" y="741354"/>
            <a:ext cx="4253593" cy="1708160"/>
          </a:xfrm>
          <a:prstGeom prst="rect">
            <a:avLst/>
          </a:prstGeom>
          <a:solidFill>
            <a:srgbClr val="E5E5E5"/>
          </a:solidFill>
        </p:spPr>
        <p:txBody>
          <a:bodyPr wrap="square" rtlCol="0">
            <a:spAutoFit/>
          </a:bodyPr>
          <a:lstStyle/>
          <a:p>
            <a:r>
              <a:rPr lang="en-US" sz="1050" b="1" dirty="0">
                <a:latin typeface="+mn-lt"/>
              </a:rPr>
              <a:t>Solution / Suggestion :</a:t>
            </a:r>
            <a:r>
              <a:rPr lang="en-US" sz="1050" dirty="0">
                <a:latin typeface="+mn-lt"/>
              </a:rPr>
              <a:t> </a:t>
            </a:r>
          </a:p>
          <a:p>
            <a:r>
              <a:rPr lang="en-US" sz="1050" dirty="0">
                <a:latin typeface="+mn-lt"/>
              </a:rPr>
              <a:t>- More Focus on resolving Telco Call center cases.</a:t>
            </a:r>
          </a:p>
          <a:p>
            <a:r>
              <a:rPr lang="en-US" sz="1050" dirty="0">
                <a:latin typeface="+mn-lt"/>
              </a:rPr>
              <a:t>- Guide and train customer care faculty to understand customer’s VOC and try to resolve the issues at that moment is remotely possible, these will help to reduce in-flow of SR’s.</a:t>
            </a:r>
          </a:p>
          <a:p>
            <a:pPr marL="171450" indent="-171450">
              <a:buFontTx/>
              <a:buChar char="-"/>
            </a:pPr>
            <a:r>
              <a:rPr lang="en-US" sz="1050" dirty="0">
                <a:latin typeface="+mn-lt"/>
              </a:rPr>
              <a:t>Avg. SLA has to minimize [Currently Avg. SLA &gt;=10 Days].</a:t>
            </a:r>
          </a:p>
          <a:p>
            <a:pPr marL="171450" indent="-171450">
              <a:buFontTx/>
              <a:buChar char="-"/>
            </a:pPr>
            <a:r>
              <a:rPr lang="en-US" sz="1050" dirty="0">
                <a:latin typeface="+mn-lt"/>
              </a:rPr>
              <a:t>Focus required for Corporate Account [“high SLA days”]</a:t>
            </a:r>
          </a:p>
          <a:p>
            <a:pPr marL="171450" indent="-171450">
              <a:buFontTx/>
              <a:buChar char="-"/>
            </a:pPr>
            <a:r>
              <a:rPr lang="en-US" sz="1050" dirty="0">
                <a:latin typeface="+mn-lt"/>
              </a:rPr>
              <a:t>Special benchmarks to be made to reduce SLA days for </a:t>
            </a:r>
            <a:br>
              <a:rPr lang="en-US" sz="1050" dirty="0">
                <a:latin typeface="+mn-lt"/>
              </a:rPr>
            </a:br>
            <a:r>
              <a:rPr lang="en-US" sz="1050" dirty="0">
                <a:latin typeface="+mn-lt"/>
              </a:rPr>
              <a:t>Corporate Accounts , VIP escalations and Social media cases as they directly links companies performance and reputation. </a:t>
            </a:r>
          </a:p>
        </p:txBody>
      </p:sp>
      <p:sp>
        <p:nvSpPr>
          <p:cNvPr id="13" name="TextBox 12"/>
          <p:cNvSpPr txBox="1"/>
          <p:nvPr/>
        </p:nvSpPr>
        <p:spPr>
          <a:xfrm>
            <a:off x="514351" y="834334"/>
            <a:ext cx="1058303" cy="184666"/>
          </a:xfrm>
          <a:prstGeom prst="rect">
            <a:avLst/>
          </a:prstGeom>
          <a:solidFill>
            <a:schemeClr val="accent2">
              <a:lumMod val="20000"/>
              <a:lumOff val="80000"/>
            </a:schemeClr>
          </a:solidFill>
        </p:spPr>
        <p:txBody>
          <a:bodyPr wrap="none" rtlCol="0">
            <a:spAutoFit/>
          </a:bodyPr>
          <a:lstStyle/>
          <a:p>
            <a:r>
              <a:rPr lang="en-US" sz="600" b="1" dirty="0"/>
              <a:t>SR Source vs SR status</a:t>
            </a:r>
          </a:p>
        </p:txBody>
      </p:sp>
      <p:sp>
        <p:nvSpPr>
          <p:cNvPr id="14" name="TextBox 13"/>
          <p:cNvSpPr txBox="1"/>
          <p:nvPr/>
        </p:nvSpPr>
        <p:spPr>
          <a:xfrm>
            <a:off x="162227" y="4854576"/>
            <a:ext cx="1194558" cy="200055"/>
          </a:xfrm>
          <a:prstGeom prst="rect">
            <a:avLst/>
          </a:prstGeom>
          <a:solidFill>
            <a:schemeClr val="accent2">
              <a:lumMod val="20000"/>
              <a:lumOff val="80000"/>
            </a:schemeClr>
          </a:solidFill>
        </p:spPr>
        <p:txBody>
          <a:bodyPr wrap="none" rtlCol="0">
            <a:spAutoFit/>
          </a:bodyPr>
          <a:lstStyle/>
          <a:p>
            <a:r>
              <a:rPr lang="en-US" sz="700" b="1" dirty="0"/>
              <a:t>SR Source vs SLA days</a:t>
            </a:r>
          </a:p>
        </p:txBody>
      </p:sp>
      <p:sp>
        <p:nvSpPr>
          <p:cNvPr id="15" name="Rectangle 14"/>
          <p:cNvSpPr/>
          <p:nvPr/>
        </p:nvSpPr>
        <p:spPr>
          <a:xfrm>
            <a:off x="2008414" y="834334"/>
            <a:ext cx="228600" cy="1917030"/>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5636686" y="3796822"/>
            <a:ext cx="195514" cy="195514"/>
          </a:xfrm>
          <a:prstGeom prst="rect">
            <a:avLst/>
          </a:prstGeom>
        </p:spPr>
      </p:pic>
      <p:sp>
        <p:nvSpPr>
          <p:cNvPr id="17" name="Right Arrow 16"/>
          <p:cNvSpPr/>
          <p:nvPr/>
        </p:nvSpPr>
        <p:spPr>
          <a:xfrm rot="10800000" flipV="1">
            <a:off x="3241220" y="3491365"/>
            <a:ext cx="987879" cy="2059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Ideal value</a:t>
            </a:r>
          </a:p>
        </p:txBody>
      </p:sp>
    </p:spTree>
    <p:extLst>
      <p:ext uri="{BB962C8B-B14F-4D97-AF65-F5344CB8AC3E}">
        <p14:creationId xmlns:p14="http://schemas.microsoft.com/office/powerpoint/2010/main" val="35936046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5306553" y="608943"/>
            <a:ext cx="3804869" cy="1872999"/>
          </a:xfrm>
          <a:prstGeom prst="rect">
            <a:avLst/>
          </a:prstGeom>
        </p:spPr>
      </p:pic>
      <p:sp>
        <p:nvSpPr>
          <p:cNvPr id="5" name="TextBox 4">
            <a:extLst>
              <a:ext uri="{FF2B5EF4-FFF2-40B4-BE49-F238E27FC236}">
                <a16:creationId xmlns:a16="http://schemas.microsoft.com/office/drawing/2014/main" id="{5A99E3ED-DE90-4299-AF96-6DF2B6AA629C}"/>
              </a:ext>
            </a:extLst>
          </p:cNvPr>
          <p:cNvSpPr txBox="1"/>
          <p:nvPr/>
        </p:nvSpPr>
        <p:spPr>
          <a:xfrm>
            <a:off x="90902" y="116165"/>
            <a:ext cx="8530584" cy="461665"/>
          </a:xfrm>
          <a:prstGeom prst="rect">
            <a:avLst/>
          </a:prstGeom>
          <a:solidFill>
            <a:schemeClr val="bg1"/>
          </a:solidFill>
        </p:spPr>
        <p:txBody>
          <a:bodyPr wrap="square" rtlCol="0">
            <a:spAutoFit/>
          </a:bodyPr>
          <a:lstStyle/>
          <a:p>
            <a:r>
              <a:rPr lang="en-SG" sz="1200" b="1" dirty="0">
                <a:latin typeface="+mn-lt"/>
              </a:rPr>
              <a:t>3. Business Problem : </a:t>
            </a:r>
            <a:r>
              <a:rPr lang="en-US" sz="1200" b="1" dirty="0">
                <a:latin typeface="+mn-lt"/>
              </a:rPr>
              <a:t>To acknowledge &amp; convey which customer’s or class have reported frequent issue and which customer’s has to be targeted with special potential and fast tracking system with as low as possible SLA.</a:t>
            </a:r>
          </a:p>
        </p:txBody>
      </p:sp>
      <p:sp>
        <p:nvSpPr>
          <p:cNvPr id="9" name="TextBox 8"/>
          <p:cNvSpPr txBox="1"/>
          <p:nvPr/>
        </p:nvSpPr>
        <p:spPr>
          <a:xfrm>
            <a:off x="107232" y="3598212"/>
            <a:ext cx="4777695" cy="1446550"/>
          </a:xfrm>
          <a:prstGeom prst="rect">
            <a:avLst/>
          </a:prstGeom>
          <a:solidFill>
            <a:srgbClr val="E5E5E5"/>
          </a:solidFill>
        </p:spPr>
        <p:txBody>
          <a:bodyPr wrap="square" rtlCol="0">
            <a:spAutoFit/>
          </a:bodyPr>
          <a:lstStyle/>
          <a:p>
            <a:r>
              <a:rPr lang="en-US" sz="1100" b="1" dirty="0">
                <a:latin typeface="+mn-lt"/>
              </a:rPr>
              <a:t>Highs : </a:t>
            </a:r>
            <a:br>
              <a:rPr lang="en-US" sz="1100" b="1" dirty="0">
                <a:latin typeface="+mn-lt"/>
              </a:rPr>
            </a:br>
            <a:r>
              <a:rPr lang="en-US" sz="1100" b="1" dirty="0">
                <a:latin typeface="+mn-lt"/>
              </a:rPr>
              <a:t>  -  &lt;1%</a:t>
            </a:r>
            <a:r>
              <a:rPr lang="en-US" sz="1100" dirty="0">
                <a:latin typeface="+mn-lt"/>
              </a:rPr>
              <a:t> SR’s are raised by Solitaire customer’s.</a:t>
            </a:r>
          </a:p>
          <a:p>
            <a:r>
              <a:rPr lang="en-US" sz="1100" b="1" dirty="0">
                <a:latin typeface="+mn-lt"/>
              </a:rPr>
              <a:t>Lows : </a:t>
            </a:r>
            <a:br>
              <a:rPr lang="en-US" sz="1100" b="1" dirty="0">
                <a:latin typeface="+mn-lt"/>
              </a:rPr>
            </a:br>
            <a:r>
              <a:rPr lang="en-US" sz="1100" b="1" dirty="0">
                <a:latin typeface="+mn-lt"/>
              </a:rPr>
              <a:t> - 73% </a:t>
            </a:r>
            <a:r>
              <a:rPr lang="en-US" sz="1100" dirty="0">
                <a:latin typeface="+mn-lt"/>
              </a:rPr>
              <a:t>SR’s are raised by individual's</a:t>
            </a:r>
          </a:p>
          <a:p>
            <a:r>
              <a:rPr lang="en-US" sz="1100" b="1" dirty="0">
                <a:latin typeface="+mn-lt"/>
              </a:rPr>
              <a:t> - 27% </a:t>
            </a:r>
            <a:r>
              <a:rPr lang="en-US" sz="1100" dirty="0">
                <a:latin typeface="+mn-lt"/>
              </a:rPr>
              <a:t>SR’s are raised by Corporate’s, Small &amp; Medium Enterprise or sectors, need special attention to avoid churn out to competitor.</a:t>
            </a:r>
            <a:br>
              <a:rPr lang="en-US" sz="1100" dirty="0">
                <a:latin typeface="+mn-lt"/>
              </a:rPr>
            </a:br>
            <a:r>
              <a:rPr lang="en-US" sz="1100" dirty="0">
                <a:latin typeface="+mn-lt"/>
              </a:rPr>
              <a:t>-  ICICI Bank &amp; Reliance Energy has reported most issues from corporate customer class &amp; Innovative Ideas and </a:t>
            </a:r>
            <a:r>
              <a:rPr lang="en-US" sz="1100" dirty="0" err="1">
                <a:latin typeface="+mn-lt"/>
              </a:rPr>
              <a:t>Aecom</a:t>
            </a:r>
            <a:r>
              <a:rPr lang="en-US" sz="1100" dirty="0">
                <a:latin typeface="+mn-lt"/>
              </a:rPr>
              <a:t> Asia </a:t>
            </a:r>
            <a:r>
              <a:rPr lang="en-US" sz="1100" dirty="0" err="1">
                <a:latin typeface="+mn-lt"/>
              </a:rPr>
              <a:t>Pvt</a:t>
            </a:r>
            <a:r>
              <a:rPr lang="en-US" sz="1100" dirty="0">
                <a:latin typeface="+mn-lt"/>
              </a:rPr>
              <a:t> Ltd from Micro customer class</a:t>
            </a:r>
          </a:p>
        </p:txBody>
      </p:sp>
      <p:pic>
        <p:nvPicPr>
          <p:cNvPr id="10" name="Picture 9"/>
          <p:cNvPicPr>
            <a:picLocks noChangeAspect="1"/>
          </p:cNvPicPr>
          <p:nvPr/>
        </p:nvPicPr>
        <p:blipFill>
          <a:blip r:embed="rId3"/>
          <a:stretch>
            <a:fillRect/>
          </a:stretch>
        </p:blipFill>
        <p:spPr>
          <a:xfrm>
            <a:off x="2385042" y="1645112"/>
            <a:ext cx="2959235" cy="1893040"/>
          </a:xfrm>
          <a:prstGeom prst="rect">
            <a:avLst/>
          </a:prstGeom>
          <a:ln>
            <a:solidFill>
              <a:schemeClr val="bg1"/>
            </a:solidFill>
          </a:ln>
        </p:spPr>
      </p:pic>
      <p:pic>
        <p:nvPicPr>
          <p:cNvPr id="12" name="Picture 11"/>
          <p:cNvPicPr>
            <a:picLocks noChangeAspect="1"/>
          </p:cNvPicPr>
          <p:nvPr/>
        </p:nvPicPr>
        <p:blipFill>
          <a:blip r:embed="rId4"/>
          <a:stretch>
            <a:fillRect/>
          </a:stretch>
        </p:blipFill>
        <p:spPr>
          <a:xfrm>
            <a:off x="90902" y="703203"/>
            <a:ext cx="2632386" cy="1950190"/>
          </a:xfrm>
          <a:prstGeom prst="rect">
            <a:avLst/>
          </a:prstGeom>
          <a:ln>
            <a:solidFill>
              <a:schemeClr val="bg1"/>
            </a:solidFill>
          </a:ln>
        </p:spPr>
      </p:pic>
      <p:sp>
        <p:nvSpPr>
          <p:cNvPr id="13" name="TextBox 12"/>
          <p:cNvSpPr txBox="1"/>
          <p:nvPr/>
        </p:nvSpPr>
        <p:spPr>
          <a:xfrm>
            <a:off x="90902" y="760353"/>
            <a:ext cx="1367682" cy="184666"/>
          </a:xfrm>
          <a:prstGeom prst="rect">
            <a:avLst/>
          </a:prstGeom>
          <a:solidFill>
            <a:schemeClr val="accent2">
              <a:lumMod val="20000"/>
              <a:lumOff val="80000"/>
            </a:schemeClr>
          </a:solidFill>
        </p:spPr>
        <p:txBody>
          <a:bodyPr wrap="none" rtlCol="0">
            <a:spAutoFit/>
          </a:bodyPr>
          <a:lstStyle/>
          <a:p>
            <a:r>
              <a:rPr lang="en-US" sz="600" b="1" dirty="0"/>
              <a:t>1. Customer Type vs No. of SR’s</a:t>
            </a:r>
          </a:p>
        </p:txBody>
      </p:sp>
      <p:sp>
        <p:nvSpPr>
          <p:cNvPr id="16" name="Rectangle 15"/>
          <p:cNvSpPr/>
          <p:nvPr/>
        </p:nvSpPr>
        <p:spPr>
          <a:xfrm>
            <a:off x="2426928" y="3340825"/>
            <a:ext cx="615280" cy="137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4240816" y="1960392"/>
            <a:ext cx="885353" cy="756077"/>
          </a:xfrm>
          <a:custGeom>
            <a:avLst/>
            <a:gdLst>
              <a:gd name="connsiteX0" fmla="*/ 98961 w 885353"/>
              <a:gd name="connsiteY0" fmla="*/ 18919 h 756077"/>
              <a:gd name="connsiteX1" fmla="*/ 990 w 885353"/>
              <a:gd name="connsiteY1" fmla="*/ 190369 h 756077"/>
              <a:gd name="connsiteX2" fmla="*/ 66304 w 885353"/>
              <a:gd name="connsiteY2" fmla="*/ 378147 h 756077"/>
              <a:gd name="connsiteX3" fmla="*/ 327561 w 885353"/>
              <a:gd name="connsiteY3" fmla="*/ 516940 h 756077"/>
              <a:gd name="connsiteX4" fmla="*/ 613311 w 885353"/>
              <a:gd name="connsiteY4" fmla="*/ 680226 h 756077"/>
              <a:gd name="connsiteX5" fmla="*/ 703118 w 885353"/>
              <a:gd name="connsiteY5" fmla="*/ 753704 h 756077"/>
              <a:gd name="connsiteX6" fmla="*/ 882733 w 885353"/>
              <a:gd name="connsiteY6" fmla="*/ 598583 h 756077"/>
              <a:gd name="connsiteX7" fmla="*/ 801090 w 885353"/>
              <a:gd name="connsiteY7" fmla="*/ 378147 h 756077"/>
              <a:gd name="connsiteX8" fmla="*/ 678625 w 885353"/>
              <a:gd name="connsiteY8" fmla="*/ 100562 h 756077"/>
              <a:gd name="connsiteX9" fmla="*/ 319397 w 885353"/>
              <a:gd name="connsiteY9" fmla="*/ 10754 h 756077"/>
              <a:gd name="connsiteX10" fmla="*/ 98961 w 885353"/>
              <a:gd name="connsiteY10" fmla="*/ 18919 h 75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5353" h="756077">
                <a:moveTo>
                  <a:pt x="98961" y="18919"/>
                </a:moveTo>
                <a:cubicBezTo>
                  <a:pt x="45893" y="48855"/>
                  <a:pt x="6433" y="130498"/>
                  <a:pt x="990" y="190369"/>
                </a:cubicBezTo>
                <a:cubicBezTo>
                  <a:pt x="-4453" y="250240"/>
                  <a:pt x="11876" y="323719"/>
                  <a:pt x="66304" y="378147"/>
                </a:cubicBezTo>
                <a:cubicBezTo>
                  <a:pt x="120732" y="432575"/>
                  <a:pt x="236393" y="466594"/>
                  <a:pt x="327561" y="516940"/>
                </a:cubicBezTo>
                <a:cubicBezTo>
                  <a:pt x="418729" y="567287"/>
                  <a:pt x="550718" y="640765"/>
                  <a:pt x="613311" y="680226"/>
                </a:cubicBezTo>
                <a:cubicBezTo>
                  <a:pt x="675904" y="719687"/>
                  <a:pt x="658214" y="767311"/>
                  <a:pt x="703118" y="753704"/>
                </a:cubicBezTo>
                <a:cubicBezTo>
                  <a:pt x="748022" y="740097"/>
                  <a:pt x="866404" y="661176"/>
                  <a:pt x="882733" y="598583"/>
                </a:cubicBezTo>
                <a:cubicBezTo>
                  <a:pt x="899062" y="535990"/>
                  <a:pt x="835108" y="461150"/>
                  <a:pt x="801090" y="378147"/>
                </a:cubicBezTo>
                <a:cubicBezTo>
                  <a:pt x="767072" y="295144"/>
                  <a:pt x="758907" y="161794"/>
                  <a:pt x="678625" y="100562"/>
                </a:cubicBezTo>
                <a:cubicBezTo>
                  <a:pt x="598343" y="39330"/>
                  <a:pt x="410565" y="20279"/>
                  <a:pt x="319397" y="10754"/>
                </a:cubicBezTo>
                <a:cubicBezTo>
                  <a:pt x="228229" y="1229"/>
                  <a:pt x="152029" y="-11017"/>
                  <a:pt x="98961" y="18919"/>
                </a:cubicBezTo>
                <a:close/>
              </a:path>
            </a:pathLst>
          </a:cu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40816" y="1965003"/>
            <a:ext cx="296876" cy="184666"/>
          </a:xfrm>
          <a:prstGeom prst="rect">
            <a:avLst/>
          </a:prstGeom>
          <a:noFill/>
        </p:spPr>
        <p:txBody>
          <a:bodyPr wrap="none" rtlCol="0">
            <a:spAutoFit/>
          </a:bodyPr>
          <a:lstStyle/>
          <a:p>
            <a:r>
              <a:rPr lang="en-US" sz="600" dirty="0"/>
              <a:t>1%</a:t>
            </a:r>
          </a:p>
        </p:txBody>
      </p:sp>
      <p:sp>
        <p:nvSpPr>
          <p:cNvPr id="19" name="TextBox 18"/>
          <p:cNvSpPr txBox="1"/>
          <p:nvPr/>
        </p:nvSpPr>
        <p:spPr>
          <a:xfrm>
            <a:off x="4388762" y="1565672"/>
            <a:ext cx="589459" cy="261610"/>
          </a:xfrm>
          <a:prstGeom prst="rect">
            <a:avLst/>
          </a:prstGeom>
          <a:noFill/>
        </p:spPr>
        <p:txBody>
          <a:bodyPr wrap="square" rtlCol="0">
            <a:spAutoFit/>
          </a:bodyPr>
          <a:lstStyle/>
          <a:p>
            <a:r>
              <a:rPr lang="en-US" sz="1100" b="1" dirty="0"/>
              <a:t>27%</a:t>
            </a:r>
          </a:p>
        </p:txBody>
      </p:sp>
      <p:sp>
        <p:nvSpPr>
          <p:cNvPr id="20" name="Right Arrow 19"/>
          <p:cNvSpPr/>
          <p:nvPr/>
        </p:nvSpPr>
        <p:spPr>
          <a:xfrm rot="16369835">
            <a:off x="4461954" y="1778315"/>
            <a:ext cx="188315" cy="17217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388551" y="2118633"/>
            <a:ext cx="1608133" cy="184666"/>
          </a:xfrm>
          <a:prstGeom prst="rect">
            <a:avLst/>
          </a:prstGeom>
          <a:solidFill>
            <a:schemeClr val="accent2">
              <a:lumMod val="20000"/>
              <a:lumOff val="80000"/>
            </a:schemeClr>
          </a:solidFill>
        </p:spPr>
        <p:txBody>
          <a:bodyPr wrap="none" rtlCol="0">
            <a:spAutoFit/>
          </a:bodyPr>
          <a:lstStyle/>
          <a:p>
            <a:r>
              <a:rPr lang="en-US" sz="600" b="1" dirty="0"/>
              <a:t>Customer Class [Micro]  vs No. of SR’s</a:t>
            </a:r>
          </a:p>
        </p:txBody>
      </p:sp>
      <p:pic>
        <p:nvPicPr>
          <p:cNvPr id="28" name="Picture 27"/>
          <p:cNvPicPr>
            <a:picLocks noChangeAspect="1"/>
          </p:cNvPicPr>
          <p:nvPr/>
        </p:nvPicPr>
        <p:blipFill>
          <a:blip r:embed="rId5"/>
          <a:stretch>
            <a:fillRect/>
          </a:stretch>
        </p:blipFill>
        <p:spPr>
          <a:xfrm>
            <a:off x="5386163" y="2813983"/>
            <a:ext cx="3725259" cy="2301143"/>
          </a:xfrm>
          <a:prstGeom prst="rect">
            <a:avLst/>
          </a:prstGeom>
        </p:spPr>
      </p:pic>
      <p:sp>
        <p:nvSpPr>
          <p:cNvPr id="25" name="TextBox 24"/>
          <p:cNvSpPr txBox="1"/>
          <p:nvPr/>
        </p:nvSpPr>
        <p:spPr>
          <a:xfrm>
            <a:off x="7306799" y="4798065"/>
            <a:ext cx="1771639" cy="184666"/>
          </a:xfrm>
          <a:prstGeom prst="rect">
            <a:avLst/>
          </a:prstGeom>
          <a:solidFill>
            <a:schemeClr val="accent2">
              <a:lumMod val="20000"/>
              <a:lumOff val="80000"/>
            </a:schemeClr>
          </a:solidFill>
        </p:spPr>
        <p:txBody>
          <a:bodyPr wrap="none" rtlCol="0">
            <a:spAutoFit/>
          </a:bodyPr>
          <a:lstStyle/>
          <a:p>
            <a:r>
              <a:rPr lang="en-US" sz="600" b="1" dirty="0"/>
              <a:t>Customer Class [Corporate]  vs No. of SR’s</a:t>
            </a:r>
          </a:p>
        </p:txBody>
      </p:sp>
      <p:sp>
        <p:nvSpPr>
          <p:cNvPr id="30" name="TextBox 29"/>
          <p:cNvSpPr txBox="1"/>
          <p:nvPr/>
        </p:nvSpPr>
        <p:spPr>
          <a:xfrm>
            <a:off x="2528499" y="1642616"/>
            <a:ext cx="1394934" cy="184666"/>
          </a:xfrm>
          <a:prstGeom prst="rect">
            <a:avLst/>
          </a:prstGeom>
          <a:solidFill>
            <a:schemeClr val="accent2">
              <a:lumMod val="20000"/>
              <a:lumOff val="80000"/>
            </a:schemeClr>
          </a:solidFill>
        </p:spPr>
        <p:txBody>
          <a:bodyPr wrap="none" rtlCol="0">
            <a:spAutoFit/>
          </a:bodyPr>
          <a:lstStyle/>
          <a:p>
            <a:r>
              <a:rPr lang="en-US" sz="600" b="1" dirty="0"/>
              <a:t>2. Customer Class vs No. of SR’s</a:t>
            </a:r>
          </a:p>
        </p:txBody>
      </p:sp>
      <p:pic>
        <p:nvPicPr>
          <p:cNvPr id="33" name="Picture 32"/>
          <p:cNvPicPr>
            <a:picLocks noChangeAspect="1"/>
          </p:cNvPicPr>
          <p:nvPr/>
        </p:nvPicPr>
        <p:blipFill>
          <a:blip r:embed="rId6"/>
          <a:stretch>
            <a:fillRect/>
          </a:stretch>
        </p:blipFill>
        <p:spPr>
          <a:xfrm>
            <a:off x="5246520" y="2912290"/>
            <a:ext cx="195514" cy="195514"/>
          </a:xfrm>
          <a:prstGeom prst="rect">
            <a:avLst/>
          </a:prstGeom>
        </p:spPr>
      </p:pic>
      <p:pic>
        <p:nvPicPr>
          <p:cNvPr id="34" name="Picture 33"/>
          <p:cNvPicPr>
            <a:picLocks noChangeAspect="1"/>
          </p:cNvPicPr>
          <p:nvPr/>
        </p:nvPicPr>
        <p:blipFill>
          <a:blip r:embed="rId6"/>
          <a:stretch>
            <a:fillRect/>
          </a:stretch>
        </p:blipFill>
        <p:spPr>
          <a:xfrm>
            <a:off x="5111039" y="662596"/>
            <a:ext cx="195514" cy="195514"/>
          </a:xfrm>
          <a:prstGeom prst="rect">
            <a:avLst/>
          </a:prstGeom>
        </p:spPr>
      </p:pic>
      <p:sp>
        <p:nvSpPr>
          <p:cNvPr id="35" name="Left Brace 34"/>
          <p:cNvSpPr/>
          <p:nvPr/>
        </p:nvSpPr>
        <p:spPr>
          <a:xfrm>
            <a:off x="4967714" y="1314452"/>
            <a:ext cx="572128" cy="3045278"/>
          </a:xfrm>
          <a:prstGeom prst="leftBrac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58830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9E3ED-DE90-4299-AF96-6DF2B6AA629C}"/>
              </a:ext>
            </a:extLst>
          </p:cNvPr>
          <p:cNvSpPr txBox="1"/>
          <p:nvPr/>
        </p:nvSpPr>
        <p:spPr>
          <a:xfrm>
            <a:off x="90902" y="116165"/>
            <a:ext cx="8530584" cy="461665"/>
          </a:xfrm>
          <a:prstGeom prst="rect">
            <a:avLst/>
          </a:prstGeom>
          <a:solidFill>
            <a:schemeClr val="bg1"/>
          </a:solidFill>
        </p:spPr>
        <p:txBody>
          <a:bodyPr wrap="square" rtlCol="0">
            <a:spAutoFit/>
          </a:bodyPr>
          <a:lstStyle/>
          <a:p>
            <a:r>
              <a:rPr lang="en-SG" sz="1200" b="1" dirty="0">
                <a:latin typeface="+mn-lt"/>
              </a:rPr>
              <a:t>3. Business Problem : </a:t>
            </a:r>
            <a:r>
              <a:rPr lang="en-US" sz="1200" b="1" dirty="0">
                <a:latin typeface="+mn-lt"/>
              </a:rPr>
              <a:t>To acknowledge &amp; convey which customer’s or class have reported frequent issue and which customer’s has to be targeted with special potential and fast tracking system with as low as possible SLA [Continue………]</a:t>
            </a:r>
          </a:p>
        </p:txBody>
      </p:sp>
      <p:pic>
        <p:nvPicPr>
          <p:cNvPr id="2" name="Picture 1"/>
          <p:cNvPicPr>
            <a:picLocks noChangeAspect="1"/>
          </p:cNvPicPr>
          <p:nvPr/>
        </p:nvPicPr>
        <p:blipFill>
          <a:blip r:embed="rId2"/>
          <a:stretch>
            <a:fillRect/>
          </a:stretch>
        </p:blipFill>
        <p:spPr>
          <a:xfrm>
            <a:off x="155124" y="776224"/>
            <a:ext cx="6833507" cy="1480306"/>
          </a:xfrm>
          <a:prstGeom prst="rect">
            <a:avLst/>
          </a:prstGeom>
        </p:spPr>
      </p:pic>
      <p:pic>
        <p:nvPicPr>
          <p:cNvPr id="3" name="Picture 2"/>
          <p:cNvPicPr>
            <a:picLocks noChangeAspect="1"/>
          </p:cNvPicPr>
          <p:nvPr/>
        </p:nvPicPr>
        <p:blipFill>
          <a:blip r:embed="rId3"/>
          <a:stretch>
            <a:fillRect/>
          </a:stretch>
        </p:blipFill>
        <p:spPr>
          <a:xfrm>
            <a:off x="49535" y="2603713"/>
            <a:ext cx="6939096" cy="1418295"/>
          </a:xfrm>
          <a:prstGeom prst="rect">
            <a:avLst/>
          </a:prstGeom>
        </p:spPr>
      </p:pic>
      <p:sp>
        <p:nvSpPr>
          <p:cNvPr id="28" name="TextBox 27"/>
          <p:cNvSpPr txBox="1"/>
          <p:nvPr/>
        </p:nvSpPr>
        <p:spPr>
          <a:xfrm>
            <a:off x="106140" y="577446"/>
            <a:ext cx="1261884" cy="184666"/>
          </a:xfrm>
          <a:prstGeom prst="rect">
            <a:avLst/>
          </a:prstGeom>
          <a:solidFill>
            <a:schemeClr val="accent2">
              <a:lumMod val="20000"/>
              <a:lumOff val="80000"/>
            </a:schemeClr>
          </a:solidFill>
        </p:spPr>
        <p:txBody>
          <a:bodyPr wrap="none" rtlCol="0">
            <a:spAutoFit/>
          </a:bodyPr>
          <a:lstStyle/>
          <a:p>
            <a:r>
              <a:rPr lang="en-US" sz="600" b="1" dirty="0"/>
              <a:t>Customer Class vs SLA Days</a:t>
            </a:r>
          </a:p>
        </p:txBody>
      </p:sp>
      <p:sp>
        <p:nvSpPr>
          <p:cNvPr id="29" name="TextBox 28"/>
          <p:cNvSpPr txBox="1"/>
          <p:nvPr/>
        </p:nvSpPr>
        <p:spPr>
          <a:xfrm>
            <a:off x="49535" y="2381445"/>
            <a:ext cx="1702710" cy="184666"/>
          </a:xfrm>
          <a:prstGeom prst="rect">
            <a:avLst/>
          </a:prstGeom>
          <a:solidFill>
            <a:schemeClr val="accent2">
              <a:lumMod val="20000"/>
              <a:lumOff val="80000"/>
            </a:schemeClr>
          </a:solidFill>
        </p:spPr>
        <p:txBody>
          <a:bodyPr wrap="none" rtlCol="0">
            <a:spAutoFit/>
          </a:bodyPr>
          <a:lstStyle/>
          <a:p>
            <a:r>
              <a:rPr lang="en-US" sz="600" b="1" dirty="0"/>
              <a:t>Customer Class [Corporate] vs SLA Days</a:t>
            </a:r>
          </a:p>
        </p:txBody>
      </p:sp>
      <p:cxnSp>
        <p:nvCxnSpPr>
          <p:cNvPr id="30" name="Straight Connector 29"/>
          <p:cNvCxnSpPr/>
          <p:nvPr/>
        </p:nvCxnSpPr>
        <p:spPr>
          <a:xfrm>
            <a:off x="5290458" y="2434744"/>
            <a:ext cx="0" cy="142874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4"/>
          <a:stretch>
            <a:fillRect/>
          </a:stretch>
        </p:blipFill>
        <p:spPr>
          <a:xfrm>
            <a:off x="6342152" y="2999221"/>
            <a:ext cx="315076" cy="315076"/>
          </a:xfrm>
          <a:prstGeom prst="rect">
            <a:avLst/>
          </a:prstGeom>
        </p:spPr>
      </p:pic>
      <p:sp>
        <p:nvSpPr>
          <p:cNvPr id="32" name="Right Arrow 31"/>
          <p:cNvSpPr/>
          <p:nvPr/>
        </p:nvSpPr>
        <p:spPr>
          <a:xfrm rot="10800000" flipV="1">
            <a:off x="4139294" y="2401115"/>
            <a:ext cx="1151163" cy="2059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Above Average Values</a:t>
            </a:r>
          </a:p>
        </p:txBody>
      </p:sp>
      <p:cxnSp>
        <p:nvCxnSpPr>
          <p:cNvPr id="33" name="Straight Connector 32"/>
          <p:cNvCxnSpPr/>
          <p:nvPr/>
        </p:nvCxnSpPr>
        <p:spPr>
          <a:xfrm>
            <a:off x="4996546" y="794152"/>
            <a:ext cx="0" cy="142874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4"/>
          <a:stretch>
            <a:fillRect/>
          </a:stretch>
        </p:blipFill>
        <p:spPr>
          <a:xfrm>
            <a:off x="6673554" y="869528"/>
            <a:ext cx="257927" cy="257927"/>
          </a:xfrm>
          <a:prstGeom prst="rect">
            <a:avLst/>
          </a:prstGeom>
        </p:spPr>
      </p:pic>
      <p:sp>
        <p:nvSpPr>
          <p:cNvPr id="35" name="Right Arrow 34"/>
          <p:cNvSpPr/>
          <p:nvPr/>
        </p:nvSpPr>
        <p:spPr>
          <a:xfrm rot="10800000" flipV="1">
            <a:off x="4008667" y="701645"/>
            <a:ext cx="987879" cy="2059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Ideal value</a:t>
            </a:r>
          </a:p>
        </p:txBody>
      </p:sp>
      <p:sp>
        <p:nvSpPr>
          <p:cNvPr id="4" name="Down Arrow 3"/>
          <p:cNvSpPr/>
          <p:nvPr/>
        </p:nvSpPr>
        <p:spPr>
          <a:xfrm rot="16200000">
            <a:off x="6354741" y="1219306"/>
            <a:ext cx="207342" cy="39763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535" y="4032462"/>
            <a:ext cx="8784222" cy="1061829"/>
          </a:xfrm>
          <a:prstGeom prst="rect">
            <a:avLst/>
          </a:prstGeom>
          <a:solidFill>
            <a:srgbClr val="E5E5E5"/>
          </a:solidFill>
        </p:spPr>
        <p:txBody>
          <a:bodyPr wrap="square" rtlCol="0">
            <a:spAutoFit/>
          </a:bodyPr>
          <a:lstStyle/>
          <a:p>
            <a:r>
              <a:rPr lang="en-US" sz="1050" b="1" dirty="0">
                <a:latin typeface="+mn-lt"/>
              </a:rPr>
              <a:t>Solution / Suggestion :</a:t>
            </a:r>
            <a:r>
              <a:rPr lang="en-US" sz="1050" dirty="0">
                <a:latin typeface="+mn-lt"/>
              </a:rPr>
              <a:t> </a:t>
            </a:r>
          </a:p>
          <a:p>
            <a:pPr marL="171450" indent="-171450">
              <a:buFontTx/>
              <a:buChar char="-"/>
            </a:pPr>
            <a:r>
              <a:rPr lang="en-US" sz="1050" dirty="0">
                <a:latin typeface="+mn-lt"/>
              </a:rPr>
              <a:t>Avg. SLA has to minimize [Currently Avg. SLA &gt;=10 Days].</a:t>
            </a:r>
          </a:p>
          <a:p>
            <a:pPr marL="171450" indent="-171450">
              <a:buFontTx/>
              <a:buChar char="-"/>
            </a:pPr>
            <a:r>
              <a:rPr lang="en-US" sz="1050" dirty="0">
                <a:latin typeface="+mn-lt"/>
              </a:rPr>
              <a:t>Focus required for Key, Small / Medium Enterprise and Corporate Account [“high SLA days”]</a:t>
            </a:r>
          </a:p>
          <a:p>
            <a:pPr marL="171450" indent="-171450">
              <a:buFontTx/>
              <a:buChar char="-"/>
            </a:pPr>
            <a:r>
              <a:rPr lang="en-US" sz="1050" dirty="0">
                <a:latin typeface="+mn-lt"/>
              </a:rPr>
              <a:t>Special benchmarks to be made to reduce SLA days for ICICI bank and Reliance Energy [“SLA above the </a:t>
            </a:r>
            <a:r>
              <a:rPr lang="en-US" sz="1050" dirty="0" err="1">
                <a:latin typeface="+mn-lt"/>
              </a:rPr>
              <a:t>Avg</a:t>
            </a:r>
            <a:r>
              <a:rPr lang="en-US" sz="1050" dirty="0">
                <a:latin typeface="+mn-lt"/>
              </a:rPr>
              <a:t> of Corporate Account”], as they directly links companies performance and reputation.</a:t>
            </a:r>
          </a:p>
          <a:p>
            <a:pPr marL="171450" indent="-171450">
              <a:buFontTx/>
              <a:buChar char="-"/>
            </a:pPr>
            <a:r>
              <a:rPr lang="en-US" sz="1050" dirty="0">
                <a:latin typeface="+mn-lt"/>
              </a:rPr>
              <a:t>Special solutions to be planned for corporate account &amp; Small / Medium Enterprise to avoid churn to competitor due to high SLA and repetitive complaints.</a:t>
            </a:r>
          </a:p>
        </p:txBody>
      </p:sp>
    </p:spTree>
    <p:extLst>
      <p:ext uri="{BB962C8B-B14F-4D97-AF65-F5344CB8AC3E}">
        <p14:creationId xmlns:p14="http://schemas.microsoft.com/office/powerpoint/2010/main" val="180375104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9E3ED-DE90-4299-AF96-6DF2B6AA629C}"/>
              </a:ext>
            </a:extLst>
          </p:cNvPr>
          <p:cNvSpPr txBox="1"/>
          <p:nvPr/>
        </p:nvSpPr>
        <p:spPr>
          <a:xfrm>
            <a:off x="90902" y="116165"/>
            <a:ext cx="8530584" cy="461665"/>
          </a:xfrm>
          <a:prstGeom prst="rect">
            <a:avLst/>
          </a:prstGeom>
          <a:solidFill>
            <a:schemeClr val="bg1"/>
          </a:solidFill>
        </p:spPr>
        <p:txBody>
          <a:bodyPr wrap="square" rtlCol="0">
            <a:spAutoFit/>
          </a:bodyPr>
          <a:lstStyle/>
          <a:p>
            <a:r>
              <a:rPr lang="en-SG" sz="1200" b="1" dirty="0">
                <a:latin typeface="+mn-lt"/>
              </a:rPr>
              <a:t>4. Business Problem : </a:t>
            </a:r>
            <a:r>
              <a:rPr lang="en-US" sz="1200" b="1" dirty="0">
                <a:latin typeface="+mn-lt"/>
              </a:rPr>
              <a:t>To check for the existence of Geographical locations with maximum SRs registered and distinguish by different SR status which needs attention.</a:t>
            </a:r>
          </a:p>
        </p:txBody>
      </p:sp>
      <p:pic>
        <p:nvPicPr>
          <p:cNvPr id="7" name="Picture 6"/>
          <p:cNvPicPr>
            <a:picLocks noChangeAspect="1"/>
          </p:cNvPicPr>
          <p:nvPr/>
        </p:nvPicPr>
        <p:blipFill>
          <a:blip r:embed="rId2"/>
          <a:stretch>
            <a:fillRect/>
          </a:stretch>
        </p:blipFill>
        <p:spPr>
          <a:xfrm>
            <a:off x="409311" y="575627"/>
            <a:ext cx="2840076" cy="3224658"/>
          </a:xfrm>
          <a:prstGeom prst="rect">
            <a:avLst/>
          </a:prstGeom>
        </p:spPr>
      </p:pic>
      <p:graphicFrame>
        <p:nvGraphicFramePr>
          <p:cNvPr id="17" name="Chart 16">
            <a:extLst>
              <a:ext uri="{FF2B5EF4-FFF2-40B4-BE49-F238E27FC236}">
                <a16:creationId xmlns:a16="http://schemas.microsoft.com/office/drawing/2014/main" id="{00000000-0008-0000-0000-00000B000000}"/>
              </a:ext>
            </a:extLst>
          </p:cNvPr>
          <p:cNvGraphicFramePr>
            <a:graphicFrameLocks/>
          </p:cNvGraphicFramePr>
          <p:nvPr>
            <p:extLst>
              <p:ext uri="{D42A27DB-BD31-4B8C-83A1-F6EECF244321}">
                <p14:modId xmlns:p14="http://schemas.microsoft.com/office/powerpoint/2010/main" val="1494682158"/>
              </p:ext>
            </p:extLst>
          </p:nvPr>
        </p:nvGraphicFramePr>
        <p:xfrm>
          <a:off x="3897007" y="546856"/>
          <a:ext cx="4849666" cy="3282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1592037" y="575627"/>
            <a:ext cx="1657350" cy="200055"/>
          </a:xfrm>
          <a:prstGeom prst="rect">
            <a:avLst/>
          </a:prstGeom>
          <a:solidFill>
            <a:srgbClr val="A8F8E6"/>
          </a:solidFill>
        </p:spPr>
        <p:txBody>
          <a:bodyPr wrap="square" rtlCol="0">
            <a:spAutoFit/>
          </a:bodyPr>
          <a:lstStyle/>
          <a:p>
            <a:pPr algn="ctr"/>
            <a:r>
              <a:rPr lang="en-US" sz="700" b="1" dirty="0"/>
              <a:t>No. of SR’s raised vs Geo location</a:t>
            </a:r>
          </a:p>
        </p:txBody>
      </p:sp>
      <p:sp>
        <p:nvSpPr>
          <p:cNvPr id="20" name="TextBox 19"/>
          <p:cNvSpPr txBox="1"/>
          <p:nvPr/>
        </p:nvSpPr>
        <p:spPr>
          <a:xfrm>
            <a:off x="3800748" y="3684271"/>
            <a:ext cx="546945" cy="169277"/>
          </a:xfrm>
          <a:prstGeom prst="rect">
            <a:avLst/>
          </a:prstGeom>
          <a:noFill/>
        </p:spPr>
        <p:txBody>
          <a:bodyPr wrap="none" rtlCol="0">
            <a:spAutoFit/>
          </a:bodyPr>
          <a:lstStyle/>
          <a:p>
            <a:r>
              <a:rPr lang="en-US" sz="500" b="1" dirty="0">
                <a:solidFill>
                  <a:schemeClr val="tx1">
                    <a:lumMod val="50000"/>
                    <a:lumOff val="50000"/>
                  </a:schemeClr>
                </a:solidFill>
              </a:rPr>
              <a:t>Location ID </a:t>
            </a:r>
          </a:p>
        </p:txBody>
      </p:sp>
      <p:sp>
        <p:nvSpPr>
          <p:cNvPr id="21" name="TextBox 20"/>
          <p:cNvSpPr txBox="1"/>
          <p:nvPr/>
        </p:nvSpPr>
        <p:spPr>
          <a:xfrm rot="16200000">
            <a:off x="3687059" y="2992954"/>
            <a:ext cx="736099" cy="184666"/>
          </a:xfrm>
          <a:prstGeom prst="rect">
            <a:avLst/>
          </a:prstGeom>
          <a:noFill/>
        </p:spPr>
        <p:txBody>
          <a:bodyPr wrap="none" rtlCol="0">
            <a:spAutoFit/>
          </a:bodyPr>
          <a:lstStyle/>
          <a:p>
            <a:r>
              <a:rPr lang="en-US" sz="600" b="1" dirty="0">
                <a:solidFill>
                  <a:schemeClr val="tx1">
                    <a:lumMod val="50000"/>
                    <a:lumOff val="50000"/>
                  </a:schemeClr>
                </a:solidFill>
              </a:rPr>
              <a:t>Location Name</a:t>
            </a:r>
          </a:p>
        </p:txBody>
      </p:sp>
      <p:sp>
        <p:nvSpPr>
          <p:cNvPr id="22" name="TextBox 21"/>
          <p:cNvSpPr txBox="1"/>
          <p:nvPr/>
        </p:nvSpPr>
        <p:spPr>
          <a:xfrm>
            <a:off x="331958" y="3853548"/>
            <a:ext cx="5448356" cy="1277273"/>
          </a:xfrm>
          <a:prstGeom prst="rect">
            <a:avLst/>
          </a:prstGeom>
          <a:solidFill>
            <a:srgbClr val="E5E5E5"/>
          </a:solidFill>
        </p:spPr>
        <p:txBody>
          <a:bodyPr wrap="square" rtlCol="0">
            <a:spAutoFit/>
          </a:bodyPr>
          <a:lstStyle/>
          <a:p>
            <a:r>
              <a:rPr lang="en-US" sz="1100" b="1" dirty="0">
                <a:latin typeface="+mn-lt"/>
              </a:rPr>
              <a:t>Highs : </a:t>
            </a:r>
          </a:p>
          <a:p>
            <a:r>
              <a:rPr lang="en-US" sz="1100" dirty="0">
                <a:latin typeface="+mn-lt"/>
              </a:rPr>
              <a:t>- &lt;=5% Complaints are from Rest of India.</a:t>
            </a:r>
            <a:br>
              <a:rPr lang="en-US" sz="1100" dirty="0">
                <a:latin typeface="+mn-lt"/>
              </a:rPr>
            </a:br>
            <a:r>
              <a:rPr lang="en-US" sz="1100" dirty="0">
                <a:latin typeface="+mn-lt"/>
              </a:rPr>
              <a:t>- For Mumbai :: Location ID 1 to 4 :: Lowest SR’s :: High Customer Satisfaction Index</a:t>
            </a:r>
            <a:br>
              <a:rPr lang="en-US" sz="1100" dirty="0">
                <a:latin typeface="+mn-lt"/>
              </a:rPr>
            </a:br>
            <a:r>
              <a:rPr lang="en-US" sz="1100" dirty="0">
                <a:latin typeface="+mn-lt"/>
              </a:rPr>
              <a:t>- Kolkata with least complaints raised and best amongst the metro city.</a:t>
            </a:r>
          </a:p>
          <a:p>
            <a:r>
              <a:rPr lang="en-US" sz="1100" b="1" dirty="0">
                <a:latin typeface="+mn-lt"/>
              </a:rPr>
              <a:t>Lows :  </a:t>
            </a:r>
          </a:p>
          <a:p>
            <a:pPr marL="171450" indent="-171450">
              <a:buFontTx/>
              <a:buChar char="-"/>
            </a:pPr>
            <a:r>
              <a:rPr lang="en-US" sz="1100" dirty="0">
                <a:latin typeface="+mn-lt"/>
              </a:rPr>
              <a:t>37% of complaints reported from Mumbai, followed by Bangalore [21%] &amp; Delhi [19%] </a:t>
            </a:r>
          </a:p>
          <a:p>
            <a:pPr marL="171450" indent="-171450">
              <a:buFontTx/>
              <a:buChar char="-"/>
            </a:pPr>
            <a:r>
              <a:rPr lang="en-US" sz="1100" dirty="0">
                <a:latin typeface="+mn-lt"/>
              </a:rPr>
              <a:t>For Mumbai :: Location ID 12, 13 &amp; 15 :: Highest SR’s :: Low Customer Satisfaction Index</a:t>
            </a:r>
          </a:p>
        </p:txBody>
      </p:sp>
    </p:spTree>
    <p:extLst>
      <p:ext uri="{BB962C8B-B14F-4D97-AF65-F5344CB8AC3E}">
        <p14:creationId xmlns:p14="http://schemas.microsoft.com/office/powerpoint/2010/main" val="6889090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9E3ED-DE90-4299-AF96-6DF2B6AA629C}"/>
              </a:ext>
            </a:extLst>
          </p:cNvPr>
          <p:cNvSpPr txBox="1"/>
          <p:nvPr/>
        </p:nvSpPr>
        <p:spPr>
          <a:xfrm>
            <a:off x="90902" y="116165"/>
            <a:ext cx="8530584" cy="461665"/>
          </a:xfrm>
          <a:prstGeom prst="rect">
            <a:avLst/>
          </a:prstGeom>
          <a:solidFill>
            <a:schemeClr val="bg1"/>
          </a:solidFill>
        </p:spPr>
        <p:txBody>
          <a:bodyPr wrap="square" rtlCol="0">
            <a:spAutoFit/>
          </a:bodyPr>
          <a:lstStyle/>
          <a:p>
            <a:r>
              <a:rPr lang="en-SG" sz="1200" b="1" dirty="0">
                <a:latin typeface="+mn-lt"/>
              </a:rPr>
              <a:t>4. Business Problem : </a:t>
            </a:r>
            <a:r>
              <a:rPr lang="en-US" sz="1200" b="1" dirty="0">
                <a:latin typeface="+mn-lt"/>
              </a:rPr>
              <a:t>To check for the existence of Geographical locations with maximum SRs registered and distinguish by different SR status which needs attention [Continue………….]</a:t>
            </a:r>
          </a:p>
        </p:txBody>
      </p:sp>
      <p:pic>
        <p:nvPicPr>
          <p:cNvPr id="3" name="Picture 2"/>
          <p:cNvPicPr>
            <a:picLocks noChangeAspect="1"/>
          </p:cNvPicPr>
          <p:nvPr/>
        </p:nvPicPr>
        <p:blipFill>
          <a:blip r:embed="rId2"/>
          <a:stretch>
            <a:fillRect/>
          </a:stretch>
        </p:blipFill>
        <p:spPr>
          <a:xfrm>
            <a:off x="151002" y="653331"/>
            <a:ext cx="5436066" cy="4369869"/>
          </a:xfrm>
          <a:prstGeom prst="rect">
            <a:avLst/>
          </a:prstGeom>
        </p:spPr>
      </p:pic>
      <p:pic>
        <p:nvPicPr>
          <p:cNvPr id="12" name="Picture 11"/>
          <p:cNvPicPr>
            <a:picLocks noChangeAspect="1"/>
          </p:cNvPicPr>
          <p:nvPr/>
        </p:nvPicPr>
        <p:blipFill>
          <a:blip r:embed="rId3"/>
          <a:stretch>
            <a:fillRect/>
          </a:stretch>
        </p:blipFill>
        <p:spPr>
          <a:xfrm>
            <a:off x="3237638" y="942512"/>
            <a:ext cx="436725" cy="436725"/>
          </a:xfrm>
          <a:prstGeom prst="rect">
            <a:avLst/>
          </a:prstGeom>
        </p:spPr>
      </p:pic>
      <p:sp>
        <p:nvSpPr>
          <p:cNvPr id="15" name="Down Arrow 14"/>
          <p:cNvSpPr/>
          <p:nvPr/>
        </p:nvSpPr>
        <p:spPr>
          <a:xfrm rot="10800000">
            <a:off x="2835475" y="1319116"/>
            <a:ext cx="285229" cy="3236106"/>
          </a:xfrm>
          <a:prstGeom prst="downArrow">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693488" y="2695417"/>
            <a:ext cx="762000" cy="466725"/>
          </a:xfrm>
          <a:prstGeom prst="rect">
            <a:avLst/>
          </a:prstGeom>
        </p:spPr>
      </p:pic>
      <p:sp>
        <p:nvSpPr>
          <p:cNvPr id="18" name="Down Arrow 17"/>
          <p:cNvSpPr/>
          <p:nvPr/>
        </p:nvSpPr>
        <p:spPr>
          <a:xfrm rot="10800000">
            <a:off x="3619843" y="1454738"/>
            <a:ext cx="264259" cy="3236106"/>
          </a:xfrm>
          <a:prstGeom prst="downArrow">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rot="10800000">
            <a:off x="2987875" y="1320514"/>
            <a:ext cx="285229" cy="3236106"/>
          </a:xfrm>
          <a:prstGeom prst="downArrow">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704002" y="1319116"/>
            <a:ext cx="3271706" cy="1869743"/>
          </a:xfrm>
          <a:prstGeom prst="rect">
            <a:avLst/>
          </a:prstGeom>
          <a:solidFill>
            <a:srgbClr val="E5E5E5"/>
          </a:solidFill>
        </p:spPr>
        <p:txBody>
          <a:bodyPr wrap="square" rtlCol="0">
            <a:spAutoFit/>
          </a:bodyPr>
          <a:lstStyle/>
          <a:p>
            <a:r>
              <a:rPr lang="en-US" sz="1050" b="1" dirty="0">
                <a:latin typeface="+mn-lt"/>
              </a:rPr>
              <a:t>Solution / Suggestion :</a:t>
            </a:r>
            <a:r>
              <a:rPr lang="en-US" sz="1050" dirty="0">
                <a:latin typeface="+mn-lt"/>
              </a:rPr>
              <a:t> </a:t>
            </a:r>
            <a:br>
              <a:rPr lang="en-US" sz="1050" dirty="0">
                <a:latin typeface="+mn-lt"/>
              </a:rPr>
            </a:br>
            <a:endParaRPr lang="en-US" sz="1050" dirty="0">
              <a:latin typeface="+mn-lt"/>
            </a:endParaRPr>
          </a:p>
          <a:p>
            <a:pPr marL="171450" indent="-171450">
              <a:buFontTx/>
              <a:buChar char="-"/>
            </a:pPr>
            <a:r>
              <a:rPr lang="en-US" sz="1050" dirty="0">
                <a:latin typeface="+mn-lt"/>
              </a:rPr>
              <a:t>Prime Focus for marketing &amp; network team for improvement : Mumbai.</a:t>
            </a:r>
          </a:p>
          <a:p>
            <a:pPr marL="171450" indent="-171450">
              <a:buFontTx/>
              <a:buChar char="-"/>
            </a:pPr>
            <a:r>
              <a:rPr lang="en-US" sz="1050" dirty="0">
                <a:latin typeface="+mn-lt"/>
              </a:rPr>
              <a:t>In Mumbai : </a:t>
            </a:r>
            <a:r>
              <a:rPr lang="en-US" sz="1050" dirty="0" err="1">
                <a:latin typeface="+mn-lt"/>
              </a:rPr>
              <a:t>Jogeshwari</a:t>
            </a:r>
            <a:r>
              <a:rPr lang="en-US" sz="1050" dirty="0">
                <a:latin typeface="+mn-lt"/>
              </a:rPr>
              <a:t> &amp; </a:t>
            </a:r>
            <a:r>
              <a:rPr lang="en-US" sz="1050" dirty="0" err="1">
                <a:latin typeface="+mn-lt"/>
              </a:rPr>
              <a:t>Kandivali</a:t>
            </a:r>
            <a:r>
              <a:rPr lang="en-US" sz="1050" dirty="0">
                <a:latin typeface="+mn-lt"/>
              </a:rPr>
              <a:t> location’s has the </a:t>
            </a:r>
            <a:r>
              <a:rPr lang="en-US" sz="1050" b="1" dirty="0">
                <a:latin typeface="+mn-lt"/>
              </a:rPr>
              <a:t>highest SR’s raised and SR Status : Resolved too</a:t>
            </a:r>
            <a:r>
              <a:rPr lang="en-US" sz="1050" dirty="0">
                <a:latin typeface="+mn-lt"/>
              </a:rPr>
              <a:t> – Need to get RCA for repeated SR’s occurrence’s.</a:t>
            </a:r>
          </a:p>
          <a:p>
            <a:pPr marL="171450" indent="-171450">
              <a:buFontTx/>
              <a:buChar char="-"/>
            </a:pPr>
            <a:r>
              <a:rPr lang="en-US" sz="1050" dirty="0">
                <a:latin typeface="+mn-lt"/>
              </a:rPr>
              <a:t>In Mumbai location like : </a:t>
            </a:r>
            <a:r>
              <a:rPr lang="en-US" sz="1050" dirty="0" err="1">
                <a:latin typeface="+mn-lt"/>
              </a:rPr>
              <a:t>Chembur</a:t>
            </a:r>
            <a:r>
              <a:rPr lang="en-US" sz="1050" dirty="0">
                <a:latin typeface="+mn-lt"/>
              </a:rPr>
              <a:t> / </a:t>
            </a:r>
            <a:r>
              <a:rPr lang="en-US" sz="1050" dirty="0" err="1">
                <a:latin typeface="+mn-lt"/>
              </a:rPr>
              <a:t>Bhandup</a:t>
            </a:r>
            <a:r>
              <a:rPr lang="en-US" sz="1050" dirty="0">
                <a:latin typeface="+mn-lt"/>
              </a:rPr>
              <a:t> / </a:t>
            </a:r>
            <a:r>
              <a:rPr lang="en-US" sz="1050" dirty="0" err="1">
                <a:latin typeface="+mn-lt"/>
              </a:rPr>
              <a:t>Mulund</a:t>
            </a:r>
            <a:r>
              <a:rPr lang="en-US" sz="1050" dirty="0">
                <a:latin typeface="+mn-lt"/>
              </a:rPr>
              <a:t> / Thane </a:t>
            </a:r>
            <a:r>
              <a:rPr lang="en-US" sz="1050" dirty="0" err="1">
                <a:latin typeface="+mn-lt"/>
              </a:rPr>
              <a:t>ghodbander</a:t>
            </a:r>
            <a:r>
              <a:rPr lang="en-US" sz="1050" dirty="0">
                <a:latin typeface="+mn-lt"/>
              </a:rPr>
              <a:t> has </a:t>
            </a:r>
            <a:r>
              <a:rPr lang="en-US" sz="1050" b="1" dirty="0">
                <a:latin typeface="+mn-lt"/>
              </a:rPr>
              <a:t>high On-Hold to SR’s</a:t>
            </a:r>
            <a:r>
              <a:rPr lang="en-US" sz="1050" dirty="0">
                <a:latin typeface="+mn-lt"/>
              </a:rPr>
              <a:t> </a:t>
            </a:r>
            <a:r>
              <a:rPr lang="en-US" sz="1050" b="1" dirty="0">
                <a:latin typeface="+mn-lt"/>
              </a:rPr>
              <a:t>raised ratio</a:t>
            </a:r>
            <a:r>
              <a:rPr lang="en-US" sz="1050" dirty="0">
                <a:latin typeface="+mn-lt"/>
              </a:rPr>
              <a:t> – needs fast track closer with appropriate solutions</a:t>
            </a:r>
          </a:p>
        </p:txBody>
      </p:sp>
      <p:sp>
        <p:nvSpPr>
          <p:cNvPr id="25" name="TextBox 24"/>
          <p:cNvSpPr txBox="1"/>
          <p:nvPr/>
        </p:nvSpPr>
        <p:spPr>
          <a:xfrm>
            <a:off x="1544032" y="618330"/>
            <a:ext cx="2887684" cy="200055"/>
          </a:xfrm>
          <a:prstGeom prst="rect">
            <a:avLst/>
          </a:prstGeom>
          <a:solidFill>
            <a:srgbClr val="A8F8E6"/>
          </a:solidFill>
        </p:spPr>
        <p:txBody>
          <a:bodyPr wrap="square" rtlCol="0">
            <a:spAutoFit/>
          </a:bodyPr>
          <a:lstStyle/>
          <a:p>
            <a:pPr algn="ctr"/>
            <a:r>
              <a:rPr lang="en-US" sz="700" b="1" dirty="0"/>
              <a:t>No. of SR’s raised  vs SR status vs Geo location [Mumbai]</a:t>
            </a:r>
          </a:p>
        </p:txBody>
      </p:sp>
    </p:spTree>
    <p:extLst>
      <p:ext uri="{BB962C8B-B14F-4D97-AF65-F5344CB8AC3E}">
        <p14:creationId xmlns:p14="http://schemas.microsoft.com/office/powerpoint/2010/main" val="23802219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168" y="942337"/>
            <a:ext cx="8869832" cy="279633"/>
          </a:xfrm>
        </p:spPr>
        <p:txBody>
          <a:bodyPr>
            <a:noAutofit/>
          </a:bodyPr>
          <a:lstStyle/>
          <a:p>
            <a:pPr algn="l"/>
            <a:r>
              <a:rPr lang="en-US" sz="2800" b="1" cap="none" baseline="-25000" dirty="0">
                <a:latin typeface="+mn-lt"/>
                <a:cs typeface="Times New Roman" panose="02020603050405020304" pitchFamily="18" charset="0"/>
              </a:rPr>
              <a:t>SYNOPSIS:</a:t>
            </a:r>
            <a:endParaRPr lang="en-US" sz="1600" cap="none" dirty="0">
              <a:latin typeface="+mn-lt"/>
              <a:cs typeface="Times New Roman" panose="02020603050405020304" pitchFamily="18" charset="0"/>
            </a:endParaRPr>
          </a:p>
        </p:txBody>
      </p:sp>
      <p:sp>
        <p:nvSpPr>
          <p:cNvPr id="4" name="TextBox 3"/>
          <p:cNvSpPr txBox="1"/>
          <p:nvPr/>
        </p:nvSpPr>
        <p:spPr>
          <a:xfrm>
            <a:off x="519622" y="1205344"/>
            <a:ext cx="8229599" cy="3231654"/>
          </a:xfrm>
          <a:prstGeom prst="rect">
            <a:avLst/>
          </a:prstGeom>
          <a:noFill/>
        </p:spPr>
        <p:txBody>
          <a:bodyPr wrap="square" rtlCol="0">
            <a:spAutoFit/>
          </a:bodyPr>
          <a:lstStyle/>
          <a:p>
            <a:r>
              <a:rPr lang="en-US" sz="1800" baseline="-25000" dirty="0">
                <a:latin typeface="+mn-lt"/>
                <a:cs typeface="Times New Roman" panose="02020603050405020304" pitchFamily="18" charset="0"/>
              </a:rPr>
              <a:t>Project is based on telco customer complaint public dataset of complaints raised [</a:t>
            </a:r>
            <a:r>
              <a:rPr lang="en-US" sz="1800" baseline="-25000" dirty="0" err="1">
                <a:latin typeface="+mn-lt"/>
                <a:cs typeface="Times New Roman" panose="02020603050405020304" pitchFamily="18" charset="0"/>
              </a:rPr>
              <a:t>i.e</a:t>
            </a:r>
            <a:r>
              <a:rPr lang="en-US" sz="1800" dirty="0">
                <a:latin typeface="+mn-lt"/>
                <a:cs typeface="Times New Roman" panose="02020603050405020304" pitchFamily="18" charset="0"/>
              </a:rPr>
              <a:t> </a:t>
            </a:r>
            <a:r>
              <a:rPr lang="en-US" sz="1800" baseline="-25000" dirty="0">
                <a:latin typeface="+mn-lt"/>
                <a:cs typeface="Times New Roman" panose="02020603050405020304" pitchFamily="18" charset="0"/>
              </a:rPr>
              <a:t>SR Raised]. </a:t>
            </a:r>
          </a:p>
          <a:p>
            <a:r>
              <a:rPr lang="en-US" sz="1800" baseline="-25000" dirty="0">
                <a:latin typeface="+mn-lt"/>
                <a:cs typeface="Times New Roman" panose="02020603050405020304" pitchFamily="18" charset="0"/>
              </a:rPr>
              <a:t>This project is completely based on customer feedback of telco service and giving suggestion to telco provider to become more of customer centric apart from giving service's and leading them to higher market potential w.r.t competitor. </a:t>
            </a:r>
            <a:br>
              <a:rPr lang="en-US" sz="1800" baseline="-25000" dirty="0">
                <a:latin typeface="+mn-lt"/>
                <a:cs typeface="Times New Roman" panose="02020603050405020304" pitchFamily="18" charset="0"/>
              </a:rPr>
            </a:br>
            <a:r>
              <a:rPr lang="en-US" sz="1800" baseline="-25000" dirty="0">
                <a:latin typeface="+mn-lt"/>
                <a:cs typeface="Times New Roman" panose="02020603050405020304" pitchFamily="18" charset="0"/>
              </a:rPr>
              <a:t>This dataset corresponds to SR ID, SR Type, Technology Type, SR raised Date, Resolution date, SLA Time, SR Source Type, Customer</a:t>
            </a:r>
            <a:r>
              <a:rPr lang="en-US" sz="1800" dirty="0">
                <a:latin typeface="+mn-lt"/>
                <a:cs typeface="Times New Roman" panose="02020603050405020304" pitchFamily="18" charset="0"/>
              </a:rPr>
              <a:t> </a:t>
            </a:r>
            <a:r>
              <a:rPr lang="en-US" sz="1800" baseline="-25000" dirty="0">
                <a:latin typeface="+mn-lt"/>
                <a:cs typeface="Times New Roman" panose="02020603050405020304" pitchFamily="18" charset="0"/>
              </a:rPr>
              <a:t>Account type, Customer details like Name, Address, Customer Type, Area, Geo </a:t>
            </a:r>
            <a:r>
              <a:rPr lang="en-US" sz="1800" baseline="-25000" dirty="0" err="1">
                <a:latin typeface="+mn-lt"/>
                <a:cs typeface="Times New Roman" panose="02020603050405020304" pitchFamily="18" charset="0"/>
              </a:rPr>
              <a:t>Lat</a:t>
            </a:r>
            <a:r>
              <a:rPr lang="en-US" sz="1800" baseline="-25000" dirty="0">
                <a:latin typeface="+mn-lt"/>
                <a:cs typeface="Times New Roman" panose="02020603050405020304" pitchFamily="18" charset="0"/>
              </a:rPr>
              <a:t> &amp; Long etc.</a:t>
            </a:r>
            <a:br>
              <a:rPr lang="en-US" sz="1800" baseline="-25000" dirty="0">
                <a:latin typeface="+mn-lt"/>
                <a:cs typeface="Times New Roman" panose="02020603050405020304" pitchFamily="18" charset="0"/>
              </a:rPr>
            </a:br>
            <a:br>
              <a:rPr lang="en-US" sz="1800" baseline="-25000" dirty="0">
                <a:latin typeface="+mn-lt"/>
                <a:cs typeface="Times New Roman" panose="02020603050405020304" pitchFamily="18" charset="0"/>
              </a:rPr>
            </a:br>
            <a:r>
              <a:rPr lang="en-US" sz="1800" baseline="-25000" dirty="0">
                <a:latin typeface="+mn-lt"/>
                <a:cs typeface="Times New Roman" panose="02020603050405020304" pitchFamily="18" charset="0"/>
              </a:rPr>
              <a:t>Using this data, we intend to analyze SR trends over a given Time period, Average SR raised &amp; time spends for resolutions, delivery performance patterns, Source of SR along with Customer type and Geo location and impact on Business and customer.</a:t>
            </a:r>
          </a:p>
          <a:p>
            <a:r>
              <a:rPr lang="en-US" sz="1800" baseline="-25000" dirty="0">
                <a:latin typeface="+mn-lt"/>
                <a:cs typeface="Times New Roman" panose="02020603050405020304" pitchFamily="18" charset="0"/>
              </a:rPr>
              <a:t>The goal behind is to ‘put it all together’ by developing a Coherent, Concise, and Realistic analysis in the form of a report and give</a:t>
            </a:r>
            <a:r>
              <a:rPr lang="en-US" sz="1800" dirty="0">
                <a:latin typeface="+mn-lt"/>
                <a:cs typeface="Times New Roman" panose="02020603050405020304" pitchFamily="18" charset="0"/>
              </a:rPr>
              <a:t> </a:t>
            </a:r>
            <a:r>
              <a:rPr lang="en-US" sz="1800" baseline="-25000" dirty="0">
                <a:latin typeface="+mn-lt"/>
                <a:cs typeface="Times New Roman" panose="02020603050405020304" pitchFamily="18" charset="0"/>
              </a:rPr>
              <a:t>business insights from customer tickets and further scope for improvement in that domain with strong suggestion and recommendations.</a:t>
            </a:r>
          </a:p>
          <a:p>
            <a:endParaRPr lang="en-US" sz="1800" baseline="-25000" dirty="0">
              <a:latin typeface="+mn-lt"/>
              <a:cs typeface="Times New Roman" panose="02020603050405020304" pitchFamily="18" charset="0"/>
            </a:endParaRPr>
          </a:p>
          <a:p>
            <a:r>
              <a:rPr lang="en-US" sz="2000" b="1" u="sng" baseline="-25000" dirty="0">
                <a:latin typeface="+mn-lt"/>
                <a:cs typeface="Times New Roman" panose="02020603050405020304" pitchFamily="18" charset="0"/>
              </a:rPr>
              <a:t>GOAL</a:t>
            </a:r>
            <a:r>
              <a:rPr lang="en-US" sz="2000" baseline="-25000" dirty="0">
                <a:latin typeface="+mn-lt"/>
                <a:cs typeface="Times New Roman" panose="02020603050405020304" pitchFamily="18" charset="0"/>
              </a:rPr>
              <a:t> :</a:t>
            </a:r>
            <a:r>
              <a:rPr lang="en-US" sz="1800" baseline="-25000" dirty="0">
                <a:latin typeface="+mn-lt"/>
                <a:cs typeface="Times New Roman" panose="02020603050405020304" pitchFamily="18" charset="0"/>
              </a:rPr>
              <a:t> Prime</a:t>
            </a:r>
            <a:r>
              <a:rPr lang="en-US" sz="1800" dirty="0">
                <a:latin typeface="+mn-lt"/>
                <a:cs typeface="Times New Roman" panose="02020603050405020304" pitchFamily="18" charset="0"/>
              </a:rPr>
              <a:t> </a:t>
            </a:r>
            <a:r>
              <a:rPr lang="en-US" sz="1800" baseline="-25000" dirty="0">
                <a:latin typeface="+mn-lt"/>
                <a:cs typeface="Times New Roman" panose="02020603050405020304" pitchFamily="18" charset="0"/>
              </a:rPr>
              <a:t>goal is to analyze Service Request [SR’s] data and come up with actionable insights based on the data, to improve service quality,</a:t>
            </a:r>
            <a:r>
              <a:rPr lang="en-US" sz="1800" dirty="0">
                <a:latin typeface="+mn-lt"/>
                <a:cs typeface="Times New Roman" panose="02020603050405020304" pitchFamily="18" charset="0"/>
              </a:rPr>
              <a:t> </a:t>
            </a:r>
            <a:r>
              <a:rPr lang="en-US" sz="1800" baseline="-25000" dirty="0">
                <a:latin typeface="+mn-lt"/>
                <a:cs typeface="Times New Roman" panose="02020603050405020304" pitchFamily="18" charset="0"/>
              </a:rPr>
              <a:t>customer satisfaction</a:t>
            </a:r>
            <a:r>
              <a:rPr lang="en-US" sz="1800" dirty="0">
                <a:latin typeface="+mn-lt"/>
                <a:cs typeface="Times New Roman" panose="02020603050405020304" pitchFamily="18" charset="0"/>
              </a:rPr>
              <a:t> </a:t>
            </a:r>
            <a:r>
              <a:rPr lang="en-US" sz="1800" baseline="-25000" dirty="0">
                <a:latin typeface="+mn-lt"/>
                <a:cs typeface="Times New Roman" panose="02020603050405020304" pitchFamily="18" charset="0"/>
              </a:rPr>
              <a:t>which overall  enhance business</a:t>
            </a:r>
          </a:p>
        </p:txBody>
      </p:sp>
    </p:spTree>
    <p:extLst>
      <p:ext uri="{BB962C8B-B14F-4D97-AF65-F5344CB8AC3E}">
        <p14:creationId xmlns:p14="http://schemas.microsoft.com/office/powerpoint/2010/main" val="38985006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9E3ED-DE90-4299-AF96-6DF2B6AA629C}"/>
              </a:ext>
            </a:extLst>
          </p:cNvPr>
          <p:cNvSpPr txBox="1"/>
          <p:nvPr/>
        </p:nvSpPr>
        <p:spPr>
          <a:xfrm>
            <a:off x="90902" y="99837"/>
            <a:ext cx="8530584" cy="461665"/>
          </a:xfrm>
          <a:prstGeom prst="rect">
            <a:avLst/>
          </a:prstGeom>
          <a:solidFill>
            <a:schemeClr val="bg1"/>
          </a:solidFill>
        </p:spPr>
        <p:txBody>
          <a:bodyPr wrap="square" rtlCol="0">
            <a:spAutoFit/>
          </a:bodyPr>
          <a:lstStyle/>
          <a:p>
            <a:r>
              <a:rPr lang="en-SG" sz="1200" b="1" dirty="0">
                <a:latin typeface="+mn-lt"/>
              </a:rPr>
              <a:t>5. Business Problem : </a:t>
            </a:r>
            <a:r>
              <a:rPr lang="en-US" sz="1200" b="1" dirty="0">
                <a:latin typeface="+mn-lt"/>
              </a:rPr>
              <a:t>To check performance based on SLA days by comparing start date (Service request raised date) and resolution date along with On-Hold dates, which need attention and faster closer</a:t>
            </a:r>
          </a:p>
        </p:txBody>
      </p:sp>
      <p:pic>
        <p:nvPicPr>
          <p:cNvPr id="2" name="Picture 1"/>
          <p:cNvPicPr>
            <a:picLocks noChangeAspect="1"/>
          </p:cNvPicPr>
          <p:nvPr/>
        </p:nvPicPr>
        <p:blipFill>
          <a:blip r:embed="rId2"/>
          <a:stretch>
            <a:fillRect/>
          </a:stretch>
        </p:blipFill>
        <p:spPr>
          <a:xfrm>
            <a:off x="90902" y="641797"/>
            <a:ext cx="5354678" cy="2100056"/>
          </a:xfrm>
          <a:prstGeom prst="rect">
            <a:avLst/>
          </a:prstGeom>
        </p:spPr>
      </p:pic>
      <p:pic>
        <p:nvPicPr>
          <p:cNvPr id="10" name="Picture 9"/>
          <p:cNvPicPr>
            <a:picLocks noChangeAspect="1"/>
          </p:cNvPicPr>
          <p:nvPr/>
        </p:nvPicPr>
        <p:blipFill>
          <a:blip r:embed="rId3"/>
          <a:stretch>
            <a:fillRect/>
          </a:stretch>
        </p:blipFill>
        <p:spPr>
          <a:xfrm>
            <a:off x="90901" y="3047996"/>
            <a:ext cx="5354678" cy="2025658"/>
          </a:xfrm>
          <a:prstGeom prst="rect">
            <a:avLst/>
          </a:prstGeom>
          <a:ln>
            <a:solidFill>
              <a:schemeClr val="bg1"/>
            </a:solidFill>
          </a:ln>
        </p:spPr>
      </p:pic>
      <p:sp>
        <p:nvSpPr>
          <p:cNvPr id="11" name="Right Arrow 10"/>
          <p:cNvSpPr/>
          <p:nvPr/>
        </p:nvSpPr>
        <p:spPr>
          <a:xfrm>
            <a:off x="458293" y="4658376"/>
            <a:ext cx="898071" cy="302079"/>
          </a:xfrm>
          <a:prstGeom prst="rightArrow">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Month No</a:t>
            </a:r>
          </a:p>
        </p:txBody>
      </p:sp>
      <p:sp>
        <p:nvSpPr>
          <p:cNvPr id="12" name="Right Arrow 11"/>
          <p:cNvSpPr/>
          <p:nvPr/>
        </p:nvSpPr>
        <p:spPr>
          <a:xfrm rot="16200000">
            <a:off x="-69248" y="3674291"/>
            <a:ext cx="1304924" cy="302079"/>
          </a:xfrm>
          <a:prstGeom prst="rightArrow">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 of SR’s :: On-Hold</a:t>
            </a:r>
          </a:p>
        </p:txBody>
      </p:sp>
      <p:sp>
        <p:nvSpPr>
          <p:cNvPr id="13" name="TextBox 12"/>
          <p:cNvSpPr txBox="1"/>
          <p:nvPr/>
        </p:nvSpPr>
        <p:spPr>
          <a:xfrm>
            <a:off x="1641970" y="3057452"/>
            <a:ext cx="2252540" cy="230832"/>
          </a:xfrm>
          <a:prstGeom prst="rect">
            <a:avLst/>
          </a:prstGeom>
          <a:solidFill>
            <a:schemeClr val="bg1"/>
          </a:solidFill>
        </p:spPr>
        <p:txBody>
          <a:bodyPr wrap="none" rtlCol="0">
            <a:spAutoFit/>
          </a:bodyPr>
          <a:lstStyle/>
          <a:p>
            <a:r>
              <a:rPr lang="en-US" sz="900" b="1" dirty="0">
                <a:solidFill>
                  <a:srgbClr val="788291"/>
                </a:solidFill>
              </a:rPr>
              <a:t>No's of SR's [On-Hold :: SR Category]</a:t>
            </a:r>
          </a:p>
        </p:txBody>
      </p:sp>
      <p:sp>
        <p:nvSpPr>
          <p:cNvPr id="3" name="TextBox 2"/>
          <p:cNvSpPr txBox="1"/>
          <p:nvPr/>
        </p:nvSpPr>
        <p:spPr>
          <a:xfrm>
            <a:off x="90901" y="623179"/>
            <a:ext cx="1551069" cy="215444"/>
          </a:xfrm>
          <a:prstGeom prst="rect">
            <a:avLst/>
          </a:prstGeom>
          <a:solidFill>
            <a:schemeClr val="bg1"/>
          </a:solidFill>
        </p:spPr>
        <p:txBody>
          <a:bodyPr wrap="square" rtlCol="0">
            <a:spAutoFit/>
          </a:bodyPr>
          <a:lstStyle/>
          <a:p>
            <a:r>
              <a:rPr lang="en-US" sz="800" b="1" dirty="0">
                <a:solidFill>
                  <a:srgbClr val="788291"/>
                </a:solidFill>
              </a:rPr>
              <a:t>Resolved SR’s vs SLA days</a:t>
            </a:r>
          </a:p>
        </p:txBody>
      </p:sp>
      <p:sp>
        <p:nvSpPr>
          <p:cNvPr id="15" name="Right Arrow 14"/>
          <p:cNvSpPr/>
          <p:nvPr/>
        </p:nvSpPr>
        <p:spPr>
          <a:xfrm>
            <a:off x="2545629" y="2544561"/>
            <a:ext cx="898071" cy="302079"/>
          </a:xfrm>
          <a:prstGeom prst="rightArrow">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SLA Days</a:t>
            </a:r>
          </a:p>
        </p:txBody>
      </p:sp>
      <p:sp>
        <p:nvSpPr>
          <p:cNvPr id="16" name="Right Arrow 15"/>
          <p:cNvSpPr/>
          <p:nvPr/>
        </p:nvSpPr>
        <p:spPr>
          <a:xfrm rot="16200000">
            <a:off x="-501422" y="1639199"/>
            <a:ext cx="1304924" cy="302079"/>
          </a:xfrm>
          <a:prstGeom prst="rightArrow">
            <a:avLst/>
          </a:prstGeom>
          <a:solidFill>
            <a:schemeClr val="bg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 of SR’s :: Resolved</a:t>
            </a:r>
          </a:p>
        </p:txBody>
      </p:sp>
      <p:sp>
        <p:nvSpPr>
          <p:cNvPr id="18" name="TextBox 17"/>
          <p:cNvSpPr txBox="1"/>
          <p:nvPr/>
        </p:nvSpPr>
        <p:spPr>
          <a:xfrm>
            <a:off x="5629831" y="1691825"/>
            <a:ext cx="3056969" cy="2462213"/>
          </a:xfrm>
          <a:prstGeom prst="rect">
            <a:avLst/>
          </a:prstGeom>
          <a:solidFill>
            <a:srgbClr val="E5E5E5"/>
          </a:solidFill>
        </p:spPr>
        <p:txBody>
          <a:bodyPr wrap="square" rtlCol="0">
            <a:spAutoFit/>
          </a:bodyPr>
          <a:lstStyle/>
          <a:p>
            <a:r>
              <a:rPr lang="en-US" sz="1100" b="1" dirty="0">
                <a:latin typeface="+mn-lt"/>
              </a:rPr>
              <a:t>Highs : </a:t>
            </a:r>
            <a:br>
              <a:rPr lang="en-US" sz="1100" b="1" dirty="0">
                <a:latin typeface="+mn-lt"/>
              </a:rPr>
            </a:br>
            <a:r>
              <a:rPr lang="en-US" sz="1100" b="1" dirty="0">
                <a:latin typeface="+mn-lt"/>
              </a:rPr>
              <a:t> - 48%</a:t>
            </a:r>
            <a:r>
              <a:rPr lang="en-US" sz="1100" dirty="0">
                <a:latin typeface="+mn-lt"/>
              </a:rPr>
              <a:t> SR’s under </a:t>
            </a:r>
            <a:r>
              <a:rPr lang="en-US" sz="1100" b="1" dirty="0">
                <a:latin typeface="+mn-lt"/>
              </a:rPr>
              <a:t>Resolved</a:t>
            </a:r>
            <a:r>
              <a:rPr lang="en-US" sz="1100" dirty="0">
                <a:latin typeface="+mn-lt"/>
              </a:rPr>
              <a:t> category have &lt;=5 days SLA days.</a:t>
            </a:r>
            <a:br>
              <a:rPr lang="en-US" sz="1100" dirty="0">
                <a:latin typeface="+mn-lt"/>
              </a:rPr>
            </a:br>
            <a:r>
              <a:rPr lang="en-US" sz="1100" dirty="0">
                <a:latin typeface="+mn-lt"/>
              </a:rPr>
              <a:t> </a:t>
            </a:r>
            <a:r>
              <a:rPr lang="en-US" sz="1100" b="1" dirty="0">
                <a:latin typeface="+mn-lt"/>
              </a:rPr>
              <a:t>-</a:t>
            </a:r>
            <a:r>
              <a:rPr lang="en-US" sz="1100" dirty="0">
                <a:latin typeface="+mn-lt"/>
              </a:rPr>
              <a:t>  </a:t>
            </a:r>
            <a:r>
              <a:rPr lang="en-US" sz="1100" b="1" dirty="0">
                <a:latin typeface="+mn-lt"/>
              </a:rPr>
              <a:t>2 to 4</a:t>
            </a:r>
            <a:r>
              <a:rPr lang="en-US" sz="1100" dirty="0">
                <a:latin typeface="+mn-lt"/>
              </a:rPr>
              <a:t> </a:t>
            </a:r>
            <a:r>
              <a:rPr lang="en-US" sz="1100" b="1" dirty="0">
                <a:latin typeface="+mn-lt"/>
              </a:rPr>
              <a:t>Days</a:t>
            </a:r>
            <a:r>
              <a:rPr lang="en-US" sz="1100" dirty="0">
                <a:latin typeface="+mn-lt"/>
              </a:rPr>
              <a:t> is the average SLA days.</a:t>
            </a:r>
          </a:p>
          <a:p>
            <a:r>
              <a:rPr lang="en-US" sz="1100" dirty="0">
                <a:latin typeface="+mn-lt"/>
              </a:rPr>
              <a:t> </a:t>
            </a:r>
            <a:r>
              <a:rPr lang="en-US" sz="1100" b="1" dirty="0">
                <a:latin typeface="+mn-lt"/>
              </a:rPr>
              <a:t>-</a:t>
            </a:r>
            <a:r>
              <a:rPr lang="en-US" sz="1100" dirty="0">
                <a:latin typeface="+mn-lt"/>
              </a:rPr>
              <a:t> Social Media has the lowest SLA days</a:t>
            </a:r>
            <a:br>
              <a:rPr lang="en-US" sz="1100" dirty="0">
                <a:latin typeface="+mn-lt"/>
              </a:rPr>
            </a:br>
            <a:endParaRPr lang="en-US" sz="1100" dirty="0">
              <a:latin typeface="+mn-lt"/>
            </a:endParaRPr>
          </a:p>
          <a:p>
            <a:r>
              <a:rPr lang="en-US" sz="1100" b="1" dirty="0">
                <a:latin typeface="+mn-lt"/>
              </a:rPr>
              <a:t>Lows : </a:t>
            </a:r>
            <a:br>
              <a:rPr lang="en-US" sz="1100" b="1" dirty="0">
                <a:latin typeface="+mn-lt"/>
              </a:rPr>
            </a:br>
            <a:r>
              <a:rPr lang="en-US" sz="1100" b="1" dirty="0">
                <a:latin typeface="+mn-lt"/>
              </a:rPr>
              <a:t> - Minimize SLA days</a:t>
            </a:r>
            <a:r>
              <a:rPr lang="en-US" sz="1100" dirty="0">
                <a:latin typeface="+mn-lt"/>
              </a:rPr>
              <a:t>, should target &gt;=8 days SLA days [</a:t>
            </a:r>
            <a:r>
              <a:rPr lang="en-US" sz="1100" b="1" dirty="0">
                <a:latin typeface="+mn-lt"/>
              </a:rPr>
              <a:t>39%</a:t>
            </a:r>
            <a:r>
              <a:rPr lang="en-US" sz="1100" dirty="0">
                <a:latin typeface="+mn-lt"/>
              </a:rPr>
              <a:t>].</a:t>
            </a:r>
            <a:br>
              <a:rPr lang="en-US" sz="1100" b="1" dirty="0">
                <a:latin typeface="+mn-lt"/>
              </a:rPr>
            </a:br>
            <a:r>
              <a:rPr lang="en-US" sz="1100" b="1" dirty="0">
                <a:latin typeface="+mn-lt"/>
              </a:rPr>
              <a:t> - </a:t>
            </a:r>
            <a:r>
              <a:rPr lang="en-US" sz="1100" dirty="0">
                <a:latin typeface="+mn-lt"/>
              </a:rPr>
              <a:t>Month on Month - </a:t>
            </a:r>
            <a:r>
              <a:rPr lang="en-US" sz="1100" b="1" dirty="0">
                <a:latin typeface="+mn-lt"/>
              </a:rPr>
              <a:t>Increasing Trend - </a:t>
            </a:r>
            <a:r>
              <a:rPr lang="en-US" sz="1100" dirty="0">
                <a:latin typeface="+mn-lt"/>
              </a:rPr>
              <a:t>No. of SR’s under SR Status :: On-Hold.</a:t>
            </a:r>
            <a:br>
              <a:rPr lang="en-US" sz="1100" dirty="0">
                <a:latin typeface="+mn-lt"/>
              </a:rPr>
            </a:br>
            <a:r>
              <a:rPr lang="en-US" sz="1100" dirty="0">
                <a:latin typeface="+mn-lt"/>
              </a:rPr>
              <a:t>- Month on Month – </a:t>
            </a:r>
            <a:r>
              <a:rPr lang="en-US" sz="1100" b="1" dirty="0">
                <a:latin typeface="+mn-lt"/>
              </a:rPr>
              <a:t>On Hold cases :: increased </a:t>
            </a:r>
            <a:r>
              <a:rPr lang="en-US" sz="1100" dirty="0">
                <a:latin typeface="+mn-lt"/>
              </a:rPr>
              <a:t>for Telco Toll free, 3rd party retail store &amp; Social media </a:t>
            </a:r>
            <a:endParaRPr lang="en-US" sz="1100" b="1" dirty="0">
              <a:latin typeface="+mn-lt"/>
            </a:endParaRPr>
          </a:p>
        </p:txBody>
      </p:sp>
    </p:spTree>
    <p:extLst>
      <p:ext uri="{BB962C8B-B14F-4D97-AF65-F5344CB8AC3E}">
        <p14:creationId xmlns:p14="http://schemas.microsoft.com/office/powerpoint/2010/main" val="118143904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9E3ED-DE90-4299-AF96-6DF2B6AA629C}"/>
              </a:ext>
            </a:extLst>
          </p:cNvPr>
          <p:cNvSpPr txBox="1"/>
          <p:nvPr/>
        </p:nvSpPr>
        <p:spPr>
          <a:xfrm>
            <a:off x="90902" y="99837"/>
            <a:ext cx="8530584" cy="461665"/>
          </a:xfrm>
          <a:prstGeom prst="rect">
            <a:avLst/>
          </a:prstGeom>
          <a:solidFill>
            <a:schemeClr val="bg1"/>
          </a:solidFill>
        </p:spPr>
        <p:txBody>
          <a:bodyPr wrap="square" rtlCol="0">
            <a:spAutoFit/>
          </a:bodyPr>
          <a:lstStyle/>
          <a:p>
            <a:r>
              <a:rPr lang="en-SG" sz="1200" b="1" dirty="0">
                <a:latin typeface="+mn-lt"/>
              </a:rPr>
              <a:t>5. Business Problem : </a:t>
            </a:r>
            <a:r>
              <a:rPr lang="en-US" sz="1200" b="1" dirty="0">
                <a:latin typeface="+mn-lt"/>
              </a:rPr>
              <a:t>To check performance based on SLA days by comparing start date (Service request raised date) and resolution date along with On-Hold dates, which need attention and faster closer [Continue……..]</a:t>
            </a:r>
          </a:p>
        </p:txBody>
      </p:sp>
      <p:sp>
        <p:nvSpPr>
          <p:cNvPr id="18" name="TextBox 17"/>
          <p:cNvSpPr txBox="1"/>
          <p:nvPr/>
        </p:nvSpPr>
        <p:spPr>
          <a:xfrm>
            <a:off x="90902" y="4135648"/>
            <a:ext cx="8751019" cy="938719"/>
          </a:xfrm>
          <a:prstGeom prst="rect">
            <a:avLst/>
          </a:prstGeom>
          <a:solidFill>
            <a:srgbClr val="E5E5E5"/>
          </a:solidFill>
        </p:spPr>
        <p:txBody>
          <a:bodyPr wrap="square" rtlCol="0">
            <a:spAutoFit/>
          </a:bodyPr>
          <a:lstStyle/>
          <a:p>
            <a:r>
              <a:rPr lang="en-US" sz="1100" b="1" dirty="0">
                <a:latin typeface="+mn-lt"/>
              </a:rPr>
              <a:t>Solutions / Suggestion :</a:t>
            </a:r>
            <a:r>
              <a:rPr lang="en-US" sz="1100" dirty="0">
                <a:latin typeface="+mn-lt"/>
              </a:rPr>
              <a:t> </a:t>
            </a:r>
          </a:p>
          <a:p>
            <a:r>
              <a:rPr lang="en-US" sz="1100" dirty="0">
                <a:latin typeface="+mn-lt"/>
              </a:rPr>
              <a:t>- Avg. SLA has to minimize to less than &lt;=8 days [Currently Avg. SLA &gt;=10 Days].</a:t>
            </a:r>
          </a:p>
          <a:p>
            <a:r>
              <a:rPr lang="en-US" sz="1100" dirty="0">
                <a:latin typeface="+mn-lt"/>
              </a:rPr>
              <a:t>- Focus required for Corporate Account [“</a:t>
            </a:r>
            <a:r>
              <a:rPr lang="en-US" sz="1100" b="1" dirty="0">
                <a:latin typeface="+mn-lt"/>
              </a:rPr>
              <a:t>highest SLA days</a:t>
            </a:r>
            <a:r>
              <a:rPr lang="en-US" sz="1100" dirty="0">
                <a:latin typeface="+mn-lt"/>
              </a:rPr>
              <a:t>”]</a:t>
            </a:r>
          </a:p>
          <a:p>
            <a:r>
              <a:rPr lang="en-US" sz="1100" dirty="0">
                <a:latin typeface="+mn-lt"/>
              </a:rPr>
              <a:t>- Special benchmarks to be made to reduce SLA days &amp; reduce On-Hold cases for Telco Toll free, Port Out Treat, 3</a:t>
            </a:r>
            <a:r>
              <a:rPr lang="en-US" sz="1100" baseline="30000" dirty="0">
                <a:latin typeface="+mn-lt"/>
              </a:rPr>
              <a:t>rd</a:t>
            </a:r>
            <a:r>
              <a:rPr lang="en-US" sz="1100" dirty="0">
                <a:latin typeface="+mn-lt"/>
              </a:rPr>
              <a:t> party retail store &amp; Social media cases as they directly links companies performance and reputation. </a:t>
            </a:r>
          </a:p>
        </p:txBody>
      </p:sp>
      <p:pic>
        <p:nvPicPr>
          <p:cNvPr id="4" name="Picture 3"/>
          <p:cNvPicPr>
            <a:picLocks noChangeAspect="1"/>
          </p:cNvPicPr>
          <p:nvPr/>
        </p:nvPicPr>
        <p:blipFill>
          <a:blip r:embed="rId2"/>
          <a:stretch>
            <a:fillRect/>
          </a:stretch>
        </p:blipFill>
        <p:spPr>
          <a:xfrm>
            <a:off x="90902" y="653121"/>
            <a:ext cx="7172480" cy="1560743"/>
          </a:xfrm>
          <a:prstGeom prst="rect">
            <a:avLst/>
          </a:prstGeom>
        </p:spPr>
      </p:pic>
      <p:sp>
        <p:nvSpPr>
          <p:cNvPr id="14" name="TextBox 13"/>
          <p:cNvSpPr txBox="1"/>
          <p:nvPr/>
        </p:nvSpPr>
        <p:spPr>
          <a:xfrm>
            <a:off x="90902" y="595973"/>
            <a:ext cx="1550424" cy="184666"/>
          </a:xfrm>
          <a:prstGeom prst="rect">
            <a:avLst/>
          </a:prstGeom>
          <a:solidFill>
            <a:schemeClr val="accent2">
              <a:lumMod val="20000"/>
              <a:lumOff val="80000"/>
            </a:schemeClr>
          </a:solidFill>
        </p:spPr>
        <p:txBody>
          <a:bodyPr wrap="none" rtlCol="0">
            <a:spAutoFit/>
          </a:bodyPr>
          <a:lstStyle/>
          <a:p>
            <a:r>
              <a:rPr lang="en-US" sz="600" b="1" dirty="0"/>
              <a:t>Source Type vs SLA Days [Resolved]</a:t>
            </a:r>
          </a:p>
        </p:txBody>
      </p:sp>
      <p:cxnSp>
        <p:nvCxnSpPr>
          <p:cNvPr id="17" name="Straight Connector 16"/>
          <p:cNvCxnSpPr/>
          <p:nvPr/>
        </p:nvCxnSpPr>
        <p:spPr>
          <a:xfrm>
            <a:off x="5200650" y="696894"/>
            <a:ext cx="0" cy="142874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a:stretch>
            <a:fillRect/>
          </a:stretch>
        </p:blipFill>
        <p:spPr>
          <a:xfrm>
            <a:off x="6970112" y="704138"/>
            <a:ext cx="195514" cy="195514"/>
          </a:xfrm>
          <a:prstGeom prst="rect">
            <a:avLst/>
          </a:prstGeom>
        </p:spPr>
      </p:pic>
      <p:sp>
        <p:nvSpPr>
          <p:cNvPr id="20" name="Right Arrow 19"/>
          <p:cNvSpPr/>
          <p:nvPr/>
        </p:nvSpPr>
        <p:spPr>
          <a:xfrm rot="10800000" flipV="1">
            <a:off x="4212770" y="595973"/>
            <a:ext cx="987879" cy="2059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Ideal value</a:t>
            </a:r>
          </a:p>
        </p:txBody>
      </p:sp>
      <p:pic>
        <p:nvPicPr>
          <p:cNvPr id="6" name="Picture 5"/>
          <p:cNvPicPr>
            <a:picLocks noChangeAspect="1"/>
          </p:cNvPicPr>
          <p:nvPr/>
        </p:nvPicPr>
        <p:blipFill>
          <a:blip r:embed="rId4"/>
          <a:stretch>
            <a:fillRect/>
          </a:stretch>
        </p:blipFill>
        <p:spPr>
          <a:xfrm>
            <a:off x="163285" y="2213864"/>
            <a:ext cx="6351815" cy="1940837"/>
          </a:xfrm>
          <a:prstGeom prst="rect">
            <a:avLst/>
          </a:prstGeom>
        </p:spPr>
      </p:pic>
      <p:sp>
        <p:nvSpPr>
          <p:cNvPr id="21" name="TextBox 20"/>
          <p:cNvSpPr txBox="1"/>
          <p:nvPr/>
        </p:nvSpPr>
        <p:spPr>
          <a:xfrm>
            <a:off x="163285" y="2100275"/>
            <a:ext cx="1508746" cy="184666"/>
          </a:xfrm>
          <a:prstGeom prst="rect">
            <a:avLst/>
          </a:prstGeom>
          <a:solidFill>
            <a:schemeClr val="accent2">
              <a:lumMod val="20000"/>
              <a:lumOff val="80000"/>
            </a:schemeClr>
          </a:solidFill>
        </p:spPr>
        <p:txBody>
          <a:bodyPr wrap="none" rtlCol="0">
            <a:spAutoFit/>
          </a:bodyPr>
          <a:lstStyle/>
          <a:p>
            <a:r>
              <a:rPr lang="en-US" sz="600" b="1" dirty="0"/>
              <a:t>Source Type vs SLA Days [On-Hold]</a:t>
            </a:r>
          </a:p>
        </p:txBody>
      </p:sp>
      <p:pic>
        <p:nvPicPr>
          <p:cNvPr id="22" name="Picture 21"/>
          <p:cNvPicPr>
            <a:picLocks noChangeAspect="1"/>
          </p:cNvPicPr>
          <p:nvPr/>
        </p:nvPicPr>
        <p:blipFill>
          <a:blip r:embed="rId3"/>
          <a:stretch>
            <a:fillRect/>
          </a:stretch>
        </p:blipFill>
        <p:spPr>
          <a:xfrm>
            <a:off x="6316754" y="3676850"/>
            <a:ext cx="195514" cy="195514"/>
          </a:xfrm>
          <a:prstGeom prst="rect">
            <a:avLst/>
          </a:prstGeom>
        </p:spPr>
      </p:pic>
      <p:pic>
        <p:nvPicPr>
          <p:cNvPr id="23" name="Picture 22"/>
          <p:cNvPicPr>
            <a:picLocks noChangeAspect="1"/>
          </p:cNvPicPr>
          <p:nvPr/>
        </p:nvPicPr>
        <p:blipFill>
          <a:blip r:embed="rId3"/>
          <a:stretch>
            <a:fillRect/>
          </a:stretch>
        </p:blipFill>
        <p:spPr>
          <a:xfrm>
            <a:off x="6308590" y="2406359"/>
            <a:ext cx="195514" cy="195514"/>
          </a:xfrm>
          <a:prstGeom prst="rect">
            <a:avLst/>
          </a:prstGeom>
        </p:spPr>
      </p:pic>
      <p:pic>
        <p:nvPicPr>
          <p:cNvPr id="24" name="Picture 23"/>
          <p:cNvPicPr>
            <a:picLocks noChangeAspect="1"/>
          </p:cNvPicPr>
          <p:nvPr/>
        </p:nvPicPr>
        <p:blipFill>
          <a:blip r:embed="rId3"/>
          <a:stretch>
            <a:fillRect/>
          </a:stretch>
        </p:blipFill>
        <p:spPr>
          <a:xfrm>
            <a:off x="6289542" y="2844510"/>
            <a:ext cx="195514" cy="195514"/>
          </a:xfrm>
          <a:prstGeom prst="rect">
            <a:avLst/>
          </a:prstGeom>
        </p:spPr>
      </p:pic>
      <p:pic>
        <p:nvPicPr>
          <p:cNvPr id="25" name="Picture 24"/>
          <p:cNvPicPr>
            <a:picLocks noChangeAspect="1"/>
          </p:cNvPicPr>
          <p:nvPr/>
        </p:nvPicPr>
        <p:blipFill>
          <a:blip r:embed="rId3"/>
          <a:stretch>
            <a:fillRect/>
          </a:stretch>
        </p:blipFill>
        <p:spPr>
          <a:xfrm>
            <a:off x="6294984" y="3054060"/>
            <a:ext cx="195514" cy="195514"/>
          </a:xfrm>
          <a:prstGeom prst="rect">
            <a:avLst/>
          </a:prstGeom>
        </p:spPr>
      </p:pic>
    </p:spTree>
    <p:extLst>
      <p:ext uri="{BB962C8B-B14F-4D97-AF65-F5344CB8AC3E}">
        <p14:creationId xmlns:p14="http://schemas.microsoft.com/office/powerpoint/2010/main" val="41785930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51099700"/>
              </p:ext>
            </p:extLst>
          </p:nvPr>
        </p:nvGraphicFramePr>
        <p:xfrm>
          <a:off x="140573" y="574974"/>
          <a:ext cx="8929948" cy="4037847"/>
        </p:xfrm>
        <a:graphic>
          <a:graphicData uri="http://schemas.openxmlformats.org/drawingml/2006/table">
            <a:tbl>
              <a:tblPr/>
              <a:tblGrid>
                <a:gridCol w="247820">
                  <a:extLst>
                    <a:ext uri="{9D8B030D-6E8A-4147-A177-3AD203B41FA5}">
                      <a16:colId xmlns:a16="http://schemas.microsoft.com/office/drawing/2014/main" val="20000"/>
                    </a:ext>
                  </a:extLst>
                </a:gridCol>
                <a:gridCol w="1402603">
                  <a:extLst>
                    <a:ext uri="{9D8B030D-6E8A-4147-A177-3AD203B41FA5}">
                      <a16:colId xmlns:a16="http://schemas.microsoft.com/office/drawing/2014/main" val="20001"/>
                    </a:ext>
                  </a:extLst>
                </a:gridCol>
                <a:gridCol w="956942">
                  <a:extLst>
                    <a:ext uri="{9D8B030D-6E8A-4147-A177-3AD203B41FA5}">
                      <a16:colId xmlns:a16="http://schemas.microsoft.com/office/drawing/2014/main" val="20002"/>
                    </a:ext>
                  </a:extLst>
                </a:gridCol>
                <a:gridCol w="1228231">
                  <a:extLst>
                    <a:ext uri="{9D8B030D-6E8A-4147-A177-3AD203B41FA5}">
                      <a16:colId xmlns:a16="http://schemas.microsoft.com/office/drawing/2014/main" val="20003"/>
                    </a:ext>
                  </a:extLst>
                </a:gridCol>
                <a:gridCol w="1630517">
                  <a:extLst>
                    <a:ext uri="{9D8B030D-6E8A-4147-A177-3AD203B41FA5}">
                      <a16:colId xmlns:a16="http://schemas.microsoft.com/office/drawing/2014/main" val="20004"/>
                    </a:ext>
                  </a:extLst>
                </a:gridCol>
                <a:gridCol w="3463835">
                  <a:extLst>
                    <a:ext uri="{9D8B030D-6E8A-4147-A177-3AD203B41FA5}">
                      <a16:colId xmlns:a16="http://schemas.microsoft.com/office/drawing/2014/main" val="20005"/>
                    </a:ext>
                  </a:extLst>
                </a:gridCol>
              </a:tblGrid>
              <a:tr h="276173">
                <a:tc>
                  <a:txBody>
                    <a:bodyPr/>
                    <a:lstStyle/>
                    <a:p>
                      <a:pPr algn="ctr" fontAlgn="b"/>
                      <a:r>
                        <a:rPr lang="en-US" sz="900" b="1" i="0" u="none" strike="noStrike" dirty="0">
                          <a:solidFill>
                            <a:srgbClr val="000000"/>
                          </a:solidFill>
                          <a:effectLst/>
                          <a:latin typeface="+mn-lt"/>
                        </a:rPr>
                        <a:t> Sr. </a:t>
                      </a:r>
                    </a:p>
                    <a:p>
                      <a:pPr algn="ctr" fontAlgn="b"/>
                      <a:r>
                        <a:rPr lang="en-US" sz="900" b="1" i="0" u="none" strike="noStrike" dirty="0">
                          <a:solidFill>
                            <a:srgbClr val="000000"/>
                          </a:solidFill>
                          <a:effectLst/>
                          <a:latin typeface="+mn-lt"/>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Business Problem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Tables Used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Highs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Lows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Suggestions &amp; Solutions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4434">
                <a:tc rowSpan="3">
                  <a:txBody>
                    <a:bodyPr/>
                    <a:lstStyle/>
                    <a:p>
                      <a:pPr algn="ctr" fontAlgn="ctr"/>
                      <a:r>
                        <a:rPr lang="en-US" sz="800" b="0" i="0" u="none" strike="noStrike" dirty="0">
                          <a:solidFill>
                            <a:srgbClr val="00000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800" kern="1200" dirty="0">
                          <a:solidFill>
                            <a:schemeClr val="tx1"/>
                          </a:solidFill>
                          <a:effectLst/>
                          <a:latin typeface="+mn-lt"/>
                          <a:ea typeface="+mn-ea"/>
                          <a:cs typeface="+mn-cs"/>
                        </a:rPr>
                        <a:t>To acknowledge which service’s across</a:t>
                      </a:r>
                      <a:r>
                        <a:rPr lang="en-US" sz="800" kern="1200" baseline="0" dirty="0">
                          <a:solidFill>
                            <a:schemeClr val="tx1"/>
                          </a:solidFill>
                          <a:effectLst/>
                          <a:latin typeface="+mn-lt"/>
                          <a:ea typeface="+mn-ea"/>
                          <a:cs typeface="+mn-cs"/>
                        </a:rPr>
                        <a:t> </a:t>
                      </a:r>
                      <a:r>
                        <a:rPr lang="en-US" sz="800" kern="1200" dirty="0">
                          <a:solidFill>
                            <a:schemeClr val="tx1"/>
                          </a:solidFill>
                          <a:effectLst/>
                          <a:latin typeface="+mn-lt"/>
                          <a:ea typeface="+mn-ea"/>
                          <a:cs typeface="+mn-cs"/>
                        </a:rPr>
                        <a:t>technology is doing well </a:t>
                      </a:r>
                      <a:br>
                        <a:rPr lang="en-US" sz="800" kern="1200" dirty="0">
                          <a:solidFill>
                            <a:schemeClr val="tx1"/>
                          </a:solidFill>
                          <a:effectLst/>
                          <a:latin typeface="+mn-lt"/>
                          <a:ea typeface="+mn-ea"/>
                          <a:cs typeface="+mn-cs"/>
                        </a:rPr>
                      </a:br>
                      <a:r>
                        <a:rPr lang="en-US" sz="800" kern="1200" dirty="0">
                          <a:solidFill>
                            <a:schemeClr val="tx1"/>
                          </a:solidFill>
                          <a:effectLst/>
                          <a:latin typeface="+mn-lt"/>
                          <a:ea typeface="+mn-ea"/>
                          <a:cs typeface="+mn-cs"/>
                        </a:rPr>
                        <a:t>&amp; the most frequent issue type </a:t>
                      </a:r>
                      <a:br>
                        <a:rPr lang="en-US" sz="800" kern="1200" dirty="0">
                          <a:solidFill>
                            <a:schemeClr val="tx1"/>
                          </a:solidFill>
                          <a:effectLst/>
                          <a:latin typeface="+mn-lt"/>
                          <a:ea typeface="+mn-ea"/>
                          <a:cs typeface="+mn-cs"/>
                        </a:rPr>
                      </a:br>
                      <a:r>
                        <a:rPr lang="en-US" sz="800" kern="1200" dirty="0">
                          <a:solidFill>
                            <a:schemeClr val="tx1"/>
                          </a:solidFill>
                          <a:effectLst/>
                          <a:latin typeface="+mn-lt"/>
                          <a:ea typeface="+mn-ea"/>
                          <a:cs typeface="+mn-cs"/>
                        </a:rPr>
                        <a:t>faced by the customer which</a:t>
                      </a:r>
                      <a:r>
                        <a:rPr lang="en-US" sz="800" kern="1200" baseline="0" dirty="0">
                          <a:solidFill>
                            <a:schemeClr val="tx1"/>
                          </a:solidFill>
                          <a:effectLst/>
                          <a:latin typeface="+mn-lt"/>
                          <a:ea typeface="+mn-ea"/>
                          <a:cs typeface="+mn-cs"/>
                        </a:rPr>
                        <a:t> </a:t>
                      </a:r>
                      <a:r>
                        <a:rPr lang="en-US" sz="800" kern="1200" dirty="0">
                          <a:solidFill>
                            <a:schemeClr val="tx1"/>
                          </a:solidFill>
                          <a:effectLst/>
                          <a:latin typeface="+mn-lt"/>
                          <a:ea typeface="+mn-ea"/>
                          <a:cs typeface="+mn-cs"/>
                        </a:rPr>
                        <a:t>needs attention.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err="1">
                          <a:solidFill>
                            <a:srgbClr val="000000"/>
                          </a:solidFill>
                          <a:effectLst/>
                          <a:latin typeface="+mn-lt"/>
                        </a:rPr>
                        <a:t>sr_details</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228600" indent="-171450" algn="l" fontAlgn="ctr">
                        <a:buFont typeface="Wingdings" panose="05000000000000000000" pitchFamily="2" charset="2"/>
                        <a:buChar char="§"/>
                      </a:pPr>
                      <a:r>
                        <a:rPr lang="en-US" sz="800" b="0" i="0" u="none" strike="noStrike" dirty="0">
                          <a:solidFill>
                            <a:srgbClr val="000000"/>
                          </a:solidFill>
                          <a:effectLst/>
                          <a:latin typeface="+mn-lt"/>
                        </a:rPr>
                        <a:t>2G Voice has very less contribution</a:t>
                      </a:r>
                      <a:r>
                        <a:rPr lang="en-US" sz="800" b="0" i="0" u="none" strike="noStrike" baseline="0" dirty="0">
                          <a:solidFill>
                            <a:srgbClr val="000000"/>
                          </a:solidFill>
                          <a:effectLst/>
                          <a:latin typeface="+mn-lt"/>
                        </a:rPr>
                        <a:t> [</a:t>
                      </a:r>
                      <a:r>
                        <a:rPr lang="en-US" sz="800" b="0" i="0" u="none" strike="noStrike" baseline="0" dirty="0" err="1">
                          <a:solidFill>
                            <a:srgbClr val="000000"/>
                          </a:solidFill>
                          <a:effectLst/>
                          <a:latin typeface="+mn-lt"/>
                        </a:rPr>
                        <a:t>i.e</a:t>
                      </a:r>
                      <a:r>
                        <a:rPr lang="en-US" sz="800" b="0" i="0" u="none" strike="noStrike" baseline="0" dirty="0">
                          <a:solidFill>
                            <a:srgbClr val="000000"/>
                          </a:solidFill>
                          <a:effectLst/>
                          <a:latin typeface="+mn-lt"/>
                        </a:rPr>
                        <a:t> </a:t>
                      </a:r>
                      <a:r>
                        <a:rPr lang="en-US" sz="800" b="0" i="0" u="none" strike="noStrike" dirty="0">
                          <a:solidFill>
                            <a:srgbClr val="000000"/>
                          </a:solidFill>
                          <a:effectLst/>
                          <a:latin typeface="+mn-lt"/>
                        </a:rPr>
                        <a:t>majority of customers =</a:t>
                      </a:r>
                      <a:r>
                        <a:rPr lang="en-US" sz="800" b="0" i="0" u="none" strike="noStrike" baseline="0" dirty="0">
                          <a:solidFill>
                            <a:srgbClr val="000000"/>
                          </a:solidFill>
                          <a:effectLst/>
                          <a:latin typeface="+mn-lt"/>
                        </a:rPr>
                        <a:t> </a:t>
                      </a:r>
                      <a:r>
                        <a:rPr lang="en-US" sz="800" b="0" i="0" u="none" strike="noStrike" dirty="0">
                          <a:solidFill>
                            <a:srgbClr val="000000"/>
                          </a:solidFill>
                          <a:effectLst/>
                          <a:latin typeface="+mn-lt"/>
                        </a:rPr>
                        <a:t>smart phone</a:t>
                      </a:r>
                      <a:r>
                        <a:rPr lang="en-US" sz="800" b="0" i="0" u="none" strike="noStrike" baseline="0" dirty="0">
                          <a:solidFill>
                            <a:srgbClr val="000000"/>
                          </a:solidFill>
                          <a:effectLst/>
                          <a:latin typeface="+mn-lt"/>
                        </a:rPr>
                        <a:t> user]</a:t>
                      </a:r>
                    </a:p>
                    <a:p>
                      <a:pPr marL="228600" indent="-171450" algn="l" fontAlgn="ctr">
                        <a:buFont typeface="Wingdings" panose="05000000000000000000" pitchFamily="2" charset="2"/>
                        <a:buChar char="§"/>
                      </a:pPr>
                      <a:r>
                        <a:rPr lang="en-US" sz="800" b="0" i="0" u="none" strike="noStrike" baseline="0" dirty="0">
                          <a:solidFill>
                            <a:srgbClr val="000000"/>
                          </a:solidFill>
                          <a:effectLst/>
                          <a:latin typeface="+mn-lt"/>
                        </a:rPr>
                        <a:t>Roaming issue is very rarely reported, hence there is no intra-inter roaming issues.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800" b="0" i="0" u="none" strike="noStrike" dirty="0">
                          <a:solidFill>
                            <a:srgbClr val="000000"/>
                          </a:solidFill>
                          <a:effectLst/>
                          <a:latin typeface="+mn-lt"/>
                        </a:rPr>
                        <a:t>3G – Voice [33%]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4G – Voice [17%] &amp;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4G – Data [32%]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is Major Chuck for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Voice &amp; Data related issues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respectively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indent="-114300">
                        <a:buFont typeface="Wingdings" panose="05000000000000000000" pitchFamily="2" charset="2"/>
                        <a:buChar char="§"/>
                      </a:pPr>
                      <a:r>
                        <a:rPr lang="en-US" sz="800" dirty="0">
                          <a:latin typeface="+mn-lt"/>
                        </a:rPr>
                        <a:t>Focus required on resolving 3G Voice issues &amp; 4G Data Issues.</a:t>
                      </a:r>
                    </a:p>
                    <a:p>
                      <a:pPr marL="171450" indent="-114300">
                        <a:buFont typeface="Wingdings" panose="05000000000000000000" pitchFamily="2" charset="2"/>
                        <a:buChar char="§"/>
                      </a:pPr>
                      <a:r>
                        <a:rPr lang="en-US" sz="800" dirty="0">
                          <a:latin typeface="+mn-lt"/>
                        </a:rPr>
                        <a:t>Insist to push customer’s to use </a:t>
                      </a:r>
                      <a:r>
                        <a:rPr lang="en-US" sz="800" dirty="0" err="1">
                          <a:latin typeface="+mn-lt"/>
                        </a:rPr>
                        <a:t>VoLTE</a:t>
                      </a:r>
                      <a:r>
                        <a:rPr lang="en-US" sz="800" dirty="0">
                          <a:latin typeface="+mn-lt"/>
                        </a:rPr>
                        <a:t> service which has higher performance </a:t>
                      </a:r>
                      <a:br>
                        <a:rPr lang="en-US" sz="800" dirty="0">
                          <a:latin typeface="+mn-lt"/>
                        </a:rPr>
                      </a:br>
                      <a:r>
                        <a:rPr lang="en-US" sz="800" dirty="0">
                          <a:latin typeface="+mn-lt"/>
                        </a:rPr>
                        <a:t>metric.</a:t>
                      </a:r>
                    </a:p>
                    <a:p>
                      <a:pPr marL="171450" indent="-114300">
                        <a:buFont typeface="Wingdings" panose="05000000000000000000" pitchFamily="2" charset="2"/>
                        <a:buChar char="§"/>
                      </a:pPr>
                      <a:r>
                        <a:rPr lang="en-US" sz="800" dirty="0">
                          <a:latin typeface="+mn-lt"/>
                        </a:rPr>
                        <a:t>Areas were Coverage &amp; Capacity Augmentation is required which need to be done via network team</a:t>
                      </a:r>
                    </a:p>
                    <a:p>
                      <a:pPr marL="171450" indent="-114300">
                        <a:buFont typeface="Wingdings" panose="05000000000000000000" pitchFamily="2" charset="2"/>
                        <a:buChar char="§"/>
                      </a:pPr>
                      <a:r>
                        <a:rPr lang="en-US" sz="800" dirty="0">
                          <a:latin typeface="+mn-lt"/>
                        </a:rPr>
                        <a:t>Faster closer and Special focus on On-Hold cases for 4G dat</a:t>
                      </a:r>
                      <a:r>
                        <a:rPr lang="en-US" sz="800" baseline="0" dirty="0">
                          <a:latin typeface="+mn-lt"/>
                        </a:rPr>
                        <a:t>a issues </a:t>
                      </a:r>
                      <a:br>
                        <a:rPr lang="en-US" sz="800" baseline="0" dirty="0">
                          <a:latin typeface="+mn-lt"/>
                        </a:rPr>
                      </a:br>
                      <a:r>
                        <a:rPr lang="en-US" sz="800" baseline="0" dirty="0">
                          <a:latin typeface="+mn-lt"/>
                        </a:rPr>
                        <a:t>[Major chuck]</a:t>
                      </a:r>
                      <a:endParaRPr lang="en-US" sz="800" dirty="0">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4439">
                <a:tc vMerge="1">
                  <a:txBody>
                    <a:bodyPr/>
                    <a:lstStyle/>
                    <a:p>
                      <a:endParaRPr lang="en-US"/>
                    </a:p>
                  </a:txBody>
                  <a:tcPr/>
                </a:tc>
                <a:tc vMerge="1">
                  <a:txBody>
                    <a:bodyPr/>
                    <a:lstStyle/>
                    <a:p>
                      <a:endParaRPr lang="en-US"/>
                    </a:p>
                  </a:txBody>
                  <a:tcPr/>
                </a:tc>
                <a:tc>
                  <a:txBody>
                    <a:bodyPr/>
                    <a:lstStyle/>
                    <a:p>
                      <a:pPr algn="ctr" fontAlgn="ctr"/>
                      <a:r>
                        <a:rPr lang="en-US" sz="800" b="0" i="0" u="none" strike="noStrike">
                          <a:solidFill>
                            <a:srgbClr val="000000"/>
                          </a:solidFill>
                          <a:effectLst/>
                          <a:latin typeface="+mn-lt"/>
                        </a:rPr>
                        <a:t>technology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10002"/>
                  </a:ext>
                </a:extLst>
              </a:tr>
              <a:tr h="498394">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err="1">
                          <a:solidFill>
                            <a:srgbClr val="000000"/>
                          </a:solidFill>
                          <a:effectLst/>
                          <a:latin typeface="+mn-lt"/>
                        </a:rPr>
                        <a:t>issue_type</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10003"/>
                  </a:ext>
                </a:extLst>
              </a:tr>
              <a:tr h="313951">
                <a:tc rowSpan="3">
                  <a:txBody>
                    <a:bodyPr/>
                    <a:lstStyle/>
                    <a:p>
                      <a:pPr algn="ctr" fontAlgn="ctr"/>
                      <a:r>
                        <a:rPr lang="en-US" sz="800" b="0" i="0" u="none" strike="noStrike">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800" kern="1200" dirty="0">
                          <a:solidFill>
                            <a:schemeClr val="tx1"/>
                          </a:solidFill>
                          <a:effectLst/>
                          <a:latin typeface="+mn-lt"/>
                          <a:ea typeface="+mn-ea"/>
                          <a:cs typeface="+mn-cs"/>
                        </a:rPr>
                        <a:t>To acknowledge which is the most used source for reporting issues</a:t>
                      </a:r>
                      <a:br>
                        <a:rPr lang="en-US" sz="800" kern="1200" dirty="0">
                          <a:solidFill>
                            <a:schemeClr val="tx1"/>
                          </a:solidFill>
                          <a:effectLst/>
                          <a:latin typeface="+mn-lt"/>
                          <a:ea typeface="+mn-ea"/>
                          <a:cs typeface="+mn-cs"/>
                        </a:rPr>
                      </a:br>
                      <a:r>
                        <a:rPr lang="en-US" sz="800" kern="1200" dirty="0">
                          <a:solidFill>
                            <a:schemeClr val="tx1"/>
                          </a:solidFill>
                          <a:effectLst/>
                          <a:latin typeface="+mn-lt"/>
                          <a:ea typeface="+mn-ea"/>
                          <a:cs typeface="+mn-cs"/>
                        </a:rPr>
                        <a:t> &amp; the most frequent used</a:t>
                      </a:r>
                      <a:br>
                        <a:rPr lang="en-US" sz="800" kern="1200" dirty="0">
                          <a:solidFill>
                            <a:schemeClr val="tx1"/>
                          </a:solidFill>
                          <a:effectLst/>
                          <a:latin typeface="+mn-lt"/>
                          <a:ea typeface="+mn-ea"/>
                          <a:cs typeface="+mn-cs"/>
                        </a:rPr>
                      </a:br>
                      <a:r>
                        <a:rPr lang="en-US" sz="800" kern="1200" dirty="0">
                          <a:solidFill>
                            <a:schemeClr val="tx1"/>
                          </a:solidFill>
                          <a:effectLst/>
                          <a:latin typeface="+mn-lt"/>
                          <a:ea typeface="+mn-ea"/>
                          <a:cs typeface="+mn-cs"/>
                        </a:rPr>
                        <a:t> sub-source type by the </a:t>
                      </a:r>
                      <a:br>
                        <a:rPr lang="en-US" sz="800" kern="1200" dirty="0">
                          <a:solidFill>
                            <a:schemeClr val="tx1"/>
                          </a:solidFill>
                          <a:effectLst/>
                          <a:latin typeface="+mn-lt"/>
                          <a:ea typeface="+mn-ea"/>
                          <a:cs typeface="+mn-cs"/>
                        </a:rPr>
                      </a:br>
                      <a:r>
                        <a:rPr lang="en-US" sz="800" kern="1200" dirty="0">
                          <a:solidFill>
                            <a:schemeClr val="tx1"/>
                          </a:solidFill>
                          <a:effectLst/>
                          <a:latin typeface="+mn-lt"/>
                          <a:ea typeface="+mn-ea"/>
                          <a:cs typeface="+mn-cs"/>
                        </a:rPr>
                        <a:t>customer which</a:t>
                      </a:r>
                      <a:r>
                        <a:rPr lang="en-US" sz="800" kern="1200" baseline="0" dirty="0">
                          <a:solidFill>
                            <a:schemeClr val="tx1"/>
                          </a:solidFill>
                          <a:effectLst/>
                          <a:latin typeface="+mn-lt"/>
                          <a:ea typeface="+mn-ea"/>
                          <a:cs typeface="+mn-cs"/>
                        </a:rPr>
                        <a:t> </a:t>
                      </a:r>
                      <a:r>
                        <a:rPr lang="en-US" sz="800" kern="1200" dirty="0">
                          <a:solidFill>
                            <a:schemeClr val="tx1"/>
                          </a:solidFill>
                          <a:effectLst/>
                          <a:latin typeface="+mn-lt"/>
                          <a:ea typeface="+mn-ea"/>
                          <a:cs typeface="+mn-cs"/>
                        </a:rPr>
                        <a:t>needs attention and lower SLA.</a:t>
                      </a:r>
                      <a:r>
                        <a:rPr lang="en-US" sz="800" b="0" i="0" u="none" strike="noStrike" dirty="0">
                          <a:solidFill>
                            <a:srgbClr val="000000"/>
                          </a:solidFill>
                          <a:effectLst/>
                          <a:latin typeface="+mn-l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n-lt"/>
                        </a:rPr>
                        <a:t>sr_details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marR="0" lvl="0" indent="-114300" algn="l" defTabSz="685800" rtl="0" eaLnBrk="1" fontAlgn="ctr" latinLnBrk="0" hangingPunct="1">
                        <a:lnSpc>
                          <a:spcPct val="100000"/>
                        </a:lnSpc>
                        <a:spcBef>
                          <a:spcPts val="0"/>
                        </a:spcBef>
                        <a:spcAft>
                          <a:spcPts val="0"/>
                        </a:spcAft>
                        <a:buClrTx/>
                        <a:buSzTx/>
                        <a:buFont typeface="Wingdings" panose="05000000000000000000" pitchFamily="2" charset="2"/>
                        <a:buChar char="§"/>
                        <a:tabLst/>
                        <a:defRPr/>
                      </a:pPr>
                      <a:r>
                        <a:rPr lang="en-US" sz="800" b="1" i="0" u="none" strike="noStrike" kern="1200" dirty="0">
                          <a:solidFill>
                            <a:srgbClr val="000000"/>
                          </a:solidFill>
                          <a:effectLst/>
                          <a:latin typeface="+mn-lt"/>
                          <a:ea typeface="+mn-ea"/>
                          <a:cs typeface="+mn-cs"/>
                        </a:rPr>
                        <a:t>~1% </a:t>
                      </a:r>
                      <a:r>
                        <a:rPr lang="en-US" sz="800" b="0" i="0" u="none" strike="noStrike" kern="1200" dirty="0">
                          <a:solidFill>
                            <a:srgbClr val="000000"/>
                          </a:solidFill>
                          <a:effectLst/>
                          <a:latin typeface="+mn-lt"/>
                          <a:ea typeface="+mn-ea"/>
                          <a:cs typeface="+mn-cs"/>
                        </a:rPr>
                        <a:t>SR’s are obtain via </a:t>
                      </a:r>
                      <a:br>
                        <a:rPr lang="en-US" sz="800" b="0" i="0" u="none" strike="noStrike" kern="1200" dirty="0">
                          <a:solidFill>
                            <a:srgbClr val="000000"/>
                          </a:solidFill>
                          <a:effectLst/>
                          <a:latin typeface="+mn-lt"/>
                          <a:ea typeface="+mn-ea"/>
                          <a:cs typeface="+mn-cs"/>
                        </a:rPr>
                      </a:br>
                      <a:r>
                        <a:rPr lang="en-US" sz="800" b="0" i="0" u="none" strike="noStrike" kern="1200" dirty="0">
                          <a:solidFill>
                            <a:srgbClr val="000000"/>
                          </a:solidFill>
                          <a:effectLst/>
                          <a:latin typeface="+mn-lt"/>
                          <a:ea typeface="+mn-ea"/>
                          <a:cs typeface="+mn-cs"/>
                        </a:rPr>
                        <a:t>Source Mode : VIP escalation</a:t>
                      </a:r>
                    </a:p>
                    <a:p>
                      <a:pPr marL="171450" marR="0" lvl="0" indent="-114300" algn="l" defTabSz="685800" rtl="0" eaLnBrk="1" fontAlgn="ctr" latinLnBrk="0" hangingPunct="1">
                        <a:lnSpc>
                          <a:spcPct val="100000"/>
                        </a:lnSpc>
                        <a:spcBef>
                          <a:spcPts val="0"/>
                        </a:spcBef>
                        <a:spcAft>
                          <a:spcPts val="0"/>
                        </a:spcAft>
                        <a:buClrTx/>
                        <a:buSzTx/>
                        <a:buFont typeface="Wingdings" panose="05000000000000000000" pitchFamily="2" charset="2"/>
                        <a:buChar char="§"/>
                        <a:tabLst/>
                        <a:defRPr/>
                      </a:pPr>
                      <a:r>
                        <a:rPr lang="en-US" sz="800" b="0" i="0" u="none" strike="noStrike" kern="1200" dirty="0">
                          <a:solidFill>
                            <a:srgbClr val="000000"/>
                          </a:solidFill>
                          <a:effectLst/>
                          <a:latin typeface="+mn-lt"/>
                          <a:ea typeface="+mn-ea"/>
                          <a:cs typeface="+mn-cs"/>
                        </a:rPr>
                        <a:t>Social Media has the </a:t>
                      </a:r>
                      <a:br>
                        <a:rPr lang="en-US" sz="800" b="0" i="0" u="none" strike="noStrike" kern="1200" dirty="0">
                          <a:solidFill>
                            <a:srgbClr val="000000"/>
                          </a:solidFill>
                          <a:effectLst/>
                          <a:latin typeface="+mn-lt"/>
                          <a:ea typeface="+mn-ea"/>
                          <a:cs typeface="+mn-cs"/>
                        </a:rPr>
                      </a:br>
                      <a:r>
                        <a:rPr lang="en-US" sz="800" b="0" i="0" u="none" strike="noStrike" kern="1200" dirty="0">
                          <a:solidFill>
                            <a:srgbClr val="000000"/>
                          </a:solidFill>
                          <a:effectLst/>
                          <a:latin typeface="+mn-lt"/>
                          <a:ea typeface="+mn-ea"/>
                          <a:cs typeface="+mn-cs"/>
                        </a:rPr>
                        <a:t>lowest SLA days.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indent="-114300">
                        <a:buFont typeface="Wingdings" panose="05000000000000000000" pitchFamily="2" charset="2"/>
                        <a:buChar char="§"/>
                      </a:pPr>
                      <a:r>
                        <a:rPr lang="en-US" sz="800" b="1" dirty="0">
                          <a:latin typeface="+mn-lt"/>
                        </a:rPr>
                        <a:t>19% </a:t>
                      </a:r>
                      <a:r>
                        <a:rPr lang="en-US" sz="800" dirty="0">
                          <a:latin typeface="+mn-lt"/>
                        </a:rPr>
                        <a:t>SR’s reported :: </a:t>
                      </a:r>
                      <a:br>
                        <a:rPr lang="en-US" sz="800" dirty="0">
                          <a:latin typeface="+mn-lt"/>
                        </a:rPr>
                      </a:br>
                      <a:r>
                        <a:rPr lang="en-US" sz="800" dirty="0">
                          <a:latin typeface="+mn-lt"/>
                        </a:rPr>
                        <a:t>Source :: </a:t>
                      </a:r>
                      <a:r>
                        <a:rPr lang="en-US" sz="800" b="0" dirty="0">
                          <a:latin typeface="+mn-lt"/>
                        </a:rPr>
                        <a:t>Port Out Threat desk.</a:t>
                      </a:r>
                      <a:br>
                        <a:rPr lang="en-US" sz="800" b="0" dirty="0">
                          <a:latin typeface="+mn-lt"/>
                        </a:rPr>
                      </a:br>
                      <a:r>
                        <a:rPr lang="en-US" sz="800" b="1" u="sng" dirty="0">
                          <a:latin typeface="+mn-lt"/>
                        </a:rPr>
                        <a:t>AND</a:t>
                      </a:r>
                      <a:r>
                        <a:rPr lang="en-US" sz="800" b="1" u="sng" baseline="0" dirty="0">
                          <a:latin typeface="+mn-lt"/>
                        </a:rPr>
                        <a:t> </a:t>
                      </a:r>
                      <a:br>
                        <a:rPr lang="en-US" sz="800" b="1" u="sng" baseline="0" dirty="0">
                          <a:latin typeface="+mn-lt"/>
                        </a:rPr>
                      </a:br>
                      <a:r>
                        <a:rPr lang="en-US" sz="800" b="1" dirty="0">
                          <a:latin typeface="+mn-lt"/>
                        </a:rPr>
                        <a:t>8%</a:t>
                      </a:r>
                      <a:r>
                        <a:rPr lang="en-US" sz="800" b="1" baseline="0" dirty="0">
                          <a:latin typeface="+mn-lt"/>
                        </a:rPr>
                        <a:t> </a:t>
                      </a:r>
                      <a:r>
                        <a:rPr lang="en-US" sz="800" b="0" baseline="0" dirty="0">
                          <a:latin typeface="+mn-lt"/>
                        </a:rPr>
                        <a:t>from </a:t>
                      </a:r>
                      <a:r>
                        <a:rPr lang="en-US" sz="800" dirty="0">
                          <a:latin typeface="+mn-lt"/>
                        </a:rPr>
                        <a:t>Social Media,</a:t>
                      </a:r>
                      <a:br>
                        <a:rPr lang="en-US" sz="800" dirty="0">
                          <a:latin typeface="+mn-lt"/>
                        </a:rPr>
                      </a:br>
                      <a:r>
                        <a:rPr lang="en-US" sz="800" dirty="0">
                          <a:latin typeface="+mn-lt"/>
                        </a:rPr>
                        <a:t>Major chunk from </a:t>
                      </a:r>
                      <a:br>
                        <a:rPr lang="en-US" sz="800" dirty="0">
                          <a:latin typeface="+mn-lt"/>
                        </a:rPr>
                      </a:br>
                      <a:r>
                        <a:rPr lang="en-US" sz="800" dirty="0">
                          <a:latin typeface="+mn-lt"/>
                        </a:rPr>
                        <a:t>Sub source : Twitter </a:t>
                      </a:r>
                      <a:r>
                        <a:rPr lang="en-US" sz="800" b="1" dirty="0">
                          <a:latin typeface="+mn-lt"/>
                        </a:rPr>
                        <a:t>[70%]</a:t>
                      </a:r>
                    </a:p>
                    <a:p>
                      <a:pPr marL="171450" indent="-114300">
                        <a:buFont typeface="Wingdings" panose="05000000000000000000" pitchFamily="2" charset="2"/>
                        <a:buChar char="§"/>
                      </a:pPr>
                      <a:r>
                        <a:rPr lang="en-US" sz="800" dirty="0">
                          <a:latin typeface="+mn-lt"/>
                        </a:rPr>
                        <a:t>Corporate Account has the </a:t>
                      </a:r>
                      <a:br>
                        <a:rPr lang="en-US" sz="800" dirty="0">
                          <a:latin typeface="+mn-lt"/>
                        </a:rPr>
                      </a:br>
                      <a:r>
                        <a:rPr lang="en-US" sz="800" dirty="0">
                          <a:latin typeface="+mn-lt"/>
                        </a:rPr>
                        <a:t>highest SLA days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indent="-114300">
                        <a:buFont typeface="Wingdings" panose="05000000000000000000" pitchFamily="2" charset="2"/>
                        <a:buChar char="§"/>
                      </a:pPr>
                      <a:r>
                        <a:rPr lang="en-US" sz="800" dirty="0">
                          <a:latin typeface="+mn-lt"/>
                        </a:rPr>
                        <a:t>More Focus on resolving Telco Call center &amp; Port out cases.</a:t>
                      </a:r>
                    </a:p>
                    <a:p>
                      <a:pPr marL="171450" indent="-114300">
                        <a:buFont typeface="Wingdings" panose="05000000000000000000" pitchFamily="2" charset="2"/>
                        <a:buChar char="§"/>
                      </a:pPr>
                      <a:r>
                        <a:rPr lang="en-US" sz="800" dirty="0">
                          <a:latin typeface="+mn-lt"/>
                        </a:rPr>
                        <a:t>Guidance and training to customer care faculty to understand customer’s </a:t>
                      </a:r>
                      <a:br>
                        <a:rPr lang="en-US" sz="800" dirty="0">
                          <a:latin typeface="+mn-lt"/>
                        </a:rPr>
                      </a:br>
                      <a:r>
                        <a:rPr lang="en-US" sz="800" dirty="0">
                          <a:latin typeface="+mn-lt"/>
                        </a:rPr>
                        <a:t>VOC and try to resolve</a:t>
                      </a:r>
                      <a:r>
                        <a:rPr lang="en-US" sz="800" baseline="0" dirty="0">
                          <a:latin typeface="+mn-lt"/>
                        </a:rPr>
                        <a:t> issues.</a:t>
                      </a:r>
                      <a:endParaRPr lang="en-US" sz="800" dirty="0">
                        <a:latin typeface="+mn-lt"/>
                      </a:endParaRPr>
                    </a:p>
                    <a:p>
                      <a:pPr marL="171450" indent="-114300">
                        <a:buFont typeface="Wingdings" panose="05000000000000000000" pitchFamily="2" charset="2"/>
                        <a:buChar char="§"/>
                      </a:pPr>
                      <a:r>
                        <a:rPr lang="en-US" sz="800" dirty="0">
                          <a:latin typeface="+mn-lt"/>
                        </a:rPr>
                        <a:t>Avg. SLA has to minimize [Currently Avg. SLA &gt;=10 Days].</a:t>
                      </a:r>
                    </a:p>
                    <a:p>
                      <a:pPr marL="171450" indent="-114300">
                        <a:buFont typeface="Wingdings" panose="05000000000000000000" pitchFamily="2" charset="2"/>
                        <a:buChar char="§"/>
                      </a:pPr>
                      <a:r>
                        <a:rPr lang="en-US" sz="800" dirty="0">
                          <a:latin typeface="+mn-lt"/>
                        </a:rPr>
                        <a:t>Focus required for Corporate Account [“</a:t>
                      </a:r>
                      <a:r>
                        <a:rPr lang="en-US" sz="800" b="1" dirty="0">
                          <a:latin typeface="+mn-lt"/>
                        </a:rPr>
                        <a:t>highest SLA days</a:t>
                      </a:r>
                      <a:r>
                        <a:rPr lang="en-US" sz="800" dirty="0">
                          <a:latin typeface="+mn-lt"/>
                        </a:rPr>
                        <a:t>”]</a:t>
                      </a:r>
                    </a:p>
                    <a:p>
                      <a:pPr marL="171450" indent="-114300">
                        <a:buFont typeface="Wingdings" panose="05000000000000000000" pitchFamily="2" charset="2"/>
                        <a:buChar char="§"/>
                      </a:pPr>
                      <a:r>
                        <a:rPr lang="en-US" sz="800" dirty="0">
                          <a:latin typeface="+mn-lt"/>
                        </a:rPr>
                        <a:t>Special benchmarks to be made to reduce SLA days for </a:t>
                      </a:r>
                      <a:br>
                        <a:rPr lang="en-US" sz="800" dirty="0">
                          <a:latin typeface="+mn-lt"/>
                        </a:rPr>
                      </a:br>
                      <a:r>
                        <a:rPr lang="en-US" sz="800" dirty="0">
                          <a:latin typeface="+mn-lt"/>
                        </a:rPr>
                        <a:t>Corporate Accounts , VIP escalations, Port out desk and Social media cases</a:t>
                      </a:r>
                      <a:br>
                        <a:rPr lang="en-US" sz="800" dirty="0">
                          <a:latin typeface="+mn-lt"/>
                        </a:rPr>
                      </a:br>
                      <a:r>
                        <a:rPr lang="en-US" sz="800" dirty="0">
                          <a:latin typeface="+mn-lt"/>
                        </a:rPr>
                        <a:t> as they directly links companies performance/reputation</a:t>
                      </a:r>
                      <a:r>
                        <a:rPr lang="en-US" sz="800" baseline="0" dirty="0">
                          <a:latin typeface="+mn-lt"/>
                        </a:rPr>
                        <a:t> and helps to </a:t>
                      </a:r>
                      <a:r>
                        <a:rPr lang="en-US" sz="800" dirty="0">
                          <a:latin typeface="+mn-lt"/>
                        </a:rPr>
                        <a:t>avoid churn out to competitor &amp; loss of revenue.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9827">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err="1">
                          <a:solidFill>
                            <a:srgbClr val="000000"/>
                          </a:solidFill>
                          <a:effectLst/>
                          <a:latin typeface="+mn-lt"/>
                        </a:rPr>
                        <a:t>sr_source</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500044">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err="1">
                          <a:solidFill>
                            <a:srgbClr val="000000"/>
                          </a:solidFill>
                          <a:effectLst/>
                          <a:latin typeface="+mn-lt"/>
                        </a:rPr>
                        <a:t>sr_subsource</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416378">
                <a:tc rowSpan="4">
                  <a:txBody>
                    <a:bodyPr/>
                    <a:lstStyle/>
                    <a:p>
                      <a:pPr algn="ctr" fontAlgn="ctr"/>
                      <a:r>
                        <a:rPr lang="en-US" sz="800" b="0" i="0" u="none" strike="noStrike">
                          <a:solidFill>
                            <a:srgbClr val="00000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800" b="0" i="0" u="none" strike="noStrike" dirty="0">
                          <a:solidFill>
                            <a:srgbClr val="000000"/>
                          </a:solidFill>
                          <a:effectLst/>
                          <a:latin typeface="+mn-lt"/>
                        </a:rPr>
                        <a:t>To acknowledge &amp; convey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which</a:t>
                      </a:r>
                      <a:r>
                        <a:rPr lang="en-US" sz="800" b="0" i="0" u="none" strike="noStrike" baseline="0" dirty="0">
                          <a:solidFill>
                            <a:srgbClr val="000000"/>
                          </a:solidFill>
                          <a:effectLst/>
                          <a:latin typeface="+mn-lt"/>
                        </a:rPr>
                        <a:t> customer’s or class have</a:t>
                      </a:r>
                      <a:br>
                        <a:rPr lang="en-US" sz="800" b="0" i="0" u="none" strike="noStrike" baseline="0" dirty="0">
                          <a:solidFill>
                            <a:srgbClr val="000000"/>
                          </a:solidFill>
                          <a:effectLst/>
                          <a:latin typeface="+mn-lt"/>
                        </a:rPr>
                      </a:br>
                      <a:r>
                        <a:rPr lang="en-US" sz="800" b="0" i="0" u="none" strike="noStrike" baseline="0" dirty="0">
                          <a:solidFill>
                            <a:srgbClr val="000000"/>
                          </a:solidFill>
                          <a:effectLst/>
                          <a:latin typeface="+mn-lt"/>
                        </a:rPr>
                        <a:t> reported frequent issue </a:t>
                      </a:r>
                      <a:br>
                        <a:rPr lang="en-US" sz="800" b="0" i="0" u="none" strike="noStrike" baseline="0" dirty="0">
                          <a:solidFill>
                            <a:srgbClr val="000000"/>
                          </a:solidFill>
                          <a:effectLst/>
                          <a:latin typeface="+mn-lt"/>
                        </a:rPr>
                      </a:br>
                      <a:r>
                        <a:rPr lang="en-US" sz="800" b="0" i="0" u="none" strike="noStrike" baseline="0" dirty="0">
                          <a:solidFill>
                            <a:srgbClr val="000000"/>
                          </a:solidFill>
                          <a:effectLst/>
                          <a:latin typeface="+mn-lt"/>
                        </a:rPr>
                        <a:t>and </a:t>
                      </a:r>
                      <a:r>
                        <a:rPr lang="en-US" sz="800" b="0" i="0" u="none" strike="noStrike" dirty="0">
                          <a:solidFill>
                            <a:srgbClr val="000000"/>
                          </a:solidFill>
                          <a:effectLst/>
                          <a:latin typeface="+mn-lt"/>
                        </a:rPr>
                        <a:t>which customer’s has to be targeted with special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potential and fast tracking</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 system with as</a:t>
                      </a:r>
                      <a:r>
                        <a:rPr lang="en-US" sz="800" b="0" i="0" u="none" strike="noStrike" baseline="0" dirty="0">
                          <a:solidFill>
                            <a:srgbClr val="000000"/>
                          </a:solidFill>
                          <a:effectLst/>
                          <a:latin typeface="+mn-lt"/>
                        </a:rPr>
                        <a:t> low as possible SLA</a:t>
                      </a:r>
                      <a:r>
                        <a:rPr lang="en-US" sz="800" b="0" i="0" u="none" strike="noStrike" dirty="0">
                          <a:solidFill>
                            <a:srgbClr val="000000"/>
                          </a:solidFill>
                          <a:effectLst/>
                          <a:latin typeface="+mn-lt"/>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err="1">
                          <a:solidFill>
                            <a:srgbClr val="000000"/>
                          </a:solidFill>
                          <a:effectLst/>
                          <a:latin typeface="+mn-lt"/>
                        </a:rPr>
                        <a:t>sr_details</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171450" marR="0" lvl="0" indent="-114300" algn="ctr" defTabSz="685800" rtl="0" eaLnBrk="1" fontAlgn="ctr" latinLnBrk="0" hangingPunct="1">
                        <a:lnSpc>
                          <a:spcPct val="100000"/>
                        </a:lnSpc>
                        <a:spcBef>
                          <a:spcPts val="0"/>
                        </a:spcBef>
                        <a:spcAft>
                          <a:spcPts val="0"/>
                        </a:spcAft>
                        <a:buClrTx/>
                        <a:buSzTx/>
                        <a:buFont typeface="Wingdings" panose="05000000000000000000" pitchFamily="2" charset="2"/>
                        <a:buChar char="§"/>
                        <a:tabLst/>
                        <a:defRPr/>
                      </a:pPr>
                      <a:r>
                        <a:rPr lang="en-US" sz="800" dirty="0">
                          <a:latin typeface="+mn-lt"/>
                        </a:rPr>
                        <a:t>&lt;1% SR’s are raised by Solitaire customer’s.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171450" indent="-114300">
                        <a:buFont typeface="Wingdings" panose="05000000000000000000" pitchFamily="2" charset="2"/>
                        <a:buChar char="§"/>
                      </a:pPr>
                      <a:r>
                        <a:rPr lang="en-US" sz="800" b="1" dirty="0">
                          <a:latin typeface="+mn-lt"/>
                        </a:rPr>
                        <a:t>73% </a:t>
                      </a:r>
                      <a:r>
                        <a:rPr lang="en-US" sz="800" dirty="0">
                          <a:latin typeface="+mn-lt"/>
                        </a:rPr>
                        <a:t>SR’s are raised by</a:t>
                      </a:r>
                      <a:br>
                        <a:rPr lang="en-US" sz="800" dirty="0">
                          <a:latin typeface="+mn-lt"/>
                        </a:rPr>
                      </a:br>
                      <a:r>
                        <a:rPr lang="en-US" sz="800" dirty="0">
                          <a:latin typeface="+mn-lt"/>
                        </a:rPr>
                        <a:t> individual's</a:t>
                      </a:r>
                    </a:p>
                    <a:p>
                      <a:pPr marL="171450" indent="-114300">
                        <a:buFont typeface="Wingdings" panose="05000000000000000000" pitchFamily="2" charset="2"/>
                        <a:buChar char="§"/>
                      </a:pPr>
                      <a:r>
                        <a:rPr lang="en-US" sz="800" b="1" dirty="0">
                          <a:latin typeface="+mn-lt"/>
                        </a:rPr>
                        <a:t>27% </a:t>
                      </a:r>
                      <a:r>
                        <a:rPr lang="en-US" sz="800" dirty="0">
                          <a:latin typeface="+mn-lt"/>
                        </a:rPr>
                        <a:t>SR’s are raised by </a:t>
                      </a:r>
                      <a:br>
                        <a:rPr lang="en-US" sz="800" dirty="0">
                          <a:latin typeface="+mn-lt"/>
                        </a:rPr>
                      </a:br>
                      <a:r>
                        <a:rPr lang="en-US" sz="800" dirty="0">
                          <a:latin typeface="+mn-lt"/>
                        </a:rPr>
                        <a:t>Corporate’s, Small/Medium Enterprise.</a:t>
                      </a:r>
                    </a:p>
                    <a:p>
                      <a:pPr marL="171450" indent="-114300">
                        <a:buFont typeface="Wingdings" panose="05000000000000000000" pitchFamily="2" charset="2"/>
                        <a:buChar char="§"/>
                      </a:pPr>
                      <a:r>
                        <a:rPr lang="en-US" sz="800" b="1" dirty="0">
                          <a:latin typeface="+mn-lt"/>
                        </a:rPr>
                        <a:t>ICICI Bank</a:t>
                      </a:r>
                      <a:r>
                        <a:rPr lang="en-US" sz="800" dirty="0">
                          <a:latin typeface="+mn-lt"/>
                        </a:rPr>
                        <a:t> &amp; </a:t>
                      </a:r>
                      <a:r>
                        <a:rPr lang="en-US" sz="800" b="1" dirty="0">
                          <a:latin typeface="+mn-lt"/>
                        </a:rPr>
                        <a:t>Reliance Energy</a:t>
                      </a:r>
                      <a:r>
                        <a:rPr lang="en-US" sz="800" dirty="0">
                          <a:latin typeface="+mn-lt"/>
                        </a:rPr>
                        <a:t> [corporate</a:t>
                      </a:r>
                      <a:r>
                        <a:rPr lang="en-US" sz="800" baseline="0" dirty="0">
                          <a:latin typeface="+mn-lt"/>
                        </a:rPr>
                        <a:t> class</a:t>
                      </a:r>
                      <a:r>
                        <a:rPr lang="en-US" sz="800" dirty="0">
                          <a:latin typeface="+mn-lt"/>
                        </a:rPr>
                        <a:t>] and</a:t>
                      </a:r>
                      <a:r>
                        <a:rPr lang="en-US" sz="800" baseline="0" dirty="0">
                          <a:latin typeface="+mn-lt"/>
                        </a:rPr>
                        <a:t> </a:t>
                      </a:r>
                      <a:r>
                        <a:rPr lang="en-US" sz="800" b="1" dirty="0">
                          <a:latin typeface="+mn-lt"/>
                        </a:rPr>
                        <a:t>Innovative Ideas</a:t>
                      </a:r>
                      <a:r>
                        <a:rPr lang="en-US" sz="800" b="1" baseline="0" dirty="0">
                          <a:latin typeface="+mn-lt"/>
                        </a:rPr>
                        <a:t> </a:t>
                      </a:r>
                      <a:r>
                        <a:rPr lang="en-US" sz="800" b="0" baseline="0" dirty="0">
                          <a:latin typeface="+mn-lt"/>
                        </a:rPr>
                        <a:t>[Micro class] most issues reported</a:t>
                      </a:r>
                      <a:endParaRPr lang="en-US" sz="800" b="0" dirty="0">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171450" marR="0" lvl="0" indent="-114300" algn="l" defTabSz="685800" rtl="0" eaLnBrk="1" fontAlgn="b" latinLnBrk="0" hangingPunct="1">
                        <a:lnSpc>
                          <a:spcPct val="100000"/>
                        </a:lnSpc>
                        <a:spcBef>
                          <a:spcPts val="0"/>
                        </a:spcBef>
                        <a:spcAft>
                          <a:spcPts val="0"/>
                        </a:spcAft>
                        <a:buClrTx/>
                        <a:buSzTx/>
                        <a:buFont typeface="Wingdings" panose="05000000000000000000" pitchFamily="2" charset="2"/>
                        <a:buChar char="§"/>
                        <a:tabLst/>
                        <a:defRPr/>
                      </a:pPr>
                      <a:r>
                        <a:rPr lang="en-US" sz="800" dirty="0">
                          <a:latin typeface="+mn-lt"/>
                        </a:rPr>
                        <a:t>Avg. SLA has to minimize [Currently Avg. SLA &gt;=10 Days].</a:t>
                      </a:r>
                      <a:endParaRPr lang="en-US" sz="800" b="0" i="0" u="none" strike="noStrike" dirty="0">
                        <a:solidFill>
                          <a:srgbClr val="000000"/>
                        </a:solidFill>
                        <a:effectLst/>
                        <a:latin typeface="+mn-lt"/>
                      </a:endParaRPr>
                    </a:p>
                    <a:p>
                      <a:pPr marL="171450" marR="0" lvl="0" indent="-114300" algn="l" defTabSz="685800" rtl="0" eaLnBrk="1" fontAlgn="b" latinLnBrk="0" hangingPunct="1">
                        <a:lnSpc>
                          <a:spcPct val="100000"/>
                        </a:lnSpc>
                        <a:spcBef>
                          <a:spcPts val="0"/>
                        </a:spcBef>
                        <a:spcAft>
                          <a:spcPts val="0"/>
                        </a:spcAft>
                        <a:buClrTx/>
                        <a:buSzTx/>
                        <a:buFont typeface="Wingdings" panose="05000000000000000000" pitchFamily="2" charset="2"/>
                        <a:buChar char="§"/>
                        <a:tabLst/>
                        <a:defRPr/>
                      </a:pPr>
                      <a:r>
                        <a:rPr lang="en-US" sz="800" b="0" i="0" u="none" strike="noStrike" dirty="0">
                          <a:solidFill>
                            <a:srgbClr val="000000"/>
                          </a:solidFill>
                          <a:effectLst/>
                          <a:latin typeface="+mn-lt"/>
                        </a:rPr>
                        <a:t>Focus required for Key, Small / Medium Enterprise and Corporate Account [“</a:t>
                      </a:r>
                      <a:r>
                        <a:rPr lang="en-US" sz="800" b="1" i="0" u="none" strike="noStrike" dirty="0">
                          <a:solidFill>
                            <a:srgbClr val="000000"/>
                          </a:solidFill>
                          <a:effectLst/>
                          <a:latin typeface="+mn-lt"/>
                        </a:rPr>
                        <a:t>higher SLA days</a:t>
                      </a:r>
                      <a:r>
                        <a:rPr lang="en-US" sz="800" b="0" i="0" u="none" strike="noStrike" dirty="0">
                          <a:solidFill>
                            <a:srgbClr val="000000"/>
                          </a:solidFill>
                          <a:effectLst/>
                          <a:latin typeface="+mn-lt"/>
                        </a:rPr>
                        <a:t>”].</a:t>
                      </a:r>
                    </a:p>
                    <a:p>
                      <a:pPr marL="171450" marR="0" lvl="0" indent="-114300" algn="l" defTabSz="685800" rtl="0" eaLnBrk="1" fontAlgn="b" latinLnBrk="0" hangingPunct="1">
                        <a:lnSpc>
                          <a:spcPct val="100000"/>
                        </a:lnSpc>
                        <a:spcBef>
                          <a:spcPts val="0"/>
                        </a:spcBef>
                        <a:spcAft>
                          <a:spcPts val="0"/>
                        </a:spcAft>
                        <a:buClrTx/>
                        <a:buSzTx/>
                        <a:buFont typeface="Wingdings" panose="05000000000000000000" pitchFamily="2" charset="2"/>
                        <a:buChar char="§"/>
                        <a:tabLst/>
                        <a:defRPr/>
                      </a:pPr>
                      <a:r>
                        <a:rPr lang="en-US" sz="800" b="0" i="0" u="none" strike="noStrike" dirty="0">
                          <a:solidFill>
                            <a:srgbClr val="000000"/>
                          </a:solidFill>
                          <a:effectLst/>
                          <a:latin typeface="+mn-lt"/>
                        </a:rPr>
                        <a:t>Special benchmarks &amp; Solution to be planned :</a:t>
                      </a:r>
                      <a:br>
                        <a:rPr lang="en-US" sz="800" b="0" i="0" u="none" strike="noStrike" dirty="0">
                          <a:solidFill>
                            <a:srgbClr val="000000"/>
                          </a:solidFill>
                          <a:effectLst/>
                          <a:latin typeface="+mn-lt"/>
                        </a:rPr>
                      </a:br>
                      <a:r>
                        <a:rPr lang="en-US" sz="800" b="0" i="0" u="none" strike="noStrike" baseline="0" dirty="0">
                          <a:solidFill>
                            <a:srgbClr val="000000"/>
                          </a:solidFill>
                          <a:effectLst/>
                          <a:latin typeface="+mn-lt"/>
                        </a:rPr>
                        <a:t> - </a:t>
                      </a:r>
                      <a:r>
                        <a:rPr lang="en-US" sz="800" b="0" i="0" u="none" strike="noStrike" dirty="0">
                          <a:solidFill>
                            <a:srgbClr val="000000"/>
                          </a:solidFill>
                          <a:effectLst/>
                          <a:latin typeface="+mn-lt"/>
                        </a:rPr>
                        <a:t>Reduce SLA days for ICICI bank and Reliance Energy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   [“SLA above the </a:t>
                      </a:r>
                      <a:r>
                        <a:rPr lang="en-US" sz="800" b="0" i="0" u="none" strike="noStrike" dirty="0" err="1">
                          <a:solidFill>
                            <a:srgbClr val="000000"/>
                          </a:solidFill>
                          <a:effectLst/>
                          <a:latin typeface="+mn-lt"/>
                        </a:rPr>
                        <a:t>Avg</a:t>
                      </a:r>
                      <a:r>
                        <a:rPr lang="en-US" sz="800" b="0" i="0" u="none" strike="noStrike" dirty="0">
                          <a:solidFill>
                            <a:srgbClr val="000000"/>
                          </a:solidFill>
                          <a:effectLst/>
                          <a:latin typeface="+mn-lt"/>
                        </a:rPr>
                        <a:t> of Corporate Account”]</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 -</a:t>
                      </a:r>
                      <a:r>
                        <a:rPr lang="en-US" sz="800" b="0" i="0" u="none" strike="noStrike" baseline="0" dirty="0">
                          <a:solidFill>
                            <a:srgbClr val="000000"/>
                          </a:solidFill>
                          <a:effectLst/>
                          <a:latin typeface="+mn-lt"/>
                        </a:rPr>
                        <a:t> Resolve frequently reported issues for </a:t>
                      </a:r>
                      <a:r>
                        <a:rPr lang="en-US" sz="800" b="0" i="0" u="none" strike="noStrike" dirty="0">
                          <a:solidFill>
                            <a:srgbClr val="000000"/>
                          </a:solidFill>
                          <a:effectLst/>
                          <a:latin typeface="+mn-lt"/>
                        </a:rPr>
                        <a:t>Corporate account &amp; Small Enterprise</a:t>
                      </a:r>
                      <a:br>
                        <a:rPr lang="en-US" sz="800" b="0" i="0" u="none" strike="noStrike" dirty="0">
                          <a:solidFill>
                            <a:srgbClr val="000000"/>
                          </a:solidFill>
                          <a:effectLst/>
                          <a:latin typeface="+mn-lt"/>
                        </a:rPr>
                      </a:br>
                      <a:r>
                        <a:rPr lang="en-US" sz="800" dirty="0">
                          <a:latin typeface="+mn-lt"/>
                        </a:rPr>
                        <a:t>as they directly links companies performance/reputation</a:t>
                      </a:r>
                      <a:r>
                        <a:rPr lang="en-US" sz="800" baseline="0" dirty="0">
                          <a:latin typeface="+mn-lt"/>
                        </a:rPr>
                        <a:t> and helps to </a:t>
                      </a:r>
                      <a:br>
                        <a:rPr lang="en-US" sz="800" baseline="0" dirty="0">
                          <a:latin typeface="+mn-lt"/>
                        </a:rPr>
                      </a:br>
                      <a:r>
                        <a:rPr lang="en-US" sz="800" dirty="0">
                          <a:latin typeface="+mn-lt"/>
                        </a:rPr>
                        <a:t>avoid churn out to competitor &amp; loss of revenue.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9162">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a:solidFill>
                            <a:srgbClr val="000000"/>
                          </a:solidFill>
                          <a:effectLst/>
                          <a:latin typeface="+mn-lt"/>
                        </a:rPr>
                        <a:t>customer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313208">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a:solidFill>
                            <a:srgbClr val="000000"/>
                          </a:solidFill>
                          <a:effectLst/>
                          <a:latin typeface="+mn-lt"/>
                        </a:rPr>
                        <a:t>customer 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401837">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a:solidFill>
                            <a:srgbClr val="000000"/>
                          </a:solidFill>
                          <a:effectLst/>
                          <a:latin typeface="+mn-lt"/>
                        </a:rPr>
                        <a:t>customer class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bl>
          </a:graphicData>
        </a:graphic>
      </p:graphicFrame>
      <p:sp>
        <p:nvSpPr>
          <p:cNvPr id="4" name="Google Shape;61;p14"/>
          <p:cNvSpPr txBox="1">
            <a:spLocks/>
          </p:cNvSpPr>
          <p:nvPr/>
        </p:nvSpPr>
        <p:spPr>
          <a:xfrm>
            <a:off x="75259" y="2274"/>
            <a:ext cx="8520600" cy="572700"/>
          </a:xfrm>
          <a:prstGeom prst="rect">
            <a:avLst/>
          </a:prstGeom>
        </p:spPr>
        <p:txBody>
          <a:bodyPr spcFirstLastPara="1" wrap="square" lIns="91425" tIns="91425" rIns="91425" bIns="91425" anchor="t" anchorCtr="0">
            <a:no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pPr algn="l">
              <a:buClrTx/>
              <a:buFontTx/>
            </a:pPr>
            <a:r>
              <a:rPr lang="en-US" sz="1400" b="1" dirty="0">
                <a:latin typeface="+mn-lt"/>
                <a:cs typeface="Times New Roman" panose="02020603050405020304" pitchFamily="18" charset="0"/>
              </a:rPr>
              <a:t>EXECUTIVE SUMMARY – Business problem &amp; Suggestion</a:t>
            </a:r>
          </a:p>
        </p:txBody>
      </p:sp>
    </p:spTree>
    <p:extLst>
      <p:ext uri="{BB962C8B-B14F-4D97-AF65-F5344CB8AC3E}">
        <p14:creationId xmlns:p14="http://schemas.microsoft.com/office/powerpoint/2010/main" val="6334788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84958304"/>
              </p:ext>
            </p:extLst>
          </p:nvPr>
        </p:nvGraphicFramePr>
        <p:xfrm>
          <a:off x="75259" y="574974"/>
          <a:ext cx="8872798" cy="2707069"/>
        </p:xfrm>
        <a:graphic>
          <a:graphicData uri="http://schemas.openxmlformats.org/drawingml/2006/table">
            <a:tbl>
              <a:tblPr/>
              <a:tblGrid>
                <a:gridCol w="246235">
                  <a:extLst>
                    <a:ext uri="{9D8B030D-6E8A-4147-A177-3AD203B41FA5}">
                      <a16:colId xmlns:a16="http://schemas.microsoft.com/office/drawing/2014/main" val="20000"/>
                    </a:ext>
                  </a:extLst>
                </a:gridCol>
                <a:gridCol w="1518937">
                  <a:extLst>
                    <a:ext uri="{9D8B030D-6E8A-4147-A177-3AD203B41FA5}">
                      <a16:colId xmlns:a16="http://schemas.microsoft.com/office/drawing/2014/main" val="20001"/>
                    </a:ext>
                  </a:extLst>
                </a:gridCol>
                <a:gridCol w="825508">
                  <a:extLst>
                    <a:ext uri="{9D8B030D-6E8A-4147-A177-3AD203B41FA5}">
                      <a16:colId xmlns:a16="http://schemas.microsoft.com/office/drawing/2014/main" val="20002"/>
                    </a:ext>
                  </a:extLst>
                </a:gridCol>
                <a:gridCol w="1220370">
                  <a:extLst>
                    <a:ext uri="{9D8B030D-6E8A-4147-A177-3AD203B41FA5}">
                      <a16:colId xmlns:a16="http://schemas.microsoft.com/office/drawing/2014/main" val="20003"/>
                    </a:ext>
                  </a:extLst>
                </a:gridCol>
                <a:gridCol w="1620081">
                  <a:extLst>
                    <a:ext uri="{9D8B030D-6E8A-4147-A177-3AD203B41FA5}">
                      <a16:colId xmlns:a16="http://schemas.microsoft.com/office/drawing/2014/main" val="20004"/>
                    </a:ext>
                  </a:extLst>
                </a:gridCol>
                <a:gridCol w="3441667">
                  <a:extLst>
                    <a:ext uri="{9D8B030D-6E8A-4147-A177-3AD203B41FA5}">
                      <a16:colId xmlns:a16="http://schemas.microsoft.com/office/drawing/2014/main" val="20005"/>
                    </a:ext>
                  </a:extLst>
                </a:gridCol>
              </a:tblGrid>
              <a:tr h="339426">
                <a:tc>
                  <a:txBody>
                    <a:bodyPr/>
                    <a:lstStyle/>
                    <a:p>
                      <a:pPr algn="ctr" fontAlgn="b"/>
                      <a:r>
                        <a:rPr lang="en-US" sz="900" b="1" i="0" u="none" strike="noStrike" dirty="0">
                          <a:solidFill>
                            <a:srgbClr val="000000"/>
                          </a:solidFill>
                          <a:effectLst/>
                          <a:latin typeface="+mn-lt"/>
                        </a:rPr>
                        <a:t> Sr. </a:t>
                      </a:r>
                    </a:p>
                    <a:p>
                      <a:pPr algn="ctr" fontAlgn="b"/>
                      <a:r>
                        <a:rPr lang="en-US" sz="900" b="1" i="0" u="none" strike="noStrike" dirty="0">
                          <a:solidFill>
                            <a:srgbClr val="000000"/>
                          </a:solidFill>
                          <a:effectLst/>
                          <a:latin typeface="+mn-lt"/>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Business Problem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Tables Used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Highs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Lows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900" b="1" i="0" u="none" strike="noStrike" dirty="0">
                          <a:solidFill>
                            <a:srgbClr val="000000"/>
                          </a:solidFill>
                          <a:effectLst/>
                          <a:latin typeface="+mn-lt"/>
                        </a:rPr>
                        <a:t>Suggestions &amp; Solutions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8509">
                <a:tc rowSpan="3">
                  <a:txBody>
                    <a:bodyPr/>
                    <a:lstStyle/>
                    <a:p>
                      <a:pPr algn="ctr" fontAlgn="ctr"/>
                      <a:r>
                        <a:rPr lang="en-US" sz="800" b="0" i="0" u="none" strike="noStrike" dirty="0">
                          <a:solidFill>
                            <a:srgbClr val="000000"/>
                          </a:solidFill>
                          <a:effectLst/>
                          <a:latin typeface="+mn-lt"/>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800" b="0" i="0" u="none" strike="noStrike" dirty="0">
                          <a:solidFill>
                            <a:srgbClr val="000000"/>
                          </a:solidFill>
                          <a:effectLst/>
                          <a:latin typeface="+mn-lt"/>
                        </a:rPr>
                        <a:t>To</a:t>
                      </a:r>
                      <a:r>
                        <a:rPr lang="en-US" sz="800" b="0" i="0" u="none" strike="noStrike" baseline="0" dirty="0">
                          <a:solidFill>
                            <a:srgbClr val="000000"/>
                          </a:solidFill>
                          <a:effectLst/>
                          <a:latin typeface="+mn-lt"/>
                        </a:rPr>
                        <a:t> c</a:t>
                      </a:r>
                      <a:r>
                        <a:rPr lang="en-US" sz="800" b="0" i="0" u="none" strike="noStrike" dirty="0">
                          <a:solidFill>
                            <a:srgbClr val="000000"/>
                          </a:solidFill>
                          <a:effectLst/>
                          <a:latin typeface="+mn-lt"/>
                        </a:rPr>
                        <a:t>heck for the existence of Geographical locations with maximum SRs registered and distinguish by different SR</a:t>
                      </a:r>
                      <a:r>
                        <a:rPr lang="en-US" sz="800" b="0" i="0" u="none" strike="noStrike" baseline="0" dirty="0">
                          <a:solidFill>
                            <a:srgbClr val="000000"/>
                          </a:solidFill>
                          <a:effectLst/>
                          <a:latin typeface="+mn-lt"/>
                        </a:rPr>
                        <a:t> </a:t>
                      </a:r>
                      <a:r>
                        <a:rPr lang="en-US" sz="800" b="0" i="0" u="none" strike="noStrike" dirty="0">
                          <a:solidFill>
                            <a:srgbClr val="000000"/>
                          </a:solidFill>
                          <a:effectLst/>
                          <a:latin typeface="+mn-lt"/>
                        </a:rPr>
                        <a:t>status</a:t>
                      </a:r>
                      <a:r>
                        <a:rPr lang="en-US" sz="800" b="0" i="0" u="none" strike="noStrike" baseline="0" dirty="0">
                          <a:solidFill>
                            <a:srgbClr val="000000"/>
                          </a:solidFill>
                          <a:effectLst/>
                          <a:latin typeface="+mn-lt"/>
                        </a:rPr>
                        <a:t> which needs attention.</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n-lt"/>
                        </a:rPr>
                        <a:t>sr_details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marR="0" lvl="0" indent="-114300" algn="l" defTabSz="685800" rtl="0" eaLnBrk="1" fontAlgn="ctr" latinLnBrk="0" hangingPunct="1">
                        <a:lnSpc>
                          <a:spcPct val="100000"/>
                        </a:lnSpc>
                        <a:spcBef>
                          <a:spcPts val="0"/>
                        </a:spcBef>
                        <a:spcAft>
                          <a:spcPts val="0"/>
                        </a:spcAft>
                        <a:buClrTx/>
                        <a:buSzTx/>
                        <a:buFont typeface="Wingdings" panose="05000000000000000000" pitchFamily="2" charset="2"/>
                        <a:buChar char="§"/>
                        <a:tabLst/>
                        <a:defRPr/>
                      </a:pPr>
                      <a:r>
                        <a:rPr lang="en-US" sz="800" dirty="0">
                          <a:latin typeface="+mn-lt"/>
                        </a:rPr>
                        <a:t>&lt;=5% Complaints are from Rest of India.</a:t>
                      </a:r>
                    </a:p>
                    <a:p>
                      <a:pPr marL="171450" marR="0" lvl="0" indent="-114300" algn="l" defTabSz="685800" rtl="0" eaLnBrk="1" fontAlgn="ctr" latinLnBrk="0" hangingPunct="1">
                        <a:lnSpc>
                          <a:spcPct val="100000"/>
                        </a:lnSpc>
                        <a:spcBef>
                          <a:spcPts val="0"/>
                        </a:spcBef>
                        <a:spcAft>
                          <a:spcPts val="0"/>
                        </a:spcAft>
                        <a:buClrTx/>
                        <a:buSzTx/>
                        <a:buFont typeface="Wingdings" panose="05000000000000000000" pitchFamily="2" charset="2"/>
                        <a:buChar char="§"/>
                        <a:tabLst/>
                        <a:defRPr/>
                      </a:pPr>
                      <a:r>
                        <a:rPr lang="en-US" sz="800" dirty="0">
                          <a:latin typeface="+mn-lt"/>
                        </a:rPr>
                        <a:t>Within Mumbai ::</a:t>
                      </a:r>
                      <a:br>
                        <a:rPr lang="en-US" sz="800" dirty="0">
                          <a:latin typeface="+mn-lt"/>
                        </a:rPr>
                      </a:br>
                      <a:r>
                        <a:rPr lang="en-US" sz="800" b="1" dirty="0">
                          <a:latin typeface="+mn-lt"/>
                        </a:rPr>
                        <a:t>Location ID 1 to 4 </a:t>
                      </a:r>
                      <a:r>
                        <a:rPr lang="en-US" sz="800" dirty="0">
                          <a:latin typeface="+mn-lt"/>
                        </a:rPr>
                        <a:t>:: Lowest SR’s</a:t>
                      </a:r>
                    </a:p>
                    <a:p>
                      <a:pPr marL="171450" marR="0" lvl="0" indent="-114300" algn="l" defTabSz="685800" rtl="0" eaLnBrk="1" fontAlgn="ctr" latinLnBrk="0" hangingPunct="1">
                        <a:lnSpc>
                          <a:spcPct val="100000"/>
                        </a:lnSpc>
                        <a:spcBef>
                          <a:spcPts val="0"/>
                        </a:spcBef>
                        <a:spcAft>
                          <a:spcPts val="0"/>
                        </a:spcAft>
                        <a:buClrTx/>
                        <a:buSzTx/>
                        <a:buFont typeface="Wingdings" panose="05000000000000000000" pitchFamily="2" charset="2"/>
                        <a:buChar char="§"/>
                        <a:tabLst/>
                        <a:defRPr/>
                      </a:pPr>
                      <a:r>
                        <a:rPr lang="en-US" sz="800" dirty="0">
                          <a:latin typeface="+mn-lt"/>
                        </a:rPr>
                        <a:t>Kolkata with least complaints raised [best amongst the metro city].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indent="-114300">
                        <a:buFont typeface="Wingdings" panose="05000000000000000000" pitchFamily="2" charset="2"/>
                        <a:buChar char="§"/>
                      </a:pPr>
                      <a:r>
                        <a:rPr lang="en-US" sz="800" b="1" dirty="0">
                          <a:latin typeface="+mn-lt"/>
                        </a:rPr>
                        <a:t>37% </a:t>
                      </a:r>
                      <a:r>
                        <a:rPr lang="en-US" sz="800" dirty="0">
                          <a:latin typeface="+mn-lt"/>
                        </a:rPr>
                        <a:t>of total complaints reported from Mumbai [Highest], </a:t>
                      </a:r>
                      <a:br>
                        <a:rPr lang="en-US" sz="800" dirty="0">
                          <a:latin typeface="+mn-lt"/>
                        </a:rPr>
                      </a:br>
                      <a:r>
                        <a:rPr lang="en-US" sz="800" dirty="0">
                          <a:latin typeface="+mn-lt"/>
                        </a:rPr>
                        <a:t>followed by Bangalore [</a:t>
                      </a:r>
                      <a:r>
                        <a:rPr lang="en-US" sz="800" b="1" dirty="0">
                          <a:latin typeface="+mn-lt"/>
                        </a:rPr>
                        <a:t>21%] </a:t>
                      </a:r>
                      <a:br>
                        <a:rPr lang="en-US" sz="800" dirty="0">
                          <a:latin typeface="+mn-lt"/>
                        </a:rPr>
                      </a:br>
                      <a:r>
                        <a:rPr lang="en-US" sz="800" dirty="0">
                          <a:latin typeface="+mn-lt"/>
                        </a:rPr>
                        <a:t>&amp; Delhi [</a:t>
                      </a:r>
                      <a:r>
                        <a:rPr lang="en-US" sz="800" b="1" dirty="0">
                          <a:latin typeface="+mn-lt"/>
                        </a:rPr>
                        <a:t>19%]</a:t>
                      </a:r>
                      <a:br>
                        <a:rPr lang="en-US" sz="800" b="1" dirty="0">
                          <a:latin typeface="+mn-lt"/>
                        </a:rPr>
                      </a:br>
                      <a:endParaRPr lang="en-US" sz="800" b="1" dirty="0">
                        <a:latin typeface="+mn-lt"/>
                      </a:endParaRPr>
                    </a:p>
                    <a:p>
                      <a:pPr marL="171450" indent="-114300">
                        <a:buFont typeface="Wingdings" panose="05000000000000000000" pitchFamily="2" charset="2"/>
                        <a:buChar char="§"/>
                      </a:pPr>
                      <a:r>
                        <a:rPr lang="en-US" sz="800" dirty="0">
                          <a:latin typeface="+mn-lt"/>
                        </a:rPr>
                        <a:t>Within Mumbai :: </a:t>
                      </a:r>
                      <a:br>
                        <a:rPr lang="en-US" sz="800" dirty="0">
                          <a:latin typeface="+mn-lt"/>
                        </a:rPr>
                      </a:br>
                      <a:r>
                        <a:rPr lang="en-US" sz="800" b="1" dirty="0">
                          <a:latin typeface="+mn-lt"/>
                        </a:rPr>
                        <a:t>Location ID 12, 13 &amp; 15 </a:t>
                      </a:r>
                      <a:r>
                        <a:rPr lang="en-US" sz="800" dirty="0">
                          <a:latin typeface="+mn-lt"/>
                        </a:rPr>
                        <a:t>:: </a:t>
                      </a:r>
                      <a:br>
                        <a:rPr lang="en-US" sz="800" dirty="0">
                          <a:latin typeface="+mn-lt"/>
                        </a:rPr>
                      </a:br>
                      <a:r>
                        <a:rPr lang="en-US" sz="800" dirty="0">
                          <a:latin typeface="+mn-lt"/>
                        </a:rPr>
                        <a:t>Highest SR’s :: Low Customer Satisfaction Index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indent="-114300">
                        <a:buFont typeface="Wingdings" panose="05000000000000000000" pitchFamily="2" charset="2"/>
                        <a:buChar char="§"/>
                      </a:pPr>
                      <a:r>
                        <a:rPr lang="en-US" sz="800" dirty="0">
                          <a:latin typeface="+mn-lt"/>
                        </a:rPr>
                        <a:t>Prime Focus for marketing &amp; network team for improvement : </a:t>
                      </a:r>
                      <a:r>
                        <a:rPr lang="en-US" sz="800" b="1" dirty="0">
                          <a:latin typeface="+mn-lt"/>
                        </a:rPr>
                        <a:t>Mumbai.</a:t>
                      </a:r>
                      <a:br>
                        <a:rPr lang="en-US" sz="800" dirty="0">
                          <a:latin typeface="+mn-lt"/>
                        </a:rPr>
                      </a:br>
                      <a:endParaRPr lang="en-US" sz="800" dirty="0">
                        <a:latin typeface="+mn-lt"/>
                      </a:endParaRPr>
                    </a:p>
                    <a:p>
                      <a:pPr marL="171450" indent="-114300">
                        <a:buFont typeface="Wingdings" panose="05000000000000000000" pitchFamily="2" charset="2"/>
                        <a:buChar char="§"/>
                      </a:pPr>
                      <a:r>
                        <a:rPr lang="en-US" sz="800" dirty="0">
                          <a:latin typeface="+mn-lt"/>
                        </a:rPr>
                        <a:t>In Mumbai : </a:t>
                      </a:r>
                      <a:r>
                        <a:rPr lang="en-US" sz="800" dirty="0" err="1">
                          <a:latin typeface="+mn-lt"/>
                        </a:rPr>
                        <a:t>Jogeshwari</a:t>
                      </a:r>
                      <a:r>
                        <a:rPr lang="en-US" sz="800" dirty="0">
                          <a:latin typeface="+mn-lt"/>
                        </a:rPr>
                        <a:t> &amp; </a:t>
                      </a:r>
                      <a:r>
                        <a:rPr lang="en-US" sz="800" dirty="0" err="1">
                          <a:latin typeface="+mn-lt"/>
                        </a:rPr>
                        <a:t>Kandivali</a:t>
                      </a:r>
                      <a:r>
                        <a:rPr lang="en-US" sz="800" dirty="0">
                          <a:latin typeface="+mn-lt"/>
                        </a:rPr>
                        <a:t> location’s has the </a:t>
                      </a:r>
                      <a:r>
                        <a:rPr lang="en-US" sz="800" b="1" dirty="0">
                          <a:latin typeface="+mn-lt"/>
                        </a:rPr>
                        <a:t>highest SR’s raised and </a:t>
                      </a:r>
                      <a:r>
                        <a:rPr lang="en-US" sz="800" b="1" dirty="0" err="1">
                          <a:latin typeface="+mn-lt"/>
                        </a:rPr>
                        <a:t>SR_status</a:t>
                      </a:r>
                      <a:r>
                        <a:rPr lang="en-US" sz="800" b="1" dirty="0">
                          <a:latin typeface="+mn-lt"/>
                        </a:rPr>
                        <a:t> :: Resolved</a:t>
                      </a:r>
                      <a:r>
                        <a:rPr lang="en-US" sz="800" dirty="0">
                          <a:latin typeface="+mn-lt"/>
                        </a:rPr>
                        <a:t> too – Need to get RCA for repeated SR’s occurrence’s.</a:t>
                      </a:r>
                      <a:br>
                        <a:rPr lang="en-US" sz="800" dirty="0">
                          <a:latin typeface="+mn-lt"/>
                        </a:rPr>
                      </a:br>
                      <a:endParaRPr lang="en-US" sz="800" dirty="0">
                        <a:latin typeface="+mn-lt"/>
                      </a:endParaRPr>
                    </a:p>
                    <a:p>
                      <a:pPr marL="171450" indent="-114300">
                        <a:buFont typeface="Wingdings" panose="05000000000000000000" pitchFamily="2" charset="2"/>
                        <a:buChar char="§"/>
                      </a:pPr>
                      <a:r>
                        <a:rPr lang="en-US" sz="800" dirty="0">
                          <a:latin typeface="+mn-lt"/>
                        </a:rPr>
                        <a:t>In Mumbai location like : </a:t>
                      </a:r>
                      <a:r>
                        <a:rPr lang="en-US" sz="800" dirty="0" err="1">
                          <a:latin typeface="+mn-lt"/>
                        </a:rPr>
                        <a:t>Chembur</a:t>
                      </a:r>
                      <a:r>
                        <a:rPr lang="en-US" sz="800" dirty="0">
                          <a:latin typeface="+mn-lt"/>
                        </a:rPr>
                        <a:t> / </a:t>
                      </a:r>
                      <a:r>
                        <a:rPr lang="en-US" sz="800" dirty="0" err="1">
                          <a:latin typeface="+mn-lt"/>
                        </a:rPr>
                        <a:t>Bhandup</a:t>
                      </a:r>
                      <a:r>
                        <a:rPr lang="en-US" sz="800" dirty="0">
                          <a:latin typeface="+mn-lt"/>
                        </a:rPr>
                        <a:t> / </a:t>
                      </a:r>
                      <a:r>
                        <a:rPr lang="en-US" sz="800" dirty="0" err="1">
                          <a:latin typeface="+mn-lt"/>
                        </a:rPr>
                        <a:t>Mulund</a:t>
                      </a:r>
                      <a:r>
                        <a:rPr lang="en-US" sz="800" dirty="0">
                          <a:latin typeface="+mn-lt"/>
                        </a:rPr>
                        <a:t> / Thane </a:t>
                      </a:r>
                      <a:r>
                        <a:rPr lang="en-US" sz="800" dirty="0" err="1">
                          <a:latin typeface="+mn-lt"/>
                        </a:rPr>
                        <a:t>ghodbander</a:t>
                      </a:r>
                      <a:r>
                        <a:rPr lang="en-US" sz="800" dirty="0">
                          <a:latin typeface="+mn-lt"/>
                        </a:rPr>
                        <a:t> </a:t>
                      </a:r>
                      <a:br>
                        <a:rPr lang="en-US" sz="800" dirty="0">
                          <a:latin typeface="+mn-lt"/>
                        </a:rPr>
                      </a:br>
                      <a:r>
                        <a:rPr lang="en-US" sz="800" dirty="0">
                          <a:latin typeface="+mn-lt"/>
                        </a:rPr>
                        <a:t>has </a:t>
                      </a:r>
                      <a:r>
                        <a:rPr lang="en-US" sz="800" b="1" dirty="0">
                          <a:latin typeface="+mn-lt"/>
                        </a:rPr>
                        <a:t>high On-Hold to SR’s raised ratio </a:t>
                      </a:r>
                      <a:r>
                        <a:rPr lang="en-US" sz="800" b="0" dirty="0">
                          <a:latin typeface="+mn-lt"/>
                        </a:rPr>
                        <a:t>- </a:t>
                      </a:r>
                      <a:r>
                        <a:rPr lang="en-US" sz="800" dirty="0">
                          <a:latin typeface="+mn-lt"/>
                        </a:rPr>
                        <a:t>F</a:t>
                      </a:r>
                      <a:r>
                        <a:rPr lang="en-US" sz="800" baseline="0" dirty="0">
                          <a:latin typeface="+mn-lt"/>
                        </a:rPr>
                        <a:t>ast track closer with appropriate solutions.</a:t>
                      </a:r>
                      <a:endParaRPr lang="en-US" sz="800" dirty="0">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8509">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err="1">
                          <a:solidFill>
                            <a:srgbClr val="000000"/>
                          </a:solidFill>
                          <a:effectLst/>
                          <a:latin typeface="+mn-lt"/>
                        </a:rPr>
                        <a:t>sr_location</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402819">
                <a:tc vMerge="1">
                  <a:txBody>
                    <a:bodyPr/>
                    <a:lstStyle/>
                    <a:p>
                      <a:pPr algn="ctr" fontAlgn="ctr"/>
                      <a:endParaRPr lang="en-US" sz="10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l" fontAlgn="ctr"/>
                      <a:endParaRPr lang="en-US" sz="10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err="1">
                          <a:solidFill>
                            <a:srgbClr val="000000"/>
                          </a:solidFill>
                          <a:effectLst/>
                          <a:latin typeface="+mn-lt"/>
                        </a:rPr>
                        <a:t>sr_status</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pPr algn="ctr" fontAlgn="ctr"/>
                      <a:endParaRPr lang="en-US" sz="10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0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8509">
                <a:tc rowSpan="3">
                  <a:txBody>
                    <a:bodyPr/>
                    <a:lstStyle/>
                    <a:p>
                      <a:pPr algn="ctr" fontAlgn="ctr"/>
                      <a:r>
                        <a:rPr lang="en-US" sz="800" b="0" i="0" u="none" strike="noStrike">
                          <a:solidFill>
                            <a:srgbClr val="000000"/>
                          </a:solidFill>
                          <a:effectLst/>
                          <a:latin typeface="+mn-lt"/>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800" b="0" i="0" u="none" strike="noStrike" dirty="0">
                          <a:solidFill>
                            <a:srgbClr val="000000"/>
                          </a:solidFill>
                          <a:effectLst/>
                          <a:latin typeface="+mn-lt"/>
                        </a:rPr>
                        <a:t>To check performance based on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SLA days by comparing start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date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(Service request raised date) </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and resolution date</a:t>
                      </a:r>
                      <a:r>
                        <a:rPr lang="en-US" sz="800" b="0" i="0" u="none" strike="noStrike" baseline="0" dirty="0">
                          <a:solidFill>
                            <a:srgbClr val="000000"/>
                          </a:solidFill>
                          <a:effectLst/>
                          <a:latin typeface="+mn-lt"/>
                        </a:rPr>
                        <a:t> along with On-Hold dates </a:t>
                      </a:r>
                      <a:r>
                        <a:rPr lang="en-US" sz="800" b="0" i="0" u="none" strike="noStrike" dirty="0">
                          <a:solidFill>
                            <a:srgbClr val="000000"/>
                          </a:solidFill>
                          <a:effectLst/>
                          <a:latin typeface="+mn-lt"/>
                        </a:rPr>
                        <a:t>which need attention</a:t>
                      </a:r>
                      <a:br>
                        <a:rPr lang="en-US" sz="800" b="0" i="0" u="none" strike="noStrike" dirty="0">
                          <a:solidFill>
                            <a:srgbClr val="000000"/>
                          </a:solidFill>
                          <a:effectLst/>
                          <a:latin typeface="+mn-lt"/>
                        </a:rPr>
                      </a:br>
                      <a:r>
                        <a:rPr lang="en-US" sz="800" b="0" i="0" u="none" strike="noStrike" dirty="0">
                          <a:solidFill>
                            <a:srgbClr val="000000"/>
                          </a:solidFill>
                          <a:effectLst/>
                          <a:latin typeface="+mn-lt"/>
                        </a:rPr>
                        <a:t> and faster closer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err="1">
                          <a:solidFill>
                            <a:srgbClr val="000000"/>
                          </a:solidFill>
                          <a:effectLst/>
                          <a:latin typeface="+mn-lt"/>
                        </a:rPr>
                        <a:t>sr_details</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indent="-114300">
                        <a:buFont typeface="Wingdings" panose="05000000000000000000" pitchFamily="2" charset="2"/>
                        <a:buChar char="§"/>
                      </a:pPr>
                      <a:r>
                        <a:rPr lang="en-US" sz="800" b="1" dirty="0">
                          <a:latin typeface="+mn-lt"/>
                        </a:rPr>
                        <a:t>48%</a:t>
                      </a:r>
                      <a:r>
                        <a:rPr lang="en-US" sz="800" dirty="0">
                          <a:latin typeface="+mn-lt"/>
                        </a:rPr>
                        <a:t> SR’s under </a:t>
                      </a:r>
                      <a:r>
                        <a:rPr lang="en-US" sz="800" b="1" dirty="0">
                          <a:latin typeface="+mn-lt"/>
                        </a:rPr>
                        <a:t>Resolved</a:t>
                      </a:r>
                      <a:r>
                        <a:rPr lang="en-US" sz="800" dirty="0">
                          <a:latin typeface="+mn-lt"/>
                        </a:rPr>
                        <a:t> category have &lt;=5 days SLA days.</a:t>
                      </a:r>
                    </a:p>
                    <a:p>
                      <a:pPr marL="171450" indent="-114300">
                        <a:buFont typeface="Wingdings" panose="05000000000000000000" pitchFamily="2" charset="2"/>
                        <a:buChar char="§"/>
                      </a:pPr>
                      <a:r>
                        <a:rPr lang="en-US" sz="800" b="1" dirty="0">
                          <a:latin typeface="+mn-lt"/>
                        </a:rPr>
                        <a:t>2 to 4</a:t>
                      </a:r>
                      <a:r>
                        <a:rPr lang="en-US" sz="800" dirty="0">
                          <a:latin typeface="+mn-lt"/>
                        </a:rPr>
                        <a:t> </a:t>
                      </a:r>
                      <a:r>
                        <a:rPr lang="en-US" sz="800" b="1" dirty="0">
                          <a:latin typeface="+mn-lt"/>
                        </a:rPr>
                        <a:t>Days</a:t>
                      </a:r>
                      <a:r>
                        <a:rPr lang="en-US" sz="800" dirty="0">
                          <a:latin typeface="+mn-lt"/>
                        </a:rPr>
                        <a:t> is the average SLA days.</a:t>
                      </a:r>
                    </a:p>
                    <a:p>
                      <a:pPr marL="171450" indent="-114300">
                        <a:buFont typeface="Wingdings" panose="05000000000000000000" pitchFamily="2" charset="2"/>
                        <a:buChar char="§"/>
                      </a:pPr>
                      <a:r>
                        <a:rPr lang="en-US" sz="800" b="1" dirty="0">
                          <a:latin typeface="+mn-lt"/>
                        </a:rPr>
                        <a:t>Social Media</a:t>
                      </a:r>
                      <a:r>
                        <a:rPr lang="en-US" sz="800" dirty="0">
                          <a:latin typeface="+mn-lt"/>
                        </a:rPr>
                        <a:t> has the </a:t>
                      </a:r>
                      <a:r>
                        <a:rPr lang="en-US" sz="800" b="1" dirty="0">
                          <a:latin typeface="+mn-lt"/>
                        </a:rPr>
                        <a:t>lowest SLA days.</a:t>
                      </a:r>
                      <a:br>
                        <a:rPr lang="en-US" sz="800" dirty="0">
                          <a:latin typeface="+mn-lt"/>
                        </a:rPr>
                      </a:br>
                      <a:endParaRPr lang="en-US" sz="800" b="1" dirty="0">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indent="-114300">
                        <a:buFont typeface="Wingdings" panose="05000000000000000000" pitchFamily="2" charset="2"/>
                        <a:buChar char="§"/>
                      </a:pPr>
                      <a:r>
                        <a:rPr lang="en-US" sz="800" b="1" dirty="0">
                          <a:latin typeface="+mn-lt"/>
                        </a:rPr>
                        <a:t>Minimize SLA days</a:t>
                      </a:r>
                      <a:r>
                        <a:rPr lang="en-US" sz="800" dirty="0">
                          <a:latin typeface="+mn-lt"/>
                        </a:rPr>
                        <a:t>, should target &gt;=8 days SLA days [</a:t>
                      </a:r>
                      <a:r>
                        <a:rPr lang="en-US" sz="800" b="1" dirty="0">
                          <a:latin typeface="+mn-lt"/>
                        </a:rPr>
                        <a:t>39%</a:t>
                      </a:r>
                      <a:r>
                        <a:rPr lang="en-US" sz="800" dirty="0">
                          <a:latin typeface="+mn-lt"/>
                        </a:rPr>
                        <a:t>].</a:t>
                      </a:r>
                      <a:endParaRPr lang="en-US" sz="800" b="1" dirty="0">
                        <a:latin typeface="+mn-lt"/>
                      </a:endParaRPr>
                    </a:p>
                    <a:p>
                      <a:pPr marL="171450" indent="-114300">
                        <a:buFont typeface="Wingdings" panose="05000000000000000000" pitchFamily="2" charset="2"/>
                        <a:buChar char="§"/>
                      </a:pPr>
                      <a:r>
                        <a:rPr lang="en-US" sz="800" dirty="0">
                          <a:latin typeface="+mn-lt"/>
                        </a:rPr>
                        <a:t>Month on Month – </a:t>
                      </a:r>
                      <a:br>
                        <a:rPr lang="en-US" sz="800" dirty="0">
                          <a:latin typeface="+mn-lt"/>
                        </a:rPr>
                      </a:br>
                      <a:r>
                        <a:rPr lang="en-US" sz="800" b="1" dirty="0">
                          <a:latin typeface="+mn-lt"/>
                        </a:rPr>
                        <a:t>Increasing Trend</a:t>
                      </a:r>
                      <a:r>
                        <a:rPr lang="en-US" sz="800" b="1" baseline="0" dirty="0">
                          <a:latin typeface="+mn-lt"/>
                        </a:rPr>
                        <a:t> [</a:t>
                      </a:r>
                      <a:r>
                        <a:rPr lang="en-US" sz="800" dirty="0">
                          <a:latin typeface="+mn-lt"/>
                        </a:rPr>
                        <a:t>No. of SR’s under SR Status :: On-Hold].</a:t>
                      </a:r>
                    </a:p>
                    <a:p>
                      <a:pPr marL="171450" indent="-114300">
                        <a:buFont typeface="Wingdings" panose="05000000000000000000" pitchFamily="2" charset="2"/>
                        <a:buChar char="§"/>
                      </a:pPr>
                      <a:r>
                        <a:rPr lang="en-US" sz="800" dirty="0">
                          <a:latin typeface="+mn-lt"/>
                        </a:rPr>
                        <a:t>Month on Month – </a:t>
                      </a:r>
                      <a:br>
                        <a:rPr lang="en-US" sz="800" dirty="0">
                          <a:latin typeface="+mn-lt"/>
                        </a:rPr>
                      </a:br>
                      <a:r>
                        <a:rPr lang="en-US" sz="800" b="1" dirty="0">
                          <a:latin typeface="+mn-lt"/>
                        </a:rPr>
                        <a:t>On Hold cases :: increased </a:t>
                      </a:r>
                      <a:r>
                        <a:rPr lang="en-US" sz="800" dirty="0">
                          <a:latin typeface="+mn-lt"/>
                        </a:rPr>
                        <a:t>for Telco Toll free, 3rd party retail store &amp; Social media </a:t>
                      </a:r>
                      <a:endParaRPr lang="en-US" sz="800" b="1" dirty="0">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171450" indent="-114300">
                        <a:buFont typeface="Wingdings" panose="05000000000000000000" pitchFamily="2" charset="2"/>
                        <a:buChar char="§"/>
                      </a:pPr>
                      <a:r>
                        <a:rPr lang="en-US" sz="800" dirty="0">
                          <a:latin typeface="+mn-lt"/>
                        </a:rPr>
                        <a:t>Avg. SLA has to minimize to less than &lt;=8 days </a:t>
                      </a:r>
                      <a:br>
                        <a:rPr lang="en-US" sz="800" dirty="0">
                          <a:latin typeface="+mn-lt"/>
                        </a:rPr>
                      </a:br>
                      <a:r>
                        <a:rPr lang="en-US" sz="800" dirty="0">
                          <a:latin typeface="+mn-lt"/>
                        </a:rPr>
                        <a:t>[Currently Avg. SLA &gt;=10 Days].</a:t>
                      </a:r>
                      <a:br>
                        <a:rPr lang="en-US" sz="800" dirty="0">
                          <a:latin typeface="+mn-lt"/>
                        </a:rPr>
                      </a:br>
                      <a:endParaRPr lang="en-US" sz="800" dirty="0">
                        <a:latin typeface="+mn-lt"/>
                      </a:endParaRPr>
                    </a:p>
                    <a:p>
                      <a:pPr marL="171450" indent="-114300">
                        <a:buFont typeface="Wingdings" panose="05000000000000000000" pitchFamily="2" charset="2"/>
                        <a:buChar char="§"/>
                      </a:pPr>
                      <a:r>
                        <a:rPr lang="en-US" sz="800" dirty="0">
                          <a:latin typeface="+mn-lt"/>
                        </a:rPr>
                        <a:t>Focus required for Corporate Account [“</a:t>
                      </a:r>
                      <a:r>
                        <a:rPr lang="en-US" sz="800" b="1" dirty="0">
                          <a:latin typeface="+mn-lt"/>
                        </a:rPr>
                        <a:t>highest SLA days ~11.8 days</a:t>
                      </a:r>
                      <a:r>
                        <a:rPr lang="en-US" sz="800" dirty="0">
                          <a:latin typeface="+mn-lt"/>
                        </a:rPr>
                        <a:t>”]</a:t>
                      </a:r>
                    </a:p>
                    <a:p>
                      <a:pPr marL="57150" indent="0">
                        <a:buFont typeface="Wingdings" panose="05000000000000000000" pitchFamily="2" charset="2"/>
                        <a:buNone/>
                      </a:pPr>
                      <a:endParaRPr lang="en-US" sz="800" dirty="0">
                        <a:latin typeface="+mn-lt"/>
                      </a:endParaRPr>
                    </a:p>
                    <a:p>
                      <a:pPr marL="171450" indent="-114300">
                        <a:buFont typeface="Wingdings" panose="05000000000000000000" pitchFamily="2" charset="2"/>
                        <a:buChar char="§"/>
                      </a:pPr>
                      <a:r>
                        <a:rPr lang="en-US" sz="800" dirty="0">
                          <a:latin typeface="+mn-lt"/>
                        </a:rPr>
                        <a:t>Special benchmarks to be made to </a:t>
                      </a:r>
                      <a:br>
                        <a:rPr lang="en-US" sz="800" dirty="0">
                          <a:latin typeface="+mn-lt"/>
                        </a:rPr>
                      </a:br>
                      <a:r>
                        <a:rPr lang="en-US" sz="800" b="1" dirty="0">
                          <a:latin typeface="+mn-lt"/>
                        </a:rPr>
                        <a:t>reduce SLA days </a:t>
                      </a:r>
                      <a:r>
                        <a:rPr lang="en-US" sz="800" dirty="0">
                          <a:latin typeface="+mn-lt"/>
                        </a:rPr>
                        <a:t>&amp; </a:t>
                      </a:r>
                      <a:r>
                        <a:rPr lang="en-US" sz="800" b="1" dirty="0">
                          <a:latin typeface="+mn-lt"/>
                        </a:rPr>
                        <a:t>reduce On-Hold cases </a:t>
                      </a:r>
                      <a:r>
                        <a:rPr lang="en-US" sz="800" dirty="0">
                          <a:latin typeface="+mn-lt"/>
                        </a:rPr>
                        <a:t>for Telco Toll free, Port Out Treat, 3</a:t>
                      </a:r>
                      <a:r>
                        <a:rPr lang="en-US" sz="800" baseline="30000" dirty="0">
                          <a:latin typeface="+mn-lt"/>
                        </a:rPr>
                        <a:t>rd</a:t>
                      </a:r>
                      <a:r>
                        <a:rPr lang="en-US" sz="800" dirty="0">
                          <a:latin typeface="+mn-lt"/>
                        </a:rPr>
                        <a:t> party retail store &amp; Social media cases as they directly links companies performance and reputation.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09">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err="1">
                          <a:solidFill>
                            <a:srgbClr val="000000"/>
                          </a:solidFill>
                          <a:effectLst/>
                          <a:latin typeface="+mn-lt"/>
                        </a:rPr>
                        <a:t>sr_status</a:t>
                      </a:r>
                      <a:endParaRPr lang="en-US" sz="8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530788">
                <a:tc vMerge="1">
                  <a:txBody>
                    <a:bodyPr/>
                    <a:lstStyle/>
                    <a:p>
                      <a:endParaRPr lang="en-US"/>
                    </a:p>
                  </a:txBody>
                  <a:tcPr/>
                </a:tc>
                <a:tc vMerge="1">
                  <a:txBody>
                    <a:bodyPr/>
                    <a:lstStyle/>
                    <a:p>
                      <a:endParaRPr lang="en-US" dirty="0"/>
                    </a:p>
                  </a:txBody>
                  <a:tcPr/>
                </a:tc>
                <a:tc>
                  <a:txBody>
                    <a:bodyPr/>
                    <a:lstStyle/>
                    <a:p>
                      <a:pPr algn="ctr" fontAlgn="ctr"/>
                      <a:r>
                        <a:rPr lang="en-US" sz="800" b="0" i="0" u="none" strike="noStrike" dirty="0">
                          <a:solidFill>
                            <a:srgbClr val="000000"/>
                          </a:solidFill>
                          <a:effectLst/>
                          <a:latin typeface="+mn-lt"/>
                        </a:rPr>
                        <a:t>customer 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4" name="Google Shape;61;p14"/>
          <p:cNvSpPr txBox="1">
            <a:spLocks/>
          </p:cNvSpPr>
          <p:nvPr/>
        </p:nvSpPr>
        <p:spPr>
          <a:xfrm>
            <a:off x="75259" y="2274"/>
            <a:ext cx="8520600" cy="572700"/>
          </a:xfrm>
          <a:prstGeom prst="rect">
            <a:avLst/>
          </a:prstGeom>
        </p:spPr>
        <p:txBody>
          <a:bodyPr spcFirstLastPara="1" wrap="square" lIns="91425" tIns="91425" rIns="91425" bIns="91425" anchor="t" anchorCtr="0">
            <a:no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pPr algn="l">
              <a:buClrTx/>
              <a:buFontTx/>
            </a:pPr>
            <a:r>
              <a:rPr lang="en-US" sz="1400" b="1" dirty="0">
                <a:latin typeface="+mn-lt"/>
                <a:cs typeface="Times New Roman" panose="02020603050405020304" pitchFamily="18" charset="0"/>
              </a:rPr>
              <a:t>EXECUTIVE SUMMARY – Business problem &amp; Suggestion</a:t>
            </a:r>
          </a:p>
        </p:txBody>
      </p:sp>
    </p:spTree>
    <p:extLst>
      <p:ext uri="{BB962C8B-B14F-4D97-AF65-F5344CB8AC3E}">
        <p14:creationId xmlns:p14="http://schemas.microsoft.com/office/powerpoint/2010/main" val="18876988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1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n-lt"/>
              </a:rPr>
              <a:t>RECOMMENDATIONS</a:t>
            </a:r>
            <a:endParaRPr>
              <a:latin typeface="+mn-lt"/>
            </a:endParaRPr>
          </a:p>
        </p:txBody>
      </p:sp>
      <p:sp>
        <p:nvSpPr>
          <p:cNvPr id="121" name="Google Shape;121;p23"/>
          <p:cNvSpPr txBox="1"/>
          <p:nvPr/>
        </p:nvSpPr>
        <p:spPr>
          <a:xfrm>
            <a:off x="192027" y="694625"/>
            <a:ext cx="8481709" cy="3608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arenR"/>
            </a:pPr>
            <a:r>
              <a:rPr lang="en" sz="1800" dirty="0">
                <a:latin typeface="+mn-lt"/>
              </a:rPr>
              <a:t>Encourage customers to use more efficient mechanisms such as Telco App, SMS and Telco Stores to report service issues </a:t>
            </a:r>
            <a:br>
              <a:rPr lang="en" sz="1800" dirty="0">
                <a:latin typeface="+mn-lt"/>
              </a:rPr>
            </a:br>
            <a:r>
              <a:rPr lang="en" sz="1800" dirty="0">
                <a:latin typeface="+mn-lt"/>
              </a:rPr>
              <a:t>(Toll free call is inefficient and resource, cost intensive)</a:t>
            </a:r>
            <a:endParaRPr sz="1800" dirty="0">
              <a:latin typeface="+mn-lt"/>
            </a:endParaRPr>
          </a:p>
          <a:p>
            <a:pPr marL="457200" lvl="0" indent="-342900" algn="l" rtl="0">
              <a:lnSpc>
                <a:spcPct val="115000"/>
              </a:lnSpc>
              <a:spcBef>
                <a:spcPts val="0"/>
              </a:spcBef>
              <a:spcAft>
                <a:spcPts val="0"/>
              </a:spcAft>
              <a:buSzPts val="1800"/>
              <a:buAutoNum type="arabicParenR"/>
            </a:pPr>
            <a:r>
              <a:rPr lang="en" sz="1800" dirty="0">
                <a:latin typeface="+mn-lt"/>
              </a:rPr>
              <a:t>Involve Engineering to look at stability issues with 3G Voice and 4G Data as they are the technologies with most issues.</a:t>
            </a:r>
          </a:p>
          <a:p>
            <a:pPr marL="457200" lvl="0" indent="-342900">
              <a:lnSpc>
                <a:spcPct val="115000"/>
              </a:lnSpc>
              <a:buSzPts val="1800"/>
              <a:buAutoNum type="arabicParenR"/>
            </a:pPr>
            <a:r>
              <a:rPr lang="en-US" sz="1800" dirty="0">
                <a:latin typeface="+mn-lt"/>
              </a:rPr>
              <a:t>Involve Engineering to get RCA along with Strong plan to improve Locations where higher % of Voice and Data issues are observed</a:t>
            </a:r>
            <a:endParaRPr sz="1800" dirty="0">
              <a:latin typeface="+mn-lt"/>
            </a:endParaRPr>
          </a:p>
          <a:p>
            <a:pPr marL="457200" lvl="0" indent="-342900" algn="l" rtl="0">
              <a:lnSpc>
                <a:spcPct val="115000"/>
              </a:lnSpc>
              <a:spcBef>
                <a:spcPts val="0"/>
              </a:spcBef>
              <a:spcAft>
                <a:spcPts val="0"/>
              </a:spcAft>
              <a:buSzPts val="1800"/>
              <a:buAutoNum type="arabicParenR"/>
            </a:pPr>
            <a:r>
              <a:rPr lang="en" sz="1800" dirty="0">
                <a:latin typeface="+mn-lt"/>
              </a:rPr>
              <a:t>Streamline resolution process to reduce time to resolve requests</a:t>
            </a:r>
            <a:endParaRPr sz="1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1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LESSONS LEARNT (on project)</a:t>
            </a:r>
            <a:endParaRPr dirty="0">
              <a:latin typeface="+mn-lt"/>
            </a:endParaRPr>
          </a:p>
        </p:txBody>
      </p:sp>
      <p:sp>
        <p:nvSpPr>
          <p:cNvPr id="127" name="Google Shape;127;p24"/>
          <p:cNvSpPr txBox="1"/>
          <p:nvPr/>
        </p:nvSpPr>
        <p:spPr>
          <a:xfrm>
            <a:off x="366200" y="805650"/>
            <a:ext cx="7937700" cy="3608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arenR"/>
            </a:pPr>
            <a:r>
              <a:rPr lang="en" sz="1800" dirty="0">
                <a:latin typeface="+mn-lt"/>
              </a:rPr>
              <a:t>Cleanup unneeded data - there is too much data that is not relevant to the analysis/goal at hand, cleaning it helps focus efforts on desired goals</a:t>
            </a:r>
            <a:endParaRPr sz="1800" dirty="0">
              <a:latin typeface="+mn-lt"/>
            </a:endParaRPr>
          </a:p>
          <a:p>
            <a:pPr marL="457200" lvl="0" indent="-342900" algn="l" rtl="0">
              <a:lnSpc>
                <a:spcPct val="115000"/>
              </a:lnSpc>
              <a:spcBef>
                <a:spcPts val="0"/>
              </a:spcBef>
              <a:spcAft>
                <a:spcPts val="0"/>
              </a:spcAft>
              <a:buSzPts val="1800"/>
              <a:buAutoNum type="arabicParenR"/>
            </a:pPr>
            <a:r>
              <a:rPr lang="en" sz="1800" dirty="0">
                <a:latin typeface="+mn-lt"/>
              </a:rPr>
              <a:t>Always keep the desired state/goals in mind to keep the analysis focused on the dimensions that matters.</a:t>
            </a:r>
            <a:endParaRPr sz="1800" dirty="0">
              <a:latin typeface="+mn-lt"/>
            </a:endParaRPr>
          </a:p>
          <a:p>
            <a:pPr marL="457200" lvl="0" indent="-342900" algn="l" rtl="0">
              <a:lnSpc>
                <a:spcPct val="115000"/>
              </a:lnSpc>
              <a:spcBef>
                <a:spcPts val="0"/>
              </a:spcBef>
              <a:spcAft>
                <a:spcPts val="0"/>
              </a:spcAft>
              <a:buSzPts val="1800"/>
              <a:buAutoNum type="arabicParenR"/>
            </a:pPr>
            <a:endParaRPr sz="1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Flowchart: Delay 2"/>
          <p:cNvSpPr/>
          <p:nvPr/>
        </p:nvSpPr>
        <p:spPr>
          <a:xfrm rot="5400000">
            <a:off x="3299012" y="735108"/>
            <a:ext cx="2653552" cy="3370729"/>
          </a:xfrm>
          <a:prstGeom prst="flowChartDelay">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600" dirty="0">
                <a:solidFill>
                  <a:schemeClr val="tx1"/>
                </a:solidFill>
              </a:rPr>
              <a:t>Thank you !!</a:t>
            </a:r>
          </a:p>
        </p:txBody>
      </p:sp>
    </p:spTree>
    <p:extLst>
      <p:ext uri="{BB962C8B-B14F-4D97-AF65-F5344CB8AC3E}">
        <p14:creationId xmlns:p14="http://schemas.microsoft.com/office/powerpoint/2010/main" val="5248486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15550" y="181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mn-lt"/>
                <a:cs typeface="Times New Roman" panose="02020603050405020304" pitchFamily="18" charset="0"/>
              </a:rPr>
              <a:t>METHODOLOGY AND TOOLS USED</a:t>
            </a:r>
            <a:endParaRPr sz="2800" b="1" dirty="0">
              <a:latin typeface="+mn-lt"/>
              <a:cs typeface="Times New Roman" panose="02020603050405020304" pitchFamily="18" charset="0"/>
            </a:endParaRPr>
          </a:p>
        </p:txBody>
      </p:sp>
      <p:sp>
        <p:nvSpPr>
          <p:cNvPr id="74" name="Google Shape;74;p16"/>
          <p:cNvSpPr txBox="1">
            <a:spLocks noGrp="1"/>
          </p:cNvSpPr>
          <p:nvPr>
            <p:ph type="body" idx="1"/>
          </p:nvPr>
        </p:nvSpPr>
        <p:spPr>
          <a:xfrm>
            <a:off x="390117" y="654222"/>
            <a:ext cx="8520600" cy="4273500"/>
          </a:xfrm>
          <a:prstGeom prst="rect">
            <a:avLst/>
          </a:prstGeom>
        </p:spPr>
        <p:txBody>
          <a:bodyPr spcFirstLastPara="1" wrap="square" lIns="91425" tIns="91425" rIns="91425" bIns="91425" anchor="t" anchorCtr="0">
            <a:noAutofit/>
          </a:bodyPr>
          <a:lstStyle/>
          <a:p>
            <a:pPr marL="0" lvl="0" indent="0">
              <a:buNone/>
            </a:pPr>
            <a:r>
              <a:rPr lang="en-US" sz="1200" cap="none" dirty="0">
                <a:cs typeface="Times New Roman" panose="02020603050405020304" pitchFamily="18" charset="0"/>
              </a:rPr>
              <a:t>Service Request data is available on </a:t>
            </a:r>
            <a:r>
              <a:rPr lang="en-US" sz="1200" b="1" cap="none" dirty="0">
                <a:cs typeface="Times New Roman" panose="02020603050405020304" pitchFamily="18" charset="0"/>
                <a:hlinkClick r:id="rId3"/>
              </a:rPr>
              <a:t>https://data.gov.in</a:t>
            </a:r>
            <a:r>
              <a:rPr lang="en-US" sz="1200" b="1" cap="none" dirty="0">
                <a:cs typeface="Times New Roman" panose="02020603050405020304" pitchFamily="18" charset="0"/>
              </a:rPr>
              <a:t> – TRIA web site</a:t>
            </a:r>
            <a:r>
              <a:rPr lang="en-US" sz="1200" cap="none" dirty="0">
                <a:cs typeface="Times New Roman" panose="02020603050405020304" pitchFamily="18" charset="0"/>
              </a:rPr>
              <a:t> in form of CSV files containing various customer’s raised complaints along with necessity information, Complaint type and technology, Customer class (Gold, silver, corporate etc.), SLA and other dimensions</a:t>
            </a:r>
          </a:p>
        </p:txBody>
      </p:sp>
      <p:graphicFrame>
        <p:nvGraphicFramePr>
          <p:cNvPr id="3" name="Table 2"/>
          <p:cNvGraphicFramePr>
            <a:graphicFrameLocks noGrp="1"/>
          </p:cNvGraphicFramePr>
          <p:nvPr>
            <p:extLst>
              <p:ext uri="{D42A27DB-BD31-4B8C-83A1-F6EECF244321}">
                <p14:modId xmlns:p14="http://schemas.microsoft.com/office/powerpoint/2010/main" val="3441711453"/>
              </p:ext>
            </p:extLst>
          </p:nvPr>
        </p:nvGraphicFramePr>
        <p:xfrm>
          <a:off x="506492" y="1708434"/>
          <a:ext cx="7165759" cy="2267661"/>
        </p:xfrm>
        <a:graphic>
          <a:graphicData uri="http://schemas.openxmlformats.org/drawingml/2006/table">
            <a:tbl>
              <a:tblPr/>
              <a:tblGrid>
                <a:gridCol w="5748126">
                  <a:extLst>
                    <a:ext uri="{9D8B030D-6E8A-4147-A177-3AD203B41FA5}">
                      <a16:colId xmlns:a16="http://schemas.microsoft.com/office/drawing/2014/main" val="20000"/>
                    </a:ext>
                  </a:extLst>
                </a:gridCol>
                <a:gridCol w="1417633">
                  <a:extLst>
                    <a:ext uri="{9D8B030D-6E8A-4147-A177-3AD203B41FA5}">
                      <a16:colId xmlns:a16="http://schemas.microsoft.com/office/drawing/2014/main" val="20001"/>
                    </a:ext>
                  </a:extLst>
                </a:gridCol>
              </a:tblGrid>
              <a:tr h="266475">
                <a:tc>
                  <a:txBody>
                    <a:bodyPr/>
                    <a:lstStyle/>
                    <a:p>
                      <a:pPr algn="ctr" fontAlgn="ctr"/>
                      <a:r>
                        <a:rPr lang="en-US" sz="1050" b="1" i="0" u="none" strike="noStrike" dirty="0">
                          <a:solidFill>
                            <a:srgbClr val="000000"/>
                          </a:solidFill>
                          <a:effectLst/>
                          <a:latin typeface="Times New Roman" panose="02020603050405020304" pitchFamily="18" charset="0"/>
                        </a:rPr>
                        <a:t>Work Task</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50" b="1" i="0" u="none" strike="noStrike">
                          <a:solidFill>
                            <a:srgbClr val="000000"/>
                          </a:solidFill>
                          <a:effectLst/>
                          <a:latin typeface="Times New Roman" panose="02020603050405020304" pitchFamily="18" charset="0"/>
                        </a:rPr>
                        <a:t>Tools Used</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90339">
                <a:tc rowSpan="2">
                  <a:txBody>
                    <a:bodyPr/>
                    <a:lstStyle/>
                    <a:p>
                      <a:pPr algn="l" fontAlgn="ctr"/>
                      <a:r>
                        <a:rPr lang="en-US" sz="1050" b="0" i="0" u="none" strike="noStrike" dirty="0">
                          <a:solidFill>
                            <a:srgbClr val="000000"/>
                          </a:solidFill>
                          <a:effectLst/>
                          <a:latin typeface="Times New Roman" panose="02020603050405020304" pitchFamily="18" charset="0"/>
                        </a:rPr>
                        <a:t>Cleanup the CSV data (Remove unwanted &amp; Blank fields, sanitize/format some of them such as Zip codes, Address, Names, </a:t>
                      </a:r>
                      <a:r>
                        <a:rPr lang="en-US" sz="1050" b="0" i="0" u="none" strike="noStrike" dirty="0" err="1">
                          <a:solidFill>
                            <a:srgbClr val="000000"/>
                          </a:solidFill>
                          <a:effectLst/>
                          <a:latin typeface="Times New Roman" panose="02020603050405020304" pitchFamily="18" charset="0"/>
                        </a:rPr>
                        <a:t>Lat</a:t>
                      </a:r>
                      <a:r>
                        <a:rPr lang="en-US" sz="1050" b="0" i="0" u="none" strike="noStrike" dirty="0">
                          <a:solidFill>
                            <a:srgbClr val="000000"/>
                          </a:solidFill>
                          <a:effectLst/>
                          <a:latin typeface="Times New Roman" panose="02020603050405020304" pitchFamily="18" charset="0"/>
                        </a:rPr>
                        <a:t>-Long) </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Times New Roman" panose="02020603050405020304" pitchFamily="18" charset="0"/>
                        </a:rPr>
                        <a:t>MS Excel</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339">
                <a:tc vMerge="1">
                  <a:txBody>
                    <a:bodyPr/>
                    <a:lstStyle/>
                    <a:p>
                      <a:endParaRPr lang="en-US"/>
                    </a:p>
                  </a:txBody>
                  <a:tcPr/>
                </a:tc>
                <a:tc>
                  <a:txBody>
                    <a:bodyPr/>
                    <a:lstStyle/>
                    <a:p>
                      <a:pPr algn="ctr" fontAlgn="b"/>
                      <a:r>
                        <a:rPr lang="en-US" sz="1050" b="0" i="0" u="none" strike="noStrike" dirty="0">
                          <a:solidFill>
                            <a:srgbClr val="000000"/>
                          </a:solidFill>
                          <a:effectLst/>
                          <a:latin typeface="Times New Roman" panose="02020603050405020304" pitchFamily="18" charset="0"/>
                        </a:rPr>
                        <a:t>Open Refine</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733">
                <a:tc>
                  <a:txBody>
                    <a:bodyPr/>
                    <a:lstStyle/>
                    <a:p>
                      <a:pPr algn="l" fontAlgn="ctr"/>
                      <a:r>
                        <a:rPr lang="en-US" sz="1050" b="0" i="0" u="none" strike="noStrike" dirty="0">
                          <a:solidFill>
                            <a:srgbClr val="000000"/>
                          </a:solidFill>
                          <a:effectLst/>
                          <a:latin typeface="Times New Roman" panose="02020603050405020304" pitchFamily="18" charset="0"/>
                        </a:rPr>
                        <a:t>Design EER diagrams and various analysis dimensions (such as Customer &amp; source Type, Technology, SLA and SR Status along with Geo </a:t>
                      </a:r>
                      <a:r>
                        <a:rPr lang="en-US" sz="1050" b="0" i="0" u="none" strike="noStrike" dirty="0" err="1">
                          <a:solidFill>
                            <a:srgbClr val="000000"/>
                          </a:solidFill>
                          <a:effectLst/>
                          <a:latin typeface="Times New Roman" panose="02020603050405020304" pitchFamily="18" charset="0"/>
                        </a:rPr>
                        <a:t>Lat</a:t>
                      </a:r>
                      <a:r>
                        <a:rPr lang="en-US" sz="1050" b="0" i="0" u="none" strike="noStrike" dirty="0">
                          <a:solidFill>
                            <a:srgbClr val="000000"/>
                          </a:solidFill>
                          <a:effectLst/>
                          <a:latin typeface="Times New Roman" panose="02020603050405020304" pitchFamily="18" charset="0"/>
                        </a:rPr>
                        <a:t>-Long)</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Times New Roman" panose="02020603050405020304" pitchFamily="18" charset="0"/>
                        </a:rPr>
                        <a:t>My SQL Workbench</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339">
                <a:tc>
                  <a:txBody>
                    <a:bodyPr/>
                    <a:lstStyle/>
                    <a:p>
                      <a:pPr algn="l" fontAlgn="ctr"/>
                      <a:r>
                        <a:rPr lang="en-US" sz="1050" b="0" i="0" u="none" strike="noStrike" dirty="0">
                          <a:solidFill>
                            <a:srgbClr val="000000"/>
                          </a:solidFill>
                          <a:effectLst/>
                          <a:latin typeface="Times New Roman" panose="02020603050405020304" pitchFamily="18" charset="0"/>
                        </a:rPr>
                        <a:t>Create database and Tables based on the ER diagram</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Times New Roman" panose="02020603050405020304" pitchFamily="18" charset="0"/>
                        </a:rPr>
                        <a:t>My SQL Workbench</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1040">
                <a:tc>
                  <a:txBody>
                    <a:bodyPr/>
                    <a:lstStyle/>
                    <a:p>
                      <a:pPr algn="l" fontAlgn="ctr"/>
                      <a:r>
                        <a:rPr lang="en-US" sz="1050" b="0" i="0" u="none" strike="noStrike" dirty="0">
                          <a:solidFill>
                            <a:srgbClr val="000000"/>
                          </a:solidFill>
                          <a:effectLst/>
                          <a:latin typeface="Times New Roman" panose="02020603050405020304" pitchFamily="18" charset="0"/>
                        </a:rPr>
                        <a:t>Create Schema and Import the Telco Data inside the tables via Insert Command</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Times New Roman" panose="02020603050405020304" pitchFamily="18" charset="0"/>
                        </a:rPr>
                        <a:t>My SQL Workbench</a:t>
                      </a:r>
                      <a:br>
                        <a:rPr lang="en-US" sz="1050" b="0" i="0" u="none" strike="noStrike" dirty="0">
                          <a:solidFill>
                            <a:srgbClr val="000000"/>
                          </a:solidFill>
                          <a:effectLst/>
                          <a:latin typeface="Times New Roman" panose="02020603050405020304" pitchFamily="18" charset="0"/>
                        </a:rPr>
                      </a:br>
                      <a:r>
                        <a:rPr lang="en-US" sz="1050" b="0" i="0" u="none" strike="noStrike" dirty="0">
                          <a:solidFill>
                            <a:srgbClr val="000000"/>
                          </a:solidFill>
                          <a:effectLst/>
                          <a:latin typeface="Times New Roman" panose="02020603050405020304" pitchFamily="18" charset="0"/>
                        </a:rPr>
                        <a:t> &amp; MS</a:t>
                      </a:r>
                      <a:r>
                        <a:rPr lang="en-US" sz="1050" b="0" i="0" u="none" strike="noStrike" baseline="0" dirty="0">
                          <a:solidFill>
                            <a:srgbClr val="000000"/>
                          </a:solidFill>
                          <a:effectLst/>
                          <a:latin typeface="Times New Roman" panose="02020603050405020304" pitchFamily="18" charset="0"/>
                        </a:rPr>
                        <a:t> Excel</a:t>
                      </a:r>
                      <a:endParaRPr lang="en-US" sz="1050" b="0" i="0" u="none" strike="noStrike" dirty="0">
                        <a:solidFill>
                          <a:srgbClr val="000000"/>
                        </a:solidFill>
                        <a:effectLst/>
                        <a:latin typeface="Times New Roman" panose="02020603050405020304" pitchFamily="18" charset="0"/>
                      </a:endParaRP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1733">
                <a:tc>
                  <a:txBody>
                    <a:bodyPr/>
                    <a:lstStyle/>
                    <a:p>
                      <a:pPr algn="l" fontAlgn="ctr"/>
                      <a:r>
                        <a:rPr lang="en-US" sz="1050" b="0" i="0" u="none" strike="noStrike" dirty="0">
                          <a:solidFill>
                            <a:srgbClr val="000000"/>
                          </a:solidFill>
                          <a:effectLst/>
                          <a:latin typeface="Times New Roman" panose="02020603050405020304" pitchFamily="18" charset="0"/>
                        </a:rPr>
                        <a:t>Commanding Queries and Views to gather insights from the Telco data, Analyze the data and conclude for Business Problems and Way forward</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Times New Roman" panose="02020603050405020304" pitchFamily="18" charset="0"/>
                        </a:rPr>
                        <a:t>My SQL Workbench</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339">
                <a:tc rowSpan="2">
                  <a:txBody>
                    <a:bodyPr/>
                    <a:lstStyle/>
                    <a:p>
                      <a:pPr algn="l" fontAlgn="ctr"/>
                      <a:r>
                        <a:rPr lang="en-US" sz="1050" b="0" i="0" u="none" strike="noStrike" dirty="0">
                          <a:solidFill>
                            <a:srgbClr val="000000"/>
                          </a:solidFill>
                          <a:effectLst/>
                          <a:latin typeface="Times New Roman" panose="02020603050405020304" pitchFamily="18" charset="0"/>
                        </a:rPr>
                        <a:t>Prepare Dashboards and Charts to Visualize the data and give and share insights</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Times New Roman" panose="02020603050405020304" pitchFamily="18" charset="0"/>
                        </a:rPr>
                        <a:t>Tableau</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339">
                <a:tc vMerge="1">
                  <a:txBody>
                    <a:bodyPr/>
                    <a:lstStyle/>
                    <a:p>
                      <a:endParaRPr lang="en-US"/>
                    </a:p>
                  </a:txBody>
                  <a:tcPr/>
                </a:tc>
                <a:tc>
                  <a:txBody>
                    <a:bodyPr/>
                    <a:lstStyle/>
                    <a:p>
                      <a:pPr algn="ctr" fontAlgn="b"/>
                      <a:r>
                        <a:rPr lang="en-US" sz="1050" b="0" i="0" u="none" strike="noStrike" dirty="0">
                          <a:solidFill>
                            <a:srgbClr val="000000"/>
                          </a:solidFill>
                          <a:effectLst/>
                          <a:latin typeface="Times New Roman" panose="02020603050405020304" pitchFamily="18" charset="0"/>
                        </a:rPr>
                        <a:t>MS Office</a:t>
                      </a:r>
                    </a:p>
                  </a:txBody>
                  <a:tcPr marL="5985" marR="5985" marT="5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92028327"/>
              </p:ext>
            </p:extLst>
          </p:nvPr>
        </p:nvGraphicFramePr>
        <p:xfrm>
          <a:off x="248452" y="121920"/>
          <a:ext cx="8782337" cy="485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78334" y="1065036"/>
            <a:ext cx="1858201" cy="400110"/>
          </a:xfrm>
          <a:prstGeom prst="rect">
            <a:avLst/>
          </a:prstGeom>
          <a:noFill/>
        </p:spPr>
        <p:txBody>
          <a:bodyPr wrap="none" rtlCol="0">
            <a:spAutoFit/>
          </a:bodyPr>
          <a:lstStyle/>
          <a:p>
            <a:r>
              <a:rPr lang="en-US" sz="2000" b="1" dirty="0">
                <a:latin typeface="+mj-lt"/>
              </a:rPr>
              <a:t>PROJECT FLOW</a:t>
            </a:r>
          </a:p>
        </p:txBody>
      </p:sp>
      <p:sp>
        <p:nvSpPr>
          <p:cNvPr id="8" name="Pentagon 7"/>
          <p:cNvSpPr/>
          <p:nvPr/>
        </p:nvSpPr>
        <p:spPr>
          <a:xfrm>
            <a:off x="8437103" y="907766"/>
            <a:ext cx="175666" cy="128554"/>
          </a:xfrm>
          <a:prstGeom prst="homePlate">
            <a:avLst/>
          </a:prstGeom>
          <a:solidFill>
            <a:srgbClr val="92D050"/>
          </a:solidFill>
          <a:ln>
            <a:solidFill>
              <a:schemeClr val="accent3">
                <a:lumMod val="50000"/>
              </a:schemeClr>
            </a:solidFill>
          </a:ln>
          <a:effectLst>
            <a:glow rad="63500">
              <a:schemeClr val="accent3">
                <a:satMod val="175000"/>
                <a:alpha val="40000"/>
              </a:schemeClr>
            </a:glow>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8437103" y="959742"/>
            <a:ext cx="0" cy="314058"/>
          </a:xfrm>
          <a:prstGeom prst="line">
            <a:avLst/>
          </a:prstGeom>
          <a:solidFill>
            <a:srgbClr val="92D050"/>
          </a:solidFill>
          <a:ln>
            <a:solidFill>
              <a:schemeClr val="accent3"/>
            </a:solidFill>
          </a:ln>
          <a:effectLst>
            <a:glow rad="1016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cxnSp>
      <p:sp>
        <p:nvSpPr>
          <p:cNvPr id="14" name="Pentagon 13"/>
          <p:cNvSpPr/>
          <p:nvPr/>
        </p:nvSpPr>
        <p:spPr>
          <a:xfrm>
            <a:off x="281792" y="2922250"/>
            <a:ext cx="175666" cy="128554"/>
          </a:xfrm>
          <a:prstGeom prst="homePlate">
            <a:avLst/>
          </a:prstGeom>
          <a:solidFill>
            <a:srgbClr val="F6BEA3"/>
          </a:solidFill>
          <a:ln>
            <a:solidFill>
              <a:schemeClr val="tx1"/>
            </a:solidFill>
          </a:ln>
          <a:effectLst>
            <a:glow rad="63500">
              <a:schemeClr val="accent5">
                <a:satMod val="175000"/>
                <a:alpha val="40000"/>
              </a:schemeClr>
            </a:glow>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81792" y="2948099"/>
            <a:ext cx="0" cy="314058"/>
          </a:xfrm>
          <a:prstGeom prst="line">
            <a:avLst/>
          </a:prstGeom>
          <a:solidFill>
            <a:srgbClr val="92D050"/>
          </a:solidFill>
          <a:ln>
            <a:solidFill>
              <a:schemeClr val="tx1"/>
            </a:solid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cxnSp>
      <p:sp>
        <p:nvSpPr>
          <p:cNvPr id="16" name="Pentagon 15"/>
          <p:cNvSpPr/>
          <p:nvPr/>
        </p:nvSpPr>
        <p:spPr>
          <a:xfrm>
            <a:off x="5729002" y="1646443"/>
            <a:ext cx="175666" cy="128554"/>
          </a:xfrm>
          <a:prstGeom prst="homePlate">
            <a:avLst/>
          </a:prstGeom>
          <a:solidFill>
            <a:srgbClr val="A8F8E6"/>
          </a:solidFill>
          <a:ln>
            <a:solidFill>
              <a:schemeClr val="tx1"/>
            </a:solidFill>
          </a:ln>
          <a:effectLst>
            <a:glow rad="63500">
              <a:schemeClr val="accent2">
                <a:satMod val="175000"/>
                <a:alpha val="40000"/>
              </a:schemeClr>
            </a:glow>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5729002" y="1672292"/>
            <a:ext cx="0" cy="314058"/>
          </a:xfrm>
          <a:prstGeom prst="line">
            <a:avLst/>
          </a:prstGeom>
          <a:solidFill>
            <a:srgbClr val="92D050"/>
          </a:solidFill>
          <a:ln>
            <a:solidFill>
              <a:schemeClr val="tx1"/>
            </a:solid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cxnSp>
      <p:sp>
        <p:nvSpPr>
          <p:cNvPr id="18" name="Pentagon 17"/>
          <p:cNvSpPr/>
          <p:nvPr/>
        </p:nvSpPr>
        <p:spPr>
          <a:xfrm>
            <a:off x="7771162" y="1125239"/>
            <a:ext cx="175666" cy="128554"/>
          </a:xfrm>
          <a:prstGeom prst="homePlate">
            <a:avLst/>
          </a:prstGeom>
          <a:solidFill>
            <a:srgbClr val="FADAA0"/>
          </a:solidFill>
          <a:ln>
            <a:solidFill>
              <a:schemeClr val="tx1"/>
            </a:solidFill>
          </a:ln>
          <a:effectLst>
            <a:glow rad="63500">
              <a:schemeClr val="accent4">
                <a:satMod val="175000"/>
                <a:alpha val="40000"/>
              </a:schemeClr>
            </a:glow>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7771162" y="1151088"/>
            <a:ext cx="0" cy="314058"/>
          </a:xfrm>
          <a:prstGeom prst="line">
            <a:avLst/>
          </a:prstGeom>
          <a:solidFill>
            <a:srgbClr val="92D050"/>
          </a:solidFill>
          <a:ln>
            <a:solidFill>
              <a:schemeClr val="tx1"/>
            </a:solid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cxnSp>
      <p:sp>
        <p:nvSpPr>
          <p:cNvPr id="20" name="Pentagon 19"/>
          <p:cNvSpPr/>
          <p:nvPr/>
        </p:nvSpPr>
        <p:spPr>
          <a:xfrm>
            <a:off x="3003221" y="2273462"/>
            <a:ext cx="175666" cy="128554"/>
          </a:xfrm>
          <a:prstGeom prst="homePlate">
            <a:avLst/>
          </a:prstGeom>
          <a:solidFill>
            <a:srgbClr val="CA9DE8"/>
          </a:solidFill>
          <a:ln>
            <a:solidFill>
              <a:schemeClr val="tx1"/>
            </a:solidFill>
          </a:ln>
          <a:effectLst>
            <a:glow rad="63500">
              <a:schemeClr val="accent6">
                <a:satMod val="175000"/>
                <a:alpha val="40000"/>
              </a:schemeClr>
            </a:glow>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003221" y="2299311"/>
            <a:ext cx="0" cy="314058"/>
          </a:xfrm>
          <a:prstGeom prst="line">
            <a:avLst/>
          </a:prstGeom>
          <a:solidFill>
            <a:srgbClr val="92D050"/>
          </a:solidFill>
          <a:ln>
            <a:solidFill>
              <a:schemeClr val="tx1"/>
            </a:solidFill>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1143527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99752" y="40263"/>
            <a:ext cx="8520600" cy="572700"/>
          </a:xfrm>
          <a:prstGeom prst="rect">
            <a:avLst/>
          </a:prstGeom>
        </p:spPr>
        <p:txBody>
          <a:bodyPr spcFirstLastPara="1" wrap="square" lIns="91425" tIns="91425" rIns="91425" bIns="91425" anchor="t" anchorCtr="0">
            <a:noAutofit/>
          </a:bodyPr>
          <a:lstStyle/>
          <a:p>
            <a:pPr algn="l"/>
            <a:r>
              <a:rPr lang="en" sz="2400" b="1" dirty="0">
                <a:latin typeface="+mn-lt"/>
                <a:cs typeface="Times New Roman" panose="02020603050405020304" pitchFamily="18" charset="0"/>
              </a:rPr>
              <a:t>EXECUTIVE SUMMARY</a:t>
            </a:r>
            <a:r>
              <a:rPr lang="en-US" sz="2400" b="1" dirty="0">
                <a:latin typeface="+mn-lt"/>
                <a:cs typeface="Times New Roman" panose="02020603050405020304" pitchFamily="18" charset="0"/>
              </a:rPr>
              <a:t> :: OBSERVATIONS</a:t>
            </a:r>
            <a:endParaRPr sz="2400" b="1" dirty="0">
              <a:latin typeface="+mn-lt"/>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24095296"/>
              </p:ext>
            </p:extLst>
          </p:nvPr>
        </p:nvGraphicFramePr>
        <p:xfrm>
          <a:off x="370311" y="944202"/>
          <a:ext cx="6880169" cy="4033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751955" y="636425"/>
            <a:ext cx="4339650" cy="307777"/>
          </a:xfrm>
          <a:prstGeom prst="rect">
            <a:avLst/>
          </a:prstGeom>
          <a:noFill/>
        </p:spPr>
        <p:txBody>
          <a:bodyPr wrap="none" rtlCol="0">
            <a:spAutoFit/>
          </a:bodyPr>
          <a:lstStyle/>
          <a:p>
            <a:r>
              <a:rPr lang="en-US" dirty="0">
                <a:latin typeface="+mn-lt"/>
                <a:cs typeface="Times New Roman" panose="02020603050405020304" pitchFamily="18" charset="0"/>
              </a:rPr>
              <a:t>Based on Data Analysis done for Telco Service Requests:</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 y="1049898"/>
            <a:ext cx="8138160" cy="1938992"/>
          </a:xfrm>
          <a:prstGeom prst="rect">
            <a:avLst/>
          </a:prstGeom>
        </p:spPr>
        <p:txBody>
          <a:bodyPr wrap="square">
            <a:spAutoFit/>
          </a:bodyPr>
          <a:lstStyle/>
          <a:p>
            <a:r>
              <a:rPr lang="en" sz="2000" b="1" dirty="0">
                <a:latin typeface="+mn-lt"/>
                <a:cs typeface="Times New Roman" panose="02020603050405020304" pitchFamily="18" charset="0"/>
              </a:rPr>
              <a:t>OBJECTIVE : UNDERSTANDING THE BUSINESS PROBLEM : </a:t>
            </a:r>
          </a:p>
          <a:p>
            <a:endParaRPr lang="en" sz="2000" b="1" dirty="0">
              <a:latin typeface="+mn-lt"/>
              <a:cs typeface="Times New Roman" panose="02020603050405020304" pitchFamily="18" charset="0"/>
            </a:endParaRPr>
          </a:p>
          <a:p>
            <a:r>
              <a:rPr lang="en-US" sz="2000" dirty="0">
                <a:latin typeface="+mn-lt"/>
              </a:rPr>
              <a:t>Deep dive on SR's and suggesting reduction opportunity along with insights, so that company has opportunity to have higher customer satisfaction index which helps in leading them for higher market potential [Customer and revenue wise] w.r.t other competitor.</a:t>
            </a:r>
          </a:p>
        </p:txBody>
      </p:sp>
      <p:sp>
        <p:nvSpPr>
          <p:cNvPr id="2" name="TextBox 1">
            <a:extLst>
              <a:ext uri="{FF2B5EF4-FFF2-40B4-BE49-F238E27FC236}">
                <a16:creationId xmlns:a16="http://schemas.microsoft.com/office/drawing/2014/main" id="{6DCBC697-B7AE-4B11-A5B6-F5D201FAB703}"/>
              </a:ext>
            </a:extLst>
          </p:cNvPr>
          <p:cNvSpPr txBox="1"/>
          <p:nvPr/>
        </p:nvSpPr>
        <p:spPr>
          <a:xfrm>
            <a:off x="317863" y="3507705"/>
            <a:ext cx="4233851" cy="1169551"/>
          </a:xfrm>
          <a:prstGeom prst="rect">
            <a:avLst/>
          </a:prstGeom>
          <a:noFill/>
        </p:spPr>
        <p:txBody>
          <a:bodyPr wrap="none" rtlCol="0">
            <a:spAutoFit/>
          </a:bodyPr>
          <a:lstStyle/>
          <a:p>
            <a:pPr marL="342900" indent="-342900">
              <a:buAutoNum type="arabicPeriod"/>
            </a:pPr>
            <a:r>
              <a:rPr lang="en-SG" dirty="0"/>
              <a:t>No. of SR’s vs Technologies vs Issue Type.</a:t>
            </a:r>
          </a:p>
          <a:p>
            <a:pPr marL="342900" indent="-342900">
              <a:buAutoNum type="arabicPeriod"/>
            </a:pPr>
            <a:r>
              <a:rPr lang="en-SG" dirty="0"/>
              <a:t>No. of SR’s vs Source Type and Sub-Category</a:t>
            </a:r>
          </a:p>
          <a:p>
            <a:pPr marL="342900" indent="-342900">
              <a:buAutoNum type="arabicPeriod"/>
            </a:pPr>
            <a:r>
              <a:rPr lang="en-SG" dirty="0"/>
              <a:t>No. of SR’s vs Customer Type and class</a:t>
            </a:r>
          </a:p>
          <a:p>
            <a:pPr marL="342900" indent="-342900">
              <a:buAutoNum type="arabicPeriod"/>
            </a:pPr>
            <a:r>
              <a:rPr lang="en-SG" dirty="0"/>
              <a:t>No. of SR’s vs Locations vs SR’s status</a:t>
            </a:r>
          </a:p>
          <a:p>
            <a:pPr marL="342900" indent="-342900">
              <a:buAutoNum type="arabicPeriod"/>
            </a:pPr>
            <a:r>
              <a:rPr lang="en-SG" dirty="0"/>
              <a:t>No. of SR’s vs SR’s status vs SLA days</a:t>
            </a:r>
          </a:p>
        </p:txBody>
      </p:sp>
    </p:spTree>
    <p:extLst>
      <p:ext uri="{BB962C8B-B14F-4D97-AF65-F5344CB8AC3E}">
        <p14:creationId xmlns:p14="http://schemas.microsoft.com/office/powerpoint/2010/main" val="12642804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A969-8BB5-413B-96BC-6A860D7F12FA}"/>
              </a:ext>
            </a:extLst>
          </p:cNvPr>
          <p:cNvSpPr>
            <a:spLocks noGrp="1"/>
          </p:cNvSpPr>
          <p:nvPr>
            <p:ph type="ctrTitle"/>
          </p:nvPr>
        </p:nvSpPr>
        <p:spPr/>
        <p:txBody>
          <a:bodyPr/>
          <a:lstStyle/>
          <a:p>
            <a:r>
              <a:rPr lang="en-SG" dirty="0"/>
              <a:t>My SQL based Analysis</a:t>
            </a:r>
          </a:p>
        </p:txBody>
      </p:sp>
    </p:spTree>
    <p:extLst>
      <p:ext uri="{BB962C8B-B14F-4D97-AF65-F5344CB8AC3E}">
        <p14:creationId xmlns:p14="http://schemas.microsoft.com/office/powerpoint/2010/main" val="26999047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12442E-2518-41A4-AA60-91D7D2D19986}"/>
              </a:ext>
            </a:extLst>
          </p:cNvPr>
          <p:cNvPicPr>
            <a:picLocks noChangeAspect="1"/>
          </p:cNvPicPr>
          <p:nvPr/>
        </p:nvPicPr>
        <p:blipFill>
          <a:blip r:embed="rId2"/>
          <a:stretch>
            <a:fillRect/>
          </a:stretch>
        </p:blipFill>
        <p:spPr>
          <a:xfrm>
            <a:off x="244353" y="478672"/>
            <a:ext cx="8194253" cy="4549295"/>
          </a:xfrm>
          <a:prstGeom prst="rect">
            <a:avLst/>
          </a:prstGeom>
          <a:ln>
            <a:solidFill>
              <a:schemeClr val="tx1"/>
            </a:solidFill>
          </a:ln>
        </p:spPr>
      </p:pic>
      <p:sp>
        <p:nvSpPr>
          <p:cNvPr id="5" name="TextBox 4">
            <a:extLst>
              <a:ext uri="{FF2B5EF4-FFF2-40B4-BE49-F238E27FC236}">
                <a16:creationId xmlns:a16="http://schemas.microsoft.com/office/drawing/2014/main" id="{2D429C43-7349-4818-A3ED-626A1EAFE9A1}"/>
              </a:ext>
            </a:extLst>
          </p:cNvPr>
          <p:cNvSpPr txBox="1"/>
          <p:nvPr/>
        </p:nvSpPr>
        <p:spPr>
          <a:xfrm>
            <a:off x="357563" y="61473"/>
            <a:ext cx="2162772" cy="369332"/>
          </a:xfrm>
          <a:prstGeom prst="rect">
            <a:avLst/>
          </a:prstGeom>
          <a:solidFill>
            <a:schemeClr val="bg1"/>
          </a:solidFill>
        </p:spPr>
        <p:txBody>
          <a:bodyPr wrap="none" rtlCol="0">
            <a:spAutoFit/>
          </a:bodyPr>
          <a:lstStyle/>
          <a:p>
            <a:r>
              <a:rPr lang="en-SG" sz="1800" b="1" dirty="0">
                <a:latin typeface="+mj-lt"/>
              </a:rPr>
              <a:t>Logical EER Diagram</a:t>
            </a:r>
          </a:p>
        </p:txBody>
      </p:sp>
    </p:spTree>
    <p:extLst>
      <p:ext uri="{BB962C8B-B14F-4D97-AF65-F5344CB8AC3E}">
        <p14:creationId xmlns:p14="http://schemas.microsoft.com/office/powerpoint/2010/main" val="13309284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TM04033925[[fn=Droplet]]</Template>
  <TotalTime>2000</TotalTime>
  <Words>2309</Words>
  <Application>Microsoft Office PowerPoint</Application>
  <PresentationFormat>On-screen Show (16:9)</PresentationFormat>
  <Paragraphs>294</Paragraphs>
  <Slides>36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Times New Roman</vt:lpstr>
      <vt:lpstr>Tw Cen MT</vt:lpstr>
      <vt:lpstr>Wingdings</vt:lpstr>
      <vt:lpstr>Droplet</vt:lpstr>
      <vt:lpstr>Business insights from Telco Customer Tickets</vt:lpstr>
      <vt:lpstr>Content :   1. Synopsis 2. Methodology &amp; Tools Used 3. Project Flow 4. Executive Summary  5. Objective &amp; Business Problem – Quantify Statement 6. Excel Analysis to build up stories and proposing logical EER diagram 7. My SQL base analysis – Schema creation , Tables creation, Inserting of data &amp; designing of EER diagram 8. My SQL &amp; Tableau live demonstration [During TA session] along with Queries samples. 9. Cross intersecting Excel – My SQL queries &amp; Tableau for understanding Business insight and deriving solutions/suggestion 10. Dashboards &amp; Charts to Visualize the data and give insights. 11. Executive Summary of Business Problem and Suggestion/Solution proposed. 12. Recommendation and lesson’s learnt from the project</vt:lpstr>
      <vt:lpstr>SYNOPSIS:</vt:lpstr>
      <vt:lpstr>METHODOLOGY AND TOOLS USED</vt:lpstr>
      <vt:lpstr>PowerPoint Presentation</vt:lpstr>
      <vt:lpstr>EXECUTIVE SUMMARY :: OBSERVATIONS</vt:lpstr>
      <vt:lpstr>PowerPoint Presentation</vt:lpstr>
      <vt:lpstr>My SQL based Analysis</vt:lpstr>
      <vt:lpstr>PowerPoint Presentation</vt:lpstr>
      <vt:lpstr>PowerPoint Presentation</vt:lpstr>
      <vt:lpstr>PowerPoint Presentation</vt:lpstr>
      <vt:lpstr>PowerPoint Presentation</vt:lpstr>
      <vt:lpstr>PowerPoint Presentation</vt:lpstr>
      <vt:lpstr>PowerPoint Presentation</vt:lpstr>
      <vt:lpstr>Excel Analysis to understand SQL Output data and build up stories</vt:lpstr>
      <vt:lpstr>PowerPoint Presentation</vt:lpstr>
      <vt:lpstr>PowerPoint Presentation</vt:lpstr>
      <vt:lpstr>PowerPoint Presentation</vt:lpstr>
      <vt:lpstr>PowerPoint Presentation</vt:lpstr>
      <vt:lpstr>PowerPoint Presentation</vt:lpstr>
      <vt:lpstr>Data analysis, Visualization and story making using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LESSONS LEARNT (on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FROM SERVICE REQUESTS DATA OF COOL TELCO</dc:title>
  <dc:creator>Parth</dc:creator>
  <cp:lastModifiedBy>Pushyami Keerthi</cp:lastModifiedBy>
  <cp:revision>376</cp:revision>
  <dcterms:modified xsi:type="dcterms:W3CDTF">2019-09-21T14:44:47Z</dcterms:modified>
</cp:coreProperties>
</file>