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6" r:id="rId4"/>
    <p:sldId id="305" r:id="rId5"/>
    <p:sldId id="295" r:id="rId6"/>
    <p:sldId id="296" r:id="rId7"/>
    <p:sldId id="265" r:id="rId8"/>
    <p:sldId id="266" r:id="rId9"/>
    <p:sldId id="297" r:id="rId10"/>
    <p:sldId id="298" r:id="rId11"/>
    <p:sldId id="299" r:id="rId12"/>
    <p:sldId id="285" r:id="rId13"/>
    <p:sldId id="267" r:id="rId14"/>
    <p:sldId id="275" r:id="rId15"/>
    <p:sldId id="303" r:id="rId16"/>
    <p:sldId id="287" r:id="rId17"/>
    <p:sldId id="307" r:id="rId18"/>
    <p:sldId id="291" r:id="rId19"/>
    <p:sldId id="289" r:id="rId20"/>
    <p:sldId id="277" r:id="rId21"/>
    <p:sldId id="290" r:id="rId22"/>
    <p:sldId id="292" r:id="rId23"/>
    <p:sldId id="293" r:id="rId24"/>
    <p:sldId id="30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0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pn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png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6DFB4-024A-4868-A0FA-BC24C5595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60C643-E973-474F-8DD0-22112519D54B}">
      <dgm:prSet phldrT="[Text]" custT="1"/>
      <dgm:spPr>
        <a:blipFill dpi="0" rotWithShape="0">
          <a:blip xmlns:r="http://schemas.openxmlformats.org/officeDocument/2006/relationships" r:embed="rId1">
            <a:alphaModFix amt="43000"/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dirty="0">
              <a:solidFill>
                <a:schemeClr val="tx1"/>
              </a:solidFill>
              <a:latin typeface="Algerian" pitchFamily="82" charset="0"/>
              <a:ea typeface="Amiri" pitchFamily="2" charset="-78"/>
              <a:cs typeface="Amiri" pitchFamily="2" charset="-78"/>
            </a:rPr>
            <a:t>A Green Energy Strategy For India</a:t>
          </a:r>
        </a:p>
      </dgm:t>
    </dgm:pt>
    <dgm:pt modelId="{144B94E7-FC2A-4AAB-841A-073096F7E4CE}" type="parTrans" cxnId="{6188221E-89A8-4E84-88C4-F2C1F8DE987B}">
      <dgm:prSet/>
      <dgm:spPr/>
      <dgm:t>
        <a:bodyPr/>
        <a:lstStyle/>
        <a:p>
          <a:endParaRPr lang="en-US"/>
        </a:p>
      </dgm:t>
    </dgm:pt>
    <dgm:pt modelId="{10695383-3D07-4188-ACE0-9AA3929C1660}" type="sibTrans" cxnId="{6188221E-89A8-4E84-88C4-F2C1F8DE987B}">
      <dgm:prSet/>
      <dgm:spPr/>
      <dgm:t>
        <a:bodyPr/>
        <a:lstStyle/>
        <a:p>
          <a:endParaRPr lang="en-US"/>
        </a:p>
      </dgm:t>
    </dgm:pt>
    <dgm:pt modelId="{9181D309-549F-4567-A0E6-7E509AF0D971}" type="pres">
      <dgm:prSet presAssocID="{B826DFB4-024A-4868-A0FA-BC24C55958C6}" presName="linear" presStyleCnt="0">
        <dgm:presLayoutVars>
          <dgm:animLvl val="lvl"/>
          <dgm:resizeHandles val="exact"/>
        </dgm:presLayoutVars>
      </dgm:prSet>
      <dgm:spPr/>
    </dgm:pt>
    <dgm:pt modelId="{4DC94241-F608-48AD-AE28-76E665803D9F}" type="pres">
      <dgm:prSet presAssocID="{3260C643-E973-474F-8DD0-22112519D54B}" presName="parentText" presStyleLbl="node1" presStyleIdx="0" presStyleCnt="1" custScaleY="971952" custLinFactNeighborX="-3061" custLinFactNeighborY="47412">
        <dgm:presLayoutVars>
          <dgm:chMax val="0"/>
          <dgm:bulletEnabled val="1"/>
        </dgm:presLayoutVars>
      </dgm:prSet>
      <dgm:spPr/>
    </dgm:pt>
  </dgm:ptLst>
  <dgm:cxnLst>
    <dgm:cxn modelId="{6188221E-89A8-4E84-88C4-F2C1F8DE987B}" srcId="{B826DFB4-024A-4868-A0FA-BC24C55958C6}" destId="{3260C643-E973-474F-8DD0-22112519D54B}" srcOrd="0" destOrd="0" parTransId="{144B94E7-FC2A-4AAB-841A-073096F7E4CE}" sibTransId="{10695383-3D07-4188-ACE0-9AA3929C1660}"/>
    <dgm:cxn modelId="{E1322167-09C1-486B-9C8A-9A1165F5D412}" type="presOf" srcId="{B826DFB4-024A-4868-A0FA-BC24C55958C6}" destId="{9181D309-549F-4567-A0E6-7E509AF0D971}" srcOrd="0" destOrd="0" presId="urn:microsoft.com/office/officeart/2005/8/layout/vList2"/>
    <dgm:cxn modelId="{69BD2AF2-F641-478A-B2B2-854E995E3FFA}" type="presOf" srcId="{3260C643-E973-474F-8DD0-22112519D54B}" destId="{4DC94241-F608-48AD-AE28-76E665803D9F}" srcOrd="0" destOrd="0" presId="urn:microsoft.com/office/officeart/2005/8/layout/vList2"/>
    <dgm:cxn modelId="{737CEBF3-C02A-43F4-BD63-3C326B484CF5}" type="presParOf" srcId="{9181D309-549F-4567-A0E6-7E509AF0D971}" destId="{4DC94241-F608-48AD-AE28-76E665803D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6592A-E321-44BD-9FC0-4B5E485A3E5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78741AE7-5F39-46B9-BD91-E7AC3F820E00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Presently maximum amount of electricity is generated from coal.</a:t>
          </a:r>
        </a:p>
      </dgm:t>
    </dgm:pt>
    <dgm:pt modelId="{4FE55FD4-C379-47AA-92B5-B0ABD7AE20F7}" type="parTrans" cxnId="{FB786974-9CC8-42F4-909B-2272283C3F20}">
      <dgm:prSet/>
      <dgm:spPr/>
      <dgm:t>
        <a:bodyPr/>
        <a:lstStyle/>
        <a:p>
          <a:endParaRPr lang="en-US"/>
        </a:p>
      </dgm:t>
    </dgm:pt>
    <dgm:pt modelId="{39E3B0D5-73C4-41CC-918C-E3B0ADF89D81}" type="sibTrans" cxnId="{FB786974-9CC8-42F4-909B-2272283C3F20}">
      <dgm:prSet/>
      <dgm:spPr/>
      <dgm:t>
        <a:bodyPr/>
        <a:lstStyle/>
        <a:p>
          <a:endParaRPr lang="en-US"/>
        </a:p>
      </dgm:t>
    </dgm:pt>
    <dgm:pt modelId="{3095142C-FF32-477E-BE11-AA435799CA3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India is heavily importing coal making it dependent on many countries</a:t>
          </a:r>
          <a:r>
            <a:rPr lang="en-US" dirty="0"/>
            <a:t>.</a:t>
          </a:r>
        </a:p>
      </dgm:t>
    </dgm:pt>
    <dgm:pt modelId="{7A8EA850-6663-4D0E-9B16-4706572A6D2A}" type="parTrans" cxnId="{55D04F51-5336-4F3B-9410-31D6172398B1}">
      <dgm:prSet/>
      <dgm:spPr/>
      <dgm:t>
        <a:bodyPr/>
        <a:lstStyle/>
        <a:p>
          <a:endParaRPr lang="en-US"/>
        </a:p>
      </dgm:t>
    </dgm:pt>
    <dgm:pt modelId="{9FAC54BE-3003-4D34-889F-8CF20D782E81}" type="sibTrans" cxnId="{55D04F51-5336-4F3B-9410-31D6172398B1}">
      <dgm:prSet/>
      <dgm:spPr/>
      <dgm:t>
        <a:bodyPr/>
        <a:lstStyle/>
        <a:p>
          <a:endParaRPr lang="en-US"/>
        </a:p>
      </dgm:t>
    </dgm:pt>
    <dgm:pt modelId="{78AA88F4-6271-42A9-B879-C0DE4D78D9DC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maximum amount of coal is used in power sector.</a:t>
          </a:r>
        </a:p>
      </dgm:t>
    </dgm:pt>
    <dgm:pt modelId="{8F38D0C3-64F6-49F7-BCA5-F465866A0645}" type="parTrans" cxnId="{133DC731-AFB1-488B-B04F-A3B16B405AD4}">
      <dgm:prSet/>
      <dgm:spPr/>
      <dgm:t>
        <a:bodyPr/>
        <a:lstStyle/>
        <a:p>
          <a:endParaRPr lang="en-US"/>
        </a:p>
      </dgm:t>
    </dgm:pt>
    <dgm:pt modelId="{2376AC5D-E3DE-4082-99BF-90ECE8495838}" type="sibTrans" cxnId="{133DC731-AFB1-488B-B04F-A3B16B405AD4}">
      <dgm:prSet/>
      <dgm:spPr/>
      <dgm:t>
        <a:bodyPr/>
        <a:lstStyle/>
        <a:p>
          <a:endParaRPr lang="en-US"/>
        </a:p>
      </dgm:t>
    </dgm:pt>
    <dgm:pt modelId="{84880D46-1D6D-4C94-AF89-EF42E475784D}" type="pres">
      <dgm:prSet presAssocID="{CAA6592A-E321-44BD-9FC0-4B5E485A3E5A}" presName="linearFlow" presStyleCnt="0">
        <dgm:presLayoutVars>
          <dgm:dir/>
          <dgm:resizeHandles val="exact"/>
        </dgm:presLayoutVars>
      </dgm:prSet>
      <dgm:spPr/>
    </dgm:pt>
    <dgm:pt modelId="{F27A4489-0192-44B8-91D1-A4F56551D500}" type="pres">
      <dgm:prSet presAssocID="{78741AE7-5F39-46B9-BD91-E7AC3F820E00}" presName="node" presStyleLbl="node1" presStyleIdx="0" presStyleCnt="3">
        <dgm:presLayoutVars>
          <dgm:bulletEnabled val="1"/>
        </dgm:presLayoutVars>
      </dgm:prSet>
      <dgm:spPr/>
    </dgm:pt>
    <dgm:pt modelId="{7294F1CC-3084-42A6-84A2-CC46D46CAD38}" type="pres">
      <dgm:prSet presAssocID="{39E3B0D5-73C4-41CC-918C-E3B0ADF89D81}" presName="spacerL" presStyleCnt="0"/>
      <dgm:spPr/>
    </dgm:pt>
    <dgm:pt modelId="{B512764E-4BDF-400A-B1B4-B0439BAC3463}" type="pres">
      <dgm:prSet presAssocID="{39E3B0D5-73C4-41CC-918C-E3B0ADF89D81}" presName="sibTrans" presStyleLbl="sibTrans2D1" presStyleIdx="0" presStyleCnt="2"/>
      <dgm:spPr/>
    </dgm:pt>
    <dgm:pt modelId="{B377B772-745D-44F3-9556-58D91C1495A1}" type="pres">
      <dgm:prSet presAssocID="{39E3B0D5-73C4-41CC-918C-E3B0ADF89D81}" presName="spacerR" presStyleCnt="0"/>
      <dgm:spPr/>
    </dgm:pt>
    <dgm:pt modelId="{01856E75-D57D-4C2F-B7F2-EDED889F151D}" type="pres">
      <dgm:prSet presAssocID="{78AA88F4-6271-42A9-B879-C0DE4D78D9DC}" presName="node" presStyleLbl="node1" presStyleIdx="1" presStyleCnt="3">
        <dgm:presLayoutVars>
          <dgm:bulletEnabled val="1"/>
        </dgm:presLayoutVars>
      </dgm:prSet>
      <dgm:spPr/>
    </dgm:pt>
    <dgm:pt modelId="{6733AC4E-7F6F-4F83-AFAE-DDF20522894B}" type="pres">
      <dgm:prSet presAssocID="{2376AC5D-E3DE-4082-99BF-90ECE8495838}" presName="spacerL" presStyleCnt="0"/>
      <dgm:spPr/>
    </dgm:pt>
    <dgm:pt modelId="{8D70266A-E9C6-461E-AB6D-4A5D4ECD5432}" type="pres">
      <dgm:prSet presAssocID="{2376AC5D-E3DE-4082-99BF-90ECE8495838}" presName="sibTrans" presStyleLbl="sibTrans2D1" presStyleIdx="1" presStyleCnt="2"/>
      <dgm:spPr/>
    </dgm:pt>
    <dgm:pt modelId="{0DAC27B5-21DC-487F-828D-066CC52EB7FE}" type="pres">
      <dgm:prSet presAssocID="{2376AC5D-E3DE-4082-99BF-90ECE8495838}" presName="spacerR" presStyleCnt="0"/>
      <dgm:spPr/>
    </dgm:pt>
    <dgm:pt modelId="{0FFC8C18-A915-47E3-AA8A-CCB16724DEE2}" type="pres">
      <dgm:prSet presAssocID="{3095142C-FF32-477E-BE11-AA435799CA3A}" presName="node" presStyleLbl="node1" presStyleIdx="2" presStyleCnt="3">
        <dgm:presLayoutVars>
          <dgm:bulletEnabled val="1"/>
        </dgm:presLayoutVars>
      </dgm:prSet>
      <dgm:spPr/>
    </dgm:pt>
  </dgm:ptLst>
  <dgm:cxnLst>
    <dgm:cxn modelId="{99BAFD10-58DC-4053-B2B8-83192DC7ABDC}" type="presOf" srcId="{2376AC5D-E3DE-4082-99BF-90ECE8495838}" destId="{8D70266A-E9C6-461E-AB6D-4A5D4ECD5432}" srcOrd="0" destOrd="0" presId="urn:microsoft.com/office/officeart/2005/8/layout/equation1"/>
    <dgm:cxn modelId="{133DC731-AFB1-488B-B04F-A3B16B405AD4}" srcId="{CAA6592A-E321-44BD-9FC0-4B5E485A3E5A}" destId="{78AA88F4-6271-42A9-B879-C0DE4D78D9DC}" srcOrd="1" destOrd="0" parTransId="{8F38D0C3-64F6-49F7-BCA5-F465866A0645}" sibTransId="{2376AC5D-E3DE-4082-99BF-90ECE8495838}"/>
    <dgm:cxn modelId="{28774D3C-A078-48FC-AF54-AC755AF29831}" type="presOf" srcId="{CAA6592A-E321-44BD-9FC0-4B5E485A3E5A}" destId="{84880D46-1D6D-4C94-AF89-EF42E475784D}" srcOrd="0" destOrd="0" presId="urn:microsoft.com/office/officeart/2005/8/layout/equation1"/>
    <dgm:cxn modelId="{56964565-EEB8-4682-9C73-78D5BD75DB5C}" type="presOf" srcId="{3095142C-FF32-477E-BE11-AA435799CA3A}" destId="{0FFC8C18-A915-47E3-AA8A-CCB16724DEE2}" srcOrd="0" destOrd="0" presId="urn:microsoft.com/office/officeart/2005/8/layout/equation1"/>
    <dgm:cxn modelId="{55D04F51-5336-4F3B-9410-31D6172398B1}" srcId="{CAA6592A-E321-44BD-9FC0-4B5E485A3E5A}" destId="{3095142C-FF32-477E-BE11-AA435799CA3A}" srcOrd="2" destOrd="0" parTransId="{7A8EA850-6663-4D0E-9B16-4706572A6D2A}" sibTransId="{9FAC54BE-3003-4D34-889F-8CF20D782E81}"/>
    <dgm:cxn modelId="{FB786974-9CC8-42F4-909B-2272283C3F20}" srcId="{CAA6592A-E321-44BD-9FC0-4B5E485A3E5A}" destId="{78741AE7-5F39-46B9-BD91-E7AC3F820E00}" srcOrd="0" destOrd="0" parTransId="{4FE55FD4-C379-47AA-92B5-B0ABD7AE20F7}" sibTransId="{39E3B0D5-73C4-41CC-918C-E3B0ADF89D81}"/>
    <dgm:cxn modelId="{F05DB9AA-45D1-4392-B5A9-11CB032893DA}" type="presOf" srcId="{39E3B0D5-73C4-41CC-918C-E3B0ADF89D81}" destId="{B512764E-4BDF-400A-B1B4-B0439BAC3463}" srcOrd="0" destOrd="0" presId="urn:microsoft.com/office/officeart/2005/8/layout/equation1"/>
    <dgm:cxn modelId="{B02D4AB0-6FA4-4365-B399-4691A36C0D57}" type="presOf" srcId="{78AA88F4-6271-42A9-B879-C0DE4D78D9DC}" destId="{01856E75-D57D-4C2F-B7F2-EDED889F151D}" srcOrd="0" destOrd="0" presId="urn:microsoft.com/office/officeart/2005/8/layout/equation1"/>
    <dgm:cxn modelId="{1ABBD1FB-4399-4CE8-9053-62DD1A2F4662}" type="presOf" srcId="{78741AE7-5F39-46B9-BD91-E7AC3F820E00}" destId="{F27A4489-0192-44B8-91D1-A4F56551D500}" srcOrd="0" destOrd="0" presId="urn:microsoft.com/office/officeart/2005/8/layout/equation1"/>
    <dgm:cxn modelId="{5932D3D4-009F-49C5-98C9-8C94873FE963}" type="presParOf" srcId="{84880D46-1D6D-4C94-AF89-EF42E475784D}" destId="{F27A4489-0192-44B8-91D1-A4F56551D500}" srcOrd="0" destOrd="0" presId="urn:microsoft.com/office/officeart/2005/8/layout/equation1"/>
    <dgm:cxn modelId="{8EEAAEC0-49CC-40AB-A067-D4CC32E60E00}" type="presParOf" srcId="{84880D46-1D6D-4C94-AF89-EF42E475784D}" destId="{7294F1CC-3084-42A6-84A2-CC46D46CAD38}" srcOrd="1" destOrd="0" presId="urn:microsoft.com/office/officeart/2005/8/layout/equation1"/>
    <dgm:cxn modelId="{0F1EAFF8-9AAD-4018-805D-C5049EEEBBA5}" type="presParOf" srcId="{84880D46-1D6D-4C94-AF89-EF42E475784D}" destId="{B512764E-4BDF-400A-B1B4-B0439BAC3463}" srcOrd="2" destOrd="0" presId="urn:microsoft.com/office/officeart/2005/8/layout/equation1"/>
    <dgm:cxn modelId="{820D4C3F-CE46-44ED-8BC8-77F3EFA421E6}" type="presParOf" srcId="{84880D46-1D6D-4C94-AF89-EF42E475784D}" destId="{B377B772-745D-44F3-9556-58D91C1495A1}" srcOrd="3" destOrd="0" presId="urn:microsoft.com/office/officeart/2005/8/layout/equation1"/>
    <dgm:cxn modelId="{83431B14-81FC-4379-B619-9BD393CD45B2}" type="presParOf" srcId="{84880D46-1D6D-4C94-AF89-EF42E475784D}" destId="{01856E75-D57D-4C2F-B7F2-EDED889F151D}" srcOrd="4" destOrd="0" presId="urn:microsoft.com/office/officeart/2005/8/layout/equation1"/>
    <dgm:cxn modelId="{2863FAE4-968F-499C-A84A-97C6908F1162}" type="presParOf" srcId="{84880D46-1D6D-4C94-AF89-EF42E475784D}" destId="{6733AC4E-7F6F-4F83-AFAE-DDF20522894B}" srcOrd="5" destOrd="0" presId="urn:microsoft.com/office/officeart/2005/8/layout/equation1"/>
    <dgm:cxn modelId="{5D1E918B-CF61-44F8-AE61-6B902B42D7D7}" type="presParOf" srcId="{84880D46-1D6D-4C94-AF89-EF42E475784D}" destId="{8D70266A-E9C6-461E-AB6D-4A5D4ECD5432}" srcOrd="6" destOrd="0" presId="urn:microsoft.com/office/officeart/2005/8/layout/equation1"/>
    <dgm:cxn modelId="{D9357335-F48C-46AD-A79F-2B7D28C33F6D}" type="presParOf" srcId="{84880D46-1D6D-4C94-AF89-EF42E475784D}" destId="{0DAC27B5-21DC-487F-828D-066CC52EB7FE}" srcOrd="7" destOrd="0" presId="urn:microsoft.com/office/officeart/2005/8/layout/equation1"/>
    <dgm:cxn modelId="{B85F5CED-3725-4AB3-A4AD-6BEA8934B296}" type="presParOf" srcId="{84880D46-1D6D-4C94-AF89-EF42E475784D}" destId="{0FFC8C18-A915-47E3-AA8A-CCB16724DEE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DBBF78-0183-4102-BE60-BF09C6E2B9A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30512-DC18-4C1A-86C6-4F4AD45A7A0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  <a:latin typeface="Algerian" pitchFamily="82" charset="0"/>
              <a:ea typeface="Amiri" pitchFamily="2" charset="-78"/>
              <a:cs typeface="Amiri" pitchFamily="2" charset="-78"/>
            </a:rPr>
            <a:t>PROPOSED SOLUTIONS</a:t>
          </a:r>
        </a:p>
      </dgm:t>
    </dgm:pt>
    <dgm:pt modelId="{34642849-3925-46AA-8A19-35498E2D9F2C}" type="parTrans" cxnId="{2A91B4D1-984F-4A9F-830E-FE627D8FEE94}">
      <dgm:prSet/>
      <dgm:spPr/>
      <dgm:t>
        <a:bodyPr/>
        <a:lstStyle/>
        <a:p>
          <a:endParaRPr lang="en-US"/>
        </a:p>
      </dgm:t>
    </dgm:pt>
    <dgm:pt modelId="{3C97613A-4E8C-4057-9C21-592531DA7A41}" type="sibTrans" cxnId="{2A91B4D1-984F-4A9F-830E-FE627D8FEE94}">
      <dgm:prSet/>
      <dgm:spPr/>
      <dgm:t>
        <a:bodyPr/>
        <a:lstStyle/>
        <a:p>
          <a:endParaRPr lang="en-US"/>
        </a:p>
      </dgm:t>
    </dgm:pt>
    <dgm:pt modelId="{56F2AA28-A1C0-4D6F-8FBB-BA5B33DE4C9B}" type="pres">
      <dgm:prSet presAssocID="{14DBBF78-0183-4102-BE60-BF09C6E2B9A4}" presName="linear" presStyleCnt="0">
        <dgm:presLayoutVars>
          <dgm:animLvl val="lvl"/>
          <dgm:resizeHandles val="exact"/>
        </dgm:presLayoutVars>
      </dgm:prSet>
      <dgm:spPr/>
    </dgm:pt>
    <dgm:pt modelId="{211F5E1D-CF5A-4A83-9120-DC33788BE05D}" type="pres">
      <dgm:prSet presAssocID="{EB530512-DC18-4C1A-86C6-4F4AD45A7A04}" presName="parentText" presStyleLbl="node1" presStyleIdx="0" presStyleCnt="1" custScaleX="77500" custScaleY="69477" custLinFactNeighborX="12500" custLinFactNeighborY="7730">
        <dgm:presLayoutVars>
          <dgm:chMax val="0"/>
          <dgm:bulletEnabled val="1"/>
        </dgm:presLayoutVars>
      </dgm:prSet>
      <dgm:spPr/>
    </dgm:pt>
  </dgm:ptLst>
  <dgm:cxnLst>
    <dgm:cxn modelId="{86FEC916-43C7-40CE-B1E4-B56AEFB6FD53}" type="presOf" srcId="{EB530512-DC18-4C1A-86C6-4F4AD45A7A04}" destId="{211F5E1D-CF5A-4A83-9120-DC33788BE05D}" srcOrd="0" destOrd="0" presId="urn:microsoft.com/office/officeart/2005/8/layout/vList2"/>
    <dgm:cxn modelId="{2A91B4D1-984F-4A9F-830E-FE627D8FEE94}" srcId="{14DBBF78-0183-4102-BE60-BF09C6E2B9A4}" destId="{EB530512-DC18-4C1A-86C6-4F4AD45A7A04}" srcOrd="0" destOrd="0" parTransId="{34642849-3925-46AA-8A19-35498E2D9F2C}" sibTransId="{3C97613A-4E8C-4057-9C21-592531DA7A41}"/>
    <dgm:cxn modelId="{F1A0FFD1-A420-453E-BEF1-D30A2BA74BB2}" type="presOf" srcId="{14DBBF78-0183-4102-BE60-BF09C6E2B9A4}" destId="{56F2AA28-A1C0-4D6F-8FBB-BA5B33DE4C9B}" srcOrd="0" destOrd="0" presId="urn:microsoft.com/office/officeart/2005/8/layout/vList2"/>
    <dgm:cxn modelId="{7E3123D6-6006-4028-B366-91ACA6F5363D}" type="presParOf" srcId="{56F2AA28-A1C0-4D6F-8FBB-BA5B33DE4C9B}" destId="{211F5E1D-CF5A-4A83-9120-DC33788BE0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0022CA-AF62-4CB8-8734-7AA3C3A4DD12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5548FAE-0AE0-447F-B070-183ADA18D971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Wind</a:t>
          </a:r>
        </a:p>
      </dgm:t>
    </dgm:pt>
    <dgm:pt modelId="{F0B96661-684B-4055-B3DC-F9813102AEED}" type="parTrans" cxnId="{BE4D30B0-FCB4-4807-B690-607146ABB745}">
      <dgm:prSet/>
      <dgm:spPr/>
      <dgm:t>
        <a:bodyPr/>
        <a:lstStyle/>
        <a:p>
          <a:endParaRPr lang="en-US"/>
        </a:p>
      </dgm:t>
    </dgm:pt>
    <dgm:pt modelId="{28242C6A-D282-4C82-A91B-32692AD8E020}" type="sibTrans" cxnId="{BE4D30B0-FCB4-4807-B690-607146ABB745}">
      <dgm:prSet/>
      <dgm:spPr/>
      <dgm:t>
        <a:bodyPr/>
        <a:lstStyle/>
        <a:p>
          <a:endParaRPr lang="en-US"/>
        </a:p>
      </dgm:t>
    </dgm:pt>
    <dgm:pt modelId="{AA87D77E-5756-4674-98C3-B0AC46992DD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Hydro</a:t>
          </a:r>
        </a:p>
      </dgm:t>
    </dgm:pt>
    <dgm:pt modelId="{7659233E-0225-4FD4-AE8E-8FC392074D9B}" type="parTrans" cxnId="{20900925-AE1D-4060-BE97-2C5B4A5DCC5C}">
      <dgm:prSet/>
      <dgm:spPr/>
      <dgm:t>
        <a:bodyPr/>
        <a:lstStyle/>
        <a:p>
          <a:endParaRPr lang="en-US"/>
        </a:p>
      </dgm:t>
    </dgm:pt>
    <dgm:pt modelId="{54CE1FC4-013A-4F65-B1B3-14F99AEB2D80}" type="sibTrans" cxnId="{20900925-AE1D-4060-BE97-2C5B4A5DCC5C}">
      <dgm:prSet/>
      <dgm:spPr/>
      <dgm:t>
        <a:bodyPr/>
        <a:lstStyle/>
        <a:p>
          <a:endParaRPr lang="en-US"/>
        </a:p>
      </dgm:t>
    </dgm:pt>
    <dgm:pt modelId="{87540002-2D56-4153-ADE9-BD702710F1F1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Biomass &amp; Waste</a:t>
          </a:r>
        </a:p>
      </dgm:t>
    </dgm:pt>
    <dgm:pt modelId="{135EA0A5-7FB4-4AE1-8A0F-4CB962A35820}" type="parTrans" cxnId="{CF7D80D9-FA55-4A9A-8A31-C661231DA191}">
      <dgm:prSet/>
      <dgm:spPr/>
      <dgm:t>
        <a:bodyPr/>
        <a:lstStyle/>
        <a:p>
          <a:endParaRPr lang="en-US"/>
        </a:p>
      </dgm:t>
    </dgm:pt>
    <dgm:pt modelId="{7DC5D59C-B5A0-451D-ADCF-B5C5534C203E}" type="sibTrans" cxnId="{CF7D80D9-FA55-4A9A-8A31-C661231DA191}">
      <dgm:prSet/>
      <dgm:spPr/>
      <dgm:t>
        <a:bodyPr/>
        <a:lstStyle/>
        <a:p>
          <a:endParaRPr lang="en-US"/>
        </a:p>
      </dgm:t>
    </dgm:pt>
    <dgm:pt modelId="{2E19D6DB-3E4F-4B4B-9C6B-C8B5116986CA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Solar</a:t>
          </a:r>
        </a:p>
      </dgm:t>
    </dgm:pt>
    <dgm:pt modelId="{E1284056-C48E-472D-B226-84F6B84821F4}" type="parTrans" cxnId="{8BD21EDA-551F-4DEB-A73A-6D7BC6E5C5FE}">
      <dgm:prSet/>
      <dgm:spPr/>
      <dgm:t>
        <a:bodyPr/>
        <a:lstStyle/>
        <a:p>
          <a:endParaRPr lang="en-US"/>
        </a:p>
      </dgm:t>
    </dgm:pt>
    <dgm:pt modelId="{DDB59E54-3DF8-4326-9025-D74B783BA598}" type="sibTrans" cxnId="{8BD21EDA-551F-4DEB-A73A-6D7BC6E5C5FE}">
      <dgm:prSet/>
      <dgm:spPr/>
      <dgm:t>
        <a:bodyPr/>
        <a:lstStyle/>
        <a:p>
          <a:endParaRPr lang="en-US"/>
        </a:p>
      </dgm:t>
    </dgm:pt>
    <dgm:pt modelId="{FA2C8246-DBD3-4810-8B8B-1DF795BA5088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Geothermal</a:t>
          </a:r>
        </a:p>
      </dgm:t>
    </dgm:pt>
    <dgm:pt modelId="{17691137-2950-45AF-9011-87A82A703CE8}" type="parTrans" cxnId="{343B3051-4040-4252-99F0-B0E97C4A1116}">
      <dgm:prSet/>
      <dgm:spPr/>
      <dgm:t>
        <a:bodyPr/>
        <a:lstStyle/>
        <a:p>
          <a:endParaRPr lang="en-US"/>
        </a:p>
      </dgm:t>
    </dgm:pt>
    <dgm:pt modelId="{EBC6A515-EA60-4487-89EB-4C494D89319B}" type="sibTrans" cxnId="{343B3051-4040-4252-99F0-B0E97C4A1116}">
      <dgm:prSet/>
      <dgm:spPr/>
      <dgm:t>
        <a:bodyPr/>
        <a:lstStyle/>
        <a:p>
          <a:endParaRPr lang="en-US"/>
        </a:p>
      </dgm:t>
    </dgm:pt>
    <dgm:pt modelId="{DC5B7CA6-5CE2-4649-9B9F-19B6AA43E152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Tidal</a:t>
          </a:r>
        </a:p>
      </dgm:t>
    </dgm:pt>
    <dgm:pt modelId="{335CFF2A-54D0-4918-BA62-5A8BCF66945E}" type="parTrans" cxnId="{A80ED21A-8A6C-47A1-85BA-AA7017A543C6}">
      <dgm:prSet/>
      <dgm:spPr/>
      <dgm:t>
        <a:bodyPr/>
        <a:lstStyle/>
        <a:p>
          <a:endParaRPr lang="en-US"/>
        </a:p>
      </dgm:t>
    </dgm:pt>
    <dgm:pt modelId="{A1F73F7C-26A1-4C29-BD06-40D80F79FCFA}" type="sibTrans" cxnId="{A80ED21A-8A6C-47A1-85BA-AA7017A543C6}">
      <dgm:prSet/>
      <dgm:spPr/>
      <dgm:t>
        <a:bodyPr/>
        <a:lstStyle/>
        <a:p>
          <a:endParaRPr lang="en-US"/>
        </a:p>
      </dgm:t>
    </dgm:pt>
    <dgm:pt modelId="{7E89186E-1070-4957-B041-2F28D5A1F40C}" type="pres">
      <dgm:prSet presAssocID="{EC0022CA-AF62-4CB8-8734-7AA3C3A4DD12}" presName="linearFlow" presStyleCnt="0">
        <dgm:presLayoutVars>
          <dgm:dir/>
          <dgm:resizeHandles val="exact"/>
        </dgm:presLayoutVars>
      </dgm:prSet>
      <dgm:spPr/>
    </dgm:pt>
    <dgm:pt modelId="{5F9B6158-D881-4653-A731-8DABB3F91E29}" type="pres">
      <dgm:prSet presAssocID="{55548FAE-0AE0-447F-B070-183ADA18D971}" presName="composite" presStyleCnt="0"/>
      <dgm:spPr/>
    </dgm:pt>
    <dgm:pt modelId="{EBA5015E-B2B1-45B0-8541-AA1384736A19}" type="pres">
      <dgm:prSet presAssocID="{55548FAE-0AE0-447F-B070-183ADA18D971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7B383DC-C2B4-4C02-ACDA-DD2A5BA957C8}" type="pres">
      <dgm:prSet presAssocID="{55548FAE-0AE0-447F-B070-183ADA18D971}" presName="txShp" presStyleLbl="node1" presStyleIdx="0" presStyleCnt="6" custScaleY="61904">
        <dgm:presLayoutVars>
          <dgm:bulletEnabled val="1"/>
        </dgm:presLayoutVars>
      </dgm:prSet>
      <dgm:spPr/>
    </dgm:pt>
    <dgm:pt modelId="{14EA465D-F3D0-4E95-9FDA-CD41F6546BB9}" type="pres">
      <dgm:prSet presAssocID="{28242C6A-D282-4C82-A91B-32692AD8E020}" presName="spacing" presStyleCnt="0"/>
      <dgm:spPr/>
    </dgm:pt>
    <dgm:pt modelId="{777F3597-6ED2-4721-A33A-223822F0873D}" type="pres">
      <dgm:prSet presAssocID="{2E19D6DB-3E4F-4B4B-9C6B-C8B5116986CA}" presName="composite" presStyleCnt="0"/>
      <dgm:spPr/>
    </dgm:pt>
    <dgm:pt modelId="{6812C60F-B7F1-4D7A-ADB8-178FD6D4D900}" type="pres">
      <dgm:prSet presAssocID="{2E19D6DB-3E4F-4B4B-9C6B-C8B5116986CA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99DA2C0F-53AB-4CDA-A059-5F52143B1AED}" type="pres">
      <dgm:prSet presAssocID="{2E19D6DB-3E4F-4B4B-9C6B-C8B5116986CA}" presName="txShp" presStyleLbl="node1" presStyleIdx="1" presStyleCnt="6">
        <dgm:presLayoutVars>
          <dgm:bulletEnabled val="1"/>
        </dgm:presLayoutVars>
      </dgm:prSet>
      <dgm:spPr/>
    </dgm:pt>
    <dgm:pt modelId="{334C4D7A-4B14-4CA6-9A8A-51A18E1D9E50}" type="pres">
      <dgm:prSet presAssocID="{DDB59E54-3DF8-4326-9025-D74B783BA598}" presName="spacing" presStyleCnt="0"/>
      <dgm:spPr/>
    </dgm:pt>
    <dgm:pt modelId="{A2F4E7F4-8134-4305-A644-B710F620009A}" type="pres">
      <dgm:prSet presAssocID="{AA87D77E-5756-4674-98C3-B0AC46992DDF}" presName="composite" presStyleCnt="0"/>
      <dgm:spPr/>
    </dgm:pt>
    <dgm:pt modelId="{1A154A0B-06EB-460C-9CF3-B8A04194665E}" type="pres">
      <dgm:prSet presAssocID="{AA87D77E-5756-4674-98C3-B0AC46992DDF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442BBB21-461E-455C-B651-55F0262E73E7}" type="pres">
      <dgm:prSet presAssocID="{AA87D77E-5756-4674-98C3-B0AC46992DDF}" presName="txShp" presStyleLbl="node1" presStyleIdx="2" presStyleCnt="6">
        <dgm:presLayoutVars>
          <dgm:bulletEnabled val="1"/>
        </dgm:presLayoutVars>
      </dgm:prSet>
      <dgm:spPr/>
    </dgm:pt>
    <dgm:pt modelId="{5C16891F-4B6A-47C5-8C50-EEB7B6A71061}" type="pres">
      <dgm:prSet presAssocID="{54CE1FC4-013A-4F65-B1B3-14F99AEB2D80}" presName="spacing" presStyleCnt="0"/>
      <dgm:spPr/>
    </dgm:pt>
    <dgm:pt modelId="{17C62E42-C14D-48B4-BA8D-D92C974BC052}" type="pres">
      <dgm:prSet presAssocID="{87540002-2D56-4153-ADE9-BD702710F1F1}" presName="composite" presStyleCnt="0"/>
      <dgm:spPr/>
    </dgm:pt>
    <dgm:pt modelId="{5D32EAA6-7ADB-4656-A0AA-FCEBC6382B7A}" type="pres">
      <dgm:prSet presAssocID="{87540002-2D56-4153-ADE9-BD702710F1F1}" presName="imgShp" presStyleLbl="f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261C9E1-56F6-4A11-A994-285CAC7B6702}" type="pres">
      <dgm:prSet presAssocID="{87540002-2D56-4153-ADE9-BD702710F1F1}" presName="txShp" presStyleLbl="node1" presStyleIdx="3" presStyleCnt="6">
        <dgm:presLayoutVars>
          <dgm:bulletEnabled val="1"/>
        </dgm:presLayoutVars>
      </dgm:prSet>
      <dgm:spPr/>
    </dgm:pt>
    <dgm:pt modelId="{5FF6C64F-EB3C-4A53-8E29-EF03B11AAD9D}" type="pres">
      <dgm:prSet presAssocID="{7DC5D59C-B5A0-451D-ADCF-B5C5534C203E}" presName="spacing" presStyleCnt="0"/>
      <dgm:spPr/>
    </dgm:pt>
    <dgm:pt modelId="{A8A3D75E-92AC-47A2-B478-14E8176FB45D}" type="pres">
      <dgm:prSet presAssocID="{FA2C8246-DBD3-4810-8B8B-1DF795BA5088}" presName="composite" presStyleCnt="0"/>
      <dgm:spPr/>
    </dgm:pt>
    <dgm:pt modelId="{99B536B2-5F87-431F-B72E-FAC08EDB0C31}" type="pres">
      <dgm:prSet presAssocID="{FA2C8246-DBD3-4810-8B8B-1DF795BA5088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8B2C07BE-F991-4F1D-B8CE-E1B56B5FA668}" type="pres">
      <dgm:prSet presAssocID="{FA2C8246-DBD3-4810-8B8B-1DF795BA5088}" presName="txShp" presStyleLbl="node1" presStyleIdx="4" presStyleCnt="6">
        <dgm:presLayoutVars>
          <dgm:bulletEnabled val="1"/>
        </dgm:presLayoutVars>
      </dgm:prSet>
      <dgm:spPr/>
    </dgm:pt>
    <dgm:pt modelId="{A29E398A-85A9-4EA4-8AAC-3D1188051EB8}" type="pres">
      <dgm:prSet presAssocID="{EBC6A515-EA60-4487-89EB-4C494D89319B}" presName="spacing" presStyleCnt="0"/>
      <dgm:spPr/>
    </dgm:pt>
    <dgm:pt modelId="{DE3B51E0-19DB-4046-AEF5-D85104889D18}" type="pres">
      <dgm:prSet presAssocID="{DC5B7CA6-5CE2-4649-9B9F-19B6AA43E152}" presName="composite" presStyleCnt="0"/>
      <dgm:spPr/>
    </dgm:pt>
    <dgm:pt modelId="{B86379CB-74F5-4F02-85F1-75F8724D3E3B}" type="pres">
      <dgm:prSet presAssocID="{DC5B7CA6-5CE2-4649-9B9F-19B6AA43E152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6C79BFE-E306-43D6-A1F1-7871A82AF1D7}" type="pres">
      <dgm:prSet presAssocID="{DC5B7CA6-5CE2-4649-9B9F-19B6AA43E152}" presName="txShp" presStyleLbl="node1" presStyleIdx="5" presStyleCnt="6">
        <dgm:presLayoutVars>
          <dgm:bulletEnabled val="1"/>
        </dgm:presLayoutVars>
      </dgm:prSet>
      <dgm:spPr/>
    </dgm:pt>
  </dgm:ptLst>
  <dgm:cxnLst>
    <dgm:cxn modelId="{71107A14-FDBC-4496-B6B9-FF4C02D7BE54}" type="presOf" srcId="{55548FAE-0AE0-447F-B070-183ADA18D971}" destId="{07B383DC-C2B4-4C02-ACDA-DD2A5BA957C8}" srcOrd="0" destOrd="0" presId="urn:microsoft.com/office/officeart/2005/8/layout/vList3"/>
    <dgm:cxn modelId="{A80ED21A-8A6C-47A1-85BA-AA7017A543C6}" srcId="{EC0022CA-AF62-4CB8-8734-7AA3C3A4DD12}" destId="{DC5B7CA6-5CE2-4649-9B9F-19B6AA43E152}" srcOrd="5" destOrd="0" parTransId="{335CFF2A-54D0-4918-BA62-5A8BCF66945E}" sibTransId="{A1F73F7C-26A1-4C29-BD06-40D80F79FCFA}"/>
    <dgm:cxn modelId="{2ACA861E-6DF0-452A-9909-378838E9CCCC}" type="presOf" srcId="{AA87D77E-5756-4674-98C3-B0AC46992DDF}" destId="{442BBB21-461E-455C-B651-55F0262E73E7}" srcOrd="0" destOrd="0" presId="urn:microsoft.com/office/officeart/2005/8/layout/vList3"/>
    <dgm:cxn modelId="{20900925-AE1D-4060-BE97-2C5B4A5DCC5C}" srcId="{EC0022CA-AF62-4CB8-8734-7AA3C3A4DD12}" destId="{AA87D77E-5756-4674-98C3-B0AC46992DDF}" srcOrd="2" destOrd="0" parTransId="{7659233E-0225-4FD4-AE8E-8FC392074D9B}" sibTransId="{54CE1FC4-013A-4F65-B1B3-14F99AEB2D80}"/>
    <dgm:cxn modelId="{C9E4B96B-2216-4FD8-92C9-5BB60388BD16}" type="presOf" srcId="{2E19D6DB-3E4F-4B4B-9C6B-C8B5116986CA}" destId="{99DA2C0F-53AB-4CDA-A059-5F52143B1AED}" srcOrd="0" destOrd="0" presId="urn:microsoft.com/office/officeart/2005/8/layout/vList3"/>
    <dgm:cxn modelId="{343B3051-4040-4252-99F0-B0E97C4A1116}" srcId="{EC0022CA-AF62-4CB8-8734-7AA3C3A4DD12}" destId="{FA2C8246-DBD3-4810-8B8B-1DF795BA5088}" srcOrd="4" destOrd="0" parTransId="{17691137-2950-45AF-9011-87A82A703CE8}" sibTransId="{EBC6A515-EA60-4487-89EB-4C494D89319B}"/>
    <dgm:cxn modelId="{88C77F5A-5ECA-4D3F-BC39-E3FF4168B480}" type="presOf" srcId="{87540002-2D56-4153-ADE9-BD702710F1F1}" destId="{A261C9E1-56F6-4A11-A994-285CAC7B6702}" srcOrd="0" destOrd="0" presId="urn:microsoft.com/office/officeart/2005/8/layout/vList3"/>
    <dgm:cxn modelId="{D75E9D7D-11D7-49A4-A85C-1113D921B169}" type="presOf" srcId="{DC5B7CA6-5CE2-4649-9B9F-19B6AA43E152}" destId="{06C79BFE-E306-43D6-A1F1-7871A82AF1D7}" srcOrd="0" destOrd="0" presId="urn:microsoft.com/office/officeart/2005/8/layout/vList3"/>
    <dgm:cxn modelId="{BE4D30B0-FCB4-4807-B690-607146ABB745}" srcId="{EC0022CA-AF62-4CB8-8734-7AA3C3A4DD12}" destId="{55548FAE-0AE0-447F-B070-183ADA18D971}" srcOrd="0" destOrd="0" parTransId="{F0B96661-684B-4055-B3DC-F9813102AEED}" sibTransId="{28242C6A-D282-4C82-A91B-32692AD8E020}"/>
    <dgm:cxn modelId="{CF7D80D9-FA55-4A9A-8A31-C661231DA191}" srcId="{EC0022CA-AF62-4CB8-8734-7AA3C3A4DD12}" destId="{87540002-2D56-4153-ADE9-BD702710F1F1}" srcOrd="3" destOrd="0" parTransId="{135EA0A5-7FB4-4AE1-8A0F-4CB962A35820}" sibTransId="{7DC5D59C-B5A0-451D-ADCF-B5C5534C203E}"/>
    <dgm:cxn modelId="{8BD21EDA-551F-4DEB-A73A-6D7BC6E5C5FE}" srcId="{EC0022CA-AF62-4CB8-8734-7AA3C3A4DD12}" destId="{2E19D6DB-3E4F-4B4B-9C6B-C8B5116986CA}" srcOrd="1" destOrd="0" parTransId="{E1284056-C48E-472D-B226-84F6B84821F4}" sibTransId="{DDB59E54-3DF8-4326-9025-D74B783BA598}"/>
    <dgm:cxn modelId="{AED39EEA-FB0F-484F-8464-A290A8E22E05}" type="presOf" srcId="{EC0022CA-AF62-4CB8-8734-7AA3C3A4DD12}" destId="{7E89186E-1070-4957-B041-2F28D5A1F40C}" srcOrd="0" destOrd="0" presId="urn:microsoft.com/office/officeart/2005/8/layout/vList3"/>
    <dgm:cxn modelId="{59015BED-8FEC-467A-9E5E-CB0EA71D0E95}" type="presOf" srcId="{FA2C8246-DBD3-4810-8B8B-1DF795BA5088}" destId="{8B2C07BE-F991-4F1D-B8CE-E1B56B5FA668}" srcOrd="0" destOrd="0" presId="urn:microsoft.com/office/officeart/2005/8/layout/vList3"/>
    <dgm:cxn modelId="{216CC2DF-0541-4966-A5C1-BD9FEDACC244}" type="presParOf" srcId="{7E89186E-1070-4957-B041-2F28D5A1F40C}" destId="{5F9B6158-D881-4653-A731-8DABB3F91E29}" srcOrd="0" destOrd="0" presId="urn:microsoft.com/office/officeart/2005/8/layout/vList3"/>
    <dgm:cxn modelId="{BA43A72F-EAB6-43D2-BE85-022E65A76634}" type="presParOf" srcId="{5F9B6158-D881-4653-A731-8DABB3F91E29}" destId="{EBA5015E-B2B1-45B0-8541-AA1384736A19}" srcOrd="0" destOrd="0" presId="urn:microsoft.com/office/officeart/2005/8/layout/vList3"/>
    <dgm:cxn modelId="{D9C22EF6-A75A-4611-93D5-15873D4967BD}" type="presParOf" srcId="{5F9B6158-D881-4653-A731-8DABB3F91E29}" destId="{07B383DC-C2B4-4C02-ACDA-DD2A5BA957C8}" srcOrd="1" destOrd="0" presId="urn:microsoft.com/office/officeart/2005/8/layout/vList3"/>
    <dgm:cxn modelId="{885F589B-29C9-4B79-BCBB-5AC4B5D969B3}" type="presParOf" srcId="{7E89186E-1070-4957-B041-2F28D5A1F40C}" destId="{14EA465D-F3D0-4E95-9FDA-CD41F6546BB9}" srcOrd="1" destOrd="0" presId="urn:microsoft.com/office/officeart/2005/8/layout/vList3"/>
    <dgm:cxn modelId="{E76A5E8D-56C4-4596-8B9C-1C34B315A40F}" type="presParOf" srcId="{7E89186E-1070-4957-B041-2F28D5A1F40C}" destId="{777F3597-6ED2-4721-A33A-223822F0873D}" srcOrd="2" destOrd="0" presId="urn:microsoft.com/office/officeart/2005/8/layout/vList3"/>
    <dgm:cxn modelId="{9F154CF2-8E55-4C28-8835-1E1CCCEAB9A0}" type="presParOf" srcId="{777F3597-6ED2-4721-A33A-223822F0873D}" destId="{6812C60F-B7F1-4D7A-ADB8-178FD6D4D900}" srcOrd="0" destOrd="0" presId="urn:microsoft.com/office/officeart/2005/8/layout/vList3"/>
    <dgm:cxn modelId="{7CD6528F-E313-4104-84BA-B1AA77916D77}" type="presParOf" srcId="{777F3597-6ED2-4721-A33A-223822F0873D}" destId="{99DA2C0F-53AB-4CDA-A059-5F52143B1AED}" srcOrd="1" destOrd="0" presId="urn:microsoft.com/office/officeart/2005/8/layout/vList3"/>
    <dgm:cxn modelId="{C219F4D3-C1AA-416D-B59F-CAE87F9A1013}" type="presParOf" srcId="{7E89186E-1070-4957-B041-2F28D5A1F40C}" destId="{334C4D7A-4B14-4CA6-9A8A-51A18E1D9E50}" srcOrd="3" destOrd="0" presId="urn:microsoft.com/office/officeart/2005/8/layout/vList3"/>
    <dgm:cxn modelId="{BC26C17D-C765-4976-A6F8-3EFB74D3686E}" type="presParOf" srcId="{7E89186E-1070-4957-B041-2F28D5A1F40C}" destId="{A2F4E7F4-8134-4305-A644-B710F620009A}" srcOrd="4" destOrd="0" presId="urn:microsoft.com/office/officeart/2005/8/layout/vList3"/>
    <dgm:cxn modelId="{B50E1466-C2F8-4575-AA01-ED2F7B7A62A7}" type="presParOf" srcId="{A2F4E7F4-8134-4305-A644-B710F620009A}" destId="{1A154A0B-06EB-460C-9CF3-B8A04194665E}" srcOrd="0" destOrd="0" presId="urn:microsoft.com/office/officeart/2005/8/layout/vList3"/>
    <dgm:cxn modelId="{7153F7EE-C850-4C68-BCDD-8E93FACDAA7E}" type="presParOf" srcId="{A2F4E7F4-8134-4305-A644-B710F620009A}" destId="{442BBB21-461E-455C-B651-55F0262E73E7}" srcOrd="1" destOrd="0" presId="urn:microsoft.com/office/officeart/2005/8/layout/vList3"/>
    <dgm:cxn modelId="{73ABA8BF-03E9-4ECE-A9AB-73A749F422F7}" type="presParOf" srcId="{7E89186E-1070-4957-B041-2F28D5A1F40C}" destId="{5C16891F-4B6A-47C5-8C50-EEB7B6A71061}" srcOrd="5" destOrd="0" presId="urn:microsoft.com/office/officeart/2005/8/layout/vList3"/>
    <dgm:cxn modelId="{76A3BB09-6ED9-491A-BCED-2FBE47D71996}" type="presParOf" srcId="{7E89186E-1070-4957-B041-2F28D5A1F40C}" destId="{17C62E42-C14D-48B4-BA8D-D92C974BC052}" srcOrd="6" destOrd="0" presId="urn:microsoft.com/office/officeart/2005/8/layout/vList3"/>
    <dgm:cxn modelId="{DC9B937C-B770-4CCD-9AD5-4088D1CE3BDA}" type="presParOf" srcId="{17C62E42-C14D-48B4-BA8D-D92C974BC052}" destId="{5D32EAA6-7ADB-4656-A0AA-FCEBC6382B7A}" srcOrd="0" destOrd="0" presId="urn:microsoft.com/office/officeart/2005/8/layout/vList3"/>
    <dgm:cxn modelId="{373407A2-943B-4BDA-B0B6-3E59DEA0B404}" type="presParOf" srcId="{17C62E42-C14D-48B4-BA8D-D92C974BC052}" destId="{A261C9E1-56F6-4A11-A994-285CAC7B6702}" srcOrd="1" destOrd="0" presId="urn:microsoft.com/office/officeart/2005/8/layout/vList3"/>
    <dgm:cxn modelId="{7AF45D9D-1496-4977-A3A2-773F85ACC1EC}" type="presParOf" srcId="{7E89186E-1070-4957-B041-2F28D5A1F40C}" destId="{5FF6C64F-EB3C-4A53-8E29-EF03B11AAD9D}" srcOrd="7" destOrd="0" presId="urn:microsoft.com/office/officeart/2005/8/layout/vList3"/>
    <dgm:cxn modelId="{3DA14886-A15D-42B7-819C-D0260E4D4A8B}" type="presParOf" srcId="{7E89186E-1070-4957-B041-2F28D5A1F40C}" destId="{A8A3D75E-92AC-47A2-B478-14E8176FB45D}" srcOrd="8" destOrd="0" presId="urn:microsoft.com/office/officeart/2005/8/layout/vList3"/>
    <dgm:cxn modelId="{2506BA52-0165-4E74-BFFB-879ECA88C23B}" type="presParOf" srcId="{A8A3D75E-92AC-47A2-B478-14E8176FB45D}" destId="{99B536B2-5F87-431F-B72E-FAC08EDB0C31}" srcOrd="0" destOrd="0" presId="urn:microsoft.com/office/officeart/2005/8/layout/vList3"/>
    <dgm:cxn modelId="{58F24B49-4DEB-47F9-8754-559F9285FC58}" type="presParOf" srcId="{A8A3D75E-92AC-47A2-B478-14E8176FB45D}" destId="{8B2C07BE-F991-4F1D-B8CE-E1B56B5FA668}" srcOrd="1" destOrd="0" presId="urn:microsoft.com/office/officeart/2005/8/layout/vList3"/>
    <dgm:cxn modelId="{DB4B38F3-744E-4D79-99FE-9B2FC0EBBC4E}" type="presParOf" srcId="{7E89186E-1070-4957-B041-2F28D5A1F40C}" destId="{A29E398A-85A9-4EA4-8AAC-3D1188051EB8}" srcOrd="9" destOrd="0" presId="urn:microsoft.com/office/officeart/2005/8/layout/vList3"/>
    <dgm:cxn modelId="{9689EC88-86E6-40FA-8CDA-FFD1CF6BB240}" type="presParOf" srcId="{7E89186E-1070-4957-B041-2F28D5A1F40C}" destId="{DE3B51E0-19DB-4046-AEF5-D85104889D18}" srcOrd="10" destOrd="0" presId="urn:microsoft.com/office/officeart/2005/8/layout/vList3"/>
    <dgm:cxn modelId="{1F363527-A5B4-4672-8413-E8A0B0748D20}" type="presParOf" srcId="{DE3B51E0-19DB-4046-AEF5-D85104889D18}" destId="{B86379CB-74F5-4F02-85F1-75F8724D3E3B}" srcOrd="0" destOrd="0" presId="urn:microsoft.com/office/officeart/2005/8/layout/vList3"/>
    <dgm:cxn modelId="{5A84FAA9-AB14-4EDD-9FF2-FEE70C61C634}" type="presParOf" srcId="{DE3B51E0-19DB-4046-AEF5-D85104889D18}" destId="{06C79BFE-E306-43D6-A1F1-7871A82AF1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426243-50A0-4448-9F99-9B0819E4BFCB}" type="doc">
      <dgm:prSet loTypeId="urn:microsoft.com/office/officeart/2005/8/layout/chevron2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SG"/>
        </a:p>
      </dgm:t>
    </dgm:pt>
    <dgm:pt modelId="{306AB71F-0594-4500-A4AF-FE157CE0F420}">
      <dgm:prSet phldrT="[Text]"/>
      <dgm:spPr/>
      <dgm:t>
        <a:bodyPr/>
        <a:lstStyle/>
        <a:p>
          <a:endParaRPr lang="en-SG" dirty="0"/>
        </a:p>
      </dgm:t>
    </dgm:pt>
    <dgm:pt modelId="{2E9E0046-5CE8-4C42-9575-519B705D9699}" type="parTrans" cxnId="{330F3914-DAC5-4431-BA54-0C77E1405ED9}">
      <dgm:prSet/>
      <dgm:spPr/>
      <dgm:t>
        <a:bodyPr/>
        <a:lstStyle/>
        <a:p>
          <a:endParaRPr lang="en-SG"/>
        </a:p>
      </dgm:t>
    </dgm:pt>
    <dgm:pt modelId="{5A9ECC32-A0B6-41E9-A304-A0E81A2C5D56}" type="sibTrans" cxnId="{330F3914-DAC5-4431-BA54-0C77E1405ED9}">
      <dgm:prSet/>
      <dgm:spPr/>
      <dgm:t>
        <a:bodyPr/>
        <a:lstStyle/>
        <a:p>
          <a:endParaRPr lang="en-SG"/>
        </a:p>
      </dgm:t>
    </dgm:pt>
    <dgm:pt modelId="{5000E89A-0AE9-4142-930B-96300BE9AE3B}">
      <dgm:prSet phldrT="[Text]" custT="1"/>
      <dgm:spPr/>
      <dgm:t>
        <a:bodyPr/>
        <a:lstStyle/>
        <a:p>
          <a:r>
            <a:rPr lang="en-SG" sz="1600" dirty="0"/>
            <a:t>Minimise the import of Oil &amp; Gases</a:t>
          </a:r>
          <a:endParaRPr lang="en-SG" sz="1600" dirty="0">
            <a:latin typeface="+mj-lt"/>
          </a:endParaRPr>
        </a:p>
      </dgm:t>
    </dgm:pt>
    <dgm:pt modelId="{5B470E27-3757-4760-9D7D-1CE7925CD2CB}" type="parTrans" cxnId="{9B52F085-B040-4327-9C93-68E9630DB11F}">
      <dgm:prSet/>
      <dgm:spPr/>
      <dgm:t>
        <a:bodyPr/>
        <a:lstStyle/>
        <a:p>
          <a:endParaRPr lang="en-SG"/>
        </a:p>
      </dgm:t>
    </dgm:pt>
    <dgm:pt modelId="{E9FA9269-16EC-49B5-AF85-4A825FB5AEB7}" type="sibTrans" cxnId="{9B52F085-B040-4327-9C93-68E9630DB11F}">
      <dgm:prSet/>
      <dgm:spPr/>
      <dgm:t>
        <a:bodyPr/>
        <a:lstStyle/>
        <a:p>
          <a:endParaRPr lang="en-SG"/>
        </a:p>
      </dgm:t>
    </dgm:pt>
    <dgm:pt modelId="{92DA824D-DC35-4186-918D-18AAF678F2A2}">
      <dgm:prSet phldrT="[Text]"/>
      <dgm:spPr/>
      <dgm:t>
        <a:bodyPr/>
        <a:lstStyle/>
        <a:p>
          <a:endParaRPr lang="en-SG" dirty="0"/>
        </a:p>
      </dgm:t>
    </dgm:pt>
    <dgm:pt modelId="{38B9769E-15B7-4999-BE92-C5EF63363442}" type="parTrans" cxnId="{9B58258C-D547-4F9C-8D29-0396C4D7A8C0}">
      <dgm:prSet/>
      <dgm:spPr/>
      <dgm:t>
        <a:bodyPr/>
        <a:lstStyle/>
        <a:p>
          <a:endParaRPr lang="en-SG"/>
        </a:p>
      </dgm:t>
    </dgm:pt>
    <dgm:pt modelId="{69BA8572-F415-4420-A76E-B46AC5C250B0}" type="sibTrans" cxnId="{9B58258C-D547-4F9C-8D29-0396C4D7A8C0}">
      <dgm:prSet/>
      <dgm:spPr/>
      <dgm:t>
        <a:bodyPr/>
        <a:lstStyle/>
        <a:p>
          <a:endParaRPr lang="en-SG"/>
        </a:p>
      </dgm:t>
    </dgm:pt>
    <dgm:pt modelId="{7F70943E-ADD9-404B-A0A3-38FFA94AF9AB}">
      <dgm:prSet phldrT="[Text]" custT="1"/>
      <dgm:spPr/>
      <dgm:t>
        <a:bodyPr/>
        <a:lstStyle/>
        <a:p>
          <a:r>
            <a:rPr lang="en-US" sz="1600" b="0" i="0" dirty="0">
              <a:latin typeface="+mj-lt"/>
            </a:rPr>
            <a:t>Need to reduce energy-related CO</a:t>
          </a:r>
          <a:r>
            <a:rPr lang="en-US" sz="1600" b="0" i="0" baseline="-25000" dirty="0">
              <a:latin typeface="+mj-lt"/>
            </a:rPr>
            <a:t>2 </a:t>
          </a:r>
          <a:r>
            <a:rPr lang="en-US" sz="1600" b="0" i="0" dirty="0">
              <a:latin typeface="+mj-lt"/>
            </a:rPr>
            <a:t>emissions to limit climate change (</a:t>
          </a:r>
          <a:r>
            <a:rPr lang="en-SG" sz="1600" b="0" i="0" dirty="0">
              <a:latin typeface="+mj-lt"/>
            </a:rPr>
            <a:t>Decarbonisation )</a:t>
          </a:r>
          <a:endParaRPr lang="en-SG" sz="1600" dirty="0">
            <a:latin typeface="+mj-lt"/>
          </a:endParaRPr>
        </a:p>
      </dgm:t>
    </dgm:pt>
    <dgm:pt modelId="{5F928EEE-A6DC-4DE1-B9A9-38901E204686}" type="parTrans" cxnId="{066A5357-208C-4163-817F-DC70726DE3DF}">
      <dgm:prSet/>
      <dgm:spPr/>
      <dgm:t>
        <a:bodyPr/>
        <a:lstStyle/>
        <a:p>
          <a:endParaRPr lang="en-SG"/>
        </a:p>
      </dgm:t>
    </dgm:pt>
    <dgm:pt modelId="{23C583F3-78CA-4057-BB47-A2884A51966E}" type="sibTrans" cxnId="{066A5357-208C-4163-817F-DC70726DE3DF}">
      <dgm:prSet/>
      <dgm:spPr/>
      <dgm:t>
        <a:bodyPr/>
        <a:lstStyle/>
        <a:p>
          <a:endParaRPr lang="en-SG"/>
        </a:p>
      </dgm:t>
    </dgm:pt>
    <dgm:pt modelId="{3AE69E23-B2EF-4490-BA19-101355C299AD}">
      <dgm:prSet phldrT="[Text]"/>
      <dgm:spPr/>
      <dgm:t>
        <a:bodyPr/>
        <a:lstStyle/>
        <a:p>
          <a:endParaRPr lang="en-SG" dirty="0"/>
        </a:p>
      </dgm:t>
    </dgm:pt>
    <dgm:pt modelId="{5CEEC845-607C-4FBD-8B8A-EC9FDBE86566}" type="parTrans" cxnId="{E28D40B1-73D6-43D5-8126-CCDC212B1C99}">
      <dgm:prSet/>
      <dgm:spPr/>
      <dgm:t>
        <a:bodyPr/>
        <a:lstStyle/>
        <a:p>
          <a:endParaRPr lang="en-SG"/>
        </a:p>
      </dgm:t>
    </dgm:pt>
    <dgm:pt modelId="{4B98A5B2-0A6C-4AA9-8CF7-1D82777C3D41}" type="sibTrans" cxnId="{E28D40B1-73D6-43D5-8126-CCDC212B1C99}">
      <dgm:prSet/>
      <dgm:spPr/>
      <dgm:t>
        <a:bodyPr/>
        <a:lstStyle/>
        <a:p>
          <a:endParaRPr lang="en-SG"/>
        </a:p>
      </dgm:t>
    </dgm:pt>
    <dgm:pt modelId="{50CF08A3-C5A4-4E94-93AB-F89E8BF88FD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600" dirty="0">
              <a:latin typeface="+mj-lt"/>
            </a:rPr>
            <a:t>Nullify the energy deficit by i</a:t>
          </a:r>
          <a:r>
            <a:rPr lang="en-US" sz="1600" dirty="0">
              <a:latin typeface="+mj-lt"/>
            </a:rPr>
            <a:t>improving the production from renewable energy sources</a:t>
          </a:r>
          <a:endParaRPr lang="en-SG" sz="1600" dirty="0">
            <a:latin typeface="+mj-lt"/>
          </a:endParaRPr>
        </a:p>
      </dgm:t>
    </dgm:pt>
    <dgm:pt modelId="{BEBF2679-DED2-4440-AE85-CEDE57D790B0}" type="parTrans" cxnId="{F792B33D-F35D-4A43-86A1-53B140A0F1C6}">
      <dgm:prSet/>
      <dgm:spPr/>
      <dgm:t>
        <a:bodyPr/>
        <a:lstStyle/>
        <a:p>
          <a:endParaRPr lang="en-SG"/>
        </a:p>
      </dgm:t>
    </dgm:pt>
    <dgm:pt modelId="{8D952662-924F-4BC4-84AE-B90BBDB3BEB5}" type="sibTrans" cxnId="{F792B33D-F35D-4A43-86A1-53B140A0F1C6}">
      <dgm:prSet/>
      <dgm:spPr/>
      <dgm:t>
        <a:bodyPr/>
        <a:lstStyle/>
        <a:p>
          <a:endParaRPr lang="en-SG"/>
        </a:p>
      </dgm:t>
    </dgm:pt>
    <dgm:pt modelId="{6059BF6D-669B-4503-835D-37DD9F8F9940}">
      <dgm:prSet phldrT="[Text]" custT="1"/>
      <dgm:spPr/>
      <dgm:t>
        <a:bodyPr/>
        <a:lstStyle/>
        <a:p>
          <a:r>
            <a:rPr lang="en-SG" sz="1600" dirty="0"/>
            <a:t>Minimise the effect of global market crisis and price volatility</a:t>
          </a:r>
          <a:endParaRPr lang="en-SG" sz="1600" dirty="0">
            <a:latin typeface="+mj-lt"/>
          </a:endParaRPr>
        </a:p>
      </dgm:t>
    </dgm:pt>
    <dgm:pt modelId="{DEA39D1A-C4ED-40DA-8FB7-341B17077422}" type="parTrans" cxnId="{E0F2EDB2-F407-4EEB-AA4E-20907BD0D7AB}">
      <dgm:prSet/>
      <dgm:spPr/>
      <dgm:t>
        <a:bodyPr/>
        <a:lstStyle/>
        <a:p>
          <a:endParaRPr lang="en-SG"/>
        </a:p>
      </dgm:t>
    </dgm:pt>
    <dgm:pt modelId="{ED7C4C4C-E7D4-4D2F-B6A6-788BDF4E9B0F}" type="sibTrans" cxnId="{E0F2EDB2-F407-4EEB-AA4E-20907BD0D7AB}">
      <dgm:prSet/>
      <dgm:spPr/>
      <dgm:t>
        <a:bodyPr/>
        <a:lstStyle/>
        <a:p>
          <a:endParaRPr lang="en-SG"/>
        </a:p>
      </dgm:t>
    </dgm:pt>
    <dgm:pt modelId="{ADDCAED5-9D41-4A7C-B613-D0AD7DEF88D5}">
      <dgm:prSet phldrT="[Text]" custT="1"/>
      <dgm:spPr/>
      <dgm:t>
        <a:bodyPr/>
        <a:lstStyle/>
        <a:p>
          <a:r>
            <a:rPr lang="en-SG" sz="1600" dirty="0"/>
            <a:t>Decrease cost of production and maximise the growth</a:t>
          </a:r>
          <a:endParaRPr lang="en-SG" sz="1600" dirty="0">
            <a:latin typeface="+mj-lt"/>
          </a:endParaRPr>
        </a:p>
      </dgm:t>
    </dgm:pt>
    <dgm:pt modelId="{E59B8B90-E5C3-4369-ABF8-1AA996878325}" type="parTrans" cxnId="{894A180A-A592-48CF-A85A-185CCCC6E753}">
      <dgm:prSet/>
      <dgm:spPr/>
      <dgm:t>
        <a:bodyPr/>
        <a:lstStyle/>
        <a:p>
          <a:endParaRPr lang="en-SG"/>
        </a:p>
      </dgm:t>
    </dgm:pt>
    <dgm:pt modelId="{674C047E-EFCC-4B58-A2A7-B8EBCAEE81FA}" type="sibTrans" cxnId="{894A180A-A592-48CF-A85A-185CCCC6E753}">
      <dgm:prSet/>
      <dgm:spPr/>
      <dgm:t>
        <a:bodyPr/>
        <a:lstStyle/>
        <a:p>
          <a:endParaRPr lang="en-SG"/>
        </a:p>
      </dgm:t>
    </dgm:pt>
    <dgm:pt modelId="{26013FA8-C817-451B-9392-8F690208FD5E}">
      <dgm:prSet phldrT="[Text]" custT="1"/>
      <dgm:spPr/>
      <dgm:t>
        <a:bodyPr/>
        <a:lstStyle/>
        <a:p>
          <a:r>
            <a:rPr lang="en-SG" sz="1600" dirty="0"/>
            <a:t>Lower transmission and distribution costs</a:t>
          </a:r>
          <a:endParaRPr lang="en-SG" sz="1600" dirty="0">
            <a:latin typeface="+mj-lt"/>
          </a:endParaRPr>
        </a:p>
      </dgm:t>
    </dgm:pt>
    <dgm:pt modelId="{AD2FCC12-85FE-478B-A2C6-70DEB9E56089}" type="parTrans" cxnId="{4FD9E575-1A3D-4193-8DB9-B6BC0D5219AE}">
      <dgm:prSet/>
      <dgm:spPr/>
      <dgm:t>
        <a:bodyPr/>
        <a:lstStyle/>
        <a:p>
          <a:endParaRPr lang="en-SG"/>
        </a:p>
      </dgm:t>
    </dgm:pt>
    <dgm:pt modelId="{EE92CB02-F11F-4A67-9DAC-6325069C7E60}" type="sibTrans" cxnId="{4FD9E575-1A3D-4193-8DB9-B6BC0D5219AE}">
      <dgm:prSet/>
      <dgm:spPr/>
      <dgm:t>
        <a:bodyPr/>
        <a:lstStyle/>
        <a:p>
          <a:endParaRPr lang="en-SG"/>
        </a:p>
      </dgm:t>
    </dgm:pt>
    <dgm:pt modelId="{134ACB98-0E3D-4034-B473-334003581601}">
      <dgm:prSet phldrT="[Text]" custT="1"/>
      <dgm:spPr/>
      <dgm:t>
        <a:bodyPr/>
        <a:lstStyle/>
        <a:p>
          <a:r>
            <a:rPr lang="en-SG" sz="1600" dirty="0"/>
            <a:t>Minimise the Reserves</a:t>
          </a:r>
          <a:endParaRPr lang="en-SG" sz="1600" dirty="0">
            <a:latin typeface="+mj-lt"/>
          </a:endParaRPr>
        </a:p>
      </dgm:t>
    </dgm:pt>
    <dgm:pt modelId="{9F34B7F1-6D33-4E2E-AEFD-9DF95B2A16D9}" type="parTrans" cxnId="{AC19ECC0-0665-4266-8E27-DB3150BE025E}">
      <dgm:prSet/>
      <dgm:spPr/>
      <dgm:t>
        <a:bodyPr/>
        <a:lstStyle/>
        <a:p>
          <a:endParaRPr lang="en-SG"/>
        </a:p>
      </dgm:t>
    </dgm:pt>
    <dgm:pt modelId="{1947BAB5-BF39-4F51-8975-ECAEE28638D1}" type="sibTrans" cxnId="{AC19ECC0-0665-4266-8E27-DB3150BE025E}">
      <dgm:prSet/>
      <dgm:spPr/>
      <dgm:t>
        <a:bodyPr/>
        <a:lstStyle/>
        <a:p>
          <a:endParaRPr lang="en-SG"/>
        </a:p>
      </dgm:t>
    </dgm:pt>
    <dgm:pt modelId="{C4918E16-157C-48F0-94F4-3AEDEA1208A3}">
      <dgm:prSet phldrT="[Text]" custT="1"/>
      <dgm:spPr/>
      <dgm:t>
        <a:bodyPr/>
        <a:lstStyle/>
        <a:p>
          <a:r>
            <a:rPr lang="en-US" sz="1600" b="0" i="0" u="none" dirty="0">
              <a:latin typeface="+mj-lt"/>
            </a:rPr>
            <a:t>Promoting of energy efficiency methods by using renewable sources.</a:t>
          </a:r>
          <a:endParaRPr lang="en-SG" sz="1600" dirty="0">
            <a:latin typeface="+mj-lt"/>
          </a:endParaRPr>
        </a:p>
      </dgm:t>
    </dgm:pt>
    <dgm:pt modelId="{43F8812C-E4B6-4BEF-BFBA-7657137BB9F9}" type="parTrans" cxnId="{EADFFBA0-EA0B-4F2E-8281-C65FAFEA383C}">
      <dgm:prSet/>
      <dgm:spPr/>
      <dgm:t>
        <a:bodyPr/>
        <a:lstStyle/>
        <a:p>
          <a:endParaRPr lang="en-SG"/>
        </a:p>
      </dgm:t>
    </dgm:pt>
    <dgm:pt modelId="{E43FB59B-1B33-4CA6-A587-136E6526197B}" type="sibTrans" cxnId="{EADFFBA0-EA0B-4F2E-8281-C65FAFEA383C}">
      <dgm:prSet/>
      <dgm:spPr/>
      <dgm:t>
        <a:bodyPr/>
        <a:lstStyle/>
        <a:p>
          <a:endParaRPr lang="en-SG"/>
        </a:p>
      </dgm:t>
    </dgm:pt>
    <dgm:pt modelId="{2B7C9985-7EF3-48B6-BCC7-132ABBE32EFE}">
      <dgm:prSet phldrT="[Text]" custT="1"/>
      <dgm:spPr/>
      <dgm:t>
        <a:bodyPr/>
        <a:lstStyle/>
        <a:p>
          <a:r>
            <a:rPr lang="en-US" sz="1600" b="0" i="0" dirty="0"/>
            <a:t>The identification and analysis of key metrics across </a:t>
          </a:r>
          <a:r>
            <a:rPr lang="en-US" sz="1600" b="0" i="0" u="none" dirty="0">
              <a:latin typeface="+mj-lt"/>
            </a:rPr>
            <a:t>large industries and suggest </a:t>
          </a:r>
          <a:r>
            <a:rPr lang="en-US" sz="1600" b="0" i="0" dirty="0"/>
            <a:t> the best way to check with renewable energy-related policies.</a:t>
          </a:r>
          <a:endParaRPr lang="en-SG" sz="1600" dirty="0">
            <a:latin typeface="+mj-lt"/>
          </a:endParaRPr>
        </a:p>
      </dgm:t>
    </dgm:pt>
    <dgm:pt modelId="{56808DF4-5381-4C3A-8427-0242DDB2049E}" type="parTrans" cxnId="{26DF484D-D76F-4004-8313-8250EB8626EA}">
      <dgm:prSet/>
      <dgm:spPr/>
      <dgm:t>
        <a:bodyPr/>
        <a:lstStyle/>
        <a:p>
          <a:endParaRPr lang="en-SG"/>
        </a:p>
      </dgm:t>
    </dgm:pt>
    <dgm:pt modelId="{70F0B680-5D43-410F-9743-968F10FB0B77}" type="sibTrans" cxnId="{26DF484D-D76F-4004-8313-8250EB8626EA}">
      <dgm:prSet/>
      <dgm:spPr/>
      <dgm:t>
        <a:bodyPr/>
        <a:lstStyle/>
        <a:p>
          <a:endParaRPr lang="en-SG"/>
        </a:p>
      </dgm:t>
    </dgm:pt>
    <dgm:pt modelId="{357C54DB-53D4-401C-8D3A-0BB5A716A882}" type="pres">
      <dgm:prSet presAssocID="{04426243-50A0-4448-9F99-9B0819E4BFCB}" presName="linearFlow" presStyleCnt="0">
        <dgm:presLayoutVars>
          <dgm:dir/>
          <dgm:animLvl val="lvl"/>
          <dgm:resizeHandles val="exact"/>
        </dgm:presLayoutVars>
      </dgm:prSet>
      <dgm:spPr/>
    </dgm:pt>
    <dgm:pt modelId="{680B5CC4-0D14-4262-BEA3-A6D683D4E0DD}" type="pres">
      <dgm:prSet presAssocID="{306AB71F-0594-4500-A4AF-FE157CE0F420}" presName="composite" presStyleCnt="0"/>
      <dgm:spPr/>
    </dgm:pt>
    <dgm:pt modelId="{BD36483C-27EB-4756-AA58-92FD5CA8E7E3}" type="pres">
      <dgm:prSet presAssocID="{306AB71F-0594-4500-A4AF-FE157CE0F42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0252278-BDB3-479B-8FD3-D250ADC7E5CF}" type="pres">
      <dgm:prSet presAssocID="{306AB71F-0594-4500-A4AF-FE157CE0F420}" presName="descendantText" presStyleLbl="alignAcc1" presStyleIdx="0" presStyleCnt="3" custScaleX="87395" custLinFactNeighborX="-5350">
        <dgm:presLayoutVars>
          <dgm:bulletEnabled val="1"/>
        </dgm:presLayoutVars>
      </dgm:prSet>
      <dgm:spPr/>
    </dgm:pt>
    <dgm:pt modelId="{636AEE86-47A0-456D-A709-DD900156A3AE}" type="pres">
      <dgm:prSet presAssocID="{5A9ECC32-A0B6-41E9-A304-A0E81A2C5D56}" presName="sp" presStyleCnt="0"/>
      <dgm:spPr/>
    </dgm:pt>
    <dgm:pt modelId="{0B684BDE-A489-4E20-927B-47D5B875B0F2}" type="pres">
      <dgm:prSet presAssocID="{92DA824D-DC35-4186-918D-18AAF678F2A2}" presName="composite" presStyleCnt="0"/>
      <dgm:spPr/>
    </dgm:pt>
    <dgm:pt modelId="{ABDF20AF-8C73-45BE-A3CB-D68DE99D0FE4}" type="pres">
      <dgm:prSet presAssocID="{92DA824D-DC35-4186-918D-18AAF678F2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EFA7EF1-046B-48EF-9C5C-F1113B9BA828}" type="pres">
      <dgm:prSet presAssocID="{92DA824D-DC35-4186-918D-18AAF678F2A2}" presName="descendantText" presStyleLbl="alignAcc1" presStyleIdx="1" presStyleCnt="3" custScaleX="94531" custLinFactNeighborX="-2101" custLinFactNeighborY="2164">
        <dgm:presLayoutVars>
          <dgm:bulletEnabled val="1"/>
        </dgm:presLayoutVars>
      </dgm:prSet>
      <dgm:spPr/>
    </dgm:pt>
    <dgm:pt modelId="{6103F8D0-FC79-48B2-95AC-E642F9B936F4}" type="pres">
      <dgm:prSet presAssocID="{69BA8572-F415-4420-A76E-B46AC5C250B0}" presName="sp" presStyleCnt="0"/>
      <dgm:spPr/>
    </dgm:pt>
    <dgm:pt modelId="{BF48415B-8189-43BF-8E2D-9AA0CB8366BA}" type="pres">
      <dgm:prSet presAssocID="{3AE69E23-B2EF-4490-BA19-101355C299AD}" presName="composite" presStyleCnt="0"/>
      <dgm:spPr/>
    </dgm:pt>
    <dgm:pt modelId="{76CE04BE-E1B8-4244-816D-95B627E3F18E}" type="pres">
      <dgm:prSet presAssocID="{3AE69E23-B2EF-4490-BA19-101355C299A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EFBDD49-A802-4562-A93F-7A6BB370365E}" type="pres">
      <dgm:prSet presAssocID="{3AE69E23-B2EF-4490-BA19-101355C299AD}" presName="descendantText" presStyleLbl="alignAcc1" presStyleIdx="2" presStyleCnt="3" custScaleX="91598" custScaleY="121300" custLinFactNeighborX="-3468" custLinFactNeighborY="11951">
        <dgm:presLayoutVars>
          <dgm:bulletEnabled val="1"/>
        </dgm:presLayoutVars>
      </dgm:prSet>
      <dgm:spPr/>
    </dgm:pt>
  </dgm:ptLst>
  <dgm:cxnLst>
    <dgm:cxn modelId="{894A180A-A592-48CF-A85A-185CCCC6E753}" srcId="{306AB71F-0594-4500-A4AF-FE157CE0F420}" destId="{ADDCAED5-9D41-4A7C-B613-D0AD7DEF88D5}" srcOrd="2" destOrd="0" parTransId="{E59B8B90-E5C3-4369-ABF8-1AA996878325}" sibTransId="{674C047E-EFCC-4B58-A2A7-B8EBCAEE81FA}"/>
    <dgm:cxn modelId="{330F3914-DAC5-4431-BA54-0C77E1405ED9}" srcId="{04426243-50A0-4448-9F99-9B0819E4BFCB}" destId="{306AB71F-0594-4500-A4AF-FE157CE0F420}" srcOrd="0" destOrd="0" parTransId="{2E9E0046-5CE8-4C42-9575-519B705D9699}" sibTransId="{5A9ECC32-A0B6-41E9-A304-A0E81A2C5D56}"/>
    <dgm:cxn modelId="{45661836-FA8D-4CB6-8531-3C6F94BB7F3B}" type="presOf" srcId="{2B7C9985-7EF3-48B6-BCC7-132ABBE32EFE}" destId="{5EFBDD49-A802-4562-A93F-7A6BB370365E}" srcOrd="0" destOrd="2" presId="urn:microsoft.com/office/officeart/2005/8/layout/chevron2"/>
    <dgm:cxn modelId="{F792B33D-F35D-4A43-86A1-53B140A0F1C6}" srcId="{3AE69E23-B2EF-4490-BA19-101355C299AD}" destId="{50CF08A3-C5A4-4E94-93AB-F89E8BF88FD7}" srcOrd="0" destOrd="0" parTransId="{BEBF2679-DED2-4440-AE85-CEDE57D790B0}" sibTransId="{8D952662-924F-4BC4-84AE-B90BBDB3BEB5}"/>
    <dgm:cxn modelId="{9A38E242-726D-4662-B1AD-2B7937F78335}" type="presOf" srcId="{6059BF6D-669B-4503-835D-37DD9F8F9940}" destId="{20252278-BDB3-479B-8FD3-D250ADC7E5CF}" srcOrd="0" destOrd="1" presId="urn:microsoft.com/office/officeart/2005/8/layout/chevron2"/>
    <dgm:cxn modelId="{26DF484D-D76F-4004-8313-8250EB8626EA}" srcId="{3AE69E23-B2EF-4490-BA19-101355C299AD}" destId="{2B7C9985-7EF3-48B6-BCC7-132ABBE32EFE}" srcOrd="2" destOrd="0" parTransId="{56808DF4-5381-4C3A-8427-0242DDB2049E}" sibTransId="{70F0B680-5D43-410F-9743-968F10FB0B77}"/>
    <dgm:cxn modelId="{76250F70-BE0C-42CB-83E4-3769E54A0EF1}" type="presOf" srcId="{C4918E16-157C-48F0-94F4-3AEDEA1208A3}" destId="{5EFBDD49-A802-4562-A93F-7A6BB370365E}" srcOrd="0" destOrd="1" presId="urn:microsoft.com/office/officeart/2005/8/layout/chevron2"/>
    <dgm:cxn modelId="{1F625551-8F72-4EBA-B1A4-C495295446B0}" type="presOf" srcId="{ADDCAED5-9D41-4A7C-B613-D0AD7DEF88D5}" destId="{20252278-BDB3-479B-8FD3-D250ADC7E5CF}" srcOrd="0" destOrd="2" presId="urn:microsoft.com/office/officeart/2005/8/layout/chevron2"/>
    <dgm:cxn modelId="{0FB85951-3081-47FD-B265-72FAD1F5C73C}" type="presOf" srcId="{3AE69E23-B2EF-4490-BA19-101355C299AD}" destId="{76CE04BE-E1B8-4244-816D-95B627E3F18E}" srcOrd="0" destOrd="0" presId="urn:microsoft.com/office/officeart/2005/8/layout/chevron2"/>
    <dgm:cxn modelId="{E2FBC255-B7D4-40F5-9DB5-45157054B29E}" type="presOf" srcId="{04426243-50A0-4448-9F99-9B0819E4BFCB}" destId="{357C54DB-53D4-401C-8D3A-0BB5A716A882}" srcOrd="0" destOrd="0" presId="urn:microsoft.com/office/officeart/2005/8/layout/chevron2"/>
    <dgm:cxn modelId="{4FD9E575-1A3D-4193-8DB9-B6BC0D5219AE}" srcId="{92DA824D-DC35-4186-918D-18AAF678F2A2}" destId="{26013FA8-C817-451B-9392-8F690208FD5E}" srcOrd="1" destOrd="0" parTransId="{AD2FCC12-85FE-478B-A2C6-70DEB9E56089}" sibTransId="{EE92CB02-F11F-4A67-9DAC-6325069C7E60}"/>
    <dgm:cxn modelId="{066A5357-208C-4163-817F-DC70726DE3DF}" srcId="{92DA824D-DC35-4186-918D-18AAF678F2A2}" destId="{7F70943E-ADD9-404B-A0A3-38FFA94AF9AB}" srcOrd="0" destOrd="0" parTransId="{5F928EEE-A6DC-4DE1-B9A9-38901E204686}" sibTransId="{23C583F3-78CA-4057-BB47-A2884A51966E}"/>
    <dgm:cxn modelId="{4FC9DD82-5442-4F7E-8A55-191CBEA4409F}" type="presOf" srcId="{26013FA8-C817-451B-9392-8F690208FD5E}" destId="{6EFA7EF1-046B-48EF-9C5C-F1113B9BA828}" srcOrd="0" destOrd="1" presId="urn:microsoft.com/office/officeart/2005/8/layout/chevron2"/>
    <dgm:cxn modelId="{9B52F085-B040-4327-9C93-68E9630DB11F}" srcId="{306AB71F-0594-4500-A4AF-FE157CE0F420}" destId="{5000E89A-0AE9-4142-930B-96300BE9AE3B}" srcOrd="0" destOrd="0" parTransId="{5B470E27-3757-4760-9D7D-1CE7925CD2CB}" sibTransId="{E9FA9269-16EC-49B5-AF85-4A825FB5AEB7}"/>
    <dgm:cxn modelId="{9B58258C-D547-4F9C-8D29-0396C4D7A8C0}" srcId="{04426243-50A0-4448-9F99-9B0819E4BFCB}" destId="{92DA824D-DC35-4186-918D-18AAF678F2A2}" srcOrd="1" destOrd="0" parTransId="{38B9769E-15B7-4999-BE92-C5EF63363442}" sibTransId="{69BA8572-F415-4420-A76E-B46AC5C250B0}"/>
    <dgm:cxn modelId="{165BB390-787E-441C-A7C7-385D1522C749}" type="presOf" srcId="{5000E89A-0AE9-4142-930B-96300BE9AE3B}" destId="{20252278-BDB3-479B-8FD3-D250ADC7E5CF}" srcOrd="0" destOrd="0" presId="urn:microsoft.com/office/officeart/2005/8/layout/chevron2"/>
    <dgm:cxn modelId="{EADFFBA0-EA0B-4F2E-8281-C65FAFEA383C}" srcId="{3AE69E23-B2EF-4490-BA19-101355C299AD}" destId="{C4918E16-157C-48F0-94F4-3AEDEA1208A3}" srcOrd="1" destOrd="0" parTransId="{43F8812C-E4B6-4BEF-BFBA-7657137BB9F9}" sibTransId="{E43FB59B-1B33-4CA6-A587-136E6526197B}"/>
    <dgm:cxn modelId="{303D77A3-229A-49E0-A378-D1CFECCD15D7}" type="presOf" srcId="{50CF08A3-C5A4-4E94-93AB-F89E8BF88FD7}" destId="{5EFBDD49-A802-4562-A93F-7A6BB370365E}" srcOrd="0" destOrd="0" presId="urn:microsoft.com/office/officeart/2005/8/layout/chevron2"/>
    <dgm:cxn modelId="{BA3A78AE-1FB3-4773-8860-9D6D5C4B8235}" type="presOf" srcId="{7F70943E-ADD9-404B-A0A3-38FFA94AF9AB}" destId="{6EFA7EF1-046B-48EF-9C5C-F1113B9BA828}" srcOrd="0" destOrd="0" presId="urn:microsoft.com/office/officeart/2005/8/layout/chevron2"/>
    <dgm:cxn modelId="{E28D40B1-73D6-43D5-8126-CCDC212B1C99}" srcId="{04426243-50A0-4448-9F99-9B0819E4BFCB}" destId="{3AE69E23-B2EF-4490-BA19-101355C299AD}" srcOrd="2" destOrd="0" parTransId="{5CEEC845-607C-4FBD-8B8A-EC9FDBE86566}" sibTransId="{4B98A5B2-0A6C-4AA9-8CF7-1D82777C3D41}"/>
    <dgm:cxn modelId="{E0F2EDB2-F407-4EEB-AA4E-20907BD0D7AB}" srcId="{306AB71F-0594-4500-A4AF-FE157CE0F420}" destId="{6059BF6D-669B-4503-835D-37DD9F8F9940}" srcOrd="1" destOrd="0" parTransId="{DEA39D1A-C4ED-40DA-8FB7-341B17077422}" sibTransId="{ED7C4C4C-E7D4-4D2F-B6A6-788BDF4E9B0F}"/>
    <dgm:cxn modelId="{1EB576C0-C827-49B6-8C71-A009BC576264}" type="presOf" srcId="{92DA824D-DC35-4186-918D-18AAF678F2A2}" destId="{ABDF20AF-8C73-45BE-A3CB-D68DE99D0FE4}" srcOrd="0" destOrd="0" presId="urn:microsoft.com/office/officeart/2005/8/layout/chevron2"/>
    <dgm:cxn modelId="{AC19ECC0-0665-4266-8E27-DB3150BE025E}" srcId="{92DA824D-DC35-4186-918D-18AAF678F2A2}" destId="{134ACB98-0E3D-4034-B473-334003581601}" srcOrd="2" destOrd="0" parTransId="{9F34B7F1-6D33-4E2E-AEFD-9DF95B2A16D9}" sibTransId="{1947BAB5-BF39-4F51-8975-ECAEE28638D1}"/>
    <dgm:cxn modelId="{8544C6DF-4EAB-4A95-99B5-B050E1B037BB}" type="presOf" srcId="{134ACB98-0E3D-4034-B473-334003581601}" destId="{6EFA7EF1-046B-48EF-9C5C-F1113B9BA828}" srcOrd="0" destOrd="2" presId="urn:microsoft.com/office/officeart/2005/8/layout/chevron2"/>
    <dgm:cxn modelId="{D25F35FD-91F4-4558-8E4D-94A51BF8D193}" type="presOf" srcId="{306AB71F-0594-4500-A4AF-FE157CE0F420}" destId="{BD36483C-27EB-4756-AA58-92FD5CA8E7E3}" srcOrd="0" destOrd="0" presId="urn:microsoft.com/office/officeart/2005/8/layout/chevron2"/>
    <dgm:cxn modelId="{6C4166DD-A711-499C-B6BA-F1964E3185D8}" type="presParOf" srcId="{357C54DB-53D4-401C-8D3A-0BB5A716A882}" destId="{680B5CC4-0D14-4262-BEA3-A6D683D4E0DD}" srcOrd="0" destOrd="0" presId="urn:microsoft.com/office/officeart/2005/8/layout/chevron2"/>
    <dgm:cxn modelId="{D1834207-912B-4A76-98C1-7F91B30F8DD6}" type="presParOf" srcId="{680B5CC4-0D14-4262-BEA3-A6D683D4E0DD}" destId="{BD36483C-27EB-4756-AA58-92FD5CA8E7E3}" srcOrd="0" destOrd="0" presId="urn:microsoft.com/office/officeart/2005/8/layout/chevron2"/>
    <dgm:cxn modelId="{2631E5BD-F737-4FFD-AC0D-95F39D0A3BC2}" type="presParOf" srcId="{680B5CC4-0D14-4262-BEA3-A6D683D4E0DD}" destId="{20252278-BDB3-479B-8FD3-D250ADC7E5CF}" srcOrd="1" destOrd="0" presId="urn:microsoft.com/office/officeart/2005/8/layout/chevron2"/>
    <dgm:cxn modelId="{374AF71F-E4EC-413F-A514-A6CD9F4AA0B2}" type="presParOf" srcId="{357C54DB-53D4-401C-8D3A-0BB5A716A882}" destId="{636AEE86-47A0-456D-A709-DD900156A3AE}" srcOrd="1" destOrd="0" presId="urn:microsoft.com/office/officeart/2005/8/layout/chevron2"/>
    <dgm:cxn modelId="{7635C771-D146-4215-889F-80D3351CCAD2}" type="presParOf" srcId="{357C54DB-53D4-401C-8D3A-0BB5A716A882}" destId="{0B684BDE-A489-4E20-927B-47D5B875B0F2}" srcOrd="2" destOrd="0" presId="urn:microsoft.com/office/officeart/2005/8/layout/chevron2"/>
    <dgm:cxn modelId="{B1276BA0-10A4-4BD0-87F7-C436CC88550F}" type="presParOf" srcId="{0B684BDE-A489-4E20-927B-47D5B875B0F2}" destId="{ABDF20AF-8C73-45BE-A3CB-D68DE99D0FE4}" srcOrd="0" destOrd="0" presId="urn:microsoft.com/office/officeart/2005/8/layout/chevron2"/>
    <dgm:cxn modelId="{6115BA07-DB69-4EC0-82FE-BBA4C887211C}" type="presParOf" srcId="{0B684BDE-A489-4E20-927B-47D5B875B0F2}" destId="{6EFA7EF1-046B-48EF-9C5C-F1113B9BA828}" srcOrd="1" destOrd="0" presId="urn:microsoft.com/office/officeart/2005/8/layout/chevron2"/>
    <dgm:cxn modelId="{0335EFF2-DAFD-459D-AE7B-27C23BAFF04F}" type="presParOf" srcId="{357C54DB-53D4-401C-8D3A-0BB5A716A882}" destId="{6103F8D0-FC79-48B2-95AC-E642F9B936F4}" srcOrd="3" destOrd="0" presId="urn:microsoft.com/office/officeart/2005/8/layout/chevron2"/>
    <dgm:cxn modelId="{24F14ACD-9C88-457C-AE76-E92FFE57D4C6}" type="presParOf" srcId="{357C54DB-53D4-401C-8D3A-0BB5A716A882}" destId="{BF48415B-8189-43BF-8E2D-9AA0CB8366BA}" srcOrd="4" destOrd="0" presId="urn:microsoft.com/office/officeart/2005/8/layout/chevron2"/>
    <dgm:cxn modelId="{1BE5C982-E644-4D50-AA51-BB64E6FC44DE}" type="presParOf" srcId="{BF48415B-8189-43BF-8E2D-9AA0CB8366BA}" destId="{76CE04BE-E1B8-4244-816D-95B627E3F18E}" srcOrd="0" destOrd="0" presId="urn:microsoft.com/office/officeart/2005/8/layout/chevron2"/>
    <dgm:cxn modelId="{36149B8C-3DD5-492C-A8DD-71A0DB656B6B}" type="presParOf" srcId="{BF48415B-8189-43BF-8E2D-9AA0CB8366BA}" destId="{5EFBDD49-A802-4562-A93F-7A6BB37036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94241-F608-48AD-AE28-76E665803D9F}">
      <dsp:nvSpPr>
        <dsp:cNvPr id="0" name=""/>
        <dsp:cNvSpPr/>
      </dsp:nvSpPr>
      <dsp:spPr>
        <a:xfrm>
          <a:off x="0" y="152398"/>
          <a:ext cx="7467600" cy="3124201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43000"/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lgerian" pitchFamily="82" charset="0"/>
              <a:ea typeface="Amiri" pitchFamily="2" charset="-78"/>
              <a:cs typeface="Amiri" pitchFamily="2" charset="-78"/>
            </a:rPr>
            <a:t>A Green Energy Strategy For India</a:t>
          </a:r>
        </a:p>
      </dsp:txBody>
      <dsp:txXfrm>
        <a:off x="152511" y="304909"/>
        <a:ext cx="7162578" cy="2819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A4489-0192-44B8-91D1-A4F56551D500}">
      <dsp:nvSpPr>
        <dsp:cNvPr id="0" name=""/>
        <dsp:cNvSpPr/>
      </dsp:nvSpPr>
      <dsp:spPr>
        <a:xfrm>
          <a:off x="1383" y="416309"/>
          <a:ext cx="1834381" cy="183438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Presently maximum amount of electricity is generated from coal.</a:t>
          </a:r>
        </a:p>
      </dsp:txBody>
      <dsp:txXfrm>
        <a:off x="270022" y="684948"/>
        <a:ext cx="1297103" cy="1297103"/>
      </dsp:txXfrm>
    </dsp:sp>
    <dsp:sp modelId="{B512764E-4BDF-400A-B1B4-B0439BAC3463}">
      <dsp:nvSpPr>
        <dsp:cNvPr id="0" name=""/>
        <dsp:cNvSpPr/>
      </dsp:nvSpPr>
      <dsp:spPr>
        <a:xfrm>
          <a:off x="1984716" y="801529"/>
          <a:ext cx="1063941" cy="106394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25741" y="1208380"/>
        <a:ext cx="781891" cy="250239"/>
      </dsp:txXfrm>
    </dsp:sp>
    <dsp:sp modelId="{01856E75-D57D-4C2F-B7F2-EDED889F151D}">
      <dsp:nvSpPr>
        <dsp:cNvPr id="0" name=""/>
        <dsp:cNvSpPr/>
      </dsp:nvSpPr>
      <dsp:spPr>
        <a:xfrm>
          <a:off x="3197609" y="416309"/>
          <a:ext cx="1834381" cy="183438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maximum amount of coal is used in power sector.</a:t>
          </a:r>
        </a:p>
      </dsp:txBody>
      <dsp:txXfrm>
        <a:off x="3466248" y="684948"/>
        <a:ext cx="1297103" cy="1297103"/>
      </dsp:txXfrm>
    </dsp:sp>
    <dsp:sp modelId="{8D70266A-E9C6-461E-AB6D-4A5D4ECD5432}">
      <dsp:nvSpPr>
        <dsp:cNvPr id="0" name=""/>
        <dsp:cNvSpPr/>
      </dsp:nvSpPr>
      <dsp:spPr>
        <a:xfrm>
          <a:off x="5180942" y="801529"/>
          <a:ext cx="1063941" cy="106394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21967" y="1020701"/>
        <a:ext cx="781891" cy="625597"/>
      </dsp:txXfrm>
    </dsp:sp>
    <dsp:sp modelId="{0FFC8C18-A915-47E3-AA8A-CCB16724DEE2}">
      <dsp:nvSpPr>
        <dsp:cNvPr id="0" name=""/>
        <dsp:cNvSpPr/>
      </dsp:nvSpPr>
      <dsp:spPr>
        <a:xfrm>
          <a:off x="6393835" y="416309"/>
          <a:ext cx="1834381" cy="183438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India is heavily importing coal making it dependent on many countries</a:t>
          </a:r>
          <a:r>
            <a:rPr lang="en-US" sz="1500" kern="1200" dirty="0"/>
            <a:t>.</a:t>
          </a:r>
        </a:p>
      </dsp:txBody>
      <dsp:txXfrm>
        <a:off x="6662474" y="684948"/>
        <a:ext cx="1297103" cy="1297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5E1D-CF5A-4A83-9120-DC33788BE05D}">
      <dsp:nvSpPr>
        <dsp:cNvPr id="0" name=""/>
        <dsp:cNvSpPr/>
      </dsp:nvSpPr>
      <dsp:spPr>
        <a:xfrm>
          <a:off x="1371599" y="417477"/>
          <a:ext cx="4724400" cy="1872877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tx1"/>
              </a:solidFill>
              <a:latin typeface="Algerian" pitchFamily="82" charset="0"/>
              <a:ea typeface="Amiri" pitchFamily="2" charset="-78"/>
              <a:cs typeface="Amiri" pitchFamily="2" charset="-78"/>
            </a:rPr>
            <a:t>PROPOSED SOLUTIONS</a:t>
          </a:r>
        </a:p>
      </dsp:txBody>
      <dsp:txXfrm>
        <a:off x="1463025" y="508903"/>
        <a:ext cx="4541548" cy="1690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383DC-C2B4-4C02-ACDA-DD2A5BA957C8}">
      <dsp:nvSpPr>
        <dsp:cNvPr id="0" name=""/>
        <dsp:cNvSpPr/>
      </dsp:nvSpPr>
      <dsp:spPr>
        <a:xfrm rot="10800000">
          <a:off x="1529395" y="116179"/>
          <a:ext cx="5472684" cy="373744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23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Wind</a:t>
          </a:r>
        </a:p>
      </dsp:txBody>
      <dsp:txXfrm rot="10800000">
        <a:off x="1622831" y="116179"/>
        <a:ext cx="5379248" cy="373744"/>
      </dsp:txXfrm>
    </dsp:sp>
    <dsp:sp modelId="{EBA5015E-B2B1-45B0-8541-AA1384736A19}">
      <dsp:nvSpPr>
        <dsp:cNvPr id="0" name=""/>
        <dsp:cNvSpPr/>
      </dsp:nvSpPr>
      <dsp:spPr>
        <a:xfrm>
          <a:off x="1227520" y="1177"/>
          <a:ext cx="603748" cy="6037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A2C0F-53AB-4CDA-A059-5F52143B1AED}">
      <dsp:nvSpPr>
        <dsp:cNvPr id="0" name=""/>
        <dsp:cNvSpPr/>
      </dsp:nvSpPr>
      <dsp:spPr>
        <a:xfrm rot="10800000">
          <a:off x="1529395" y="785149"/>
          <a:ext cx="5472684" cy="603748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23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Solar</a:t>
          </a:r>
        </a:p>
      </dsp:txBody>
      <dsp:txXfrm rot="10800000">
        <a:off x="1680332" y="785149"/>
        <a:ext cx="5321747" cy="603748"/>
      </dsp:txXfrm>
    </dsp:sp>
    <dsp:sp modelId="{6812C60F-B7F1-4D7A-ADB8-178FD6D4D900}">
      <dsp:nvSpPr>
        <dsp:cNvPr id="0" name=""/>
        <dsp:cNvSpPr/>
      </dsp:nvSpPr>
      <dsp:spPr>
        <a:xfrm>
          <a:off x="1227520" y="785149"/>
          <a:ext cx="603748" cy="60374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BBB21-461E-455C-B651-55F0262E73E7}">
      <dsp:nvSpPr>
        <dsp:cNvPr id="0" name=""/>
        <dsp:cNvSpPr/>
      </dsp:nvSpPr>
      <dsp:spPr>
        <a:xfrm rot="10800000">
          <a:off x="1529395" y="1569121"/>
          <a:ext cx="5472684" cy="603748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23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Hydro</a:t>
          </a:r>
        </a:p>
      </dsp:txBody>
      <dsp:txXfrm rot="10800000">
        <a:off x="1680332" y="1569121"/>
        <a:ext cx="5321747" cy="603748"/>
      </dsp:txXfrm>
    </dsp:sp>
    <dsp:sp modelId="{1A154A0B-06EB-460C-9CF3-B8A04194665E}">
      <dsp:nvSpPr>
        <dsp:cNvPr id="0" name=""/>
        <dsp:cNvSpPr/>
      </dsp:nvSpPr>
      <dsp:spPr>
        <a:xfrm>
          <a:off x="1227520" y="1569121"/>
          <a:ext cx="603748" cy="603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1C9E1-56F6-4A11-A994-285CAC7B6702}">
      <dsp:nvSpPr>
        <dsp:cNvPr id="0" name=""/>
        <dsp:cNvSpPr/>
      </dsp:nvSpPr>
      <dsp:spPr>
        <a:xfrm rot="10800000">
          <a:off x="1529395" y="2353093"/>
          <a:ext cx="5472684" cy="603748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23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Biomass &amp; Waste</a:t>
          </a:r>
        </a:p>
      </dsp:txBody>
      <dsp:txXfrm rot="10800000">
        <a:off x="1680332" y="2353093"/>
        <a:ext cx="5321747" cy="603748"/>
      </dsp:txXfrm>
    </dsp:sp>
    <dsp:sp modelId="{5D32EAA6-7ADB-4656-A0AA-FCEBC6382B7A}">
      <dsp:nvSpPr>
        <dsp:cNvPr id="0" name=""/>
        <dsp:cNvSpPr/>
      </dsp:nvSpPr>
      <dsp:spPr>
        <a:xfrm>
          <a:off x="1227520" y="2353093"/>
          <a:ext cx="603748" cy="60374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07BE-F991-4F1D-B8CE-E1B56B5FA668}">
      <dsp:nvSpPr>
        <dsp:cNvPr id="0" name=""/>
        <dsp:cNvSpPr/>
      </dsp:nvSpPr>
      <dsp:spPr>
        <a:xfrm rot="10800000">
          <a:off x="1529395" y="3137065"/>
          <a:ext cx="5472684" cy="603748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23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Geothermal</a:t>
          </a:r>
        </a:p>
      </dsp:txBody>
      <dsp:txXfrm rot="10800000">
        <a:off x="1680332" y="3137065"/>
        <a:ext cx="5321747" cy="603748"/>
      </dsp:txXfrm>
    </dsp:sp>
    <dsp:sp modelId="{99B536B2-5F87-431F-B72E-FAC08EDB0C31}">
      <dsp:nvSpPr>
        <dsp:cNvPr id="0" name=""/>
        <dsp:cNvSpPr/>
      </dsp:nvSpPr>
      <dsp:spPr>
        <a:xfrm>
          <a:off x="1227520" y="3137065"/>
          <a:ext cx="603748" cy="60374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79BFE-E306-43D6-A1F1-7871A82AF1D7}">
      <dsp:nvSpPr>
        <dsp:cNvPr id="0" name=""/>
        <dsp:cNvSpPr/>
      </dsp:nvSpPr>
      <dsp:spPr>
        <a:xfrm rot="10800000">
          <a:off x="1529395" y="3921036"/>
          <a:ext cx="5472684" cy="603748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23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Tidal</a:t>
          </a:r>
        </a:p>
      </dsp:txBody>
      <dsp:txXfrm rot="10800000">
        <a:off x="1680332" y="3921036"/>
        <a:ext cx="5321747" cy="603748"/>
      </dsp:txXfrm>
    </dsp:sp>
    <dsp:sp modelId="{B86379CB-74F5-4F02-85F1-75F8724D3E3B}">
      <dsp:nvSpPr>
        <dsp:cNvPr id="0" name=""/>
        <dsp:cNvSpPr/>
      </dsp:nvSpPr>
      <dsp:spPr>
        <a:xfrm>
          <a:off x="1227520" y="3921036"/>
          <a:ext cx="603748" cy="603748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6483C-27EB-4756-AA58-92FD5CA8E7E3}">
      <dsp:nvSpPr>
        <dsp:cNvPr id="0" name=""/>
        <dsp:cNvSpPr/>
      </dsp:nvSpPr>
      <dsp:spPr>
        <a:xfrm rot="5400000">
          <a:off x="-142343" y="245112"/>
          <a:ext cx="1610234" cy="11271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100" kern="1200" dirty="0"/>
        </a:p>
      </dsp:txBody>
      <dsp:txXfrm rot="-5400000">
        <a:off x="99192" y="567159"/>
        <a:ext cx="1127164" cy="483070"/>
      </dsp:txXfrm>
    </dsp:sp>
    <dsp:sp modelId="{20252278-BDB3-479B-8FD3-D250ADC7E5CF}">
      <dsp:nvSpPr>
        <dsp:cNvPr id="0" name=""/>
        <dsp:cNvSpPr/>
      </dsp:nvSpPr>
      <dsp:spPr>
        <a:xfrm rot="5400000">
          <a:off x="3942313" y="-2643278"/>
          <a:ext cx="1046652" cy="6340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/>
            <a:t>Minimise the import of Oil &amp; Gases</a:t>
          </a:r>
          <a:endParaRPr lang="en-S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/>
            <a:t>Minimise the effect of global market crisis and price volatility</a:t>
          </a:r>
          <a:endParaRPr lang="en-S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/>
            <a:t>Decrease cost of production and maximise the growth</a:t>
          </a:r>
          <a:endParaRPr lang="en-SG" sz="1600" kern="1200" dirty="0">
            <a:latin typeface="+mj-lt"/>
          </a:endParaRPr>
        </a:p>
      </dsp:txBody>
      <dsp:txXfrm rot="-5400000">
        <a:off x="1295458" y="54670"/>
        <a:ext cx="6289270" cy="944466"/>
      </dsp:txXfrm>
    </dsp:sp>
    <dsp:sp modelId="{ABDF20AF-8C73-45BE-A3CB-D68DE99D0FE4}">
      <dsp:nvSpPr>
        <dsp:cNvPr id="0" name=""/>
        <dsp:cNvSpPr/>
      </dsp:nvSpPr>
      <dsp:spPr>
        <a:xfrm rot="5400000">
          <a:off x="-142343" y="1666683"/>
          <a:ext cx="1610234" cy="11271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100" kern="1200" dirty="0"/>
        </a:p>
      </dsp:txBody>
      <dsp:txXfrm rot="-5400000">
        <a:off x="99192" y="1988730"/>
        <a:ext cx="1127164" cy="483070"/>
      </dsp:txXfrm>
    </dsp:sp>
    <dsp:sp modelId="{6EFA7EF1-046B-48EF-9C5C-F1113B9BA828}">
      <dsp:nvSpPr>
        <dsp:cNvPr id="0" name=""/>
        <dsp:cNvSpPr/>
      </dsp:nvSpPr>
      <dsp:spPr>
        <a:xfrm rot="5400000">
          <a:off x="4178023" y="-1457910"/>
          <a:ext cx="1046652" cy="68580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+mj-lt"/>
            </a:rPr>
            <a:t>Need to reduce energy-related CO</a:t>
          </a:r>
          <a:r>
            <a:rPr lang="en-US" sz="1600" b="0" i="0" kern="1200" baseline="-25000" dirty="0">
              <a:latin typeface="+mj-lt"/>
            </a:rPr>
            <a:t>2 </a:t>
          </a:r>
          <a:r>
            <a:rPr lang="en-US" sz="1600" b="0" i="0" kern="1200" dirty="0">
              <a:latin typeface="+mj-lt"/>
            </a:rPr>
            <a:t>emissions to limit climate change (</a:t>
          </a:r>
          <a:r>
            <a:rPr lang="en-SG" sz="1600" b="0" i="0" kern="1200" dirty="0">
              <a:latin typeface="+mj-lt"/>
            </a:rPr>
            <a:t>Decarbonisation )</a:t>
          </a:r>
          <a:endParaRPr lang="en-S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/>
            <a:t>Lower transmission and distribution costs</a:t>
          </a:r>
          <a:endParaRPr lang="en-S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/>
            <a:t>Minimise the Reserves</a:t>
          </a:r>
          <a:endParaRPr lang="en-SG" sz="1600" kern="1200" dirty="0">
            <a:latin typeface="+mj-lt"/>
          </a:endParaRPr>
        </a:p>
      </dsp:txBody>
      <dsp:txXfrm rot="-5400000">
        <a:off x="1272316" y="1498890"/>
        <a:ext cx="6806975" cy="944466"/>
      </dsp:txXfrm>
    </dsp:sp>
    <dsp:sp modelId="{76CE04BE-E1B8-4244-816D-95B627E3F18E}">
      <dsp:nvSpPr>
        <dsp:cNvPr id="0" name=""/>
        <dsp:cNvSpPr/>
      </dsp:nvSpPr>
      <dsp:spPr>
        <a:xfrm rot="5400000">
          <a:off x="-142343" y="3199723"/>
          <a:ext cx="1610234" cy="11271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100" kern="1200" dirty="0"/>
        </a:p>
      </dsp:txBody>
      <dsp:txXfrm rot="-5400000">
        <a:off x="99192" y="3521770"/>
        <a:ext cx="1127164" cy="483070"/>
      </dsp:txXfrm>
    </dsp:sp>
    <dsp:sp modelId="{5EFBDD49-A802-4562-A93F-7A6BB370365E}">
      <dsp:nvSpPr>
        <dsp:cNvPr id="0" name=""/>
        <dsp:cNvSpPr/>
      </dsp:nvSpPr>
      <dsp:spPr>
        <a:xfrm rot="5400000">
          <a:off x="3967381" y="283957"/>
          <a:ext cx="1269589" cy="66452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600" kern="1200" dirty="0">
              <a:latin typeface="+mj-lt"/>
            </a:rPr>
            <a:t>Nullify the energy deficit by i</a:t>
          </a:r>
          <a:r>
            <a:rPr lang="en-US" sz="1600" kern="1200" dirty="0">
              <a:latin typeface="+mj-lt"/>
            </a:rPr>
            <a:t>improving the production from renewable energy sources</a:t>
          </a:r>
          <a:endParaRPr lang="en-S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latin typeface="+mj-lt"/>
            </a:rPr>
            <a:t>Promoting of energy efficiency methods by using renewable sources.</a:t>
          </a:r>
          <a:endParaRPr lang="en-SG" sz="1600" kern="120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The identification and analysis of key metrics across </a:t>
          </a:r>
          <a:r>
            <a:rPr lang="en-US" sz="1600" b="0" i="0" u="none" kern="1200" dirty="0">
              <a:latin typeface="+mj-lt"/>
            </a:rPr>
            <a:t>large industries and suggest </a:t>
          </a:r>
          <a:r>
            <a:rPr lang="en-US" sz="1600" b="0" i="0" kern="1200" dirty="0"/>
            <a:t> the best way to check with renewable energy-related policies.</a:t>
          </a:r>
          <a:endParaRPr lang="en-SG" sz="1600" kern="1200" dirty="0">
            <a:latin typeface="+mj-lt"/>
          </a:endParaRPr>
        </a:p>
      </dsp:txBody>
      <dsp:txXfrm rot="-5400000">
        <a:off x="1279534" y="3033780"/>
        <a:ext cx="6583308" cy="1145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14AD1-4BC4-448A-BEA5-5E5768CC771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FC396-94B5-4ECB-A840-4B2F856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C396-94B5-4ECB-A840-4B2F8563B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y5a63IxYCLnuybK6cSrPeh3QDdY23hm/view?usp=shar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rive.google.com/open?id=1Ky5a63IxYCLnuybK6cSrPeh3QDdY23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0680786"/>
              </p:ext>
            </p:extLst>
          </p:nvPr>
        </p:nvGraphicFramePr>
        <p:xfrm>
          <a:off x="838200" y="1981200"/>
          <a:ext cx="7467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37105"/>
            <a:ext cx="9159240" cy="19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9F83D-F729-4A0B-A4CC-739C39A5B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1" y="228600"/>
            <a:ext cx="725805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C6784-B11F-4473-B5AF-5C280EB4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1" y="319087"/>
            <a:ext cx="148590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CDACD-C2A4-4741-A171-4CECEB5E5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49" y="733425"/>
            <a:ext cx="762000" cy="120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E9BB2-4E98-43D4-9EB9-1DCE4EF93EDC}"/>
              </a:ext>
            </a:extLst>
          </p:cNvPr>
          <p:cNvSpPr txBox="1"/>
          <p:nvPr/>
        </p:nvSpPr>
        <p:spPr>
          <a:xfrm>
            <a:off x="381000" y="38862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 u="sng" dirty="0"/>
              <a:t>States with deficit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Andhra Pradesh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Bihar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Jammu &amp; Kashmir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Karnataka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Kerala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Telangana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Uttar Pradesh</a:t>
            </a:r>
            <a:endParaRPr lang="en-US" sz="1400" dirty="0">
              <a:cs typeface="Times New Roman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b="1" u="sng" dirty="0">
                <a:cs typeface="Times New Roman"/>
              </a:rPr>
              <a:t>Reason: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Not exploiting their potential to generate energy to the fullest</a:t>
            </a:r>
            <a:endParaRPr lang="en-US" sz="1400" b="1" u="sng" dirty="0">
              <a:cs typeface="Times New Roman"/>
            </a:endParaRPr>
          </a:p>
          <a:p>
            <a:endParaRPr lang="en-US" sz="1400" dirty="0"/>
          </a:p>
          <a:p>
            <a:endParaRPr lang="en-S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4D1D4-A713-4ACA-948B-E8DEEB209527}"/>
              </a:ext>
            </a:extLst>
          </p:cNvPr>
          <p:cNvSpPr txBox="1"/>
          <p:nvPr/>
        </p:nvSpPr>
        <p:spPr>
          <a:xfrm>
            <a:off x="4191000" y="3962400"/>
            <a:ext cx="3962400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u="sng" dirty="0"/>
              <a:t>States fully exploiting potential Capacity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Delhi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Chhattisgarh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Sikkim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 Punjab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AD53-911A-47BD-9204-C4196C2DC267}"/>
              </a:ext>
            </a:extLst>
          </p:cNvPr>
          <p:cNvSpPr txBox="1"/>
          <p:nvPr/>
        </p:nvSpPr>
        <p:spPr>
          <a:xfrm flipH="1">
            <a:off x="4572000" y="54864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Andhra Pradesh ,Himachal, Jammu &amp; Kashmir, Karnataka , Madhya Pradesh have too much potential to make them energy surplus states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4547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ENERGY SCENARIO – HEALTH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India ranks 81 position in overall energy self-sufficiency at 66% in 2017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22222"/>
                </a:solidFill>
                <a:latin typeface="+mj-lt"/>
              </a:rPr>
              <a:t>India's electricity sector is dominated by fossil fuels, and in particular coal, which in 2016 produced about three fourths of all electricity.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22222"/>
                </a:solidFill>
                <a:latin typeface="+mj-lt"/>
              </a:rPr>
              <a:t>Due to dependency on non renewable energy it is making India dependent on other countries for imports and increasing environmental hazards.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According to world’s bank report :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>
                <a:latin typeface="+mj-lt"/>
              </a:rPr>
              <a:t>Population</a:t>
            </a:r>
            <a:r>
              <a:rPr lang="en-US" sz="1400" dirty="0">
                <a:latin typeface="+mj-lt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+mj-lt"/>
              </a:rPr>
              <a:t>In India nearly 85% of the country’s population having access to electricity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olidFill>
                  <a:srgbClr val="212121"/>
                </a:solidFill>
                <a:latin typeface="+mj-lt"/>
              </a:rPr>
              <a:t>      Challenges still remain to provide electricity to the rest of the 15% of the 1.25 billion  population         </a:t>
            </a:r>
          </a:p>
          <a:p>
            <a:pPr lvl="1">
              <a:lnSpc>
                <a:spcPct val="150000"/>
              </a:lnSpc>
            </a:pPr>
            <a:r>
              <a:rPr lang="en-US" sz="1400" b="1" u="sng" dirty="0">
                <a:latin typeface="+mj-lt"/>
              </a:rPr>
              <a:t>GDP :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SG" sz="1400" dirty="0">
                <a:latin typeface="+mj-lt"/>
              </a:rPr>
              <a:t>	A sustained 8% GDP growth of India requires an annual increase of:</a:t>
            </a:r>
          </a:p>
          <a:p>
            <a:pPr lvl="2">
              <a:lnSpc>
                <a:spcPct val="150000"/>
              </a:lnSpc>
            </a:pPr>
            <a:r>
              <a:rPr lang="en-SG" sz="1400" dirty="0">
                <a:latin typeface="+mj-lt"/>
              </a:rPr>
              <a:t>Commercial energy supply from 3.7% to 6.1%</a:t>
            </a:r>
          </a:p>
          <a:p>
            <a:pPr lvl="2">
              <a:lnSpc>
                <a:spcPct val="150000"/>
              </a:lnSpc>
            </a:pPr>
            <a:r>
              <a:rPr lang="en-SG" sz="1400" dirty="0">
                <a:latin typeface="+mj-lt"/>
              </a:rPr>
              <a:t> Total primary energy supply from 2.2% to 5.1%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+mj-lt"/>
              </a:rPr>
              <a:t>Target is to fully electrify India by 2025 as promised by government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latin typeface="Algerian" pitchFamily="82" charset="0"/>
                <a:cs typeface="Amiri" pitchFamily="2" charset="-78"/>
              </a:rPr>
              <a:t>Factors driving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Demand has the following key drivers: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Industrialization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Population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Urbanization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Agriculture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Average Household consumption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Electrification of rural areas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Weather</a:t>
            </a:r>
            <a:endParaRPr lang="en-SG" sz="1400" dirty="0">
              <a:latin typeface="+mj-lt"/>
            </a:endParaRPr>
          </a:p>
          <a:p>
            <a:r>
              <a:rPr lang="en-SG" sz="1400" dirty="0">
                <a:latin typeface="+mj-lt"/>
              </a:rPr>
              <a:t>These factors can be measured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b="1" dirty="0">
                <a:latin typeface="+mj-lt"/>
              </a:rPr>
              <a:t>Increase in GDP</a:t>
            </a:r>
            <a:r>
              <a:rPr lang="en-SG" sz="1400" dirty="0">
                <a:latin typeface="+mj-lt"/>
              </a:rPr>
              <a:t> : Economic growth measured by per capita GDP is an important factor in energy consumption. Mainly economic growth shows the effect on energy demand.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b="1" dirty="0"/>
              <a:t>Population</a:t>
            </a:r>
            <a:r>
              <a:rPr lang="en-SG" sz="1400" dirty="0"/>
              <a:t> </a:t>
            </a:r>
            <a:r>
              <a:rPr lang="en-SG" sz="1400" b="1" dirty="0"/>
              <a:t>Growth</a:t>
            </a:r>
            <a:r>
              <a:rPr lang="en-SG" sz="1400" dirty="0"/>
              <a:t> : with continuous improvement in the public revenue and living  standards, energy  consumption will increase with  the  steady  growth  of  population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Electronification Rate</a:t>
            </a:r>
            <a:r>
              <a:rPr lang="en-US" sz="1400" dirty="0">
                <a:latin typeface="+mj-lt"/>
              </a:rPr>
              <a:t>: Indicates the % of population or households with electricity. Higher the rate symbolizes the higher economic growth.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400" b="1" dirty="0"/>
              <a:t>Consumption Per Capita</a:t>
            </a:r>
            <a:r>
              <a:rPr lang="en-SG" sz="1400" dirty="0"/>
              <a:t>: </a:t>
            </a:r>
            <a:r>
              <a:rPr lang="en-US" sz="1400" dirty="0"/>
              <a:t> Indicates the average consumption by a person belong to a particular nation calculated from the known total consumption of that nation and the total population. Higher the consumption per capita shows surplus of energy</a:t>
            </a:r>
            <a:endParaRPr lang="en-SG" sz="1400" b="1" dirty="0">
              <a:solidFill>
                <a:srgbClr val="FF0000"/>
              </a:solidFill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09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563562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DOES ENERGY REALLY AFFECTS GDP?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52" y="4191000"/>
            <a:ext cx="8347510" cy="24679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SG" sz="1400" dirty="0">
              <a:latin typeface="+mj-lt"/>
            </a:endParaRPr>
          </a:p>
          <a:p>
            <a:r>
              <a:rPr lang="en-SG" sz="1400" dirty="0">
                <a:latin typeface="+mj-lt"/>
              </a:rPr>
              <a:t>Both Consumption and GDP shows an increasing trend from 2014 to 2017.</a:t>
            </a:r>
          </a:p>
          <a:p>
            <a:r>
              <a:rPr lang="en-SG" sz="1400" dirty="0">
                <a:latin typeface="+mj-lt"/>
              </a:rPr>
              <a:t>The GDP growth rate from 2014 to 2017 is stable and is around 10% per year and the Growth rate of Consumption is not linear.</a:t>
            </a:r>
          </a:p>
          <a:p>
            <a:r>
              <a:rPr lang="en-SG" sz="1400" dirty="0">
                <a:latin typeface="+mj-lt"/>
              </a:rPr>
              <a:t>Over a period of 2014-2017 , the growth of in Northern region is evidently following linear relation ship between the GDP and the energy consumption than compared to other regions.</a:t>
            </a:r>
          </a:p>
          <a:p>
            <a:r>
              <a:rPr lang="en-SG" sz="1400" dirty="0">
                <a:latin typeface="+mj-lt"/>
              </a:rPr>
              <a:t>The Western region and the North Eastern region has more positive correlation between Energy consumption and GDP</a:t>
            </a:r>
          </a:p>
          <a:p>
            <a:pPr lvl="0"/>
            <a:r>
              <a:rPr lang="en-US" sz="1400" dirty="0">
                <a:latin typeface="+mj-lt"/>
              </a:rPr>
              <a:t>Economic well-being is directly coupled with increase in energy use and population growth, as it generates more goods and services.</a:t>
            </a:r>
          </a:p>
          <a:p>
            <a:pPr lvl="0"/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904921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“Energy is the power to make us do things”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9642E-E7CE-4B3C-A273-C6E7353F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1971676"/>
            <a:ext cx="3407844" cy="19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5B147-7830-4BA3-A24A-3688406E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55" y="1956967"/>
            <a:ext cx="4939665" cy="19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2A73B8-36A7-4FD3-A52C-95C7478F3ABE}"/>
              </a:ext>
            </a:extLst>
          </p:cNvPr>
          <p:cNvSpPr txBox="1"/>
          <p:nvPr/>
        </p:nvSpPr>
        <p:spPr>
          <a:xfrm>
            <a:off x="477253" y="1535623"/>
            <a:ext cx="834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GSDP V/s Consumption</a:t>
            </a:r>
            <a:r>
              <a:rPr lang="en-SG" dirty="0"/>
              <a:t>	 		</a:t>
            </a:r>
            <a:r>
              <a:rPr lang="en-SG" u="sng" dirty="0"/>
              <a:t>GSDP V/s Consumption (Region)</a:t>
            </a:r>
            <a:r>
              <a:rPr lang="en-SG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4856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6" y="274638"/>
            <a:ext cx="8769348" cy="563562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Does Population AFFECTS Energy?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043C1-2187-41F9-A701-E302C778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9" y="1524000"/>
            <a:ext cx="8142371" cy="22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5EB81-3F3D-4616-8C06-9FA233B68055}"/>
              </a:ext>
            </a:extLst>
          </p:cNvPr>
          <p:cNvSpPr txBox="1"/>
          <p:nvPr/>
        </p:nvSpPr>
        <p:spPr>
          <a:xfrm>
            <a:off x="762000" y="1066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Forecast-Energy &amp; Population(2014-2040)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2F5DC-3DDB-4F76-8EE7-6979B85996BA}"/>
              </a:ext>
            </a:extLst>
          </p:cNvPr>
          <p:cNvSpPr txBox="1"/>
          <p:nvPr/>
        </p:nvSpPr>
        <p:spPr>
          <a:xfrm>
            <a:off x="525379" y="3752850"/>
            <a:ext cx="8610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/>
              <a:t>Forecast Period: 2022-2040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</a:rPr>
              <a:t>For every 1% increase in population, the energy consumption is estimated to increase with 12%  (keeping external factors constant) </a:t>
            </a:r>
            <a:r>
              <a:rPr lang="en-US" dirty="0">
                <a:latin typeface="+mj-lt"/>
              </a:rPr>
              <a:t>. </a:t>
            </a:r>
            <a:r>
              <a:rPr lang="en-US" sz="1200" dirty="0">
                <a:latin typeface="+mj-lt"/>
                <a:hlinkClick r:id="rId3"/>
              </a:rPr>
              <a:t>https://drive.google.com/file/d/1Ky5a63IxYCLnuybK6cSrPeh3QDdY23hm/view?usp=sharing</a:t>
            </a:r>
            <a:r>
              <a:rPr lang="en-US" sz="12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+mj-lt"/>
              </a:rPr>
              <a:t>REGION WISE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u="sng" dirty="0">
                <a:latin typeface="+mj-lt"/>
              </a:rPr>
              <a:t>East Region </a:t>
            </a:r>
            <a:r>
              <a:rPr lang="en-US" sz="1400" dirty="0">
                <a:latin typeface="+mj-lt"/>
              </a:rPr>
              <a:t>:  8% increase in consumption rate for unit increase in Population.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u="sng" dirty="0">
                <a:latin typeface="+mj-lt"/>
              </a:rPr>
              <a:t>North East Region </a:t>
            </a:r>
            <a:r>
              <a:rPr lang="en-US" sz="1400" dirty="0">
                <a:latin typeface="+mj-lt"/>
              </a:rPr>
              <a:t>: 11% increase in consumption rate for unit increase in Population.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u="sng" dirty="0">
                <a:latin typeface="+mj-lt"/>
              </a:rPr>
              <a:t>North Region </a:t>
            </a:r>
            <a:r>
              <a:rPr lang="en-US" sz="1400" dirty="0">
                <a:latin typeface="+mj-lt"/>
              </a:rPr>
              <a:t>: 7% increase in consumption rate for unit increase in Population.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u="sng" dirty="0">
                <a:latin typeface="+mj-lt"/>
              </a:rPr>
              <a:t>South Region </a:t>
            </a:r>
            <a:r>
              <a:rPr lang="en-US" sz="1400" dirty="0">
                <a:latin typeface="+mj-lt"/>
              </a:rPr>
              <a:t>:6% increase in consumption rate for unit increase in Population.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400" u="sng" dirty="0">
                <a:latin typeface="+mj-lt"/>
              </a:rPr>
              <a:t>West Region </a:t>
            </a:r>
            <a:r>
              <a:rPr lang="en-US" sz="1400" dirty="0">
                <a:latin typeface="+mj-lt"/>
              </a:rPr>
              <a:t>: 8% increase in consumption rate for unit increase in Population.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79284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59" y="326173"/>
            <a:ext cx="8769969" cy="609600"/>
          </a:xfrm>
        </p:spPr>
        <p:txBody>
          <a:bodyPr>
            <a:noAutofit/>
          </a:bodyPr>
          <a:lstStyle/>
          <a:p>
            <a:pPr algn="l"/>
            <a:r>
              <a:rPr lang="en-US" sz="32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HEADING TOWARDS FULLY ELECTRIC INDIA </a:t>
            </a:r>
            <a:r>
              <a:rPr lang="en-US" sz="3200" dirty="0">
                <a:latin typeface="Algerian" pitchFamily="82" charset="0"/>
                <a:ea typeface="Amiri" pitchFamily="2" charset="-78"/>
                <a:cs typeface="Amiri" pitchFamily="2" charset="-78"/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57" y="3505200"/>
            <a:ext cx="9063974" cy="3265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+mj-lt"/>
              </a:rPr>
              <a:t>Electrification Rate </a:t>
            </a:r>
          </a:p>
          <a:p>
            <a:r>
              <a:rPr lang="en-US" sz="1400" dirty="0">
                <a:latin typeface="+mj-lt"/>
                <a:hlinkClick r:id="rId2"/>
              </a:rPr>
              <a:t>https://drive.google.com/open?id=1Ky5a63IxYCLnuybK6cSrPeh3QDdY23hm</a:t>
            </a:r>
            <a:r>
              <a:rPr lang="en-US" sz="1600" dirty="0">
                <a:latin typeface="+mj-lt"/>
              </a:rPr>
              <a:t> explains the methodology followed for computation. </a:t>
            </a:r>
          </a:p>
          <a:p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endParaRPr lang="en-US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CD928-57AD-4F5C-9BA8-52767DD050B9}"/>
              </a:ext>
            </a:extLst>
          </p:cNvPr>
          <p:cNvSpPr txBox="1"/>
          <p:nvPr/>
        </p:nvSpPr>
        <p:spPr>
          <a:xfrm>
            <a:off x="914400" y="81597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>
                <a:latin typeface="+mj-lt"/>
              </a:rPr>
              <a:t>Overall </a:t>
            </a:r>
            <a:r>
              <a:rPr lang="en-SG" dirty="0">
                <a:latin typeface="+mj-lt"/>
              </a:rPr>
              <a:t>					</a:t>
            </a:r>
            <a:r>
              <a:rPr lang="en-SG" u="sng" dirty="0">
                <a:latin typeface="+mj-lt"/>
              </a:rPr>
              <a:t>Region-wise</a:t>
            </a:r>
            <a:r>
              <a:rPr lang="en-SG" dirty="0">
                <a:latin typeface="+mj-lt"/>
              </a:rPr>
              <a:t>		         </a:t>
            </a:r>
            <a:endParaRPr lang="en-SG" u="sn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2A967-4748-4CF9-8238-2FA54271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7161"/>
            <a:ext cx="4114800" cy="2085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0CDB2-3AF5-4BA8-9FB3-2A3CBC2D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1365"/>
            <a:ext cx="4572000" cy="219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262A9-0C95-415E-B8E3-7F46EBA1E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796692"/>
            <a:ext cx="8229600" cy="18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9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058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ea typeface="Amiri" pitchFamily="2" charset="-78"/>
                <a:cs typeface="Amiri" pitchFamily="2" charset="-78"/>
              </a:rPr>
              <a:t>CONSUMPTION PER CAPITA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24763"/>
            <a:ext cx="8610534" cy="2427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500" b="1" u="sng" dirty="0"/>
              <a:t>CONSUMPTION PER CAPITA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*</a:t>
            </a:r>
            <a:r>
              <a:rPr lang="en-US" sz="900" dirty="0"/>
              <a:t>BASED ON THE ELECTRONOFICATION FACTOR CONSUMPTION PER CAPITA IS CALCULATED </a:t>
            </a:r>
          </a:p>
          <a:p>
            <a:r>
              <a:rPr lang="en-US" sz="900" dirty="0"/>
              <a:t>Consumption Per Capita = Consumption/(population * Electronification factor)</a:t>
            </a:r>
          </a:p>
          <a:p>
            <a:r>
              <a:rPr lang="en-US" sz="900" dirty="0"/>
              <a:t>By using Electronification factor , we can include the people who are actually having access to the electricity</a:t>
            </a: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18D86-AC87-4A5D-B72B-5A01884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2601"/>
            <a:ext cx="4908722" cy="2559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EB742-145F-4B3E-960A-1ABDC1DE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34" y="1371600"/>
            <a:ext cx="540432" cy="857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DCD928-57AD-4F5C-9BA8-52767DD050B9}"/>
              </a:ext>
            </a:extLst>
          </p:cNvPr>
          <p:cNvSpPr txBox="1"/>
          <p:nvPr/>
        </p:nvSpPr>
        <p:spPr>
          <a:xfrm>
            <a:off x="914400" y="838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>
                <a:latin typeface="+mj-lt"/>
              </a:rPr>
              <a:t>State-Wise </a:t>
            </a:r>
            <a:r>
              <a:rPr lang="en-SG" dirty="0">
                <a:latin typeface="+mj-lt"/>
              </a:rPr>
              <a:t>				</a:t>
            </a:r>
            <a:r>
              <a:rPr lang="en-SG" u="sng" dirty="0">
                <a:latin typeface="+mj-lt"/>
              </a:rPr>
              <a:t>Region-Wise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DC2001-AB49-4119-B9A3-D3FCC99B820B}"/>
              </a:ext>
            </a:extLst>
          </p:cNvPr>
          <p:cNvSpPr txBox="1">
            <a:spLocks/>
          </p:cNvSpPr>
          <p:nvPr/>
        </p:nvSpPr>
        <p:spPr>
          <a:xfrm>
            <a:off x="5442122" y="4343400"/>
            <a:ext cx="3410828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SG" sz="1700" b="1" u="sng" dirty="0"/>
              <a:t>Region Wise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Highest : Eastern Region :0.867Mw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Lowest  : North east  : 0.0965Mw</a:t>
            </a:r>
            <a:endParaRPr lang="en-SG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B0AFB3-9E08-4EA9-8C24-D3FCA157A027}"/>
              </a:ext>
            </a:extLst>
          </p:cNvPr>
          <p:cNvSpPr txBox="1">
            <a:spLocks/>
          </p:cNvSpPr>
          <p:nvPr/>
        </p:nvSpPr>
        <p:spPr>
          <a:xfrm>
            <a:off x="533400" y="4468502"/>
            <a:ext cx="3505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SG" sz="1700" b="1" u="sng" dirty="0"/>
              <a:t>State Wise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Highest : Himachal Pradesh :1.42Mw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Lowest  : Chandigarh  : 0.005Mw</a:t>
            </a:r>
            <a:endParaRPr lang="en-SG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AB102-D4F0-450E-AB8D-77987646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128817"/>
            <a:ext cx="3809934" cy="28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2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4DE5-7D3D-4DA6-948A-2C034E3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Algerian" panose="04020705040A02060702" pitchFamily="82" charset="0"/>
              </a:rPr>
              <a:t>Forecasted India (2014-2040)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ABFA3-3B25-4523-86C4-7B71EB23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295400"/>
            <a:ext cx="4114801" cy="223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F5748-96A1-4C6C-8944-921564EC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1289540"/>
            <a:ext cx="4396740" cy="2291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74EC9-351A-473A-A28C-D64F4699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962400"/>
            <a:ext cx="3957295" cy="2636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C78E7-425B-4B04-A5B2-C6653A8B5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270" y="3962400"/>
            <a:ext cx="4011930" cy="25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2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1973580" cy="147828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5345508"/>
              </p:ext>
            </p:extLst>
          </p:nvPr>
        </p:nvGraphicFramePr>
        <p:xfrm>
          <a:off x="1524000" y="1600200"/>
          <a:ext cx="6096000" cy="229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05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Algerian" panose="04020705040A02060702" pitchFamily="82" charset="0"/>
                <a:ea typeface="Amiri" pitchFamily="2" charset="-78"/>
                <a:cs typeface="Amiri" pitchFamily="2" charset="-78"/>
              </a:rPr>
              <a:t>RENEWABLE ENERGY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78BB80-B140-4E33-8235-D812967A0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008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22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56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8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457200" lvl="0" indent="-36195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About Us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Overview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Business Case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India’s Power Sector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Energy Generation 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Major Energy Source(Coal)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Energy Consumption</a:t>
            </a: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Energy Deficit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Energy Scenario – Health Check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Factors Driving Consumption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Does Energy Really Affect GDP?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Does Population Affect Energy?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Heading Towards Fully Electric India-Electrification Rate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Consumption Per Capita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Forecasted India (2014 - 2040)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Renewable Energy Sources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Why Renewable Energy for India?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India - Renewable Energy (2014 - 2017)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Potential Sites with Renewable Resources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Cost Analysis of Energy Resources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From Inaction to Action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Energy and National Security</a:t>
            </a: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sz="1900" dirty="0">
                <a:solidFill>
                  <a:schemeClr val="dk1"/>
                </a:solidFill>
                <a:latin typeface="+mj-lt"/>
                <a:ea typeface="Cabin"/>
                <a:cs typeface="Cabin"/>
                <a:sym typeface="Cabin"/>
              </a:rPr>
              <a:t>Acknowledgment</a:t>
            </a:r>
          </a:p>
          <a:p>
            <a:pPr marL="9525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  <a:buNone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9525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  <a:buNone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  <a:p>
            <a:pPr marL="43815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100"/>
            </a:pPr>
            <a:endParaRPr lang="en-US" sz="1900" dirty="0">
              <a:solidFill>
                <a:schemeClr val="dk1"/>
              </a:solidFill>
              <a:latin typeface="+mj-lt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015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WHY RENEWABLE ENERGY FOR INDIA?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>
                <a:latin typeface="+mj-lt"/>
              </a:rPr>
              <a:t>India has a large potential for energy generation by utilization of renewable energy sources due to its geographical location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Rising Prices for Oil &amp; Gases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Ecological Hazards - </a:t>
            </a:r>
            <a:r>
              <a:rPr lang="en-US" sz="1800" dirty="0"/>
              <a:t>Unlike conventional thermal power generation from coal, they do not cause pollution and generate clean power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Ample Resources and Sites availability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Abundant sunshine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Avoids the high cost involved in transmission 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Avoids recurring fuel cost</a:t>
            </a:r>
          </a:p>
          <a:p>
            <a:pPr marL="342900" lvl="1" indent="-342900"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SG" sz="1800" dirty="0">
                <a:latin typeface="+mj-lt"/>
              </a:rPr>
              <a:t>Boosts the urban and rural economy</a:t>
            </a:r>
          </a:p>
          <a:p>
            <a:endParaRPr lang="en-US" sz="1400" dirty="0"/>
          </a:p>
          <a:p>
            <a:endParaRPr lang="en-SG" sz="1400" dirty="0"/>
          </a:p>
          <a:p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pPr marL="0" indent="0">
              <a:buNone/>
            </a:pPr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pPr marL="0" indent="0">
              <a:buNone/>
            </a:pPr>
            <a:endParaRPr lang="en-SG" sz="1400" dirty="0">
              <a:latin typeface="+mj-lt"/>
            </a:endParaRPr>
          </a:p>
          <a:p>
            <a:endParaRPr lang="en-SG" sz="1400" dirty="0">
              <a:latin typeface="+mj-lt"/>
            </a:endParaRPr>
          </a:p>
          <a:p>
            <a:pPr marL="0" indent="0">
              <a:buNone/>
            </a:pPr>
            <a:endParaRPr lang="en-SG" sz="1400" dirty="0">
              <a:latin typeface="+mj-lt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466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DE426F-B364-4465-907C-0BC99F3B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INDIA - RENEWABLE ENERGY (2014-2017)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EE0A7-D7D1-45D5-9946-BFCD750D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3990"/>
            <a:ext cx="3330802" cy="3267949"/>
          </a:xfrm>
          <a:prstGeom prst="rect">
            <a:avLst/>
          </a:prstGeom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82090"/>
            <a:ext cx="759145" cy="57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0FA0AA-9F53-4B9B-AEF5-D67456358B7E}"/>
              </a:ext>
            </a:extLst>
          </p:cNvPr>
          <p:cNvSpPr txBox="1"/>
          <p:nvPr/>
        </p:nvSpPr>
        <p:spPr>
          <a:xfrm>
            <a:off x="762000" y="5475982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Decrease in non-renewable energy consumption by 21%</a:t>
            </a:r>
            <a:endParaRPr lang="en-SG" sz="16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19F86-6FA2-4CE6-8B81-76AD12255979}"/>
              </a:ext>
            </a:extLst>
          </p:cNvPr>
          <p:cNvSpPr txBox="1"/>
          <p:nvPr/>
        </p:nvSpPr>
        <p:spPr>
          <a:xfrm>
            <a:off x="914400" y="914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u="sng" dirty="0"/>
              <a:t>Non-Renewable to Renewable Energy Progression Map</a:t>
            </a:r>
            <a:r>
              <a:rPr lang="en-SG" dirty="0"/>
              <a:t>		</a:t>
            </a:r>
            <a:endParaRPr lang="en-SG" u="sn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7517DB-3A47-4294-98AE-E370082F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65" y="2103990"/>
            <a:ext cx="4331868" cy="3115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03DB10-4F2D-42E1-B475-187FE2732FAB}"/>
              </a:ext>
            </a:extLst>
          </p:cNvPr>
          <p:cNvSpPr txBox="1"/>
          <p:nvPr/>
        </p:nvSpPr>
        <p:spPr>
          <a:xfrm>
            <a:off x="4568532" y="5475982"/>
            <a:ext cx="3953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see the impact of moving towards renewable energy resources on GDP i.e. with increasing use of renewable energy GDP is also showing progression.</a:t>
            </a:r>
            <a:endParaRPr lang="en-SG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639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74282"/>
            <a:ext cx="9296400" cy="487362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Algerian" panose="04020705040A02060702" pitchFamily="82" charset="0"/>
                <a:ea typeface="Amiri" pitchFamily="2" charset="-78"/>
                <a:cs typeface="Amiri" pitchFamily="2" charset="-78"/>
              </a:rPr>
              <a:t>Potential sites with renewable resources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E11F3-EE8C-4EAB-99CB-C427DDB2A010}"/>
              </a:ext>
            </a:extLst>
          </p:cNvPr>
          <p:cNvSpPr txBox="1"/>
          <p:nvPr/>
        </p:nvSpPr>
        <p:spPr>
          <a:xfrm>
            <a:off x="6602725" y="4208478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latin typeface="+mj-lt"/>
              </a:rPr>
              <a:t>Highly used Renewable source:</a:t>
            </a:r>
            <a:endParaRPr lang="en-SG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Solar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Hydro</a:t>
            </a:r>
          </a:p>
          <a:p>
            <a:endParaRPr lang="en-SG" sz="1400" dirty="0">
              <a:latin typeface="+mj-lt"/>
            </a:endParaRPr>
          </a:p>
          <a:p>
            <a:r>
              <a:rPr lang="en-SG" sz="1400" b="1" dirty="0">
                <a:latin typeface="+mj-lt"/>
              </a:rPr>
              <a:t>Highest generating region</a:t>
            </a:r>
            <a:r>
              <a:rPr lang="en-SG" sz="1400" dirty="0">
                <a:latin typeface="+mj-lt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latin typeface="+mj-lt"/>
              </a:rPr>
              <a:t>Northern region is having majority of generation from renewable sources.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D7B172-D7C5-4CD8-B3B9-104ABCB1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38958"/>
            <a:ext cx="6019800" cy="2619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626AB9-F512-4C93-8C6C-FB3D14D3EAA3}"/>
              </a:ext>
            </a:extLst>
          </p:cNvPr>
          <p:cNvSpPr txBox="1"/>
          <p:nvPr/>
        </p:nvSpPr>
        <p:spPr>
          <a:xfrm>
            <a:off x="6477000" y="880782"/>
            <a:ext cx="23050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+mj-lt"/>
              </a:rPr>
              <a:t>Hydro</a:t>
            </a:r>
          </a:p>
          <a:p>
            <a:r>
              <a:rPr lang="en-US" sz="1400" dirty="0">
                <a:latin typeface="+mj-lt"/>
              </a:rPr>
              <a:t>Highest :Arunachal Pradesh</a:t>
            </a:r>
          </a:p>
          <a:p>
            <a:r>
              <a:rPr lang="en-US" sz="1400" b="1" u="sng" dirty="0">
                <a:latin typeface="+mj-lt"/>
              </a:rPr>
              <a:t>Small hydro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Highest :Karnataka</a:t>
            </a:r>
          </a:p>
          <a:p>
            <a:r>
              <a:rPr lang="en-US" sz="1400" b="1" u="sng" dirty="0">
                <a:latin typeface="+mj-lt"/>
              </a:rPr>
              <a:t>Solar</a:t>
            </a:r>
          </a:p>
          <a:p>
            <a:r>
              <a:rPr lang="en-US" sz="1400" dirty="0">
                <a:latin typeface="+mj-lt"/>
              </a:rPr>
              <a:t>Highest :Rajasthan</a:t>
            </a:r>
          </a:p>
          <a:p>
            <a:r>
              <a:rPr lang="en-US" sz="1400" b="1" u="sng" dirty="0">
                <a:latin typeface="+mj-lt"/>
              </a:rPr>
              <a:t>Wind</a:t>
            </a:r>
          </a:p>
          <a:p>
            <a:r>
              <a:rPr lang="en-US" sz="1400" dirty="0">
                <a:latin typeface="+mj-lt"/>
              </a:rPr>
              <a:t>Highest :Gujarat</a:t>
            </a:r>
          </a:p>
          <a:p>
            <a:r>
              <a:rPr lang="en-US" sz="1400" b="1" u="sng" dirty="0">
                <a:latin typeface="+mj-lt"/>
              </a:rPr>
              <a:t>Biomass</a:t>
            </a:r>
          </a:p>
          <a:p>
            <a:r>
              <a:rPr lang="en-US" sz="1400" dirty="0">
                <a:latin typeface="+mj-lt"/>
              </a:rPr>
              <a:t>Highest: Punjab</a:t>
            </a:r>
          </a:p>
          <a:p>
            <a:endParaRPr lang="en-SG" sz="1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7D25C-8954-4D40-A311-9172598F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9" y="609602"/>
            <a:ext cx="4686820" cy="3677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08EEB-E8ED-49F9-BF18-C09C19C6DBE3}"/>
              </a:ext>
            </a:extLst>
          </p:cNvPr>
          <p:cNvSpPr txBox="1"/>
          <p:nvPr/>
        </p:nvSpPr>
        <p:spPr>
          <a:xfrm>
            <a:off x="685800" y="39678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Renewable sources-Region wise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DD059C-24B7-4029-AB10-7729C6EB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045" y="569264"/>
            <a:ext cx="1022983" cy="962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C5821E-C9A6-464D-9FAE-A1D98C2C4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648" y="544129"/>
            <a:ext cx="1223273" cy="987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9CD3E-7ED6-4663-8F30-AFB1B389B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454" y="4166789"/>
            <a:ext cx="1333500" cy="11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COST ANALYSIS OF ENERGY RESOUCES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76400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+mj-lt"/>
              </a:rPr>
              <a:t>Cost taken is in terms of levelized cost. It represents actual cost to society without government incentives.</a:t>
            </a:r>
          </a:p>
          <a:p>
            <a:pPr algn="just"/>
            <a:r>
              <a:rPr lang="en-US" sz="1600" dirty="0">
                <a:latin typeface="+mj-lt"/>
              </a:rPr>
              <a:t>However, the price of coal-based electricity can nearly double due to government imposed cost on CO2 emissions.</a:t>
            </a:r>
          </a:p>
          <a:p>
            <a:pPr algn="just"/>
            <a:r>
              <a:rPr lang="en-US" sz="1600" dirty="0">
                <a:latin typeface="+mj-lt"/>
              </a:rPr>
              <a:t>Photovoltaic systems are still more expensive than fossil-based ones, although PV cost keeps falling every year.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799"/>
            <a:ext cx="6267450" cy="297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64" y="1676400"/>
            <a:ext cx="18478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553200"/>
            <a:ext cx="328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 </a:t>
            </a:r>
            <a:r>
              <a:rPr lang="en-US" sz="1000" u="sng" dirty="0"/>
              <a:t>http://www.renewable-energysources.com/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430089"/>
            <a:ext cx="5687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*NOTE:-Cost analysis is according to USA as all the renewable projects are not being implemented in India</a:t>
            </a:r>
          </a:p>
        </p:txBody>
      </p:sp>
    </p:spTree>
    <p:extLst>
      <p:ext uri="{BB962C8B-B14F-4D97-AF65-F5344CB8AC3E}">
        <p14:creationId xmlns:p14="http://schemas.microsoft.com/office/powerpoint/2010/main" val="96633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Algerian" pitchFamily="82" charset="0"/>
                <a:ea typeface="Amiri" pitchFamily="2" charset="-78"/>
                <a:cs typeface="Amiri" pitchFamily="2" charset="-78"/>
              </a:rPr>
              <a:t>FROM INACTION TO ACTION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626F52-E1A3-4CF7-88AE-86D07C4BB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17569"/>
              </p:ext>
            </p:extLst>
          </p:nvPr>
        </p:nvGraphicFramePr>
        <p:xfrm>
          <a:off x="457200" y="17526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04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ENERGY AND NATIONAL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13251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j-lt"/>
              </a:rPr>
              <a:t>Energy security </a:t>
            </a:r>
            <a:r>
              <a:rPr lang="en-US" sz="1800" dirty="0">
                <a:latin typeface="+mj-lt"/>
              </a:rPr>
              <a:t>is the association between </a:t>
            </a:r>
            <a:r>
              <a:rPr lang="en-US" sz="1800" b="1" dirty="0">
                <a:latin typeface="+mj-lt"/>
              </a:rPr>
              <a:t>national security</a:t>
            </a:r>
            <a:r>
              <a:rPr lang="en-US" sz="1800" dirty="0">
                <a:latin typeface="+mj-lt"/>
              </a:rPr>
              <a:t> and the availability of natural resources for energy consumption.</a:t>
            </a:r>
          </a:p>
          <a:p>
            <a:pPr algn="just"/>
            <a:r>
              <a:rPr lang="en-US" sz="1800" dirty="0">
                <a:latin typeface="+mj-lt"/>
              </a:rPr>
              <a:t>Threats to energy security include the political instability, the manipulation of energy supplies, attacks on supply infrastructure, natural disasters, terrorism, and reliance on foreign countries for oil.</a:t>
            </a:r>
          </a:p>
          <a:p>
            <a:pPr algn="just"/>
            <a:r>
              <a:rPr lang="en-US" sz="1800" dirty="0">
                <a:latin typeface="+mj-lt"/>
              </a:rPr>
              <a:t>New threats to energy security have emerged in the form of the increased world competition for energy resources due to the increased pace of industrialization in countries such as India </a:t>
            </a:r>
          </a:p>
          <a:p>
            <a:pPr algn="just"/>
            <a:r>
              <a:rPr lang="en-US" sz="1800" dirty="0"/>
              <a:t>The modern world relies on a vast energy supply to fuel everything from transportation to communication, to security and health delivery systems.</a:t>
            </a:r>
          </a:p>
          <a:p>
            <a:pPr algn="just"/>
            <a:r>
              <a:rPr lang="en-US" sz="1800" dirty="0">
                <a:latin typeface="+mj-lt"/>
              </a:rPr>
              <a:t>It is time to define "a global energy policy model, which not only aims at ensuring an efficient environmental protection but also at ensuring security of energy supply"</a:t>
            </a:r>
          </a:p>
        </p:txBody>
      </p:sp>
    </p:spTree>
    <p:extLst>
      <p:ext uri="{BB962C8B-B14F-4D97-AF65-F5344CB8AC3E}">
        <p14:creationId xmlns:p14="http://schemas.microsoft.com/office/powerpoint/2010/main" val="30495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“Energy is like blood in the veins. It is as vital as that to the economic growth”.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+mj-lt"/>
              </a:rPr>
              <a:t>India is at the forefront of global energy scenario today, being one of the leading power consuming and generating nations.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latin typeface="+mj-lt"/>
              </a:rPr>
              <a:t>India is 3rd largest Consumer of energy after USA and China with 6% of world's energy consumption but per capita consumption is lowest indicating huge demand surge is imminent.</a:t>
            </a:r>
          </a:p>
          <a:p>
            <a:pPr algn="just" fontAlgn="base">
              <a:lnSpc>
                <a:spcPct val="120000"/>
              </a:lnSpc>
              <a:spcAft>
                <a:spcPct val="0"/>
              </a:spcAft>
            </a:pPr>
            <a:r>
              <a:rPr lang="en-US" sz="1600" dirty="0">
                <a:latin typeface="+mj-lt"/>
              </a:rPr>
              <a:t>Economic growth, rising population, low per capita energy consumption and rapid    urbanization are likely to spurt the energy demand further.</a:t>
            </a:r>
          </a:p>
          <a:p>
            <a:pPr algn="just" fontAlgn="base">
              <a:lnSpc>
                <a:spcPct val="120000"/>
              </a:lnSpc>
              <a:spcAft>
                <a:spcPct val="0"/>
              </a:spcAft>
            </a:pPr>
            <a:r>
              <a:rPr lang="en-US" sz="1600" dirty="0"/>
              <a:t>Renewable energy will also play a huge part in India’s economic growth, if India wants to meet its growing demand. </a:t>
            </a:r>
            <a:endParaRPr lang="en-US" altLang="en-US" sz="1600" dirty="0">
              <a:latin typeface="+mj-lt"/>
            </a:endParaRPr>
          </a:p>
          <a:p>
            <a:pPr algn="just" fontAlgn="base">
              <a:lnSpc>
                <a:spcPct val="120000"/>
              </a:lnSpc>
              <a:spcAft>
                <a:spcPct val="0"/>
              </a:spcAft>
            </a:pPr>
            <a:r>
              <a:rPr lang="en-US" altLang="en-US" sz="1600" dirty="0">
                <a:latin typeface="+mj-lt"/>
              </a:rPr>
              <a:t>To cope up with people’s dissatisfaction in the election time, </a:t>
            </a:r>
            <a:r>
              <a:rPr lang="en-US" altLang="en-US" sz="1600" b="1" dirty="0">
                <a:latin typeface="+mj-lt"/>
              </a:rPr>
              <a:t>PM Modi </a:t>
            </a:r>
            <a:r>
              <a:rPr lang="en-US" altLang="en-US" sz="1600" dirty="0">
                <a:latin typeface="+mj-lt"/>
              </a:rPr>
              <a:t>had promised to electrify the villages and rural regions .</a:t>
            </a:r>
            <a:r>
              <a:rPr lang="en-US" sz="1600" dirty="0">
                <a:latin typeface="+mj-lt"/>
              </a:rPr>
              <a:t> They have hired us to look at the energy gaps and ascertain whether renewables can be a sustainable resource and if it could fill the energy deficit.</a:t>
            </a:r>
          </a:p>
          <a:p>
            <a:pPr algn="just" fontAlgn="base">
              <a:lnSpc>
                <a:spcPct val="120000"/>
              </a:lnSpc>
              <a:spcAft>
                <a:spcPct val="0"/>
              </a:spcAft>
            </a:pPr>
            <a:r>
              <a:rPr lang="en-US" sz="1600" dirty="0"/>
              <a:t>States are given more preference with GDP higher than average relationship between energy consumption and GDP .</a:t>
            </a:r>
          </a:p>
          <a:p>
            <a:pPr algn="just" fontAlgn="base">
              <a:lnSpc>
                <a:spcPct val="120000"/>
              </a:lnSpc>
              <a:spcAft>
                <a:spcPct val="0"/>
              </a:spcAft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3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The main </a:t>
            </a:r>
            <a:r>
              <a:rPr lang="en-US" sz="1400" b="1" dirty="0">
                <a:latin typeface="+mj-lt"/>
              </a:rPr>
              <a:t>OBJECTIVES</a:t>
            </a:r>
            <a:r>
              <a:rPr lang="en-US" sz="1400" dirty="0">
                <a:latin typeface="+mj-lt"/>
              </a:rPr>
              <a:t> of this presentation: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8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+mj-lt"/>
              </a:rPr>
              <a:t>To apprise key stakeholders of the present electricity scenario.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Reduce dependency on imports of energy sources like coal and oil.</a:t>
            </a:r>
          </a:p>
          <a:p>
            <a:pPr lvl="1" algn="just">
              <a:lnSpc>
                <a:spcPct val="150000"/>
              </a:lnSpc>
            </a:pPr>
            <a:r>
              <a:rPr lang="en-SG" sz="1400" dirty="0"/>
              <a:t>The usage of Coal &amp; Oil triggers higher imports.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Imports are vulnerable to global supply disruptions and price volatility due to global events.</a:t>
            </a:r>
            <a:r>
              <a:rPr lang="en-SG" sz="14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To enlighten on electricity deficiency problem and leading role of the alternative energy sources , namely renewables for future survival.</a:t>
            </a:r>
          </a:p>
          <a:p>
            <a:pPr algn="just">
              <a:lnSpc>
                <a:spcPct val="150000"/>
              </a:lnSpc>
            </a:pPr>
            <a:r>
              <a:rPr lang="en-SG" sz="1400" dirty="0"/>
              <a:t>Propose options on sustainable development in the field of power sector which is critical for Indian Economy.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To highlight the urgent need of reforms in power sector, not just in power generation but also transmission, distribution and the pricing of electricity.</a:t>
            </a:r>
          </a:p>
          <a:p>
            <a:pPr>
              <a:lnSpc>
                <a:spcPct val="150000"/>
              </a:lnSpc>
            </a:pPr>
            <a:endParaRPr lang="en-SG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310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gerian" pitchFamily="82" charset="0"/>
              </a:rPr>
              <a:t>INDIA’S POWER SECTOR- Region Wise</a:t>
            </a:r>
            <a:br>
              <a:rPr lang="en-US" sz="3600" dirty="0">
                <a:latin typeface="Algerian" pitchFamily="82" charset="0"/>
              </a:rPr>
            </a:br>
            <a:r>
              <a:rPr lang="en-US" sz="3600" dirty="0">
                <a:latin typeface="Algerian" pitchFamily="82" charset="0"/>
              </a:rPr>
              <a:t>A QUICK GLANCE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526B1-37A3-4A7E-882E-3B8397F7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85673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lgerian" pitchFamily="82" charset="0"/>
              </a:rPr>
              <a:t>ENERGY GENERATION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56" y="4876801"/>
            <a:ext cx="2740715" cy="1371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1700" b="1" u="sng" dirty="0"/>
              <a:t>Installed Capacity: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Total : 298509 MW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Highest :Western Region : 35%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Lowest  : North-Eastern  : 2%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1221B-F652-49EB-AD12-A350B140401B}"/>
              </a:ext>
            </a:extLst>
          </p:cNvPr>
          <p:cNvSpPr txBox="1"/>
          <p:nvPr/>
        </p:nvSpPr>
        <p:spPr>
          <a:xfrm>
            <a:off x="685800" y="1676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Installed Capacity</a:t>
            </a:r>
            <a:r>
              <a:rPr lang="en-SG" dirty="0"/>
              <a:t>                        </a:t>
            </a:r>
            <a:r>
              <a:rPr lang="en-SG" u="sng" dirty="0"/>
              <a:t>Potential Capacity	</a:t>
            </a:r>
            <a:r>
              <a:rPr lang="en-SG" dirty="0"/>
              <a:t>                 </a:t>
            </a:r>
            <a:r>
              <a:rPr lang="en-SG" u="sng" dirty="0"/>
              <a:t>Energy Across Regions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					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0A004C-356D-4748-B03F-1A4663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2447925" cy="2638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32D0D7-670D-48D8-B4AD-C3680EFB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42" y="2104528"/>
            <a:ext cx="2740715" cy="2776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8B920-6A47-4BAD-99C8-D11A1F96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69" y="2102898"/>
            <a:ext cx="2286000" cy="24003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F60041-6EBB-4FE4-9341-E2D6762BC5D5}"/>
              </a:ext>
            </a:extLst>
          </p:cNvPr>
          <p:cNvSpPr txBox="1"/>
          <p:nvPr/>
        </p:nvSpPr>
        <p:spPr>
          <a:xfrm>
            <a:off x="3524250" y="4876800"/>
            <a:ext cx="287655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/>
              <a:t>Potential Capacity: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 : 1266998 MW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Highest :Northern Region : 34%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Lowest :Eastern Region : 6%.</a:t>
            </a:r>
          </a:p>
          <a:p>
            <a:endParaRPr lang="en-US" sz="1400" dirty="0"/>
          </a:p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312E9-F505-42C7-AE4C-C0F647EEBDDA}"/>
              </a:ext>
            </a:extLst>
          </p:cNvPr>
          <p:cNvSpPr txBox="1"/>
          <p:nvPr/>
        </p:nvSpPr>
        <p:spPr>
          <a:xfrm>
            <a:off x="6269935" y="4869603"/>
            <a:ext cx="27405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/>
              <a:t>Electricity distribution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 : 267,403.42 MW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: Western Region :37%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Lowest : North-East : 1.5%</a:t>
            </a:r>
          </a:p>
          <a:p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EC4D2B-E6AB-4CBF-AFFC-67A9D9F9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387" y="436803"/>
            <a:ext cx="962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2129" y="274638"/>
            <a:ext cx="7891271" cy="773668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MAJOR ENERGY SOURCE (COAL)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68723"/>
              </p:ext>
            </p:extLst>
          </p:nvPr>
        </p:nvGraphicFramePr>
        <p:xfrm>
          <a:off x="387096" y="3669792"/>
          <a:ext cx="8229600" cy="266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99FFBA1-918A-4E6E-9C3D-EA89555A6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455" y="2026281"/>
            <a:ext cx="1971675" cy="170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0A57B-0E07-4AC6-8EFB-B28E4DC1B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250" y="1316668"/>
            <a:ext cx="28059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D9589-EDD0-4361-9351-91935AE4E71E}"/>
              </a:ext>
            </a:extLst>
          </p:cNvPr>
          <p:cNvSpPr txBox="1"/>
          <p:nvPr/>
        </p:nvSpPr>
        <p:spPr>
          <a:xfrm>
            <a:off x="681037" y="122613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Energy Sources </a:t>
            </a:r>
            <a:r>
              <a:rPr lang="en-SG" dirty="0"/>
              <a:t>                                  </a:t>
            </a:r>
            <a:r>
              <a:rPr lang="en-SG" u="sng" dirty="0"/>
              <a:t> Consumption (Coal)</a:t>
            </a:r>
            <a:r>
              <a:rPr lang="en-SG" dirty="0"/>
              <a:t>                  </a:t>
            </a:r>
            <a:r>
              <a:rPr lang="en-SG" u="sng" dirty="0"/>
              <a:t>Imports of Coal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1F32F-59BE-4546-810D-9F3A96A0F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445" y="1549955"/>
            <a:ext cx="3424238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52" y="274637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ENERGY CONSUMPTION TREND (2014-2017)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8013"/>
            <a:ext cx="8502924" cy="23353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1400" b="1" u="sng" dirty="0"/>
              <a:t>Energy Consumption (Region):</a:t>
            </a:r>
            <a:r>
              <a:rPr lang="en-SG" sz="1400" b="1" dirty="0"/>
              <a:t>                                                                              </a:t>
            </a:r>
            <a:r>
              <a:rPr lang="en-SG" sz="1600" b="1" u="sng" dirty="0"/>
              <a:t>Energy Consumption (Period) :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Total : 946,600 GW                                                                                           The Energy Consumption is increasing   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Highest :Western Region : 34%                                                                     over period (2014-2017)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Lowest  : North-Eastern  : 1.2%                                                                      </a:t>
            </a:r>
            <a:r>
              <a:rPr lang="en-US" sz="1600" b="1" u="sng" dirty="0"/>
              <a:t>Reasons: </a:t>
            </a:r>
            <a:endParaRPr lang="en-SG" sz="1600" b="1" u="sng" dirty="0"/>
          </a:p>
          <a:p>
            <a:pPr marL="457200" lvl="1" indent="0">
              <a:buNone/>
            </a:pPr>
            <a:r>
              <a:rPr lang="en-US" sz="1400" dirty="0"/>
              <a:t>					                    Industrialization </a:t>
            </a:r>
          </a:p>
          <a:p>
            <a:pPr marL="457200" lvl="1" indent="0">
              <a:buNone/>
            </a:pPr>
            <a:r>
              <a:rPr lang="en-US" sz="1400" dirty="0"/>
              <a:t>                                                                                                                            Population </a:t>
            </a:r>
          </a:p>
          <a:p>
            <a:pPr marL="457200" lvl="1" indent="0">
              <a:buNone/>
            </a:pPr>
            <a:r>
              <a:rPr lang="en-US" sz="1400" dirty="0"/>
              <a:t>                                                                                                                            Urbanization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918F5-49FC-4F6A-8468-99EFB5FE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21785"/>
            <a:ext cx="3398046" cy="2893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DDD73-BA47-41C7-B4CA-094EA793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01" y="1766957"/>
            <a:ext cx="1351200" cy="189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DFE8C-643B-4543-8F73-2B108368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86" y="1276848"/>
            <a:ext cx="3377644" cy="2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29" y="75610"/>
            <a:ext cx="8157315" cy="61638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  <a:ea typeface="Amiri" pitchFamily="2" charset="-78"/>
                <a:cs typeface="Amiri" pitchFamily="2" charset="-78"/>
              </a:rPr>
              <a:t>ENERGY DEFICIT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037175"/>
            <a:ext cx="8458200" cy="3048000"/>
          </a:xfrm>
        </p:spPr>
        <p:txBody>
          <a:bodyPr>
            <a:noAutofit/>
          </a:bodyPr>
          <a:lstStyle/>
          <a:p>
            <a:pPr lvl="1"/>
            <a:endParaRPr lang="en-US" sz="1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>
              <a:ea typeface="Calibri"/>
              <a:cs typeface="Times New Roman"/>
            </a:endParaRPr>
          </a:p>
          <a:p>
            <a:endParaRPr lang="en-US" sz="1400" dirty="0">
              <a:ea typeface="Calibri"/>
              <a:cs typeface="Times New Roman"/>
            </a:endParaRPr>
          </a:p>
          <a:p>
            <a:r>
              <a:rPr lang="en-US" sz="1400" dirty="0">
                <a:ea typeface="Calibri"/>
                <a:cs typeface="Times New Roman"/>
              </a:rPr>
              <a:t>All other remaining states are self sufficient</a:t>
            </a:r>
          </a:p>
          <a:p>
            <a:pPr marL="0" indent="0">
              <a:buNone/>
            </a:pPr>
            <a:endParaRPr lang="en-US" sz="1400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1"/>
            <a:ext cx="42638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554F2-1838-4115-BD88-7419DBBB1656}"/>
              </a:ext>
            </a:extLst>
          </p:cNvPr>
          <p:cNvSpPr txBox="1"/>
          <p:nvPr/>
        </p:nvSpPr>
        <p:spPr>
          <a:xfrm>
            <a:off x="457199" y="4546727"/>
            <a:ext cx="22098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b="1" u="sng" dirty="0"/>
              <a:t>States with Surplus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Chhattisgarh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Madhya Pradesh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Tamil Nadu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 Himachal Pradesh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 Sikkim.</a:t>
            </a:r>
          </a:p>
          <a:p>
            <a:endParaRPr lang="en-US" sz="1400" dirty="0"/>
          </a:p>
          <a:p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CF276-74CF-424F-9BEE-B4C1133A15DE}"/>
              </a:ext>
            </a:extLst>
          </p:cNvPr>
          <p:cNvSpPr txBox="1"/>
          <p:nvPr/>
        </p:nvSpPr>
        <p:spPr>
          <a:xfrm>
            <a:off x="4489926" y="4520223"/>
            <a:ext cx="2306782" cy="9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u="sng" dirty="0"/>
              <a:t>Regions with Surplus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ea typeface="Calibri"/>
                <a:cs typeface="Times New Roman"/>
              </a:rPr>
              <a:t>Western Region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ea typeface="Calibri"/>
                <a:cs typeface="Times New Roman"/>
              </a:rPr>
              <a:t>North Eastern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solidFill>
                  <a:prstClr val="black"/>
                </a:solidFill>
                <a:ea typeface="Calibri"/>
                <a:cs typeface="Times New Roman"/>
              </a:rPr>
              <a:t>Eastern region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90733-B9F7-4F9F-B293-EA3A079991E7}"/>
              </a:ext>
            </a:extLst>
          </p:cNvPr>
          <p:cNvSpPr txBox="1"/>
          <p:nvPr/>
        </p:nvSpPr>
        <p:spPr>
          <a:xfrm>
            <a:off x="2295035" y="4495800"/>
            <a:ext cx="23067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States with deficiency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Andhra Pradesh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 Andhra Pradesh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Karnataka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Bihar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 Jammu &amp; Kashmir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Jharkhand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DA75-4511-4623-BFF2-F2BBF801CC54}"/>
              </a:ext>
            </a:extLst>
          </p:cNvPr>
          <p:cNvSpPr txBox="1"/>
          <p:nvPr/>
        </p:nvSpPr>
        <p:spPr>
          <a:xfrm>
            <a:off x="6774676" y="4495800"/>
            <a:ext cx="244552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Regions with deficiency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Southern Region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>
                <a:cs typeface="Times New Roman"/>
              </a:rPr>
              <a:t>Northern Regions </a:t>
            </a:r>
            <a:endParaRPr lang="en-SG" sz="1400" dirty="0"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8446B-D70F-4453-A71D-4B866881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49" y="1387210"/>
            <a:ext cx="4373274" cy="2663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55DEEE-82E3-4AA8-A6AA-9E26AEF136B7}"/>
              </a:ext>
            </a:extLst>
          </p:cNvPr>
          <p:cNvSpPr txBox="1"/>
          <p:nvPr/>
        </p:nvSpPr>
        <p:spPr>
          <a:xfrm>
            <a:off x="1447800" y="793903"/>
            <a:ext cx="71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State Wise</a:t>
            </a:r>
            <a:r>
              <a:rPr lang="en-SG" dirty="0"/>
              <a:t>			             </a:t>
            </a:r>
            <a:r>
              <a:rPr lang="en-SG" u="sng" dirty="0"/>
              <a:t>Region Wise</a:t>
            </a:r>
          </a:p>
        </p:txBody>
      </p:sp>
    </p:spTree>
    <p:extLst>
      <p:ext uri="{BB962C8B-B14F-4D97-AF65-F5344CB8AC3E}">
        <p14:creationId xmlns:p14="http://schemas.microsoft.com/office/powerpoint/2010/main" val="9669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1617</Words>
  <Application>Microsoft Office PowerPoint</Application>
  <PresentationFormat>On-screen Show (4:3)</PresentationFormat>
  <Paragraphs>290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Algerian</vt:lpstr>
      <vt:lpstr>Arial</vt:lpstr>
      <vt:lpstr>Calibri</vt:lpstr>
      <vt:lpstr>Office Theme</vt:lpstr>
      <vt:lpstr>PowerPoint Presentation</vt:lpstr>
      <vt:lpstr>AGENDA</vt:lpstr>
      <vt:lpstr>OVERVIEW</vt:lpstr>
      <vt:lpstr>BUSINESS CASE</vt:lpstr>
      <vt:lpstr>INDIA’S POWER SECTOR- Region Wise A QUICK GLANCE</vt:lpstr>
      <vt:lpstr>ENERGY GENERATION (2016)</vt:lpstr>
      <vt:lpstr>MAJOR ENERGY SOURCE (COAL)</vt:lpstr>
      <vt:lpstr>ENERGY CONSUMPTION TREND (2014-2017)</vt:lpstr>
      <vt:lpstr>ENERGY DEFICIT (2016)</vt:lpstr>
      <vt:lpstr>PowerPoint Presentation</vt:lpstr>
      <vt:lpstr>ENERGY SCENARIO – HEALTH CHECK</vt:lpstr>
      <vt:lpstr>Factors driving consumption</vt:lpstr>
      <vt:lpstr>DOES ENERGY REALLY AFFECTS GDP?</vt:lpstr>
      <vt:lpstr>Does Population AFFECTS Energy?</vt:lpstr>
      <vt:lpstr>HEADING TOWARDS FULLY ELECTRIC INDIA   </vt:lpstr>
      <vt:lpstr>CONSUMPTION PER CAPITA</vt:lpstr>
      <vt:lpstr>Forecasted India (2014-2040)</vt:lpstr>
      <vt:lpstr>PowerPoint Presentation</vt:lpstr>
      <vt:lpstr>RENEWABLE ENERGY Sources</vt:lpstr>
      <vt:lpstr>WHY RENEWABLE ENERGY FOR INDIA?</vt:lpstr>
      <vt:lpstr>INDIA - RENEWABLE ENERGY (2014-2017)</vt:lpstr>
      <vt:lpstr>Potential sites with renewable resources</vt:lpstr>
      <vt:lpstr>COST ANALYSIS OF ENERGY RESOUCES</vt:lpstr>
      <vt:lpstr>FROM INACTION TO ACTION</vt:lpstr>
      <vt:lpstr>ENERGY AND NATIONAL SECURITY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Pushyami Keerthi</dc:creator>
  <cp:lastModifiedBy>Pushyami Keerthi</cp:lastModifiedBy>
  <cp:revision>24</cp:revision>
  <dcterms:created xsi:type="dcterms:W3CDTF">2006-08-16T00:00:00Z</dcterms:created>
  <dcterms:modified xsi:type="dcterms:W3CDTF">2019-09-21T12:15:47Z</dcterms:modified>
</cp:coreProperties>
</file>