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5" r:id="rId6"/>
    <p:sldId id="260" r:id="rId7"/>
    <p:sldId id="266" r:id="rId8"/>
    <p:sldId id="267" r:id="rId9"/>
    <p:sldId id="268" r:id="rId10"/>
    <p:sldId id="261" r:id="rId11"/>
    <p:sldId id="269" r:id="rId12"/>
    <p:sldId id="262" r:id="rId13"/>
    <p:sldId id="263" r:id="rId14"/>
    <p:sldId id="270"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yami Keerthi" initials="PK" lastIdx="1" clrIdx="0">
    <p:extLst>
      <p:ext uri="{19B8F6BF-5375-455C-9EA6-DF929625EA0E}">
        <p15:presenceInfo xmlns:p15="http://schemas.microsoft.com/office/powerpoint/2012/main" userId="3b5fd326ed066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43800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5741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4130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0986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044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3602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Pushyami Keerthi </a:t>
            </a:r>
            <a:r>
              <a:rPr lang="en-US" dirty="0" err="1"/>
              <a:t>Kolati</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4" name="TextBox 13">
            <a:extLst>
              <a:ext uri="{FF2B5EF4-FFF2-40B4-BE49-F238E27FC236}">
                <a16:creationId xmlns:a16="http://schemas.microsoft.com/office/drawing/2014/main" id="{CEBF566D-7C76-4106-B31A-96555D740C9A}"/>
              </a:ext>
            </a:extLst>
          </p:cNvPr>
          <p:cNvSpPr txBox="1"/>
          <p:nvPr/>
        </p:nvSpPr>
        <p:spPr>
          <a:xfrm>
            <a:off x="5637" y="852149"/>
            <a:ext cx="8964375" cy="4324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spcBef>
                <a:spcPts val="600"/>
              </a:spcBef>
            </a:pPr>
            <a:r>
              <a:rPr lang="en-U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Recommendations :</a:t>
            </a:r>
          </a:p>
          <a:p>
            <a:pPr marL="285750" indent="-285750" algn="l">
              <a:lnSpc>
                <a:spcPct val="150000"/>
              </a:lnSpc>
              <a:spcBef>
                <a:spcPts val="600"/>
              </a:spcBef>
              <a:buFont typeface="Wingdings" panose="05000000000000000000" pitchFamily="2" charset="2"/>
              <a:buChar char="v"/>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We can clearly see that New South Wales state has highest sales. The marketing strategy of this state has to be applied to other states to boost sales based on the customer's wealth segment, work industry or gender.</a:t>
            </a:r>
          </a:p>
          <a:p>
            <a:pPr marL="285750" indent="-285750" algn="l">
              <a:lnSpc>
                <a:spcPct val="150000"/>
              </a:lnSpc>
              <a:spcBef>
                <a:spcPts val="600"/>
              </a:spcBef>
              <a:buFont typeface="Wingdings" panose="05000000000000000000" pitchFamily="2" charset="2"/>
              <a:buChar char="v"/>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Solex &amp; Giant Bicycles Brand are on high demand.</a:t>
            </a:r>
          </a:p>
          <a:p>
            <a:pPr marL="285750" indent="-285750" algn="l">
              <a:lnSpc>
                <a:spcPct val="150000"/>
              </a:lnSpc>
              <a:spcBef>
                <a:spcPts val="600"/>
              </a:spcBef>
              <a:buFont typeface="Wingdings" panose="05000000000000000000" pitchFamily="2" charset="2"/>
              <a:buChar char="v"/>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Standard Product line have high transaction.</a:t>
            </a:r>
          </a:p>
          <a:p>
            <a:pPr marL="285750" indent="-285750" algn="l">
              <a:lnSpc>
                <a:spcPct val="150000"/>
              </a:lnSpc>
              <a:spcBef>
                <a:spcPts val="600"/>
              </a:spcBef>
              <a:buFont typeface="Wingdings" panose="05000000000000000000" pitchFamily="2" charset="2"/>
              <a:buChar char="v"/>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Product class Medium is having a very good demand.</a:t>
            </a:r>
          </a:p>
          <a:p>
            <a:pPr marL="285750" indent="-285750" algn="l">
              <a:lnSpc>
                <a:spcPct val="150000"/>
              </a:lnSpc>
              <a:spcBef>
                <a:spcPts val="600"/>
              </a:spcBef>
              <a:buFont typeface="Wingdings" panose="05000000000000000000" pitchFamily="2" charset="2"/>
              <a:buChar char="v"/>
            </a:pP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we need to target more on Females who are working in Manufacturing industry from mass customers in the age group of 40-50 with Brand </a:t>
            </a:r>
            <a:r>
              <a:rPr kumimoji="0" lang="en-SG" sz="14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Solex</a:t>
            </a: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p>
          <a:p>
            <a:pPr marL="285750" indent="-285750" algn="l">
              <a:lnSpc>
                <a:spcPct val="150000"/>
              </a:lnSpc>
              <a:spcBef>
                <a:spcPts val="600"/>
              </a:spcBef>
              <a:buFont typeface="Wingdings" panose="05000000000000000000" pitchFamily="2" charset="2"/>
              <a:buChar char="v"/>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we need to focus more on Solex and promote more instore offers by maintaining medium product size and medium product class.</a:t>
            </a:r>
          </a:p>
          <a:p>
            <a:pPr algn="l"/>
            <a:endPar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4" name="TextBox 13">
            <a:extLst>
              <a:ext uri="{FF2B5EF4-FFF2-40B4-BE49-F238E27FC236}">
                <a16:creationId xmlns:a16="http://schemas.microsoft.com/office/drawing/2014/main" id="{CEBF566D-7C76-4106-B31A-96555D740C9A}"/>
              </a:ext>
            </a:extLst>
          </p:cNvPr>
          <p:cNvSpPr txBox="1"/>
          <p:nvPr/>
        </p:nvSpPr>
        <p:spPr>
          <a:xfrm>
            <a:off x="97786" y="1912095"/>
            <a:ext cx="4996601" cy="20738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lnSpc>
                <a:spcPct val="150000"/>
              </a:lnSpc>
              <a:spcBef>
                <a:spcPts val="600"/>
              </a:spcBef>
              <a:buFont typeface="Wingdings" panose="05000000000000000000" pitchFamily="2" charset="2"/>
              <a:buChar char="v"/>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Primary Target for sales will be the Cluster 1(Red) as they are making higher profits.</a:t>
            </a:r>
          </a:p>
          <a:p>
            <a:pPr marL="285750" indent="-285750" algn="l">
              <a:lnSpc>
                <a:spcPct val="150000"/>
              </a:lnSpc>
              <a:spcBef>
                <a:spcPts val="600"/>
              </a:spcBef>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 The secondary target will be cluster 2 ( Green) and cluster 3(Green)</a:t>
            </a:r>
            <a:r>
              <a:rPr kumimoji="0" lang="en-US"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model since they make average number of purchases which could be increased by better marketing strategy.</a:t>
            </a:r>
            <a:endPar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4ECE2364-0204-4FC2-ADD5-2C0CF6B68E10}"/>
              </a:ext>
            </a:extLst>
          </p:cNvPr>
          <p:cNvPicPr>
            <a:picLocks noChangeAspect="1"/>
          </p:cNvPicPr>
          <p:nvPr/>
        </p:nvPicPr>
        <p:blipFill>
          <a:blip r:embed="rId2"/>
          <a:stretch>
            <a:fillRect/>
          </a:stretch>
        </p:blipFill>
        <p:spPr>
          <a:xfrm>
            <a:off x="4825739" y="833650"/>
            <a:ext cx="4343661" cy="3332510"/>
          </a:xfrm>
          <a:prstGeom prst="rect">
            <a:avLst/>
          </a:prstGeom>
        </p:spPr>
      </p:pic>
      <p:sp>
        <p:nvSpPr>
          <p:cNvPr id="13" name="TextBox 12">
            <a:extLst>
              <a:ext uri="{FF2B5EF4-FFF2-40B4-BE49-F238E27FC236}">
                <a16:creationId xmlns:a16="http://schemas.microsoft.com/office/drawing/2014/main" id="{EFF2BC54-B110-43A1-B1F2-EAC0148AB838}"/>
              </a:ext>
            </a:extLst>
          </p:cNvPr>
          <p:cNvSpPr txBox="1"/>
          <p:nvPr/>
        </p:nvSpPr>
        <p:spPr>
          <a:xfrm>
            <a:off x="0" y="1309811"/>
            <a:ext cx="4596276" cy="3810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spcBef>
                <a:spcPts val="600"/>
              </a:spcBef>
            </a:pPr>
            <a:r>
              <a:rPr lang="en-U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Clustering of New Customers based on Age :</a:t>
            </a:r>
          </a:p>
        </p:txBody>
      </p:sp>
    </p:spTree>
    <p:extLst>
      <p:ext uri="{BB962C8B-B14F-4D97-AF65-F5344CB8AC3E}">
        <p14:creationId xmlns:p14="http://schemas.microsoft.com/office/powerpoint/2010/main" val="728520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Jupyter python note book :</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Object 1">
            <a:extLst>
              <a:ext uri="{FF2B5EF4-FFF2-40B4-BE49-F238E27FC236}">
                <a16:creationId xmlns:a16="http://schemas.microsoft.com/office/drawing/2014/main" id="{BC5CBA92-1CAE-416E-B625-AA9C0C2A56EC}"/>
              </a:ext>
            </a:extLst>
          </p:cNvPr>
          <p:cNvGraphicFramePr>
            <a:graphicFrameLocks noChangeAspect="1"/>
          </p:cNvGraphicFramePr>
          <p:nvPr>
            <p:extLst>
              <p:ext uri="{D42A27DB-BD31-4B8C-83A1-F6EECF244321}">
                <p14:modId xmlns:p14="http://schemas.microsoft.com/office/powerpoint/2010/main" val="936739893"/>
              </p:ext>
            </p:extLst>
          </p:nvPr>
        </p:nvGraphicFramePr>
        <p:xfrm>
          <a:off x="205025" y="2063968"/>
          <a:ext cx="2066925" cy="479425"/>
        </p:xfrm>
        <a:graphic>
          <a:graphicData uri="http://schemas.openxmlformats.org/presentationml/2006/ole">
            <mc:AlternateContent xmlns:mc="http://schemas.openxmlformats.org/markup-compatibility/2006">
              <mc:Choice xmlns:v="urn:schemas-microsoft-com:vml" Requires="v">
                <p:oleObj spid="_x0000_s5134" name="Packager Shell Object" showAsIcon="1" r:id="rId3" imgW="2067480" imgH="478800" progId="Package">
                  <p:embed/>
                </p:oleObj>
              </mc:Choice>
              <mc:Fallback>
                <p:oleObj name="Packager Shell Object" showAsIcon="1" r:id="rId3" imgW="2067480" imgH="478800" progId="Package">
                  <p:embed/>
                  <p:pic>
                    <p:nvPicPr>
                      <p:cNvPr id="0" name=""/>
                      <p:cNvPicPr/>
                      <p:nvPr/>
                    </p:nvPicPr>
                    <p:blipFill>
                      <a:blip r:embed="rId4"/>
                      <a:stretch>
                        <a:fillRect/>
                      </a:stretch>
                    </p:blipFill>
                    <p:spPr>
                      <a:xfrm>
                        <a:off x="205025" y="2063968"/>
                        <a:ext cx="2066925" cy="47942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7717C3A-8EEF-4F53-8E86-D66A062D3062}"/>
              </a:ext>
            </a:extLst>
          </p:cNvPr>
          <p:cNvGraphicFramePr>
            <a:graphicFrameLocks noChangeAspect="1"/>
          </p:cNvGraphicFramePr>
          <p:nvPr>
            <p:extLst>
              <p:ext uri="{D42A27DB-BD31-4B8C-83A1-F6EECF244321}">
                <p14:modId xmlns:p14="http://schemas.microsoft.com/office/powerpoint/2010/main" val="1988626161"/>
              </p:ext>
            </p:extLst>
          </p:nvPr>
        </p:nvGraphicFramePr>
        <p:xfrm>
          <a:off x="2443425" y="2092325"/>
          <a:ext cx="2136775" cy="479425"/>
        </p:xfrm>
        <a:graphic>
          <a:graphicData uri="http://schemas.openxmlformats.org/presentationml/2006/ole">
            <mc:AlternateContent xmlns:mc="http://schemas.openxmlformats.org/markup-compatibility/2006">
              <mc:Choice xmlns:v="urn:schemas-microsoft-com:vml" Requires="v">
                <p:oleObj spid="_x0000_s5135" name="Packager Shell Object" showAsIcon="1" r:id="rId5" imgW="2136600" imgH="478800" progId="Package">
                  <p:embed/>
                </p:oleObj>
              </mc:Choice>
              <mc:Fallback>
                <p:oleObj name="Packager Shell Object" showAsIcon="1" r:id="rId5" imgW="2136600" imgH="478800" progId="Package">
                  <p:embed/>
                  <p:pic>
                    <p:nvPicPr>
                      <p:cNvPr id="0" name=""/>
                      <p:cNvPicPr/>
                      <p:nvPr/>
                    </p:nvPicPr>
                    <p:blipFill>
                      <a:blip r:embed="rId6"/>
                      <a:stretch>
                        <a:fillRect/>
                      </a:stretch>
                    </p:blipFill>
                    <p:spPr>
                      <a:xfrm>
                        <a:off x="2443425" y="2092325"/>
                        <a:ext cx="2136775" cy="479425"/>
                      </a:xfrm>
                      <a:prstGeom prst="rect">
                        <a:avLst/>
                      </a:prstGeom>
                    </p:spPr>
                  </p:pic>
                </p:oleObj>
              </mc:Fallback>
            </mc:AlternateContent>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BCBF-F4EC-41D5-87FB-BAE7C21099C1}"/>
              </a:ext>
            </a:extLst>
          </p:cNvPr>
          <p:cNvSpPr>
            <a:spLocks noGrp="1"/>
          </p:cNvSpPr>
          <p:nvPr>
            <p:ph type="title"/>
          </p:nvPr>
        </p:nvSpPr>
        <p:spPr>
          <a:xfrm>
            <a:off x="2042686" y="1999049"/>
            <a:ext cx="4880604" cy="572701"/>
          </a:xfrm>
        </p:spPr>
        <p:txBody>
          <a:bodyPr>
            <a:normAutofit fontScale="90000"/>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Thank you </a:t>
            </a:r>
            <a:endParaRPr lang="en-SG"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343326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781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SG"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SG"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SG"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SG"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6" name="Shape 73">
            <a:extLst>
              <a:ext uri="{FF2B5EF4-FFF2-40B4-BE49-F238E27FC236}">
                <a16:creationId xmlns:a16="http://schemas.microsoft.com/office/drawing/2014/main" id="{D89E9E22-6271-4B35-9E2D-362356E1B8E7}"/>
              </a:ext>
            </a:extLst>
          </p:cNvPr>
          <p:cNvSpPr/>
          <p:nvPr/>
        </p:nvSpPr>
        <p:spPr>
          <a:xfrm>
            <a:off x="0" y="852149"/>
            <a:ext cx="8986376" cy="38854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l">
              <a:buFont typeface="Arial" panose="020B0604020202020204" pitchFamily="34" charset="0"/>
              <a:buChar char="•"/>
            </a:pPr>
            <a:r>
              <a:rPr lang="en-US" sz="1400" b="1" i="0" u="sng" strike="noStrike" baseline="0" dirty="0">
                <a:latin typeface="Open Sans" panose="020B0606030504020204" pitchFamily="34" charset="0"/>
                <a:ea typeface="Open Sans" panose="020B0606030504020204" pitchFamily="34" charset="0"/>
                <a:cs typeface="Open Sans" panose="020B0606030504020204" pitchFamily="34" charset="0"/>
              </a:rPr>
              <a:t>Business Context :</a:t>
            </a:r>
          </a:p>
          <a:p>
            <a:pPr algn="l"/>
            <a:r>
              <a:rPr lang="en-US" sz="1400" i="0" strike="noStrike" baseline="0" dirty="0">
                <a:latin typeface="Open Sans" panose="020B0606030504020204" pitchFamily="34" charset="0"/>
                <a:ea typeface="Open Sans" panose="020B0606030504020204" pitchFamily="34" charset="0"/>
                <a:cs typeface="Open Sans" panose="020B0606030504020204" pitchFamily="34" charset="0"/>
              </a:rPr>
              <a:t>            Sprocket Central Pty Ltd has a new list of 1000 potential customers with their demographics and attributes. However, these customers do not have prior transaction history with the organization</a:t>
            </a:r>
            <a:endParaRPr lang="en-SG" sz="1400" i="0" strike="noStrike" baseline="0" dirty="0">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SG" sz="1400" b="1" u="sng" dirty="0">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r>
              <a:rPr lang="en-SG" sz="1400" b="1" i="0" u="sng" strike="noStrike" baseline="0" dirty="0">
                <a:latin typeface="Open Sans" panose="020B0606030504020204" pitchFamily="34" charset="0"/>
                <a:ea typeface="Open Sans" panose="020B0606030504020204" pitchFamily="34" charset="0"/>
                <a:cs typeface="Open Sans" panose="020B0606030504020204" pitchFamily="34" charset="0"/>
              </a:rPr>
              <a:t>Business Problem:</a:t>
            </a:r>
          </a:p>
          <a:p>
            <a:pPr algn="l"/>
            <a:r>
              <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rPr>
              <a:t>            Analyze the existing customer dataset to determine customer trends and behavior. Thereafter recommend strategy for targeting new 1000 customers to drive the most value for the organization.</a:t>
            </a:r>
          </a:p>
          <a:p>
            <a:pPr algn="l"/>
            <a:endPar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SG" sz="1400" b="1" u="sng" dirty="0">
                <a:latin typeface="Open Sans" panose="020B0606030504020204" pitchFamily="34" charset="0"/>
                <a:ea typeface="Open Sans" panose="020B0606030504020204" pitchFamily="34" charset="0"/>
                <a:cs typeface="Open Sans" panose="020B0606030504020204" pitchFamily="34" charset="0"/>
              </a:rPr>
              <a:t>Data Introduction</a:t>
            </a:r>
          </a:p>
          <a:p>
            <a:pPr algn="l"/>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rPr>
              <a:t>Data used for  Exploration</a:t>
            </a:r>
          </a:p>
          <a:p>
            <a:pPr algn="l"/>
            <a:r>
              <a:rPr lang="en-US" sz="1400" dirty="0">
                <a:latin typeface="Open Sans" panose="020B0606030504020204" pitchFamily="34" charset="0"/>
                <a:ea typeface="Open Sans" panose="020B0606030504020204" pitchFamily="34" charset="0"/>
                <a:cs typeface="Open Sans" panose="020B0606030504020204" pitchFamily="34" charset="0"/>
              </a:rPr>
              <a:t>	1) </a:t>
            </a:r>
            <a:r>
              <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rPr>
              <a:t>Customer Demographic </a:t>
            </a:r>
          </a:p>
          <a:p>
            <a:pPr algn="l"/>
            <a:r>
              <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rPr>
              <a:t>	2) Customer Address</a:t>
            </a:r>
          </a:p>
          <a:p>
            <a:pPr algn="l"/>
            <a:r>
              <a:rPr lang="en-US" sz="1400" dirty="0">
                <a:latin typeface="Open Sans" panose="020B0606030504020204" pitchFamily="34" charset="0"/>
                <a:ea typeface="Open Sans" panose="020B0606030504020204" pitchFamily="34" charset="0"/>
                <a:cs typeface="Open Sans" panose="020B0606030504020204" pitchFamily="34" charset="0"/>
              </a:rPr>
              <a:t>	3) </a:t>
            </a:r>
            <a:r>
              <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rPr>
              <a:t>Transaction</a:t>
            </a:r>
          </a:p>
          <a:p>
            <a:pPr algn="l"/>
            <a:r>
              <a:rPr lang="en-US" sz="1400" dirty="0">
                <a:latin typeface="Open Sans" panose="020B0606030504020204" pitchFamily="34" charset="0"/>
                <a:ea typeface="Open Sans" panose="020B0606030504020204" pitchFamily="34" charset="0"/>
                <a:cs typeface="Open Sans" panose="020B0606030504020204" pitchFamily="34" charset="0"/>
              </a:rPr>
              <a:t>           Data Used Model Development and Interpretation.</a:t>
            </a:r>
          </a:p>
          <a:p>
            <a:pPr algn="l"/>
            <a:r>
              <a:rPr lang="en-US" sz="1400" dirty="0">
                <a:latin typeface="Open Sans" panose="020B0606030504020204" pitchFamily="34" charset="0"/>
                <a:ea typeface="Open Sans" panose="020B0606030504020204" pitchFamily="34" charset="0"/>
                <a:cs typeface="Open Sans" panose="020B0606030504020204" pitchFamily="34" charset="0"/>
              </a:rPr>
              <a:t>	1) NewCustomerList</a:t>
            </a:r>
            <a:r>
              <a:rPr lang="en-US" sz="1400" i="0" u="none" strike="noStrike" baseline="0" dirty="0">
                <a:latin typeface="Open Sans" panose="020B0606030504020204" pitchFamily="34" charset="0"/>
                <a:ea typeface="Open Sans" panose="020B0606030504020204" pitchFamily="34" charset="0"/>
                <a:cs typeface="Open Sans" panose="020B0606030504020204" pitchFamily="34" charset="0"/>
              </a:rPr>
              <a:t> </a:t>
            </a:r>
            <a:endParaRPr sz="1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89252"/>
            <a:ext cx="8565600" cy="363769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sz="1400" dirty="0">
                <a:latin typeface="Open Sans" panose="020B0606030504020204" pitchFamily="34" charset="0"/>
                <a:ea typeface="Open Sans" panose="020B0606030504020204" pitchFamily="34" charset="0"/>
                <a:cs typeface="Open Sans" panose="020B0606030504020204" pitchFamily="34" charset="0"/>
              </a:rPr>
              <a:t>Scope of Data :   </a:t>
            </a:r>
            <a:r>
              <a:rPr lang="en-SG" sz="1400" b="0" dirty="0">
                <a:latin typeface="Open Sans" panose="020B0606030504020204" pitchFamily="34" charset="0"/>
                <a:ea typeface="Open Sans" panose="020B0606030504020204" pitchFamily="34" charset="0"/>
                <a:cs typeface="Open Sans" panose="020B0606030504020204" pitchFamily="34" charset="0"/>
              </a:rPr>
              <a:t>Jan – Dec 2017</a:t>
            </a:r>
          </a:p>
          <a:p>
            <a:r>
              <a:rPr lang="en-SG" sz="1400" dirty="0">
                <a:latin typeface="Open Sans" panose="020B0606030504020204" pitchFamily="34" charset="0"/>
                <a:ea typeface="Open Sans" panose="020B0606030504020204" pitchFamily="34" charset="0"/>
                <a:cs typeface="Open Sans" panose="020B0606030504020204" pitchFamily="34" charset="0"/>
              </a:rPr>
              <a:t>Data Summary : </a:t>
            </a:r>
          </a:p>
          <a:p>
            <a:r>
              <a:rPr lang="en-SG" sz="1400" b="0" dirty="0">
                <a:latin typeface="Open Sans" panose="020B0606030504020204" pitchFamily="34" charset="0"/>
                <a:ea typeface="Open Sans" panose="020B0606030504020204" pitchFamily="34" charset="0"/>
                <a:cs typeface="Open Sans" panose="020B0606030504020204" pitchFamily="34" charset="0"/>
              </a:rPr>
              <a:t>	1) Transaction details, </a:t>
            </a:r>
          </a:p>
          <a:p>
            <a:r>
              <a:rPr lang="en-SG" sz="1400" b="0" dirty="0">
                <a:latin typeface="Open Sans" panose="020B0606030504020204" pitchFamily="34" charset="0"/>
                <a:ea typeface="Open Sans" panose="020B0606030504020204" pitchFamily="34" charset="0"/>
                <a:cs typeface="Open Sans" panose="020B0606030504020204" pitchFamily="34" charset="0"/>
              </a:rPr>
              <a:t>	2) Customer demographic details and </a:t>
            </a:r>
          </a:p>
          <a:p>
            <a:r>
              <a:rPr lang="en-SG" sz="1400" b="0" dirty="0">
                <a:latin typeface="Open Sans" panose="020B0606030504020204" pitchFamily="34" charset="0"/>
                <a:ea typeface="Open Sans" panose="020B0606030504020204" pitchFamily="34" charset="0"/>
                <a:cs typeface="Open Sans" panose="020B0606030504020204" pitchFamily="34" charset="0"/>
              </a:rPr>
              <a:t>	3) New customers list which needs to be clustered.</a:t>
            </a:r>
          </a:p>
          <a:p>
            <a:r>
              <a:rPr lang="en-SG" sz="1400" dirty="0">
                <a:latin typeface="Open Sans" panose="020B0606030504020204" pitchFamily="34" charset="0"/>
                <a:ea typeface="Open Sans" panose="020B0606030504020204" pitchFamily="34" charset="0"/>
                <a:cs typeface="Open Sans" panose="020B0606030504020204" pitchFamily="34" charset="0"/>
              </a:rPr>
              <a:t>Data Preparation : </a:t>
            </a:r>
          </a:p>
          <a:p>
            <a:pPr algn="l"/>
            <a:r>
              <a:rPr lang="en-SG" sz="1400" b="0" dirty="0">
                <a:latin typeface="Open Sans" panose="020B0606030504020204" pitchFamily="34" charset="0"/>
                <a:ea typeface="Open Sans" panose="020B0606030504020204" pitchFamily="34" charset="0"/>
                <a:cs typeface="Open Sans" panose="020B0606030504020204" pitchFamily="34" charset="0"/>
              </a:rPr>
              <a:t>	1) Missing value imputations for columns - </a:t>
            </a:r>
          </a:p>
          <a:p>
            <a:pPr algn="l"/>
            <a:r>
              <a:rPr lang="en-SG" sz="1400" b="0" dirty="0">
                <a:latin typeface="Open Sans" panose="020B0606030504020204" pitchFamily="34" charset="0"/>
                <a:ea typeface="Open Sans" panose="020B0606030504020204" pitchFamily="34" charset="0"/>
                <a:cs typeface="Open Sans" panose="020B0606030504020204" pitchFamily="34" charset="0"/>
              </a:rPr>
              <a:t>	2) Dropped columns with more than 5% of total data is missing: </a:t>
            </a:r>
          </a:p>
          <a:p>
            <a:pPr algn="l"/>
            <a:r>
              <a:rPr lang="en-SG" sz="1400" b="0" dirty="0">
                <a:latin typeface="Open Sans" panose="020B0606030504020204" pitchFamily="34" charset="0"/>
                <a:ea typeface="Open Sans" panose="020B0606030504020204" pitchFamily="34" charset="0"/>
                <a:cs typeface="Open Sans" panose="020B0606030504020204" pitchFamily="34" charset="0"/>
              </a:rPr>
              <a:t>		</a:t>
            </a:r>
            <a:r>
              <a:rPr lang="en-SG" sz="1400" b="0" i="1" dirty="0">
                <a:latin typeface="Open Sans" panose="020B0606030504020204" pitchFamily="34" charset="0"/>
                <a:ea typeface="Open Sans" panose="020B0606030504020204" pitchFamily="34" charset="0"/>
                <a:cs typeface="Open Sans" panose="020B0606030504020204" pitchFamily="34" charset="0"/>
              </a:rPr>
              <a:t>default, deceased_indicator, Rank , Value</a:t>
            </a:r>
          </a:p>
          <a:p>
            <a:pPr algn="l"/>
            <a:r>
              <a:rPr lang="en-SG" sz="14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en-SG" sz="1400" b="0" dirty="0">
                <a:latin typeface="Open Sans" panose="020B0606030504020204" pitchFamily="34" charset="0"/>
                <a:ea typeface="Open Sans" panose="020B0606030504020204" pitchFamily="34" charset="0"/>
                <a:cs typeface="Open Sans" panose="020B0606030504020204" pitchFamily="34" charset="0"/>
              </a:rPr>
              <a:t>3</a:t>
            </a:r>
            <a:r>
              <a:rPr lang="en-SG" sz="14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Created additional column using List Price and Standard Cost:</a:t>
            </a:r>
          </a:p>
          <a:p>
            <a:pPr algn="l"/>
            <a:r>
              <a:rPr lang="en-US" sz="1400" b="0" dirty="0">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en-US" sz="1400" b="0" i="1" u="none" strike="noStrike" baseline="0" dirty="0">
                <a:latin typeface="Open Sans" panose="020B0606030504020204" pitchFamily="34" charset="0"/>
                <a:ea typeface="Open Sans" panose="020B0606030504020204" pitchFamily="34" charset="0"/>
                <a:cs typeface="Open Sans" panose="020B0606030504020204" pitchFamily="34" charset="0"/>
              </a:rPr>
              <a:t>Profit</a:t>
            </a:r>
          </a:p>
          <a:p>
            <a:pPr algn="l"/>
            <a:r>
              <a:rPr lang="en-US" sz="1400" b="0" dirty="0">
                <a:latin typeface="Open Sans" panose="020B0606030504020204" pitchFamily="34" charset="0"/>
                <a:ea typeface="Open Sans" panose="020B0606030504020204" pitchFamily="34" charset="0"/>
                <a:cs typeface="Open Sans" panose="020B0606030504020204" pitchFamily="34" charset="0"/>
              </a:rPr>
              <a:t>                    4) </a:t>
            </a:r>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Created additional columns using DOB:</a:t>
            </a:r>
          </a:p>
          <a:p>
            <a:pPr algn="l"/>
            <a:r>
              <a:rPr lang="en-US" sz="1400" b="0" dirty="0">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en-US" sz="1400" b="0" i="1" u="none" strike="noStrike" baseline="0" dirty="0">
                <a:latin typeface="Open Sans" panose="020B0606030504020204" pitchFamily="34" charset="0"/>
                <a:ea typeface="Open Sans" panose="020B0606030504020204" pitchFamily="34" charset="0"/>
                <a:cs typeface="Open Sans" panose="020B0606030504020204" pitchFamily="34" charset="0"/>
              </a:rPr>
              <a:t>Age , Age group </a:t>
            </a:r>
            <a:endParaRPr lang="en-SG" sz="1400" i="1" dirty="0">
              <a:latin typeface="Open Sans" panose="020B0606030504020204" pitchFamily="34" charset="0"/>
              <a:ea typeface="Open Sans" panose="020B0606030504020204" pitchFamily="34" charset="0"/>
              <a:cs typeface="Open Sans" panose="020B0606030504020204" pitchFamily="34" charset="0"/>
            </a:endParaRPr>
          </a:p>
          <a:p>
            <a:endParaRPr sz="14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99645"/>
            <a:ext cx="8565600" cy="215113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sz="1400" b="0" dirty="0">
                <a:latin typeface="Open Sans" panose="020B0606030504020204" pitchFamily="34" charset="0"/>
                <a:ea typeface="Open Sans" panose="020B0606030504020204" pitchFamily="34" charset="0"/>
                <a:cs typeface="Open Sans" panose="020B0606030504020204" pitchFamily="34" charset="0"/>
              </a:rPr>
              <a:t>To </a:t>
            </a:r>
            <a:r>
              <a:rPr lang="en-US" sz="1400" b="0" dirty="0">
                <a:latin typeface="Open Sans" panose="020B0606030504020204" pitchFamily="34" charset="0"/>
                <a:ea typeface="Open Sans" panose="020B0606030504020204" pitchFamily="34" charset="0"/>
                <a:cs typeface="Open Sans" panose="020B0606030504020204" pitchFamily="34" charset="0"/>
              </a:rPr>
              <a:t>reveal useful customer insights for targeting the new customers, the analysis is segmented into :</a:t>
            </a:r>
            <a:endParaRPr lang="en-SG" sz="1400" b="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v"/>
            </a:pPr>
            <a:r>
              <a:rPr lang="en-SG" sz="1400" b="0" dirty="0">
                <a:latin typeface="Open Sans" panose="020B0606030504020204" pitchFamily="34" charset="0"/>
                <a:ea typeface="Open Sans" panose="020B0606030504020204" pitchFamily="34" charset="0"/>
                <a:cs typeface="Open Sans" panose="020B0606030504020204" pitchFamily="34" charset="0"/>
              </a:rPr>
              <a:t> Brand  based Analysis</a:t>
            </a:r>
          </a:p>
          <a:p>
            <a:pPr marL="285750" indent="-285750">
              <a:buFont typeface="Wingdings" panose="05000000000000000000" pitchFamily="2" charset="2"/>
              <a:buChar char="v"/>
            </a:pPr>
            <a:r>
              <a:rPr lang="en-SG" sz="1400" b="0" dirty="0">
                <a:latin typeface="Open Sans" panose="020B0606030504020204" pitchFamily="34" charset="0"/>
                <a:ea typeface="Open Sans" panose="020B0606030504020204" pitchFamily="34" charset="0"/>
                <a:cs typeface="Open Sans" panose="020B0606030504020204" pitchFamily="34" charset="0"/>
              </a:rPr>
              <a:t>Gender based Analysis</a:t>
            </a:r>
          </a:p>
          <a:p>
            <a:pPr marL="285750" indent="-285750">
              <a:buFont typeface="Wingdings" panose="05000000000000000000" pitchFamily="2" charset="2"/>
              <a:buChar char="v"/>
            </a:pPr>
            <a:r>
              <a:rPr lang="en-SG" sz="1400" b="0" dirty="0">
                <a:latin typeface="Open Sans" panose="020B0606030504020204" pitchFamily="34" charset="0"/>
                <a:ea typeface="Open Sans" panose="020B0606030504020204" pitchFamily="34" charset="0"/>
                <a:cs typeface="Open Sans" panose="020B0606030504020204" pitchFamily="34" charset="0"/>
              </a:rPr>
              <a:t>State Based Analysis</a:t>
            </a:r>
          </a:p>
          <a:p>
            <a:pPr marL="285750" indent="-285750">
              <a:buFont typeface="Wingdings" panose="05000000000000000000" pitchFamily="2" charset="2"/>
              <a:buChar char="v"/>
            </a:pPr>
            <a:r>
              <a:rPr lang="en-SG" sz="1400" b="0" dirty="0">
                <a:latin typeface="Open Sans" panose="020B0606030504020204" pitchFamily="34" charset="0"/>
                <a:ea typeface="Open Sans" panose="020B0606030504020204" pitchFamily="34" charset="0"/>
                <a:cs typeface="Open Sans" panose="020B0606030504020204" pitchFamily="34" charset="0"/>
              </a:rPr>
              <a:t>Age group-based Analysis</a:t>
            </a:r>
          </a:p>
          <a:p>
            <a:pPr marL="285750" indent="-285750">
              <a:buFont typeface="Wingdings" panose="05000000000000000000" pitchFamily="2" charset="2"/>
              <a:buChar char="v"/>
            </a:pPr>
            <a:r>
              <a:rPr lang="en-SG" sz="1400" b="0" dirty="0">
                <a:latin typeface="Open Sans" panose="020B0606030504020204" pitchFamily="34" charset="0"/>
                <a:ea typeface="Open Sans" panose="020B0606030504020204" pitchFamily="34" charset="0"/>
                <a:cs typeface="Open Sans" panose="020B0606030504020204" pitchFamily="34" charset="0"/>
              </a:rPr>
              <a:t>Seasonality in sales </a:t>
            </a:r>
            <a:endParaRPr lang="en-US" sz="1400" b="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endParaRPr lang="en-SG" sz="1400" b="0" dirty="0">
              <a:latin typeface="Open Sans" panose="020B0606030504020204" pitchFamily="34" charset="0"/>
              <a:ea typeface="Open Sans" panose="020B0606030504020204" pitchFamily="34" charset="0"/>
              <a:cs typeface="Open Sans" panose="020B0606030504020204" pitchFamily="34" charset="0"/>
            </a:endParaRPr>
          </a:p>
          <a:p>
            <a:endParaRPr sz="14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3286464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5501" y="1109083"/>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dirty="0"/>
              <a:t>Brand Based Analysis :</a:t>
            </a:r>
          </a:p>
        </p:txBody>
      </p:sp>
      <p:sp>
        <p:nvSpPr>
          <p:cNvPr id="142" name="Shape 91"/>
          <p:cNvSpPr/>
          <p:nvPr/>
        </p:nvSpPr>
        <p:spPr>
          <a:xfrm>
            <a:off x="64683" y="1662740"/>
            <a:ext cx="3953084" cy="167331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Observations</a:t>
            </a:r>
            <a:r>
              <a:rPr lang="en-US" dirty="0"/>
              <a:t>:</a:t>
            </a:r>
          </a:p>
          <a:p>
            <a:pPr marL="285750" indent="-285750">
              <a:buFont typeface="Wingdings" panose="05000000000000000000" pitchFamily="2" charset="2"/>
              <a:buChar char="v"/>
            </a:pPr>
            <a:r>
              <a:rPr lang="en-US" sz="1400" dirty="0"/>
              <a:t>Highest selling brand              : Solex</a:t>
            </a:r>
          </a:p>
          <a:p>
            <a:pPr marL="285750" indent="-285750">
              <a:buFont typeface="Wingdings" panose="05000000000000000000" pitchFamily="2" charset="2"/>
              <a:buChar char="v"/>
            </a:pPr>
            <a:r>
              <a:rPr lang="en-US" sz="1400" dirty="0"/>
              <a:t>Highest Selling Product line  : Standard</a:t>
            </a:r>
          </a:p>
          <a:p>
            <a:pPr marL="285750" indent="-285750">
              <a:buFont typeface="Wingdings" panose="05000000000000000000" pitchFamily="2" charset="2"/>
              <a:buChar char="v"/>
            </a:pPr>
            <a:r>
              <a:rPr lang="en-US" sz="1400" dirty="0"/>
              <a:t>Highest mode of selling         : Offline	</a:t>
            </a:r>
          </a:p>
          <a:p>
            <a:pPr marL="285750" indent="-285750">
              <a:buFont typeface="Wingdings" panose="05000000000000000000" pitchFamily="2" charset="2"/>
              <a:buChar char="v"/>
            </a:pPr>
            <a:r>
              <a:rPr lang="en-US" sz="1400" dirty="0"/>
              <a:t>Highest Selling Product size  : Medium</a:t>
            </a:r>
          </a:p>
          <a:p>
            <a:pPr marL="285750" indent="-285750">
              <a:buFont typeface="Wingdings" panose="05000000000000000000" pitchFamily="2" charset="2"/>
              <a:buChar char="v"/>
            </a:pPr>
            <a:r>
              <a:rPr lang="en-US" sz="1400" dirty="0"/>
              <a:t>Highest Selling Product Class : Medium</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12" name="Group 11">
            <a:extLst>
              <a:ext uri="{FF2B5EF4-FFF2-40B4-BE49-F238E27FC236}">
                <a16:creationId xmlns:a16="http://schemas.microsoft.com/office/drawing/2014/main" id="{14DE6141-16B7-436C-A3FD-0E59D35C5B1F}"/>
              </a:ext>
            </a:extLst>
          </p:cNvPr>
          <p:cNvGrpSpPr/>
          <p:nvPr/>
        </p:nvGrpSpPr>
        <p:grpSpPr>
          <a:xfrm>
            <a:off x="3793391" y="833650"/>
            <a:ext cx="5400000" cy="4320000"/>
            <a:chOff x="3391447" y="508090"/>
            <a:chExt cx="5870209" cy="4989314"/>
          </a:xfrm>
        </p:grpSpPr>
        <p:pic>
          <p:nvPicPr>
            <p:cNvPr id="3" name="Picture 2">
              <a:extLst>
                <a:ext uri="{FF2B5EF4-FFF2-40B4-BE49-F238E27FC236}">
                  <a16:creationId xmlns:a16="http://schemas.microsoft.com/office/drawing/2014/main" id="{ED1E7918-E379-4A2E-A7AA-310FC03C91D8}"/>
                </a:ext>
              </a:extLst>
            </p:cNvPr>
            <p:cNvPicPr>
              <a:picLocks noChangeAspect="1"/>
            </p:cNvPicPr>
            <p:nvPr/>
          </p:nvPicPr>
          <p:blipFill>
            <a:blip r:embed="rId2"/>
            <a:stretch>
              <a:fillRect/>
            </a:stretch>
          </p:blipFill>
          <p:spPr>
            <a:xfrm>
              <a:off x="3391447" y="508090"/>
              <a:ext cx="2933002" cy="2483957"/>
            </a:xfrm>
            <a:prstGeom prst="rect">
              <a:avLst/>
            </a:prstGeom>
          </p:spPr>
        </p:pic>
        <p:pic>
          <p:nvPicPr>
            <p:cNvPr id="7" name="Picture 6">
              <a:extLst>
                <a:ext uri="{FF2B5EF4-FFF2-40B4-BE49-F238E27FC236}">
                  <a16:creationId xmlns:a16="http://schemas.microsoft.com/office/drawing/2014/main" id="{6351C149-1054-43AD-B945-BDA969233BE0}"/>
                </a:ext>
              </a:extLst>
            </p:cNvPr>
            <p:cNvPicPr>
              <a:picLocks noChangeAspect="1"/>
            </p:cNvPicPr>
            <p:nvPr/>
          </p:nvPicPr>
          <p:blipFill>
            <a:blip r:embed="rId3"/>
            <a:stretch>
              <a:fillRect/>
            </a:stretch>
          </p:blipFill>
          <p:spPr>
            <a:xfrm>
              <a:off x="6232023" y="3013447"/>
              <a:ext cx="3029633" cy="2483957"/>
            </a:xfrm>
            <a:prstGeom prst="rect">
              <a:avLst/>
            </a:prstGeom>
          </p:spPr>
        </p:pic>
        <p:pic>
          <p:nvPicPr>
            <p:cNvPr id="20" name="Picture 19">
              <a:extLst>
                <a:ext uri="{FF2B5EF4-FFF2-40B4-BE49-F238E27FC236}">
                  <a16:creationId xmlns:a16="http://schemas.microsoft.com/office/drawing/2014/main" id="{DE1265E4-CAB3-4926-B9A4-23587CB310F6}"/>
                </a:ext>
              </a:extLst>
            </p:cNvPr>
            <p:cNvPicPr>
              <a:picLocks noChangeAspect="1"/>
            </p:cNvPicPr>
            <p:nvPr/>
          </p:nvPicPr>
          <p:blipFill>
            <a:blip r:embed="rId4"/>
            <a:stretch>
              <a:fillRect/>
            </a:stretch>
          </p:blipFill>
          <p:spPr>
            <a:xfrm>
              <a:off x="3432174" y="2984991"/>
              <a:ext cx="2892275" cy="2483957"/>
            </a:xfrm>
            <a:prstGeom prst="rect">
              <a:avLst/>
            </a:prstGeom>
          </p:spPr>
        </p:pic>
        <p:pic>
          <p:nvPicPr>
            <p:cNvPr id="21" name="Picture 20">
              <a:extLst>
                <a:ext uri="{FF2B5EF4-FFF2-40B4-BE49-F238E27FC236}">
                  <a16:creationId xmlns:a16="http://schemas.microsoft.com/office/drawing/2014/main" id="{4E68998E-D259-4F1B-9B6B-E8300B1980FF}"/>
                </a:ext>
              </a:extLst>
            </p:cNvPr>
            <p:cNvPicPr>
              <a:picLocks noChangeAspect="1"/>
            </p:cNvPicPr>
            <p:nvPr/>
          </p:nvPicPr>
          <p:blipFill>
            <a:blip r:embed="rId5"/>
            <a:stretch>
              <a:fillRect/>
            </a:stretch>
          </p:blipFill>
          <p:spPr>
            <a:xfrm>
              <a:off x="6150035" y="529490"/>
              <a:ext cx="2987613" cy="2483957"/>
            </a:xfrm>
            <a:prstGeom prst="rect">
              <a:avLst/>
            </a:prstGeom>
          </p:spPr>
        </p:pic>
      </p:grpSp>
      <p:sp>
        <p:nvSpPr>
          <p:cNvPr id="13" name="TextBox 12">
            <a:extLst>
              <a:ext uri="{FF2B5EF4-FFF2-40B4-BE49-F238E27FC236}">
                <a16:creationId xmlns:a16="http://schemas.microsoft.com/office/drawing/2014/main" id="{7015B177-CB81-4DD6-9B78-0649A394A58C}"/>
              </a:ext>
            </a:extLst>
          </p:cNvPr>
          <p:cNvSpPr txBox="1"/>
          <p:nvPr/>
        </p:nvSpPr>
        <p:spPr>
          <a:xfrm>
            <a:off x="154415" y="3555421"/>
            <a:ext cx="377361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So we need to focus more on </a:t>
            </a:r>
            <a:r>
              <a:rPr kumimoji="0" lang="en-SG" sz="14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Solex</a:t>
            </a: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and promote more instore offers by maintain</a:t>
            </a:r>
          </a:p>
          <a:p>
            <a:pPr marL="0" marR="0" indent="0" algn="l" defTabSz="914400" rtl="0" fontAlgn="auto" latinLnBrk="0" hangingPunct="0">
              <a:lnSpc>
                <a:spcPct val="100000"/>
              </a:lnSpc>
              <a:spcBef>
                <a:spcPts val="0"/>
              </a:spcBef>
              <a:spcAft>
                <a:spcPts val="0"/>
              </a:spcAft>
              <a:buClrTx/>
              <a:buSzTx/>
              <a:buFontTx/>
              <a:buNone/>
              <a:tabLst/>
            </a:pPr>
            <a:r>
              <a:rPr lang="en-SG" dirty="0">
                <a:latin typeface="Open Sans" panose="020B0606030504020204" pitchFamily="34" charset="0"/>
                <a:ea typeface="Open Sans" panose="020B0606030504020204" pitchFamily="34" charset="0"/>
                <a:cs typeface="Open Sans" panose="020B0606030504020204" pitchFamily="34" charset="0"/>
              </a:rPr>
              <a:t>-</a:t>
            </a:r>
            <a:r>
              <a:rPr kumimoji="0" lang="en-SG" sz="14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ing</a:t>
            </a: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medium product size and medium product class.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0" y="1067357"/>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dirty="0"/>
              <a:t>Gender Based Analysis :</a:t>
            </a:r>
          </a:p>
        </p:txBody>
      </p:sp>
      <p:sp>
        <p:nvSpPr>
          <p:cNvPr id="142" name="Shape 91"/>
          <p:cNvSpPr/>
          <p:nvPr/>
        </p:nvSpPr>
        <p:spPr>
          <a:xfrm>
            <a:off x="71276" y="1627326"/>
            <a:ext cx="3982113" cy="24165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Observations</a:t>
            </a:r>
            <a:r>
              <a:rPr lang="en-US" dirty="0"/>
              <a:t>:</a:t>
            </a:r>
          </a:p>
          <a:p>
            <a:pPr marL="285750" indent="-285750">
              <a:buFont typeface="Wingdings" panose="05000000000000000000" pitchFamily="2" charset="2"/>
              <a:buChar char="v"/>
            </a:pPr>
            <a:r>
              <a:rPr lang="en-US" sz="1400" dirty="0"/>
              <a:t>Largest buyer               	: Female </a:t>
            </a:r>
          </a:p>
          <a:p>
            <a:pPr marL="285750" indent="-285750">
              <a:buFont typeface="Wingdings" panose="05000000000000000000" pitchFamily="2" charset="2"/>
              <a:buChar char="v"/>
            </a:pPr>
            <a:r>
              <a:rPr lang="en-US" sz="1400" dirty="0"/>
              <a:t>Most chosen brand     	: Solex</a:t>
            </a:r>
          </a:p>
          <a:p>
            <a:pPr marL="285750" indent="-285750">
              <a:buFont typeface="Wingdings" panose="05000000000000000000" pitchFamily="2" charset="2"/>
              <a:buChar char="v"/>
            </a:pPr>
            <a:r>
              <a:rPr lang="en-US" sz="1400" dirty="0"/>
              <a:t>Highest selling in Age group   : 40-50</a:t>
            </a:r>
          </a:p>
          <a:p>
            <a:pPr marL="285750" indent="-285750">
              <a:buFont typeface="Wingdings" panose="05000000000000000000" pitchFamily="2" charset="2"/>
              <a:buChar char="v"/>
            </a:pPr>
            <a:r>
              <a:rPr lang="en-US" sz="1400" dirty="0"/>
              <a:t>Highest sales by Industry        : 			             Manufacturing</a:t>
            </a:r>
          </a:p>
          <a:p>
            <a:pPr marL="285750" indent="-285750">
              <a:buFont typeface="Wingdings" panose="05000000000000000000" pitchFamily="2" charset="2"/>
              <a:buChar char="v"/>
            </a:pPr>
            <a:r>
              <a:rPr lang="en-US" sz="1400" dirty="0"/>
              <a:t>Highest Sales in wealth segment : </a:t>
            </a:r>
          </a:p>
          <a:p>
            <a:r>
              <a:rPr lang="en-US" sz="1400" dirty="0"/>
              <a:t>		             </a:t>
            </a:r>
            <a:r>
              <a:rPr lang="en-US" sz="1300" dirty="0"/>
              <a:t>Mass Customers</a:t>
            </a:r>
          </a:p>
          <a:p>
            <a:pPr marL="285750" indent="-285750">
              <a:buFont typeface="Wingdings" panose="05000000000000000000" pitchFamily="2" charset="2"/>
              <a:buChar char="v"/>
            </a:pPr>
            <a:endParaRPr lang="en-US" sz="1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13" name="Group 12">
            <a:extLst>
              <a:ext uri="{FF2B5EF4-FFF2-40B4-BE49-F238E27FC236}">
                <a16:creationId xmlns:a16="http://schemas.microsoft.com/office/drawing/2014/main" id="{5FF375AC-DFA5-4B4A-B195-30F1C47DD26B}"/>
              </a:ext>
            </a:extLst>
          </p:cNvPr>
          <p:cNvGrpSpPr/>
          <p:nvPr/>
        </p:nvGrpSpPr>
        <p:grpSpPr>
          <a:xfrm>
            <a:off x="3830010" y="820524"/>
            <a:ext cx="5296281" cy="4252263"/>
            <a:chOff x="4470434" y="837626"/>
            <a:chExt cx="4647512" cy="4335444"/>
          </a:xfrm>
        </p:grpSpPr>
        <p:pic>
          <p:nvPicPr>
            <p:cNvPr id="4" name="Picture 3">
              <a:extLst>
                <a:ext uri="{FF2B5EF4-FFF2-40B4-BE49-F238E27FC236}">
                  <a16:creationId xmlns:a16="http://schemas.microsoft.com/office/drawing/2014/main" id="{4CAC5EEB-6111-4D5E-B5DB-53DCCDEE0D5A}"/>
                </a:ext>
              </a:extLst>
            </p:cNvPr>
            <p:cNvPicPr>
              <a:picLocks noChangeAspect="1"/>
            </p:cNvPicPr>
            <p:nvPr/>
          </p:nvPicPr>
          <p:blipFill>
            <a:blip r:embed="rId3"/>
            <a:stretch>
              <a:fillRect/>
            </a:stretch>
          </p:blipFill>
          <p:spPr>
            <a:xfrm>
              <a:off x="4470434" y="837626"/>
              <a:ext cx="2288356" cy="2181600"/>
            </a:xfrm>
            <a:prstGeom prst="rect">
              <a:avLst/>
            </a:prstGeom>
          </p:spPr>
        </p:pic>
        <p:pic>
          <p:nvPicPr>
            <p:cNvPr id="6" name="Picture 5">
              <a:extLst>
                <a:ext uri="{FF2B5EF4-FFF2-40B4-BE49-F238E27FC236}">
                  <a16:creationId xmlns:a16="http://schemas.microsoft.com/office/drawing/2014/main" id="{E56A95DF-F430-4FA7-A36F-571DEA34C546}"/>
                </a:ext>
              </a:extLst>
            </p:cNvPr>
            <p:cNvPicPr>
              <a:picLocks noChangeAspect="1"/>
            </p:cNvPicPr>
            <p:nvPr/>
          </p:nvPicPr>
          <p:blipFill>
            <a:blip r:embed="rId4"/>
            <a:stretch>
              <a:fillRect/>
            </a:stretch>
          </p:blipFill>
          <p:spPr>
            <a:xfrm>
              <a:off x="6771055" y="837628"/>
              <a:ext cx="2299886" cy="2181382"/>
            </a:xfrm>
            <a:prstGeom prst="rect">
              <a:avLst/>
            </a:prstGeom>
          </p:spPr>
        </p:pic>
        <p:pic>
          <p:nvPicPr>
            <p:cNvPr id="9" name="Picture 8">
              <a:extLst>
                <a:ext uri="{FF2B5EF4-FFF2-40B4-BE49-F238E27FC236}">
                  <a16:creationId xmlns:a16="http://schemas.microsoft.com/office/drawing/2014/main" id="{C1FECE0A-366F-49BE-8D84-13AB419C226F}"/>
                </a:ext>
              </a:extLst>
            </p:cNvPr>
            <p:cNvPicPr>
              <a:picLocks noChangeAspect="1"/>
            </p:cNvPicPr>
            <p:nvPr/>
          </p:nvPicPr>
          <p:blipFill>
            <a:blip r:embed="rId5"/>
            <a:stretch>
              <a:fillRect/>
            </a:stretch>
          </p:blipFill>
          <p:spPr>
            <a:xfrm>
              <a:off x="6712549" y="3025867"/>
              <a:ext cx="2405397" cy="2147203"/>
            </a:xfrm>
            <a:prstGeom prst="rect">
              <a:avLst/>
            </a:prstGeom>
          </p:spPr>
        </p:pic>
        <p:pic>
          <p:nvPicPr>
            <p:cNvPr id="11" name="Picture 10">
              <a:extLst>
                <a:ext uri="{FF2B5EF4-FFF2-40B4-BE49-F238E27FC236}">
                  <a16:creationId xmlns:a16="http://schemas.microsoft.com/office/drawing/2014/main" id="{D178ABE3-91E1-4170-976E-7881533C784B}"/>
                </a:ext>
              </a:extLst>
            </p:cNvPr>
            <p:cNvPicPr>
              <a:picLocks noChangeAspect="1"/>
            </p:cNvPicPr>
            <p:nvPr/>
          </p:nvPicPr>
          <p:blipFill>
            <a:blip r:embed="rId6"/>
            <a:stretch>
              <a:fillRect/>
            </a:stretch>
          </p:blipFill>
          <p:spPr>
            <a:xfrm>
              <a:off x="4502567" y="3070363"/>
              <a:ext cx="2252607" cy="2043164"/>
            </a:xfrm>
            <a:prstGeom prst="rect">
              <a:avLst/>
            </a:prstGeom>
          </p:spPr>
        </p:pic>
      </p:grpSp>
      <p:sp>
        <p:nvSpPr>
          <p:cNvPr id="16" name="TextBox 15">
            <a:extLst>
              <a:ext uri="{FF2B5EF4-FFF2-40B4-BE49-F238E27FC236}">
                <a16:creationId xmlns:a16="http://schemas.microsoft.com/office/drawing/2014/main" id="{76BEC5C0-85DF-4839-BC8A-A541F6D7E36D}"/>
              </a:ext>
            </a:extLst>
          </p:cNvPr>
          <p:cNvSpPr txBox="1"/>
          <p:nvPr/>
        </p:nvSpPr>
        <p:spPr>
          <a:xfrm>
            <a:off x="154500" y="3860656"/>
            <a:ext cx="3752987"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So we need to target more on Females who are working in Manufacturing industry from mass customers in the age group of 40-50 with Brand </a:t>
            </a:r>
            <a:r>
              <a:rPr kumimoji="0" lang="en-SG" sz="14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Solex</a:t>
            </a: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p>
        </p:txBody>
      </p:sp>
    </p:spTree>
    <p:extLst>
      <p:ext uri="{BB962C8B-B14F-4D97-AF65-F5344CB8AC3E}">
        <p14:creationId xmlns:p14="http://schemas.microsoft.com/office/powerpoint/2010/main" val="39290487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0"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dirty="0"/>
              <a:t>States Based Analysis :</a:t>
            </a:r>
          </a:p>
        </p:txBody>
      </p:sp>
      <p:sp>
        <p:nvSpPr>
          <p:cNvPr id="142" name="Shape 91"/>
          <p:cNvSpPr/>
          <p:nvPr/>
        </p:nvSpPr>
        <p:spPr>
          <a:xfrm>
            <a:off x="13043" y="1689490"/>
            <a:ext cx="4143803" cy="19210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Observations</a:t>
            </a:r>
            <a:r>
              <a:rPr lang="en-US" dirty="0"/>
              <a:t>:</a:t>
            </a:r>
          </a:p>
          <a:p>
            <a:pPr marL="285750" indent="-285750">
              <a:buFont typeface="Wingdings" panose="05000000000000000000" pitchFamily="2" charset="2"/>
              <a:buChar char="v"/>
            </a:pPr>
            <a:r>
              <a:rPr lang="en-US" sz="1400" dirty="0"/>
              <a:t>Highest selling states      	: NSW</a:t>
            </a:r>
          </a:p>
          <a:p>
            <a:pPr marL="285750" indent="-285750">
              <a:buFont typeface="Wingdings" panose="05000000000000000000" pitchFamily="2" charset="2"/>
              <a:buChar char="v"/>
            </a:pPr>
            <a:r>
              <a:rPr lang="en-US" sz="1400" dirty="0"/>
              <a:t>Gender contribution         	: Female</a:t>
            </a:r>
          </a:p>
          <a:p>
            <a:pPr marL="285750" indent="-285750">
              <a:buFont typeface="Wingdings" panose="05000000000000000000" pitchFamily="2" charset="2"/>
              <a:buChar char="v"/>
            </a:pPr>
            <a:r>
              <a:rPr lang="en-US" sz="1400" dirty="0"/>
              <a:t>wealth segment contribution : Mass 			  	customers</a:t>
            </a:r>
          </a:p>
          <a:p>
            <a:pPr marL="285750" indent="-285750">
              <a:buFont typeface="Wingdings" panose="05000000000000000000" pitchFamily="2" charset="2"/>
              <a:buChar char="v"/>
            </a:pPr>
            <a:r>
              <a:rPr lang="en-US" sz="1400" dirty="0"/>
              <a:t>Brand contribution         	 :Solex</a:t>
            </a:r>
          </a:p>
          <a:p>
            <a:pPr marL="285750" indent="-285750">
              <a:buFont typeface="Wingdings" panose="05000000000000000000" pitchFamily="2" charset="2"/>
              <a:buChar char="v"/>
            </a:pPr>
            <a:r>
              <a:rPr lang="en-US" sz="1400" dirty="0"/>
              <a:t>Car Owns highest         	 : NWS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20" name="Group 19">
            <a:extLst>
              <a:ext uri="{FF2B5EF4-FFF2-40B4-BE49-F238E27FC236}">
                <a16:creationId xmlns:a16="http://schemas.microsoft.com/office/drawing/2014/main" id="{513407ED-FB2F-4A36-B41C-43C8E2ED6E98}"/>
              </a:ext>
            </a:extLst>
          </p:cNvPr>
          <p:cNvGrpSpPr/>
          <p:nvPr/>
        </p:nvGrpSpPr>
        <p:grpSpPr>
          <a:xfrm>
            <a:off x="3807348" y="897175"/>
            <a:ext cx="5368552" cy="4273870"/>
            <a:chOff x="1783037" y="860645"/>
            <a:chExt cx="5857737" cy="4504122"/>
          </a:xfrm>
        </p:grpSpPr>
        <p:pic>
          <p:nvPicPr>
            <p:cNvPr id="7" name="Picture 6">
              <a:extLst>
                <a:ext uri="{FF2B5EF4-FFF2-40B4-BE49-F238E27FC236}">
                  <a16:creationId xmlns:a16="http://schemas.microsoft.com/office/drawing/2014/main" id="{276DB52C-2707-43A9-B41E-1CD852BBEE98}"/>
                </a:ext>
              </a:extLst>
            </p:cNvPr>
            <p:cNvPicPr>
              <a:picLocks noChangeAspect="1"/>
            </p:cNvPicPr>
            <p:nvPr/>
          </p:nvPicPr>
          <p:blipFill>
            <a:blip r:embed="rId3"/>
            <a:stretch>
              <a:fillRect/>
            </a:stretch>
          </p:blipFill>
          <p:spPr>
            <a:xfrm>
              <a:off x="4580200" y="3093362"/>
              <a:ext cx="3060574" cy="2186125"/>
            </a:xfrm>
            <a:prstGeom prst="rect">
              <a:avLst/>
            </a:prstGeom>
          </p:spPr>
        </p:pic>
        <p:pic>
          <p:nvPicPr>
            <p:cNvPr id="10" name="Picture 9">
              <a:extLst>
                <a:ext uri="{FF2B5EF4-FFF2-40B4-BE49-F238E27FC236}">
                  <a16:creationId xmlns:a16="http://schemas.microsoft.com/office/drawing/2014/main" id="{00783778-F8F1-43C7-B141-A7FEB20CFFEE}"/>
                </a:ext>
              </a:extLst>
            </p:cNvPr>
            <p:cNvPicPr>
              <a:picLocks noChangeAspect="1"/>
            </p:cNvPicPr>
            <p:nvPr/>
          </p:nvPicPr>
          <p:blipFill>
            <a:blip r:embed="rId4"/>
            <a:stretch>
              <a:fillRect/>
            </a:stretch>
          </p:blipFill>
          <p:spPr>
            <a:xfrm>
              <a:off x="4661868" y="860645"/>
              <a:ext cx="2975400" cy="2186125"/>
            </a:xfrm>
            <a:prstGeom prst="rect">
              <a:avLst/>
            </a:prstGeom>
          </p:spPr>
        </p:pic>
        <p:pic>
          <p:nvPicPr>
            <p:cNvPr id="17" name="Picture 16">
              <a:extLst>
                <a:ext uri="{FF2B5EF4-FFF2-40B4-BE49-F238E27FC236}">
                  <a16:creationId xmlns:a16="http://schemas.microsoft.com/office/drawing/2014/main" id="{C5D0E832-F78B-4DEC-8708-060FAF1C1658}"/>
                </a:ext>
              </a:extLst>
            </p:cNvPr>
            <p:cNvPicPr>
              <a:picLocks noChangeAspect="1"/>
            </p:cNvPicPr>
            <p:nvPr/>
          </p:nvPicPr>
          <p:blipFill>
            <a:blip r:embed="rId5"/>
            <a:stretch>
              <a:fillRect/>
            </a:stretch>
          </p:blipFill>
          <p:spPr>
            <a:xfrm>
              <a:off x="1919843" y="3138893"/>
              <a:ext cx="2742025" cy="2225874"/>
            </a:xfrm>
            <a:prstGeom prst="rect">
              <a:avLst/>
            </a:prstGeom>
          </p:spPr>
        </p:pic>
        <p:pic>
          <p:nvPicPr>
            <p:cNvPr id="19" name="Picture 18">
              <a:extLst>
                <a:ext uri="{FF2B5EF4-FFF2-40B4-BE49-F238E27FC236}">
                  <a16:creationId xmlns:a16="http://schemas.microsoft.com/office/drawing/2014/main" id="{D26CDA31-6296-4A86-8E35-E5D88C93DE8E}"/>
                </a:ext>
              </a:extLst>
            </p:cNvPr>
            <p:cNvPicPr>
              <a:picLocks noChangeAspect="1"/>
            </p:cNvPicPr>
            <p:nvPr/>
          </p:nvPicPr>
          <p:blipFill>
            <a:blip r:embed="rId6"/>
            <a:stretch>
              <a:fillRect/>
            </a:stretch>
          </p:blipFill>
          <p:spPr>
            <a:xfrm>
              <a:off x="1783037" y="905146"/>
              <a:ext cx="2914459" cy="2139041"/>
            </a:xfrm>
            <a:prstGeom prst="rect">
              <a:avLst/>
            </a:prstGeom>
          </p:spPr>
        </p:pic>
      </p:grpSp>
      <p:sp>
        <p:nvSpPr>
          <p:cNvPr id="27" name="TextBox 26">
            <a:extLst>
              <a:ext uri="{FF2B5EF4-FFF2-40B4-BE49-F238E27FC236}">
                <a16:creationId xmlns:a16="http://schemas.microsoft.com/office/drawing/2014/main" id="{C08472E3-9CE0-41F0-A9D1-56621906718B}"/>
              </a:ext>
            </a:extLst>
          </p:cNvPr>
          <p:cNvSpPr txBox="1"/>
          <p:nvPr/>
        </p:nvSpPr>
        <p:spPr>
          <a:xfrm>
            <a:off x="116281" y="3835485"/>
            <a:ext cx="3719611"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Even though NSW is having more Own cars , it is having the highest sales from Females Category in Mass customers in the </a:t>
            </a:r>
            <a:r>
              <a:rPr kumimoji="0" lang="en-SG" sz="14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Solex</a:t>
            </a:r>
            <a:r>
              <a:rPr kumimoji="0" lang="en-SG" sz="14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brand.</a:t>
            </a:r>
          </a:p>
        </p:txBody>
      </p:sp>
    </p:spTree>
    <p:extLst>
      <p:ext uri="{BB962C8B-B14F-4D97-AF65-F5344CB8AC3E}">
        <p14:creationId xmlns:p14="http://schemas.microsoft.com/office/powerpoint/2010/main" val="22747727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0" y="1093413"/>
            <a:ext cx="8565600" cy="51466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Age Group </a:t>
            </a:r>
            <a:r>
              <a:rPr lang="en-SG" dirty="0">
                <a:latin typeface="Open Sans" panose="020B0606030504020204" pitchFamily="34" charset="0"/>
                <a:ea typeface="Open Sans" panose="020B0606030504020204" pitchFamily="34" charset="0"/>
                <a:cs typeface="Open Sans" panose="020B0606030504020204" pitchFamily="34" charset="0"/>
              </a:rPr>
              <a:t>Analysis :</a:t>
            </a:r>
          </a:p>
        </p:txBody>
      </p:sp>
      <p:sp>
        <p:nvSpPr>
          <p:cNvPr id="142" name="Shape 91"/>
          <p:cNvSpPr/>
          <p:nvPr/>
        </p:nvSpPr>
        <p:spPr>
          <a:xfrm>
            <a:off x="0" y="1556194"/>
            <a:ext cx="3782719" cy="1425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Observations</a:t>
            </a:r>
            <a:r>
              <a:rPr lang="en-US" dirty="0"/>
              <a:t>:</a:t>
            </a:r>
          </a:p>
          <a:p>
            <a:pPr marL="285750" indent="-285750">
              <a:buFont typeface="Wingdings" panose="05000000000000000000" pitchFamily="2" charset="2"/>
              <a:buChar char="v"/>
            </a:pPr>
            <a:r>
              <a:rPr lang="en-US" sz="1400" dirty="0"/>
              <a:t>Highest Bicycle related Purchases : 80-90.</a:t>
            </a:r>
          </a:p>
          <a:p>
            <a:pPr marL="285750" indent="-285750">
              <a:buFont typeface="Wingdings" panose="05000000000000000000" pitchFamily="2" charset="2"/>
              <a:buChar char="v"/>
            </a:pPr>
            <a:r>
              <a:rPr lang="en-US" sz="1400" dirty="0"/>
              <a:t>Highest sales contributed from age group 40-50 and more from females.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9" name="Group 8">
            <a:extLst>
              <a:ext uri="{FF2B5EF4-FFF2-40B4-BE49-F238E27FC236}">
                <a16:creationId xmlns:a16="http://schemas.microsoft.com/office/drawing/2014/main" id="{A3A5A3DE-5691-4FA4-9BF1-EC3B75A9FA19}"/>
              </a:ext>
            </a:extLst>
          </p:cNvPr>
          <p:cNvGrpSpPr/>
          <p:nvPr/>
        </p:nvGrpSpPr>
        <p:grpSpPr>
          <a:xfrm>
            <a:off x="3876085" y="935460"/>
            <a:ext cx="5267915" cy="2041312"/>
            <a:chOff x="3108908" y="820525"/>
            <a:chExt cx="6044103" cy="2041312"/>
          </a:xfrm>
        </p:grpSpPr>
        <p:pic>
          <p:nvPicPr>
            <p:cNvPr id="3" name="Picture 2">
              <a:extLst>
                <a:ext uri="{FF2B5EF4-FFF2-40B4-BE49-F238E27FC236}">
                  <a16:creationId xmlns:a16="http://schemas.microsoft.com/office/drawing/2014/main" id="{16FF58F1-55CD-4651-8348-3043A8DD08F1}"/>
                </a:ext>
              </a:extLst>
            </p:cNvPr>
            <p:cNvPicPr>
              <a:picLocks noChangeAspect="1"/>
            </p:cNvPicPr>
            <p:nvPr/>
          </p:nvPicPr>
          <p:blipFill>
            <a:blip r:embed="rId3"/>
            <a:stretch>
              <a:fillRect/>
            </a:stretch>
          </p:blipFill>
          <p:spPr>
            <a:xfrm>
              <a:off x="3108908" y="831437"/>
              <a:ext cx="3020704" cy="2030400"/>
            </a:xfrm>
            <a:prstGeom prst="rect">
              <a:avLst/>
            </a:prstGeom>
          </p:spPr>
        </p:pic>
        <p:pic>
          <p:nvPicPr>
            <p:cNvPr id="8" name="Picture 7">
              <a:extLst>
                <a:ext uri="{FF2B5EF4-FFF2-40B4-BE49-F238E27FC236}">
                  <a16:creationId xmlns:a16="http://schemas.microsoft.com/office/drawing/2014/main" id="{32BCCAC0-E038-47AD-A0DB-AF20163AB271}"/>
                </a:ext>
              </a:extLst>
            </p:cNvPr>
            <p:cNvPicPr>
              <a:picLocks noChangeAspect="1"/>
            </p:cNvPicPr>
            <p:nvPr/>
          </p:nvPicPr>
          <p:blipFill>
            <a:blip r:embed="rId4"/>
            <a:stretch>
              <a:fillRect/>
            </a:stretch>
          </p:blipFill>
          <p:spPr>
            <a:xfrm>
              <a:off x="6088258" y="820525"/>
              <a:ext cx="3064753" cy="2030400"/>
            </a:xfrm>
            <a:prstGeom prst="rect">
              <a:avLst/>
            </a:prstGeom>
          </p:spPr>
        </p:pic>
      </p:grpSp>
      <p:sp>
        <p:nvSpPr>
          <p:cNvPr id="21" name="TextBox 20">
            <a:extLst>
              <a:ext uri="{FF2B5EF4-FFF2-40B4-BE49-F238E27FC236}">
                <a16:creationId xmlns:a16="http://schemas.microsoft.com/office/drawing/2014/main" id="{0C395B0E-B477-4441-80DC-476C6C464C91}"/>
              </a:ext>
            </a:extLst>
          </p:cNvPr>
          <p:cNvSpPr txBox="1"/>
          <p:nvPr/>
        </p:nvSpPr>
        <p:spPr>
          <a:xfrm>
            <a:off x="0" y="3583033"/>
            <a:ext cx="460032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v"/>
            </a:pPr>
            <a:r>
              <a:rPr lang="en-US" sz="1400" b="0" dirty="0">
                <a:latin typeface="Open Sans" panose="020B0606030504020204" pitchFamily="34" charset="0"/>
                <a:ea typeface="Open Sans" panose="020B0606030504020204" pitchFamily="34" charset="0"/>
                <a:cs typeface="Open Sans" panose="020B0606030504020204" pitchFamily="34" charset="0"/>
              </a:rPr>
              <a:t>We can see the sales are highest in</a:t>
            </a:r>
          </a:p>
          <a:p>
            <a:r>
              <a:rPr lang="en-US" dirty="0">
                <a:latin typeface="Open Sans" panose="020B0606030504020204" pitchFamily="34" charset="0"/>
                <a:ea typeface="Open Sans" panose="020B0606030504020204" pitchFamily="34" charset="0"/>
                <a:cs typeface="Open Sans" panose="020B0606030504020204" pitchFamily="34" charset="0"/>
              </a:rPr>
              <a:t>     </a:t>
            </a:r>
            <a:r>
              <a:rPr lang="en-US" sz="1400" b="0" dirty="0">
                <a:latin typeface="Open Sans" panose="020B0606030504020204" pitchFamily="34" charset="0"/>
                <a:ea typeface="Open Sans" panose="020B0606030504020204" pitchFamily="34" charset="0"/>
                <a:cs typeface="Open Sans" panose="020B0606030504020204" pitchFamily="34" charset="0"/>
              </a:rPr>
              <a:t> October  and followed by August.</a:t>
            </a:r>
          </a:p>
        </p:txBody>
      </p:sp>
      <p:sp>
        <p:nvSpPr>
          <p:cNvPr id="22" name="Shape 90">
            <a:extLst>
              <a:ext uri="{FF2B5EF4-FFF2-40B4-BE49-F238E27FC236}">
                <a16:creationId xmlns:a16="http://schemas.microsoft.com/office/drawing/2014/main" id="{E293FBAE-CEA2-4C96-A08C-AC7230C55829}"/>
              </a:ext>
            </a:extLst>
          </p:cNvPr>
          <p:cNvSpPr/>
          <p:nvPr/>
        </p:nvSpPr>
        <p:spPr>
          <a:xfrm>
            <a:off x="-15501" y="3054977"/>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SG" sz="2000" dirty="0">
                <a:latin typeface="Open Sans" panose="020B0606030504020204" pitchFamily="34" charset="0"/>
                <a:ea typeface="Open Sans" panose="020B0606030504020204" pitchFamily="34" charset="0"/>
                <a:cs typeface="Open Sans" panose="020B0606030504020204" pitchFamily="34" charset="0"/>
              </a:rPr>
              <a:t>Seasonality in sales </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06436E3F-0019-41F2-986F-A85090057E9B}"/>
              </a:ext>
            </a:extLst>
          </p:cNvPr>
          <p:cNvPicPr>
            <a:picLocks noChangeAspect="1"/>
          </p:cNvPicPr>
          <p:nvPr/>
        </p:nvPicPr>
        <p:blipFill>
          <a:blip r:embed="rId5"/>
          <a:stretch>
            <a:fillRect/>
          </a:stretch>
        </p:blipFill>
        <p:spPr>
          <a:xfrm>
            <a:off x="3782720" y="3043248"/>
            <a:ext cx="5310580" cy="1849848"/>
          </a:xfrm>
          <a:prstGeom prst="rect">
            <a:avLst/>
          </a:prstGeom>
        </p:spPr>
      </p:pic>
    </p:spTree>
    <p:extLst>
      <p:ext uri="{BB962C8B-B14F-4D97-AF65-F5344CB8AC3E}">
        <p14:creationId xmlns:p14="http://schemas.microsoft.com/office/powerpoint/2010/main" val="107472527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426</TotalTime>
  <Words>1121</Words>
  <Application>Microsoft Office PowerPoint</Application>
  <PresentationFormat>On-screen Show (16:9)</PresentationFormat>
  <Paragraphs>109</Paragraphs>
  <Slides>14</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Open Sans</vt:lpstr>
      <vt:lpstr>Open Sans Extrabold</vt:lpstr>
      <vt:lpstr>Open Sans Light</vt:lpstr>
      <vt:lpstr>Wingdings</vt:lpstr>
      <vt:lpstr>Simple Light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Pushyami Keerthi</cp:lastModifiedBy>
  <cp:revision>69</cp:revision>
  <dcterms:modified xsi:type="dcterms:W3CDTF">2020-12-04T10:09:17Z</dcterms:modified>
</cp:coreProperties>
</file>