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8"/>
  </p:notesMasterIdLst>
  <p:sldIdLst>
    <p:sldId id="256" r:id="rId3"/>
    <p:sldId id="350" r:id="rId4"/>
    <p:sldId id="351" r:id="rId5"/>
    <p:sldId id="257" r:id="rId6"/>
    <p:sldId id="300" r:id="rId7"/>
    <p:sldId id="301" r:id="rId8"/>
    <p:sldId id="274" r:id="rId9"/>
    <p:sldId id="279" r:id="rId10"/>
    <p:sldId id="265" r:id="rId11"/>
    <p:sldId id="280" r:id="rId12"/>
    <p:sldId id="346" r:id="rId13"/>
    <p:sldId id="272" r:id="rId14"/>
    <p:sldId id="266" r:id="rId15"/>
    <p:sldId id="267" r:id="rId16"/>
    <p:sldId id="268" r:id="rId17"/>
    <p:sldId id="270" r:id="rId18"/>
    <p:sldId id="298" r:id="rId19"/>
    <p:sldId id="275" r:id="rId20"/>
    <p:sldId id="259" r:id="rId21"/>
    <p:sldId id="277" r:id="rId22"/>
    <p:sldId id="264" r:id="rId23"/>
    <p:sldId id="262" r:id="rId24"/>
    <p:sldId id="295" r:id="rId25"/>
    <p:sldId id="296" r:id="rId26"/>
    <p:sldId id="349" r:id="rId27"/>
    <p:sldId id="271" r:id="rId28"/>
    <p:sldId id="299" r:id="rId29"/>
    <p:sldId id="319" r:id="rId30"/>
    <p:sldId id="345" r:id="rId31"/>
    <p:sldId id="326" r:id="rId32"/>
    <p:sldId id="344" r:id="rId33"/>
    <p:sldId id="340" r:id="rId34"/>
    <p:sldId id="343" r:id="rId35"/>
    <p:sldId id="331" r:id="rId36"/>
    <p:sldId id="330" r:id="rId37"/>
    <p:sldId id="348" r:id="rId38"/>
    <p:sldId id="342" r:id="rId39"/>
    <p:sldId id="329" r:id="rId40"/>
    <p:sldId id="328" r:id="rId41"/>
    <p:sldId id="310" r:id="rId42"/>
    <p:sldId id="303" r:id="rId43"/>
    <p:sldId id="304" r:id="rId44"/>
    <p:sldId id="309" r:id="rId45"/>
    <p:sldId id="281" r:id="rId46"/>
    <p:sldId id="35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ushyami Keerthi" initials="PK" lastIdx="4" clrIdx="0">
    <p:extLst>
      <p:ext uri="{19B8F6BF-5375-455C-9EA6-DF929625EA0E}">
        <p15:presenceInfo xmlns:p15="http://schemas.microsoft.com/office/powerpoint/2012/main" userId="3b5fd326ed0669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5F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44"/>
      </p:cViewPr>
      <p:guideLst/>
    </p:cSldViewPr>
  </p:slideViewPr>
  <p:notesTextViewPr>
    <p:cViewPr>
      <p:scale>
        <a:sx n="1" d="1"/>
        <a:sy n="1" d="1"/>
      </p:scale>
      <p:origin x="0" y="0"/>
    </p:cViewPr>
  </p:notesTextViewPr>
  <p:sorterViewPr>
    <p:cViewPr>
      <p:scale>
        <a:sx n="100" d="100"/>
        <a:sy n="100" d="100"/>
      </p:scale>
      <p:origin x="0" y="-55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AABA06-F798-4470-99E2-FB249A1FB61C}"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458984A9-9F84-46A6-8C5F-760AA92CEA68}">
      <dgm:prSet phldrT="[Text]" custT="1"/>
      <dgm:spPr/>
      <dgm:t>
        <a:bodyPr/>
        <a:lstStyle/>
        <a:p>
          <a:r>
            <a:rPr lang="en-US" sz="1200" b="1" dirty="0">
              <a:latin typeface="+mj-lt"/>
              <a:ea typeface="Verdana" pitchFamily="34" charset="0"/>
              <a:cs typeface="Verdana" pitchFamily="34" charset="0"/>
            </a:rPr>
            <a:t>Data Preparation</a:t>
          </a:r>
        </a:p>
      </dgm:t>
    </dgm:pt>
    <dgm:pt modelId="{ECD84E5E-3C46-46F1-B3BF-6BCF45DE79E4}" type="parTrans" cxnId="{D5DF2554-AE8D-4855-BA0A-B4BF21B35F32}">
      <dgm:prSet/>
      <dgm:spPr/>
      <dgm:t>
        <a:bodyPr/>
        <a:lstStyle/>
        <a:p>
          <a:endParaRPr lang="en-US" sz="1200">
            <a:latin typeface="Comic Sans MS" panose="030F0702030302020204" pitchFamily="66" charset="0"/>
          </a:endParaRPr>
        </a:p>
      </dgm:t>
    </dgm:pt>
    <dgm:pt modelId="{D4B85F00-BD99-407D-9745-FA83EB2B028E}" type="sibTrans" cxnId="{D5DF2554-AE8D-4855-BA0A-B4BF21B35F32}">
      <dgm:prSet/>
      <dgm:spPr/>
      <dgm:t>
        <a:bodyPr/>
        <a:lstStyle/>
        <a:p>
          <a:endParaRPr lang="en-US" sz="1200">
            <a:latin typeface="Comic Sans MS" panose="030F0702030302020204" pitchFamily="66" charset="0"/>
          </a:endParaRPr>
        </a:p>
      </dgm:t>
    </dgm:pt>
    <dgm:pt modelId="{3F0A994D-8DB8-4128-929D-DD4D74B167F7}">
      <dgm:prSet custT="1"/>
      <dgm:spPr/>
      <dgm:t>
        <a:bodyPr/>
        <a:lstStyle/>
        <a:p>
          <a:r>
            <a:rPr lang="en-US" sz="1200" b="1" dirty="0">
              <a:latin typeface="+mj-lt"/>
              <a:ea typeface="STLiti" panose="02010800040101010101" pitchFamily="2" charset="-122"/>
            </a:rPr>
            <a:t>Analysis &amp; Modelling</a:t>
          </a:r>
          <a:endParaRPr lang="en-US" sz="1200" b="1" dirty="0">
            <a:latin typeface="+mj-lt"/>
            <a:ea typeface="Verdana" pitchFamily="34" charset="0"/>
            <a:cs typeface="Verdana" pitchFamily="34" charset="0"/>
          </a:endParaRPr>
        </a:p>
      </dgm:t>
    </dgm:pt>
    <dgm:pt modelId="{4F7813D3-054B-46B0-BDEE-C3B205D5B088}" type="parTrans" cxnId="{858834F0-01E5-4BD3-85A4-FEAF480CE090}">
      <dgm:prSet/>
      <dgm:spPr/>
      <dgm:t>
        <a:bodyPr/>
        <a:lstStyle/>
        <a:p>
          <a:endParaRPr lang="en-US" sz="1200">
            <a:latin typeface="Comic Sans MS" panose="030F0702030302020204" pitchFamily="66" charset="0"/>
          </a:endParaRPr>
        </a:p>
      </dgm:t>
    </dgm:pt>
    <dgm:pt modelId="{1AADA6D4-5751-4BA5-8E1B-656230EC3FF5}" type="sibTrans" cxnId="{858834F0-01E5-4BD3-85A4-FEAF480CE090}">
      <dgm:prSet/>
      <dgm:spPr/>
      <dgm:t>
        <a:bodyPr/>
        <a:lstStyle/>
        <a:p>
          <a:endParaRPr lang="en-US" sz="1200">
            <a:latin typeface="Comic Sans MS" panose="030F0702030302020204" pitchFamily="66" charset="0"/>
          </a:endParaRPr>
        </a:p>
      </dgm:t>
    </dgm:pt>
    <dgm:pt modelId="{FE033B1C-DF8C-4D33-860E-4B90F2973AD6}">
      <dgm:prSet custT="1"/>
      <dgm:spPr/>
      <dgm:t>
        <a:bodyPr/>
        <a:lstStyle/>
        <a:p>
          <a:r>
            <a:rPr lang="en-SG" sz="1200" b="1" dirty="0">
              <a:solidFill>
                <a:schemeClr val="bg1"/>
              </a:solidFill>
              <a:latin typeface="+mj-lt"/>
              <a:ea typeface="STLiti" panose="02010800040101010101" pitchFamily="2" charset="-122"/>
            </a:rPr>
            <a:t>Validation – examining the models (Performance on test sample)</a:t>
          </a:r>
          <a:endParaRPr lang="en-US" sz="1200" b="1" dirty="0">
            <a:latin typeface="+mj-lt"/>
            <a:ea typeface="Verdana" pitchFamily="34" charset="0"/>
            <a:cs typeface="Verdana" pitchFamily="34" charset="0"/>
          </a:endParaRPr>
        </a:p>
      </dgm:t>
    </dgm:pt>
    <dgm:pt modelId="{CC7BDDAB-C273-489F-A8A1-7D4BE3E94494}" type="parTrans" cxnId="{5DA41F6C-1EFD-4993-A0AE-46EA1DFBD00B}">
      <dgm:prSet/>
      <dgm:spPr/>
      <dgm:t>
        <a:bodyPr/>
        <a:lstStyle/>
        <a:p>
          <a:endParaRPr lang="en-US" sz="1200">
            <a:latin typeface="Comic Sans MS" panose="030F0702030302020204" pitchFamily="66" charset="0"/>
          </a:endParaRPr>
        </a:p>
      </dgm:t>
    </dgm:pt>
    <dgm:pt modelId="{0CC4DBDE-20F5-4241-864C-9068327BBCFC}" type="sibTrans" cxnId="{5DA41F6C-1EFD-4993-A0AE-46EA1DFBD00B}">
      <dgm:prSet/>
      <dgm:spPr/>
      <dgm:t>
        <a:bodyPr/>
        <a:lstStyle/>
        <a:p>
          <a:endParaRPr lang="en-US" sz="1200">
            <a:latin typeface="Comic Sans MS" panose="030F0702030302020204" pitchFamily="66" charset="0"/>
          </a:endParaRPr>
        </a:p>
      </dgm:t>
    </dgm:pt>
    <dgm:pt modelId="{86BAC9B2-42B1-4F1A-A452-70785E17A547}">
      <dgm:prSet custT="1"/>
      <dgm:spPr/>
      <dgm:t>
        <a:bodyPr/>
        <a:lstStyle/>
        <a:p>
          <a:r>
            <a:rPr lang="en-US" sz="1200" b="1" dirty="0">
              <a:latin typeface="+mj-lt"/>
              <a:ea typeface="Verdana" pitchFamily="34" charset="0"/>
              <a:cs typeface="Verdana" pitchFamily="34" charset="0"/>
            </a:rPr>
            <a:t>Executive Summary</a:t>
          </a:r>
        </a:p>
      </dgm:t>
    </dgm:pt>
    <dgm:pt modelId="{042AFF1E-04F7-4D77-B3CC-D4CA1905A0D0}" type="sibTrans" cxnId="{48FEBC33-6861-46AF-AC1B-39A6D8CE5A4B}">
      <dgm:prSet/>
      <dgm:spPr/>
      <dgm:t>
        <a:bodyPr/>
        <a:lstStyle/>
        <a:p>
          <a:endParaRPr lang="en-US" sz="1200">
            <a:latin typeface="Comic Sans MS" panose="030F0702030302020204" pitchFamily="66" charset="0"/>
          </a:endParaRPr>
        </a:p>
      </dgm:t>
    </dgm:pt>
    <dgm:pt modelId="{F859FFA6-8F18-4609-8016-3398DD317408}" type="parTrans" cxnId="{48FEBC33-6861-46AF-AC1B-39A6D8CE5A4B}">
      <dgm:prSet/>
      <dgm:spPr/>
      <dgm:t>
        <a:bodyPr/>
        <a:lstStyle/>
        <a:p>
          <a:endParaRPr lang="en-US" sz="1200">
            <a:latin typeface="Comic Sans MS" panose="030F0702030302020204" pitchFamily="66" charset="0"/>
          </a:endParaRPr>
        </a:p>
      </dgm:t>
    </dgm:pt>
    <dgm:pt modelId="{4C7E9E0E-8D90-42D1-9CD7-4DFAEE51CE05}">
      <dgm:prSet custT="1"/>
      <dgm:spPr/>
      <dgm:t>
        <a:bodyPr/>
        <a:lstStyle/>
        <a:p>
          <a:r>
            <a:rPr lang="en-SG" sz="1200" b="1" dirty="0">
              <a:solidFill>
                <a:schemeClr val="bg1"/>
              </a:solidFill>
              <a:latin typeface="+mj-lt"/>
              <a:ea typeface="STLiti" panose="02010800040101010101" pitchFamily="2" charset="-122"/>
            </a:rPr>
            <a:t>Analysis and Modelling – Evaluation of Models</a:t>
          </a:r>
          <a:endParaRPr lang="en-US" sz="1200" b="1" dirty="0">
            <a:latin typeface="+mj-lt"/>
            <a:ea typeface="Verdana" pitchFamily="34" charset="0"/>
            <a:cs typeface="Verdana" pitchFamily="34" charset="0"/>
          </a:endParaRPr>
        </a:p>
      </dgm:t>
    </dgm:pt>
    <dgm:pt modelId="{2E30164B-2C71-46EE-A5B8-0C4F16BE7F9F}" type="parTrans" cxnId="{4658764A-CB95-457A-9EAA-B7C16ECFF1C5}">
      <dgm:prSet/>
      <dgm:spPr/>
      <dgm:t>
        <a:bodyPr/>
        <a:lstStyle/>
        <a:p>
          <a:endParaRPr lang="en-US" sz="1200">
            <a:latin typeface="Comic Sans MS" panose="030F0702030302020204" pitchFamily="66" charset="0"/>
          </a:endParaRPr>
        </a:p>
      </dgm:t>
    </dgm:pt>
    <dgm:pt modelId="{1A88D36E-9F64-4403-BF26-F9AB21C215C8}" type="sibTrans" cxnId="{4658764A-CB95-457A-9EAA-B7C16ECFF1C5}">
      <dgm:prSet/>
      <dgm:spPr/>
      <dgm:t>
        <a:bodyPr/>
        <a:lstStyle/>
        <a:p>
          <a:endParaRPr lang="en-US" sz="1200">
            <a:latin typeface="Comic Sans MS" panose="030F0702030302020204" pitchFamily="66" charset="0"/>
          </a:endParaRPr>
        </a:p>
      </dgm:t>
    </dgm:pt>
    <dgm:pt modelId="{B83AAB61-84CC-4DFA-8205-7D3CD445E971}">
      <dgm:prSet custT="1"/>
      <dgm:spPr/>
      <dgm:t>
        <a:bodyPr/>
        <a:lstStyle/>
        <a:p>
          <a:r>
            <a:rPr lang="en-US" sz="1200" b="1" dirty="0">
              <a:latin typeface="+mj-lt"/>
              <a:ea typeface="Verdana" pitchFamily="34" charset="0"/>
              <a:cs typeface="Verdana" pitchFamily="34" charset="0"/>
            </a:rPr>
            <a:t>Challenges</a:t>
          </a:r>
          <a:r>
            <a:rPr lang="en-US" sz="1200" dirty="0">
              <a:latin typeface="+mj-lt"/>
            </a:rPr>
            <a:t> </a:t>
          </a:r>
        </a:p>
      </dgm:t>
    </dgm:pt>
    <dgm:pt modelId="{B8E8100C-C181-41A6-BCD8-5057E7BF0BFC}" type="parTrans" cxnId="{89F8F416-1B96-4528-9968-AE9F53442797}">
      <dgm:prSet/>
      <dgm:spPr/>
      <dgm:t>
        <a:bodyPr/>
        <a:lstStyle/>
        <a:p>
          <a:endParaRPr lang="en-US" sz="1200">
            <a:latin typeface="Comic Sans MS" panose="030F0702030302020204" pitchFamily="66" charset="0"/>
          </a:endParaRPr>
        </a:p>
      </dgm:t>
    </dgm:pt>
    <dgm:pt modelId="{3A4F22E2-BBBE-4227-89E4-3E91C4E668A9}" type="sibTrans" cxnId="{89F8F416-1B96-4528-9968-AE9F53442797}">
      <dgm:prSet/>
      <dgm:spPr/>
      <dgm:t>
        <a:bodyPr/>
        <a:lstStyle/>
        <a:p>
          <a:endParaRPr lang="en-US" sz="1200">
            <a:latin typeface="Comic Sans MS" panose="030F0702030302020204" pitchFamily="66" charset="0"/>
          </a:endParaRPr>
        </a:p>
      </dgm:t>
    </dgm:pt>
    <dgm:pt modelId="{BCCA4C1D-A663-44D0-9047-B480D740810E}">
      <dgm:prSet custT="1"/>
      <dgm:spPr/>
      <dgm:t>
        <a:bodyPr/>
        <a:lstStyle/>
        <a:p>
          <a:r>
            <a:rPr lang="en-US" sz="1200" b="1" dirty="0">
              <a:latin typeface="+mj-lt"/>
              <a:ea typeface="Verdana" pitchFamily="34" charset="0"/>
              <a:cs typeface="Verdana" pitchFamily="34" charset="0"/>
            </a:rPr>
            <a:t>Appendix</a:t>
          </a:r>
        </a:p>
      </dgm:t>
    </dgm:pt>
    <dgm:pt modelId="{B963AB0D-D8EC-4828-A76E-D0081A6CE9B3}" type="parTrans" cxnId="{EF735AB1-A7C5-4BC1-BDDB-1E08F5A9CD5F}">
      <dgm:prSet/>
      <dgm:spPr/>
      <dgm:t>
        <a:bodyPr/>
        <a:lstStyle/>
        <a:p>
          <a:endParaRPr lang="en-US" sz="1200">
            <a:latin typeface="Comic Sans MS" panose="030F0702030302020204" pitchFamily="66" charset="0"/>
          </a:endParaRPr>
        </a:p>
      </dgm:t>
    </dgm:pt>
    <dgm:pt modelId="{52C107B3-03B7-4A32-A3DF-516E92CE6094}" type="sibTrans" cxnId="{EF735AB1-A7C5-4BC1-BDDB-1E08F5A9CD5F}">
      <dgm:prSet/>
      <dgm:spPr/>
      <dgm:t>
        <a:bodyPr/>
        <a:lstStyle/>
        <a:p>
          <a:endParaRPr lang="en-US" sz="1200">
            <a:latin typeface="Comic Sans MS" panose="030F0702030302020204" pitchFamily="66" charset="0"/>
          </a:endParaRPr>
        </a:p>
      </dgm:t>
    </dgm:pt>
    <dgm:pt modelId="{77EB9343-17F9-428E-A4E4-8AD0970E30E9}">
      <dgm:prSet custT="1"/>
      <dgm:spPr/>
      <dgm:t>
        <a:bodyPr/>
        <a:lstStyle/>
        <a:p>
          <a:r>
            <a:rPr lang="en-US" sz="1200" b="1" dirty="0">
              <a:latin typeface="+mj-lt"/>
              <a:ea typeface="Verdana" pitchFamily="34" charset="0"/>
              <a:cs typeface="Verdana" pitchFamily="34" charset="0"/>
            </a:rPr>
            <a:t>Choose Model &amp; Feature Selection</a:t>
          </a:r>
        </a:p>
      </dgm:t>
    </dgm:pt>
    <dgm:pt modelId="{02E85714-04DB-4DED-AE79-F811A82E2C0E}" type="sibTrans" cxnId="{8C67ABAD-0ED1-481D-83B0-F9D99E36492D}">
      <dgm:prSet/>
      <dgm:spPr/>
      <dgm:t>
        <a:bodyPr/>
        <a:lstStyle/>
        <a:p>
          <a:endParaRPr lang="en-US" sz="1200">
            <a:latin typeface="Comic Sans MS" panose="030F0702030302020204" pitchFamily="66" charset="0"/>
          </a:endParaRPr>
        </a:p>
      </dgm:t>
    </dgm:pt>
    <dgm:pt modelId="{E904175D-ABD4-4160-BB3C-544A2BBBFB2F}" type="parTrans" cxnId="{8C67ABAD-0ED1-481D-83B0-F9D99E36492D}">
      <dgm:prSet/>
      <dgm:spPr/>
      <dgm:t>
        <a:bodyPr/>
        <a:lstStyle/>
        <a:p>
          <a:endParaRPr lang="en-US" sz="1200">
            <a:latin typeface="Comic Sans MS" panose="030F0702030302020204" pitchFamily="66" charset="0"/>
          </a:endParaRPr>
        </a:p>
      </dgm:t>
    </dgm:pt>
    <dgm:pt modelId="{3A9F75DA-A20E-4522-9D3B-800D7CEB36B1}">
      <dgm:prSet custT="1"/>
      <dgm:spPr/>
      <dgm:t>
        <a:bodyPr/>
        <a:lstStyle/>
        <a:p>
          <a:r>
            <a:rPr lang="en-US" sz="1200" b="1" dirty="0">
              <a:latin typeface="+mj-lt"/>
              <a:ea typeface="Verdana" pitchFamily="34" charset="0"/>
              <a:cs typeface="Verdana" pitchFamily="34" charset="0"/>
            </a:rPr>
            <a:t>Business Goal</a:t>
          </a:r>
        </a:p>
      </dgm:t>
    </dgm:pt>
    <dgm:pt modelId="{1FECBA7E-F617-4374-ABE9-EA5EBEE266EE}" type="parTrans" cxnId="{2DF41CCC-529E-4734-9059-9D44F76BFEE0}">
      <dgm:prSet/>
      <dgm:spPr/>
      <dgm:t>
        <a:bodyPr/>
        <a:lstStyle/>
        <a:p>
          <a:endParaRPr lang="en-US">
            <a:latin typeface="Comic Sans MS" panose="030F0702030302020204" pitchFamily="66" charset="0"/>
          </a:endParaRPr>
        </a:p>
      </dgm:t>
    </dgm:pt>
    <dgm:pt modelId="{CC53FB40-C0E7-4BFE-BF06-E798AD4C7331}" type="sibTrans" cxnId="{2DF41CCC-529E-4734-9059-9D44F76BFEE0}">
      <dgm:prSet/>
      <dgm:spPr/>
      <dgm:t>
        <a:bodyPr/>
        <a:lstStyle/>
        <a:p>
          <a:endParaRPr lang="en-US">
            <a:latin typeface="Comic Sans MS" panose="030F0702030302020204" pitchFamily="66" charset="0"/>
          </a:endParaRPr>
        </a:p>
      </dgm:t>
    </dgm:pt>
    <dgm:pt modelId="{8ECF0AC3-CC54-4021-97E7-3841641063D8}">
      <dgm:prSet custT="1"/>
      <dgm:spPr/>
      <dgm:t>
        <a:bodyPr/>
        <a:lstStyle/>
        <a:p>
          <a:r>
            <a:rPr lang="en-US" sz="1200" b="1" dirty="0">
              <a:latin typeface="+mj-lt"/>
              <a:ea typeface="Verdana" pitchFamily="34" charset="0"/>
              <a:cs typeface="Verdana" pitchFamily="34" charset="0"/>
            </a:rPr>
            <a:t>Introduction &amp; Problem Statement</a:t>
          </a:r>
        </a:p>
      </dgm:t>
    </dgm:pt>
    <dgm:pt modelId="{041EE402-C875-44BC-AE8E-3FFA3AD089A2}" type="sibTrans" cxnId="{1214A8A1-585D-4090-825D-ADC53CF6A984}">
      <dgm:prSet/>
      <dgm:spPr/>
      <dgm:t>
        <a:bodyPr/>
        <a:lstStyle/>
        <a:p>
          <a:endParaRPr lang="en-US">
            <a:latin typeface="Comic Sans MS" panose="030F0702030302020204" pitchFamily="66" charset="0"/>
          </a:endParaRPr>
        </a:p>
      </dgm:t>
    </dgm:pt>
    <dgm:pt modelId="{82114FC4-D087-4011-B7CE-B3A2858E75FC}" type="parTrans" cxnId="{1214A8A1-585D-4090-825D-ADC53CF6A984}">
      <dgm:prSet/>
      <dgm:spPr/>
      <dgm:t>
        <a:bodyPr/>
        <a:lstStyle/>
        <a:p>
          <a:endParaRPr lang="en-US">
            <a:latin typeface="Comic Sans MS" panose="030F0702030302020204" pitchFamily="66" charset="0"/>
          </a:endParaRPr>
        </a:p>
      </dgm:t>
    </dgm:pt>
    <dgm:pt modelId="{8EB1A70F-10D0-4AD9-8B68-27284BD22DA2}">
      <dgm:prSet custT="1"/>
      <dgm:spPr/>
      <dgm:t>
        <a:bodyPr/>
        <a:lstStyle/>
        <a:p>
          <a:r>
            <a:rPr lang="en-SG" sz="1200" b="1" dirty="0">
              <a:solidFill>
                <a:schemeClr val="bg1"/>
              </a:solidFill>
              <a:latin typeface="+mj-lt"/>
              <a:ea typeface="STLiti" panose="02010800040101010101" pitchFamily="2" charset="-122"/>
            </a:rPr>
            <a:t>Analysis and Modelling – examining the models (Performance on Train sample)</a:t>
          </a:r>
          <a:endParaRPr lang="en-US" sz="1200" b="1" dirty="0">
            <a:latin typeface="+mj-lt"/>
            <a:ea typeface="Verdana" pitchFamily="34" charset="0"/>
            <a:cs typeface="Verdana" pitchFamily="34" charset="0"/>
          </a:endParaRPr>
        </a:p>
      </dgm:t>
    </dgm:pt>
    <dgm:pt modelId="{4248BE3E-FF8F-4BD1-AD40-7DA832C44B9A}" type="parTrans" cxnId="{59246185-C1C4-49C6-86F7-4F5F8990622E}">
      <dgm:prSet/>
      <dgm:spPr/>
      <dgm:t>
        <a:bodyPr/>
        <a:lstStyle/>
        <a:p>
          <a:endParaRPr lang="en-US">
            <a:latin typeface="Comic Sans MS" panose="030F0702030302020204" pitchFamily="66" charset="0"/>
          </a:endParaRPr>
        </a:p>
      </dgm:t>
    </dgm:pt>
    <dgm:pt modelId="{720CFA0B-D20C-4779-9AAD-19E4509BB0C9}" type="sibTrans" cxnId="{59246185-C1C4-49C6-86F7-4F5F8990622E}">
      <dgm:prSet/>
      <dgm:spPr/>
      <dgm:t>
        <a:bodyPr/>
        <a:lstStyle/>
        <a:p>
          <a:endParaRPr lang="en-US">
            <a:latin typeface="Comic Sans MS" panose="030F0702030302020204" pitchFamily="66" charset="0"/>
          </a:endParaRPr>
        </a:p>
      </dgm:t>
    </dgm:pt>
    <dgm:pt modelId="{38F19A91-0449-4846-A099-160135BE7E94}">
      <dgm:prSet custT="1"/>
      <dgm:spPr/>
      <dgm:t>
        <a:bodyPr/>
        <a:lstStyle/>
        <a:p>
          <a:r>
            <a:rPr lang="en-US" sz="1200" b="1" dirty="0">
              <a:latin typeface="+mj-lt"/>
              <a:ea typeface="Verdana" pitchFamily="34" charset="0"/>
              <a:cs typeface="Verdana" pitchFamily="34" charset="0"/>
            </a:rPr>
            <a:t>Data Collection / Data Set</a:t>
          </a:r>
        </a:p>
      </dgm:t>
    </dgm:pt>
    <dgm:pt modelId="{566A9827-5FE5-42C6-A1D2-18985517AA69}" type="parTrans" cxnId="{E4E08277-5175-4956-9FA7-0C1FBE5BB671}">
      <dgm:prSet/>
      <dgm:spPr/>
      <dgm:t>
        <a:bodyPr/>
        <a:lstStyle/>
        <a:p>
          <a:endParaRPr lang="en-US">
            <a:latin typeface="Comic Sans MS" panose="030F0702030302020204" pitchFamily="66" charset="0"/>
          </a:endParaRPr>
        </a:p>
      </dgm:t>
    </dgm:pt>
    <dgm:pt modelId="{24A50032-0E1B-473E-8D13-4D7C7049D67B}" type="sibTrans" cxnId="{E4E08277-5175-4956-9FA7-0C1FBE5BB671}">
      <dgm:prSet/>
      <dgm:spPr/>
      <dgm:t>
        <a:bodyPr/>
        <a:lstStyle/>
        <a:p>
          <a:endParaRPr lang="en-US">
            <a:latin typeface="Comic Sans MS" panose="030F0702030302020204" pitchFamily="66" charset="0"/>
          </a:endParaRPr>
        </a:p>
      </dgm:t>
    </dgm:pt>
    <dgm:pt modelId="{4F5B1F1F-5D89-4503-8B14-0C2F240274AF}">
      <dgm:prSet custT="1"/>
      <dgm:spPr/>
      <dgm:t>
        <a:bodyPr/>
        <a:lstStyle/>
        <a:p>
          <a:r>
            <a:rPr lang="en-US" sz="1200" b="1" dirty="0">
              <a:latin typeface="+mj-lt"/>
              <a:ea typeface="Verdana" pitchFamily="34" charset="0"/>
              <a:cs typeface="Verdana" pitchFamily="34" charset="0"/>
            </a:rPr>
            <a:t>Flow Chart &amp; Process Cycle</a:t>
          </a:r>
        </a:p>
      </dgm:t>
    </dgm:pt>
    <dgm:pt modelId="{6A7517A7-AFB4-4894-9B5E-92BD276986D2}" type="parTrans" cxnId="{8514A154-6E27-4460-8CD2-19BA56F8E85F}">
      <dgm:prSet/>
      <dgm:spPr/>
      <dgm:t>
        <a:bodyPr/>
        <a:lstStyle/>
        <a:p>
          <a:endParaRPr lang="en-US"/>
        </a:p>
      </dgm:t>
    </dgm:pt>
    <dgm:pt modelId="{496AA74E-E682-4E3B-9214-138E7F18889F}" type="sibTrans" cxnId="{8514A154-6E27-4460-8CD2-19BA56F8E85F}">
      <dgm:prSet/>
      <dgm:spPr/>
      <dgm:t>
        <a:bodyPr/>
        <a:lstStyle/>
        <a:p>
          <a:endParaRPr lang="en-US"/>
        </a:p>
      </dgm:t>
    </dgm:pt>
    <dgm:pt modelId="{8B7A4342-66CB-4AFC-8C98-0F4CBBD87785}">
      <dgm:prSet custT="1"/>
      <dgm:spPr/>
      <dgm:t>
        <a:bodyPr/>
        <a:lstStyle/>
        <a:p>
          <a:r>
            <a:rPr lang="en-SG" sz="1200" b="1" dirty="0">
              <a:solidFill>
                <a:schemeClr val="bg1"/>
              </a:solidFill>
              <a:latin typeface="+mj-lt"/>
              <a:ea typeface="STLiti" panose="02010800040101010101" pitchFamily="2" charset="-122"/>
            </a:rPr>
            <a:t>Analysis and Modelling – Scaled score</a:t>
          </a:r>
        </a:p>
      </dgm:t>
    </dgm:pt>
    <dgm:pt modelId="{3799A268-81A4-4B57-9F69-9E61E68A9881}" type="parTrans" cxnId="{CED32300-DE83-4143-986A-1E42BD1BC65D}">
      <dgm:prSet/>
      <dgm:spPr/>
      <dgm:t>
        <a:bodyPr/>
        <a:lstStyle/>
        <a:p>
          <a:endParaRPr lang="en-SG"/>
        </a:p>
      </dgm:t>
    </dgm:pt>
    <dgm:pt modelId="{0B999CB7-CA75-43A6-B4B6-A2C9B172D397}" type="sibTrans" cxnId="{CED32300-DE83-4143-986A-1E42BD1BC65D}">
      <dgm:prSet/>
      <dgm:spPr/>
      <dgm:t>
        <a:bodyPr/>
        <a:lstStyle/>
        <a:p>
          <a:endParaRPr lang="en-SG"/>
        </a:p>
      </dgm:t>
    </dgm:pt>
    <dgm:pt modelId="{02C98AAA-0046-462B-A283-C2F38E3EAAFB}">
      <dgm:prSet custT="1"/>
      <dgm:spPr/>
      <dgm:t>
        <a:bodyPr/>
        <a:lstStyle/>
        <a:p>
          <a:r>
            <a:rPr lang="en-SG" sz="1200" b="1" dirty="0">
              <a:solidFill>
                <a:schemeClr val="bg1"/>
              </a:solidFill>
              <a:latin typeface="+mj-lt"/>
              <a:ea typeface="STLiti" panose="02010800040101010101" pitchFamily="2" charset="-122"/>
            </a:rPr>
            <a:t>Scaled score – Summary (Proposed solution)</a:t>
          </a:r>
        </a:p>
      </dgm:t>
    </dgm:pt>
    <dgm:pt modelId="{4C86DC1C-5475-4E29-BFC1-CD7386EB7D6F}" type="parTrans" cxnId="{57BF5E14-3ACD-4C26-B0C4-23B8FBAE9F85}">
      <dgm:prSet/>
      <dgm:spPr/>
      <dgm:t>
        <a:bodyPr/>
        <a:lstStyle/>
        <a:p>
          <a:endParaRPr lang="en-SG"/>
        </a:p>
      </dgm:t>
    </dgm:pt>
    <dgm:pt modelId="{7FD5B4F1-C563-44B1-A957-BD32CF9F4FA0}" type="sibTrans" cxnId="{57BF5E14-3ACD-4C26-B0C4-23B8FBAE9F85}">
      <dgm:prSet/>
      <dgm:spPr/>
      <dgm:t>
        <a:bodyPr/>
        <a:lstStyle/>
        <a:p>
          <a:endParaRPr lang="en-SG"/>
        </a:p>
      </dgm:t>
    </dgm:pt>
    <dgm:pt modelId="{83F64A23-525E-43EE-97A7-324D5131FCAE}" type="pres">
      <dgm:prSet presAssocID="{72AABA06-F798-4470-99E2-FB249A1FB61C}" presName="linear" presStyleCnt="0">
        <dgm:presLayoutVars>
          <dgm:dir/>
          <dgm:animLvl val="lvl"/>
          <dgm:resizeHandles val="exact"/>
        </dgm:presLayoutVars>
      </dgm:prSet>
      <dgm:spPr/>
    </dgm:pt>
    <dgm:pt modelId="{74E22056-91C0-4816-8C8A-DE4521B7B57C}" type="pres">
      <dgm:prSet presAssocID="{86BAC9B2-42B1-4F1A-A452-70785E17A547}" presName="parentLin" presStyleCnt="0"/>
      <dgm:spPr/>
    </dgm:pt>
    <dgm:pt modelId="{1698C708-245B-46F8-AECE-B7E4A012E1EF}" type="pres">
      <dgm:prSet presAssocID="{86BAC9B2-42B1-4F1A-A452-70785E17A547}" presName="parentLeftMargin" presStyleLbl="node1" presStyleIdx="0" presStyleCnt="15"/>
      <dgm:spPr/>
    </dgm:pt>
    <dgm:pt modelId="{43DCE5A5-EC2B-4BAB-A169-25400003B26C}" type="pres">
      <dgm:prSet presAssocID="{86BAC9B2-42B1-4F1A-A452-70785E17A547}" presName="parentText" presStyleLbl="node1" presStyleIdx="0" presStyleCnt="15" custScaleY="90909">
        <dgm:presLayoutVars>
          <dgm:chMax val="0"/>
          <dgm:bulletEnabled val="1"/>
        </dgm:presLayoutVars>
      </dgm:prSet>
      <dgm:spPr/>
    </dgm:pt>
    <dgm:pt modelId="{AA2C3711-D230-4F3B-B2AD-7C3311F533BA}" type="pres">
      <dgm:prSet presAssocID="{86BAC9B2-42B1-4F1A-A452-70785E17A547}" presName="negativeSpace" presStyleCnt="0"/>
      <dgm:spPr/>
    </dgm:pt>
    <dgm:pt modelId="{BA146D08-B9F8-43D3-AC77-9F1D866EEE85}" type="pres">
      <dgm:prSet presAssocID="{86BAC9B2-42B1-4F1A-A452-70785E17A547}" presName="childText" presStyleLbl="conFgAcc1" presStyleIdx="0" presStyleCnt="15">
        <dgm:presLayoutVars>
          <dgm:bulletEnabled val="1"/>
        </dgm:presLayoutVars>
      </dgm:prSet>
      <dgm:spPr/>
    </dgm:pt>
    <dgm:pt modelId="{7D45AE37-D448-4688-9343-CE11D60E4304}" type="pres">
      <dgm:prSet presAssocID="{042AFF1E-04F7-4D77-B3CC-D4CA1905A0D0}" presName="spaceBetweenRectangles" presStyleCnt="0"/>
      <dgm:spPr/>
    </dgm:pt>
    <dgm:pt modelId="{E9D238D2-4193-4724-9D56-CCEDAE073E5C}" type="pres">
      <dgm:prSet presAssocID="{8ECF0AC3-CC54-4021-97E7-3841641063D8}" presName="parentLin" presStyleCnt="0"/>
      <dgm:spPr/>
    </dgm:pt>
    <dgm:pt modelId="{BE86C9E1-E9A6-445E-8886-B3E55D9A56E9}" type="pres">
      <dgm:prSet presAssocID="{8ECF0AC3-CC54-4021-97E7-3841641063D8}" presName="parentLeftMargin" presStyleLbl="node1" presStyleIdx="0" presStyleCnt="15"/>
      <dgm:spPr/>
    </dgm:pt>
    <dgm:pt modelId="{2C9C9296-BDA0-44FF-95B7-76FAFB6C613C}" type="pres">
      <dgm:prSet presAssocID="{8ECF0AC3-CC54-4021-97E7-3841641063D8}" presName="parentText" presStyleLbl="node1" presStyleIdx="1" presStyleCnt="15">
        <dgm:presLayoutVars>
          <dgm:chMax val="0"/>
          <dgm:bulletEnabled val="1"/>
        </dgm:presLayoutVars>
      </dgm:prSet>
      <dgm:spPr/>
    </dgm:pt>
    <dgm:pt modelId="{5FEFF28B-2B9A-41D5-B1BA-BCD67B5B3246}" type="pres">
      <dgm:prSet presAssocID="{8ECF0AC3-CC54-4021-97E7-3841641063D8}" presName="negativeSpace" presStyleCnt="0"/>
      <dgm:spPr/>
    </dgm:pt>
    <dgm:pt modelId="{460F8C05-BC5D-41B6-BC6B-5EB981F76C40}" type="pres">
      <dgm:prSet presAssocID="{8ECF0AC3-CC54-4021-97E7-3841641063D8}" presName="childText" presStyleLbl="conFgAcc1" presStyleIdx="1" presStyleCnt="15">
        <dgm:presLayoutVars>
          <dgm:bulletEnabled val="1"/>
        </dgm:presLayoutVars>
      </dgm:prSet>
      <dgm:spPr/>
    </dgm:pt>
    <dgm:pt modelId="{F93E620C-B8BE-4A3F-A14C-4B0B10FC4A22}" type="pres">
      <dgm:prSet presAssocID="{041EE402-C875-44BC-AE8E-3FFA3AD089A2}" presName="spaceBetweenRectangles" presStyleCnt="0"/>
      <dgm:spPr/>
    </dgm:pt>
    <dgm:pt modelId="{2B6A72F7-CD32-4FD7-90A6-B378F8EA430B}" type="pres">
      <dgm:prSet presAssocID="{3A9F75DA-A20E-4522-9D3B-800D7CEB36B1}" presName="parentLin" presStyleCnt="0"/>
      <dgm:spPr/>
    </dgm:pt>
    <dgm:pt modelId="{B65B0B20-DC6F-4EEE-9A3E-69930BAC1E41}" type="pres">
      <dgm:prSet presAssocID="{3A9F75DA-A20E-4522-9D3B-800D7CEB36B1}" presName="parentLeftMargin" presStyleLbl="node1" presStyleIdx="1" presStyleCnt="15"/>
      <dgm:spPr/>
    </dgm:pt>
    <dgm:pt modelId="{4C9DC53E-6627-4D5A-BAC6-D4FF76FE19EA}" type="pres">
      <dgm:prSet presAssocID="{3A9F75DA-A20E-4522-9D3B-800D7CEB36B1}" presName="parentText" presStyleLbl="node1" presStyleIdx="2" presStyleCnt="15">
        <dgm:presLayoutVars>
          <dgm:chMax val="0"/>
          <dgm:bulletEnabled val="1"/>
        </dgm:presLayoutVars>
      </dgm:prSet>
      <dgm:spPr/>
    </dgm:pt>
    <dgm:pt modelId="{515B6917-D15E-4A4D-AB2D-E1711846934C}" type="pres">
      <dgm:prSet presAssocID="{3A9F75DA-A20E-4522-9D3B-800D7CEB36B1}" presName="negativeSpace" presStyleCnt="0"/>
      <dgm:spPr/>
    </dgm:pt>
    <dgm:pt modelId="{BD1BAD7A-DC75-4D54-9B74-ADBFEE641DF0}" type="pres">
      <dgm:prSet presAssocID="{3A9F75DA-A20E-4522-9D3B-800D7CEB36B1}" presName="childText" presStyleLbl="conFgAcc1" presStyleIdx="2" presStyleCnt="15">
        <dgm:presLayoutVars>
          <dgm:bulletEnabled val="1"/>
        </dgm:presLayoutVars>
      </dgm:prSet>
      <dgm:spPr/>
    </dgm:pt>
    <dgm:pt modelId="{8DD56649-B93A-4CB3-BD51-0615D3029FD5}" type="pres">
      <dgm:prSet presAssocID="{CC53FB40-C0E7-4BFE-BF06-E798AD4C7331}" presName="spaceBetweenRectangles" presStyleCnt="0"/>
      <dgm:spPr/>
    </dgm:pt>
    <dgm:pt modelId="{2684E022-B8CD-4B34-8FCD-BFE8F2C0D7FC}" type="pres">
      <dgm:prSet presAssocID="{4F5B1F1F-5D89-4503-8B14-0C2F240274AF}" presName="parentLin" presStyleCnt="0"/>
      <dgm:spPr/>
    </dgm:pt>
    <dgm:pt modelId="{8B24BB85-F473-4D97-984C-B90ED09BA3B6}" type="pres">
      <dgm:prSet presAssocID="{4F5B1F1F-5D89-4503-8B14-0C2F240274AF}" presName="parentLeftMargin" presStyleLbl="node1" presStyleIdx="2" presStyleCnt="15"/>
      <dgm:spPr/>
    </dgm:pt>
    <dgm:pt modelId="{9E4105C9-A58E-40C1-81EA-4F85508AAAC9}" type="pres">
      <dgm:prSet presAssocID="{4F5B1F1F-5D89-4503-8B14-0C2F240274AF}" presName="parentText" presStyleLbl="node1" presStyleIdx="3" presStyleCnt="15">
        <dgm:presLayoutVars>
          <dgm:chMax val="0"/>
          <dgm:bulletEnabled val="1"/>
        </dgm:presLayoutVars>
      </dgm:prSet>
      <dgm:spPr/>
    </dgm:pt>
    <dgm:pt modelId="{54ECDA3E-BBCA-4F42-BF5A-02E10A67193E}" type="pres">
      <dgm:prSet presAssocID="{4F5B1F1F-5D89-4503-8B14-0C2F240274AF}" presName="negativeSpace" presStyleCnt="0"/>
      <dgm:spPr/>
    </dgm:pt>
    <dgm:pt modelId="{18F4578E-B83D-4FA9-8B74-9E77651F718A}" type="pres">
      <dgm:prSet presAssocID="{4F5B1F1F-5D89-4503-8B14-0C2F240274AF}" presName="childText" presStyleLbl="conFgAcc1" presStyleIdx="3" presStyleCnt="15">
        <dgm:presLayoutVars>
          <dgm:bulletEnabled val="1"/>
        </dgm:presLayoutVars>
      </dgm:prSet>
      <dgm:spPr/>
    </dgm:pt>
    <dgm:pt modelId="{47AEC3AE-0AF7-46A0-8CF0-FCFA93928803}" type="pres">
      <dgm:prSet presAssocID="{496AA74E-E682-4E3B-9214-138E7F18889F}" presName="spaceBetweenRectangles" presStyleCnt="0"/>
      <dgm:spPr/>
    </dgm:pt>
    <dgm:pt modelId="{B3E3C2F5-CF3E-4AA6-869E-2B674E2191DF}" type="pres">
      <dgm:prSet presAssocID="{38F19A91-0449-4846-A099-160135BE7E94}" presName="parentLin" presStyleCnt="0"/>
      <dgm:spPr/>
    </dgm:pt>
    <dgm:pt modelId="{8C7C5C5F-C747-4696-9F42-33EBC5EF3B13}" type="pres">
      <dgm:prSet presAssocID="{38F19A91-0449-4846-A099-160135BE7E94}" presName="parentLeftMargin" presStyleLbl="node1" presStyleIdx="3" presStyleCnt="15"/>
      <dgm:spPr/>
    </dgm:pt>
    <dgm:pt modelId="{9AD47A75-6561-416A-8B82-C6993C88F969}" type="pres">
      <dgm:prSet presAssocID="{38F19A91-0449-4846-A099-160135BE7E94}" presName="parentText" presStyleLbl="node1" presStyleIdx="4" presStyleCnt="15">
        <dgm:presLayoutVars>
          <dgm:chMax val="0"/>
          <dgm:bulletEnabled val="1"/>
        </dgm:presLayoutVars>
      </dgm:prSet>
      <dgm:spPr/>
    </dgm:pt>
    <dgm:pt modelId="{95630910-C2B2-44D1-8702-CC0EF8AF17CE}" type="pres">
      <dgm:prSet presAssocID="{38F19A91-0449-4846-A099-160135BE7E94}" presName="negativeSpace" presStyleCnt="0"/>
      <dgm:spPr/>
    </dgm:pt>
    <dgm:pt modelId="{361C2EBD-8C42-42FD-BF1A-DAD701316BAF}" type="pres">
      <dgm:prSet presAssocID="{38F19A91-0449-4846-A099-160135BE7E94}" presName="childText" presStyleLbl="conFgAcc1" presStyleIdx="4" presStyleCnt="15">
        <dgm:presLayoutVars>
          <dgm:bulletEnabled val="1"/>
        </dgm:presLayoutVars>
      </dgm:prSet>
      <dgm:spPr/>
    </dgm:pt>
    <dgm:pt modelId="{0A20EEB6-3171-46D2-9317-F2821388CAA7}" type="pres">
      <dgm:prSet presAssocID="{24A50032-0E1B-473E-8D13-4D7C7049D67B}" presName="spaceBetweenRectangles" presStyleCnt="0"/>
      <dgm:spPr/>
    </dgm:pt>
    <dgm:pt modelId="{703F27E7-9408-43F4-A1D0-8D7560D6AA2E}" type="pres">
      <dgm:prSet presAssocID="{458984A9-9F84-46A6-8C5F-760AA92CEA68}" presName="parentLin" presStyleCnt="0"/>
      <dgm:spPr/>
    </dgm:pt>
    <dgm:pt modelId="{F6749824-4BED-41FB-B197-662CC33D5FEF}" type="pres">
      <dgm:prSet presAssocID="{458984A9-9F84-46A6-8C5F-760AA92CEA68}" presName="parentLeftMargin" presStyleLbl="node1" presStyleIdx="4" presStyleCnt="15"/>
      <dgm:spPr/>
    </dgm:pt>
    <dgm:pt modelId="{5A091243-4924-4D11-A16D-C0AFF01CDD23}" type="pres">
      <dgm:prSet presAssocID="{458984A9-9F84-46A6-8C5F-760AA92CEA68}" presName="parentText" presStyleLbl="node1" presStyleIdx="5" presStyleCnt="15">
        <dgm:presLayoutVars>
          <dgm:chMax val="0"/>
          <dgm:bulletEnabled val="1"/>
        </dgm:presLayoutVars>
      </dgm:prSet>
      <dgm:spPr/>
    </dgm:pt>
    <dgm:pt modelId="{7ED3D7C2-70C9-4420-A0EF-134FFC12A0B2}" type="pres">
      <dgm:prSet presAssocID="{458984A9-9F84-46A6-8C5F-760AA92CEA68}" presName="negativeSpace" presStyleCnt="0"/>
      <dgm:spPr/>
    </dgm:pt>
    <dgm:pt modelId="{B171538E-CABA-41D4-99EB-1B85FEA663A6}" type="pres">
      <dgm:prSet presAssocID="{458984A9-9F84-46A6-8C5F-760AA92CEA68}" presName="childText" presStyleLbl="conFgAcc1" presStyleIdx="5" presStyleCnt="15">
        <dgm:presLayoutVars>
          <dgm:bulletEnabled val="1"/>
        </dgm:presLayoutVars>
      </dgm:prSet>
      <dgm:spPr/>
    </dgm:pt>
    <dgm:pt modelId="{583F9F17-8ED7-4957-8529-E07488558F47}" type="pres">
      <dgm:prSet presAssocID="{D4B85F00-BD99-407D-9745-FA83EB2B028E}" presName="spaceBetweenRectangles" presStyleCnt="0"/>
      <dgm:spPr/>
    </dgm:pt>
    <dgm:pt modelId="{D5B6E05C-5EE3-47B1-BDF9-2D38D46C87E6}" type="pres">
      <dgm:prSet presAssocID="{77EB9343-17F9-428E-A4E4-8AD0970E30E9}" presName="parentLin" presStyleCnt="0"/>
      <dgm:spPr/>
    </dgm:pt>
    <dgm:pt modelId="{61BA39AD-9524-4E95-8D95-2ADE472189F5}" type="pres">
      <dgm:prSet presAssocID="{77EB9343-17F9-428E-A4E4-8AD0970E30E9}" presName="parentLeftMargin" presStyleLbl="node1" presStyleIdx="5" presStyleCnt="15"/>
      <dgm:spPr/>
    </dgm:pt>
    <dgm:pt modelId="{CFA8E7CD-3822-4DCD-9713-140DAAFAC6D2}" type="pres">
      <dgm:prSet presAssocID="{77EB9343-17F9-428E-A4E4-8AD0970E30E9}" presName="parentText" presStyleLbl="node1" presStyleIdx="6" presStyleCnt="15">
        <dgm:presLayoutVars>
          <dgm:chMax val="0"/>
          <dgm:bulletEnabled val="1"/>
        </dgm:presLayoutVars>
      </dgm:prSet>
      <dgm:spPr/>
    </dgm:pt>
    <dgm:pt modelId="{748EA482-1B54-49A5-82B7-5FA58F75490B}" type="pres">
      <dgm:prSet presAssocID="{77EB9343-17F9-428E-A4E4-8AD0970E30E9}" presName="negativeSpace" presStyleCnt="0"/>
      <dgm:spPr/>
    </dgm:pt>
    <dgm:pt modelId="{93ED1673-F9C6-4D6A-8833-AAC4521C4527}" type="pres">
      <dgm:prSet presAssocID="{77EB9343-17F9-428E-A4E4-8AD0970E30E9}" presName="childText" presStyleLbl="conFgAcc1" presStyleIdx="6" presStyleCnt="15">
        <dgm:presLayoutVars>
          <dgm:bulletEnabled val="1"/>
        </dgm:presLayoutVars>
      </dgm:prSet>
      <dgm:spPr/>
    </dgm:pt>
    <dgm:pt modelId="{14B927B4-5551-4CCF-9301-F307A36406B2}" type="pres">
      <dgm:prSet presAssocID="{02E85714-04DB-4DED-AE79-F811A82E2C0E}" presName="spaceBetweenRectangles" presStyleCnt="0"/>
      <dgm:spPr/>
    </dgm:pt>
    <dgm:pt modelId="{ABB88D4C-0A29-48C3-AB45-0140F1E5F1A4}" type="pres">
      <dgm:prSet presAssocID="{3F0A994D-8DB8-4128-929D-DD4D74B167F7}" presName="parentLin" presStyleCnt="0"/>
      <dgm:spPr/>
    </dgm:pt>
    <dgm:pt modelId="{DCF08FEA-3BC2-4322-9346-5FDA8B8CE4DA}" type="pres">
      <dgm:prSet presAssocID="{3F0A994D-8DB8-4128-929D-DD4D74B167F7}" presName="parentLeftMargin" presStyleLbl="node1" presStyleIdx="6" presStyleCnt="15"/>
      <dgm:spPr/>
    </dgm:pt>
    <dgm:pt modelId="{CD8AD600-49B3-4DF4-BC97-FA2D23A565AA}" type="pres">
      <dgm:prSet presAssocID="{3F0A994D-8DB8-4128-929D-DD4D74B167F7}" presName="parentText" presStyleLbl="node1" presStyleIdx="7" presStyleCnt="15">
        <dgm:presLayoutVars>
          <dgm:chMax val="0"/>
          <dgm:bulletEnabled val="1"/>
        </dgm:presLayoutVars>
      </dgm:prSet>
      <dgm:spPr/>
    </dgm:pt>
    <dgm:pt modelId="{99819BA2-9991-4AEE-BB1D-2B6C330F780E}" type="pres">
      <dgm:prSet presAssocID="{3F0A994D-8DB8-4128-929D-DD4D74B167F7}" presName="negativeSpace" presStyleCnt="0"/>
      <dgm:spPr/>
    </dgm:pt>
    <dgm:pt modelId="{7AD7EC7D-DACA-4B8A-AA5A-D26EC504634C}" type="pres">
      <dgm:prSet presAssocID="{3F0A994D-8DB8-4128-929D-DD4D74B167F7}" presName="childText" presStyleLbl="conFgAcc1" presStyleIdx="7" presStyleCnt="15">
        <dgm:presLayoutVars>
          <dgm:bulletEnabled val="1"/>
        </dgm:presLayoutVars>
      </dgm:prSet>
      <dgm:spPr/>
    </dgm:pt>
    <dgm:pt modelId="{7ED9CA4E-D657-4425-B1C5-95596319E387}" type="pres">
      <dgm:prSet presAssocID="{1AADA6D4-5751-4BA5-8E1B-656230EC3FF5}" presName="spaceBetweenRectangles" presStyleCnt="0"/>
      <dgm:spPr/>
    </dgm:pt>
    <dgm:pt modelId="{87983EB3-9950-4F7C-9B96-A00CC5289BC3}" type="pres">
      <dgm:prSet presAssocID="{8EB1A70F-10D0-4AD9-8B68-27284BD22DA2}" presName="parentLin" presStyleCnt="0"/>
      <dgm:spPr/>
    </dgm:pt>
    <dgm:pt modelId="{C9A4D31B-F6D4-4B7D-B4C7-E9CE62CE200A}" type="pres">
      <dgm:prSet presAssocID="{8EB1A70F-10D0-4AD9-8B68-27284BD22DA2}" presName="parentLeftMargin" presStyleLbl="node1" presStyleIdx="7" presStyleCnt="15"/>
      <dgm:spPr/>
    </dgm:pt>
    <dgm:pt modelId="{3694AC85-11B3-42EE-80DE-CBB67888366B}" type="pres">
      <dgm:prSet presAssocID="{8EB1A70F-10D0-4AD9-8B68-27284BD22DA2}" presName="parentText" presStyleLbl="node1" presStyleIdx="8" presStyleCnt="15">
        <dgm:presLayoutVars>
          <dgm:chMax val="0"/>
          <dgm:bulletEnabled val="1"/>
        </dgm:presLayoutVars>
      </dgm:prSet>
      <dgm:spPr/>
    </dgm:pt>
    <dgm:pt modelId="{03215105-642A-4425-91DD-07E6C8B4713C}" type="pres">
      <dgm:prSet presAssocID="{8EB1A70F-10D0-4AD9-8B68-27284BD22DA2}" presName="negativeSpace" presStyleCnt="0"/>
      <dgm:spPr/>
    </dgm:pt>
    <dgm:pt modelId="{007C1CE6-77EA-4E34-A51A-214F5DD7BA6E}" type="pres">
      <dgm:prSet presAssocID="{8EB1A70F-10D0-4AD9-8B68-27284BD22DA2}" presName="childText" presStyleLbl="conFgAcc1" presStyleIdx="8" presStyleCnt="15">
        <dgm:presLayoutVars>
          <dgm:bulletEnabled val="1"/>
        </dgm:presLayoutVars>
      </dgm:prSet>
      <dgm:spPr/>
    </dgm:pt>
    <dgm:pt modelId="{F2114310-0786-4B73-9B55-A73963CB991D}" type="pres">
      <dgm:prSet presAssocID="{720CFA0B-D20C-4779-9AAD-19E4509BB0C9}" presName="spaceBetweenRectangles" presStyleCnt="0"/>
      <dgm:spPr/>
    </dgm:pt>
    <dgm:pt modelId="{D86A68B6-7F35-4B64-9AD0-056848B8F3F0}" type="pres">
      <dgm:prSet presAssocID="{FE033B1C-DF8C-4D33-860E-4B90F2973AD6}" presName="parentLin" presStyleCnt="0"/>
      <dgm:spPr/>
    </dgm:pt>
    <dgm:pt modelId="{50A5E0FC-29FA-4A68-AE9E-2BC678DF65FF}" type="pres">
      <dgm:prSet presAssocID="{FE033B1C-DF8C-4D33-860E-4B90F2973AD6}" presName="parentLeftMargin" presStyleLbl="node1" presStyleIdx="8" presStyleCnt="15"/>
      <dgm:spPr/>
    </dgm:pt>
    <dgm:pt modelId="{576B91D1-C5ED-473D-AA00-C05BDA7B0832}" type="pres">
      <dgm:prSet presAssocID="{FE033B1C-DF8C-4D33-860E-4B90F2973AD6}" presName="parentText" presStyleLbl="node1" presStyleIdx="9" presStyleCnt="15">
        <dgm:presLayoutVars>
          <dgm:chMax val="0"/>
          <dgm:bulletEnabled val="1"/>
        </dgm:presLayoutVars>
      </dgm:prSet>
      <dgm:spPr/>
    </dgm:pt>
    <dgm:pt modelId="{F2732DBA-2EE1-4A9E-91B6-748D5988FCEC}" type="pres">
      <dgm:prSet presAssocID="{FE033B1C-DF8C-4D33-860E-4B90F2973AD6}" presName="negativeSpace" presStyleCnt="0"/>
      <dgm:spPr/>
    </dgm:pt>
    <dgm:pt modelId="{434A8AAE-6432-44FC-861B-FF56670A3C8F}" type="pres">
      <dgm:prSet presAssocID="{FE033B1C-DF8C-4D33-860E-4B90F2973AD6}" presName="childText" presStyleLbl="conFgAcc1" presStyleIdx="9" presStyleCnt="15">
        <dgm:presLayoutVars>
          <dgm:bulletEnabled val="1"/>
        </dgm:presLayoutVars>
      </dgm:prSet>
      <dgm:spPr/>
    </dgm:pt>
    <dgm:pt modelId="{C958291C-A698-4664-912F-459F2EE45888}" type="pres">
      <dgm:prSet presAssocID="{0CC4DBDE-20F5-4241-864C-9068327BBCFC}" presName="spaceBetweenRectangles" presStyleCnt="0"/>
      <dgm:spPr/>
    </dgm:pt>
    <dgm:pt modelId="{6FCA3D18-F971-4462-8ED3-FC163BF48839}" type="pres">
      <dgm:prSet presAssocID="{4C7E9E0E-8D90-42D1-9CD7-4DFAEE51CE05}" presName="parentLin" presStyleCnt="0"/>
      <dgm:spPr/>
    </dgm:pt>
    <dgm:pt modelId="{4F3A26FD-406F-4D83-9ADF-562F9AEC7AB3}" type="pres">
      <dgm:prSet presAssocID="{4C7E9E0E-8D90-42D1-9CD7-4DFAEE51CE05}" presName="parentLeftMargin" presStyleLbl="node1" presStyleIdx="9" presStyleCnt="15"/>
      <dgm:spPr/>
    </dgm:pt>
    <dgm:pt modelId="{FB7B4243-29C8-43E0-A013-273503A8A359}" type="pres">
      <dgm:prSet presAssocID="{4C7E9E0E-8D90-42D1-9CD7-4DFAEE51CE05}" presName="parentText" presStyleLbl="node1" presStyleIdx="10" presStyleCnt="15">
        <dgm:presLayoutVars>
          <dgm:chMax val="0"/>
          <dgm:bulletEnabled val="1"/>
        </dgm:presLayoutVars>
      </dgm:prSet>
      <dgm:spPr/>
    </dgm:pt>
    <dgm:pt modelId="{815434A0-28B8-431B-B1F2-973CD59C4D33}" type="pres">
      <dgm:prSet presAssocID="{4C7E9E0E-8D90-42D1-9CD7-4DFAEE51CE05}" presName="negativeSpace" presStyleCnt="0"/>
      <dgm:spPr/>
    </dgm:pt>
    <dgm:pt modelId="{4A9A2C98-1DE5-43F9-ACAC-0F8CAB85B913}" type="pres">
      <dgm:prSet presAssocID="{4C7E9E0E-8D90-42D1-9CD7-4DFAEE51CE05}" presName="childText" presStyleLbl="conFgAcc1" presStyleIdx="10" presStyleCnt="15">
        <dgm:presLayoutVars>
          <dgm:bulletEnabled val="1"/>
        </dgm:presLayoutVars>
      </dgm:prSet>
      <dgm:spPr/>
    </dgm:pt>
    <dgm:pt modelId="{704385DC-18D8-4AA7-8A70-91933673AE51}" type="pres">
      <dgm:prSet presAssocID="{1A88D36E-9F64-4403-BF26-F9AB21C215C8}" presName="spaceBetweenRectangles" presStyleCnt="0"/>
      <dgm:spPr/>
    </dgm:pt>
    <dgm:pt modelId="{AF38EA31-9935-45D2-944F-A40F5C996D8F}" type="pres">
      <dgm:prSet presAssocID="{8B7A4342-66CB-4AFC-8C98-0F4CBBD87785}" presName="parentLin" presStyleCnt="0"/>
      <dgm:spPr/>
    </dgm:pt>
    <dgm:pt modelId="{B2E0EAC9-F45C-4A1D-B3EC-18B684157386}" type="pres">
      <dgm:prSet presAssocID="{8B7A4342-66CB-4AFC-8C98-0F4CBBD87785}" presName="parentLeftMargin" presStyleLbl="node1" presStyleIdx="10" presStyleCnt="15"/>
      <dgm:spPr/>
    </dgm:pt>
    <dgm:pt modelId="{039B924F-4EBE-4B69-AB4F-C082E7B2F708}" type="pres">
      <dgm:prSet presAssocID="{8B7A4342-66CB-4AFC-8C98-0F4CBBD87785}" presName="parentText" presStyleLbl="node1" presStyleIdx="11" presStyleCnt="15">
        <dgm:presLayoutVars>
          <dgm:chMax val="0"/>
          <dgm:bulletEnabled val="1"/>
        </dgm:presLayoutVars>
      </dgm:prSet>
      <dgm:spPr/>
    </dgm:pt>
    <dgm:pt modelId="{77183C69-A518-4960-B38F-3B4128D33863}" type="pres">
      <dgm:prSet presAssocID="{8B7A4342-66CB-4AFC-8C98-0F4CBBD87785}" presName="negativeSpace" presStyleCnt="0"/>
      <dgm:spPr/>
    </dgm:pt>
    <dgm:pt modelId="{5C3CEB38-0295-4763-A7F9-88B88CE230EB}" type="pres">
      <dgm:prSet presAssocID="{8B7A4342-66CB-4AFC-8C98-0F4CBBD87785}" presName="childText" presStyleLbl="conFgAcc1" presStyleIdx="11" presStyleCnt="15">
        <dgm:presLayoutVars>
          <dgm:bulletEnabled val="1"/>
        </dgm:presLayoutVars>
      </dgm:prSet>
      <dgm:spPr/>
    </dgm:pt>
    <dgm:pt modelId="{E2FDA515-97E0-4FFF-8D3B-1FCF598973AE}" type="pres">
      <dgm:prSet presAssocID="{0B999CB7-CA75-43A6-B4B6-A2C9B172D397}" presName="spaceBetweenRectangles" presStyleCnt="0"/>
      <dgm:spPr/>
    </dgm:pt>
    <dgm:pt modelId="{4C72612A-6A01-419D-8B58-D4DBE68C0E8C}" type="pres">
      <dgm:prSet presAssocID="{02C98AAA-0046-462B-A283-C2F38E3EAAFB}" presName="parentLin" presStyleCnt="0"/>
      <dgm:spPr/>
    </dgm:pt>
    <dgm:pt modelId="{A38ED05B-FAEA-43CD-8A43-A8233609938E}" type="pres">
      <dgm:prSet presAssocID="{02C98AAA-0046-462B-A283-C2F38E3EAAFB}" presName="parentLeftMargin" presStyleLbl="node1" presStyleIdx="11" presStyleCnt="15"/>
      <dgm:spPr/>
    </dgm:pt>
    <dgm:pt modelId="{96B0F0BF-A68C-42B4-8397-4EA35D3DD063}" type="pres">
      <dgm:prSet presAssocID="{02C98AAA-0046-462B-A283-C2F38E3EAAFB}" presName="parentText" presStyleLbl="node1" presStyleIdx="12" presStyleCnt="15">
        <dgm:presLayoutVars>
          <dgm:chMax val="0"/>
          <dgm:bulletEnabled val="1"/>
        </dgm:presLayoutVars>
      </dgm:prSet>
      <dgm:spPr/>
    </dgm:pt>
    <dgm:pt modelId="{0B5BB25D-353B-4A3B-8182-11EDB095022F}" type="pres">
      <dgm:prSet presAssocID="{02C98AAA-0046-462B-A283-C2F38E3EAAFB}" presName="negativeSpace" presStyleCnt="0"/>
      <dgm:spPr/>
    </dgm:pt>
    <dgm:pt modelId="{099C07F2-3D34-4212-8C91-D622A326703B}" type="pres">
      <dgm:prSet presAssocID="{02C98AAA-0046-462B-A283-C2F38E3EAAFB}" presName="childText" presStyleLbl="conFgAcc1" presStyleIdx="12" presStyleCnt="15">
        <dgm:presLayoutVars>
          <dgm:bulletEnabled val="1"/>
        </dgm:presLayoutVars>
      </dgm:prSet>
      <dgm:spPr/>
    </dgm:pt>
    <dgm:pt modelId="{404A60B2-843E-43F6-8B8E-F9F388603CA3}" type="pres">
      <dgm:prSet presAssocID="{7FD5B4F1-C563-44B1-A957-BD32CF9F4FA0}" presName="spaceBetweenRectangles" presStyleCnt="0"/>
      <dgm:spPr/>
    </dgm:pt>
    <dgm:pt modelId="{A627364B-5EFE-4498-91C7-19564FDCC691}" type="pres">
      <dgm:prSet presAssocID="{B83AAB61-84CC-4DFA-8205-7D3CD445E971}" presName="parentLin" presStyleCnt="0"/>
      <dgm:spPr/>
    </dgm:pt>
    <dgm:pt modelId="{7D72ED4B-709E-4533-AA06-B0811D562EEB}" type="pres">
      <dgm:prSet presAssocID="{B83AAB61-84CC-4DFA-8205-7D3CD445E971}" presName="parentLeftMargin" presStyleLbl="node1" presStyleIdx="12" presStyleCnt="15"/>
      <dgm:spPr/>
    </dgm:pt>
    <dgm:pt modelId="{2E310DCD-BC80-49CC-8EB7-E9C47C175B0E}" type="pres">
      <dgm:prSet presAssocID="{B83AAB61-84CC-4DFA-8205-7D3CD445E971}" presName="parentText" presStyleLbl="node1" presStyleIdx="13" presStyleCnt="15">
        <dgm:presLayoutVars>
          <dgm:chMax val="0"/>
          <dgm:bulletEnabled val="1"/>
        </dgm:presLayoutVars>
      </dgm:prSet>
      <dgm:spPr/>
    </dgm:pt>
    <dgm:pt modelId="{22D1BCCC-E79C-4E65-9D5A-D70A46DC97C5}" type="pres">
      <dgm:prSet presAssocID="{B83AAB61-84CC-4DFA-8205-7D3CD445E971}" presName="negativeSpace" presStyleCnt="0"/>
      <dgm:spPr/>
    </dgm:pt>
    <dgm:pt modelId="{58455CB5-DCD2-4736-A453-667A4FE2EB3A}" type="pres">
      <dgm:prSet presAssocID="{B83AAB61-84CC-4DFA-8205-7D3CD445E971}" presName="childText" presStyleLbl="conFgAcc1" presStyleIdx="13" presStyleCnt="15" custLinFactNeighborX="3846" custLinFactNeighborY="97085">
        <dgm:presLayoutVars>
          <dgm:bulletEnabled val="1"/>
        </dgm:presLayoutVars>
      </dgm:prSet>
      <dgm:spPr/>
    </dgm:pt>
    <dgm:pt modelId="{9506909B-A3CB-416E-827D-CDD9830E46A5}" type="pres">
      <dgm:prSet presAssocID="{3A4F22E2-BBBE-4227-89E4-3E91C4E668A9}" presName="spaceBetweenRectangles" presStyleCnt="0"/>
      <dgm:spPr/>
    </dgm:pt>
    <dgm:pt modelId="{AD64F36E-4F7B-4361-863E-7DD24876FDC0}" type="pres">
      <dgm:prSet presAssocID="{BCCA4C1D-A663-44D0-9047-B480D740810E}" presName="parentLin" presStyleCnt="0"/>
      <dgm:spPr/>
    </dgm:pt>
    <dgm:pt modelId="{39D4C46D-82F6-4966-9355-A06BF16E7B2A}" type="pres">
      <dgm:prSet presAssocID="{BCCA4C1D-A663-44D0-9047-B480D740810E}" presName="parentLeftMargin" presStyleLbl="node1" presStyleIdx="13" presStyleCnt="15"/>
      <dgm:spPr/>
    </dgm:pt>
    <dgm:pt modelId="{E071FF94-65FF-4BCB-B90A-83091B9983B3}" type="pres">
      <dgm:prSet presAssocID="{BCCA4C1D-A663-44D0-9047-B480D740810E}" presName="parentText" presStyleLbl="node1" presStyleIdx="14" presStyleCnt="15">
        <dgm:presLayoutVars>
          <dgm:chMax val="0"/>
          <dgm:bulletEnabled val="1"/>
        </dgm:presLayoutVars>
      </dgm:prSet>
      <dgm:spPr/>
    </dgm:pt>
    <dgm:pt modelId="{E5E9FEEE-8778-4B99-886E-7EC42C1EAEA9}" type="pres">
      <dgm:prSet presAssocID="{BCCA4C1D-A663-44D0-9047-B480D740810E}" presName="negativeSpace" presStyleCnt="0"/>
      <dgm:spPr/>
    </dgm:pt>
    <dgm:pt modelId="{90D633F0-CD78-47BD-9B8F-8DBFFEC2E371}" type="pres">
      <dgm:prSet presAssocID="{BCCA4C1D-A663-44D0-9047-B480D740810E}" presName="childText" presStyleLbl="conFgAcc1" presStyleIdx="14" presStyleCnt="15">
        <dgm:presLayoutVars>
          <dgm:bulletEnabled val="1"/>
        </dgm:presLayoutVars>
      </dgm:prSet>
      <dgm:spPr/>
    </dgm:pt>
  </dgm:ptLst>
  <dgm:cxnLst>
    <dgm:cxn modelId="{CED32300-DE83-4143-986A-1E42BD1BC65D}" srcId="{72AABA06-F798-4470-99E2-FB249A1FB61C}" destId="{8B7A4342-66CB-4AFC-8C98-0F4CBBD87785}" srcOrd="11" destOrd="0" parTransId="{3799A268-81A4-4B57-9F69-9E61E68A9881}" sibTransId="{0B999CB7-CA75-43A6-B4B6-A2C9B172D397}"/>
    <dgm:cxn modelId="{FAB2520E-5AD5-4387-928D-4D221C2BD943}" type="presOf" srcId="{4F5B1F1F-5D89-4503-8B14-0C2F240274AF}" destId="{9E4105C9-A58E-40C1-81EA-4F85508AAAC9}" srcOrd="1" destOrd="0" presId="urn:microsoft.com/office/officeart/2005/8/layout/list1"/>
    <dgm:cxn modelId="{62877511-AE91-46F1-AB26-8E2E7AC0EA45}" type="presOf" srcId="{458984A9-9F84-46A6-8C5F-760AA92CEA68}" destId="{F6749824-4BED-41FB-B197-662CC33D5FEF}" srcOrd="0" destOrd="0" presId="urn:microsoft.com/office/officeart/2005/8/layout/list1"/>
    <dgm:cxn modelId="{57BF5E14-3ACD-4C26-B0C4-23B8FBAE9F85}" srcId="{72AABA06-F798-4470-99E2-FB249A1FB61C}" destId="{02C98AAA-0046-462B-A283-C2F38E3EAAFB}" srcOrd="12" destOrd="0" parTransId="{4C86DC1C-5475-4E29-BFC1-CD7386EB7D6F}" sibTransId="{7FD5B4F1-C563-44B1-A957-BD32CF9F4FA0}"/>
    <dgm:cxn modelId="{89F8F416-1B96-4528-9968-AE9F53442797}" srcId="{72AABA06-F798-4470-99E2-FB249A1FB61C}" destId="{B83AAB61-84CC-4DFA-8205-7D3CD445E971}" srcOrd="13" destOrd="0" parTransId="{B8E8100C-C181-41A6-BCD8-5057E7BF0BFC}" sibTransId="{3A4F22E2-BBBE-4227-89E4-3E91C4E668A9}"/>
    <dgm:cxn modelId="{D9DFD018-B003-425D-B27D-B27E10948A3B}" type="presOf" srcId="{4F5B1F1F-5D89-4503-8B14-0C2F240274AF}" destId="{8B24BB85-F473-4D97-984C-B90ED09BA3B6}" srcOrd="0" destOrd="0" presId="urn:microsoft.com/office/officeart/2005/8/layout/list1"/>
    <dgm:cxn modelId="{4CE7EA19-B117-4369-BE8E-81D633397FDE}" type="presOf" srcId="{3F0A994D-8DB8-4128-929D-DD4D74B167F7}" destId="{DCF08FEA-3BC2-4322-9346-5FDA8B8CE4DA}" srcOrd="0" destOrd="0" presId="urn:microsoft.com/office/officeart/2005/8/layout/list1"/>
    <dgm:cxn modelId="{1FB3D81C-2E8C-4306-9431-334FB8242F05}" type="presOf" srcId="{3A9F75DA-A20E-4522-9D3B-800D7CEB36B1}" destId="{B65B0B20-DC6F-4EEE-9A3E-69930BAC1E41}" srcOrd="0" destOrd="0" presId="urn:microsoft.com/office/officeart/2005/8/layout/list1"/>
    <dgm:cxn modelId="{81CCE31C-BCAD-403A-9EE1-E7CDC6C1B46A}" type="presOf" srcId="{02C98AAA-0046-462B-A283-C2F38E3EAAFB}" destId="{A38ED05B-FAEA-43CD-8A43-A8233609938E}" srcOrd="0" destOrd="0" presId="urn:microsoft.com/office/officeart/2005/8/layout/list1"/>
    <dgm:cxn modelId="{BA21A425-7489-4DF8-B830-FE71F88DFE8E}" type="presOf" srcId="{4C7E9E0E-8D90-42D1-9CD7-4DFAEE51CE05}" destId="{4F3A26FD-406F-4D83-9ADF-562F9AEC7AB3}" srcOrd="0" destOrd="0" presId="urn:microsoft.com/office/officeart/2005/8/layout/list1"/>
    <dgm:cxn modelId="{69B4572E-2BA5-48A4-B53E-F8891F507E03}" type="presOf" srcId="{3A9F75DA-A20E-4522-9D3B-800D7CEB36B1}" destId="{4C9DC53E-6627-4D5A-BAC6-D4FF76FE19EA}" srcOrd="1" destOrd="0" presId="urn:microsoft.com/office/officeart/2005/8/layout/list1"/>
    <dgm:cxn modelId="{CE73AF33-C5F2-475E-B3E2-88FFAADCE3BD}" type="presOf" srcId="{8EB1A70F-10D0-4AD9-8B68-27284BD22DA2}" destId="{C9A4D31B-F6D4-4B7D-B4C7-E9CE62CE200A}" srcOrd="0" destOrd="0" presId="urn:microsoft.com/office/officeart/2005/8/layout/list1"/>
    <dgm:cxn modelId="{48FEBC33-6861-46AF-AC1B-39A6D8CE5A4B}" srcId="{72AABA06-F798-4470-99E2-FB249A1FB61C}" destId="{86BAC9B2-42B1-4F1A-A452-70785E17A547}" srcOrd="0" destOrd="0" parTransId="{F859FFA6-8F18-4609-8016-3398DD317408}" sibTransId="{042AFF1E-04F7-4D77-B3CC-D4CA1905A0D0}"/>
    <dgm:cxn modelId="{2BF2073A-EF93-40C0-A0BD-26DEC03FB908}" type="presOf" srcId="{8B7A4342-66CB-4AFC-8C98-0F4CBBD87785}" destId="{039B924F-4EBE-4B69-AB4F-C082E7B2F708}" srcOrd="1" destOrd="0" presId="urn:microsoft.com/office/officeart/2005/8/layout/list1"/>
    <dgm:cxn modelId="{56E62A47-8C4E-4776-A6DD-6417CFF61E2C}" type="presOf" srcId="{3F0A994D-8DB8-4128-929D-DD4D74B167F7}" destId="{CD8AD600-49B3-4DF4-BC97-FA2D23A565AA}" srcOrd="1" destOrd="0" presId="urn:microsoft.com/office/officeart/2005/8/layout/list1"/>
    <dgm:cxn modelId="{EDED8047-FFCC-49A8-BDE6-9C9E4090DD9A}" type="presOf" srcId="{86BAC9B2-42B1-4F1A-A452-70785E17A547}" destId="{1698C708-245B-46F8-AECE-B7E4A012E1EF}" srcOrd="0" destOrd="0" presId="urn:microsoft.com/office/officeart/2005/8/layout/list1"/>
    <dgm:cxn modelId="{4658764A-CB95-457A-9EAA-B7C16ECFF1C5}" srcId="{72AABA06-F798-4470-99E2-FB249A1FB61C}" destId="{4C7E9E0E-8D90-42D1-9CD7-4DFAEE51CE05}" srcOrd="10" destOrd="0" parTransId="{2E30164B-2C71-46EE-A5B8-0C4F16BE7F9F}" sibTransId="{1A88D36E-9F64-4403-BF26-F9AB21C215C8}"/>
    <dgm:cxn modelId="{A7205B6B-2AFB-49B4-BDB8-8B45F2A700FD}" type="presOf" srcId="{72AABA06-F798-4470-99E2-FB249A1FB61C}" destId="{83F64A23-525E-43EE-97A7-324D5131FCAE}" srcOrd="0" destOrd="0" presId="urn:microsoft.com/office/officeart/2005/8/layout/list1"/>
    <dgm:cxn modelId="{7A74516B-8488-4739-9EE6-401911856611}" type="presOf" srcId="{8B7A4342-66CB-4AFC-8C98-0F4CBBD87785}" destId="{B2E0EAC9-F45C-4A1D-B3EC-18B684157386}" srcOrd="0" destOrd="0" presId="urn:microsoft.com/office/officeart/2005/8/layout/list1"/>
    <dgm:cxn modelId="{5DA41F6C-1EFD-4993-A0AE-46EA1DFBD00B}" srcId="{72AABA06-F798-4470-99E2-FB249A1FB61C}" destId="{FE033B1C-DF8C-4D33-860E-4B90F2973AD6}" srcOrd="9" destOrd="0" parTransId="{CC7BDDAB-C273-489F-A8A1-7D4BE3E94494}" sibTransId="{0CC4DBDE-20F5-4241-864C-9068327BBCFC}"/>
    <dgm:cxn modelId="{D5DF2554-AE8D-4855-BA0A-B4BF21B35F32}" srcId="{72AABA06-F798-4470-99E2-FB249A1FB61C}" destId="{458984A9-9F84-46A6-8C5F-760AA92CEA68}" srcOrd="5" destOrd="0" parTransId="{ECD84E5E-3C46-46F1-B3BF-6BCF45DE79E4}" sibTransId="{D4B85F00-BD99-407D-9745-FA83EB2B028E}"/>
    <dgm:cxn modelId="{8514A154-6E27-4460-8CD2-19BA56F8E85F}" srcId="{72AABA06-F798-4470-99E2-FB249A1FB61C}" destId="{4F5B1F1F-5D89-4503-8B14-0C2F240274AF}" srcOrd="3" destOrd="0" parTransId="{6A7517A7-AFB4-4894-9B5E-92BD276986D2}" sibTransId="{496AA74E-E682-4E3B-9214-138E7F18889F}"/>
    <dgm:cxn modelId="{FE231C57-D50F-4D62-B6C3-03A18135B05F}" type="presOf" srcId="{FE033B1C-DF8C-4D33-860E-4B90F2973AD6}" destId="{50A5E0FC-29FA-4A68-AE9E-2BC678DF65FF}" srcOrd="0" destOrd="0" presId="urn:microsoft.com/office/officeart/2005/8/layout/list1"/>
    <dgm:cxn modelId="{E4E08277-5175-4956-9FA7-0C1FBE5BB671}" srcId="{72AABA06-F798-4470-99E2-FB249A1FB61C}" destId="{38F19A91-0449-4846-A099-160135BE7E94}" srcOrd="4" destOrd="0" parTransId="{566A9827-5FE5-42C6-A1D2-18985517AA69}" sibTransId="{24A50032-0E1B-473E-8D13-4D7C7049D67B}"/>
    <dgm:cxn modelId="{DC04C579-B004-490D-A70E-DDEDB8B7FB5C}" type="presOf" srcId="{4C7E9E0E-8D90-42D1-9CD7-4DFAEE51CE05}" destId="{FB7B4243-29C8-43E0-A013-273503A8A359}" srcOrd="1" destOrd="0" presId="urn:microsoft.com/office/officeart/2005/8/layout/list1"/>
    <dgm:cxn modelId="{926E787C-434A-4158-8AC8-D8B28F30E36F}" type="presOf" srcId="{B83AAB61-84CC-4DFA-8205-7D3CD445E971}" destId="{2E310DCD-BC80-49CC-8EB7-E9C47C175B0E}" srcOrd="1" destOrd="0" presId="urn:microsoft.com/office/officeart/2005/8/layout/list1"/>
    <dgm:cxn modelId="{59246185-C1C4-49C6-86F7-4F5F8990622E}" srcId="{72AABA06-F798-4470-99E2-FB249A1FB61C}" destId="{8EB1A70F-10D0-4AD9-8B68-27284BD22DA2}" srcOrd="8" destOrd="0" parTransId="{4248BE3E-FF8F-4BD1-AD40-7DA832C44B9A}" sibTransId="{720CFA0B-D20C-4779-9AAD-19E4509BB0C9}"/>
    <dgm:cxn modelId="{03C0DE8D-4A74-4E6F-93EF-13D103B1902D}" type="presOf" srcId="{458984A9-9F84-46A6-8C5F-760AA92CEA68}" destId="{5A091243-4924-4D11-A16D-C0AFF01CDD23}" srcOrd="1" destOrd="0" presId="urn:microsoft.com/office/officeart/2005/8/layout/list1"/>
    <dgm:cxn modelId="{7AFCF598-04FD-4F87-BD0E-CC2BA581EC6B}" type="presOf" srcId="{8ECF0AC3-CC54-4021-97E7-3841641063D8}" destId="{2C9C9296-BDA0-44FF-95B7-76FAFB6C613C}" srcOrd="1" destOrd="0" presId="urn:microsoft.com/office/officeart/2005/8/layout/list1"/>
    <dgm:cxn modelId="{893EBF99-664A-479E-9A82-E495DDA4F483}" type="presOf" srcId="{02C98AAA-0046-462B-A283-C2F38E3EAAFB}" destId="{96B0F0BF-A68C-42B4-8397-4EA35D3DD063}" srcOrd="1" destOrd="0" presId="urn:microsoft.com/office/officeart/2005/8/layout/list1"/>
    <dgm:cxn modelId="{0E170DA1-3B81-4A71-8925-6424748BAD55}" type="presOf" srcId="{BCCA4C1D-A663-44D0-9047-B480D740810E}" destId="{39D4C46D-82F6-4966-9355-A06BF16E7B2A}" srcOrd="0" destOrd="0" presId="urn:microsoft.com/office/officeart/2005/8/layout/list1"/>
    <dgm:cxn modelId="{1214A8A1-585D-4090-825D-ADC53CF6A984}" srcId="{72AABA06-F798-4470-99E2-FB249A1FB61C}" destId="{8ECF0AC3-CC54-4021-97E7-3841641063D8}" srcOrd="1" destOrd="0" parTransId="{82114FC4-D087-4011-B7CE-B3A2858E75FC}" sibTransId="{041EE402-C875-44BC-AE8E-3FFA3AD089A2}"/>
    <dgm:cxn modelId="{36B0C7A2-3087-477B-86AC-83400768AE49}" type="presOf" srcId="{38F19A91-0449-4846-A099-160135BE7E94}" destId="{9AD47A75-6561-416A-8B82-C6993C88F969}" srcOrd="1" destOrd="0" presId="urn:microsoft.com/office/officeart/2005/8/layout/list1"/>
    <dgm:cxn modelId="{8C67ABAD-0ED1-481D-83B0-F9D99E36492D}" srcId="{72AABA06-F798-4470-99E2-FB249A1FB61C}" destId="{77EB9343-17F9-428E-A4E4-8AD0970E30E9}" srcOrd="6" destOrd="0" parTransId="{E904175D-ABD4-4160-BB3C-544A2BBBFB2F}" sibTransId="{02E85714-04DB-4DED-AE79-F811A82E2C0E}"/>
    <dgm:cxn modelId="{EF735AB1-A7C5-4BC1-BDDB-1E08F5A9CD5F}" srcId="{72AABA06-F798-4470-99E2-FB249A1FB61C}" destId="{BCCA4C1D-A663-44D0-9047-B480D740810E}" srcOrd="14" destOrd="0" parTransId="{B963AB0D-D8EC-4828-A76E-D0081A6CE9B3}" sibTransId="{52C107B3-03B7-4A32-A3DF-516E92CE6094}"/>
    <dgm:cxn modelId="{0BB7AFB8-5930-4BAE-8352-9E5FD5EA34C8}" type="presOf" srcId="{8EB1A70F-10D0-4AD9-8B68-27284BD22DA2}" destId="{3694AC85-11B3-42EE-80DE-CBB67888366B}" srcOrd="1" destOrd="0" presId="urn:microsoft.com/office/officeart/2005/8/layout/list1"/>
    <dgm:cxn modelId="{BE39FFC3-3153-46F8-870E-0960E7A209BD}" type="presOf" srcId="{FE033B1C-DF8C-4D33-860E-4B90F2973AD6}" destId="{576B91D1-C5ED-473D-AA00-C05BDA7B0832}" srcOrd="1" destOrd="0" presId="urn:microsoft.com/office/officeart/2005/8/layout/list1"/>
    <dgm:cxn modelId="{2DF41CCC-529E-4734-9059-9D44F76BFEE0}" srcId="{72AABA06-F798-4470-99E2-FB249A1FB61C}" destId="{3A9F75DA-A20E-4522-9D3B-800D7CEB36B1}" srcOrd="2" destOrd="0" parTransId="{1FECBA7E-F617-4374-ABE9-EA5EBEE266EE}" sibTransId="{CC53FB40-C0E7-4BFE-BF06-E798AD4C7331}"/>
    <dgm:cxn modelId="{4CE370CE-4D22-47AF-A30F-165671B1A434}" type="presOf" srcId="{8ECF0AC3-CC54-4021-97E7-3841641063D8}" destId="{BE86C9E1-E9A6-445E-8886-B3E55D9A56E9}" srcOrd="0" destOrd="0" presId="urn:microsoft.com/office/officeart/2005/8/layout/list1"/>
    <dgm:cxn modelId="{E37773D8-9781-4D3F-ACA1-3CEACB8FEA37}" type="presOf" srcId="{B83AAB61-84CC-4DFA-8205-7D3CD445E971}" destId="{7D72ED4B-709E-4533-AA06-B0811D562EEB}" srcOrd="0" destOrd="0" presId="urn:microsoft.com/office/officeart/2005/8/layout/list1"/>
    <dgm:cxn modelId="{8E9953DB-B1CB-4739-BCD4-743C5C459700}" type="presOf" srcId="{77EB9343-17F9-428E-A4E4-8AD0970E30E9}" destId="{61BA39AD-9524-4E95-8D95-2ADE472189F5}" srcOrd="0" destOrd="0" presId="urn:microsoft.com/office/officeart/2005/8/layout/list1"/>
    <dgm:cxn modelId="{8DC722DF-25DA-4B30-A7C9-F33AAB41D044}" type="presOf" srcId="{77EB9343-17F9-428E-A4E4-8AD0970E30E9}" destId="{CFA8E7CD-3822-4DCD-9713-140DAAFAC6D2}" srcOrd="1" destOrd="0" presId="urn:microsoft.com/office/officeart/2005/8/layout/list1"/>
    <dgm:cxn modelId="{E91E96E5-AB4C-4485-AF57-95DB5EFF27C7}" type="presOf" srcId="{38F19A91-0449-4846-A099-160135BE7E94}" destId="{8C7C5C5F-C747-4696-9F42-33EBC5EF3B13}" srcOrd="0" destOrd="0" presId="urn:microsoft.com/office/officeart/2005/8/layout/list1"/>
    <dgm:cxn modelId="{21C33EEB-8588-4B68-9F7C-D5373E791FF3}" type="presOf" srcId="{BCCA4C1D-A663-44D0-9047-B480D740810E}" destId="{E071FF94-65FF-4BCB-B90A-83091B9983B3}" srcOrd="1" destOrd="0" presId="urn:microsoft.com/office/officeart/2005/8/layout/list1"/>
    <dgm:cxn modelId="{858834F0-01E5-4BD3-85A4-FEAF480CE090}" srcId="{72AABA06-F798-4470-99E2-FB249A1FB61C}" destId="{3F0A994D-8DB8-4128-929D-DD4D74B167F7}" srcOrd="7" destOrd="0" parTransId="{4F7813D3-054B-46B0-BDEE-C3B205D5B088}" sibTransId="{1AADA6D4-5751-4BA5-8E1B-656230EC3FF5}"/>
    <dgm:cxn modelId="{0C8832FF-EA6B-4F81-8B69-A2A8E21D7CED}" type="presOf" srcId="{86BAC9B2-42B1-4F1A-A452-70785E17A547}" destId="{43DCE5A5-EC2B-4BAB-A169-25400003B26C}" srcOrd="1" destOrd="0" presId="urn:microsoft.com/office/officeart/2005/8/layout/list1"/>
    <dgm:cxn modelId="{732DFA9F-C8BC-4849-A052-43F71705AB55}" type="presParOf" srcId="{83F64A23-525E-43EE-97A7-324D5131FCAE}" destId="{74E22056-91C0-4816-8C8A-DE4521B7B57C}" srcOrd="0" destOrd="0" presId="urn:microsoft.com/office/officeart/2005/8/layout/list1"/>
    <dgm:cxn modelId="{6DCDA3BB-4DBE-42F0-93EC-4EBE34AB6BE4}" type="presParOf" srcId="{74E22056-91C0-4816-8C8A-DE4521B7B57C}" destId="{1698C708-245B-46F8-AECE-B7E4A012E1EF}" srcOrd="0" destOrd="0" presId="urn:microsoft.com/office/officeart/2005/8/layout/list1"/>
    <dgm:cxn modelId="{45B3E42F-80B7-4273-A19F-7C75B366D888}" type="presParOf" srcId="{74E22056-91C0-4816-8C8A-DE4521B7B57C}" destId="{43DCE5A5-EC2B-4BAB-A169-25400003B26C}" srcOrd="1" destOrd="0" presId="urn:microsoft.com/office/officeart/2005/8/layout/list1"/>
    <dgm:cxn modelId="{EFAD8002-4FC6-4867-B77E-2DF359998D50}" type="presParOf" srcId="{83F64A23-525E-43EE-97A7-324D5131FCAE}" destId="{AA2C3711-D230-4F3B-B2AD-7C3311F533BA}" srcOrd="1" destOrd="0" presId="urn:microsoft.com/office/officeart/2005/8/layout/list1"/>
    <dgm:cxn modelId="{EBDFD3DA-2F65-45A9-A9BA-160261FC5956}" type="presParOf" srcId="{83F64A23-525E-43EE-97A7-324D5131FCAE}" destId="{BA146D08-B9F8-43D3-AC77-9F1D866EEE85}" srcOrd="2" destOrd="0" presId="urn:microsoft.com/office/officeart/2005/8/layout/list1"/>
    <dgm:cxn modelId="{EE223328-5350-4FF7-8341-480E6939A60E}" type="presParOf" srcId="{83F64A23-525E-43EE-97A7-324D5131FCAE}" destId="{7D45AE37-D448-4688-9343-CE11D60E4304}" srcOrd="3" destOrd="0" presId="urn:microsoft.com/office/officeart/2005/8/layout/list1"/>
    <dgm:cxn modelId="{87FD77EE-5B89-4B0E-9374-0F86E12D6B4D}" type="presParOf" srcId="{83F64A23-525E-43EE-97A7-324D5131FCAE}" destId="{E9D238D2-4193-4724-9D56-CCEDAE073E5C}" srcOrd="4" destOrd="0" presId="urn:microsoft.com/office/officeart/2005/8/layout/list1"/>
    <dgm:cxn modelId="{22F73CA7-A397-4295-A714-3F36B313CEAD}" type="presParOf" srcId="{E9D238D2-4193-4724-9D56-CCEDAE073E5C}" destId="{BE86C9E1-E9A6-445E-8886-B3E55D9A56E9}" srcOrd="0" destOrd="0" presId="urn:microsoft.com/office/officeart/2005/8/layout/list1"/>
    <dgm:cxn modelId="{C3452797-7436-49B4-AD32-C12F08F43FA9}" type="presParOf" srcId="{E9D238D2-4193-4724-9D56-CCEDAE073E5C}" destId="{2C9C9296-BDA0-44FF-95B7-76FAFB6C613C}" srcOrd="1" destOrd="0" presId="urn:microsoft.com/office/officeart/2005/8/layout/list1"/>
    <dgm:cxn modelId="{713EC5D5-08E3-4E12-B5EC-3B7877AF1211}" type="presParOf" srcId="{83F64A23-525E-43EE-97A7-324D5131FCAE}" destId="{5FEFF28B-2B9A-41D5-B1BA-BCD67B5B3246}" srcOrd="5" destOrd="0" presId="urn:microsoft.com/office/officeart/2005/8/layout/list1"/>
    <dgm:cxn modelId="{7F14906A-E728-491C-89B0-0B717ED5CB38}" type="presParOf" srcId="{83F64A23-525E-43EE-97A7-324D5131FCAE}" destId="{460F8C05-BC5D-41B6-BC6B-5EB981F76C40}" srcOrd="6" destOrd="0" presId="urn:microsoft.com/office/officeart/2005/8/layout/list1"/>
    <dgm:cxn modelId="{8862C6DB-5BB0-4351-8439-D4AD0726DDCA}" type="presParOf" srcId="{83F64A23-525E-43EE-97A7-324D5131FCAE}" destId="{F93E620C-B8BE-4A3F-A14C-4B0B10FC4A22}" srcOrd="7" destOrd="0" presId="urn:microsoft.com/office/officeart/2005/8/layout/list1"/>
    <dgm:cxn modelId="{229D2F5B-3B70-4C91-878B-51A70D4D4189}" type="presParOf" srcId="{83F64A23-525E-43EE-97A7-324D5131FCAE}" destId="{2B6A72F7-CD32-4FD7-90A6-B378F8EA430B}" srcOrd="8" destOrd="0" presId="urn:microsoft.com/office/officeart/2005/8/layout/list1"/>
    <dgm:cxn modelId="{61E10CD7-20A2-4C91-AAE7-48EEBF255FC3}" type="presParOf" srcId="{2B6A72F7-CD32-4FD7-90A6-B378F8EA430B}" destId="{B65B0B20-DC6F-4EEE-9A3E-69930BAC1E41}" srcOrd="0" destOrd="0" presId="urn:microsoft.com/office/officeart/2005/8/layout/list1"/>
    <dgm:cxn modelId="{823414E9-46C4-4F72-B8B8-4505F20143EC}" type="presParOf" srcId="{2B6A72F7-CD32-4FD7-90A6-B378F8EA430B}" destId="{4C9DC53E-6627-4D5A-BAC6-D4FF76FE19EA}" srcOrd="1" destOrd="0" presId="urn:microsoft.com/office/officeart/2005/8/layout/list1"/>
    <dgm:cxn modelId="{E1A5FBA3-8995-4287-A6A2-87A5653353C1}" type="presParOf" srcId="{83F64A23-525E-43EE-97A7-324D5131FCAE}" destId="{515B6917-D15E-4A4D-AB2D-E1711846934C}" srcOrd="9" destOrd="0" presId="urn:microsoft.com/office/officeart/2005/8/layout/list1"/>
    <dgm:cxn modelId="{0A082CE1-88A5-4E13-8BFE-827EFF3E628B}" type="presParOf" srcId="{83F64A23-525E-43EE-97A7-324D5131FCAE}" destId="{BD1BAD7A-DC75-4D54-9B74-ADBFEE641DF0}" srcOrd="10" destOrd="0" presId="urn:microsoft.com/office/officeart/2005/8/layout/list1"/>
    <dgm:cxn modelId="{01651113-30CE-4C16-BAF0-09A0032AC90A}" type="presParOf" srcId="{83F64A23-525E-43EE-97A7-324D5131FCAE}" destId="{8DD56649-B93A-4CB3-BD51-0615D3029FD5}" srcOrd="11" destOrd="0" presId="urn:microsoft.com/office/officeart/2005/8/layout/list1"/>
    <dgm:cxn modelId="{3453191D-9704-4586-892D-8D0D60DBDBDF}" type="presParOf" srcId="{83F64A23-525E-43EE-97A7-324D5131FCAE}" destId="{2684E022-B8CD-4B34-8FCD-BFE8F2C0D7FC}" srcOrd="12" destOrd="0" presId="urn:microsoft.com/office/officeart/2005/8/layout/list1"/>
    <dgm:cxn modelId="{9EBE0C28-A9E1-42B2-9239-CECD57A1C8F0}" type="presParOf" srcId="{2684E022-B8CD-4B34-8FCD-BFE8F2C0D7FC}" destId="{8B24BB85-F473-4D97-984C-B90ED09BA3B6}" srcOrd="0" destOrd="0" presId="urn:microsoft.com/office/officeart/2005/8/layout/list1"/>
    <dgm:cxn modelId="{F1834C71-573F-40D0-900E-4021A38CED98}" type="presParOf" srcId="{2684E022-B8CD-4B34-8FCD-BFE8F2C0D7FC}" destId="{9E4105C9-A58E-40C1-81EA-4F85508AAAC9}" srcOrd="1" destOrd="0" presId="urn:microsoft.com/office/officeart/2005/8/layout/list1"/>
    <dgm:cxn modelId="{2405795D-78B1-4E4F-8A7B-E15BB3EA8AF4}" type="presParOf" srcId="{83F64A23-525E-43EE-97A7-324D5131FCAE}" destId="{54ECDA3E-BBCA-4F42-BF5A-02E10A67193E}" srcOrd="13" destOrd="0" presId="urn:microsoft.com/office/officeart/2005/8/layout/list1"/>
    <dgm:cxn modelId="{833CCFCA-B9D1-4C94-86D9-ABAD867E6422}" type="presParOf" srcId="{83F64A23-525E-43EE-97A7-324D5131FCAE}" destId="{18F4578E-B83D-4FA9-8B74-9E77651F718A}" srcOrd="14" destOrd="0" presId="urn:microsoft.com/office/officeart/2005/8/layout/list1"/>
    <dgm:cxn modelId="{2D4929F9-A941-4B29-8BB9-6AC15C86ACDA}" type="presParOf" srcId="{83F64A23-525E-43EE-97A7-324D5131FCAE}" destId="{47AEC3AE-0AF7-46A0-8CF0-FCFA93928803}" srcOrd="15" destOrd="0" presId="urn:microsoft.com/office/officeart/2005/8/layout/list1"/>
    <dgm:cxn modelId="{08E762B8-9CA2-4BF6-9290-98BDC9644E7D}" type="presParOf" srcId="{83F64A23-525E-43EE-97A7-324D5131FCAE}" destId="{B3E3C2F5-CF3E-4AA6-869E-2B674E2191DF}" srcOrd="16" destOrd="0" presId="urn:microsoft.com/office/officeart/2005/8/layout/list1"/>
    <dgm:cxn modelId="{B107A7F9-2030-4ED2-83B5-F56614E89B02}" type="presParOf" srcId="{B3E3C2F5-CF3E-4AA6-869E-2B674E2191DF}" destId="{8C7C5C5F-C747-4696-9F42-33EBC5EF3B13}" srcOrd="0" destOrd="0" presId="urn:microsoft.com/office/officeart/2005/8/layout/list1"/>
    <dgm:cxn modelId="{19363FA3-C470-44ED-B885-6846060256CF}" type="presParOf" srcId="{B3E3C2F5-CF3E-4AA6-869E-2B674E2191DF}" destId="{9AD47A75-6561-416A-8B82-C6993C88F969}" srcOrd="1" destOrd="0" presId="urn:microsoft.com/office/officeart/2005/8/layout/list1"/>
    <dgm:cxn modelId="{6743D33C-5342-4E40-9C50-F30714D45B65}" type="presParOf" srcId="{83F64A23-525E-43EE-97A7-324D5131FCAE}" destId="{95630910-C2B2-44D1-8702-CC0EF8AF17CE}" srcOrd="17" destOrd="0" presId="urn:microsoft.com/office/officeart/2005/8/layout/list1"/>
    <dgm:cxn modelId="{97A21F49-5E2B-4ED4-BB99-4C5A68DE96A7}" type="presParOf" srcId="{83F64A23-525E-43EE-97A7-324D5131FCAE}" destId="{361C2EBD-8C42-42FD-BF1A-DAD701316BAF}" srcOrd="18" destOrd="0" presId="urn:microsoft.com/office/officeart/2005/8/layout/list1"/>
    <dgm:cxn modelId="{FB2548FA-8ED5-4D68-9A14-80B67B1A5347}" type="presParOf" srcId="{83F64A23-525E-43EE-97A7-324D5131FCAE}" destId="{0A20EEB6-3171-46D2-9317-F2821388CAA7}" srcOrd="19" destOrd="0" presId="urn:microsoft.com/office/officeart/2005/8/layout/list1"/>
    <dgm:cxn modelId="{4032CC4F-0BF7-4A4C-8652-B95626A72050}" type="presParOf" srcId="{83F64A23-525E-43EE-97A7-324D5131FCAE}" destId="{703F27E7-9408-43F4-A1D0-8D7560D6AA2E}" srcOrd="20" destOrd="0" presId="urn:microsoft.com/office/officeart/2005/8/layout/list1"/>
    <dgm:cxn modelId="{88CC0477-9396-4C65-A2C6-BD3C4DD2A27B}" type="presParOf" srcId="{703F27E7-9408-43F4-A1D0-8D7560D6AA2E}" destId="{F6749824-4BED-41FB-B197-662CC33D5FEF}" srcOrd="0" destOrd="0" presId="urn:microsoft.com/office/officeart/2005/8/layout/list1"/>
    <dgm:cxn modelId="{AE93422B-C16B-4D25-819F-DAA1DB4CC3E1}" type="presParOf" srcId="{703F27E7-9408-43F4-A1D0-8D7560D6AA2E}" destId="{5A091243-4924-4D11-A16D-C0AFF01CDD23}" srcOrd="1" destOrd="0" presId="urn:microsoft.com/office/officeart/2005/8/layout/list1"/>
    <dgm:cxn modelId="{C9CF2C88-9D16-47CB-B72A-8344A8601E9F}" type="presParOf" srcId="{83F64A23-525E-43EE-97A7-324D5131FCAE}" destId="{7ED3D7C2-70C9-4420-A0EF-134FFC12A0B2}" srcOrd="21" destOrd="0" presId="urn:microsoft.com/office/officeart/2005/8/layout/list1"/>
    <dgm:cxn modelId="{A40AB7BE-00CD-4B7E-956B-D97B90039C6C}" type="presParOf" srcId="{83F64A23-525E-43EE-97A7-324D5131FCAE}" destId="{B171538E-CABA-41D4-99EB-1B85FEA663A6}" srcOrd="22" destOrd="0" presId="urn:microsoft.com/office/officeart/2005/8/layout/list1"/>
    <dgm:cxn modelId="{2A85D0A4-36AE-4A87-A645-DD3FB4AE96B5}" type="presParOf" srcId="{83F64A23-525E-43EE-97A7-324D5131FCAE}" destId="{583F9F17-8ED7-4957-8529-E07488558F47}" srcOrd="23" destOrd="0" presId="urn:microsoft.com/office/officeart/2005/8/layout/list1"/>
    <dgm:cxn modelId="{58CEF6C4-6A79-45A5-9AE9-33C9436BC7CE}" type="presParOf" srcId="{83F64A23-525E-43EE-97A7-324D5131FCAE}" destId="{D5B6E05C-5EE3-47B1-BDF9-2D38D46C87E6}" srcOrd="24" destOrd="0" presId="urn:microsoft.com/office/officeart/2005/8/layout/list1"/>
    <dgm:cxn modelId="{F0542D1F-BBC0-4B65-9DC5-A03E6353613C}" type="presParOf" srcId="{D5B6E05C-5EE3-47B1-BDF9-2D38D46C87E6}" destId="{61BA39AD-9524-4E95-8D95-2ADE472189F5}" srcOrd="0" destOrd="0" presId="urn:microsoft.com/office/officeart/2005/8/layout/list1"/>
    <dgm:cxn modelId="{F46116F3-D44E-416A-A24D-75FD2AB57B39}" type="presParOf" srcId="{D5B6E05C-5EE3-47B1-BDF9-2D38D46C87E6}" destId="{CFA8E7CD-3822-4DCD-9713-140DAAFAC6D2}" srcOrd="1" destOrd="0" presId="urn:microsoft.com/office/officeart/2005/8/layout/list1"/>
    <dgm:cxn modelId="{76ABFD2F-83AC-4A9F-ADFE-B357D67D1547}" type="presParOf" srcId="{83F64A23-525E-43EE-97A7-324D5131FCAE}" destId="{748EA482-1B54-49A5-82B7-5FA58F75490B}" srcOrd="25" destOrd="0" presId="urn:microsoft.com/office/officeart/2005/8/layout/list1"/>
    <dgm:cxn modelId="{0BB0CAE5-25F5-445E-9584-4101D3EA470E}" type="presParOf" srcId="{83F64A23-525E-43EE-97A7-324D5131FCAE}" destId="{93ED1673-F9C6-4D6A-8833-AAC4521C4527}" srcOrd="26" destOrd="0" presId="urn:microsoft.com/office/officeart/2005/8/layout/list1"/>
    <dgm:cxn modelId="{D6C4A300-DD21-43C7-B2C1-0D7E056E34D1}" type="presParOf" srcId="{83F64A23-525E-43EE-97A7-324D5131FCAE}" destId="{14B927B4-5551-4CCF-9301-F307A36406B2}" srcOrd="27" destOrd="0" presId="urn:microsoft.com/office/officeart/2005/8/layout/list1"/>
    <dgm:cxn modelId="{0304065B-B0DB-4304-BD54-205394FC4D4D}" type="presParOf" srcId="{83F64A23-525E-43EE-97A7-324D5131FCAE}" destId="{ABB88D4C-0A29-48C3-AB45-0140F1E5F1A4}" srcOrd="28" destOrd="0" presId="urn:microsoft.com/office/officeart/2005/8/layout/list1"/>
    <dgm:cxn modelId="{4B2E88B3-F8A9-4831-9D7E-36CCC530A1AB}" type="presParOf" srcId="{ABB88D4C-0A29-48C3-AB45-0140F1E5F1A4}" destId="{DCF08FEA-3BC2-4322-9346-5FDA8B8CE4DA}" srcOrd="0" destOrd="0" presId="urn:microsoft.com/office/officeart/2005/8/layout/list1"/>
    <dgm:cxn modelId="{3764441B-05F6-47BA-8254-456A70545C2E}" type="presParOf" srcId="{ABB88D4C-0A29-48C3-AB45-0140F1E5F1A4}" destId="{CD8AD600-49B3-4DF4-BC97-FA2D23A565AA}" srcOrd="1" destOrd="0" presId="urn:microsoft.com/office/officeart/2005/8/layout/list1"/>
    <dgm:cxn modelId="{6B6947AE-96E3-4F67-8683-1BAC53720BB4}" type="presParOf" srcId="{83F64A23-525E-43EE-97A7-324D5131FCAE}" destId="{99819BA2-9991-4AEE-BB1D-2B6C330F780E}" srcOrd="29" destOrd="0" presId="urn:microsoft.com/office/officeart/2005/8/layout/list1"/>
    <dgm:cxn modelId="{3EC73335-8869-428E-8DB1-071F4C649EE4}" type="presParOf" srcId="{83F64A23-525E-43EE-97A7-324D5131FCAE}" destId="{7AD7EC7D-DACA-4B8A-AA5A-D26EC504634C}" srcOrd="30" destOrd="0" presId="urn:microsoft.com/office/officeart/2005/8/layout/list1"/>
    <dgm:cxn modelId="{0D2EF0F8-2054-455C-A294-F109F654540D}" type="presParOf" srcId="{83F64A23-525E-43EE-97A7-324D5131FCAE}" destId="{7ED9CA4E-D657-4425-B1C5-95596319E387}" srcOrd="31" destOrd="0" presId="urn:microsoft.com/office/officeart/2005/8/layout/list1"/>
    <dgm:cxn modelId="{97206502-E52F-4CB0-B5A1-6712C434992A}" type="presParOf" srcId="{83F64A23-525E-43EE-97A7-324D5131FCAE}" destId="{87983EB3-9950-4F7C-9B96-A00CC5289BC3}" srcOrd="32" destOrd="0" presId="urn:microsoft.com/office/officeart/2005/8/layout/list1"/>
    <dgm:cxn modelId="{6165CB7A-E55D-494A-95CE-9106AA33B6F8}" type="presParOf" srcId="{87983EB3-9950-4F7C-9B96-A00CC5289BC3}" destId="{C9A4D31B-F6D4-4B7D-B4C7-E9CE62CE200A}" srcOrd="0" destOrd="0" presId="urn:microsoft.com/office/officeart/2005/8/layout/list1"/>
    <dgm:cxn modelId="{1FFA62DD-9FDE-49D2-8788-4D4EFBE5E20D}" type="presParOf" srcId="{87983EB3-9950-4F7C-9B96-A00CC5289BC3}" destId="{3694AC85-11B3-42EE-80DE-CBB67888366B}" srcOrd="1" destOrd="0" presId="urn:microsoft.com/office/officeart/2005/8/layout/list1"/>
    <dgm:cxn modelId="{CF9244CE-5C88-47BE-AB99-32F48B3FBB99}" type="presParOf" srcId="{83F64A23-525E-43EE-97A7-324D5131FCAE}" destId="{03215105-642A-4425-91DD-07E6C8B4713C}" srcOrd="33" destOrd="0" presId="urn:microsoft.com/office/officeart/2005/8/layout/list1"/>
    <dgm:cxn modelId="{097617C1-5B2C-4235-A470-4D72BAAA9548}" type="presParOf" srcId="{83F64A23-525E-43EE-97A7-324D5131FCAE}" destId="{007C1CE6-77EA-4E34-A51A-214F5DD7BA6E}" srcOrd="34" destOrd="0" presId="urn:microsoft.com/office/officeart/2005/8/layout/list1"/>
    <dgm:cxn modelId="{AF41659B-C3B2-4579-8B88-7B5590FA85C5}" type="presParOf" srcId="{83F64A23-525E-43EE-97A7-324D5131FCAE}" destId="{F2114310-0786-4B73-9B55-A73963CB991D}" srcOrd="35" destOrd="0" presId="urn:microsoft.com/office/officeart/2005/8/layout/list1"/>
    <dgm:cxn modelId="{FF757621-396B-45A4-B04C-8FCC97C96148}" type="presParOf" srcId="{83F64A23-525E-43EE-97A7-324D5131FCAE}" destId="{D86A68B6-7F35-4B64-9AD0-056848B8F3F0}" srcOrd="36" destOrd="0" presId="urn:microsoft.com/office/officeart/2005/8/layout/list1"/>
    <dgm:cxn modelId="{5A4C19CC-6E96-4D68-94E3-9748C6FA381D}" type="presParOf" srcId="{D86A68B6-7F35-4B64-9AD0-056848B8F3F0}" destId="{50A5E0FC-29FA-4A68-AE9E-2BC678DF65FF}" srcOrd="0" destOrd="0" presId="urn:microsoft.com/office/officeart/2005/8/layout/list1"/>
    <dgm:cxn modelId="{2A152810-72AD-4B30-9BBE-A577A580C12C}" type="presParOf" srcId="{D86A68B6-7F35-4B64-9AD0-056848B8F3F0}" destId="{576B91D1-C5ED-473D-AA00-C05BDA7B0832}" srcOrd="1" destOrd="0" presId="urn:microsoft.com/office/officeart/2005/8/layout/list1"/>
    <dgm:cxn modelId="{03C18E97-C54A-4DCE-8529-F6D9E864811E}" type="presParOf" srcId="{83F64A23-525E-43EE-97A7-324D5131FCAE}" destId="{F2732DBA-2EE1-4A9E-91B6-748D5988FCEC}" srcOrd="37" destOrd="0" presId="urn:microsoft.com/office/officeart/2005/8/layout/list1"/>
    <dgm:cxn modelId="{ADECAFE3-7DA8-410B-97AF-428C2DFAC854}" type="presParOf" srcId="{83F64A23-525E-43EE-97A7-324D5131FCAE}" destId="{434A8AAE-6432-44FC-861B-FF56670A3C8F}" srcOrd="38" destOrd="0" presId="urn:microsoft.com/office/officeart/2005/8/layout/list1"/>
    <dgm:cxn modelId="{94AA5970-FAAD-475E-993C-624001C2F140}" type="presParOf" srcId="{83F64A23-525E-43EE-97A7-324D5131FCAE}" destId="{C958291C-A698-4664-912F-459F2EE45888}" srcOrd="39" destOrd="0" presId="urn:microsoft.com/office/officeart/2005/8/layout/list1"/>
    <dgm:cxn modelId="{F824A96B-C118-49AD-A33C-3CD6C08115ED}" type="presParOf" srcId="{83F64A23-525E-43EE-97A7-324D5131FCAE}" destId="{6FCA3D18-F971-4462-8ED3-FC163BF48839}" srcOrd="40" destOrd="0" presId="urn:microsoft.com/office/officeart/2005/8/layout/list1"/>
    <dgm:cxn modelId="{3691C661-A42D-4CAB-A82E-6E98991505EF}" type="presParOf" srcId="{6FCA3D18-F971-4462-8ED3-FC163BF48839}" destId="{4F3A26FD-406F-4D83-9ADF-562F9AEC7AB3}" srcOrd="0" destOrd="0" presId="urn:microsoft.com/office/officeart/2005/8/layout/list1"/>
    <dgm:cxn modelId="{6C42A154-A990-4683-A823-DC1C0D87BC40}" type="presParOf" srcId="{6FCA3D18-F971-4462-8ED3-FC163BF48839}" destId="{FB7B4243-29C8-43E0-A013-273503A8A359}" srcOrd="1" destOrd="0" presId="urn:microsoft.com/office/officeart/2005/8/layout/list1"/>
    <dgm:cxn modelId="{4E70038C-677F-49F4-AD33-AEE8AE5F49F8}" type="presParOf" srcId="{83F64A23-525E-43EE-97A7-324D5131FCAE}" destId="{815434A0-28B8-431B-B1F2-973CD59C4D33}" srcOrd="41" destOrd="0" presId="urn:microsoft.com/office/officeart/2005/8/layout/list1"/>
    <dgm:cxn modelId="{C5767CC3-F4E9-4243-B262-BCA7F8F09475}" type="presParOf" srcId="{83F64A23-525E-43EE-97A7-324D5131FCAE}" destId="{4A9A2C98-1DE5-43F9-ACAC-0F8CAB85B913}" srcOrd="42" destOrd="0" presId="urn:microsoft.com/office/officeart/2005/8/layout/list1"/>
    <dgm:cxn modelId="{AE70B7B6-29BF-4936-BC1E-E0CEBD0299B5}" type="presParOf" srcId="{83F64A23-525E-43EE-97A7-324D5131FCAE}" destId="{704385DC-18D8-4AA7-8A70-91933673AE51}" srcOrd="43" destOrd="0" presId="urn:microsoft.com/office/officeart/2005/8/layout/list1"/>
    <dgm:cxn modelId="{C417CD73-9AFC-497C-B4DB-88B2090EBE21}" type="presParOf" srcId="{83F64A23-525E-43EE-97A7-324D5131FCAE}" destId="{AF38EA31-9935-45D2-944F-A40F5C996D8F}" srcOrd="44" destOrd="0" presId="urn:microsoft.com/office/officeart/2005/8/layout/list1"/>
    <dgm:cxn modelId="{40F335E4-EBDA-4368-8D2B-915F91AA00E2}" type="presParOf" srcId="{AF38EA31-9935-45D2-944F-A40F5C996D8F}" destId="{B2E0EAC9-F45C-4A1D-B3EC-18B684157386}" srcOrd="0" destOrd="0" presId="urn:microsoft.com/office/officeart/2005/8/layout/list1"/>
    <dgm:cxn modelId="{5828D282-CEDB-429D-959E-38F10FEFC94F}" type="presParOf" srcId="{AF38EA31-9935-45D2-944F-A40F5C996D8F}" destId="{039B924F-4EBE-4B69-AB4F-C082E7B2F708}" srcOrd="1" destOrd="0" presId="urn:microsoft.com/office/officeart/2005/8/layout/list1"/>
    <dgm:cxn modelId="{07FC0586-BEA3-44A3-B7D7-1FA807173997}" type="presParOf" srcId="{83F64A23-525E-43EE-97A7-324D5131FCAE}" destId="{77183C69-A518-4960-B38F-3B4128D33863}" srcOrd="45" destOrd="0" presId="urn:microsoft.com/office/officeart/2005/8/layout/list1"/>
    <dgm:cxn modelId="{9D6CE97C-338F-4D0D-A178-063A7B9B16CA}" type="presParOf" srcId="{83F64A23-525E-43EE-97A7-324D5131FCAE}" destId="{5C3CEB38-0295-4763-A7F9-88B88CE230EB}" srcOrd="46" destOrd="0" presId="urn:microsoft.com/office/officeart/2005/8/layout/list1"/>
    <dgm:cxn modelId="{35F45CD5-5385-4F5D-A926-A3D9D7B06721}" type="presParOf" srcId="{83F64A23-525E-43EE-97A7-324D5131FCAE}" destId="{E2FDA515-97E0-4FFF-8D3B-1FCF598973AE}" srcOrd="47" destOrd="0" presId="urn:microsoft.com/office/officeart/2005/8/layout/list1"/>
    <dgm:cxn modelId="{8284B87F-55DC-4EAF-AEB9-00333496200D}" type="presParOf" srcId="{83F64A23-525E-43EE-97A7-324D5131FCAE}" destId="{4C72612A-6A01-419D-8B58-D4DBE68C0E8C}" srcOrd="48" destOrd="0" presId="urn:microsoft.com/office/officeart/2005/8/layout/list1"/>
    <dgm:cxn modelId="{748409F8-A4B1-4269-A2F9-D0F905E24AFB}" type="presParOf" srcId="{4C72612A-6A01-419D-8B58-D4DBE68C0E8C}" destId="{A38ED05B-FAEA-43CD-8A43-A8233609938E}" srcOrd="0" destOrd="0" presId="urn:microsoft.com/office/officeart/2005/8/layout/list1"/>
    <dgm:cxn modelId="{DBA0817F-D799-4DCE-84A0-95E60F0F4D2E}" type="presParOf" srcId="{4C72612A-6A01-419D-8B58-D4DBE68C0E8C}" destId="{96B0F0BF-A68C-42B4-8397-4EA35D3DD063}" srcOrd="1" destOrd="0" presId="urn:microsoft.com/office/officeart/2005/8/layout/list1"/>
    <dgm:cxn modelId="{AC6D0CD4-53DE-4AF6-834F-4D0C3728B659}" type="presParOf" srcId="{83F64A23-525E-43EE-97A7-324D5131FCAE}" destId="{0B5BB25D-353B-4A3B-8182-11EDB095022F}" srcOrd="49" destOrd="0" presId="urn:microsoft.com/office/officeart/2005/8/layout/list1"/>
    <dgm:cxn modelId="{BEA3D8DE-9B9E-4021-8440-B7ECCEBC3B11}" type="presParOf" srcId="{83F64A23-525E-43EE-97A7-324D5131FCAE}" destId="{099C07F2-3D34-4212-8C91-D622A326703B}" srcOrd="50" destOrd="0" presId="urn:microsoft.com/office/officeart/2005/8/layout/list1"/>
    <dgm:cxn modelId="{B605CC33-2048-4B39-98CD-3E82AAFF7C88}" type="presParOf" srcId="{83F64A23-525E-43EE-97A7-324D5131FCAE}" destId="{404A60B2-843E-43F6-8B8E-F9F388603CA3}" srcOrd="51" destOrd="0" presId="urn:microsoft.com/office/officeart/2005/8/layout/list1"/>
    <dgm:cxn modelId="{89E930BE-CFEF-4524-82D7-FCABF5715B70}" type="presParOf" srcId="{83F64A23-525E-43EE-97A7-324D5131FCAE}" destId="{A627364B-5EFE-4498-91C7-19564FDCC691}" srcOrd="52" destOrd="0" presId="urn:microsoft.com/office/officeart/2005/8/layout/list1"/>
    <dgm:cxn modelId="{A0039EE1-AB26-45D1-8019-50B40309F244}" type="presParOf" srcId="{A627364B-5EFE-4498-91C7-19564FDCC691}" destId="{7D72ED4B-709E-4533-AA06-B0811D562EEB}" srcOrd="0" destOrd="0" presId="urn:microsoft.com/office/officeart/2005/8/layout/list1"/>
    <dgm:cxn modelId="{FA8F6319-8C26-4A4D-A6B2-C91AEDF86461}" type="presParOf" srcId="{A627364B-5EFE-4498-91C7-19564FDCC691}" destId="{2E310DCD-BC80-49CC-8EB7-E9C47C175B0E}" srcOrd="1" destOrd="0" presId="urn:microsoft.com/office/officeart/2005/8/layout/list1"/>
    <dgm:cxn modelId="{9B5FFE9B-93F5-4509-BC2B-BBFDE0CCAE31}" type="presParOf" srcId="{83F64A23-525E-43EE-97A7-324D5131FCAE}" destId="{22D1BCCC-E79C-4E65-9D5A-D70A46DC97C5}" srcOrd="53" destOrd="0" presId="urn:microsoft.com/office/officeart/2005/8/layout/list1"/>
    <dgm:cxn modelId="{88BC816C-94DA-4AF3-ADA0-F8631E40539F}" type="presParOf" srcId="{83F64A23-525E-43EE-97A7-324D5131FCAE}" destId="{58455CB5-DCD2-4736-A453-667A4FE2EB3A}" srcOrd="54" destOrd="0" presId="urn:microsoft.com/office/officeart/2005/8/layout/list1"/>
    <dgm:cxn modelId="{9C255F49-5483-4D6E-884A-8FD91873387C}" type="presParOf" srcId="{83F64A23-525E-43EE-97A7-324D5131FCAE}" destId="{9506909B-A3CB-416E-827D-CDD9830E46A5}" srcOrd="55" destOrd="0" presId="urn:microsoft.com/office/officeart/2005/8/layout/list1"/>
    <dgm:cxn modelId="{8CD8F641-DEFE-40B1-8ACA-AD17F224825A}" type="presParOf" srcId="{83F64A23-525E-43EE-97A7-324D5131FCAE}" destId="{AD64F36E-4F7B-4361-863E-7DD24876FDC0}" srcOrd="56" destOrd="0" presId="urn:microsoft.com/office/officeart/2005/8/layout/list1"/>
    <dgm:cxn modelId="{AEC88209-3866-41BE-A9D1-34BD42D275D9}" type="presParOf" srcId="{AD64F36E-4F7B-4361-863E-7DD24876FDC0}" destId="{39D4C46D-82F6-4966-9355-A06BF16E7B2A}" srcOrd="0" destOrd="0" presId="urn:microsoft.com/office/officeart/2005/8/layout/list1"/>
    <dgm:cxn modelId="{17BB425B-7F6F-4FF5-B729-4EC9FBE876C5}" type="presParOf" srcId="{AD64F36E-4F7B-4361-863E-7DD24876FDC0}" destId="{E071FF94-65FF-4BCB-B90A-83091B9983B3}" srcOrd="1" destOrd="0" presId="urn:microsoft.com/office/officeart/2005/8/layout/list1"/>
    <dgm:cxn modelId="{E338AE1D-6AF1-4BC9-BE45-26A9EE4AF11C}" type="presParOf" srcId="{83F64A23-525E-43EE-97A7-324D5131FCAE}" destId="{E5E9FEEE-8778-4B99-886E-7EC42C1EAEA9}" srcOrd="57" destOrd="0" presId="urn:microsoft.com/office/officeart/2005/8/layout/list1"/>
    <dgm:cxn modelId="{FB14C04A-079A-416D-B58D-E8F9BBEDBAD6}" type="presParOf" srcId="{83F64A23-525E-43EE-97A7-324D5131FCAE}" destId="{90D633F0-CD78-47BD-9B8F-8DBFFEC2E371}" srcOrd="5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146D08-B9F8-43D3-AC77-9F1D866EEE85}">
      <dsp:nvSpPr>
        <dsp:cNvPr id="0" name=""/>
        <dsp:cNvSpPr/>
      </dsp:nvSpPr>
      <dsp:spPr>
        <a:xfrm>
          <a:off x="0" y="321995"/>
          <a:ext cx="8437418" cy="20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3DCE5A5-EC2B-4BAB-A169-25400003B26C}">
      <dsp:nvSpPr>
        <dsp:cNvPr id="0" name=""/>
        <dsp:cNvSpPr/>
      </dsp:nvSpPr>
      <dsp:spPr>
        <a:xfrm>
          <a:off x="421870" y="225384"/>
          <a:ext cx="5906192" cy="21469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240" tIns="0" rIns="223240" bIns="0" numCol="1" spcCol="1270" anchor="ctr" anchorCtr="0">
          <a:noAutofit/>
        </a:bodyPr>
        <a:lstStyle/>
        <a:p>
          <a:pPr marL="0" lvl="0" indent="0" algn="l" defTabSz="533400">
            <a:lnSpc>
              <a:spcPct val="90000"/>
            </a:lnSpc>
            <a:spcBef>
              <a:spcPct val="0"/>
            </a:spcBef>
            <a:spcAft>
              <a:spcPct val="35000"/>
            </a:spcAft>
            <a:buNone/>
          </a:pPr>
          <a:r>
            <a:rPr lang="en-US" sz="1200" b="1" kern="1200" dirty="0">
              <a:latin typeface="+mj-lt"/>
              <a:ea typeface="Verdana" pitchFamily="34" charset="0"/>
              <a:cs typeface="Verdana" pitchFamily="34" charset="0"/>
            </a:rPr>
            <a:t>Executive Summary</a:t>
          </a:r>
        </a:p>
      </dsp:txBody>
      <dsp:txXfrm>
        <a:off x="432350" y="235864"/>
        <a:ext cx="5885232" cy="193730"/>
      </dsp:txXfrm>
    </dsp:sp>
    <dsp:sp modelId="{460F8C05-BC5D-41B6-BC6B-5EB981F76C40}">
      <dsp:nvSpPr>
        <dsp:cNvPr id="0" name=""/>
        <dsp:cNvSpPr/>
      </dsp:nvSpPr>
      <dsp:spPr>
        <a:xfrm>
          <a:off x="0" y="684875"/>
          <a:ext cx="8437418" cy="20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C9C9296-BDA0-44FF-95B7-76FAFB6C613C}">
      <dsp:nvSpPr>
        <dsp:cNvPr id="0" name=""/>
        <dsp:cNvSpPr/>
      </dsp:nvSpPr>
      <dsp:spPr>
        <a:xfrm>
          <a:off x="421870" y="566795"/>
          <a:ext cx="5906192" cy="236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240" tIns="0" rIns="223240" bIns="0" numCol="1" spcCol="1270" anchor="ctr" anchorCtr="0">
          <a:noAutofit/>
        </a:bodyPr>
        <a:lstStyle/>
        <a:p>
          <a:pPr marL="0" lvl="0" indent="0" algn="l" defTabSz="533400">
            <a:lnSpc>
              <a:spcPct val="90000"/>
            </a:lnSpc>
            <a:spcBef>
              <a:spcPct val="0"/>
            </a:spcBef>
            <a:spcAft>
              <a:spcPct val="35000"/>
            </a:spcAft>
            <a:buNone/>
          </a:pPr>
          <a:r>
            <a:rPr lang="en-US" sz="1200" b="1" kern="1200" dirty="0">
              <a:latin typeface="+mj-lt"/>
              <a:ea typeface="Verdana" pitchFamily="34" charset="0"/>
              <a:cs typeface="Verdana" pitchFamily="34" charset="0"/>
            </a:rPr>
            <a:t>Introduction &amp; Problem Statement</a:t>
          </a:r>
        </a:p>
      </dsp:txBody>
      <dsp:txXfrm>
        <a:off x="433398" y="578323"/>
        <a:ext cx="5883136" cy="213104"/>
      </dsp:txXfrm>
    </dsp:sp>
    <dsp:sp modelId="{BD1BAD7A-DC75-4D54-9B74-ADBFEE641DF0}">
      <dsp:nvSpPr>
        <dsp:cNvPr id="0" name=""/>
        <dsp:cNvSpPr/>
      </dsp:nvSpPr>
      <dsp:spPr>
        <a:xfrm>
          <a:off x="0" y="1047755"/>
          <a:ext cx="8437418" cy="20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C9DC53E-6627-4D5A-BAC6-D4FF76FE19EA}">
      <dsp:nvSpPr>
        <dsp:cNvPr id="0" name=""/>
        <dsp:cNvSpPr/>
      </dsp:nvSpPr>
      <dsp:spPr>
        <a:xfrm>
          <a:off x="421870" y="929675"/>
          <a:ext cx="5906192" cy="236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240" tIns="0" rIns="223240" bIns="0" numCol="1" spcCol="1270" anchor="ctr" anchorCtr="0">
          <a:noAutofit/>
        </a:bodyPr>
        <a:lstStyle/>
        <a:p>
          <a:pPr marL="0" lvl="0" indent="0" algn="l" defTabSz="533400">
            <a:lnSpc>
              <a:spcPct val="90000"/>
            </a:lnSpc>
            <a:spcBef>
              <a:spcPct val="0"/>
            </a:spcBef>
            <a:spcAft>
              <a:spcPct val="35000"/>
            </a:spcAft>
            <a:buNone/>
          </a:pPr>
          <a:r>
            <a:rPr lang="en-US" sz="1200" b="1" kern="1200" dirty="0">
              <a:latin typeface="+mj-lt"/>
              <a:ea typeface="Verdana" pitchFamily="34" charset="0"/>
              <a:cs typeface="Verdana" pitchFamily="34" charset="0"/>
            </a:rPr>
            <a:t>Business Goal</a:t>
          </a:r>
        </a:p>
      </dsp:txBody>
      <dsp:txXfrm>
        <a:off x="433398" y="941203"/>
        <a:ext cx="5883136" cy="213104"/>
      </dsp:txXfrm>
    </dsp:sp>
    <dsp:sp modelId="{18F4578E-B83D-4FA9-8B74-9E77651F718A}">
      <dsp:nvSpPr>
        <dsp:cNvPr id="0" name=""/>
        <dsp:cNvSpPr/>
      </dsp:nvSpPr>
      <dsp:spPr>
        <a:xfrm>
          <a:off x="0" y="1410635"/>
          <a:ext cx="8437418" cy="20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E4105C9-A58E-40C1-81EA-4F85508AAAC9}">
      <dsp:nvSpPr>
        <dsp:cNvPr id="0" name=""/>
        <dsp:cNvSpPr/>
      </dsp:nvSpPr>
      <dsp:spPr>
        <a:xfrm>
          <a:off x="421870" y="1292555"/>
          <a:ext cx="5906192" cy="236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240" tIns="0" rIns="223240" bIns="0" numCol="1" spcCol="1270" anchor="ctr" anchorCtr="0">
          <a:noAutofit/>
        </a:bodyPr>
        <a:lstStyle/>
        <a:p>
          <a:pPr marL="0" lvl="0" indent="0" algn="l" defTabSz="533400">
            <a:lnSpc>
              <a:spcPct val="90000"/>
            </a:lnSpc>
            <a:spcBef>
              <a:spcPct val="0"/>
            </a:spcBef>
            <a:spcAft>
              <a:spcPct val="35000"/>
            </a:spcAft>
            <a:buNone/>
          </a:pPr>
          <a:r>
            <a:rPr lang="en-US" sz="1200" b="1" kern="1200" dirty="0">
              <a:latin typeface="+mj-lt"/>
              <a:ea typeface="Verdana" pitchFamily="34" charset="0"/>
              <a:cs typeface="Verdana" pitchFamily="34" charset="0"/>
            </a:rPr>
            <a:t>Flow Chart &amp; Process Cycle</a:t>
          </a:r>
        </a:p>
      </dsp:txBody>
      <dsp:txXfrm>
        <a:off x="433398" y="1304083"/>
        <a:ext cx="5883136" cy="213104"/>
      </dsp:txXfrm>
    </dsp:sp>
    <dsp:sp modelId="{361C2EBD-8C42-42FD-BF1A-DAD701316BAF}">
      <dsp:nvSpPr>
        <dsp:cNvPr id="0" name=""/>
        <dsp:cNvSpPr/>
      </dsp:nvSpPr>
      <dsp:spPr>
        <a:xfrm>
          <a:off x="0" y="1773515"/>
          <a:ext cx="8437418" cy="20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AD47A75-6561-416A-8B82-C6993C88F969}">
      <dsp:nvSpPr>
        <dsp:cNvPr id="0" name=""/>
        <dsp:cNvSpPr/>
      </dsp:nvSpPr>
      <dsp:spPr>
        <a:xfrm>
          <a:off x="421870" y="1655435"/>
          <a:ext cx="5906192" cy="236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240" tIns="0" rIns="223240" bIns="0" numCol="1" spcCol="1270" anchor="ctr" anchorCtr="0">
          <a:noAutofit/>
        </a:bodyPr>
        <a:lstStyle/>
        <a:p>
          <a:pPr marL="0" lvl="0" indent="0" algn="l" defTabSz="533400">
            <a:lnSpc>
              <a:spcPct val="90000"/>
            </a:lnSpc>
            <a:spcBef>
              <a:spcPct val="0"/>
            </a:spcBef>
            <a:spcAft>
              <a:spcPct val="35000"/>
            </a:spcAft>
            <a:buNone/>
          </a:pPr>
          <a:r>
            <a:rPr lang="en-US" sz="1200" b="1" kern="1200" dirty="0">
              <a:latin typeface="+mj-lt"/>
              <a:ea typeface="Verdana" pitchFamily="34" charset="0"/>
              <a:cs typeface="Verdana" pitchFamily="34" charset="0"/>
            </a:rPr>
            <a:t>Data Collection / Data Set</a:t>
          </a:r>
        </a:p>
      </dsp:txBody>
      <dsp:txXfrm>
        <a:off x="433398" y="1666963"/>
        <a:ext cx="5883136" cy="213104"/>
      </dsp:txXfrm>
    </dsp:sp>
    <dsp:sp modelId="{B171538E-CABA-41D4-99EB-1B85FEA663A6}">
      <dsp:nvSpPr>
        <dsp:cNvPr id="0" name=""/>
        <dsp:cNvSpPr/>
      </dsp:nvSpPr>
      <dsp:spPr>
        <a:xfrm>
          <a:off x="0" y="2136395"/>
          <a:ext cx="8437418" cy="20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A091243-4924-4D11-A16D-C0AFF01CDD23}">
      <dsp:nvSpPr>
        <dsp:cNvPr id="0" name=""/>
        <dsp:cNvSpPr/>
      </dsp:nvSpPr>
      <dsp:spPr>
        <a:xfrm>
          <a:off x="421870" y="2018315"/>
          <a:ext cx="5906192" cy="236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240" tIns="0" rIns="223240" bIns="0" numCol="1" spcCol="1270" anchor="ctr" anchorCtr="0">
          <a:noAutofit/>
        </a:bodyPr>
        <a:lstStyle/>
        <a:p>
          <a:pPr marL="0" lvl="0" indent="0" algn="l" defTabSz="533400">
            <a:lnSpc>
              <a:spcPct val="90000"/>
            </a:lnSpc>
            <a:spcBef>
              <a:spcPct val="0"/>
            </a:spcBef>
            <a:spcAft>
              <a:spcPct val="35000"/>
            </a:spcAft>
            <a:buNone/>
          </a:pPr>
          <a:r>
            <a:rPr lang="en-US" sz="1200" b="1" kern="1200" dirty="0">
              <a:latin typeface="+mj-lt"/>
              <a:ea typeface="Verdana" pitchFamily="34" charset="0"/>
              <a:cs typeface="Verdana" pitchFamily="34" charset="0"/>
            </a:rPr>
            <a:t>Data Preparation</a:t>
          </a:r>
        </a:p>
      </dsp:txBody>
      <dsp:txXfrm>
        <a:off x="433398" y="2029843"/>
        <a:ext cx="5883136" cy="213104"/>
      </dsp:txXfrm>
    </dsp:sp>
    <dsp:sp modelId="{93ED1673-F9C6-4D6A-8833-AAC4521C4527}">
      <dsp:nvSpPr>
        <dsp:cNvPr id="0" name=""/>
        <dsp:cNvSpPr/>
      </dsp:nvSpPr>
      <dsp:spPr>
        <a:xfrm>
          <a:off x="0" y="2499275"/>
          <a:ext cx="8437418" cy="20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FA8E7CD-3822-4DCD-9713-140DAAFAC6D2}">
      <dsp:nvSpPr>
        <dsp:cNvPr id="0" name=""/>
        <dsp:cNvSpPr/>
      </dsp:nvSpPr>
      <dsp:spPr>
        <a:xfrm>
          <a:off x="421870" y="2381195"/>
          <a:ext cx="5906192" cy="236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240" tIns="0" rIns="223240" bIns="0" numCol="1" spcCol="1270" anchor="ctr" anchorCtr="0">
          <a:noAutofit/>
        </a:bodyPr>
        <a:lstStyle/>
        <a:p>
          <a:pPr marL="0" lvl="0" indent="0" algn="l" defTabSz="533400">
            <a:lnSpc>
              <a:spcPct val="90000"/>
            </a:lnSpc>
            <a:spcBef>
              <a:spcPct val="0"/>
            </a:spcBef>
            <a:spcAft>
              <a:spcPct val="35000"/>
            </a:spcAft>
            <a:buNone/>
          </a:pPr>
          <a:r>
            <a:rPr lang="en-US" sz="1200" b="1" kern="1200" dirty="0">
              <a:latin typeface="+mj-lt"/>
              <a:ea typeface="Verdana" pitchFamily="34" charset="0"/>
              <a:cs typeface="Verdana" pitchFamily="34" charset="0"/>
            </a:rPr>
            <a:t>Choose Model &amp; Feature Selection</a:t>
          </a:r>
        </a:p>
      </dsp:txBody>
      <dsp:txXfrm>
        <a:off x="433398" y="2392723"/>
        <a:ext cx="5883136" cy="213104"/>
      </dsp:txXfrm>
    </dsp:sp>
    <dsp:sp modelId="{7AD7EC7D-DACA-4B8A-AA5A-D26EC504634C}">
      <dsp:nvSpPr>
        <dsp:cNvPr id="0" name=""/>
        <dsp:cNvSpPr/>
      </dsp:nvSpPr>
      <dsp:spPr>
        <a:xfrm>
          <a:off x="0" y="2862155"/>
          <a:ext cx="8437418" cy="20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D8AD600-49B3-4DF4-BC97-FA2D23A565AA}">
      <dsp:nvSpPr>
        <dsp:cNvPr id="0" name=""/>
        <dsp:cNvSpPr/>
      </dsp:nvSpPr>
      <dsp:spPr>
        <a:xfrm>
          <a:off x="421870" y="2744075"/>
          <a:ext cx="5906192" cy="236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240" tIns="0" rIns="223240" bIns="0" numCol="1" spcCol="1270" anchor="ctr" anchorCtr="0">
          <a:noAutofit/>
        </a:bodyPr>
        <a:lstStyle/>
        <a:p>
          <a:pPr marL="0" lvl="0" indent="0" algn="l" defTabSz="533400">
            <a:lnSpc>
              <a:spcPct val="90000"/>
            </a:lnSpc>
            <a:spcBef>
              <a:spcPct val="0"/>
            </a:spcBef>
            <a:spcAft>
              <a:spcPct val="35000"/>
            </a:spcAft>
            <a:buNone/>
          </a:pPr>
          <a:r>
            <a:rPr lang="en-US" sz="1200" b="1" kern="1200" dirty="0">
              <a:latin typeface="+mj-lt"/>
              <a:ea typeface="STLiti" panose="02010800040101010101" pitchFamily="2" charset="-122"/>
            </a:rPr>
            <a:t>Analysis &amp; Modelling</a:t>
          </a:r>
          <a:endParaRPr lang="en-US" sz="1200" b="1" kern="1200" dirty="0">
            <a:latin typeface="+mj-lt"/>
            <a:ea typeface="Verdana" pitchFamily="34" charset="0"/>
            <a:cs typeface="Verdana" pitchFamily="34" charset="0"/>
          </a:endParaRPr>
        </a:p>
      </dsp:txBody>
      <dsp:txXfrm>
        <a:off x="433398" y="2755603"/>
        <a:ext cx="5883136" cy="213104"/>
      </dsp:txXfrm>
    </dsp:sp>
    <dsp:sp modelId="{007C1CE6-77EA-4E34-A51A-214F5DD7BA6E}">
      <dsp:nvSpPr>
        <dsp:cNvPr id="0" name=""/>
        <dsp:cNvSpPr/>
      </dsp:nvSpPr>
      <dsp:spPr>
        <a:xfrm>
          <a:off x="0" y="3225035"/>
          <a:ext cx="8437418" cy="20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694AC85-11B3-42EE-80DE-CBB67888366B}">
      <dsp:nvSpPr>
        <dsp:cNvPr id="0" name=""/>
        <dsp:cNvSpPr/>
      </dsp:nvSpPr>
      <dsp:spPr>
        <a:xfrm>
          <a:off x="421870" y="3106955"/>
          <a:ext cx="5906192" cy="236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240" tIns="0" rIns="223240" bIns="0" numCol="1" spcCol="1270" anchor="ctr" anchorCtr="0">
          <a:noAutofit/>
        </a:bodyPr>
        <a:lstStyle/>
        <a:p>
          <a:pPr marL="0" lvl="0" indent="0" algn="l" defTabSz="533400">
            <a:lnSpc>
              <a:spcPct val="90000"/>
            </a:lnSpc>
            <a:spcBef>
              <a:spcPct val="0"/>
            </a:spcBef>
            <a:spcAft>
              <a:spcPct val="35000"/>
            </a:spcAft>
            <a:buNone/>
          </a:pPr>
          <a:r>
            <a:rPr lang="en-SG" sz="1200" b="1" kern="1200" dirty="0">
              <a:solidFill>
                <a:schemeClr val="bg1"/>
              </a:solidFill>
              <a:latin typeface="+mj-lt"/>
              <a:ea typeface="STLiti" panose="02010800040101010101" pitchFamily="2" charset="-122"/>
            </a:rPr>
            <a:t>Analysis and Modelling – examining the models (Performance on Train sample)</a:t>
          </a:r>
          <a:endParaRPr lang="en-US" sz="1200" b="1" kern="1200" dirty="0">
            <a:latin typeface="+mj-lt"/>
            <a:ea typeface="Verdana" pitchFamily="34" charset="0"/>
            <a:cs typeface="Verdana" pitchFamily="34" charset="0"/>
          </a:endParaRPr>
        </a:p>
      </dsp:txBody>
      <dsp:txXfrm>
        <a:off x="433398" y="3118483"/>
        <a:ext cx="5883136" cy="213104"/>
      </dsp:txXfrm>
    </dsp:sp>
    <dsp:sp modelId="{434A8AAE-6432-44FC-861B-FF56670A3C8F}">
      <dsp:nvSpPr>
        <dsp:cNvPr id="0" name=""/>
        <dsp:cNvSpPr/>
      </dsp:nvSpPr>
      <dsp:spPr>
        <a:xfrm>
          <a:off x="0" y="3587915"/>
          <a:ext cx="8437418" cy="20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76B91D1-C5ED-473D-AA00-C05BDA7B0832}">
      <dsp:nvSpPr>
        <dsp:cNvPr id="0" name=""/>
        <dsp:cNvSpPr/>
      </dsp:nvSpPr>
      <dsp:spPr>
        <a:xfrm>
          <a:off x="421870" y="3469835"/>
          <a:ext cx="5906192" cy="236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240" tIns="0" rIns="223240" bIns="0" numCol="1" spcCol="1270" anchor="ctr" anchorCtr="0">
          <a:noAutofit/>
        </a:bodyPr>
        <a:lstStyle/>
        <a:p>
          <a:pPr marL="0" lvl="0" indent="0" algn="l" defTabSz="533400">
            <a:lnSpc>
              <a:spcPct val="90000"/>
            </a:lnSpc>
            <a:spcBef>
              <a:spcPct val="0"/>
            </a:spcBef>
            <a:spcAft>
              <a:spcPct val="35000"/>
            </a:spcAft>
            <a:buNone/>
          </a:pPr>
          <a:r>
            <a:rPr lang="en-SG" sz="1200" b="1" kern="1200" dirty="0">
              <a:solidFill>
                <a:schemeClr val="bg1"/>
              </a:solidFill>
              <a:latin typeface="+mj-lt"/>
              <a:ea typeface="STLiti" panose="02010800040101010101" pitchFamily="2" charset="-122"/>
            </a:rPr>
            <a:t>Validation – examining the models (Performance on test sample)</a:t>
          </a:r>
          <a:endParaRPr lang="en-US" sz="1200" b="1" kern="1200" dirty="0">
            <a:latin typeface="+mj-lt"/>
            <a:ea typeface="Verdana" pitchFamily="34" charset="0"/>
            <a:cs typeface="Verdana" pitchFamily="34" charset="0"/>
          </a:endParaRPr>
        </a:p>
      </dsp:txBody>
      <dsp:txXfrm>
        <a:off x="433398" y="3481363"/>
        <a:ext cx="5883136" cy="213104"/>
      </dsp:txXfrm>
    </dsp:sp>
    <dsp:sp modelId="{4A9A2C98-1DE5-43F9-ACAC-0F8CAB85B913}">
      <dsp:nvSpPr>
        <dsp:cNvPr id="0" name=""/>
        <dsp:cNvSpPr/>
      </dsp:nvSpPr>
      <dsp:spPr>
        <a:xfrm>
          <a:off x="0" y="3950795"/>
          <a:ext cx="8437418" cy="20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B7B4243-29C8-43E0-A013-273503A8A359}">
      <dsp:nvSpPr>
        <dsp:cNvPr id="0" name=""/>
        <dsp:cNvSpPr/>
      </dsp:nvSpPr>
      <dsp:spPr>
        <a:xfrm>
          <a:off x="421870" y="3832715"/>
          <a:ext cx="5906192" cy="236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240" tIns="0" rIns="223240" bIns="0" numCol="1" spcCol="1270" anchor="ctr" anchorCtr="0">
          <a:noAutofit/>
        </a:bodyPr>
        <a:lstStyle/>
        <a:p>
          <a:pPr marL="0" lvl="0" indent="0" algn="l" defTabSz="533400">
            <a:lnSpc>
              <a:spcPct val="90000"/>
            </a:lnSpc>
            <a:spcBef>
              <a:spcPct val="0"/>
            </a:spcBef>
            <a:spcAft>
              <a:spcPct val="35000"/>
            </a:spcAft>
            <a:buNone/>
          </a:pPr>
          <a:r>
            <a:rPr lang="en-SG" sz="1200" b="1" kern="1200" dirty="0">
              <a:solidFill>
                <a:schemeClr val="bg1"/>
              </a:solidFill>
              <a:latin typeface="+mj-lt"/>
              <a:ea typeface="STLiti" panose="02010800040101010101" pitchFamily="2" charset="-122"/>
            </a:rPr>
            <a:t>Analysis and Modelling – Evaluation of Models</a:t>
          </a:r>
          <a:endParaRPr lang="en-US" sz="1200" b="1" kern="1200" dirty="0">
            <a:latin typeface="+mj-lt"/>
            <a:ea typeface="Verdana" pitchFamily="34" charset="0"/>
            <a:cs typeface="Verdana" pitchFamily="34" charset="0"/>
          </a:endParaRPr>
        </a:p>
      </dsp:txBody>
      <dsp:txXfrm>
        <a:off x="433398" y="3844243"/>
        <a:ext cx="5883136" cy="213104"/>
      </dsp:txXfrm>
    </dsp:sp>
    <dsp:sp modelId="{5C3CEB38-0295-4763-A7F9-88B88CE230EB}">
      <dsp:nvSpPr>
        <dsp:cNvPr id="0" name=""/>
        <dsp:cNvSpPr/>
      </dsp:nvSpPr>
      <dsp:spPr>
        <a:xfrm>
          <a:off x="0" y="4313675"/>
          <a:ext cx="8437418" cy="20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39B924F-4EBE-4B69-AB4F-C082E7B2F708}">
      <dsp:nvSpPr>
        <dsp:cNvPr id="0" name=""/>
        <dsp:cNvSpPr/>
      </dsp:nvSpPr>
      <dsp:spPr>
        <a:xfrm>
          <a:off x="421870" y="4195595"/>
          <a:ext cx="5906192" cy="236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240" tIns="0" rIns="223240" bIns="0" numCol="1" spcCol="1270" anchor="ctr" anchorCtr="0">
          <a:noAutofit/>
        </a:bodyPr>
        <a:lstStyle/>
        <a:p>
          <a:pPr marL="0" lvl="0" indent="0" algn="l" defTabSz="533400">
            <a:lnSpc>
              <a:spcPct val="90000"/>
            </a:lnSpc>
            <a:spcBef>
              <a:spcPct val="0"/>
            </a:spcBef>
            <a:spcAft>
              <a:spcPct val="35000"/>
            </a:spcAft>
            <a:buNone/>
          </a:pPr>
          <a:r>
            <a:rPr lang="en-SG" sz="1200" b="1" kern="1200" dirty="0">
              <a:solidFill>
                <a:schemeClr val="bg1"/>
              </a:solidFill>
              <a:latin typeface="+mj-lt"/>
              <a:ea typeface="STLiti" panose="02010800040101010101" pitchFamily="2" charset="-122"/>
            </a:rPr>
            <a:t>Analysis and Modelling – Scaled score</a:t>
          </a:r>
        </a:p>
      </dsp:txBody>
      <dsp:txXfrm>
        <a:off x="433398" y="4207123"/>
        <a:ext cx="5883136" cy="213104"/>
      </dsp:txXfrm>
    </dsp:sp>
    <dsp:sp modelId="{099C07F2-3D34-4212-8C91-D622A326703B}">
      <dsp:nvSpPr>
        <dsp:cNvPr id="0" name=""/>
        <dsp:cNvSpPr/>
      </dsp:nvSpPr>
      <dsp:spPr>
        <a:xfrm>
          <a:off x="0" y="4676555"/>
          <a:ext cx="8437418" cy="20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6B0F0BF-A68C-42B4-8397-4EA35D3DD063}">
      <dsp:nvSpPr>
        <dsp:cNvPr id="0" name=""/>
        <dsp:cNvSpPr/>
      </dsp:nvSpPr>
      <dsp:spPr>
        <a:xfrm>
          <a:off x="421870" y="4558475"/>
          <a:ext cx="5906192" cy="236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240" tIns="0" rIns="223240" bIns="0" numCol="1" spcCol="1270" anchor="ctr" anchorCtr="0">
          <a:noAutofit/>
        </a:bodyPr>
        <a:lstStyle/>
        <a:p>
          <a:pPr marL="0" lvl="0" indent="0" algn="l" defTabSz="533400">
            <a:lnSpc>
              <a:spcPct val="90000"/>
            </a:lnSpc>
            <a:spcBef>
              <a:spcPct val="0"/>
            </a:spcBef>
            <a:spcAft>
              <a:spcPct val="35000"/>
            </a:spcAft>
            <a:buNone/>
          </a:pPr>
          <a:r>
            <a:rPr lang="en-SG" sz="1200" b="1" kern="1200" dirty="0">
              <a:solidFill>
                <a:schemeClr val="bg1"/>
              </a:solidFill>
              <a:latin typeface="+mj-lt"/>
              <a:ea typeface="STLiti" panose="02010800040101010101" pitchFamily="2" charset="-122"/>
            </a:rPr>
            <a:t>Scaled score – Summary (Proposed solution)</a:t>
          </a:r>
        </a:p>
      </dsp:txBody>
      <dsp:txXfrm>
        <a:off x="433398" y="4570003"/>
        <a:ext cx="5883136" cy="213104"/>
      </dsp:txXfrm>
    </dsp:sp>
    <dsp:sp modelId="{58455CB5-DCD2-4736-A453-667A4FE2EB3A}">
      <dsp:nvSpPr>
        <dsp:cNvPr id="0" name=""/>
        <dsp:cNvSpPr/>
      </dsp:nvSpPr>
      <dsp:spPr>
        <a:xfrm>
          <a:off x="0" y="5081376"/>
          <a:ext cx="8437418" cy="20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E310DCD-BC80-49CC-8EB7-E9C47C175B0E}">
      <dsp:nvSpPr>
        <dsp:cNvPr id="0" name=""/>
        <dsp:cNvSpPr/>
      </dsp:nvSpPr>
      <dsp:spPr>
        <a:xfrm>
          <a:off x="421870" y="4921355"/>
          <a:ext cx="5906192" cy="236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240" tIns="0" rIns="223240" bIns="0" numCol="1" spcCol="1270" anchor="ctr" anchorCtr="0">
          <a:noAutofit/>
        </a:bodyPr>
        <a:lstStyle/>
        <a:p>
          <a:pPr marL="0" lvl="0" indent="0" algn="l" defTabSz="533400">
            <a:lnSpc>
              <a:spcPct val="90000"/>
            </a:lnSpc>
            <a:spcBef>
              <a:spcPct val="0"/>
            </a:spcBef>
            <a:spcAft>
              <a:spcPct val="35000"/>
            </a:spcAft>
            <a:buNone/>
          </a:pPr>
          <a:r>
            <a:rPr lang="en-US" sz="1200" b="1" kern="1200" dirty="0">
              <a:latin typeface="+mj-lt"/>
              <a:ea typeface="Verdana" pitchFamily="34" charset="0"/>
              <a:cs typeface="Verdana" pitchFamily="34" charset="0"/>
            </a:rPr>
            <a:t>Challenges</a:t>
          </a:r>
          <a:r>
            <a:rPr lang="en-US" sz="1200" kern="1200" dirty="0">
              <a:latin typeface="+mj-lt"/>
            </a:rPr>
            <a:t> </a:t>
          </a:r>
        </a:p>
      </dsp:txBody>
      <dsp:txXfrm>
        <a:off x="433398" y="4932883"/>
        <a:ext cx="5883136" cy="213104"/>
      </dsp:txXfrm>
    </dsp:sp>
    <dsp:sp modelId="{90D633F0-CD78-47BD-9B8F-8DBFFEC2E371}">
      <dsp:nvSpPr>
        <dsp:cNvPr id="0" name=""/>
        <dsp:cNvSpPr/>
      </dsp:nvSpPr>
      <dsp:spPr>
        <a:xfrm>
          <a:off x="0" y="5402315"/>
          <a:ext cx="8437418" cy="2016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71FF94-65FF-4BCB-B90A-83091B9983B3}">
      <dsp:nvSpPr>
        <dsp:cNvPr id="0" name=""/>
        <dsp:cNvSpPr/>
      </dsp:nvSpPr>
      <dsp:spPr>
        <a:xfrm>
          <a:off x="421870" y="5284235"/>
          <a:ext cx="5906192" cy="236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3240" tIns="0" rIns="223240" bIns="0" numCol="1" spcCol="1270" anchor="ctr" anchorCtr="0">
          <a:noAutofit/>
        </a:bodyPr>
        <a:lstStyle/>
        <a:p>
          <a:pPr marL="0" lvl="0" indent="0" algn="l" defTabSz="533400">
            <a:lnSpc>
              <a:spcPct val="90000"/>
            </a:lnSpc>
            <a:spcBef>
              <a:spcPct val="0"/>
            </a:spcBef>
            <a:spcAft>
              <a:spcPct val="35000"/>
            </a:spcAft>
            <a:buNone/>
          </a:pPr>
          <a:r>
            <a:rPr lang="en-US" sz="1200" b="1" kern="1200" dirty="0">
              <a:latin typeface="+mj-lt"/>
              <a:ea typeface="Verdana" pitchFamily="34" charset="0"/>
              <a:cs typeface="Verdana" pitchFamily="34" charset="0"/>
            </a:rPr>
            <a:t>Appendix</a:t>
          </a:r>
        </a:p>
      </dsp:txBody>
      <dsp:txXfrm>
        <a:off x="433398" y="5295763"/>
        <a:ext cx="5883136" cy="21310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243EF9-92C9-4B8A-B4DB-52A40F65E961}" type="datetimeFigureOut">
              <a:rPr lang="en-SG" smtClean="0"/>
              <a:t>21/9/2019</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5B00F3-6B0C-431E-9EBD-83EE28C3A891}" type="slidenum">
              <a:rPr lang="en-SG" smtClean="0"/>
              <a:t>‹#›</a:t>
            </a:fld>
            <a:endParaRPr lang="en-SG"/>
          </a:p>
        </p:txBody>
      </p:sp>
    </p:spTree>
    <p:extLst>
      <p:ext uri="{BB962C8B-B14F-4D97-AF65-F5344CB8AC3E}">
        <p14:creationId xmlns:p14="http://schemas.microsoft.com/office/powerpoint/2010/main" val="4001588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A7AE3-46DB-4AF0-B5FF-30FE5D0222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B1C5F1F1-92F6-4234-81F4-239B70DB98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2B032CB6-9D43-42B8-B1F7-D9447B855ABA}"/>
              </a:ext>
            </a:extLst>
          </p:cNvPr>
          <p:cNvSpPr>
            <a:spLocks noGrp="1"/>
          </p:cNvSpPr>
          <p:nvPr>
            <p:ph type="dt" sz="half" idx="10"/>
          </p:nvPr>
        </p:nvSpPr>
        <p:spPr/>
        <p:txBody>
          <a:bodyPr/>
          <a:lstStyle/>
          <a:p>
            <a:fld id="{35EFC415-8224-4AD9-8AE0-3AA9128BC5FD}" type="datetimeFigureOut">
              <a:rPr lang="en-SG" smtClean="0"/>
              <a:t>21/9/2019</a:t>
            </a:fld>
            <a:endParaRPr lang="en-SG"/>
          </a:p>
        </p:txBody>
      </p:sp>
      <p:sp>
        <p:nvSpPr>
          <p:cNvPr id="5" name="Footer Placeholder 4">
            <a:extLst>
              <a:ext uri="{FF2B5EF4-FFF2-40B4-BE49-F238E27FC236}">
                <a16:creationId xmlns:a16="http://schemas.microsoft.com/office/drawing/2014/main" id="{BA53173B-860F-4CCE-835A-B52267C6AF7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FBEF6C3-6C99-4CB1-A13B-1FDDBF798CA6}"/>
              </a:ext>
            </a:extLst>
          </p:cNvPr>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2367128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FDE2-EAE8-4BA5-A59B-CB6CF7F67762}"/>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AD02D0B-58CF-4D5E-8754-0D1E6A41EF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314217F-530B-4CD6-AF13-EC897EC92CE0}"/>
              </a:ext>
            </a:extLst>
          </p:cNvPr>
          <p:cNvSpPr>
            <a:spLocks noGrp="1"/>
          </p:cNvSpPr>
          <p:nvPr>
            <p:ph type="dt" sz="half" idx="10"/>
          </p:nvPr>
        </p:nvSpPr>
        <p:spPr/>
        <p:txBody>
          <a:bodyPr/>
          <a:lstStyle/>
          <a:p>
            <a:fld id="{35EFC415-8224-4AD9-8AE0-3AA9128BC5FD}" type="datetimeFigureOut">
              <a:rPr lang="en-SG" smtClean="0"/>
              <a:t>21/9/2019</a:t>
            </a:fld>
            <a:endParaRPr lang="en-SG"/>
          </a:p>
        </p:txBody>
      </p:sp>
      <p:sp>
        <p:nvSpPr>
          <p:cNvPr id="5" name="Footer Placeholder 4">
            <a:extLst>
              <a:ext uri="{FF2B5EF4-FFF2-40B4-BE49-F238E27FC236}">
                <a16:creationId xmlns:a16="http://schemas.microsoft.com/office/drawing/2014/main" id="{5087550E-390D-49FA-9BF9-1C3AE41DB25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D005558-E2DC-4BBA-A6EF-6F7E5509CABD}"/>
              </a:ext>
            </a:extLst>
          </p:cNvPr>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1057138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F72F3E-DE07-4E67-83B6-651992E56E94}"/>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3AED688-9069-4E6B-AB0D-0CA2E6DE42B4}"/>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929988A-FB46-4352-8B67-FB40FE85499C}"/>
              </a:ext>
            </a:extLst>
          </p:cNvPr>
          <p:cNvSpPr>
            <a:spLocks noGrp="1"/>
          </p:cNvSpPr>
          <p:nvPr>
            <p:ph type="dt" sz="half" idx="10"/>
          </p:nvPr>
        </p:nvSpPr>
        <p:spPr/>
        <p:txBody>
          <a:bodyPr/>
          <a:lstStyle/>
          <a:p>
            <a:fld id="{35EFC415-8224-4AD9-8AE0-3AA9128BC5FD}" type="datetimeFigureOut">
              <a:rPr lang="en-SG" smtClean="0"/>
              <a:t>21/9/2019</a:t>
            </a:fld>
            <a:endParaRPr lang="en-SG"/>
          </a:p>
        </p:txBody>
      </p:sp>
      <p:sp>
        <p:nvSpPr>
          <p:cNvPr id="5" name="Footer Placeholder 4">
            <a:extLst>
              <a:ext uri="{FF2B5EF4-FFF2-40B4-BE49-F238E27FC236}">
                <a16:creationId xmlns:a16="http://schemas.microsoft.com/office/drawing/2014/main" id="{6E5AA67E-332B-48BF-BEB0-39D613A4D3C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6EE6088-1B7F-469D-963C-A3A965F6ED05}"/>
              </a:ext>
            </a:extLst>
          </p:cNvPr>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353188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5EFC415-8224-4AD9-8AE0-3AA9128BC5FD}" type="datetimeFigureOut">
              <a:rPr lang="en-SG" smtClean="0"/>
              <a:t>21/9/2019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766630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EFC415-8224-4AD9-8AE0-3AA9128BC5FD}" type="datetimeFigureOut">
              <a:rPr lang="en-SG" smtClean="0"/>
              <a:t>21/9/2019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1622065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EFC415-8224-4AD9-8AE0-3AA9128BC5FD}" type="datetimeFigureOut">
              <a:rPr lang="en-SG" smtClean="0"/>
              <a:t>21/9/2019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2851798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EFC415-8224-4AD9-8AE0-3AA9128BC5FD}" type="datetimeFigureOut">
              <a:rPr lang="en-SG" smtClean="0"/>
              <a:t>21/9/2019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2657944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5EFC415-8224-4AD9-8AE0-3AA9128BC5FD}" type="datetimeFigureOut">
              <a:rPr lang="en-SG" smtClean="0"/>
              <a:t>21/9/2019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1944507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EFC415-8224-4AD9-8AE0-3AA9128BC5FD}" type="datetimeFigureOut">
              <a:rPr lang="en-SG" smtClean="0"/>
              <a:t>21/9/2019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6245308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EFC415-8224-4AD9-8AE0-3AA9128BC5FD}" type="datetimeFigureOut">
              <a:rPr lang="en-SG" smtClean="0"/>
              <a:t>21/9/2019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17598299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FC415-8224-4AD9-8AE0-3AA9128BC5FD}" type="datetimeFigureOut">
              <a:rPr lang="en-SG" smtClean="0"/>
              <a:t>21/9/2019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3172497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2C9A3-45D6-45CA-903D-2C918F9463F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A84FA7E-3E89-4447-8877-6716F73D91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097066E-3345-4DF5-A7C2-FA571335C8EB}"/>
              </a:ext>
            </a:extLst>
          </p:cNvPr>
          <p:cNvSpPr>
            <a:spLocks noGrp="1"/>
          </p:cNvSpPr>
          <p:nvPr>
            <p:ph type="dt" sz="half" idx="10"/>
          </p:nvPr>
        </p:nvSpPr>
        <p:spPr/>
        <p:txBody>
          <a:bodyPr/>
          <a:lstStyle/>
          <a:p>
            <a:fld id="{35EFC415-8224-4AD9-8AE0-3AA9128BC5FD}" type="datetimeFigureOut">
              <a:rPr lang="en-SG" smtClean="0"/>
              <a:t>21/9/2019</a:t>
            </a:fld>
            <a:endParaRPr lang="en-SG"/>
          </a:p>
        </p:txBody>
      </p:sp>
      <p:sp>
        <p:nvSpPr>
          <p:cNvPr id="5" name="Footer Placeholder 4">
            <a:extLst>
              <a:ext uri="{FF2B5EF4-FFF2-40B4-BE49-F238E27FC236}">
                <a16:creationId xmlns:a16="http://schemas.microsoft.com/office/drawing/2014/main" id="{0DC5BF66-4A4B-4AA7-B83C-9BCFD573F7E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7E67B04-561E-4C27-AE24-A58B9CB51BC5}"/>
              </a:ext>
            </a:extLst>
          </p:cNvPr>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22010974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FC415-8224-4AD9-8AE0-3AA9128BC5FD}" type="datetimeFigureOut">
              <a:rPr lang="en-SG" smtClean="0"/>
              <a:t>21/9/2019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10014790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EFC415-8224-4AD9-8AE0-3AA9128BC5FD}" type="datetimeFigureOut">
              <a:rPr lang="en-SG" smtClean="0"/>
              <a:t>21/9/2019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33593500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EFC415-8224-4AD9-8AE0-3AA9128BC5FD}" type="datetimeFigureOut">
              <a:rPr lang="en-SG" smtClean="0"/>
              <a:t>21/9/2019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675816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FD0A0-731C-4009-A12E-97C33DAB030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3D99353E-C468-4AE7-A9B6-9F4775913E75}"/>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A55EBB-E0E4-40F1-B426-E0D15AE16BD8}"/>
              </a:ext>
            </a:extLst>
          </p:cNvPr>
          <p:cNvSpPr>
            <a:spLocks noGrp="1"/>
          </p:cNvSpPr>
          <p:nvPr>
            <p:ph type="dt" sz="half" idx="10"/>
          </p:nvPr>
        </p:nvSpPr>
        <p:spPr/>
        <p:txBody>
          <a:bodyPr/>
          <a:lstStyle/>
          <a:p>
            <a:fld id="{35EFC415-8224-4AD9-8AE0-3AA9128BC5FD}" type="datetimeFigureOut">
              <a:rPr lang="en-SG" smtClean="0"/>
              <a:t>21/9/2019</a:t>
            </a:fld>
            <a:endParaRPr lang="en-SG"/>
          </a:p>
        </p:txBody>
      </p:sp>
      <p:sp>
        <p:nvSpPr>
          <p:cNvPr id="5" name="Footer Placeholder 4">
            <a:extLst>
              <a:ext uri="{FF2B5EF4-FFF2-40B4-BE49-F238E27FC236}">
                <a16:creationId xmlns:a16="http://schemas.microsoft.com/office/drawing/2014/main" id="{C26D7D00-2BED-480B-AF65-1A6731FE6A1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920AC38-C05F-4645-96DF-D1BE89AB9848}"/>
              </a:ext>
            </a:extLst>
          </p:cNvPr>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196705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5E54C-A24C-4056-A4B4-D7FDFBB069C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2F5B372-3F3D-4A34-B2C8-2CBA516301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2D3302BE-A5C9-4E5E-B75A-8C05BF7F0E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D1C1C5AA-7587-4943-9DD6-016F66153AA1}"/>
              </a:ext>
            </a:extLst>
          </p:cNvPr>
          <p:cNvSpPr>
            <a:spLocks noGrp="1"/>
          </p:cNvSpPr>
          <p:nvPr>
            <p:ph type="dt" sz="half" idx="10"/>
          </p:nvPr>
        </p:nvSpPr>
        <p:spPr/>
        <p:txBody>
          <a:bodyPr/>
          <a:lstStyle/>
          <a:p>
            <a:fld id="{35EFC415-8224-4AD9-8AE0-3AA9128BC5FD}" type="datetimeFigureOut">
              <a:rPr lang="en-SG" smtClean="0"/>
              <a:t>21/9/2019</a:t>
            </a:fld>
            <a:endParaRPr lang="en-SG"/>
          </a:p>
        </p:txBody>
      </p:sp>
      <p:sp>
        <p:nvSpPr>
          <p:cNvPr id="6" name="Footer Placeholder 5">
            <a:extLst>
              <a:ext uri="{FF2B5EF4-FFF2-40B4-BE49-F238E27FC236}">
                <a16:creationId xmlns:a16="http://schemas.microsoft.com/office/drawing/2014/main" id="{B4A3ABC9-A1DF-4B48-8A90-EB0BB80E963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9B2A2C8-1355-44F5-9A8D-BE8F02CE545E}"/>
              </a:ext>
            </a:extLst>
          </p:cNvPr>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4062219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C7602-D317-4FF1-A438-C2F79CA44E13}"/>
              </a:ext>
            </a:extLst>
          </p:cNvPr>
          <p:cNvSpPr>
            <a:spLocks noGrp="1"/>
          </p:cNvSpPr>
          <p:nvPr>
            <p:ph type="title"/>
          </p:nvPr>
        </p:nvSpPr>
        <p:spPr>
          <a:xfrm>
            <a:off x="839788" y="365127"/>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F35AF49-520B-43FB-83DB-43E01532E3BB}"/>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7FC4E1-660A-4543-B44A-D586B9BE5087}"/>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0D172688-C792-4B7F-BC05-2DA1438FB197}"/>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C974D6-1F87-4FB7-A8DA-70B0492EAC64}"/>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357962DD-353B-4EBD-BB46-D9E94C4CD701}"/>
              </a:ext>
            </a:extLst>
          </p:cNvPr>
          <p:cNvSpPr>
            <a:spLocks noGrp="1"/>
          </p:cNvSpPr>
          <p:nvPr>
            <p:ph type="dt" sz="half" idx="10"/>
          </p:nvPr>
        </p:nvSpPr>
        <p:spPr/>
        <p:txBody>
          <a:bodyPr/>
          <a:lstStyle/>
          <a:p>
            <a:fld id="{35EFC415-8224-4AD9-8AE0-3AA9128BC5FD}" type="datetimeFigureOut">
              <a:rPr lang="en-SG" smtClean="0"/>
              <a:t>21/9/2019</a:t>
            </a:fld>
            <a:endParaRPr lang="en-SG"/>
          </a:p>
        </p:txBody>
      </p:sp>
      <p:sp>
        <p:nvSpPr>
          <p:cNvPr id="8" name="Footer Placeholder 7">
            <a:extLst>
              <a:ext uri="{FF2B5EF4-FFF2-40B4-BE49-F238E27FC236}">
                <a16:creationId xmlns:a16="http://schemas.microsoft.com/office/drawing/2014/main" id="{B0D35E41-F5D1-4FA2-A758-787BF46C6D12}"/>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114656D3-05BC-467F-A28E-67C4DA64CDF5}"/>
              </a:ext>
            </a:extLst>
          </p:cNvPr>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315886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552B4-4630-48F9-A5DF-D0E84D2D6236}"/>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AA720F51-BE08-4FEA-A3AD-10FC38658A91}"/>
              </a:ext>
            </a:extLst>
          </p:cNvPr>
          <p:cNvSpPr>
            <a:spLocks noGrp="1"/>
          </p:cNvSpPr>
          <p:nvPr>
            <p:ph type="dt" sz="half" idx="10"/>
          </p:nvPr>
        </p:nvSpPr>
        <p:spPr/>
        <p:txBody>
          <a:bodyPr/>
          <a:lstStyle/>
          <a:p>
            <a:fld id="{35EFC415-8224-4AD9-8AE0-3AA9128BC5FD}" type="datetimeFigureOut">
              <a:rPr lang="en-SG" smtClean="0"/>
              <a:t>21/9/2019</a:t>
            </a:fld>
            <a:endParaRPr lang="en-SG"/>
          </a:p>
        </p:txBody>
      </p:sp>
      <p:sp>
        <p:nvSpPr>
          <p:cNvPr id="4" name="Footer Placeholder 3">
            <a:extLst>
              <a:ext uri="{FF2B5EF4-FFF2-40B4-BE49-F238E27FC236}">
                <a16:creationId xmlns:a16="http://schemas.microsoft.com/office/drawing/2014/main" id="{05218426-B3E7-4131-B305-900BB3D7FDD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BF7E21A-3C8F-4467-AF7D-4691287017EE}"/>
              </a:ext>
            </a:extLst>
          </p:cNvPr>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994529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B9B241-C794-4E58-B604-925C0B53AE49}"/>
              </a:ext>
            </a:extLst>
          </p:cNvPr>
          <p:cNvSpPr>
            <a:spLocks noGrp="1"/>
          </p:cNvSpPr>
          <p:nvPr>
            <p:ph type="dt" sz="half" idx="10"/>
          </p:nvPr>
        </p:nvSpPr>
        <p:spPr/>
        <p:txBody>
          <a:bodyPr/>
          <a:lstStyle/>
          <a:p>
            <a:fld id="{35EFC415-8224-4AD9-8AE0-3AA9128BC5FD}" type="datetimeFigureOut">
              <a:rPr lang="en-SG" smtClean="0"/>
              <a:t>21/9/2019</a:t>
            </a:fld>
            <a:endParaRPr lang="en-SG"/>
          </a:p>
        </p:txBody>
      </p:sp>
      <p:sp>
        <p:nvSpPr>
          <p:cNvPr id="3" name="Footer Placeholder 2">
            <a:extLst>
              <a:ext uri="{FF2B5EF4-FFF2-40B4-BE49-F238E27FC236}">
                <a16:creationId xmlns:a16="http://schemas.microsoft.com/office/drawing/2014/main" id="{672EC3A2-87EA-4122-A86C-3DDB2ABB2836}"/>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DCC0612F-B5D0-467C-A634-5882B712F8C4}"/>
              </a:ext>
            </a:extLst>
          </p:cNvPr>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1995063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F64E6-C195-41FA-B640-3B439B5A27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32108E14-CAD3-4DAE-BFB6-2A1253C2BBDE}"/>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E0959025-668B-44E4-8CF3-CAE61A31E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395A73-A52D-487A-BFF1-75CA8754E79B}"/>
              </a:ext>
            </a:extLst>
          </p:cNvPr>
          <p:cNvSpPr>
            <a:spLocks noGrp="1"/>
          </p:cNvSpPr>
          <p:nvPr>
            <p:ph type="dt" sz="half" idx="10"/>
          </p:nvPr>
        </p:nvSpPr>
        <p:spPr/>
        <p:txBody>
          <a:bodyPr/>
          <a:lstStyle/>
          <a:p>
            <a:fld id="{35EFC415-8224-4AD9-8AE0-3AA9128BC5FD}" type="datetimeFigureOut">
              <a:rPr lang="en-SG" smtClean="0"/>
              <a:t>21/9/2019</a:t>
            </a:fld>
            <a:endParaRPr lang="en-SG"/>
          </a:p>
        </p:txBody>
      </p:sp>
      <p:sp>
        <p:nvSpPr>
          <p:cNvPr id="6" name="Footer Placeholder 5">
            <a:extLst>
              <a:ext uri="{FF2B5EF4-FFF2-40B4-BE49-F238E27FC236}">
                <a16:creationId xmlns:a16="http://schemas.microsoft.com/office/drawing/2014/main" id="{77AE4FF7-C508-4FC3-81D9-6380F26C250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7890071-9369-4DF4-8693-7C772BFC21B9}"/>
              </a:ext>
            </a:extLst>
          </p:cNvPr>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3291966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941CE-4E79-4F53-ADE5-7EB7413AFB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8D09590B-630B-428C-8E7F-739DFD83BC46}"/>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2F41F606-74DF-46BB-9872-CEEBD94FA8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5A26F6-78CB-4540-AFF8-1C4740518FF6}"/>
              </a:ext>
            </a:extLst>
          </p:cNvPr>
          <p:cNvSpPr>
            <a:spLocks noGrp="1"/>
          </p:cNvSpPr>
          <p:nvPr>
            <p:ph type="dt" sz="half" idx="10"/>
          </p:nvPr>
        </p:nvSpPr>
        <p:spPr/>
        <p:txBody>
          <a:bodyPr/>
          <a:lstStyle/>
          <a:p>
            <a:fld id="{35EFC415-8224-4AD9-8AE0-3AA9128BC5FD}" type="datetimeFigureOut">
              <a:rPr lang="en-SG" smtClean="0"/>
              <a:t>21/9/2019</a:t>
            </a:fld>
            <a:endParaRPr lang="en-SG"/>
          </a:p>
        </p:txBody>
      </p:sp>
      <p:sp>
        <p:nvSpPr>
          <p:cNvPr id="6" name="Footer Placeholder 5">
            <a:extLst>
              <a:ext uri="{FF2B5EF4-FFF2-40B4-BE49-F238E27FC236}">
                <a16:creationId xmlns:a16="http://schemas.microsoft.com/office/drawing/2014/main" id="{8B801081-0C3E-44C1-8022-7C6365C11A5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5B28C3D-2BF1-4B75-93D0-6DE8A9C142D4}"/>
              </a:ext>
            </a:extLst>
          </p:cNvPr>
          <p:cNvSpPr>
            <a:spLocks noGrp="1"/>
          </p:cNvSpPr>
          <p:nvPr>
            <p:ph type="sldNum" sz="quarter" idx="12"/>
          </p:nvPr>
        </p:nvSpPr>
        <p:spPr/>
        <p:txBody>
          <a:bodyPr/>
          <a:lstStyle/>
          <a:p>
            <a:fld id="{7B0E2276-A180-45B8-B91A-FEF63F60A533}" type="slidenum">
              <a:rPr lang="en-SG" smtClean="0"/>
              <a:t>‹#›</a:t>
            </a:fld>
            <a:endParaRPr lang="en-SG"/>
          </a:p>
        </p:txBody>
      </p:sp>
    </p:spTree>
    <p:extLst>
      <p:ext uri="{BB962C8B-B14F-4D97-AF65-F5344CB8AC3E}">
        <p14:creationId xmlns:p14="http://schemas.microsoft.com/office/powerpoint/2010/main" val="4252322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D5F0A3-8273-431A-999A-9F06F027CA2B}"/>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A54247C-EEBA-4BBF-8B3E-4F4C9E1873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B60AF5A-AF0F-4A13-BDE3-15F765C1F329}"/>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EFC415-8224-4AD9-8AE0-3AA9128BC5FD}" type="datetimeFigureOut">
              <a:rPr lang="en-SG" smtClean="0"/>
              <a:t>21/9/2019</a:t>
            </a:fld>
            <a:endParaRPr lang="en-SG"/>
          </a:p>
        </p:txBody>
      </p:sp>
      <p:sp>
        <p:nvSpPr>
          <p:cNvPr id="5" name="Footer Placeholder 4">
            <a:extLst>
              <a:ext uri="{FF2B5EF4-FFF2-40B4-BE49-F238E27FC236}">
                <a16:creationId xmlns:a16="http://schemas.microsoft.com/office/drawing/2014/main" id="{C07C3EC3-02C7-4B09-B66A-80D69BA2D64C}"/>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54F963BA-3251-4255-BFFE-7B0E8AA0F8CA}"/>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0E2276-A180-45B8-B91A-FEF63F60A533}" type="slidenum">
              <a:rPr lang="en-SG" smtClean="0"/>
              <a:t>‹#›</a:t>
            </a:fld>
            <a:endParaRPr lang="en-SG"/>
          </a:p>
        </p:txBody>
      </p:sp>
    </p:spTree>
    <p:extLst>
      <p:ext uri="{BB962C8B-B14F-4D97-AF65-F5344CB8AC3E}">
        <p14:creationId xmlns:p14="http://schemas.microsoft.com/office/powerpoint/2010/main" val="331815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EFC415-8224-4AD9-8AE0-3AA9128BC5FD}" type="datetimeFigureOut">
              <a:rPr lang="en-SG" smtClean="0"/>
              <a:t>21/9/2019</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0E2276-A180-45B8-B91A-FEF63F60A533}" type="slidenum">
              <a:rPr lang="en-SG" smtClean="0"/>
              <a:t>‹#›</a:t>
            </a:fld>
            <a:endParaRPr lang="en-SG"/>
          </a:p>
        </p:txBody>
      </p:sp>
    </p:spTree>
    <p:extLst>
      <p:ext uri="{BB962C8B-B14F-4D97-AF65-F5344CB8AC3E}">
        <p14:creationId xmlns:p14="http://schemas.microsoft.com/office/powerpoint/2010/main" val="59538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8.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8.xml"/><Relationship Id="rId5" Type="http://schemas.openxmlformats.org/officeDocument/2006/relationships/image" Target="../media/image42.pn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hyperlink" Target="https://www.kaggle.com/mamtadhaker/lt-vehicle-loan-default-prediction" TargetMode="Externa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kaggle.com/mamtadhaker/lt-vehicle-loan-default-prediction"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C4F6-53ED-4390-825F-628134AEF1A7}"/>
              </a:ext>
            </a:extLst>
          </p:cNvPr>
          <p:cNvSpPr>
            <a:spLocks noGrp="1"/>
          </p:cNvSpPr>
          <p:nvPr>
            <p:ph type="ctrTitle"/>
          </p:nvPr>
        </p:nvSpPr>
        <p:spPr/>
        <p:txBody>
          <a:bodyPr/>
          <a:lstStyle/>
          <a:p>
            <a:endParaRPr lang="en-SG"/>
          </a:p>
        </p:txBody>
      </p:sp>
      <p:sp>
        <p:nvSpPr>
          <p:cNvPr id="3" name="Subtitle 2">
            <a:extLst>
              <a:ext uri="{FF2B5EF4-FFF2-40B4-BE49-F238E27FC236}">
                <a16:creationId xmlns:a16="http://schemas.microsoft.com/office/drawing/2014/main" id="{53DD8775-FFAD-4C51-9F6C-A28AF9D38E41}"/>
              </a:ext>
            </a:extLst>
          </p:cNvPr>
          <p:cNvSpPr>
            <a:spLocks noGrp="1"/>
          </p:cNvSpPr>
          <p:nvPr>
            <p:ph type="subTitle" idx="1"/>
          </p:nvPr>
        </p:nvSpPr>
        <p:spPr/>
        <p:txBody>
          <a:bodyPr/>
          <a:lstStyle/>
          <a:p>
            <a:endParaRPr lang="en-SG"/>
          </a:p>
        </p:txBody>
      </p:sp>
      <p:pic>
        <p:nvPicPr>
          <p:cNvPr id="4" name="Picture 3">
            <a:extLst>
              <a:ext uri="{FF2B5EF4-FFF2-40B4-BE49-F238E27FC236}">
                <a16:creationId xmlns:a16="http://schemas.microsoft.com/office/drawing/2014/main" id="{0B053C8F-D733-40C8-9E5D-C6F2256309B9}"/>
              </a:ext>
            </a:extLst>
          </p:cNvPr>
          <p:cNvPicPr>
            <a:picLocks noChangeAspect="1"/>
          </p:cNvPicPr>
          <p:nvPr/>
        </p:nvPicPr>
        <p:blipFill>
          <a:blip r:embed="rId2"/>
          <a:stretch>
            <a:fillRect/>
          </a:stretch>
        </p:blipFill>
        <p:spPr>
          <a:xfrm>
            <a:off x="1354000" y="819150"/>
            <a:ext cx="9847401" cy="4438650"/>
          </a:xfrm>
          <a:prstGeom prst="rect">
            <a:avLst/>
          </a:prstGeom>
        </p:spPr>
      </p:pic>
      <p:sp>
        <p:nvSpPr>
          <p:cNvPr id="7" name="Title 3">
            <a:extLst>
              <a:ext uri="{FF2B5EF4-FFF2-40B4-BE49-F238E27FC236}">
                <a16:creationId xmlns:a16="http://schemas.microsoft.com/office/drawing/2014/main" id="{28E0AB57-18C2-422A-9018-9D679D57C04F}"/>
              </a:ext>
            </a:extLst>
          </p:cNvPr>
          <p:cNvSpPr txBox="1">
            <a:spLocks/>
          </p:cNvSpPr>
          <p:nvPr/>
        </p:nvSpPr>
        <p:spPr>
          <a:xfrm>
            <a:off x="-17600" y="-6103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u="sng" dirty="0">
                <a:effectLst>
                  <a:outerShdw blurRad="38100" dist="38100" dir="2700000" algn="tl">
                    <a:srgbClr val="000000">
                      <a:alpha val="43137"/>
                    </a:srgbClr>
                  </a:outerShdw>
                </a:effectLst>
                <a:latin typeface="STLiti" panose="02010800040101010101" pitchFamily="2" charset="-122"/>
                <a:ea typeface="STLiti" panose="02010800040101010101" pitchFamily="2" charset="-122"/>
              </a:rPr>
              <a:t>Analysis of L&amp;T Vehicle Loan</a:t>
            </a:r>
          </a:p>
        </p:txBody>
      </p:sp>
      <p:sp>
        <p:nvSpPr>
          <p:cNvPr id="8" name="TextBox 7">
            <a:extLst>
              <a:ext uri="{FF2B5EF4-FFF2-40B4-BE49-F238E27FC236}">
                <a16:creationId xmlns:a16="http://schemas.microsoft.com/office/drawing/2014/main" id="{7BDD29AE-0F48-4285-8F3D-D68BB4EA8604}"/>
              </a:ext>
            </a:extLst>
          </p:cNvPr>
          <p:cNvSpPr txBox="1"/>
          <p:nvPr/>
        </p:nvSpPr>
        <p:spPr>
          <a:xfrm>
            <a:off x="7722704" y="5391453"/>
            <a:ext cx="4293705" cy="1292662"/>
          </a:xfrm>
          <a:prstGeom prst="rect">
            <a:avLst/>
          </a:prstGeom>
          <a:noFill/>
        </p:spPr>
        <p:txBody>
          <a:bodyPr wrap="square" rtlCol="0">
            <a:spAutoFit/>
          </a:bodyPr>
          <a:lstStyle/>
          <a:p>
            <a:r>
              <a:rPr lang="en-SG" b="1" dirty="0"/>
              <a:t>Group -5</a:t>
            </a:r>
          </a:p>
          <a:p>
            <a:r>
              <a:rPr lang="en-SG" sz="2000" b="1" dirty="0">
                <a:latin typeface="STLiti" panose="02010800040101010101" pitchFamily="2" charset="-122"/>
                <a:ea typeface="STLiti" panose="02010800040101010101" pitchFamily="2" charset="-122"/>
              </a:rPr>
              <a:t>Pushyami Keerthi</a:t>
            </a:r>
          </a:p>
          <a:p>
            <a:r>
              <a:rPr lang="en-SG" sz="2000" b="1" dirty="0">
                <a:latin typeface="STLiti" panose="02010800040101010101" pitchFamily="2" charset="-122"/>
                <a:ea typeface="STLiti" panose="02010800040101010101" pitchFamily="2" charset="-122"/>
              </a:rPr>
              <a:t>Paridhi </a:t>
            </a:r>
            <a:r>
              <a:rPr lang="en-SG" sz="2000" b="1" dirty="0" err="1">
                <a:latin typeface="STLiti" panose="02010800040101010101" pitchFamily="2" charset="-122"/>
                <a:ea typeface="STLiti" panose="02010800040101010101" pitchFamily="2" charset="-122"/>
              </a:rPr>
              <a:t>Holani</a:t>
            </a:r>
            <a:endParaRPr lang="en-SG" sz="2000" b="1" dirty="0">
              <a:latin typeface="STLiti" panose="02010800040101010101" pitchFamily="2" charset="-122"/>
              <a:ea typeface="STLiti" panose="02010800040101010101" pitchFamily="2" charset="-122"/>
            </a:endParaRPr>
          </a:p>
          <a:p>
            <a:r>
              <a:rPr lang="en-SG" sz="2000" b="1" dirty="0" err="1">
                <a:latin typeface="STLiti" panose="02010800040101010101" pitchFamily="2" charset="-122"/>
                <a:ea typeface="STLiti" panose="02010800040101010101" pitchFamily="2" charset="-122"/>
              </a:rPr>
              <a:t>Parth</a:t>
            </a:r>
            <a:r>
              <a:rPr lang="en-SG" sz="2000" b="1" dirty="0">
                <a:latin typeface="STLiti" panose="02010800040101010101" pitchFamily="2" charset="-122"/>
                <a:ea typeface="STLiti" panose="02010800040101010101" pitchFamily="2" charset="-122"/>
              </a:rPr>
              <a:t> Cholera</a:t>
            </a:r>
          </a:p>
        </p:txBody>
      </p:sp>
      <p:pic>
        <p:nvPicPr>
          <p:cNvPr id="9" name="Google Shape;66;p14">
            <a:extLst>
              <a:ext uri="{FF2B5EF4-FFF2-40B4-BE49-F238E27FC236}">
                <a16:creationId xmlns:a16="http://schemas.microsoft.com/office/drawing/2014/main" id="{51828CE0-8647-440C-AE56-6820A9DC8AB1}"/>
              </a:ext>
            </a:extLst>
          </p:cNvPr>
          <p:cNvPicPr preferRelativeResize="0"/>
          <p:nvPr/>
        </p:nvPicPr>
        <p:blipFill rotWithShape="1">
          <a:blip r:embed="rId3">
            <a:alphaModFix/>
          </a:blip>
          <a:srcRect/>
          <a:stretch/>
        </p:blipFill>
        <p:spPr>
          <a:xfrm>
            <a:off x="-17600" y="-54898"/>
            <a:ext cx="1676400" cy="685799"/>
          </a:xfrm>
          <a:prstGeom prst="rect">
            <a:avLst/>
          </a:prstGeom>
          <a:noFill/>
          <a:ln>
            <a:noFill/>
          </a:ln>
        </p:spPr>
      </p:pic>
      <p:pic>
        <p:nvPicPr>
          <p:cNvPr id="10" name="Google Shape;67;p14">
            <a:extLst>
              <a:ext uri="{FF2B5EF4-FFF2-40B4-BE49-F238E27FC236}">
                <a16:creationId xmlns:a16="http://schemas.microsoft.com/office/drawing/2014/main" id="{AF70A28D-B2D8-4DB9-B36C-216EB470DB1A}"/>
              </a:ext>
            </a:extLst>
          </p:cNvPr>
          <p:cNvPicPr preferRelativeResize="0"/>
          <p:nvPr/>
        </p:nvPicPr>
        <p:blipFill rotWithShape="1">
          <a:blip r:embed="rId4">
            <a:alphaModFix/>
          </a:blip>
          <a:srcRect/>
          <a:stretch/>
        </p:blipFill>
        <p:spPr>
          <a:xfrm>
            <a:off x="10841099" y="-65103"/>
            <a:ext cx="1402875" cy="768625"/>
          </a:xfrm>
          <a:prstGeom prst="rect">
            <a:avLst/>
          </a:prstGeom>
          <a:noFill/>
          <a:ln>
            <a:noFill/>
          </a:ln>
        </p:spPr>
      </p:pic>
    </p:spTree>
    <p:extLst>
      <p:ext uri="{BB962C8B-B14F-4D97-AF65-F5344CB8AC3E}">
        <p14:creationId xmlns:p14="http://schemas.microsoft.com/office/powerpoint/2010/main" val="2775412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A65130D-530C-46AD-B37E-4BB7F4EBFF8A}"/>
              </a:ext>
            </a:extLst>
          </p:cNvPr>
          <p:cNvSpPr>
            <a:spLocks noGrp="1"/>
          </p:cNvSpPr>
          <p:nvPr>
            <p:ph idx="1"/>
          </p:nvPr>
        </p:nvSpPr>
        <p:spPr>
          <a:xfrm>
            <a:off x="147146" y="994076"/>
            <a:ext cx="12044855" cy="5863924"/>
          </a:xfrm>
        </p:spPr>
        <p:txBody>
          <a:bodyPr>
            <a:noAutofit/>
          </a:bodyPr>
          <a:lstStyle/>
          <a:p>
            <a:pPr>
              <a:buFont typeface="Wingdings" panose="05000000000000000000" pitchFamily="2" charset="2"/>
              <a:buChar char="Ø"/>
            </a:pPr>
            <a:r>
              <a:rPr lang="en-SG" sz="2400" b="1" dirty="0"/>
              <a:t> Data Description</a:t>
            </a:r>
            <a:endParaRPr lang="en-SG" sz="2400" b="1" u="sng" dirty="0"/>
          </a:p>
          <a:p>
            <a:pPr marL="0" indent="0">
              <a:buNone/>
            </a:pPr>
            <a:endParaRPr lang="en-SG" sz="2400" b="1" u="sng" dirty="0"/>
          </a:p>
        </p:txBody>
      </p:sp>
      <p:pic>
        <p:nvPicPr>
          <p:cNvPr id="6" name="Picture 5">
            <a:extLst>
              <a:ext uri="{FF2B5EF4-FFF2-40B4-BE49-F238E27FC236}">
                <a16:creationId xmlns:a16="http://schemas.microsoft.com/office/drawing/2014/main" id="{B10FB011-676F-4659-89AC-7FFE974FA2C4}"/>
              </a:ext>
            </a:extLst>
          </p:cNvPr>
          <p:cNvPicPr>
            <a:picLocks noChangeAspect="1"/>
          </p:cNvPicPr>
          <p:nvPr/>
        </p:nvPicPr>
        <p:blipFill>
          <a:blip r:embed="rId2"/>
          <a:stretch>
            <a:fillRect/>
          </a:stretch>
        </p:blipFill>
        <p:spPr>
          <a:xfrm>
            <a:off x="226657" y="1397014"/>
            <a:ext cx="11233160" cy="1672361"/>
          </a:xfrm>
          <a:prstGeom prst="rect">
            <a:avLst/>
          </a:prstGeom>
        </p:spPr>
      </p:pic>
      <p:sp>
        <p:nvSpPr>
          <p:cNvPr id="5" name="TextBox 4">
            <a:extLst>
              <a:ext uri="{FF2B5EF4-FFF2-40B4-BE49-F238E27FC236}">
                <a16:creationId xmlns:a16="http://schemas.microsoft.com/office/drawing/2014/main" id="{38F673AC-0F91-47FB-A4C3-779B2332DDB4}"/>
              </a:ext>
            </a:extLst>
          </p:cNvPr>
          <p:cNvSpPr txBox="1"/>
          <p:nvPr/>
        </p:nvSpPr>
        <p:spPr>
          <a:xfrm>
            <a:off x="132471" y="3205379"/>
            <a:ext cx="4091662" cy="461665"/>
          </a:xfrm>
          <a:prstGeom prst="rect">
            <a:avLst/>
          </a:prstGeom>
          <a:noFill/>
        </p:spPr>
        <p:txBody>
          <a:bodyPr wrap="square" rtlCol="0">
            <a:spAutoFit/>
          </a:bodyPr>
          <a:lstStyle/>
          <a:p>
            <a:pPr marL="342900" indent="-342900">
              <a:buFont typeface="Wingdings" panose="05000000000000000000" pitchFamily="2" charset="2"/>
              <a:buChar char="Ø"/>
            </a:pPr>
            <a:r>
              <a:rPr lang="en-SG" sz="2400" b="1" u="sng" dirty="0"/>
              <a:t>Features - Data Type</a:t>
            </a:r>
          </a:p>
        </p:txBody>
      </p:sp>
      <p:pic>
        <p:nvPicPr>
          <p:cNvPr id="8" name="Picture 7">
            <a:extLst>
              <a:ext uri="{FF2B5EF4-FFF2-40B4-BE49-F238E27FC236}">
                <a16:creationId xmlns:a16="http://schemas.microsoft.com/office/drawing/2014/main" id="{51119B0F-6F4B-47D4-AEA4-C46AB59C9E4F}"/>
              </a:ext>
            </a:extLst>
          </p:cNvPr>
          <p:cNvPicPr>
            <a:picLocks noChangeAspect="1"/>
          </p:cNvPicPr>
          <p:nvPr/>
        </p:nvPicPr>
        <p:blipFill>
          <a:blip r:embed="rId3"/>
          <a:stretch>
            <a:fillRect/>
          </a:stretch>
        </p:blipFill>
        <p:spPr>
          <a:xfrm>
            <a:off x="4383157" y="3205379"/>
            <a:ext cx="2805320" cy="3558046"/>
          </a:xfrm>
          <a:prstGeom prst="rect">
            <a:avLst/>
          </a:prstGeom>
        </p:spPr>
      </p:pic>
      <p:sp>
        <p:nvSpPr>
          <p:cNvPr id="4" name="Title 3">
            <a:extLst>
              <a:ext uri="{FF2B5EF4-FFF2-40B4-BE49-F238E27FC236}">
                <a16:creationId xmlns:a16="http://schemas.microsoft.com/office/drawing/2014/main" id="{917D57DF-32CA-4F09-8381-DBE73393CE56}"/>
              </a:ext>
            </a:extLst>
          </p:cNvPr>
          <p:cNvSpPr>
            <a:spLocks noGrp="1"/>
          </p:cNvSpPr>
          <p:nvPr>
            <p:ph type="title"/>
          </p:nvPr>
        </p:nvSpPr>
        <p:spPr/>
        <p:txBody>
          <a:bodyPr/>
          <a:lstStyle/>
          <a:p>
            <a:r>
              <a:rPr lang="en-SG" dirty="0"/>
              <a:t> </a:t>
            </a:r>
          </a:p>
        </p:txBody>
      </p:sp>
      <p:sp>
        <p:nvSpPr>
          <p:cNvPr id="9" name="Title 3">
            <a:extLst>
              <a:ext uri="{FF2B5EF4-FFF2-40B4-BE49-F238E27FC236}">
                <a16:creationId xmlns:a16="http://schemas.microsoft.com/office/drawing/2014/main" id="{799CF287-E0A2-4904-ACDB-8D2D0269F7C4}"/>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latin typeface="STLiti" panose="02010800040101010101" pitchFamily="2" charset="-122"/>
                <a:ea typeface="STLiti" panose="02010800040101010101" pitchFamily="2" charset="-122"/>
              </a:rPr>
              <a:t>Data collection –Describing data</a:t>
            </a:r>
            <a:endParaRPr lang="en-US" b="1" u="sng" dirty="0">
              <a:effectLst>
                <a:outerShdw blurRad="38100" dist="38100" dir="2700000" algn="tl">
                  <a:srgbClr val="000000">
                    <a:alpha val="43137"/>
                  </a:srgbClr>
                </a:outerShdw>
              </a:effectLst>
              <a:latin typeface="STLiti" panose="02010800040101010101" pitchFamily="2" charset="-122"/>
              <a:ea typeface="STLiti" panose="02010800040101010101" pitchFamily="2" charset="-122"/>
            </a:endParaRPr>
          </a:p>
        </p:txBody>
      </p:sp>
    </p:spTree>
    <p:extLst>
      <p:ext uri="{BB962C8B-B14F-4D97-AF65-F5344CB8AC3E}">
        <p14:creationId xmlns:p14="http://schemas.microsoft.com/office/powerpoint/2010/main" val="1310748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D0321BBE-C0B6-4AB6-9BF5-C628A66BC516}"/>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latin typeface="STLiti" panose="02010800040101010101" pitchFamily="2" charset="-122"/>
                <a:ea typeface="STLiti" panose="02010800040101010101" pitchFamily="2" charset="-122"/>
              </a:rPr>
              <a:t>Data Collection - Summary</a:t>
            </a:r>
            <a:endParaRPr lang="en-US" b="1" u="sng" dirty="0">
              <a:effectLst>
                <a:outerShdw blurRad="38100" dist="38100" dir="2700000" algn="tl">
                  <a:srgbClr val="000000">
                    <a:alpha val="43137"/>
                  </a:srgbClr>
                </a:outerShdw>
              </a:effectLst>
              <a:latin typeface="STLiti" panose="02010800040101010101" pitchFamily="2" charset="-122"/>
              <a:ea typeface="STLiti" panose="02010800040101010101" pitchFamily="2" charset="-122"/>
            </a:endParaRPr>
          </a:p>
        </p:txBody>
      </p:sp>
      <p:graphicFrame>
        <p:nvGraphicFramePr>
          <p:cNvPr id="4" name="Content Placeholder 3">
            <a:extLst>
              <a:ext uri="{FF2B5EF4-FFF2-40B4-BE49-F238E27FC236}">
                <a16:creationId xmlns:a16="http://schemas.microsoft.com/office/drawing/2014/main" id="{10E04153-7AB6-41B7-B87D-73765F70EB8A}"/>
              </a:ext>
            </a:extLst>
          </p:cNvPr>
          <p:cNvGraphicFramePr>
            <a:graphicFrameLocks noGrp="1"/>
          </p:cNvGraphicFramePr>
          <p:nvPr>
            <p:ph idx="1"/>
            <p:extLst>
              <p:ext uri="{D42A27DB-BD31-4B8C-83A1-F6EECF244321}">
                <p14:modId xmlns:p14="http://schemas.microsoft.com/office/powerpoint/2010/main" val="2186354327"/>
              </p:ext>
            </p:extLst>
          </p:nvPr>
        </p:nvGraphicFramePr>
        <p:xfrm>
          <a:off x="1051891" y="1013791"/>
          <a:ext cx="10088217" cy="5550160"/>
        </p:xfrm>
        <a:graphic>
          <a:graphicData uri="http://schemas.openxmlformats.org/drawingml/2006/table">
            <a:tbl>
              <a:tblPr>
                <a:tableStyleId>{BDBED569-4797-4DF1-A0F4-6AAB3CD982D8}</a:tableStyleId>
              </a:tblPr>
              <a:tblGrid>
                <a:gridCol w="3448681">
                  <a:extLst>
                    <a:ext uri="{9D8B030D-6E8A-4147-A177-3AD203B41FA5}">
                      <a16:colId xmlns:a16="http://schemas.microsoft.com/office/drawing/2014/main" val="862368001"/>
                    </a:ext>
                  </a:extLst>
                </a:gridCol>
                <a:gridCol w="2504138">
                  <a:extLst>
                    <a:ext uri="{9D8B030D-6E8A-4147-A177-3AD203B41FA5}">
                      <a16:colId xmlns:a16="http://schemas.microsoft.com/office/drawing/2014/main" val="3877620546"/>
                    </a:ext>
                  </a:extLst>
                </a:gridCol>
                <a:gridCol w="2152680">
                  <a:extLst>
                    <a:ext uri="{9D8B030D-6E8A-4147-A177-3AD203B41FA5}">
                      <a16:colId xmlns:a16="http://schemas.microsoft.com/office/drawing/2014/main" val="2756333467"/>
                    </a:ext>
                  </a:extLst>
                </a:gridCol>
                <a:gridCol w="1982718">
                  <a:extLst>
                    <a:ext uri="{9D8B030D-6E8A-4147-A177-3AD203B41FA5}">
                      <a16:colId xmlns:a16="http://schemas.microsoft.com/office/drawing/2014/main" val="890387283"/>
                    </a:ext>
                  </a:extLst>
                </a:gridCol>
              </a:tblGrid>
              <a:tr h="1154923">
                <a:tc>
                  <a:txBody>
                    <a:bodyPr/>
                    <a:lstStyle/>
                    <a:p>
                      <a:pPr algn="ctr" fontAlgn="ctr"/>
                      <a:r>
                        <a:rPr lang="en-SG" sz="1100" b="1" u="none" strike="noStrike" dirty="0">
                          <a:solidFill>
                            <a:schemeClr val="bg1"/>
                          </a:solidFill>
                          <a:effectLst/>
                        </a:rPr>
                        <a:t>Categorical Variables</a:t>
                      </a:r>
                      <a:endParaRPr lang="en-SG" sz="1100" b="1" i="0" u="none" strike="noStrike" dirty="0">
                        <a:solidFill>
                          <a:schemeClr val="bg1"/>
                        </a:solidFill>
                        <a:effectLst/>
                        <a:latin typeface="Calibri" panose="020F0502020204030204" pitchFamily="34" charset="0"/>
                      </a:endParaRPr>
                    </a:p>
                  </a:txBody>
                  <a:tcPr marL="2039" marR="2039" marT="2039" marB="0" anchor="ctr">
                    <a:solidFill>
                      <a:schemeClr val="accent1">
                        <a:lumMod val="60000"/>
                        <a:lumOff val="40000"/>
                      </a:schemeClr>
                    </a:solidFill>
                  </a:tcPr>
                </a:tc>
                <a:tc>
                  <a:txBody>
                    <a:bodyPr/>
                    <a:lstStyle/>
                    <a:p>
                      <a:pPr algn="ctr" fontAlgn="ctr"/>
                      <a:r>
                        <a:rPr lang="en-SG" sz="1100" b="1" u="none" strike="noStrike" dirty="0">
                          <a:solidFill>
                            <a:schemeClr val="bg1"/>
                          </a:solidFill>
                          <a:effectLst/>
                        </a:rPr>
                        <a:t>Numeric Variables</a:t>
                      </a:r>
                      <a:endParaRPr lang="en-SG" sz="1100" b="1" i="0" u="none" strike="noStrike" dirty="0">
                        <a:solidFill>
                          <a:schemeClr val="bg1"/>
                        </a:solidFill>
                        <a:effectLst/>
                        <a:latin typeface="Calibri" panose="020F0502020204030204" pitchFamily="34" charset="0"/>
                      </a:endParaRPr>
                    </a:p>
                  </a:txBody>
                  <a:tcPr marL="2039" marR="2039" marT="2039" marB="0" anchor="ctr">
                    <a:solidFill>
                      <a:schemeClr val="accent1">
                        <a:lumMod val="60000"/>
                        <a:lumOff val="40000"/>
                      </a:schemeClr>
                    </a:solidFill>
                  </a:tcPr>
                </a:tc>
                <a:tc>
                  <a:txBody>
                    <a:bodyPr/>
                    <a:lstStyle/>
                    <a:p>
                      <a:pPr algn="ctr" fontAlgn="ctr"/>
                      <a:r>
                        <a:rPr lang="en-SG" sz="1100" b="1" u="none" strike="noStrike" dirty="0">
                          <a:solidFill>
                            <a:schemeClr val="bg1"/>
                          </a:solidFill>
                          <a:effectLst/>
                        </a:rPr>
                        <a:t>Date Variables</a:t>
                      </a:r>
                      <a:endParaRPr lang="en-SG" sz="1100" b="1" i="0" u="none" strike="noStrike" dirty="0">
                        <a:solidFill>
                          <a:schemeClr val="bg1"/>
                        </a:solidFill>
                        <a:effectLst/>
                        <a:latin typeface="Calibri" panose="020F0502020204030204" pitchFamily="34" charset="0"/>
                      </a:endParaRPr>
                    </a:p>
                  </a:txBody>
                  <a:tcPr marL="2039" marR="2039" marT="2039" marB="0" anchor="ctr">
                    <a:solidFill>
                      <a:schemeClr val="accent1">
                        <a:lumMod val="60000"/>
                        <a:lumOff val="40000"/>
                      </a:schemeClr>
                    </a:solidFill>
                  </a:tcPr>
                </a:tc>
                <a:tc>
                  <a:txBody>
                    <a:bodyPr/>
                    <a:lstStyle/>
                    <a:p>
                      <a:pPr algn="ctr" fontAlgn="ctr"/>
                      <a:r>
                        <a:rPr lang="en-SG" sz="1100" b="1" u="none" strike="noStrike" dirty="0">
                          <a:solidFill>
                            <a:schemeClr val="bg1"/>
                          </a:solidFill>
                          <a:effectLst/>
                        </a:rPr>
                        <a:t>Target Variable</a:t>
                      </a:r>
                      <a:endParaRPr lang="en-SG" sz="1100" b="1" i="0" u="none" strike="noStrike" dirty="0">
                        <a:solidFill>
                          <a:schemeClr val="bg1"/>
                        </a:solidFill>
                        <a:effectLst/>
                        <a:latin typeface="Calibri" panose="020F0502020204030204" pitchFamily="34" charset="0"/>
                      </a:endParaRPr>
                    </a:p>
                  </a:txBody>
                  <a:tcPr marL="2039" marR="2039" marT="2039" marB="0" anchor="ctr">
                    <a:solidFill>
                      <a:schemeClr val="accent1">
                        <a:lumMod val="60000"/>
                        <a:lumOff val="40000"/>
                      </a:schemeClr>
                    </a:solidFill>
                  </a:tcPr>
                </a:tc>
                <a:extLst>
                  <a:ext uri="{0D108BD9-81ED-4DB2-BD59-A6C34878D82A}">
                    <a16:rowId xmlns:a16="http://schemas.microsoft.com/office/drawing/2014/main" val="1352283900"/>
                  </a:ext>
                </a:extLst>
              </a:tr>
              <a:tr h="1545272">
                <a:tc>
                  <a:txBody>
                    <a:bodyPr/>
                    <a:lstStyle/>
                    <a:p>
                      <a:pPr marL="0" lvl="0" algn="l" defTabSz="914400" rtl="0" eaLnBrk="1" fontAlgn="ctr" latinLnBrk="0" hangingPunct="1"/>
                      <a:r>
                        <a:rPr lang="fr-FR" sz="1600" u="none" strike="noStrike" kern="1200" dirty="0">
                          <a:effectLst/>
                        </a:rPr>
                        <a:t>Employment. Type,</a:t>
                      </a:r>
                    </a:p>
                  </a:txBody>
                  <a:tcPr marL="2039" marR="2039" marT="2039" marB="0" anchor="ctr"/>
                </a:tc>
                <a:tc>
                  <a:txBody>
                    <a:bodyPr/>
                    <a:lstStyle/>
                    <a:p>
                      <a:pPr marL="0" lvl="0" algn="l" defTabSz="914400" rtl="0" eaLnBrk="1" fontAlgn="ctr" latinLnBrk="0" hangingPunct="1"/>
                      <a:r>
                        <a:rPr lang="en-US" sz="1600" dirty="0"/>
                        <a:t>disbursed_amount,  </a:t>
                      </a:r>
                    </a:p>
                    <a:p>
                      <a:pPr marL="0" lvl="0" algn="l" defTabSz="914400" rtl="0" eaLnBrk="1" fontAlgn="ctr" latinLnBrk="0" hangingPunct="1"/>
                      <a:r>
                        <a:rPr lang="en-US" sz="1600" dirty="0"/>
                        <a:t>LTV, </a:t>
                      </a:r>
                    </a:p>
                    <a:p>
                      <a:pPr marL="0" lvl="0" algn="l" defTabSz="914400" rtl="0" eaLnBrk="1" fontAlgn="ctr" latinLnBrk="0" hangingPunct="1"/>
                      <a:r>
                        <a:rPr lang="en-US" sz="1600" dirty="0"/>
                        <a:t>asset_cost</a:t>
                      </a:r>
                      <a:endParaRPr lang="en-SG" sz="1600" u="none" strike="noStrike" kern="1200" dirty="0">
                        <a:solidFill>
                          <a:schemeClr val="tx1"/>
                        </a:solidFill>
                        <a:effectLst/>
                        <a:latin typeface="+mn-lt"/>
                        <a:ea typeface="+mn-ea"/>
                        <a:cs typeface="+mn-cs"/>
                      </a:endParaRPr>
                    </a:p>
                  </a:txBody>
                  <a:tcPr marL="2039" marR="2039" marT="2039" marB="0" anchor="ctr"/>
                </a:tc>
                <a:tc>
                  <a:txBody>
                    <a:bodyPr/>
                    <a:lstStyle/>
                    <a:p>
                      <a:pPr marL="0" lvl="0" algn="ctr" defTabSz="914400" rtl="0" eaLnBrk="1" fontAlgn="ctr" latinLnBrk="0" hangingPunct="1"/>
                      <a:r>
                        <a:rPr lang="en-US" sz="1600" u="none" strike="noStrike" kern="1200" dirty="0">
                          <a:effectLst/>
                        </a:rPr>
                        <a:t>Date of Birth                        ( converted to Age) </a:t>
                      </a:r>
                    </a:p>
                  </a:txBody>
                  <a:tcPr marL="2039" marR="2039" marT="2039" marB="0" anchor="ctr"/>
                </a:tc>
                <a:tc>
                  <a:txBody>
                    <a:bodyPr/>
                    <a:lstStyle/>
                    <a:p>
                      <a:pPr marL="0" lvl="0" algn="ctr" defTabSz="914400" rtl="0" eaLnBrk="1" fontAlgn="ctr" latinLnBrk="0" hangingPunct="1"/>
                      <a:r>
                        <a:rPr lang="en-US" sz="1600" u="none" strike="noStrike" kern="1200" dirty="0">
                          <a:effectLst/>
                        </a:rPr>
                        <a:t>The </a:t>
                      </a:r>
                      <a:r>
                        <a:rPr lang="en-US" sz="1600" b="1" u="none" strike="noStrike" kern="1200" dirty="0">
                          <a:effectLst/>
                        </a:rPr>
                        <a:t>loan_default </a:t>
                      </a:r>
                      <a:r>
                        <a:rPr lang="en-US" sz="1600" u="none" strike="noStrike" kern="1200" dirty="0">
                          <a:effectLst/>
                        </a:rPr>
                        <a:t>variable (y) indicates whether that customer had default payment the next month or not. If yes, it is labeled 1,otherwise, set to 0.</a:t>
                      </a:r>
                    </a:p>
                  </a:txBody>
                  <a:tcPr marL="2039" marR="2039" marT="2039" marB="0" anchor="ctr"/>
                </a:tc>
                <a:extLst>
                  <a:ext uri="{0D108BD9-81ED-4DB2-BD59-A6C34878D82A}">
                    <a16:rowId xmlns:a16="http://schemas.microsoft.com/office/drawing/2014/main" val="699486315"/>
                  </a:ext>
                </a:extLst>
              </a:tr>
              <a:tr h="1324282">
                <a:tc>
                  <a:txBody>
                    <a:bodyPr/>
                    <a:lstStyle/>
                    <a:p>
                      <a:pPr marL="0" lvl="0" algn="l" defTabSz="914400" rtl="0" eaLnBrk="1" fontAlgn="ctr" latinLnBrk="0" hangingPunct="1"/>
                      <a:r>
                        <a:rPr lang="en-SG" sz="1600" u="none" strike="noStrike" kern="1200" dirty="0">
                          <a:effectLst/>
                        </a:rPr>
                        <a:t>MobileNo_Avl_Flag,</a:t>
                      </a:r>
                    </a:p>
                    <a:p>
                      <a:pPr marL="0" lvl="0" algn="l" defTabSz="914400" rtl="0" eaLnBrk="1" fontAlgn="ctr" latinLnBrk="0" hangingPunct="1"/>
                      <a:r>
                        <a:rPr lang="en-SG" sz="1600" u="none" strike="noStrike" kern="1200" dirty="0">
                          <a:effectLst/>
                        </a:rPr>
                        <a:t>Aadhar_flag, </a:t>
                      </a:r>
                    </a:p>
                    <a:p>
                      <a:pPr marL="0" lvl="0" algn="l" defTabSz="914400" rtl="0" eaLnBrk="1" fontAlgn="ctr" latinLnBrk="0" hangingPunct="1"/>
                      <a:r>
                        <a:rPr lang="en-SG" sz="1600" u="none" strike="noStrike" kern="1200" dirty="0">
                          <a:effectLst/>
                        </a:rPr>
                        <a:t>PAN_flag, </a:t>
                      </a:r>
                    </a:p>
                    <a:p>
                      <a:pPr marL="0" lvl="0" algn="l" defTabSz="914400" rtl="0" eaLnBrk="1" fontAlgn="ctr" latinLnBrk="0" hangingPunct="1"/>
                      <a:r>
                        <a:rPr lang="en-SG" sz="1600" u="none" strike="noStrike" kern="1200" dirty="0">
                          <a:effectLst/>
                        </a:rPr>
                        <a:t>VoterID_flag, </a:t>
                      </a:r>
                    </a:p>
                    <a:p>
                      <a:pPr marL="0" lvl="0" algn="l" defTabSz="914400" rtl="0" eaLnBrk="1" fontAlgn="ctr" latinLnBrk="0" hangingPunct="1"/>
                      <a:r>
                        <a:rPr lang="en-SG" sz="1600" u="none" strike="noStrike" kern="1200" dirty="0">
                          <a:effectLst/>
                        </a:rPr>
                        <a:t>Driving_flag, </a:t>
                      </a:r>
                    </a:p>
                    <a:p>
                      <a:pPr marL="0" lvl="0" algn="l" defTabSz="914400" rtl="0" eaLnBrk="1" fontAlgn="ctr" latinLnBrk="0" hangingPunct="1"/>
                      <a:r>
                        <a:rPr lang="en-SG" sz="1600" u="none" strike="noStrike" kern="1200" dirty="0">
                          <a:effectLst/>
                        </a:rPr>
                        <a:t>Passport_flag </a:t>
                      </a:r>
                    </a:p>
                  </a:txBody>
                  <a:tcPr marL="2039" marR="2039" marT="2039" marB="0" anchor="ctr"/>
                </a:tc>
                <a:tc>
                  <a:txBody>
                    <a:bodyPr/>
                    <a:lstStyle/>
                    <a:p>
                      <a:pPr lvl="0"/>
                      <a:r>
                        <a:rPr lang="en-US" sz="1600" dirty="0"/>
                        <a:t> </a:t>
                      </a:r>
                      <a:r>
                        <a:rPr lang="en-US" sz="1600" b="1" dirty="0"/>
                        <a:t>Primary Account details:</a:t>
                      </a:r>
                    </a:p>
                    <a:p>
                      <a:pPr lvl="0"/>
                      <a:r>
                        <a:rPr lang="en-US" sz="1600" dirty="0"/>
                        <a:t> Number of active accounts, </a:t>
                      </a:r>
                    </a:p>
                    <a:p>
                      <a:pPr lvl="0"/>
                      <a:r>
                        <a:rPr lang="en-US" sz="1600" dirty="0"/>
                        <a:t>no. of over due accounts ,</a:t>
                      </a:r>
                    </a:p>
                    <a:p>
                      <a:pPr lvl="0"/>
                      <a:r>
                        <a:rPr lang="en-US" sz="1600" dirty="0"/>
                        <a:t>current balance, </a:t>
                      </a:r>
                    </a:p>
                    <a:p>
                      <a:pPr lvl="0"/>
                      <a:r>
                        <a:rPr lang="en-US" sz="1600" dirty="0"/>
                        <a:t>disbursal amount etc.</a:t>
                      </a:r>
                    </a:p>
                  </a:txBody>
                  <a:tcPr marL="2039" marR="2039" marT="2039" marB="0" anchor="ctr"/>
                </a:tc>
                <a:tc>
                  <a:txBody>
                    <a:bodyPr/>
                    <a:lstStyle/>
                    <a:p>
                      <a:pPr marL="0" lvl="0" algn="ctr" defTabSz="914400" rtl="0" eaLnBrk="1" fontAlgn="ctr" latinLnBrk="0" hangingPunct="1"/>
                      <a:r>
                        <a:rPr lang="fr-FR" sz="1600" u="none" strike="noStrike" kern="1200" dirty="0">
                          <a:effectLst/>
                        </a:rPr>
                        <a:t>DisbursalDate</a:t>
                      </a:r>
                    </a:p>
                  </a:txBody>
                  <a:tcPr marL="2039" marR="2039" marT="2039" marB="0" anchor="ctr"/>
                </a:tc>
                <a:tc>
                  <a:txBody>
                    <a:bodyPr/>
                    <a:lstStyle/>
                    <a:p>
                      <a:pPr marL="0" lvl="0" algn="ctr" defTabSz="914400" rtl="0" eaLnBrk="1" fontAlgn="ctr" latinLnBrk="0" hangingPunct="1"/>
                      <a:endParaRPr lang="en-US" sz="1600" u="none" strike="noStrike" kern="1200" dirty="0">
                        <a:solidFill>
                          <a:schemeClr val="tx1"/>
                        </a:solidFill>
                        <a:effectLst/>
                        <a:latin typeface="+mn-lt"/>
                        <a:ea typeface="+mn-ea"/>
                        <a:cs typeface="+mn-cs"/>
                      </a:endParaRPr>
                    </a:p>
                  </a:txBody>
                  <a:tcPr marL="2039" marR="2039" marT="2039" marB="0" anchor="ctr"/>
                </a:tc>
                <a:extLst>
                  <a:ext uri="{0D108BD9-81ED-4DB2-BD59-A6C34878D82A}">
                    <a16:rowId xmlns:a16="http://schemas.microsoft.com/office/drawing/2014/main" val="1305721079"/>
                  </a:ext>
                </a:extLst>
              </a:tr>
              <a:tr h="1104114">
                <a:tc>
                  <a:txBody>
                    <a:bodyPr/>
                    <a:lstStyle/>
                    <a:p>
                      <a:pPr marL="0" lvl="0" algn="l" defTabSz="914400" rtl="0" eaLnBrk="1" fontAlgn="ctr" latinLnBrk="0" hangingPunct="1"/>
                      <a:r>
                        <a:rPr lang="en-SG" sz="1600" u="none" strike="noStrike" kern="1200" dirty="0">
                          <a:effectLst/>
                        </a:rPr>
                        <a:t>PERFORM_CNS.SCORE and PERFORM_CNS.SCORE.DESCRIPTION </a:t>
                      </a:r>
                      <a:br>
                        <a:rPr lang="en-SG" sz="1600" u="none" strike="noStrike" kern="1200" dirty="0">
                          <a:effectLst/>
                        </a:rPr>
                      </a:br>
                      <a:r>
                        <a:rPr lang="en-SG" sz="1600" u="none" strike="noStrike" kern="1200" dirty="0">
                          <a:effectLst/>
                        </a:rPr>
                        <a:t>(will be converted to category)</a:t>
                      </a:r>
                    </a:p>
                  </a:txBody>
                  <a:tcPr marL="2039" marR="2039" marT="2039" marB="0" anchor="ctr"/>
                </a:tc>
                <a:tc>
                  <a:txBody>
                    <a:bodyPr/>
                    <a:lstStyle/>
                    <a:p>
                      <a:pPr lvl="0"/>
                      <a:r>
                        <a:rPr lang="en-US" sz="1600" b="1" dirty="0"/>
                        <a:t>Secondary Account details </a:t>
                      </a:r>
                    </a:p>
                    <a:p>
                      <a:pPr lvl="0"/>
                      <a:r>
                        <a:rPr lang="en-US" sz="1600" dirty="0"/>
                        <a:t> Number of active accounts</a:t>
                      </a:r>
                    </a:p>
                    <a:p>
                      <a:pPr lvl="0"/>
                      <a:r>
                        <a:rPr lang="en-US" sz="1600" dirty="0"/>
                        <a:t> no of over due accounts </a:t>
                      </a:r>
                    </a:p>
                    <a:p>
                      <a:pPr lvl="0"/>
                      <a:r>
                        <a:rPr lang="en-US" sz="1600" dirty="0"/>
                        <a:t>current balance, </a:t>
                      </a:r>
                    </a:p>
                    <a:p>
                      <a:pPr lvl="0"/>
                      <a:r>
                        <a:rPr lang="en-US" sz="1600" dirty="0"/>
                        <a:t>disbursal amount </a:t>
                      </a:r>
                    </a:p>
                  </a:txBody>
                  <a:tcPr marL="2039" marR="2039" marT="2039" marB="0" anchor="ctr"/>
                </a:tc>
                <a:tc>
                  <a:txBody>
                    <a:bodyPr/>
                    <a:lstStyle/>
                    <a:p>
                      <a:pPr marL="0" lvl="0" algn="ctr" defTabSz="914400" rtl="0" eaLnBrk="1" fontAlgn="ctr" latinLnBrk="0" hangingPunct="1"/>
                      <a:r>
                        <a:rPr lang="en-US" sz="1600" u="none" strike="noStrike" kern="1200" dirty="0">
                          <a:effectLst/>
                        </a:rPr>
                        <a:t>CREDIT.HISTORY.LENGTH &amp; AVERAGE.ACCT.AGE</a:t>
                      </a:r>
                    </a:p>
                    <a:p>
                      <a:pPr marL="0" lvl="0" algn="ctr" defTabSz="914400" rtl="0" eaLnBrk="1" fontAlgn="ctr" latinLnBrk="0" hangingPunct="1"/>
                      <a:r>
                        <a:rPr lang="en-US" sz="1600" u="none" strike="noStrike" kern="1200" dirty="0">
                          <a:effectLst/>
                        </a:rPr>
                        <a:t> which will be converted into number of months.</a:t>
                      </a:r>
                    </a:p>
                  </a:txBody>
                  <a:tcPr marL="2039" marR="2039" marT="2039" marB="0" anchor="ctr"/>
                </a:tc>
                <a:tc>
                  <a:txBody>
                    <a:bodyPr/>
                    <a:lstStyle/>
                    <a:p>
                      <a:pPr marL="0" lvl="0" algn="ctr" defTabSz="914400" rtl="0" eaLnBrk="1" fontAlgn="ctr" latinLnBrk="0" hangingPunct="1"/>
                      <a:endParaRPr lang="en-US" sz="1600" u="none" strike="noStrike" kern="1200" dirty="0">
                        <a:solidFill>
                          <a:schemeClr val="tx1"/>
                        </a:solidFill>
                        <a:effectLst/>
                        <a:latin typeface="+mn-lt"/>
                        <a:ea typeface="+mn-ea"/>
                        <a:cs typeface="+mn-cs"/>
                      </a:endParaRPr>
                    </a:p>
                  </a:txBody>
                  <a:tcPr marL="2039" marR="2039" marT="2039" marB="0" anchor="ctr"/>
                </a:tc>
                <a:extLst>
                  <a:ext uri="{0D108BD9-81ED-4DB2-BD59-A6C34878D82A}">
                    <a16:rowId xmlns:a16="http://schemas.microsoft.com/office/drawing/2014/main" val="2253640334"/>
                  </a:ext>
                </a:extLst>
              </a:tr>
            </a:tbl>
          </a:graphicData>
        </a:graphic>
      </p:graphicFrame>
    </p:spTree>
    <p:extLst>
      <p:ext uri="{BB962C8B-B14F-4D97-AF65-F5344CB8AC3E}">
        <p14:creationId xmlns:p14="http://schemas.microsoft.com/office/powerpoint/2010/main" val="1665665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4CCD00E-C436-4766-8D3D-0D0536CF96F4}"/>
              </a:ext>
            </a:extLst>
          </p:cNvPr>
          <p:cNvSpPr>
            <a:spLocks noGrp="1"/>
          </p:cNvSpPr>
          <p:nvPr>
            <p:ph type="body" sz="half" idx="2"/>
          </p:nvPr>
        </p:nvSpPr>
        <p:spPr>
          <a:xfrm>
            <a:off x="115716" y="1093076"/>
            <a:ext cx="11960670" cy="5736212"/>
          </a:xfrm>
        </p:spPr>
        <p:txBody>
          <a:bodyPr>
            <a:noAutofit/>
          </a:bodyPr>
          <a:lstStyle/>
          <a:p>
            <a:r>
              <a:rPr lang="en-SG" sz="1800" dirty="0"/>
              <a:t> </a:t>
            </a:r>
          </a:p>
        </p:txBody>
      </p:sp>
      <p:pic>
        <p:nvPicPr>
          <p:cNvPr id="2" name="Picture 1">
            <a:extLst>
              <a:ext uri="{FF2B5EF4-FFF2-40B4-BE49-F238E27FC236}">
                <a16:creationId xmlns:a16="http://schemas.microsoft.com/office/drawing/2014/main" id="{504E28DD-5E54-4695-B9B2-16E4BB5D9EFE}"/>
              </a:ext>
            </a:extLst>
          </p:cNvPr>
          <p:cNvPicPr>
            <a:picLocks noChangeAspect="1"/>
          </p:cNvPicPr>
          <p:nvPr/>
        </p:nvPicPr>
        <p:blipFill>
          <a:blip r:embed="rId2"/>
          <a:stretch>
            <a:fillRect/>
          </a:stretch>
        </p:blipFill>
        <p:spPr>
          <a:xfrm>
            <a:off x="2673704" y="1006193"/>
            <a:ext cx="6460436" cy="5909978"/>
          </a:xfrm>
          <a:prstGeom prst="rect">
            <a:avLst/>
          </a:prstGeom>
        </p:spPr>
      </p:pic>
      <p:sp>
        <p:nvSpPr>
          <p:cNvPr id="5" name="Title 3">
            <a:extLst>
              <a:ext uri="{FF2B5EF4-FFF2-40B4-BE49-F238E27FC236}">
                <a16:creationId xmlns:a16="http://schemas.microsoft.com/office/drawing/2014/main" id="{AAA118AC-E62A-4E2F-BA8B-73BDD9E86D42}"/>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latin typeface="STLiti" panose="02010800040101010101" pitchFamily="2" charset="-122"/>
                <a:ea typeface="STLiti" panose="02010800040101010101" pitchFamily="2" charset="-122"/>
              </a:rPr>
              <a:t>Data preparation - Model Variables</a:t>
            </a:r>
          </a:p>
        </p:txBody>
      </p:sp>
    </p:spTree>
    <p:extLst>
      <p:ext uri="{BB962C8B-B14F-4D97-AF65-F5344CB8AC3E}">
        <p14:creationId xmlns:p14="http://schemas.microsoft.com/office/powerpoint/2010/main" val="407562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1A12B9B-A252-40A9-B0B0-056EB4BA7654}"/>
              </a:ext>
            </a:extLst>
          </p:cNvPr>
          <p:cNvSpPr>
            <a:spLocks noGrp="1"/>
          </p:cNvSpPr>
          <p:nvPr>
            <p:ph type="body" sz="half" idx="2"/>
          </p:nvPr>
        </p:nvSpPr>
        <p:spPr>
          <a:xfrm>
            <a:off x="228600" y="854765"/>
            <a:ext cx="11963402" cy="1192695"/>
          </a:xfrm>
        </p:spPr>
        <p:txBody>
          <a:bodyPr>
            <a:normAutofit/>
          </a:bodyPr>
          <a:lstStyle/>
          <a:p>
            <a:pPr marL="285750" indent="-285750">
              <a:buFont typeface="Wingdings" panose="05000000000000000000" pitchFamily="2" charset="2"/>
              <a:buChar char="q"/>
            </a:pPr>
            <a:r>
              <a:rPr lang="en-SG" sz="1800" dirty="0"/>
              <a:t>Random sampling – split all disbursed loan data into train and test samples.</a:t>
            </a:r>
          </a:p>
          <a:p>
            <a:pPr marL="742950" lvl="1" indent="-285750">
              <a:buFont typeface="Wingdings" panose="05000000000000000000" pitchFamily="2" charset="2"/>
              <a:buChar char="Ø"/>
            </a:pPr>
            <a:r>
              <a:rPr lang="en-SG" sz="1800" dirty="0"/>
              <a:t>Train sample = 70% of randomly chosen disbursed loans .</a:t>
            </a:r>
          </a:p>
          <a:p>
            <a:pPr marL="742950" lvl="1" indent="-285750">
              <a:buFont typeface="Wingdings" panose="05000000000000000000" pitchFamily="2" charset="2"/>
              <a:buChar char="Ø"/>
            </a:pPr>
            <a:r>
              <a:rPr lang="en-SG" sz="1800" dirty="0"/>
              <a:t>Test sample = 30% of remaining disbursed loans.</a:t>
            </a:r>
          </a:p>
          <a:p>
            <a:endParaRPr lang="en-SG" sz="1800" dirty="0"/>
          </a:p>
        </p:txBody>
      </p:sp>
      <p:pic>
        <p:nvPicPr>
          <p:cNvPr id="10" name="Picture 9">
            <a:extLst>
              <a:ext uri="{FF2B5EF4-FFF2-40B4-BE49-F238E27FC236}">
                <a16:creationId xmlns:a16="http://schemas.microsoft.com/office/drawing/2014/main" id="{0551D37B-21CC-4E32-A515-A3F5ED844FC1}"/>
              </a:ext>
            </a:extLst>
          </p:cNvPr>
          <p:cNvPicPr>
            <a:picLocks noChangeAspect="1"/>
          </p:cNvPicPr>
          <p:nvPr/>
        </p:nvPicPr>
        <p:blipFill>
          <a:blip r:embed="rId2"/>
          <a:stretch>
            <a:fillRect/>
          </a:stretch>
        </p:blipFill>
        <p:spPr>
          <a:xfrm>
            <a:off x="53209" y="5536724"/>
            <a:ext cx="9324975" cy="609600"/>
          </a:xfrm>
          <a:prstGeom prst="rect">
            <a:avLst/>
          </a:prstGeom>
        </p:spPr>
      </p:pic>
      <p:sp>
        <p:nvSpPr>
          <p:cNvPr id="12" name="Arrow: Right 11">
            <a:extLst>
              <a:ext uri="{FF2B5EF4-FFF2-40B4-BE49-F238E27FC236}">
                <a16:creationId xmlns:a16="http://schemas.microsoft.com/office/drawing/2014/main" id="{EDE4B9D1-8911-4D53-8E86-D041DF0F7B57}"/>
              </a:ext>
            </a:extLst>
          </p:cNvPr>
          <p:cNvSpPr/>
          <p:nvPr/>
        </p:nvSpPr>
        <p:spPr>
          <a:xfrm>
            <a:off x="9457697" y="5510850"/>
            <a:ext cx="470666" cy="701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4" name="Picture 13">
            <a:extLst>
              <a:ext uri="{FF2B5EF4-FFF2-40B4-BE49-F238E27FC236}">
                <a16:creationId xmlns:a16="http://schemas.microsoft.com/office/drawing/2014/main" id="{34231209-5B84-4511-B716-EFE1A0F1A4C1}"/>
              </a:ext>
            </a:extLst>
          </p:cNvPr>
          <p:cNvPicPr>
            <a:picLocks noChangeAspect="1"/>
          </p:cNvPicPr>
          <p:nvPr/>
        </p:nvPicPr>
        <p:blipFill>
          <a:blip r:embed="rId3"/>
          <a:stretch>
            <a:fillRect/>
          </a:stretch>
        </p:blipFill>
        <p:spPr>
          <a:xfrm>
            <a:off x="0" y="2124075"/>
            <a:ext cx="11582400" cy="2609850"/>
          </a:xfrm>
          <a:prstGeom prst="rect">
            <a:avLst/>
          </a:prstGeom>
        </p:spPr>
      </p:pic>
      <p:pic>
        <p:nvPicPr>
          <p:cNvPr id="15" name="Picture 14">
            <a:extLst>
              <a:ext uri="{FF2B5EF4-FFF2-40B4-BE49-F238E27FC236}">
                <a16:creationId xmlns:a16="http://schemas.microsoft.com/office/drawing/2014/main" id="{292F0304-9FD2-4391-9BB7-7A57C7F06126}"/>
              </a:ext>
            </a:extLst>
          </p:cNvPr>
          <p:cNvPicPr>
            <a:picLocks noChangeAspect="1"/>
          </p:cNvPicPr>
          <p:nvPr/>
        </p:nvPicPr>
        <p:blipFill>
          <a:blip r:embed="rId4"/>
          <a:stretch>
            <a:fillRect/>
          </a:stretch>
        </p:blipFill>
        <p:spPr>
          <a:xfrm>
            <a:off x="10007878" y="4733925"/>
            <a:ext cx="2085975" cy="1962150"/>
          </a:xfrm>
          <a:prstGeom prst="rect">
            <a:avLst/>
          </a:prstGeom>
        </p:spPr>
      </p:pic>
      <p:pic>
        <p:nvPicPr>
          <p:cNvPr id="17" name="Picture 16">
            <a:extLst>
              <a:ext uri="{FF2B5EF4-FFF2-40B4-BE49-F238E27FC236}">
                <a16:creationId xmlns:a16="http://schemas.microsoft.com/office/drawing/2014/main" id="{6FC566BC-80C4-4D75-A940-D2B3A0B71B9D}"/>
              </a:ext>
            </a:extLst>
          </p:cNvPr>
          <p:cNvPicPr>
            <a:picLocks noChangeAspect="1"/>
          </p:cNvPicPr>
          <p:nvPr/>
        </p:nvPicPr>
        <p:blipFill>
          <a:blip r:embed="rId5"/>
          <a:stretch>
            <a:fillRect/>
          </a:stretch>
        </p:blipFill>
        <p:spPr>
          <a:xfrm>
            <a:off x="3052969" y="2143954"/>
            <a:ext cx="381000" cy="209550"/>
          </a:xfrm>
          <a:prstGeom prst="rect">
            <a:avLst/>
          </a:prstGeom>
        </p:spPr>
      </p:pic>
      <p:sp>
        <p:nvSpPr>
          <p:cNvPr id="11" name="Title 3">
            <a:extLst>
              <a:ext uri="{FF2B5EF4-FFF2-40B4-BE49-F238E27FC236}">
                <a16:creationId xmlns:a16="http://schemas.microsoft.com/office/drawing/2014/main" id="{BCA78BBB-CDF4-4B2F-BB75-9383FC736C29}"/>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latin typeface="STLiti" panose="02010800040101010101" pitchFamily="2" charset="-122"/>
                <a:ea typeface="STLiti" panose="02010800040101010101" pitchFamily="2" charset="-122"/>
              </a:rPr>
              <a:t>Data preparation - Sampling</a:t>
            </a:r>
          </a:p>
        </p:txBody>
      </p:sp>
    </p:spTree>
    <p:extLst>
      <p:ext uri="{BB962C8B-B14F-4D97-AF65-F5344CB8AC3E}">
        <p14:creationId xmlns:p14="http://schemas.microsoft.com/office/powerpoint/2010/main" val="4150576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6A7B2DA-D0B3-4A5C-80B4-96D71E4F60D0}"/>
              </a:ext>
            </a:extLst>
          </p:cNvPr>
          <p:cNvSpPr txBox="1"/>
          <p:nvPr/>
        </p:nvSpPr>
        <p:spPr>
          <a:xfrm>
            <a:off x="7484167" y="3836504"/>
            <a:ext cx="4532245" cy="2308324"/>
          </a:xfrm>
          <a:prstGeom prst="rect">
            <a:avLst/>
          </a:prstGeom>
          <a:noFill/>
        </p:spPr>
        <p:txBody>
          <a:bodyPr wrap="square" rtlCol="0">
            <a:spAutoFit/>
          </a:bodyPr>
          <a:lstStyle/>
          <a:p>
            <a:pPr marL="285750" indent="-285750">
              <a:buFont typeface="Wingdings" panose="05000000000000000000" pitchFamily="2" charset="2"/>
              <a:buChar char="Ø"/>
            </a:pPr>
            <a:r>
              <a:rPr lang="en-SG" b="1" dirty="0"/>
              <a:t>Disbursed Loan :</a:t>
            </a:r>
            <a:r>
              <a:rPr lang="en-SG" dirty="0"/>
              <a:t>Most of the Loans are ranging from 10,000 to 1,65,000</a:t>
            </a:r>
          </a:p>
          <a:p>
            <a:pPr marL="285750" indent="-285750">
              <a:buFont typeface="Wingdings" panose="05000000000000000000" pitchFamily="2" charset="2"/>
              <a:buChar char="Ø"/>
            </a:pPr>
            <a:r>
              <a:rPr lang="en-SG" b="1" dirty="0"/>
              <a:t>Asset Cost :</a:t>
            </a:r>
            <a:r>
              <a:rPr lang="en-SG" dirty="0"/>
              <a:t>Ranges from  40,000 to 2,25000 .</a:t>
            </a:r>
          </a:p>
          <a:p>
            <a:pPr marL="285750" indent="-285750">
              <a:buFont typeface="Wingdings" panose="05000000000000000000" pitchFamily="2" charset="2"/>
              <a:buChar char="Ø"/>
            </a:pPr>
            <a:r>
              <a:rPr lang="en-SG" b="1" dirty="0"/>
              <a:t>Loan to Value ratio: </a:t>
            </a:r>
            <a:r>
              <a:rPr lang="en-SG" dirty="0"/>
              <a:t>Ranged from 10 to 95 ,which is inline with disbursed loan and Asset loan</a:t>
            </a:r>
            <a:endParaRPr lang="en-SG" b="1" dirty="0"/>
          </a:p>
          <a:p>
            <a:endParaRPr lang="en-SG" dirty="0"/>
          </a:p>
        </p:txBody>
      </p:sp>
      <p:pic>
        <p:nvPicPr>
          <p:cNvPr id="11" name="Picture 10">
            <a:extLst>
              <a:ext uri="{FF2B5EF4-FFF2-40B4-BE49-F238E27FC236}">
                <a16:creationId xmlns:a16="http://schemas.microsoft.com/office/drawing/2014/main" id="{EFCE367C-2F64-4BB2-87AB-E5B977D30540}"/>
              </a:ext>
            </a:extLst>
          </p:cNvPr>
          <p:cNvPicPr>
            <a:picLocks noChangeAspect="1"/>
          </p:cNvPicPr>
          <p:nvPr/>
        </p:nvPicPr>
        <p:blipFill>
          <a:blip r:embed="rId2"/>
          <a:stretch>
            <a:fillRect/>
          </a:stretch>
        </p:blipFill>
        <p:spPr>
          <a:xfrm>
            <a:off x="288235" y="1231183"/>
            <a:ext cx="10058400" cy="2509644"/>
          </a:xfrm>
          <a:prstGeom prst="rect">
            <a:avLst/>
          </a:prstGeom>
        </p:spPr>
      </p:pic>
      <p:pic>
        <p:nvPicPr>
          <p:cNvPr id="12" name="Picture 11">
            <a:extLst>
              <a:ext uri="{FF2B5EF4-FFF2-40B4-BE49-F238E27FC236}">
                <a16:creationId xmlns:a16="http://schemas.microsoft.com/office/drawing/2014/main" id="{1F1CC44E-1C06-4960-A899-D4B7E6B99BEB}"/>
              </a:ext>
            </a:extLst>
          </p:cNvPr>
          <p:cNvPicPr>
            <a:picLocks noChangeAspect="1"/>
          </p:cNvPicPr>
          <p:nvPr/>
        </p:nvPicPr>
        <p:blipFill>
          <a:blip r:embed="rId3"/>
          <a:stretch>
            <a:fillRect/>
          </a:stretch>
        </p:blipFill>
        <p:spPr>
          <a:xfrm>
            <a:off x="175591" y="4099336"/>
            <a:ext cx="7239000" cy="2509643"/>
          </a:xfrm>
          <a:prstGeom prst="rect">
            <a:avLst/>
          </a:prstGeom>
        </p:spPr>
      </p:pic>
      <p:sp>
        <p:nvSpPr>
          <p:cNvPr id="6" name="Title 3">
            <a:extLst>
              <a:ext uri="{FF2B5EF4-FFF2-40B4-BE49-F238E27FC236}">
                <a16:creationId xmlns:a16="http://schemas.microsoft.com/office/drawing/2014/main" id="{A5DC34B4-DCD2-4ED9-ACF6-D135F266866D}"/>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latin typeface="STLiti" panose="02010800040101010101" pitchFamily="2" charset="-122"/>
                <a:ea typeface="STLiti" panose="02010800040101010101" pitchFamily="2" charset="-122"/>
              </a:rPr>
              <a:t>Data preparation - Exploring loan features on Train Data</a:t>
            </a:r>
          </a:p>
        </p:txBody>
      </p:sp>
    </p:spTree>
    <p:extLst>
      <p:ext uri="{BB962C8B-B14F-4D97-AF65-F5344CB8AC3E}">
        <p14:creationId xmlns:p14="http://schemas.microsoft.com/office/powerpoint/2010/main" val="2181106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E6DCA6B-9E2D-4252-B458-A26B2CD7EF64}"/>
              </a:ext>
            </a:extLst>
          </p:cNvPr>
          <p:cNvSpPr txBox="1"/>
          <p:nvPr/>
        </p:nvSpPr>
        <p:spPr>
          <a:xfrm>
            <a:off x="8971723" y="1398251"/>
            <a:ext cx="3227933" cy="2031325"/>
          </a:xfrm>
          <a:prstGeom prst="rect">
            <a:avLst/>
          </a:prstGeom>
          <a:noFill/>
        </p:spPr>
        <p:txBody>
          <a:bodyPr wrap="square" rtlCol="0">
            <a:spAutoFit/>
          </a:bodyPr>
          <a:lstStyle/>
          <a:p>
            <a:r>
              <a:rPr lang="en-SG" b="1" dirty="0"/>
              <a:t>Age</a:t>
            </a:r>
          </a:p>
          <a:p>
            <a:pPr marL="285750" indent="-285750">
              <a:buFont typeface="Wingdings" panose="05000000000000000000" pitchFamily="2" charset="2"/>
              <a:buChar char="Ø"/>
            </a:pPr>
            <a:r>
              <a:rPr lang="en-SG" dirty="0"/>
              <a:t>we see that most age groups are concentrated in 25-40 years.</a:t>
            </a:r>
          </a:p>
          <a:p>
            <a:pPr marL="285750" indent="-285750">
              <a:buFont typeface="Wingdings" panose="05000000000000000000" pitchFamily="2" charset="2"/>
              <a:buChar char="Ø"/>
            </a:pPr>
            <a:r>
              <a:rPr lang="en-SG" dirty="0"/>
              <a:t> The loan default are distributed in low range of age.</a:t>
            </a:r>
          </a:p>
        </p:txBody>
      </p:sp>
      <p:pic>
        <p:nvPicPr>
          <p:cNvPr id="10" name="Picture 9">
            <a:extLst>
              <a:ext uri="{FF2B5EF4-FFF2-40B4-BE49-F238E27FC236}">
                <a16:creationId xmlns:a16="http://schemas.microsoft.com/office/drawing/2014/main" id="{2A54A60B-3CD6-40E0-ACF9-199D52F6C6D2}"/>
              </a:ext>
            </a:extLst>
          </p:cNvPr>
          <p:cNvPicPr>
            <a:picLocks noChangeAspect="1"/>
          </p:cNvPicPr>
          <p:nvPr/>
        </p:nvPicPr>
        <p:blipFill>
          <a:blip r:embed="rId2"/>
          <a:stretch>
            <a:fillRect/>
          </a:stretch>
        </p:blipFill>
        <p:spPr>
          <a:xfrm>
            <a:off x="272078" y="3970187"/>
            <a:ext cx="8422376" cy="1910608"/>
          </a:xfrm>
          <a:prstGeom prst="rect">
            <a:avLst/>
          </a:prstGeom>
        </p:spPr>
      </p:pic>
      <p:sp>
        <p:nvSpPr>
          <p:cNvPr id="11" name="TextBox 10">
            <a:extLst>
              <a:ext uri="{FF2B5EF4-FFF2-40B4-BE49-F238E27FC236}">
                <a16:creationId xmlns:a16="http://schemas.microsoft.com/office/drawing/2014/main" id="{FC6065FA-C7C5-4615-A980-14D022BF42FF}"/>
              </a:ext>
            </a:extLst>
          </p:cNvPr>
          <p:cNvSpPr txBox="1"/>
          <p:nvPr/>
        </p:nvSpPr>
        <p:spPr>
          <a:xfrm>
            <a:off x="8769219" y="4016712"/>
            <a:ext cx="3150705" cy="1477328"/>
          </a:xfrm>
          <a:prstGeom prst="rect">
            <a:avLst/>
          </a:prstGeom>
          <a:noFill/>
        </p:spPr>
        <p:txBody>
          <a:bodyPr wrap="square" rtlCol="0">
            <a:spAutoFit/>
          </a:bodyPr>
          <a:lstStyle/>
          <a:p>
            <a:r>
              <a:rPr lang="en-SG" b="1" dirty="0"/>
              <a:t>Employment type </a:t>
            </a:r>
          </a:p>
          <a:p>
            <a:pPr marL="285750" indent="-285750">
              <a:buFont typeface="Wingdings" panose="05000000000000000000" pitchFamily="2" charset="2"/>
              <a:buChar char="Ø"/>
            </a:pPr>
            <a:r>
              <a:rPr lang="en-SG" dirty="0"/>
              <a:t>Most of the borrowers were self-employed.</a:t>
            </a:r>
          </a:p>
          <a:p>
            <a:pPr marL="285750" indent="-285750">
              <a:buFont typeface="Wingdings" panose="05000000000000000000" pitchFamily="2" charset="2"/>
              <a:buChar char="Ø"/>
            </a:pPr>
            <a:r>
              <a:rPr lang="en-SG" dirty="0"/>
              <a:t>The default loans are from self-employment group.</a:t>
            </a:r>
          </a:p>
        </p:txBody>
      </p:sp>
      <p:pic>
        <p:nvPicPr>
          <p:cNvPr id="13" name="Picture 12">
            <a:extLst>
              <a:ext uri="{FF2B5EF4-FFF2-40B4-BE49-F238E27FC236}">
                <a16:creationId xmlns:a16="http://schemas.microsoft.com/office/drawing/2014/main" id="{F6EC9BAF-E250-4DA8-A62F-C1E35507BD95}"/>
              </a:ext>
            </a:extLst>
          </p:cNvPr>
          <p:cNvPicPr>
            <a:picLocks noChangeAspect="1"/>
          </p:cNvPicPr>
          <p:nvPr/>
        </p:nvPicPr>
        <p:blipFill>
          <a:blip r:embed="rId3"/>
          <a:stretch>
            <a:fillRect/>
          </a:stretch>
        </p:blipFill>
        <p:spPr>
          <a:xfrm>
            <a:off x="180037" y="1120527"/>
            <a:ext cx="8769217" cy="2032775"/>
          </a:xfrm>
          <a:prstGeom prst="rect">
            <a:avLst/>
          </a:prstGeom>
        </p:spPr>
      </p:pic>
      <p:sp>
        <p:nvSpPr>
          <p:cNvPr id="7" name="Title 3">
            <a:extLst>
              <a:ext uri="{FF2B5EF4-FFF2-40B4-BE49-F238E27FC236}">
                <a16:creationId xmlns:a16="http://schemas.microsoft.com/office/drawing/2014/main" id="{E6BE2959-0DAB-4C6F-89B5-724BFCB1823A}"/>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latin typeface="STLiti" panose="02010800040101010101" pitchFamily="2" charset="-122"/>
                <a:ea typeface="STLiti" panose="02010800040101010101" pitchFamily="2" charset="-122"/>
              </a:rPr>
              <a:t>Data preparation - Exploring Borrower features on Train Data</a:t>
            </a:r>
          </a:p>
        </p:txBody>
      </p:sp>
    </p:spTree>
    <p:extLst>
      <p:ext uri="{BB962C8B-B14F-4D97-AF65-F5344CB8AC3E}">
        <p14:creationId xmlns:p14="http://schemas.microsoft.com/office/powerpoint/2010/main" val="2275295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B82C0E0-3371-40FB-80B3-167DC8ED4046}"/>
              </a:ext>
            </a:extLst>
          </p:cNvPr>
          <p:cNvSpPr txBox="1"/>
          <p:nvPr/>
        </p:nvSpPr>
        <p:spPr>
          <a:xfrm>
            <a:off x="8547654" y="1155247"/>
            <a:ext cx="3349487" cy="1477328"/>
          </a:xfrm>
          <a:prstGeom prst="rect">
            <a:avLst/>
          </a:prstGeom>
          <a:noFill/>
        </p:spPr>
        <p:txBody>
          <a:bodyPr wrap="square" rtlCol="0">
            <a:spAutoFit/>
          </a:bodyPr>
          <a:lstStyle/>
          <a:p>
            <a:r>
              <a:rPr lang="en-SG" b="1" dirty="0"/>
              <a:t>Perform_Cns_Score </a:t>
            </a:r>
          </a:p>
          <a:p>
            <a:pPr marL="285750" indent="-285750">
              <a:buFont typeface="Wingdings" panose="05000000000000000000" pitchFamily="2" charset="2"/>
              <a:buChar char="Ø"/>
            </a:pPr>
            <a:r>
              <a:rPr lang="en-SG" dirty="0"/>
              <a:t>Most of the loans have no score .</a:t>
            </a:r>
          </a:p>
          <a:p>
            <a:pPr marL="285750" indent="-285750">
              <a:buFont typeface="Wingdings" panose="05000000000000000000" pitchFamily="2" charset="2"/>
              <a:buChar char="Ø"/>
            </a:pPr>
            <a:r>
              <a:rPr lang="en-SG" dirty="0"/>
              <a:t>Most of the default loans are from no-score zone.</a:t>
            </a:r>
          </a:p>
        </p:txBody>
      </p:sp>
      <p:pic>
        <p:nvPicPr>
          <p:cNvPr id="10" name="Picture 9">
            <a:extLst>
              <a:ext uri="{FF2B5EF4-FFF2-40B4-BE49-F238E27FC236}">
                <a16:creationId xmlns:a16="http://schemas.microsoft.com/office/drawing/2014/main" id="{51D6C8D3-CD6A-4ECF-AC16-617C7C90CCD7}"/>
              </a:ext>
            </a:extLst>
          </p:cNvPr>
          <p:cNvPicPr>
            <a:picLocks noChangeAspect="1"/>
          </p:cNvPicPr>
          <p:nvPr/>
        </p:nvPicPr>
        <p:blipFill>
          <a:blip r:embed="rId2"/>
          <a:stretch>
            <a:fillRect/>
          </a:stretch>
        </p:blipFill>
        <p:spPr>
          <a:xfrm>
            <a:off x="71843" y="3038941"/>
            <a:ext cx="8627994" cy="2040009"/>
          </a:xfrm>
          <a:prstGeom prst="rect">
            <a:avLst/>
          </a:prstGeom>
        </p:spPr>
      </p:pic>
      <p:sp>
        <p:nvSpPr>
          <p:cNvPr id="11" name="TextBox 10">
            <a:extLst>
              <a:ext uri="{FF2B5EF4-FFF2-40B4-BE49-F238E27FC236}">
                <a16:creationId xmlns:a16="http://schemas.microsoft.com/office/drawing/2014/main" id="{47232A6E-03CE-425D-AEF5-B3754BAB0D9B}"/>
              </a:ext>
            </a:extLst>
          </p:cNvPr>
          <p:cNvSpPr txBox="1"/>
          <p:nvPr/>
        </p:nvSpPr>
        <p:spPr>
          <a:xfrm>
            <a:off x="8729871" y="3454495"/>
            <a:ext cx="3349487" cy="923330"/>
          </a:xfrm>
          <a:prstGeom prst="rect">
            <a:avLst/>
          </a:prstGeom>
          <a:noFill/>
        </p:spPr>
        <p:txBody>
          <a:bodyPr wrap="square" rtlCol="0">
            <a:spAutoFit/>
          </a:bodyPr>
          <a:lstStyle/>
          <a:p>
            <a:r>
              <a:rPr lang="en-SG" b="1" dirty="0"/>
              <a:t>No of Inquiries</a:t>
            </a:r>
            <a:endParaRPr lang="en-SG" dirty="0"/>
          </a:p>
          <a:p>
            <a:pPr marL="285750" indent="-285750">
              <a:buFont typeface="Wingdings" panose="05000000000000000000" pitchFamily="2" charset="2"/>
              <a:buChar char="Ø"/>
            </a:pPr>
            <a:r>
              <a:rPr lang="en-SG" dirty="0"/>
              <a:t>Higher the number on inquires higher is the default rate.</a:t>
            </a:r>
          </a:p>
        </p:txBody>
      </p:sp>
      <p:pic>
        <p:nvPicPr>
          <p:cNvPr id="12" name="Picture 11">
            <a:extLst>
              <a:ext uri="{FF2B5EF4-FFF2-40B4-BE49-F238E27FC236}">
                <a16:creationId xmlns:a16="http://schemas.microsoft.com/office/drawing/2014/main" id="{8E7BF423-BECB-4CB6-8043-95E98A459E78}"/>
              </a:ext>
            </a:extLst>
          </p:cNvPr>
          <p:cNvPicPr>
            <a:picLocks noChangeAspect="1"/>
          </p:cNvPicPr>
          <p:nvPr/>
        </p:nvPicPr>
        <p:blipFill>
          <a:blip r:embed="rId3"/>
          <a:stretch>
            <a:fillRect/>
          </a:stretch>
        </p:blipFill>
        <p:spPr>
          <a:xfrm>
            <a:off x="578585" y="4908969"/>
            <a:ext cx="7722704" cy="1899001"/>
          </a:xfrm>
          <a:prstGeom prst="rect">
            <a:avLst/>
          </a:prstGeom>
        </p:spPr>
      </p:pic>
      <p:sp>
        <p:nvSpPr>
          <p:cNvPr id="13" name="TextBox 12">
            <a:extLst>
              <a:ext uri="{FF2B5EF4-FFF2-40B4-BE49-F238E27FC236}">
                <a16:creationId xmlns:a16="http://schemas.microsoft.com/office/drawing/2014/main" id="{4F6DCDBA-A49F-413B-835B-A76213EEE02B}"/>
              </a:ext>
            </a:extLst>
          </p:cNvPr>
          <p:cNvSpPr txBox="1"/>
          <p:nvPr/>
        </p:nvSpPr>
        <p:spPr>
          <a:xfrm>
            <a:off x="8699837" y="5078950"/>
            <a:ext cx="3386146" cy="1754326"/>
          </a:xfrm>
          <a:prstGeom prst="rect">
            <a:avLst/>
          </a:prstGeom>
          <a:noFill/>
        </p:spPr>
        <p:txBody>
          <a:bodyPr wrap="square" rtlCol="0">
            <a:spAutoFit/>
          </a:bodyPr>
          <a:lstStyle/>
          <a:p>
            <a:r>
              <a:rPr lang="en-SG" b="1" dirty="0"/>
              <a:t>Length of Credit History</a:t>
            </a:r>
          </a:p>
          <a:p>
            <a:pPr marL="285750" indent="-285750">
              <a:buFont typeface="Wingdings" panose="05000000000000000000" pitchFamily="2" charset="2"/>
              <a:buChar char="Ø"/>
            </a:pPr>
            <a:r>
              <a:rPr lang="en-SG" dirty="0"/>
              <a:t>Most of the loans doesn’t have bureau credit history. </a:t>
            </a:r>
          </a:p>
          <a:p>
            <a:pPr marL="285750" indent="-285750">
              <a:buFont typeface="Wingdings" panose="05000000000000000000" pitchFamily="2" charset="2"/>
              <a:buChar char="Ø"/>
            </a:pPr>
            <a:r>
              <a:rPr lang="en-SG" dirty="0"/>
              <a:t>Higher the credit history the lower the risk of default</a:t>
            </a:r>
          </a:p>
          <a:p>
            <a:endParaRPr lang="en-SG" b="1" dirty="0"/>
          </a:p>
        </p:txBody>
      </p:sp>
      <p:pic>
        <p:nvPicPr>
          <p:cNvPr id="2" name="Picture 1">
            <a:extLst>
              <a:ext uri="{FF2B5EF4-FFF2-40B4-BE49-F238E27FC236}">
                <a16:creationId xmlns:a16="http://schemas.microsoft.com/office/drawing/2014/main" id="{381B7BC8-5155-4693-B32F-B4092F2BAD82}"/>
              </a:ext>
            </a:extLst>
          </p:cNvPr>
          <p:cNvPicPr>
            <a:picLocks noChangeAspect="1"/>
          </p:cNvPicPr>
          <p:nvPr/>
        </p:nvPicPr>
        <p:blipFill>
          <a:blip r:embed="rId4"/>
          <a:stretch>
            <a:fillRect/>
          </a:stretch>
        </p:blipFill>
        <p:spPr>
          <a:xfrm>
            <a:off x="578584" y="1025593"/>
            <a:ext cx="8038641" cy="1914287"/>
          </a:xfrm>
          <a:prstGeom prst="rect">
            <a:avLst/>
          </a:prstGeom>
        </p:spPr>
      </p:pic>
      <p:sp>
        <p:nvSpPr>
          <p:cNvPr id="14" name="Title 3">
            <a:extLst>
              <a:ext uri="{FF2B5EF4-FFF2-40B4-BE49-F238E27FC236}">
                <a16:creationId xmlns:a16="http://schemas.microsoft.com/office/drawing/2014/main" id="{89C25AAD-8C37-46B2-8FE4-824810114B48}"/>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latin typeface="STLiti" panose="02010800040101010101" pitchFamily="2" charset="-122"/>
                <a:ea typeface="STLiti" panose="02010800040101010101" pitchFamily="2" charset="-122"/>
              </a:rPr>
              <a:t>Data preparation - Exploring Bureau Features on Train Data</a:t>
            </a:r>
          </a:p>
        </p:txBody>
      </p:sp>
    </p:spTree>
    <p:extLst>
      <p:ext uri="{BB962C8B-B14F-4D97-AF65-F5344CB8AC3E}">
        <p14:creationId xmlns:p14="http://schemas.microsoft.com/office/powerpoint/2010/main" val="3860489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418F53-E0AB-4706-8ADE-6D4CDA0626BA}"/>
              </a:ext>
            </a:extLst>
          </p:cNvPr>
          <p:cNvPicPr>
            <a:picLocks noChangeAspect="1"/>
          </p:cNvPicPr>
          <p:nvPr/>
        </p:nvPicPr>
        <p:blipFill>
          <a:blip r:embed="rId2"/>
          <a:stretch>
            <a:fillRect/>
          </a:stretch>
        </p:blipFill>
        <p:spPr>
          <a:xfrm>
            <a:off x="90021" y="1305133"/>
            <a:ext cx="6155065" cy="4499319"/>
          </a:xfrm>
          <a:prstGeom prst="rect">
            <a:avLst/>
          </a:prstGeom>
        </p:spPr>
      </p:pic>
      <p:pic>
        <p:nvPicPr>
          <p:cNvPr id="3" name="Picture 2">
            <a:extLst>
              <a:ext uri="{FF2B5EF4-FFF2-40B4-BE49-F238E27FC236}">
                <a16:creationId xmlns:a16="http://schemas.microsoft.com/office/drawing/2014/main" id="{F4D0542E-9311-4A18-BF21-A7E79D68F208}"/>
              </a:ext>
            </a:extLst>
          </p:cNvPr>
          <p:cNvPicPr>
            <a:picLocks noChangeAspect="1"/>
          </p:cNvPicPr>
          <p:nvPr/>
        </p:nvPicPr>
        <p:blipFill>
          <a:blip r:embed="rId3"/>
          <a:stretch>
            <a:fillRect/>
          </a:stretch>
        </p:blipFill>
        <p:spPr>
          <a:xfrm>
            <a:off x="6012598" y="1305134"/>
            <a:ext cx="5687976" cy="4499319"/>
          </a:xfrm>
          <a:prstGeom prst="rect">
            <a:avLst/>
          </a:prstGeom>
        </p:spPr>
      </p:pic>
      <p:sp>
        <p:nvSpPr>
          <p:cNvPr id="4" name="TextBox 3">
            <a:extLst>
              <a:ext uri="{FF2B5EF4-FFF2-40B4-BE49-F238E27FC236}">
                <a16:creationId xmlns:a16="http://schemas.microsoft.com/office/drawing/2014/main" id="{5B4E1437-594C-4A3C-87CD-3F4AF374A34A}"/>
              </a:ext>
            </a:extLst>
          </p:cNvPr>
          <p:cNvSpPr txBox="1"/>
          <p:nvPr/>
        </p:nvSpPr>
        <p:spPr>
          <a:xfrm>
            <a:off x="346841" y="872673"/>
            <a:ext cx="4233039" cy="646331"/>
          </a:xfrm>
          <a:prstGeom prst="rect">
            <a:avLst/>
          </a:prstGeom>
          <a:noFill/>
        </p:spPr>
        <p:txBody>
          <a:bodyPr wrap="square" rtlCol="0">
            <a:spAutoFit/>
          </a:bodyPr>
          <a:lstStyle/>
          <a:p>
            <a:r>
              <a:rPr lang="en-SG" dirty="0"/>
              <a:t>Primary Loan Data :</a:t>
            </a:r>
          </a:p>
          <a:p>
            <a:endParaRPr lang="en-SG" dirty="0"/>
          </a:p>
        </p:txBody>
      </p:sp>
      <p:sp>
        <p:nvSpPr>
          <p:cNvPr id="6" name="TextBox 5">
            <a:extLst>
              <a:ext uri="{FF2B5EF4-FFF2-40B4-BE49-F238E27FC236}">
                <a16:creationId xmlns:a16="http://schemas.microsoft.com/office/drawing/2014/main" id="{896FA9D0-A788-40D3-A10A-DFDAF9A44D0C}"/>
              </a:ext>
            </a:extLst>
          </p:cNvPr>
          <p:cNvSpPr txBox="1"/>
          <p:nvPr/>
        </p:nvSpPr>
        <p:spPr>
          <a:xfrm>
            <a:off x="6584414" y="872674"/>
            <a:ext cx="2504660" cy="646331"/>
          </a:xfrm>
          <a:prstGeom prst="rect">
            <a:avLst/>
          </a:prstGeom>
          <a:noFill/>
        </p:spPr>
        <p:txBody>
          <a:bodyPr wrap="square" rtlCol="0">
            <a:spAutoFit/>
          </a:bodyPr>
          <a:lstStyle/>
          <a:p>
            <a:r>
              <a:rPr lang="en-SG" dirty="0"/>
              <a:t>Secondary Loan Data:</a:t>
            </a:r>
          </a:p>
          <a:p>
            <a:endParaRPr lang="en-SG" dirty="0"/>
          </a:p>
        </p:txBody>
      </p:sp>
      <p:sp>
        <p:nvSpPr>
          <p:cNvPr id="7" name="TextBox 6">
            <a:extLst>
              <a:ext uri="{FF2B5EF4-FFF2-40B4-BE49-F238E27FC236}">
                <a16:creationId xmlns:a16="http://schemas.microsoft.com/office/drawing/2014/main" id="{50401690-354B-48D9-B7F6-17AD4B2CE7BA}"/>
              </a:ext>
            </a:extLst>
          </p:cNvPr>
          <p:cNvSpPr txBox="1"/>
          <p:nvPr/>
        </p:nvSpPr>
        <p:spPr>
          <a:xfrm>
            <a:off x="447261" y="5933661"/>
            <a:ext cx="11082130" cy="369332"/>
          </a:xfrm>
          <a:prstGeom prst="rect">
            <a:avLst/>
          </a:prstGeom>
          <a:noFill/>
        </p:spPr>
        <p:txBody>
          <a:bodyPr wrap="square" rtlCol="0">
            <a:spAutoFit/>
          </a:bodyPr>
          <a:lstStyle/>
          <a:p>
            <a:r>
              <a:rPr lang="en-SG" dirty="0"/>
              <a:t>The Variation in secondary Loan details are not much and hence these variable can be considered as redundant </a:t>
            </a:r>
          </a:p>
        </p:txBody>
      </p:sp>
      <p:sp>
        <p:nvSpPr>
          <p:cNvPr id="8" name="Title 3">
            <a:extLst>
              <a:ext uri="{FF2B5EF4-FFF2-40B4-BE49-F238E27FC236}">
                <a16:creationId xmlns:a16="http://schemas.microsoft.com/office/drawing/2014/main" id="{180DB54B-59A9-4C89-BAF1-228E672E8A68}"/>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latin typeface="STLiti" panose="02010800040101010101" pitchFamily="2" charset="-122"/>
                <a:ea typeface="STLiti" panose="02010800040101010101" pitchFamily="2" charset="-122"/>
              </a:rPr>
              <a:t>Data preparation - Exploring Bureau information on Train Data</a:t>
            </a:r>
          </a:p>
        </p:txBody>
      </p:sp>
    </p:spTree>
    <p:extLst>
      <p:ext uri="{BB962C8B-B14F-4D97-AF65-F5344CB8AC3E}">
        <p14:creationId xmlns:p14="http://schemas.microsoft.com/office/powerpoint/2010/main" val="1721327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328B9D5-0AE6-40D2-951A-4846C4560AC4}"/>
              </a:ext>
            </a:extLst>
          </p:cNvPr>
          <p:cNvPicPr>
            <a:picLocks noChangeAspect="1"/>
          </p:cNvPicPr>
          <p:nvPr/>
        </p:nvPicPr>
        <p:blipFill>
          <a:blip r:embed="rId2"/>
          <a:stretch>
            <a:fillRect/>
          </a:stretch>
        </p:blipFill>
        <p:spPr>
          <a:xfrm>
            <a:off x="346842" y="872674"/>
            <a:ext cx="5149497" cy="2117094"/>
          </a:xfrm>
          <a:prstGeom prst="rect">
            <a:avLst/>
          </a:prstGeom>
        </p:spPr>
      </p:pic>
      <p:sp>
        <p:nvSpPr>
          <p:cNvPr id="6" name="TextBox 5">
            <a:extLst>
              <a:ext uri="{FF2B5EF4-FFF2-40B4-BE49-F238E27FC236}">
                <a16:creationId xmlns:a16="http://schemas.microsoft.com/office/drawing/2014/main" id="{C94CADD6-5BC9-4E3D-97BC-1DF9229EBBC3}"/>
              </a:ext>
            </a:extLst>
          </p:cNvPr>
          <p:cNvSpPr txBox="1"/>
          <p:nvPr/>
        </p:nvSpPr>
        <p:spPr>
          <a:xfrm>
            <a:off x="346842" y="2906431"/>
            <a:ext cx="11837505" cy="1923604"/>
          </a:xfrm>
          <a:prstGeom prst="rect">
            <a:avLst/>
          </a:prstGeom>
          <a:noFill/>
        </p:spPr>
        <p:txBody>
          <a:bodyPr wrap="square" rtlCol="0">
            <a:spAutoFit/>
          </a:bodyPr>
          <a:lstStyle/>
          <a:p>
            <a:pPr marL="285750" indent="-285750">
              <a:buFont typeface="Wingdings" panose="05000000000000000000" pitchFamily="2" charset="2"/>
              <a:buChar char="q"/>
            </a:pPr>
            <a:r>
              <a:rPr lang="en-SG" sz="1700" b="1" dirty="0" err="1"/>
              <a:t>Loan_Default</a:t>
            </a:r>
            <a:r>
              <a:rPr lang="en-SG" sz="1700" b="1" dirty="0"/>
              <a:t>:</a:t>
            </a:r>
          </a:p>
          <a:p>
            <a:pPr marL="742950" lvl="1" indent="-285750">
              <a:buFont typeface="Arial" panose="020B0604020202020204" pitchFamily="34" charset="0"/>
              <a:buChar char="•"/>
            </a:pPr>
            <a:endParaRPr lang="en-SG" sz="1700" dirty="0"/>
          </a:p>
          <a:p>
            <a:pPr marL="742950" lvl="1" indent="-285750">
              <a:buFont typeface="Wingdings" panose="05000000000000000000" pitchFamily="2" charset="2"/>
              <a:buChar char="Ø"/>
            </a:pPr>
            <a:r>
              <a:rPr lang="en-SG" sz="1700" dirty="0"/>
              <a:t>Binary variable: 0 – Non-default and 1- Default.</a:t>
            </a:r>
          </a:p>
          <a:p>
            <a:pPr marL="742950" lvl="1" indent="-285750">
              <a:buFont typeface="Wingdings" panose="05000000000000000000" pitchFamily="2" charset="2"/>
              <a:buChar char="Ø"/>
            </a:pPr>
            <a:r>
              <a:rPr lang="en-SG" sz="1700" dirty="0"/>
              <a:t>Observed 22% default rate on both train and test samples.</a:t>
            </a:r>
            <a:r>
              <a:rPr lang="en-US" sz="1700" dirty="0"/>
              <a:t> </a:t>
            </a:r>
          </a:p>
          <a:p>
            <a:pPr marL="742950" lvl="1" indent="-285750">
              <a:buFont typeface="Wingdings" panose="05000000000000000000" pitchFamily="2" charset="2"/>
              <a:buChar char="Ø"/>
            </a:pPr>
            <a:r>
              <a:rPr lang="en-SG" sz="1700" dirty="0"/>
              <a:t>Default refers to the failed to repay the loan amount for the first EMI. </a:t>
            </a:r>
            <a:endParaRPr lang="en-US" sz="1700" dirty="0"/>
          </a:p>
          <a:p>
            <a:pPr marL="742950" lvl="1" indent="-285750">
              <a:buFont typeface="Wingdings" panose="05000000000000000000" pitchFamily="2" charset="2"/>
              <a:buChar char="Ø"/>
            </a:pPr>
            <a:r>
              <a:rPr lang="en-US" sz="1700" dirty="0"/>
              <a:t>Bank notifies high rollback rates (90%) from default to non-default from the second installment.</a:t>
            </a:r>
          </a:p>
          <a:p>
            <a:pPr marL="742950" lvl="1" indent="-285750">
              <a:buFont typeface="Arial" panose="020B0604020202020204" pitchFamily="34" charset="0"/>
              <a:buChar char="•"/>
            </a:pPr>
            <a:endParaRPr lang="en-US" sz="1700" dirty="0"/>
          </a:p>
        </p:txBody>
      </p:sp>
      <p:sp>
        <p:nvSpPr>
          <p:cNvPr id="8" name="Title 3">
            <a:extLst>
              <a:ext uri="{FF2B5EF4-FFF2-40B4-BE49-F238E27FC236}">
                <a16:creationId xmlns:a16="http://schemas.microsoft.com/office/drawing/2014/main" id="{FFED1D7E-2A39-4F49-9C0F-3F994E44ED6D}"/>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latin typeface="STLiti" panose="02010800040101010101" pitchFamily="2" charset="-122"/>
                <a:ea typeface="STLiti" panose="02010800040101010101" pitchFamily="2" charset="-122"/>
              </a:rPr>
              <a:t>Data preparation - Default Flag</a:t>
            </a:r>
          </a:p>
        </p:txBody>
      </p:sp>
      <p:sp>
        <p:nvSpPr>
          <p:cNvPr id="2" name="TextBox 1">
            <a:extLst>
              <a:ext uri="{FF2B5EF4-FFF2-40B4-BE49-F238E27FC236}">
                <a16:creationId xmlns:a16="http://schemas.microsoft.com/office/drawing/2014/main" id="{E18718CD-4884-4EA2-8D55-21CA6B95AEED}"/>
              </a:ext>
            </a:extLst>
          </p:cNvPr>
          <p:cNvSpPr txBox="1"/>
          <p:nvPr/>
        </p:nvSpPr>
        <p:spPr>
          <a:xfrm>
            <a:off x="496956" y="4629860"/>
            <a:ext cx="8786192" cy="2339102"/>
          </a:xfrm>
          <a:prstGeom prst="rect">
            <a:avLst/>
          </a:prstGeom>
          <a:noFill/>
        </p:spPr>
        <p:txBody>
          <a:bodyPr wrap="square" rtlCol="0">
            <a:spAutoFit/>
          </a:bodyPr>
          <a:lstStyle/>
          <a:p>
            <a:pPr marL="285750" indent="-285750">
              <a:buFont typeface="Wingdings" panose="05000000000000000000" pitchFamily="2" charset="2"/>
              <a:buChar char="q"/>
            </a:pPr>
            <a:r>
              <a:rPr lang="en-SG" b="1" dirty="0"/>
              <a:t>performance metrics used for Prediction </a:t>
            </a:r>
            <a:r>
              <a:rPr lang="en-SG" dirty="0"/>
              <a:t>:</a:t>
            </a:r>
          </a:p>
          <a:p>
            <a:pPr marL="742950" lvl="1" indent="-285750">
              <a:buFont typeface="Wingdings" panose="05000000000000000000" pitchFamily="2" charset="2"/>
              <a:buChar char="Ø"/>
            </a:pPr>
            <a:r>
              <a:rPr lang="en-SG" b="1" dirty="0"/>
              <a:t>Area under ROC</a:t>
            </a:r>
          </a:p>
          <a:p>
            <a:pPr marL="742950" lvl="1" indent="-285750">
              <a:buFont typeface="Wingdings" panose="05000000000000000000" pitchFamily="2" charset="2"/>
              <a:buChar char="Ø"/>
            </a:pPr>
            <a:r>
              <a:rPr lang="en-SG" b="1" dirty="0"/>
              <a:t>Confusion Matrix</a:t>
            </a:r>
          </a:p>
          <a:p>
            <a:pPr marL="742950" lvl="1" indent="-285750">
              <a:buFont typeface="Wingdings" panose="05000000000000000000" pitchFamily="2" charset="2"/>
              <a:buChar char="Ø"/>
            </a:pPr>
            <a:r>
              <a:rPr lang="en-SG" b="1" dirty="0"/>
              <a:t>Precision</a:t>
            </a:r>
            <a:r>
              <a:rPr lang="en-SG" dirty="0"/>
              <a:t> :</a:t>
            </a:r>
            <a:r>
              <a:rPr lang="en-US" dirty="0"/>
              <a:t> It is the fraction of relevant instances among the retrieved instances</a:t>
            </a:r>
          </a:p>
          <a:p>
            <a:pPr marL="742950" lvl="1" indent="-285750">
              <a:buFont typeface="Wingdings" panose="05000000000000000000" pitchFamily="2" charset="2"/>
              <a:buChar char="Ø"/>
            </a:pPr>
            <a:r>
              <a:rPr lang="en-SG" b="1" dirty="0"/>
              <a:t>Recall</a:t>
            </a:r>
            <a:r>
              <a:rPr lang="en-SG" dirty="0"/>
              <a:t> : It </a:t>
            </a:r>
            <a:r>
              <a:rPr lang="en-US" dirty="0"/>
              <a:t>is the fraction of relevant instances that have been retrieved over the total amount of relevant instances. </a:t>
            </a:r>
            <a:endParaRPr lang="en-SG" dirty="0"/>
          </a:p>
          <a:p>
            <a:pPr marL="742950" lvl="1" indent="-285750">
              <a:buFont typeface="Wingdings" panose="05000000000000000000" pitchFamily="2" charset="2"/>
              <a:buChar char="Ø"/>
            </a:pPr>
            <a:r>
              <a:rPr lang="en-SG" b="1" dirty="0"/>
              <a:t>F1 Score : </a:t>
            </a:r>
            <a:r>
              <a:rPr lang="en-SG" dirty="0"/>
              <a:t>It</a:t>
            </a:r>
            <a:r>
              <a:rPr lang="en-US" dirty="0"/>
              <a:t> is the harmonic average of the precision and recall</a:t>
            </a:r>
            <a:endParaRPr lang="en-SG" b="1" dirty="0"/>
          </a:p>
          <a:p>
            <a:endParaRPr lang="en-SG" dirty="0"/>
          </a:p>
        </p:txBody>
      </p:sp>
    </p:spTree>
    <p:extLst>
      <p:ext uri="{BB962C8B-B14F-4D97-AF65-F5344CB8AC3E}">
        <p14:creationId xmlns:p14="http://schemas.microsoft.com/office/powerpoint/2010/main" val="696097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F4081770-98DA-49DF-8220-39BA0ACC369D}"/>
              </a:ext>
            </a:extLst>
          </p:cNvPr>
          <p:cNvPicPr>
            <a:picLocks noChangeAspect="1" noChangeArrowheads="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47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717689" y="714983"/>
            <a:ext cx="8714547" cy="3314355"/>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7AC8760A-05DB-42B7-A31C-06A96EFDB91B}"/>
              </a:ext>
            </a:extLst>
          </p:cNvPr>
          <p:cNvSpPr>
            <a:spLocks noChangeArrowheads="1"/>
          </p:cNvSpPr>
          <p:nvPr/>
        </p:nvSpPr>
        <p:spPr bwMode="auto">
          <a:xfrm>
            <a:off x="99391" y="4065735"/>
            <a:ext cx="11986592" cy="26161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endParaRPr lang="en-US" altLang="en-US" sz="1700" dirty="0">
              <a:latin typeface="Arial" panose="020B0604020202020204" pitchFamily="34" charset="0"/>
            </a:endParaRPr>
          </a:p>
          <a:p>
            <a:pPr eaLnBrk="0" fontAlgn="base" hangingPunct="0">
              <a:spcBef>
                <a:spcPct val="0"/>
              </a:spcBef>
              <a:spcAft>
                <a:spcPct val="0"/>
              </a:spcAft>
              <a:buFontTx/>
              <a:buChar char="•"/>
            </a:pPr>
            <a:r>
              <a:rPr lang="en-US" altLang="en-US" sz="1700" b="1" dirty="0">
                <a:solidFill>
                  <a:srgbClr val="444444"/>
                </a:solidFill>
                <a:latin typeface="Montserrat"/>
              </a:rPr>
              <a:t>Predicting a bad defaulters before issuing the loan:</a:t>
            </a:r>
          </a:p>
          <a:p>
            <a:pPr lvl="2" eaLnBrk="0" fontAlgn="base" hangingPunct="0">
              <a:spcBef>
                <a:spcPct val="0"/>
              </a:spcBef>
              <a:spcAft>
                <a:spcPct val="0"/>
              </a:spcAft>
              <a:buFontTx/>
              <a:buChar char="•"/>
            </a:pPr>
            <a:r>
              <a:rPr lang="en-US" altLang="en-US" sz="1700" dirty="0">
                <a:solidFill>
                  <a:srgbClr val="444444"/>
                </a:solidFill>
                <a:latin typeface="Montserrat"/>
              </a:rPr>
              <a:t> If p is probability of default then we would like to set our threshold in such a way that we don’t miss any of the bad customers.</a:t>
            </a:r>
          </a:p>
          <a:p>
            <a:pPr lvl="2" eaLnBrk="0" fontAlgn="base" hangingPunct="0">
              <a:spcBef>
                <a:spcPct val="0"/>
              </a:spcBef>
              <a:spcAft>
                <a:spcPct val="0"/>
              </a:spcAft>
              <a:buFontTx/>
              <a:buChar char="•"/>
            </a:pPr>
            <a:r>
              <a:rPr lang="en-US" altLang="en-US" sz="1700" dirty="0">
                <a:solidFill>
                  <a:srgbClr val="444444"/>
                </a:solidFill>
                <a:latin typeface="Montserrat"/>
              </a:rPr>
              <a:t>We set the threshold in such a way that Sensitivity is high.</a:t>
            </a:r>
          </a:p>
          <a:p>
            <a:pPr lvl="2" eaLnBrk="0" fontAlgn="base" hangingPunct="0">
              <a:spcBef>
                <a:spcPct val="0"/>
              </a:spcBef>
              <a:spcAft>
                <a:spcPct val="0"/>
              </a:spcAft>
              <a:buFontTx/>
              <a:buChar char="•"/>
            </a:pPr>
            <a:r>
              <a:rPr lang="en-US" altLang="en-US" sz="1700" dirty="0">
                <a:solidFill>
                  <a:srgbClr val="444444"/>
                </a:solidFill>
                <a:latin typeface="Montserrat"/>
              </a:rPr>
              <a:t>We can compromise on specificity here. If we wrongly reject a good customer, our loss is very less compared to giving a loan to a bad customer.</a:t>
            </a:r>
          </a:p>
          <a:p>
            <a:pPr lvl="2" eaLnBrk="0" fontAlgn="base" hangingPunct="0">
              <a:spcBef>
                <a:spcPct val="0"/>
              </a:spcBef>
              <a:spcAft>
                <a:spcPct val="0"/>
              </a:spcAft>
              <a:buFontTx/>
              <a:buChar char="•"/>
            </a:pPr>
            <a:r>
              <a:rPr lang="en-US" altLang="en-US" sz="1700" dirty="0">
                <a:solidFill>
                  <a:srgbClr val="444444"/>
                </a:solidFill>
                <a:latin typeface="Montserrat"/>
              </a:rPr>
              <a:t>We don’t really worry about the good customers here, they are not harmful hence we can have less Specificity.</a:t>
            </a:r>
          </a:p>
          <a:p>
            <a:pPr lvl="2" eaLnBrk="0" fontAlgn="base" hangingPunct="0">
              <a:spcBef>
                <a:spcPct val="0"/>
              </a:spcBef>
              <a:spcAft>
                <a:spcPct val="0"/>
              </a:spcAft>
              <a:buFontTx/>
              <a:buChar char="•"/>
            </a:pPr>
            <a:r>
              <a:rPr lang="en-US" altLang="en-US" sz="1700" dirty="0">
                <a:solidFill>
                  <a:srgbClr val="444444"/>
                </a:solidFill>
                <a:latin typeface="Montserrat"/>
              </a:rPr>
              <a:t>Sensitivity is the factor that we need to concentrate upon.</a:t>
            </a:r>
          </a:p>
          <a:p>
            <a:pPr eaLnBrk="0" fontAlgn="base" hangingPunct="0">
              <a:spcBef>
                <a:spcPct val="0"/>
              </a:spcBef>
              <a:spcAft>
                <a:spcPct val="0"/>
              </a:spcAft>
            </a:pPr>
            <a:endParaRPr lang="en-US" altLang="en-US" sz="1700" dirty="0">
              <a:latin typeface="Arial" panose="020B0604020202020204" pitchFamily="34" charset="0"/>
            </a:endParaRPr>
          </a:p>
        </p:txBody>
      </p:sp>
      <p:sp>
        <p:nvSpPr>
          <p:cNvPr id="4" name="Title 1">
            <a:extLst>
              <a:ext uri="{FF2B5EF4-FFF2-40B4-BE49-F238E27FC236}">
                <a16:creationId xmlns:a16="http://schemas.microsoft.com/office/drawing/2014/main" id="{87BC0921-C09F-4557-AAE7-9D2387BF6759}"/>
              </a:ext>
            </a:extLst>
          </p:cNvPr>
          <p:cNvSpPr txBox="1">
            <a:spLocks/>
          </p:cNvSpPr>
          <p:nvPr/>
        </p:nvSpPr>
        <p:spPr>
          <a:xfrm>
            <a:off x="0" y="27125"/>
            <a:ext cx="12192000" cy="529466"/>
          </a:xfrm>
          <a:prstGeom prst="rect">
            <a:avLst/>
          </a:prstGeom>
          <a:solidFill>
            <a:schemeClr val="accent5"/>
          </a:solidFill>
        </p:spPr>
        <p:txBody>
          <a:bodyP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600" b="1" dirty="0">
                <a:solidFill>
                  <a:schemeClr val="bg1"/>
                </a:solidFill>
                <a:latin typeface="STLiti" panose="02010800040101010101" pitchFamily="2" charset="-122"/>
                <a:ea typeface="STLiti" panose="02010800040101010101" pitchFamily="2" charset="-122"/>
              </a:rPr>
              <a:t>Confusion matrix</a:t>
            </a:r>
          </a:p>
        </p:txBody>
      </p:sp>
      <p:sp>
        <p:nvSpPr>
          <p:cNvPr id="5" name="Title 3">
            <a:extLst>
              <a:ext uri="{FF2B5EF4-FFF2-40B4-BE49-F238E27FC236}">
                <a16:creationId xmlns:a16="http://schemas.microsoft.com/office/drawing/2014/main" id="{6C4815D6-46AE-4040-96E6-07150468AE2B}"/>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b="1" dirty="0">
                <a:solidFill>
                  <a:schemeClr val="bg1"/>
                </a:solidFill>
                <a:latin typeface="STLiti" panose="02010800040101010101" pitchFamily="2" charset="-122"/>
                <a:ea typeface="STLiti" panose="02010800040101010101" pitchFamily="2" charset="-122"/>
              </a:rPr>
              <a:t>Confusion matrix</a:t>
            </a:r>
          </a:p>
        </p:txBody>
      </p:sp>
    </p:spTree>
    <p:extLst>
      <p:ext uri="{BB962C8B-B14F-4D97-AF65-F5344CB8AC3E}">
        <p14:creationId xmlns:p14="http://schemas.microsoft.com/office/powerpoint/2010/main" val="2629632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626746290"/>
              </p:ext>
            </p:extLst>
          </p:nvPr>
        </p:nvGraphicFramePr>
        <p:xfrm>
          <a:off x="353291" y="789709"/>
          <a:ext cx="8437418" cy="5829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3">
            <a:extLst>
              <a:ext uri="{FF2B5EF4-FFF2-40B4-BE49-F238E27FC236}">
                <a16:creationId xmlns:a16="http://schemas.microsoft.com/office/drawing/2014/main" id="{47FC54B2-89D9-407E-959E-C59EC5A7E947}"/>
              </a:ext>
            </a:extLst>
          </p:cNvPr>
          <p:cNvSpPr txBox="1">
            <a:spLocks/>
          </p:cNvSpPr>
          <p:nvPr/>
        </p:nvSpPr>
        <p:spPr>
          <a:xfrm>
            <a:off x="0" y="-9939"/>
            <a:ext cx="12192000" cy="73583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dirty="0">
                <a:latin typeface="STLiti" panose="02010800040101010101" pitchFamily="2" charset="-122"/>
                <a:ea typeface="STLiti" panose="02010800040101010101" pitchFamily="2" charset="-122"/>
              </a:rPr>
              <a:t>Table of contents</a:t>
            </a:r>
          </a:p>
        </p:txBody>
      </p:sp>
    </p:spTree>
    <p:extLst>
      <p:ext uri="{BB962C8B-B14F-4D97-AF65-F5344CB8AC3E}">
        <p14:creationId xmlns:p14="http://schemas.microsoft.com/office/powerpoint/2010/main" val="3965224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CCFA27-996E-46B6-974B-D46FE0023653}"/>
              </a:ext>
            </a:extLst>
          </p:cNvPr>
          <p:cNvPicPr>
            <a:picLocks noChangeAspect="1"/>
          </p:cNvPicPr>
          <p:nvPr/>
        </p:nvPicPr>
        <p:blipFill>
          <a:blip r:embed="rId2"/>
          <a:stretch>
            <a:fillRect/>
          </a:stretch>
        </p:blipFill>
        <p:spPr>
          <a:xfrm>
            <a:off x="7024278" y="2990087"/>
            <a:ext cx="4992754" cy="3901601"/>
          </a:xfrm>
          <a:prstGeom prst="rect">
            <a:avLst/>
          </a:prstGeom>
        </p:spPr>
      </p:pic>
      <p:sp>
        <p:nvSpPr>
          <p:cNvPr id="3" name="Text Placeholder 2">
            <a:extLst>
              <a:ext uri="{FF2B5EF4-FFF2-40B4-BE49-F238E27FC236}">
                <a16:creationId xmlns:a16="http://schemas.microsoft.com/office/drawing/2014/main" id="{5D8A6146-62BC-4981-B0FF-4357E083AC9D}"/>
              </a:ext>
            </a:extLst>
          </p:cNvPr>
          <p:cNvSpPr>
            <a:spLocks noGrp="1"/>
          </p:cNvSpPr>
          <p:nvPr>
            <p:ph type="body" sz="half" idx="2"/>
          </p:nvPr>
        </p:nvSpPr>
        <p:spPr>
          <a:xfrm>
            <a:off x="103309" y="879262"/>
            <a:ext cx="11576412" cy="2110823"/>
          </a:xfrm>
        </p:spPr>
        <p:txBody>
          <a:bodyPr>
            <a:normAutofit/>
          </a:bodyPr>
          <a:lstStyle/>
          <a:p>
            <a:pPr marL="285750" indent="-285750">
              <a:buFont typeface="Arial" panose="020B0604020202020204" pitchFamily="34" charset="0"/>
              <a:buChar char="•"/>
            </a:pPr>
            <a:r>
              <a:rPr lang="en-SG" b="1" dirty="0"/>
              <a:t>High Colinear Variables :</a:t>
            </a:r>
          </a:p>
          <a:p>
            <a:pPr marL="742950" lvl="1" indent="-285750">
              <a:buFont typeface="Arial" panose="020B0604020202020204" pitchFamily="34" charset="0"/>
              <a:buChar char="•"/>
            </a:pPr>
            <a:r>
              <a:rPr lang="en-SG" sz="1600" dirty="0"/>
              <a:t>To avoid Multicollinearity the high correlated coefficients  are removed ,by keeping only one variable of such group</a:t>
            </a:r>
          </a:p>
          <a:p>
            <a:pPr marL="742950" lvl="1" indent="-285750">
              <a:buFont typeface="Arial" panose="020B0604020202020204" pitchFamily="34" charset="0"/>
              <a:buChar char="•"/>
            </a:pPr>
            <a:r>
              <a:rPr lang="en-SG" sz="1600" dirty="0"/>
              <a:t>Between the high correlated variables we have chosen the high IV(Information value) </a:t>
            </a:r>
          </a:p>
        </p:txBody>
      </p:sp>
      <p:sp>
        <p:nvSpPr>
          <p:cNvPr id="7" name="TextBox 6">
            <a:extLst>
              <a:ext uri="{FF2B5EF4-FFF2-40B4-BE49-F238E27FC236}">
                <a16:creationId xmlns:a16="http://schemas.microsoft.com/office/drawing/2014/main" id="{FE9E2F3B-1750-40CF-A831-3D9FFA772AEB}"/>
              </a:ext>
            </a:extLst>
          </p:cNvPr>
          <p:cNvSpPr txBox="1"/>
          <p:nvPr/>
        </p:nvSpPr>
        <p:spPr>
          <a:xfrm>
            <a:off x="361726" y="3985590"/>
            <a:ext cx="425003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SG" b="1" dirty="0"/>
              <a:t>After removing High Correlated variables </a:t>
            </a:r>
          </a:p>
        </p:txBody>
      </p:sp>
      <p:sp>
        <p:nvSpPr>
          <p:cNvPr id="8" name="Arrow: Right 7">
            <a:extLst>
              <a:ext uri="{FF2B5EF4-FFF2-40B4-BE49-F238E27FC236}">
                <a16:creationId xmlns:a16="http://schemas.microsoft.com/office/drawing/2014/main" id="{C5CC3111-E0DE-4321-92BE-CC369647D693}"/>
              </a:ext>
            </a:extLst>
          </p:cNvPr>
          <p:cNvSpPr/>
          <p:nvPr/>
        </p:nvSpPr>
        <p:spPr>
          <a:xfrm>
            <a:off x="4611756" y="3770317"/>
            <a:ext cx="1182756" cy="7454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 name="Picture 1">
            <a:extLst>
              <a:ext uri="{FF2B5EF4-FFF2-40B4-BE49-F238E27FC236}">
                <a16:creationId xmlns:a16="http://schemas.microsoft.com/office/drawing/2014/main" id="{2A71608D-08C3-4597-BE8E-2EAC31B28E9C}"/>
              </a:ext>
            </a:extLst>
          </p:cNvPr>
          <p:cNvPicPr>
            <a:picLocks noChangeAspect="1"/>
          </p:cNvPicPr>
          <p:nvPr/>
        </p:nvPicPr>
        <p:blipFill>
          <a:blip r:embed="rId3"/>
          <a:stretch>
            <a:fillRect/>
          </a:stretch>
        </p:blipFill>
        <p:spPr>
          <a:xfrm>
            <a:off x="162342" y="1707061"/>
            <a:ext cx="12192000" cy="1498301"/>
          </a:xfrm>
          <a:prstGeom prst="rect">
            <a:avLst/>
          </a:prstGeom>
        </p:spPr>
      </p:pic>
      <p:sp>
        <p:nvSpPr>
          <p:cNvPr id="9" name="Title 3">
            <a:extLst>
              <a:ext uri="{FF2B5EF4-FFF2-40B4-BE49-F238E27FC236}">
                <a16:creationId xmlns:a16="http://schemas.microsoft.com/office/drawing/2014/main" id="{981F74C9-6CCE-4FFA-A83F-973AED766484}"/>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latin typeface="STLiti" panose="02010800040101010101" pitchFamily="2" charset="-122"/>
                <a:ea typeface="STLiti" panose="02010800040101010101" pitchFamily="2" charset="-122"/>
              </a:rPr>
              <a:t>Data Preparation – Correlation matrix</a:t>
            </a:r>
          </a:p>
        </p:txBody>
      </p:sp>
    </p:spTree>
    <p:extLst>
      <p:ext uri="{BB962C8B-B14F-4D97-AF65-F5344CB8AC3E}">
        <p14:creationId xmlns:p14="http://schemas.microsoft.com/office/powerpoint/2010/main" val="2215225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A65130D-530C-46AD-B37E-4BB7F4EBFF8A}"/>
              </a:ext>
            </a:extLst>
          </p:cNvPr>
          <p:cNvSpPr>
            <a:spLocks noGrp="1"/>
          </p:cNvSpPr>
          <p:nvPr>
            <p:ph idx="1"/>
          </p:nvPr>
        </p:nvSpPr>
        <p:spPr>
          <a:xfrm>
            <a:off x="106464" y="830948"/>
            <a:ext cx="12085536" cy="5999929"/>
          </a:xfrm>
        </p:spPr>
        <p:txBody>
          <a:bodyPr>
            <a:noAutofit/>
          </a:bodyPr>
          <a:lstStyle/>
          <a:p>
            <a:pPr>
              <a:buFont typeface="Wingdings" panose="05000000000000000000" pitchFamily="2" charset="2"/>
              <a:buChar char="q"/>
            </a:pPr>
            <a:r>
              <a:rPr lang="en-US" sz="1800" b="1" dirty="0"/>
              <a:t> Impute Missing values:</a:t>
            </a:r>
          </a:p>
          <a:p>
            <a:pPr lvl="1">
              <a:buFont typeface="Wingdings" panose="05000000000000000000" pitchFamily="2" charset="2"/>
              <a:buChar char="Ø"/>
            </a:pPr>
            <a:r>
              <a:rPr lang="en-US" sz="1600" dirty="0"/>
              <a:t>Filled missing values of Employment.type with ‘Salaried’ or ‘Self employed’ using relevant bureau score.</a:t>
            </a:r>
          </a:p>
          <a:p>
            <a:pPr>
              <a:buFont typeface="Wingdings" panose="05000000000000000000" pitchFamily="2" charset="2"/>
              <a:buChar char="q"/>
            </a:pPr>
            <a:r>
              <a:rPr lang="en-US" sz="1800" b="1" dirty="0"/>
              <a:t>Transformation of variables:</a:t>
            </a:r>
          </a:p>
          <a:p>
            <a:pPr lvl="1">
              <a:buFont typeface="Wingdings" panose="05000000000000000000" pitchFamily="2" charset="2"/>
              <a:buChar char="Ø"/>
            </a:pPr>
            <a:r>
              <a:rPr lang="en-US" sz="1600" dirty="0"/>
              <a:t>String values have been formatted to integers.</a:t>
            </a:r>
          </a:p>
          <a:p>
            <a:pPr lvl="1">
              <a:buFont typeface="Wingdings" panose="05000000000000000000" pitchFamily="2" charset="2"/>
              <a:buChar char="Ø"/>
            </a:pPr>
            <a:r>
              <a:rPr lang="en-US" sz="1600" dirty="0"/>
              <a:t>Categorical values have been transformed to numerical.</a:t>
            </a:r>
          </a:p>
          <a:p>
            <a:pPr>
              <a:buFont typeface="Wingdings" panose="05000000000000000000" pitchFamily="2" charset="2"/>
              <a:buChar char="q"/>
            </a:pPr>
            <a:r>
              <a:rPr lang="en-US" sz="1800" b="1" dirty="0"/>
              <a:t>Reducing Redundancy :</a:t>
            </a:r>
            <a:endParaRPr lang="en-US" sz="1100" dirty="0"/>
          </a:p>
          <a:p>
            <a:pPr lvl="1">
              <a:buFont typeface="Wingdings" panose="05000000000000000000" pitchFamily="2" charset="2"/>
              <a:buChar char="Ø"/>
            </a:pPr>
            <a:r>
              <a:rPr lang="en-US" sz="1600" dirty="0"/>
              <a:t>Removed the IDV’s with low variance and IV </a:t>
            </a:r>
          </a:p>
          <a:p>
            <a:pPr lvl="2">
              <a:buFont typeface="Wingdings" panose="05000000000000000000" pitchFamily="2" charset="2"/>
              <a:buChar char="Ø"/>
            </a:pPr>
            <a:r>
              <a:rPr lang="en-US" sz="1600" dirty="0"/>
              <a:t>Bureau data – all features on secondary account were removed.</a:t>
            </a:r>
          </a:p>
          <a:p>
            <a:pPr lvl="2">
              <a:buFont typeface="Wingdings" panose="05000000000000000000" pitchFamily="2" charset="2"/>
              <a:buChar char="Ø"/>
            </a:pPr>
            <a:r>
              <a:rPr lang="en-US" sz="1600" dirty="0"/>
              <a:t>All features related Customer identity proof were removed as the information is identical and low IV.</a:t>
            </a:r>
          </a:p>
          <a:p>
            <a:pPr lvl="1">
              <a:buFont typeface="Wingdings" panose="05000000000000000000" pitchFamily="2" charset="2"/>
              <a:buChar char="Ø"/>
            </a:pPr>
            <a:r>
              <a:rPr lang="en-US" sz="1600" dirty="0"/>
              <a:t>Generated the correlation matrix for all IDVs.</a:t>
            </a:r>
          </a:p>
          <a:p>
            <a:pPr lvl="1">
              <a:buFont typeface="Wingdings" panose="05000000000000000000" pitchFamily="2" charset="2"/>
              <a:buChar char="Ø"/>
            </a:pPr>
            <a:r>
              <a:rPr lang="en-US" sz="1600" dirty="0"/>
              <a:t>Among the highly correlated pair of IDV’s the one with low IV was removed.</a:t>
            </a:r>
          </a:p>
          <a:p>
            <a:pPr lvl="1">
              <a:buFont typeface="Wingdings" panose="05000000000000000000" pitchFamily="2" charset="2"/>
              <a:buChar char="Ø"/>
            </a:pPr>
            <a:r>
              <a:rPr lang="en-US" sz="1600" dirty="0"/>
              <a:t>Leftover features were ranked by IV and ExtraTreeClassifier score. </a:t>
            </a:r>
          </a:p>
          <a:p>
            <a:endParaRPr lang="en-US" sz="1100" dirty="0"/>
          </a:p>
          <a:p>
            <a:endParaRPr lang="en-US" sz="1800" dirty="0"/>
          </a:p>
          <a:p>
            <a:endParaRPr lang="en-US" sz="1800" dirty="0"/>
          </a:p>
          <a:p>
            <a:pPr lvl="4"/>
            <a:endParaRPr lang="en-US" sz="1800" dirty="0"/>
          </a:p>
        </p:txBody>
      </p:sp>
      <p:pic>
        <p:nvPicPr>
          <p:cNvPr id="5" name="Picture 4">
            <a:extLst>
              <a:ext uri="{FF2B5EF4-FFF2-40B4-BE49-F238E27FC236}">
                <a16:creationId xmlns:a16="http://schemas.microsoft.com/office/drawing/2014/main" id="{D31BB042-9142-447C-8249-18D8A4AF9496}"/>
              </a:ext>
            </a:extLst>
          </p:cNvPr>
          <p:cNvPicPr>
            <a:picLocks noChangeAspect="1"/>
          </p:cNvPicPr>
          <p:nvPr/>
        </p:nvPicPr>
        <p:blipFill>
          <a:blip r:embed="rId2"/>
          <a:stretch>
            <a:fillRect/>
          </a:stretch>
        </p:blipFill>
        <p:spPr>
          <a:xfrm>
            <a:off x="5585791" y="4533417"/>
            <a:ext cx="6291470" cy="2148509"/>
          </a:xfrm>
          <a:prstGeom prst="rect">
            <a:avLst/>
          </a:prstGeom>
        </p:spPr>
      </p:pic>
      <p:sp>
        <p:nvSpPr>
          <p:cNvPr id="6" name="Title 5">
            <a:extLst>
              <a:ext uri="{FF2B5EF4-FFF2-40B4-BE49-F238E27FC236}">
                <a16:creationId xmlns:a16="http://schemas.microsoft.com/office/drawing/2014/main" id="{72639777-BF54-496E-A6E4-C1A877CD0BC0}"/>
              </a:ext>
            </a:extLst>
          </p:cNvPr>
          <p:cNvSpPr>
            <a:spLocks noGrp="1"/>
          </p:cNvSpPr>
          <p:nvPr>
            <p:ph type="title"/>
          </p:nvPr>
        </p:nvSpPr>
        <p:spPr/>
        <p:txBody>
          <a:bodyPr/>
          <a:lstStyle/>
          <a:p>
            <a:r>
              <a:rPr lang="en-SG" dirty="0"/>
              <a:t> </a:t>
            </a:r>
          </a:p>
        </p:txBody>
      </p:sp>
      <p:sp>
        <p:nvSpPr>
          <p:cNvPr id="8" name="Title 3">
            <a:extLst>
              <a:ext uri="{FF2B5EF4-FFF2-40B4-BE49-F238E27FC236}">
                <a16:creationId xmlns:a16="http://schemas.microsoft.com/office/drawing/2014/main" id="{1EDDE009-CCD3-4AD0-A274-7775423A8D7A}"/>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latin typeface="STLiti" panose="02010800040101010101" pitchFamily="2" charset="-122"/>
                <a:ea typeface="STLiti" panose="02010800040101010101" pitchFamily="2" charset="-122"/>
              </a:rPr>
              <a:t>Data Preparation – Feature Engineering(IDV ‘s)</a:t>
            </a:r>
          </a:p>
        </p:txBody>
      </p:sp>
      <p:pic>
        <p:nvPicPr>
          <p:cNvPr id="9" name="Picture 8">
            <a:extLst>
              <a:ext uri="{FF2B5EF4-FFF2-40B4-BE49-F238E27FC236}">
                <a16:creationId xmlns:a16="http://schemas.microsoft.com/office/drawing/2014/main" id="{926DF10C-D0F1-4180-8211-69F7A1EFEA16}"/>
              </a:ext>
            </a:extLst>
          </p:cNvPr>
          <p:cNvPicPr>
            <a:picLocks noChangeAspect="1"/>
          </p:cNvPicPr>
          <p:nvPr/>
        </p:nvPicPr>
        <p:blipFill>
          <a:blip r:embed="rId3"/>
          <a:stretch>
            <a:fillRect/>
          </a:stretch>
        </p:blipFill>
        <p:spPr>
          <a:xfrm>
            <a:off x="-34787" y="4618209"/>
            <a:ext cx="5620578" cy="1978923"/>
          </a:xfrm>
          <a:prstGeom prst="rect">
            <a:avLst/>
          </a:prstGeom>
        </p:spPr>
      </p:pic>
    </p:spTree>
    <p:extLst>
      <p:ext uri="{BB962C8B-B14F-4D97-AF65-F5344CB8AC3E}">
        <p14:creationId xmlns:p14="http://schemas.microsoft.com/office/powerpoint/2010/main" val="3290825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4CCD00E-C436-4766-8D3D-0D0536CF96F4}"/>
              </a:ext>
            </a:extLst>
          </p:cNvPr>
          <p:cNvSpPr>
            <a:spLocks noGrp="1"/>
          </p:cNvSpPr>
          <p:nvPr>
            <p:ph type="body" sz="half" idx="2"/>
          </p:nvPr>
        </p:nvSpPr>
        <p:spPr>
          <a:xfrm>
            <a:off x="115716" y="924339"/>
            <a:ext cx="11960670" cy="5904949"/>
          </a:xfrm>
        </p:spPr>
        <p:txBody>
          <a:bodyPr>
            <a:noAutofit/>
          </a:bodyPr>
          <a:lstStyle/>
          <a:p>
            <a:pPr marL="285750" indent="-285750">
              <a:buFont typeface="Wingdings" panose="05000000000000000000" pitchFamily="2" charset="2"/>
              <a:buChar char="q"/>
            </a:pPr>
            <a:r>
              <a:rPr lang="en-US" sz="1800" b="1" dirty="0"/>
              <a:t>Transformation of IDVs (using WOE):</a:t>
            </a:r>
          </a:p>
          <a:p>
            <a:pPr marL="800100" lvl="1" indent="-342900">
              <a:buFont typeface="Wingdings" panose="05000000000000000000" pitchFamily="2" charset="2"/>
              <a:buChar char="Ø"/>
            </a:pPr>
            <a:r>
              <a:rPr lang="en-US" sz="1800" dirty="0"/>
              <a:t>All the numerical values were binned based on the ‘Weight of Evidence’.</a:t>
            </a:r>
          </a:p>
          <a:p>
            <a:pPr marL="800100" lvl="1" indent="-342900">
              <a:buFont typeface="Wingdings" panose="05000000000000000000" pitchFamily="2" charset="2"/>
              <a:buChar char="Ø"/>
            </a:pPr>
            <a:r>
              <a:rPr lang="en-US" sz="1800" dirty="0"/>
              <a:t>By using proper binning technique, it can establish monotonic relationship (either increase or decrease) between the independent and dependent variable</a:t>
            </a:r>
          </a:p>
          <a:p>
            <a:pPr marL="800100" lvl="1" indent="-342900">
              <a:buFont typeface="Wingdings" panose="05000000000000000000" pitchFamily="2" charset="2"/>
              <a:buChar char="Ø"/>
            </a:pPr>
            <a:r>
              <a:rPr lang="en-US" sz="1800" dirty="0"/>
              <a:t>This methods handles the outliers and the necessary for one hot encoding is removed.</a:t>
            </a:r>
          </a:p>
          <a:p>
            <a:pPr marL="800100" lvl="1" indent="-342900">
              <a:buFont typeface="Wingdings" panose="05000000000000000000" pitchFamily="2" charset="2"/>
              <a:buChar char="Ø"/>
            </a:pPr>
            <a:r>
              <a:rPr lang="en-US" sz="1800" dirty="0"/>
              <a:t>Information value of each predictors is calculated by binning the each IDV .</a:t>
            </a:r>
          </a:p>
          <a:p>
            <a:pPr marL="800100" lvl="1" indent="-342900">
              <a:buFont typeface="Arial" panose="020B0604020202020204" pitchFamily="34" charset="0"/>
              <a:buChar char="•"/>
            </a:pPr>
            <a:endParaRPr lang="en-US" sz="1800" dirty="0"/>
          </a:p>
          <a:p>
            <a:pPr marL="800100" lvl="1" indent="-342900">
              <a:buFont typeface="Arial" panose="020B0604020202020204" pitchFamily="34" charset="0"/>
              <a:buChar char="•"/>
            </a:pPr>
            <a:endParaRPr lang="en-US" sz="1800" dirty="0"/>
          </a:p>
          <a:p>
            <a:pPr marL="800100" lvl="1" indent="-342900">
              <a:buFont typeface="Arial" panose="020B0604020202020204" pitchFamily="34" charset="0"/>
              <a:buChar char="•"/>
            </a:pPr>
            <a:endParaRPr lang="en-US" sz="1800" dirty="0"/>
          </a:p>
          <a:p>
            <a:pPr marL="800100" lvl="1" indent="-342900">
              <a:buFont typeface="Arial" panose="020B0604020202020204" pitchFamily="34" charset="0"/>
              <a:buChar char="•"/>
            </a:pPr>
            <a:endParaRPr lang="en-US" sz="1800" dirty="0"/>
          </a:p>
          <a:p>
            <a:pPr marL="800100" lvl="1" indent="-342900">
              <a:buFont typeface="Arial" panose="020B0604020202020204" pitchFamily="34" charset="0"/>
              <a:buChar char="•"/>
            </a:pPr>
            <a:endParaRPr lang="en-US" sz="1800" dirty="0"/>
          </a:p>
          <a:p>
            <a:pPr marL="800100" lvl="1" indent="-342900">
              <a:buFont typeface="Arial" panose="020B0604020202020204" pitchFamily="34" charset="0"/>
              <a:buChar char="•"/>
            </a:pPr>
            <a:endParaRPr lang="en-US" sz="1800" dirty="0"/>
          </a:p>
          <a:p>
            <a:pPr lvl="1"/>
            <a:endParaRPr lang="en-US" sz="1800" dirty="0"/>
          </a:p>
          <a:p>
            <a:pPr marL="800100" lvl="1" indent="-342900">
              <a:buFont typeface="Arial" panose="020B0604020202020204" pitchFamily="34" charset="0"/>
              <a:buChar char="•"/>
            </a:pPr>
            <a:endParaRPr lang="en-US" sz="1800" dirty="0"/>
          </a:p>
          <a:p>
            <a:endParaRPr lang="en-SG" sz="1800" dirty="0"/>
          </a:p>
        </p:txBody>
      </p:sp>
      <p:sp>
        <p:nvSpPr>
          <p:cNvPr id="8" name="Title 3">
            <a:extLst>
              <a:ext uri="{FF2B5EF4-FFF2-40B4-BE49-F238E27FC236}">
                <a16:creationId xmlns:a16="http://schemas.microsoft.com/office/drawing/2014/main" id="{E7C52E64-2F88-435C-A153-2E2141CE9A21}"/>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latin typeface="STLiti" panose="02010800040101010101" pitchFamily="2" charset="-122"/>
                <a:ea typeface="STLiti" panose="02010800040101010101" pitchFamily="2" charset="-122"/>
              </a:rPr>
              <a:t>Data Preparation - Discretizing Predictors/Binning(WOE)</a:t>
            </a:r>
          </a:p>
        </p:txBody>
      </p:sp>
      <p:pic>
        <p:nvPicPr>
          <p:cNvPr id="7" name="Picture 6">
            <a:extLst>
              <a:ext uri="{FF2B5EF4-FFF2-40B4-BE49-F238E27FC236}">
                <a16:creationId xmlns:a16="http://schemas.microsoft.com/office/drawing/2014/main" id="{412951C1-3A57-447A-9C19-BAFF3CB1D452}"/>
              </a:ext>
            </a:extLst>
          </p:cNvPr>
          <p:cNvPicPr>
            <a:picLocks noChangeAspect="1"/>
          </p:cNvPicPr>
          <p:nvPr/>
        </p:nvPicPr>
        <p:blipFill>
          <a:blip r:embed="rId2"/>
          <a:stretch>
            <a:fillRect/>
          </a:stretch>
        </p:blipFill>
        <p:spPr>
          <a:xfrm>
            <a:off x="2392957" y="2880094"/>
            <a:ext cx="5449018" cy="1881728"/>
          </a:xfrm>
          <a:prstGeom prst="rect">
            <a:avLst/>
          </a:prstGeom>
        </p:spPr>
      </p:pic>
      <p:pic>
        <p:nvPicPr>
          <p:cNvPr id="9" name="Picture 8">
            <a:extLst>
              <a:ext uri="{FF2B5EF4-FFF2-40B4-BE49-F238E27FC236}">
                <a16:creationId xmlns:a16="http://schemas.microsoft.com/office/drawing/2014/main" id="{E05F9357-6DD4-4508-845D-C4C4166AD6A5}"/>
              </a:ext>
            </a:extLst>
          </p:cNvPr>
          <p:cNvPicPr>
            <a:picLocks noChangeAspect="1"/>
          </p:cNvPicPr>
          <p:nvPr/>
        </p:nvPicPr>
        <p:blipFill>
          <a:blip r:embed="rId3"/>
          <a:stretch>
            <a:fillRect/>
          </a:stretch>
        </p:blipFill>
        <p:spPr>
          <a:xfrm>
            <a:off x="115614" y="4993513"/>
            <a:ext cx="8018920" cy="1475526"/>
          </a:xfrm>
          <a:prstGeom prst="rect">
            <a:avLst/>
          </a:prstGeom>
        </p:spPr>
      </p:pic>
      <p:pic>
        <p:nvPicPr>
          <p:cNvPr id="11" name="Picture 10">
            <a:extLst>
              <a:ext uri="{FF2B5EF4-FFF2-40B4-BE49-F238E27FC236}">
                <a16:creationId xmlns:a16="http://schemas.microsoft.com/office/drawing/2014/main" id="{4C09975E-AB2C-4F3B-9505-8D70C41B8F0D}"/>
              </a:ext>
            </a:extLst>
          </p:cNvPr>
          <p:cNvPicPr>
            <a:picLocks noChangeAspect="1"/>
          </p:cNvPicPr>
          <p:nvPr/>
        </p:nvPicPr>
        <p:blipFill>
          <a:blip r:embed="rId4"/>
          <a:stretch>
            <a:fillRect/>
          </a:stretch>
        </p:blipFill>
        <p:spPr>
          <a:xfrm>
            <a:off x="8134534" y="4035287"/>
            <a:ext cx="3956329" cy="2784751"/>
          </a:xfrm>
          <a:prstGeom prst="rect">
            <a:avLst/>
          </a:prstGeom>
        </p:spPr>
      </p:pic>
    </p:spTree>
    <p:extLst>
      <p:ext uri="{BB962C8B-B14F-4D97-AF65-F5344CB8AC3E}">
        <p14:creationId xmlns:p14="http://schemas.microsoft.com/office/powerpoint/2010/main" val="2800334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4CCD00E-C436-4766-8D3D-0D0536CF96F4}"/>
              </a:ext>
            </a:extLst>
          </p:cNvPr>
          <p:cNvSpPr>
            <a:spLocks noGrp="1"/>
          </p:cNvSpPr>
          <p:nvPr>
            <p:ph type="body" sz="half" idx="2"/>
          </p:nvPr>
        </p:nvSpPr>
        <p:spPr>
          <a:xfrm>
            <a:off x="115716" y="1093076"/>
            <a:ext cx="11960670" cy="5736212"/>
          </a:xfrm>
        </p:spPr>
        <p:txBody>
          <a:bodyPr>
            <a:noAutofit/>
          </a:bodyPr>
          <a:lstStyle/>
          <a:p>
            <a:pPr marL="800100" lvl="1" indent="-342900">
              <a:buFont typeface="Arial" panose="020B0604020202020204" pitchFamily="34" charset="0"/>
              <a:buChar char="•"/>
            </a:pPr>
            <a:endParaRPr lang="en-US" sz="1800" dirty="0"/>
          </a:p>
          <a:p>
            <a:endParaRPr lang="en-SG" sz="1800" dirty="0"/>
          </a:p>
        </p:txBody>
      </p:sp>
      <p:pic>
        <p:nvPicPr>
          <p:cNvPr id="3" name="Picture 2">
            <a:extLst>
              <a:ext uri="{FF2B5EF4-FFF2-40B4-BE49-F238E27FC236}">
                <a16:creationId xmlns:a16="http://schemas.microsoft.com/office/drawing/2014/main" id="{317B855B-8A59-481B-84F6-B4B58334D4F1}"/>
              </a:ext>
            </a:extLst>
          </p:cNvPr>
          <p:cNvPicPr>
            <a:picLocks noChangeAspect="1"/>
          </p:cNvPicPr>
          <p:nvPr/>
        </p:nvPicPr>
        <p:blipFill>
          <a:blip r:embed="rId2"/>
          <a:stretch>
            <a:fillRect/>
          </a:stretch>
        </p:blipFill>
        <p:spPr>
          <a:xfrm>
            <a:off x="594374" y="1351494"/>
            <a:ext cx="3490010" cy="2329219"/>
          </a:xfrm>
          <a:prstGeom prst="rect">
            <a:avLst/>
          </a:prstGeom>
        </p:spPr>
      </p:pic>
      <p:pic>
        <p:nvPicPr>
          <p:cNvPr id="5" name="Picture 4">
            <a:extLst>
              <a:ext uri="{FF2B5EF4-FFF2-40B4-BE49-F238E27FC236}">
                <a16:creationId xmlns:a16="http://schemas.microsoft.com/office/drawing/2014/main" id="{164349B8-DCE6-42A8-857B-745007847887}"/>
              </a:ext>
            </a:extLst>
          </p:cNvPr>
          <p:cNvPicPr>
            <a:picLocks noChangeAspect="1"/>
          </p:cNvPicPr>
          <p:nvPr/>
        </p:nvPicPr>
        <p:blipFill>
          <a:blip r:embed="rId3"/>
          <a:stretch>
            <a:fillRect/>
          </a:stretch>
        </p:blipFill>
        <p:spPr>
          <a:xfrm>
            <a:off x="4887662" y="1351495"/>
            <a:ext cx="3248805" cy="2329218"/>
          </a:xfrm>
          <a:prstGeom prst="rect">
            <a:avLst/>
          </a:prstGeom>
        </p:spPr>
      </p:pic>
      <p:pic>
        <p:nvPicPr>
          <p:cNvPr id="6" name="Picture 5">
            <a:extLst>
              <a:ext uri="{FF2B5EF4-FFF2-40B4-BE49-F238E27FC236}">
                <a16:creationId xmlns:a16="http://schemas.microsoft.com/office/drawing/2014/main" id="{777A5299-7837-4A96-97D3-3CB7441F14BD}"/>
              </a:ext>
            </a:extLst>
          </p:cNvPr>
          <p:cNvPicPr>
            <a:picLocks noChangeAspect="1"/>
          </p:cNvPicPr>
          <p:nvPr/>
        </p:nvPicPr>
        <p:blipFill>
          <a:blip r:embed="rId4"/>
          <a:stretch>
            <a:fillRect/>
          </a:stretch>
        </p:blipFill>
        <p:spPr>
          <a:xfrm>
            <a:off x="8750043" y="1351494"/>
            <a:ext cx="2942086" cy="2256410"/>
          </a:xfrm>
          <a:prstGeom prst="rect">
            <a:avLst/>
          </a:prstGeom>
        </p:spPr>
      </p:pic>
      <p:pic>
        <p:nvPicPr>
          <p:cNvPr id="9" name="Picture 8">
            <a:extLst>
              <a:ext uri="{FF2B5EF4-FFF2-40B4-BE49-F238E27FC236}">
                <a16:creationId xmlns:a16="http://schemas.microsoft.com/office/drawing/2014/main" id="{81AB77E9-96F5-4840-9DF7-752B30131F28}"/>
              </a:ext>
            </a:extLst>
          </p:cNvPr>
          <p:cNvPicPr>
            <a:picLocks noChangeAspect="1"/>
          </p:cNvPicPr>
          <p:nvPr/>
        </p:nvPicPr>
        <p:blipFill>
          <a:blip r:embed="rId5"/>
          <a:stretch>
            <a:fillRect/>
          </a:stretch>
        </p:blipFill>
        <p:spPr>
          <a:xfrm>
            <a:off x="703590" y="4334078"/>
            <a:ext cx="3184261" cy="2344856"/>
          </a:xfrm>
          <a:prstGeom prst="rect">
            <a:avLst/>
          </a:prstGeom>
        </p:spPr>
      </p:pic>
      <p:pic>
        <p:nvPicPr>
          <p:cNvPr id="10" name="Picture 9">
            <a:extLst>
              <a:ext uri="{FF2B5EF4-FFF2-40B4-BE49-F238E27FC236}">
                <a16:creationId xmlns:a16="http://schemas.microsoft.com/office/drawing/2014/main" id="{C55A2872-DCCE-4CA1-866A-3335BCBAA8FE}"/>
              </a:ext>
            </a:extLst>
          </p:cNvPr>
          <p:cNvPicPr>
            <a:picLocks noChangeAspect="1"/>
          </p:cNvPicPr>
          <p:nvPr/>
        </p:nvPicPr>
        <p:blipFill>
          <a:blip r:embed="rId6"/>
          <a:stretch>
            <a:fillRect/>
          </a:stretch>
        </p:blipFill>
        <p:spPr>
          <a:xfrm>
            <a:off x="8630818" y="4143002"/>
            <a:ext cx="2857592" cy="2475381"/>
          </a:xfrm>
          <a:prstGeom prst="rect">
            <a:avLst/>
          </a:prstGeom>
        </p:spPr>
      </p:pic>
      <p:pic>
        <p:nvPicPr>
          <p:cNvPr id="11" name="Picture 10">
            <a:extLst>
              <a:ext uri="{FF2B5EF4-FFF2-40B4-BE49-F238E27FC236}">
                <a16:creationId xmlns:a16="http://schemas.microsoft.com/office/drawing/2014/main" id="{BC9D85D7-F254-45A4-80B2-B468D1AE11F8}"/>
              </a:ext>
            </a:extLst>
          </p:cNvPr>
          <p:cNvPicPr>
            <a:picLocks noChangeAspect="1"/>
          </p:cNvPicPr>
          <p:nvPr/>
        </p:nvPicPr>
        <p:blipFill>
          <a:blip r:embed="rId7"/>
          <a:stretch>
            <a:fillRect/>
          </a:stretch>
        </p:blipFill>
        <p:spPr>
          <a:xfrm>
            <a:off x="4887662" y="4274673"/>
            <a:ext cx="3095023" cy="2343711"/>
          </a:xfrm>
          <a:prstGeom prst="rect">
            <a:avLst/>
          </a:prstGeom>
        </p:spPr>
      </p:pic>
      <p:sp>
        <p:nvSpPr>
          <p:cNvPr id="12" name="Title 3">
            <a:extLst>
              <a:ext uri="{FF2B5EF4-FFF2-40B4-BE49-F238E27FC236}">
                <a16:creationId xmlns:a16="http://schemas.microsoft.com/office/drawing/2014/main" id="{FB14DCE2-220B-4CA1-A7C4-3FEDB348F95F}"/>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latin typeface="STLiti" panose="02010800040101010101" pitchFamily="2" charset="-122"/>
                <a:ea typeface="STLiti" panose="02010800040101010101" pitchFamily="2" charset="-122"/>
              </a:rPr>
              <a:t>Data Preparation – IDV Bins and Bad rates</a:t>
            </a:r>
          </a:p>
        </p:txBody>
      </p:sp>
    </p:spTree>
    <p:extLst>
      <p:ext uri="{BB962C8B-B14F-4D97-AF65-F5344CB8AC3E}">
        <p14:creationId xmlns:p14="http://schemas.microsoft.com/office/powerpoint/2010/main" val="3387853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4CCD00E-C436-4766-8D3D-0D0536CF96F4}"/>
              </a:ext>
            </a:extLst>
          </p:cNvPr>
          <p:cNvSpPr>
            <a:spLocks noGrp="1"/>
          </p:cNvSpPr>
          <p:nvPr>
            <p:ph type="body" sz="half" idx="2"/>
          </p:nvPr>
        </p:nvSpPr>
        <p:spPr>
          <a:xfrm>
            <a:off x="115716" y="1629789"/>
            <a:ext cx="11960670" cy="5736212"/>
          </a:xfrm>
        </p:spPr>
        <p:txBody>
          <a:bodyPr>
            <a:noAutofit/>
          </a:bodyPr>
          <a:lstStyle/>
          <a:p>
            <a:pPr marL="800100" lvl="1" indent="-342900">
              <a:buFont typeface="Arial" panose="020B0604020202020204" pitchFamily="34" charset="0"/>
              <a:buChar char="•"/>
            </a:pPr>
            <a:endParaRPr lang="en-US" sz="1800" dirty="0"/>
          </a:p>
          <a:p>
            <a:endParaRPr lang="en-SG" sz="1800" dirty="0"/>
          </a:p>
        </p:txBody>
      </p:sp>
      <p:pic>
        <p:nvPicPr>
          <p:cNvPr id="7" name="Picture 6">
            <a:extLst>
              <a:ext uri="{FF2B5EF4-FFF2-40B4-BE49-F238E27FC236}">
                <a16:creationId xmlns:a16="http://schemas.microsoft.com/office/drawing/2014/main" id="{BF082A4E-1826-4E1B-B33B-2A6E3C82297B}"/>
              </a:ext>
            </a:extLst>
          </p:cNvPr>
          <p:cNvPicPr>
            <a:picLocks noChangeAspect="1"/>
          </p:cNvPicPr>
          <p:nvPr/>
        </p:nvPicPr>
        <p:blipFill>
          <a:blip r:embed="rId2"/>
          <a:stretch>
            <a:fillRect/>
          </a:stretch>
        </p:blipFill>
        <p:spPr>
          <a:xfrm>
            <a:off x="581432" y="1525307"/>
            <a:ext cx="2989782" cy="2079848"/>
          </a:xfrm>
          <a:prstGeom prst="rect">
            <a:avLst/>
          </a:prstGeom>
        </p:spPr>
      </p:pic>
      <p:pic>
        <p:nvPicPr>
          <p:cNvPr id="11" name="Picture 10">
            <a:extLst>
              <a:ext uri="{FF2B5EF4-FFF2-40B4-BE49-F238E27FC236}">
                <a16:creationId xmlns:a16="http://schemas.microsoft.com/office/drawing/2014/main" id="{4D061673-BF89-4DA4-BF33-D857B9580713}"/>
              </a:ext>
            </a:extLst>
          </p:cNvPr>
          <p:cNvPicPr>
            <a:picLocks noChangeAspect="1"/>
          </p:cNvPicPr>
          <p:nvPr/>
        </p:nvPicPr>
        <p:blipFill>
          <a:blip r:embed="rId3"/>
          <a:stretch>
            <a:fillRect/>
          </a:stretch>
        </p:blipFill>
        <p:spPr>
          <a:xfrm>
            <a:off x="4521984" y="1502699"/>
            <a:ext cx="3148032" cy="2102456"/>
          </a:xfrm>
          <a:prstGeom prst="rect">
            <a:avLst/>
          </a:prstGeom>
        </p:spPr>
      </p:pic>
      <p:pic>
        <p:nvPicPr>
          <p:cNvPr id="12" name="Picture 11">
            <a:extLst>
              <a:ext uri="{FF2B5EF4-FFF2-40B4-BE49-F238E27FC236}">
                <a16:creationId xmlns:a16="http://schemas.microsoft.com/office/drawing/2014/main" id="{493F79A9-7767-4E4B-A4CF-B2859AFF9F15}"/>
              </a:ext>
            </a:extLst>
          </p:cNvPr>
          <p:cNvPicPr>
            <a:picLocks noChangeAspect="1"/>
          </p:cNvPicPr>
          <p:nvPr/>
        </p:nvPicPr>
        <p:blipFill>
          <a:blip r:embed="rId4"/>
          <a:stretch>
            <a:fillRect/>
          </a:stretch>
        </p:blipFill>
        <p:spPr>
          <a:xfrm>
            <a:off x="581432" y="4245932"/>
            <a:ext cx="3328569" cy="2343711"/>
          </a:xfrm>
          <a:prstGeom prst="rect">
            <a:avLst/>
          </a:prstGeom>
        </p:spPr>
      </p:pic>
      <p:pic>
        <p:nvPicPr>
          <p:cNvPr id="13" name="Picture 12">
            <a:extLst>
              <a:ext uri="{FF2B5EF4-FFF2-40B4-BE49-F238E27FC236}">
                <a16:creationId xmlns:a16="http://schemas.microsoft.com/office/drawing/2014/main" id="{0F241C25-AA2A-403B-B753-3BAD75E497AF}"/>
              </a:ext>
            </a:extLst>
          </p:cNvPr>
          <p:cNvPicPr>
            <a:picLocks noChangeAspect="1"/>
          </p:cNvPicPr>
          <p:nvPr/>
        </p:nvPicPr>
        <p:blipFill>
          <a:blip r:embed="rId5"/>
          <a:stretch>
            <a:fillRect/>
          </a:stretch>
        </p:blipFill>
        <p:spPr>
          <a:xfrm>
            <a:off x="4521984" y="4335520"/>
            <a:ext cx="3070736" cy="2300116"/>
          </a:xfrm>
          <a:prstGeom prst="rect">
            <a:avLst/>
          </a:prstGeom>
        </p:spPr>
      </p:pic>
      <p:sp>
        <p:nvSpPr>
          <p:cNvPr id="8" name="Title 3">
            <a:extLst>
              <a:ext uri="{FF2B5EF4-FFF2-40B4-BE49-F238E27FC236}">
                <a16:creationId xmlns:a16="http://schemas.microsoft.com/office/drawing/2014/main" id="{DE35D55F-5FFE-4811-AC3E-8BF5128845F0}"/>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latin typeface="STLiti" panose="02010800040101010101" pitchFamily="2" charset="-122"/>
                <a:ea typeface="STLiti" panose="02010800040101010101" pitchFamily="2" charset="-122"/>
              </a:rPr>
              <a:t>Data Preparation – IDV Bins and Bad rates</a:t>
            </a:r>
          </a:p>
        </p:txBody>
      </p:sp>
    </p:spTree>
    <p:extLst>
      <p:ext uri="{BB962C8B-B14F-4D97-AF65-F5344CB8AC3E}">
        <p14:creationId xmlns:p14="http://schemas.microsoft.com/office/powerpoint/2010/main" val="2998891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1A12B9B-A252-40A9-B0B0-056EB4BA7654}"/>
              </a:ext>
            </a:extLst>
          </p:cNvPr>
          <p:cNvSpPr>
            <a:spLocks noGrp="1"/>
          </p:cNvSpPr>
          <p:nvPr>
            <p:ph type="body" sz="half" idx="2"/>
          </p:nvPr>
        </p:nvSpPr>
        <p:spPr>
          <a:xfrm>
            <a:off x="447262" y="4010512"/>
            <a:ext cx="10048461" cy="2668584"/>
          </a:xfrm>
        </p:spPr>
        <p:txBody>
          <a:bodyPr>
            <a:normAutofit fontScale="92500" lnSpcReduction="20000"/>
          </a:bodyPr>
          <a:lstStyle/>
          <a:p>
            <a:pPr marL="285750" indent="-285750">
              <a:buFont typeface="Wingdings" panose="05000000000000000000" pitchFamily="2" charset="2"/>
              <a:buChar char="q"/>
            </a:pPr>
            <a:r>
              <a:rPr lang="en-SG" sz="1800" b="1" dirty="0"/>
              <a:t>Information Value(IV):</a:t>
            </a:r>
          </a:p>
          <a:p>
            <a:pPr marL="742950" lvl="1" indent="-285750">
              <a:buFont typeface="Wingdings" panose="05000000000000000000" pitchFamily="2" charset="2"/>
              <a:buChar char="Ø"/>
            </a:pPr>
            <a:r>
              <a:rPr lang="en-SG" sz="1800" dirty="0"/>
              <a:t>The information value provides the information of how the variable is significant in prediction of the target variable</a:t>
            </a:r>
          </a:p>
          <a:p>
            <a:pPr marL="285750" indent="-285750">
              <a:buFont typeface="Wingdings" panose="05000000000000000000" pitchFamily="2" charset="2"/>
              <a:buChar char="q"/>
            </a:pPr>
            <a:r>
              <a:rPr lang="en-SG" sz="1800" b="1" dirty="0"/>
              <a:t>Variable Deviation Index (VDI) :</a:t>
            </a:r>
          </a:p>
          <a:p>
            <a:pPr marL="742950" lvl="1" indent="-285750">
              <a:buFont typeface="Wingdings" panose="05000000000000000000" pitchFamily="2" charset="2"/>
              <a:buChar char="Ø"/>
            </a:pPr>
            <a:r>
              <a:rPr lang="en-SG" sz="1800" dirty="0"/>
              <a:t>It provides the information of  how the test and train samples are similar to each other.</a:t>
            </a:r>
          </a:p>
          <a:p>
            <a:pPr marL="742950" lvl="1" indent="-285750">
              <a:buFont typeface="Wingdings" panose="05000000000000000000" pitchFamily="2" charset="2"/>
              <a:buChar char="Ø"/>
            </a:pPr>
            <a:r>
              <a:rPr lang="en-SG" sz="1800" dirty="0"/>
              <a:t>The lower the value the better its for model.</a:t>
            </a:r>
          </a:p>
          <a:p>
            <a:pPr marL="285750" indent="-285750">
              <a:buFont typeface="Wingdings" panose="05000000000000000000" pitchFamily="2" charset="2"/>
              <a:buChar char="q"/>
            </a:pPr>
            <a:r>
              <a:rPr lang="en-SG" sz="1800" b="1" dirty="0"/>
              <a:t>Gini Index :</a:t>
            </a:r>
          </a:p>
          <a:p>
            <a:pPr marL="742950" lvl="1" indent="-285750">
              <a:buFont typeface="Wingdings" panose="05000000000000000000" pitchFamily="2" charset="2"/>
              <a:buChar char="Ø"/>
            </a:pPr>
            <a:r>
              <a:rPr lang="en-US" sz="1800" dirty="0"/>
              <a:t>Gini metric to measure the performance of the model. It represents a good variable for prediction if the range is more than 50%</a:t>
            </a:r>
            <a:endParaRPr lang="en-SG" sz="1800" dirty="0"/>
          </a:p>
          <a:p>
            <a:r>
              <a:rPr lang="en-SG" b="1" dirty="0"/>
              <a:t>	</a:t>
            </a:r>
          </a:p>
        </p:txBody>
      </p:sp>
      <p:graphicFrame>
        <p:nvGraphicFramePr>
          <p:cNvPr id="18" name="Table 17">
            <a:extLst>
              <a:ext uri="{FF2B5EF4-FFF2-40B4-BE49-F238E27FC236}">
                <a16:creationId xmlns:a16="http://schemas.microsoft.com/office/drawing/2014/main" id="{4E01C9CA-236F-49CD-8AAB-DC942E82FCC6}"/>
              </a:ext>
            </a:extLst>
          </p:cNvPr>
          <p:cNvGraphicFramePr>
            <a:graphicFrameLocks noGrp="1"/>
          </p:cNvGraphicFramePr>
          <p:nvPr>
            <p:extLst>
              <p:ext uri="{D42A27DB-BD31-4B8C-83A1-F6EECF244321}">
                <p14:modId xmlns:p14="http://schemas.microsoft.com/office/powerpoint/2010/main" val="1247051508"/>
              </p:ext>
            </p:extLst>
          </p:nvPr>
        </p:nvGraphicFramePr>
        <p:xfrm>
          <a:off x="1928191" y="845143"/>
          <a:ext cx="7772398" cy="3008084"/>
        </p:xfrm>
        <a:graphic>
          <a:graphicData uri="http://schemas.openxmlformats.org/drawingml/2006/table">
            <a:tbl>
              <a:tblPr>
                <a:tableStyleId>{BDBED569-4797-4DF1-A0F4-6AAB3CD982D8}</a:tableStyleId>
              </a:tblPr>
              <a:tblGrid>
                <a:gridCol w="3593923">
                  <a:extLst>
                    <a:ext uri="{9D8B030D-6E8A-4147-A177-3AD203B41FA5}">
                      <a16:colId xmlns:a16="http://schemas.microsoft.com/office/drawing/2014/main" val="3397257793"/>
                    </a:ext>
                  </a:extLst>
                </a:gridCol>
                <a:gridCol w="1385608">
                  <a:extLst>
                    <a:ext uri="{9D8B030D-6E8A-4147-A177-3AD203B41FA5}">
                      <a16:colId xmlns:a16="http://schemas.microsoft.com/office/drawing/2014/main" val="1592320991"/>
                    </a:ext>
                  </a:extLst>
                </a:gridCol>
                <a:gridCol w="1753661">
                  <a:extLst>
                    <a:ext uri="{9D8B030D-6E8A-4147-A177-3AD203B41FA5}">
                      <a16:colId xmlns:a16="http://schemas.microsoft.com/office/drawing/2014/main" val="61161034"/>
                    </a:ext>
                  </a:extLst>
                </a:gridCol>
                <a:gridCol w="1039206">
                  <a:extLst>
                    <a:ext uri="{9D8B030D-6E8A-4147-A177-3AD203B41FA5}">
                      <a16:colId xmlns:a16="http://schemas.microsoft.com/office/drawing/2014/main" val="3402139131"/>
                    </a:ext>
                  </a:extLst>
                </a:gridCol>
              </a:tblGrid>
              <a:tr h="310423">
                <a:tc>
                  <a:txBody>
                    <a:bodyPr/>
                    <a:lstStyle/>
                    <a:p>
                      <a:pPr algn="l" fontAlgn="b"/>
                      <a:r>
                        <a:rPr lang="en-SG" sz="1800" u="none" strike="noStrike" dirty="0">
                          <a:solidFill>
                            <a:schemeClr val="bg1"/>
                          </a:solidFill>
                          <a:effectLst/>
                        </a:rPr>
                        <a:t>Variable</a:t>
                      </a:r>
                      <a:endParaRPr lang="en-SG" sz="1800" b="1" i="0" u="none" strike="noStrike" dirty="0">
                        <a:solidFill>
                          <a:schemeClr val="bg1"/>
                        </a:solidFill>
                        <a:effectLst/>
                        <a:latin typeface="Calibri" panose="020F0502020204030204" pitchFamily="34" charset="0"/>
                      </a:endParaRPr>
                    </a:p>
                  </a:txBody>
                  <a:tcPr marL="6350" marR="6350" marT="6350" marB="0" anchor="b">
                    <a:solidFill>
                      <a:schemeClr val="accent1"/>
                    </a:solidFill>
                  </a:tcPr>
                </a:tc>
                <a:tc>
                  <a:txBody>
                    <a:bodyPr/>
                    <a:lstStyle/>
                    <a:p>
                      <a:pPr algn="l" fontAlgn="b"/>
                      <a:r>
                        <a:rPr lang="en-SG" sz="1800" u="none" strike="noStrike" dirty="0" err="1">
                          <a:solidFill>
                            <a:schemeClr val="bg1"/>
                          </a:solidFill>
                          <a:effectLst/>
                        </a:rPr>
                        <a:t>IV_Values</a:t>
                      </a:r>
                      <a:endParaRPr lang="en-SG" sz="1800" u="none" strike="noStrike" dirty="0">
                        <a:solidFill>
                          <a:schemeClr val="bg1"/>
                        </a:solidFill>
                        <a:effectLst/>
                      </a:endParaRPr>
                    </a:p>
                  </a:txBody>
                  <a:tcPr marL="6350" marR="6350" marT="6350" marB="0" anchor="b">
                    <a:solidFill>
                      <a:srgbClr val="4472C4"/>
                    </a:solidFill>
                  </a:tcPr>
                </a:tc>
                <a:tc>
                  <a:txBody>
                    <a:bodyPr/>
                    <a:lstStyle/>
                    <a:p>
                      <a:pPr algn="l" fontAlgn="b"/>
                      <a:r>
                        <a:rPr lang="en-SG" sz="1800" u="none" strike="noStrike" dirty="0">
                          <a:solidFill>
                            <a:schemeClr val="bg1"/>
                          </a:solidFill>
                          <a:effectLst/>
                        </a:rPr>
                        <a:t> VDI Values</a:t>
                      </a:r>
                    </a:p>
                  </a:txBody>
                  <a:tcPr marL="6350" marR="6350" marT="6350" marB="0" anchor="b">
                    <a:solidFill>
                      <a:srgbClr val="4472C4"/>
                    </a:solidFill>
                  </a:tcPr>
                </a:tc>
                <a:tc>
                  <a:txBody>
                    <a:bodyPr/>
                    <a:lstStyle/>
                    <a:p>
                      <a:pPr algn="l" fontAlgn="b"/>
                      <a:r>
                        <a:rPr lang="en-SG" sz="1800" u="none" strike="noStrike" dirty="0">
                          <a:solidFill>
                            <a:schemeClr val="bg1"/>
                          </a:solidFill>
                          <a:effectLst/>
                        </a:rPr>
                        <a:t>GINI Index</a:t>
                      </a:r>
                      <a:endParaRPr lang="en-SG" sz="1800" b="1" i="0" u="none" strike="noStrike" dirty="0">
                        <a:solidFill>
                          <a:schemeClr val="bg1"/>
                        </a:solidFill>
                        <a:effectLst/>
                        <a:latin typeface="Calibri" panose="020F0502020204030204" pitchFamily="34" charset="0"/>
                      </a:endParaRPr>
                    </a:p>
                  </a:txBody>
                  <a:tcPr marL="6350" marR="6350" marT="6350" marB="0" anchor="b">
                    <a:solidFill>
                      <a:srgbClr val="4472C4"/>
                    </a:solidFill>
                  </a:tcPr>
                </a:tc>
                <a:extLst>
                  <a:ext uri="{0D108BD9-81ED-4DB2-BD59-A6C34878D82A}">
                    <a16:rowId xmlns:a16="http://schemas.microsoft.com/office/drawing/2014/main" val="155133993"/>
                  </a:ext>
                </a:extLst>
              </a:tr>
              <a:tr h="292878">
                <a:tc>
                  <a:txBody>
                    <a:bodyPr/>
                    <a:lstStyle/>
                    <a:p>
                      <a:pPr algn="l" fontAlgn="b"/>
                      <a:r>
                        <a:rPr lang="en-SG" sz="1400" u="none" strike="noStrike" dirty="0">
                          <a:effectLst/>
                        </a:rPr>
                        <a:t>disbursed_amount</a:t>
                      </a:r>
                      <a:endParaRPr lang="en-SG"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ctr"/>
                      <a:r>
                        <a:rPr lang="en-SG" sz="1400" dirty="0">
                          <a:effectLst/>
                        </a:rPr>
                        <a:t>0.50229</a:t>
                      </a:r>
                    </a:p>
                  </a:txBody>
                  <a:tcPr marL="38100" marR="38100" marT="38100" marB="38100" anchor="ctr"/>
                </a:tc>
                <a:tc>
                  <a:txBody>
                    <a:bodyPr/>
                    <a:lstStyle/>
                    <a:p>
                      <a:pPr algn="r" fontAlgn="ctr"/>
                      <a:r>
                        <a:rPr lang="en-SG" sz="1400">
                          <a:effectLst/>
                        </a:rPr>
                        <a:t>0.000012</a:t>
                      </a:r>
                    </a:p>
                  </a:txBody>
                  <a:tcPr marL="38100" marR="38100" marT="38100" marB="38100" anchor="ctr"/>
                </a:tc>
                <a:tc>
                  <a:txBody>
                    <a:bodyPr/>
                    <a:lstStyle/>
                    <a:p>
                      <a:pPr algn="r" fontAlgn="ctr"/>
                      <a:r>
                        <a:rPr lang="en-SG" sz="1400" dirty="0">
                          <a:effectLst/>
                        </a:rPr>
                        <a:t>0.600000</a:t>
                      </a:r>
                    </a:p>
                  </a:txBody>
                  <a:tcPr marL="38100" marR="38100" marT="38100" marB="38100" anchor="ctr"/>
                </a:tc>
                <a:extLst>
                  <a:ext uri="{0D108BD9-81ED-4DB2-BD59-A6C34878D82A}">
                    <a16:rowId xmlns:a16="http://schemas.microsoft.com/office/drawing/2014/main" val="884006715"/>
                  </a:ext>
                </a:extLst>
              </a:tr>
              <a:tr h="292878">
                <a:tc>
                  <a:txBody>
                    <a:bodyPr/>
                    <a:lstStyle/>
                    <a:p>
                      <a:pPr algn="l" fontAlgn="b"/>
                      <a:r>
                        <a:rPr lang="en-SG" sz="1400" u="none" strike="noStrike">
                          <a:effectLst/>
                        </a:rPr>
                        <a:t>ltv</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ctr"/>
                      <a:r>
                        <a:rPr lang="en-SG" sz="1400" dirty="0">
                          <a:effectLst/>
                        </a:rPr>
                        <a:t>0.62931</a:t>
                      </a:r>
                    </a:p>
                  </a:txBody>
                  <a:tcPr marL="38100" marR="38100" marT="38100" marB="38100" anchor="ctr"/>
                </a:tc>
                <a:tc>
                  <a:txBody>
                    <a:bodyPr/>
                    <a:lstStyle/>
                    <a:p>
                      <a:pPr algn="r" fontAlgn="ctr"/>
                      <a:r>
                        <a:rPr lang="en-SG" sz="1400" dirty="0">
                          <a:effectLst/>
                        </a:rPr>
                        <a:t>0.000064</a:t>
                      </a:r>
                    </a:p>
                  </a:txBody>
                  <a:tcPr marL="38100" marR="38100" marT="38100" marB="38100" anchor="ctr"/>
                </a:tc>
                <a:tc>
                  <a:txBody>
                    <a:bodyPr/>
                    <a:lstStyle/>
                    <a:p>
                      <a:pPr algn="r" fontAlgn="ctr"/>
                      <a:r>
                        <a:rPr lang="en-SG" sz="1400" dirty="0">
                          <a:effectLst/>
                        </a:rPr>
                        <a:t>0.600000</a:t>
                      </a:r>
                    </a:p>
                  </a:txBody>
                  <a:tcPr marL="38100" marR="38100" marT="38100" marB="38100" anchor="ctr"/>
                </a:tc>
                <a:extLst>
                  <a:ext uri="{0D108BD9-81ED-4DB2-BD59-A6C34878D82A}">
                    <a16:rowId xmlns:a16="http://schemas.microsoft.com/office/drawing/2014/main" val="272307497"/>
                  </a:ext>
                </a:extLst>
              </a:tr>
              <a:tr h="292878">
                <a:tc>
                  <a:txBody>
                    <a:bodyPr/>
                    <a:lstStyle/>
                    <a:p>
                      <a:pPr algn="l" fontAlgn="b"/>
                      <a:r>
                        <a:rPr lang="en-SG" sz="1400" u="none" strike="noStrike" dirty="0">
                          <a:effectLst/>
                        </a:rPr>
                        <a:t>Age</a:t>
                      </a:r>
                      <a:endParaRPr lang="en-SG"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ctr"/>
                      <a:r>
                        <a:rPr lang="en-SG" sz="1400" dirty="0">
                          <a:effectLst/>
                        </a:rPr>
                        <a:t>0.08620</a:t>
                      </a:r>
                    </a:p>
                  </a:txBody>
                  <a:tcPr marL="38100" marR="38100" marT="38100" marB="38100" anchor="ctr"/>
                </a:tc>
                <a:tc>
                  <a:txBody>
                    <a:bodyPr/>
                    <a:lstStyle/>
                    <a:p>
                      <a:pPr algn="r" fontAlgn="ctr"/>
                      <a:r>
                        <a:rPr lang="en-SG" sz="1400" dirty="0">
                          <a:effectLst/>
                        </a:rPr>
                        <a:t>0.046196</a:t>
                      </a:r>
                    </a:p>
                  </a:txBody>
                  <a:tcPr marL="38100" marR="38100" marT="38100" marB="38100" anchor="ctr"/>
                </a:tc>
                <a:tc>
                  <a:txBody>
                    <a:bodyPr/>
                    <a:lstStyle/>
                    <a:p>
                      <a:pPr algn="r" fontAlgn="ctr"/>
                      <a:r>
                        <a:rPr lang="en-SG" sz="1400" dirty="0">
                          <a:effectLst/>
                        </a:rPr>
                        <a:t>0.562500</a:t>
                      </a:r>
                    </a:p>
                  </a:txBody>
                  <a:tcPr marL="38100" marR="38100" marT="38100" marB="38100" anchor="ctr"/>
                </a:tc>
                <a:extLst>
                  <a:ext uri="{0D108BD9-81ED-4DB2-BD59-A6C34878D82A}">
                    <a16:rowId xmlns:a16="http://schemas.microsoft.com/office/drawing/2014/main" val="2481313394"/>
                  </a:ext>
                </a:extLst>
              </a:tr>
              <a:tr h="292878">
                <a:tc>
                  <a:txBody>
                    <a:bodyPr/>
                    <a:lstStyle/>
                    <a:p>
                      <a:pPr algn="l" fontAlgn="b"/>
                      <a:r>
                        <a:rPr lang="en-SG" sz="1400" u="none" strike="noStrike" dirty="0">
                          <a:effectLst/>
                        </a:rPr>
                        <a:t>PERFORM_CNS_SCORE</a:t>
                      </a:r>
                      <a:endParaRPr lang="en-SG"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ctr"/>
                      <a:r>
                        <a:rPr lang="en-SG" sz="1400" dirty="0">
                          <a:effectLst/>
                        </a:rPr>
                        <a:t>0.45099</a:t>
                      </a:r>
                    </a:p>
                  </a:txBody>
                  <a:tcPr marL="38100" marR="38100" marT="38100" marB="38100" anchor="ctr"/>
                </a:tc>
                <a:tc>
                  <a:txBody>
                    <a:bodyPr/>
                    <a:lstStyle/>
                    <a:p>
                      <a:pPr algn="r" fontAlgn="ctr"/>
                      <a:r>
                        <a:rPr lang="en-SG" sz="1400" dirty="0">
                          <a:effectLst/>
                        </a:rPr>
                        <a:t>0.000107</a:t>
                      </a:r>
                    </a:p>
                  </a:txBody>
                  <a:tcPr marL="38100" marR="38100" marT="38100" marB="38100" anchor="ctr"/>
                </a:tc>
                <a:tc>
                  <a:txBody>
                    <a:bodyPr/>
                    <a:lstStyle/>
                    <a:p>
                      <a:pPr algn="r" fontAlgn="ctr"/>
                      <a:r>
                        <a:rPr lang="en-SG" sz="1400" dirty="0">
                          <a:effectLst/>
                        </a:rPr>
                        <a:t>0.583333</a:t>
                      </a:r>
                    </a:p>
                  </a:txBody>
                  <a:tcPr marL="38100" marR="38100" marT="38100" marB="38100" anchor="ctr"/>
                </a:tc>
                <a:extLst>
                  <a:ext uri="{0D108BD9-81ED-4DB2-BD59-A6C34878D82A}">
                    <a16:rowId xmlns:a16="http://schemas.microsoft.com/office/drawing/2014/main" val="3582971703"/>
                  </a:ext>
                </a:extLst>
              </a:tr>
              <a:tr h="292878">
                <a:tc>
                  <a:txBody>
                    <a:bodyPr/>
                    <a:lstStyle/>
                    <a:p>
                      <a:pPr algn="l" fontAlgn="b"/>
                      <a:r>
                        <a:rPr lang="en-SG" sz="1400" u="none" strike="noStrike" dirty="0">
                          <a:effectLst/>
                        </a:rPr>
                        <a:t>PRI_NO_OF_ACCTS</a:t>
                      </a:r>
                      <a:endParaRPr lang="en-SG"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ctr"/>
                      <a:r>
                        <a:rPr lang="en-SG" sz="1400" dirty="0">
                          <a:effectLst/>
                        </a:rPr>
                        <a:t>0.12769</a:t>
                      </a:r>
                    </a:p>
                  </a:txBody>
                  <a:tcPr marL="38100" marR="38100" marT="38100" marB="38100" anchor="ctr"/>
                </a:tc>
                <a:tc>
                  <a:txBody>
                    <a:bodyPr/>
                    <a:lstStyle/>
                    <a:p>
                      <a:pPr algn="r" fontAlgn="ctr"/>
                      <a:r>
                        <a:rPr lang="en-SG" sz="1400" dirty="0">
                          <a:effectLst/>
                        </a:rPr>
                        <a:t>0.000097</a:t>
                      </a:r>
                    </a:p>
                  </a:txBody>
                  <a:tcPr marL="38100" marR="38100" marT="38100" marB="38100" anchor="ctr"/>
                </a:tc>
                <a:tc>
                  <a:txBody>
                    <a:bodyPr/>
                    <a:lstStyle/>
                    <a:p>
                      <a:pPr algn="r" fontAlgn="ctr"/>
                      <a:r>
                        <a:rPr lang="en-SG" sz="1400" dirty="0">
                          <a:effectLst/>
                        </a:rPr>
                        <a:t>0.583333</a:t>
                      </a:r>
                    </a:p>
                  </a:txBody>
                  <a:tcPr marL="38100" marR="38100" marT="38100" marB="38100" anchor="ctr"/>
                </a:tc>
                <a:extLst>
                  <a:ext uri="{0D108BD9-81ED-4DB2-BD59-A6C34878D82A}">
                    <a16:rowId xmlns:a16="http://schemas.microsoft.com/office/drawing/2014/main" val="1087077906"/>
                  </a:ext>
                </a:extLst>
              </a:tr>
              <a:tr h="292878">
                <a:tc>
                  <a:txBody>
                    <a:bodyPr/>
                    <a:lstStyle/>
                    <a:p>
                      <a:pPr algn="l" fontAlgn="b"/>
                      <a:r>
                        <a:rPr lang="en-SG" sz="1400" u="none" strike="noStrike" dirty="0">
                          <a:effectLst/>
                        </a:rPr>
                        <a:t>PRI_CURRENT_BALANCE</a:t>
                      </a:r>
                      <a:endParaRPr lang="en-SG"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ctr"/>
                      <a:r>
                        <a:rPr lang="en-SG" sz="1400" dirty="0">
                          <a:effectLst/>
                        </a:rPr>
                        <a:t>0.11220</a:t>
                      </a:r>
                    </a:p>
                  </a:txBody>
                  <a:tcPr marL="38100" marR="38100" marT="38100" marB="38100" anchor="ctr"/>
                </a:tc>
                <a:tc>
                  <a:txBody>
                    <a:bodyPr/>
                    <a:lstStyle/>
                    <a:p>
                      <a:pPr algn="r" fontAlgn="ctr"/>
                      <a:r>
                        <a:rPr lang="en-SG" sz="1400" dirty="0">
                          <a:effectLst/>
                        </a:rPr>
                        <a:t>0.000004</a:t>
                      </a:r>
                    </a:p>
                  </a:txBody>
                  <a:tcPr marL="38100" marR="38100" marT="38100" marB="38100" anchor="ctr"/>
                </a:tc>
                <a:tc>
                  <a:txBody>
                    <a:bodyPr/>
                    <a:lstStyle/>
                    <a:p>
                      <a:pPr algn="r" fontAlgn="ctr"/>
                      <a:r>
                        <a:rPr lang="en-SG" sz="1400" dirty="0">
                          <a:effectLst/>
                        </a:rPr>
                        <a:t>0.625000</a:t>
                      </a:r>
                    </a:p>
                  </a:txBody>
                  <a:tcPr marL="38100" marR="38100" marT="38100" marB="38100" anchor="ctr"/>
                </a:tc>
                <a:extLst>
                  <a:ext uri="{0D108BD9-81ED-4DB2-BD59-A6C34878D82A}">
                    <a16:rowId xmlns:a16="http://schemas.microsoft.com/office/drawing/2014/main" val="1782875715"/>
                  </a:ext>
                </a:extLst>
              </a:tr>
              <a:tr h="354637">
                <a:tc>
                  <a:txBody>
                    <a:bodyPr/>
                    <a:lstStyle/>
                    <a:p>
                      <a:pPr algn="l" fontAlgn="b"/>
                      <a:r>
                        <a:rPr lang="en-US" sz="1400" u="none" strike="noStrike" dirty="0">
                          <a:effectLst/>
                        </a:rPr>
                        <a:t>PRIMARY.INSTAL.AMT</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ctr"/>
                      <a:r>
                        <a:rPr lang="en-SG" sz="1400" dirty="0">
                          <a:effectLst/>
                        </a:rPr>
                        <a:t>0.03794</a:t>
                      </a:r>
                    </a:p>
                  </a:txBody>
                  <a:tcPr marL="38100" marR="38100" marT="38100" marB="38100" anchor="ctr"/>
                </a:tc>
                <a:tc>
                  <a:txBody>
                    <a:bodyPr/>
                    <a:lstStyle/>
                    <a:p>
                      <a:pPr algn="r" fontAlgn="ctr"/>
                      <a:r>
                        <a:rPr lang="en-SG" sz="1400" dirty="0">
                          <a:effectLst/>
                        </a:rPr>
                        <a:t>0.000082</a:t>
                      </a:r>
                    </a:p>
                  </a:txBody>
                  <a:tcPr marL="38100" marR="38100" marT="38100" marB="38100" anchor="ctr"/>
                </a:tc>
                <a:tc>
                  <a:txBody>
                    <a:bodyPr/>
                    <a:lstStyle/>
                    <a:p>
                      <a:pPr algn="r" fontAlgn="ctr"/>
                      <a:r>
                        <a:rPr lang="en-SG" sz="1400" dirty="0">
                          <a:effectLst/>
                        </a:rPr>
                        <a:t>0.625000</a:t>
                      </a:r>
                    </a:p>
                  </a:txBody>
                  <a:tcPr marL="38100" marR="38100" marT="38100" marB="38100" anchor="ctr"/>
                </a:tc>
                <a:extLst>
                  <a:ext uri="{0D108BD9-81ED-4DB2-BD59-A6C34878D82A}">
                    <a16:rowId xmlns:a16="http://schemas.microsoft.com/office/drawing/2014/main" val="802697038"/>
                  </a:ext>
                </a:extLst>
              </a:tr>
              <a:tr h="292878">
                <a:tc>
                  <a:txBody>
                    <a:bodyPr/>
                    <a:lstStyle/>
                    <a:p>
                      <a:pPr algn="l" fontAlgn="b"/>
                      <a:r>
                        <a:rPr lang="en-SG" sz="1400" u="none" strike="noStrike" dirty="0">
                          <a:effectLst/>
                        </a:rPr>
                        <a:t>AVERAGE_ACCT_AGE</a:t>
                      </a:r>
                      <a:endParaRPr lang="en-SG"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ctr"/>
                      <a:r>
                        <a:rPr lang="en-SG" sz="1400" dirty="0">
                          <a:effectLst/>
                        </a:rPr>
                        <a:t>0.08297</a:t>
                      </a:r>
                    </a:p>
                  </a:txBody>
                  <a:tcPr marL="38100" marR="38100" marT="38100" marB="38100" anchor="ctr"/>
                </a:tc>
                <a:tc>
                  <a:txBody>
                    <a:bodyPr/>
                    <a:lstStyle/>
                    <a:p>
                      <a:pPr algn="r" fontAlgn="ctr"/>
                      <a:r>
                        <a:rPr lang="en-SG" sz="1400" dirty="0">
                          <a:effectLst/>
                        </a:rPr>
                        <a:t>0.000039</a:t>
                      </a:r>
                    </a:p>
                  </a:txBody>
                  <a:tcPr marL="38100" marR="38100" marT="38100" marB="38100" anchor="ctr"/>
                </a:tc>
                <a:tc>
                  <a:txBody>
                    <a:bodyPr/>
                    <a:lstStyle/>
                    <a:p>
                      <a:pPr algn="r" fontAlgn="ctr"/>
                      <a:r>
                        <a:rPr lang="en-SG" sz="1400" dirty="0">
                          <a:effectLst/>
                        </a:rPr>
                        <a:t>0.625000</a:t>
                      </a:r>
                    </a:p>
                  </a:txBody>
                  <a:tcPr marL="38100" marR="38100" marT="38100" marB="38100" anchor="ctr"/>
                </a:tc>
                <a:extLst>
                  <a:ext uri="{0D108BD9-81ED-4DB2-BD59-A6C34878D82A}">
                    <a16:rowId xmlns:a16="http://schemas.microsoft.com/office/drawing/2014/main" val="3169220857"/>
                  </a:ext>
                </a:extLst>
              </a:tr>
              <a:tr h="292878">
                <a:tc>
                  <a:txBody>
                    <a:bodyPr/>
                    <a:lstStyle/>
                    <a:p>
                      <a:pPr algn="l" fontAlgn="b"/>
                      <a:r>
                        <a:rPr lang="en-SG" sz="1400" u="none" strike="noStrike">
                          <a:effectLst/>
                        </a:rPr>
                        <a:t>NO_OF_INQUIRIES</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ctr"/>
                      <a:r>
                        <a:rPr lang="en-SG" sz="1400" dirty="0">
                          <a:effectLst/>
                        </a:rPr>
                        <a:t>0.10765</a:t>
                      </a:r>
                    </a:p>
                  </a:txBody>
                  <a:tcPr marL="38100" marR="38100" marT="38100" marB="38100" anchor="ctr"/>
                </a:tc>
                <a:tc>
                  <a:txBody>
                    <a:bodyPr/>
                    <a:lstStyle/>
                    <a:p>
                      <a:pPr algn="r" fontAlgn="ctr"/>
                      <a:r>
                        <a:rPr lang="en-SG" sz="1400">
                          <a:effectLst/>
                        </a:rPr>
                        <a:t>0.000190</a:t>
                      </a:r>
                    </a:p>
                  </a:txBody>
                  <a:tcPr marL="38100" marR="38100" marT="38100" marB="38100" anchor="ctr"/>
                </a:tc>
                <a:tc>
                  <a:txBody>
                    <a:bodyPr/>
                    <a:lstStyle/>
                    <a:p>
                      <a:pPr algn="r" fontAlgn="ctr"/>
                      <a:r>
                        <a:rPr lang="en-SG" sz="1400" dirty="0">
                          <a:effectLst/>
                        </a:rPr>
                        <a:t>0.625000</a:t>
                      </a:r>
                    </a:p>
                  </a:txBody>
                  <a:tcPr marL="38100" marR="38100" marT="38100" marB="38100" anchor="ctr"/>
                </a:tc>
                <a:extLst>
                  <a:ext uri="{0D108BD9-81ED-4DB2-BD59-A6C34878D82A}">
                    <a16:rowId xmlns:a16="http://schemas.microsoft.com/office/drawing/2014/main" val="2081989999"/>
                  </a:ext>
                </a:extLst>
              </a:tr>
            </a:tbl>
          </a:graphicData>
        </a:graphic>
      </p:graphicFrame>
      <p:sp>
        <p:nvSpPr>
          <p:cNvPr id="5" name="Title 3">
            <a:extLst>
              <a:ext uri="{FF2B5EF4-FFF2-40B4-BE49-F238E27FC236}">
                <a16:creationId xmlns:a16="http://schemas.microsoft.com/office/drawing/2014/main" id="{2631AA9B-3D4B-4184-B496-9D2D0BF2AFCB}"/>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latin typeface="STLiti" panose="02010800040101010101" pitchFamily="2" charset="-122"/>
                <a:ea typeface="STLiti" panose="02010800040101010101" pitchFamily="2" charset="-122"/>
              </a:rPr>
              <a:t>Data Preparation– Stability Metrics</a:t>
            </a:r>
          </a:p>
        </p:txBody>
      </p:sp>
      <p:pic>
        <p:nvPicPr>
          <p:cNvPr id="2" name="Picture 1">
            <a:extLst>
              <a:ext uri="{FF2B5EF4-FFF2-40B4-BE49-F238E27FC236}">
                <a16:creationId xmlns:a16="http://schemas.microsoft.com/office/drawing/2014/main" id="{8AA858B8-1C88-4985-9545-B362B4FEA1E4}"/>
              </a:ext>
            </a:extLst>
          </p:cNvPr>
          <p:cNvPicPr>
            <a:picLocks noChangeAspect="1"/>
          </p:cNvPicPr>
          <p:nvPr/>
        </p:nvPicPr>
        <p:blipFill>
          <a:blip r:embed="rId2"/>
          <a:stretch>
            <a:fillRect/>
          </a:stretch>
        </p:blipFill>
        <p:spPr>
          <a:xfrm>
            <a:off x="9072130" y="4461614"/>
            <a:ext cx="3119870" cy="1114239"/>
          </a:xfrm>
          <a:prstGeom prst="rect">
            <a:avLst/>
          </a:prstGeom>
        </p:spPr>
      </p:pic>
    </p:spTree>
    <p:extLst>
      <p:ext uri="{BB962C8B-B14F-4D97-AF65-F5344CB8AC3E}">
        <p14:creationId xmlns:p14="http://schemas.microsoft.com/office/powerpoint/2010/main" val="285389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1A12B9B-A252-40A9-B0B0-056EB4BA7654}"/>
              </a:ext>
            </a:extLst>
          </p:cNvPr>
          <p:cNvSpPr>
            <a:spLocks noGrp="1"/>
          </p:cNvSpPr>
          <p:nvPr>
            <p:ph type="body" sz="half" idx="2"/>
          </p:nvPr>
        </p:nvSpPr>
        <p:spPr>
          <a:xfrm>
            <a:off x="417444" y="4706885"/>
            <a:ext cx="10048461" cy="2289262"/>
          </a:xfrm>
        </p:spPr>
        <p:txBody>
          <a:bodyPr>
            <a:normAutofit/>
          </a:bodyPr>
          <a:lstStyle/>
          <a:p>
            <a:pPr marL="285750" indent="-285750">
              <a:buFont typeface="Arial" panose="020B0604020202020204" pitchFamily="34" charset="0"/>
              <a:buChar char="•"/>
            </a:pPr>
            <a:r>
              <a:rPr lang="en-SG" b="1" dirty="0"/>
              <a:t>Continuous Variables:</a:t>
            </a:r>
          </a:p>
          <a:p>
            <a:pPr marL="742950" lvl="1" indent="-285750">
              <a:buFont typeface="Arial" panose="020B0604020202020204" pitchFamily="34" charset="0"/>
              <a:buChar char="•"/>
            </a:pPr>
            <a:r>
              <a:rPr lang="en-SG" sz="1600" dirty="0"/>
              <a:t>All the ID variables are in increasing order </a:t>
            </a:r>
            <a:r>
              <a:rPr lang="en-SG" sz="1600" dirty="0" err="1"/>
              <a:t>i.e</a:t>
            </a:r>
            <a:r>
              <a:rPr lang="en-SG" sz="1600" dirty="0"/>
              <a:t> from  minimum to maximum.</a:t>
            </a:r>
          </a:p>
          <a:p>
            <a:pPr marL="742950" lvl="1" indent="-285750">
              <a:buFont typeface="Arial" panose="020B0604020202020204" pitchFamily="34" charset="0"/>
              <a:buChar char="•"/>
            </a:pPr>
            <a:r>
              <a:rPr lang="en-SG" sz="1600" dirty="0"/>
              <a:t>The Model Coefficient is the sign that is expected to be present in the log odds of the Logistic regression.</a:t>
            </a:r>
          </a:p>
          <a:p>
            <a:pPr marL="742950" lvl="1" indent="-285750">
              <a:buFont typeface="Arial" panose="020B0604020202020204" pitchFamily="34" charset="0"/>
              <a:buChar char="•"/>
            </a:pPr>
            <a:r>
              <a:rPr lang="en-SG" sz="1600" dirty="0"/>
              <a:t>The weightage is provided in accordance with the Information Value.</a:t>
            </a:r>
          </a:p>
          <a:p>
            <a:pPr marL="285750" indent="-285750">
              <a:buFont typeface="Arial" panose="020B0604020202020204" pitchFamily="34" charset="0"/>
              <a:buChar char="•"/>
            </a:pPr>
            <a:r>
              <a:rPr lang="en-SG" b="1" dirty="0"/>
              <a:t>Categorical Variables :</a:t>
            </a:r>
          </a:p>
          <a:p>
            <a:pPr marL="742950" lvl="1" indent="-285750">
              <a:buFont typeface="Arial" panose="020B0604020202020204" pitchFamily="34" charset="0"/>
              <a:buChar char="•"/>
            </a:pPr>
            <a:r>
              <a:rPr lang="en-SG" sz="1600" dirty="0"/>
              <a:t>The sign of model coefficient need not be considered.</a:t>
            </a:r>
          </a:p>
        </p:txBody>
      </p:sp>
      <p:graphicFrame>
        <p:nvGraphicFramePr>
          <p:cNvPr id="18" name="Table 17">
            <a:extLst>
              <a:ext uri="{FF2B5EF4-FFF2-40B4-BE49-F238E27FC236}">
                <a16:creationId xmlns:a16="http://schemas.microsoft.com/office/drawing/2014/main" id="{4E01C9CA-236F-49CD-8AAB-DC942E82FCC6}"/>
              </a:ext>
            </a:extLst>
          </p:cNvPr>
          <p:cNvGraphicFramePr>
            <a:graphicFrameLocks noGrp="1"/>
          </p:cNvGraphicFramePr>
          <p:nvPr>
            <p:extLst>
              <p:ext uri="{D42A27DB-BD31-4B8C-83A1-F6EECF244321}">
                <p14:modId xmlns:p14="http://schemas.microsoft.com/office/powerpoint/2010/main" val="332178406"/>
              </p:ext>
            </p:extLst>
          </p:nvPr>
        </p:nvGraphicFramePr>
        <p:xfrm>
          <a:off x="1878495" y="1243226"/>
          <a:ext cx="7772398" cy="3300962"/>
        </p:xfrm>
        <a:graphic>
          <a:graphicData uri="http://schemas.openxmlformats.org/drawingml/2006/table">
            <a:tbl>
              <a:tblPr>
                <a:tableStyleId>{BDBED569-4797-4DF1-A0F4-6AAB3CD982D8}</a:tableStyleId>
              </a:tblPr>
              <a:tblGrid>
                <a:gridCol w="3593923">
                  <a:extLst>
                    <a:ext uri="{9D8B030D-6E8A-4147-A177-3AD203B41FA5}">
                      <a16:colId xmlns:a16="http://schemas.microsoft.com/office/drawing/2014/main" val="3397257793"/>
                    </a:ext>
                  </a:extLst>
                </a:gridCol>
                <a:gridCol w="1385608">
                  <a:extLst>
                    <a:ext uri="{9D8B030D-6E8A-4147-A177-3AD203B41FA5}">
                      <a16:colId xmlns:a16="http://schemas.microsoft.com/office/drawing/2014/main" val="1592320991"/>
                    </a:ext>
                  </a:extLst>
                </a:gridCol>
                <a:gridCol w="1753661">
                  <a:extLst>
                    <a:ext uri="{9D8B030D-6E8A-4147-A177-3AD203B41FA5}">
                      <a16:colId xmlns:a16="http://schemas.microsoft.com/office/drawing/2014/main" val="61161034"/>
                    </a:ext>
                  </a:extLst>
                </a:gridCol>
                <a:gridCol w="1039206">
                  <a:extLst>
                    <a:ext uri="{9D8B030D-6E8A-4147-A177-3AD203B41FA5}">
                      <a16:colId xmlns:a16="http://schemas.microsoft.com/office/drawing/2014/main" val="3402139131"/>
                    </a:ext>
                  </a:extLst>
                </a:gridCol>
              </a:tblGrid>
              <a:tr h="310423">
                <a:tc>
                  <a:txBody>
                    <a:bodyPr/>
                    <a:lstStyle/>
                    <a:p>
                      <a:pPr algn="l" fontAlgn="b"/>
                      <a:r>
                        <a:rPr lang="en-SG" sz="1800" u="none" strike="noStrike" dirty="0">
                          <a:solidFill>
                            <a:schemeClr val="bg1"/>
                          </a:solidFill>
                          <a:effectLst/>
                        </a:rPr>
                        <a:t>Variable</a:t>
                      </a:r>
                      <a:endParaRPr lang="en-SG" sz="1800" b="1" i="0" u="none" strike="noStrike" dirty="0">
                        <a:solidFill>
                          <a:schemeClr val="bg1"/>
                        </a:solidFill>
                        <a:effectLst/>
                        <a:latin typeface="Calibri" panose="020F0502020204030204" pitchFamily="34" charset="0"/>
                      </a:endParaRPr>
                    </a:p>
                  </a:txBody>
                  <a:tcPr marL="6350" marR="6350" marT="6350" marB="0" anchor="b">
                    <a:solidFill>
                      <a:srgbClr val="4472C4"/>
                    </a:solidFill>
                  </a:tcPr>
                </a:tc>
                <a:tc>
                  <a:txBody>
                    <a:bodyPr/>
                    <a:lstStyle/>
                    <a:p>
                      <a:pPr algn="l" fontAlgn="b"/>
                      <a:r>
                        <a:rPr lang="en-SG" sz="1800" u="none" strike="noStrike" dirty="0">
                          <a:solidFill>
                            <a:schemeClr val="bg1"/>
                          </a:solidFill>
                          <a:effectLst/>
                        </a:rPr>
                        <a:t>Bad Rate</a:t>
                      </a:r>
                      <a:endParaRPr lang="en-SG" sz="1800" b="1" i="0" u="none" strike="noStrike" dirty="0">
                        <a:solidFill>
                          <a:schemeClr val="bg1"/>
                        </a:solidFill>
                        <a:effectLst/>
                        <a:latin typeface="Calibri" panose="020F0502020204030204" pitchFamily="34" charset="0"/>
                      </a:endParaRPr>
                    </a:p>
                  </a:txBody>
                  <a:tcPr marL="6350" marR="6350" marT="6350" marB="0" anchor="b">
                    <a:solidFill>
                      <a:srgbClr val="4472C4"/>
                    </a:solidFill>
                  </a:tcPr>
                </a:tc>
                <a:tc>
                  <a:txBody>
                    <a:bodyPr/>
                    <a:lstStyle/>
                    <a:p>
                      <a:pPr algn="l" fontAlgn="b"/>
                      <a:r>
                        <a:rPr lang="en-SG" sz="1800" u="none" strike="noStrike" dirty="0">
                          <a:solidFill>
                            <a:schemeClr val="bg1"/>
                          </a:solidFill>
                          <a:effectLst/>
                        </a:rPr>
                        <a:t>Model Coefficient</a:t>
                      </a:r>
                      <a:endParaRPr lang="en-SG" sz="1800" b="1" i="0" u="none" strike="noStrike" dirty="0">
                        <a:solidFill>
                          <a:schemeClr val="bg1"/>
                        </a:solidFill>
                        <a:effectLst/>
                        <a:latin typeface="Calibri" panose="020F0502020204030204" pitchFamily="34" charset="0"/>
                      </a:endParaRPr>
                    </a:p>
                  </a:txBody>
                  <a:tcPr marL="6350" marR="6350" marT="6350" marB="0" anchor="b">
                    <a:solidFill>
                      <a:srgbClr val="4472C4"/>
                    </a:solidFill>
                  </a:tcPr>
                </a:tc>
                <a:tc>
                  <a:txBody>
                    <a:bodyPr/>
                    <a:lstStyle/>
                    <a:p>
                      <a:pPr algn="l" fontAlgn="b"/>
                      <a:r>
                        <a:rPr lang="en-SG" sz="1800" u="none" strike="noStrike" dirty="0">
                          <a:solidFill>
                            <a:schemeClr val="bg1"/>
                          </a:solidFill>
                          <a:effectLst/>
                        </a:rPr>
                        <a:t>IV Value</a:t>
                      </a:r>
                      <a:endParaRPr lang="en-SG" sz="1800" b="1" i="0" u="none" strike="noStrike" dirty="0">
                        <a:solidFill>
                          <a:schemeClr val="bg1"/>
                        </a:solidFill>
                        <a:effectLst/>
                        <a:latin typeface="Calibri" panose="020F0502020204030204" pitchFamily="34" charset="0"/>
                      </a:endParaRPr>
                    </a:p>
                  </a:txBody>
                  <a:tcPr marL="6350" marR="6350" marT="6350" marB="0" anchor="b">
                    <a:solidFill>
                      <a:srgbClr val="4472C4"/>
                    </a:solidFill>
                  </a:tcPr>
                </a:tc>
                <a:extLst>
                  <a:ext uri="{0D108BD9-81ED-4DB2-BD59-A6C34878D82A}">
                    <a16:rowId xmlns:a16="http://schemas.microsoft.com/office/drawing/2014/main" val="155133993"/>
                  </a:ext>
                </a:extLst>
              </a:tr>
              <a:tr h="292878">
                <a:tc>
                  <a:txBody>
                    <a:bodyPr/>
                    <a:lstStyle/>
                    <a:p>
                      <a:pPr algn="l" fontAlgn="b"/>
                      <a:r>
                        <a:rPr lang="en-SG" sz="1400" u="none" strike="noStrike" dirty="0">
                          <a:effectLst/>
                        </a:rPr>
                        <a:t>disbursed_amount</a:t>
                      </a:r>
                      <a:endParaRPr lang="en-SG"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a:effectLst/>
                        </a:rPr>
                        <a:t>Increase</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a:effectLst/>
                        </a:rPr>
                        <a:t>Positive</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SG" sz="1400" u="none" strike="noStrike" dirty="0">
                          <a:effectLst/>
                        </a:rPr>
                        <a:t>0.0558</a:t>
                      </a:r>
                      <a:endParaRPr lang="en-SG"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84006715"/>
                  </a:ext>
                </a:extLst>
              </a:tr>
              <a:tr h="292878">
                <a:tc>
                  <a:txBody>
                    <a:bodyPr/>
                    <a:lstStyle/>
                    <a:p>
                      <a:pPr algn="l" fontAlgn="b"/>
                      <a:r>
                        <a:rPr lang="en-SG" sz="1400" u="none" strike="noStrike">
                          <a:effectLst/>
                        </a:rPr>
                        <a:t>ltv</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dirty="0">
                          <a:effectLst/>
                        </a:rPr>
                        <a:t>Increase</a:t>
                      </a:r>
                      <a:endParaRPr lang="en-SG"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a:effectLst/>
                        </a:rPr>
                        <a:t>Positive</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SG" sz="1400" u="none" strike="noStrike" dirty="0">
                          <a:effectLst/>
                        </a:rPr>
                        <a:t>0.0633</a:t>
                      </a:r>
                      <a:endParaRPr lang="en-SG"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2307497"/>
                  </a:ext>
                </a:extLst>
              </a:tr>
              <a:tr h="292878">
                <a:tc>
                  <a:txBody>
                    <a:bodyPr/>
                    <a:lstStyle/>
                    <a:p>
                      <a:pPr algn="l" fontAlgn="b"/>
                      <a:r>
                        <a:rPr lang="en-SG" sz="1400" u="none" strike="noStrike" dirty="0">
                          <a:effectLst/>
                        </a:rPr>
                        <a:t>Age</a:t>
                      </a:r>
                      <a:endParaRPr lang="en-SG"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dirty="0">
                          <a:effectLst/>
                        </a:rPr>
                        <a:t>Decrease</a:t>
                      </a:r>
                      <a:endParaRPr lang="en-SG"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a:effectLst/>
                        </a:rPr>
                        <a:t>Negative</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SG" sz="1400" u="none" strike="noStrike" dirty="0">
                          <a:effectLst/>
                        </a:rPr>
                        <a:t>0.008612</a:t>
                      </a:r>
                      <a:endParaRPr lang="en-SG"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81313394"/>
                  </a:ext>
                </a:extLst>
              </a:tr>
              <a:tr h="292878">
                <a:tc>
                  <a:txBody>
                    <a:bodyPr/>
                    <a:lstStyle/>
                    <a:p>
                      <a:pPr algn="l" fontAlgn="b"/>
                      <a:r>
                        <a:rPr lang="en-SG" sz="1400" u="none" strike="noStrike" dirty="0">
                          <a:effectLst/>
                        </a:rPr>
                        <a:t>PERFORM_CNS_SCORE</a:t>
                      </a:r>
                      <a:endParaRPr lang="en-SG"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a:effectLst/>
                        </a:rPr>
                        <a:t>Decrease</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a:effectLst/>
                        </a:rPr>
                        <a:t>Negative</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SG" sz="1400" u="none" strike="noStrike" dirty="0">
                          <a:effectLst/>
                        </a:rPr>
                        <a:t>0.04541</a:t>
                      </a:r>
                      <a:endParaRPr lang="en-SG"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82971703"/>
                  </a:ext>
                </a:extLst>
              </a:tr>
              <a:tr h="292878">
                <a:tc>
                  <a:txBody>
                    <a:bodyPr/>
                    <a:lstStyle/>
                    <a:p>
                      <a:pPr algn="l" fontAlgn="b"/>
                      <a:r>
                        <a:rPr lang="en-SG" sz="1400" u="none" strike="noStrike" dirty="0">
                          <a:effectLst/>
                        </a:rPr>
                        <a:t>PRI_NO_OF_ACCTS</a:t>
                      </a:r>
                      <a:endParaRPr lang="en-SG"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a:effectLst/>
                        </a:rPr>
                        <a:t>Decrease</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a:effectLst/>
                        </a:rPr>
                        <a:t>Negative</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SG" sz="1400" u="none" strike="noStrike" dirty="0">
                          <a:effectLst/>
                        </a:rPr>
                        <a:t>0.013038</a:t>
                      </a:r>
                      <a:endParaRPr lang="en-SG"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87077906"/>
                  </a:ext>
                </a:extLst>
              </a:tr>
              <a:tr h="292878">
                <a:tc>
                  <a:txBody>
                    <a:bodyPr/>
                    <a:lstStyle/>
                    <a:p>
                      <a:pPr algn="l" fontAlgn="b"/>
                      <a:r>
                        <a:rPr lang="en-SG" sz="1400" u="none" strike="noStrike" dirty="0">
                          <a:effectLst/>
                        </a:rPr>
                        <a:t>PRI_CURRENT_BALANCE</a:t>
                      </a:r>
                      <a:endParaRPr lang="en-SG"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a:effectLst/>
                        </a:rPr>
                        <a:t>Decrease</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a:effectLst/>
                        </a:rPr>
                        <a:t>Negative</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SG" sz="1400" u="none" strike="noStrike" dirty="0">
                          <a:effectLst/>
                        </a:rPr>
                        <a:t>0.010137</a:t>
                      </a:r>
                      <a:endParaRPr lang="en-SG"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82875715"/>
                  </a:ext>
                </a:extLst>
              </a:tr>
              <a:tr h="292878">
                <a:tc>
                  <a:txBody>
                    <a:bodyPr/>
                    <a:lstStyle/>
                    <a:p>
                      <a:pPr algn="l" fontAlgn="b"/>
                      <a:r>
                        <a:rPr lang="en-US" sz="1400" u="none" strike="noStrike">
                          <a:effectLst/>
                        </a:rPr>
                        <a:t>NEW_ACCTS_IN_LAST_SIX_MONTHS</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a:effectLst/>
                        </a:rPr>
                        <a:t>Decrease</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a:effectLst/>
                        </a:rPr>
                        <a:t>Negative</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SG" sz="1400" u="none" strike="noStrike" dirty="0">
                          <a:effectLst/>
                        </a:rPr>
                        <a:t>0.008054</a:t>
                      </a:r>
                      <a:endParaRPr lang="en-SG"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32709039"/>
                  </a:ext>
                </a:extLst>
              </a:tr>
              <a:tr h="354637">
                <a:tc>
                  <a:txBody>
                    <a:bodyPr/>
                    <a:lstStyle/>
                    <a:p>
                      <a:pPr algn="l" fontAlgn="b"/>
                      <a:r>
                        <a:rPr lang="en-US" sz="1400" u="none" strike="noStrike" dirty="0">
                          <a:effectLst/>
                        </a:rPr>
                        <a:t>PRIMARY.INSTAL.AMT</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dirty="0">
                          <a:effectLst/>
                        </a:rPr>
                        <a:t>Decrease</a:t>
                      </a:r>
                      <a:endParaRPr lang="en-SG"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dirty="0">
                          <a:effectLst/>
                        </a:rPr>
                        <a:t>Negative</a:t>
                      </a:r>
                      <a:endParaRPr lang="en-SG"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SG" sz="1400" u="none" strike="noStrike" dirty="0">
                          <a:effectLst/>
                        </a:rPr>
                        <a:t>0.001748</a:t>
                      </a:r>
                      <a:endParaRPr lang="en-SG"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02697038"/>
                  </a:ext>
                </a:extLst>
              </a:tr>
              <a:tr h="292878">
                <a:tc>
                  <a:txBody>
                    <a:bodyPr/>
                    <a:lstStyle/>
                    <a:p>
                      <a:pPr algn="l" fontAlgn="b"/>
                      <a:r>
                        <a:rPr lang="en-SG" sz="1400" u="none" strike="noStrike" dirty="0">
                          <a:effectLst/>
                        </a:rPr>
                        <a:t>AVERAGE_ACCT_AGE</a:t>
                      </a:r>
                      <a:endParaRPr lang="en-SG"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a:effectLst/>
                        </a:rPr>
                        <a:t>Decrease</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a:effectLst/>
                        </a:rPr>
                        <a:t>Negative</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SG" sz="1400" u="none" strike="noStrike" dirty="0">
                          <a:effectLst/>
                        </a:rPr>
                        <a:t>0.008422</a:t>
                      </a:r>
                      <a:endParaRPr lang="en-SG"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69220857"/>
                  </a:ext>
                </a:extLst>
              </a:tr>
              <a:tr h="292878">
                <a:tc>
                  <a:txBody>
                    <a:bodyPr/>
                    <a:lstStyle/>
                    <a:p>
                      <a:pPr algn="l" fontAlgn="b"/>
                      <a:r>
                        <a:rPr lang="en-SG" sz="1400" u="none" strike="noStrike">
                          <a:effectLst/>
                        </a:rPr>
                        <a:t>NO_OF_INQUIRIES</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a:effectLst/>
                        </a:rPr>
                        <a:t>Increase</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SG" sz="1400" u="none" strike="noStrike">
                          <a:effectLst/>
                        </a:rPr>
                        <a:t>Positive</a:t>
                      </a:r>
                      <a:endParaRPr lang="en-SG"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SG" sz="1400" u="none" strike="noStrike" dirty="0">
                          <a:effectLst/>
                        </a:rPr>
                        <a:t>0.010788</a:t>
                      </a:r>
                      <a:endParaRPr lang="en-SG"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81989999"/>
                  </a:ext>
                </a:extLst>
              </a:tr>
            </a:tbl>
          </a:graphicData>
        </a:graphic>
      </p:graphicFrame>
      <p:sp>
        <p:nvSpPr>
          <p:cNvPr id="5" name="Title 3">
            <a:extLst>
              <a:ext uri="{FF2B5EF4-FFF2-40B4-BE49-F238E27FC236}">
                <a16:creationId xmlns:a16="http://schemas.microsoft.com/office/drawing/2014/main" id="{2631AA9B-3D4B-4184-B496-9D2D0BF2AFCB}"/>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latin typeface="STLiti" panose="02010800040101010101" pitchFamily="2" charset="-122"/>
                <a:ea typeface="STLiti" panose="02010800040101010101" pitchFamily="2" charset="-122"/>
              </a:rPr>
              <a:t>Analysis &amp; Modelling – IDV relation </a:t>
            </a:r>
          </a:p>
        </p:txBody>
      </p:sp>
    </p:spTree>
    <p:extLst>
      <p:ext uri="{BB962C8B-B14F-4D97-AF65-F5344CB8AC3E}">
        <p14:creationId xmlns:p14="http://schemas.microsoft.com/office/powerpoint/2010/main" val="2613212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1A12B9B-A252-40A9-B0B0-056EB4BA7654}"/>
              </a:ext>
            </a:extLst>
          </p:cNvPr>
          <p:cNvSpPr>
            <a:spLocks noGrp="1"/>
          </p:cNvSpPr>
          <p:nvPr>
            <p:ph type="body" sz="half" idx="2"/>
          </p:nvPr>
        </p:nvSpPr>
        <p:spPr>
          <a:xfrm>
            <a:off x="209168" y="917225"/>
            <a:ext cx="11982833" cy="4143703"/>
          </a:xfrm>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SG" dirty="0"/>
          </a:p>
        </p:txBody>
      </p:sp>
      <p:sp>
        <p:nvSpPr>
          <p:cNvPr id="3" name="TextBox 2">
            <a:extLst>
              <a:ext uri="{FF2B5EF4-FFF2-40B4-BE49-F238E27FC236}">
                <a16:creationId xmlns:a16="http://schemas.microsoft.com/office/drawing/2014/main" id="{B9EA0DB0-1D7E-49DB-95BC-FB071C0585C3}"/>
              </a:ext>
            </a:extLst>
          </p:cNvPr>
          <p:cNvSpPr txBox="1"/>
          <p:nvPr/>
        </p:nvSpPr>
        <p:spPr>
          <a:xfrm>
            <a:off x="646043" y="993912"/>
            <a:ext cx="11140332" cy="5864087"/>
          </a:xfrm>
          <a:prstGeom prst="rect">
            <a:avLst/>
          </a:prstGeom>
          <a:noFill/>
        </p:spPr>
        <p:txBody>
          <a:bodyPr wrap="square" rtlCol="0">
            <a:spAutoFit/>
          </a:bodyPr>
          <a:lstStyle/>
          <a:p>
            <a:r>
              <a:rPr lang="en-SG" b="1" dirty="0"/>
              <a:t>Logistic Regression: </a:t>
            </a:r>
          </a:p>
          <a:p>
            <a:endParaRPr lang="en-SG" b="1" dirty="0"/>
          </a:p>
          <a:p>
            <a:pPr marL="742950" lvl="1" indent="-285750">
              <a:buFont typeface="Arial" panose="020B0604020202020204" pitchFamily="34" charset="0"/>
              <a:buChar char="•"/>
            </a:pPr>
            <a:r>
              <a:rPr lang="en-US" dirty="0"/>
              <a:t>Logistic Regression is used  solve the classification problem of identifying the customer who becomes default in paying the 1</a:t>
            </a:r>
            <a:r>
              <a:rPr lang="en-US" baseline="30000" dirty="0"/>
              <a:t>st</a:t>
            </a:r>
            <a:r>
              <a:rPr lang="en-US" dirty="0"/>
              <a:t> month installment based on the borrowers credit bureau information and the loan details .</a:t>
            </a:r>
          </a:p>
          <a:p>
            <a:pPr lvl="1"/>
            <a:endParaRPr lang="en-US" dirty="0"/>
          </a:p>
          <a:p>
            <a:r>
              <a:rPr lang="en-SG" b="1" dirty="0"/>
              <a:t>Decision tree : </a:t>
            </a:r>
          </a:p>
          <a:p>
            <a:endParaRPr lang="en-SG" b="1" dirty="0"/>
          </a:p>
          <a:p>
            <a:pPr marL="742950" lvl="1" indent="-285750">
              <a:buFont typeface="Arial" panose="020B0604020202020204" pitchFamily="34" charset="0"/>
              <a:buChar char="•"/>
            </a:pPr>
            <a:r>
              <a:rPr lang="en-US" dirty="0"/>
              <a:t>Decision tree is used  as one of the classifiers to solve the classification problem of identifying the customer who becomes default in paying the 1</a:t>
            </a:r>
            <a:r>
              <a:rPr lang="en-US" baseline="30000" dirty="0"/>
              <a:t>st</a:t>
            </a:r>
            <a:r>
              <a:rPr lang="en-US" dirty="0"/>
              <a:t> month installment based on the borrowers credit bureau information and the loan details .</a:t>
            </a:r>
          </a:p>
          <a:p>
            <a:pPr marL="742950" lvl="1" indent="-285750">
              <a:buFont typeface="Arial" panose="020B0604020202020204" pitchFamily="34" charset="0"/>
              <a:buChar char="•"/>
            </a:pPr>
            <a:r>
              <a:rPr lang="en-US" dirty="0"/>
              <a:t>Due to ease of understanding of decision trees over regression , we have chosen the decision tree classifier.</a:t>
            </a:r>
          </a:p>
          <a:p>
            <a:pPr lvl="1"/>
            <a:endParaRPr lang="en-US" dirty="0"/>
          </a:p>
          <a:p>
            <a:r>
              <a:rPr lang="en-SG" b="1" dirty="0"/>
              <a:t>Random forest Tree Classifier</a:t>
            </a:r>
          </a:p>
          <a:p>
            <a:endParaRPr lang="en-SG" b="1" dirty="0"/>
          </a:p>
          <a:p>
            <a:pPr marL="742950" lvl="1" indent="-285750">
              <a:buFont typeface="Arial" panose="020B0604020202020204" pitchFamily="34" charset="0"/>
              <a:buChar char="•"/>
            </a:pPr>
            <a:r>
              <a:rPr lang="en-US" dirty="0"/>
              <a:t>Random Forest is a flexible, easy to use machine learning algorithm that produces, even without hyper-parameter tuning, a great result most of the time. </a:t>
            </a:r>
          </a:p>
          <a:p>
            <a:pPr marL="742950" lvl="1" indent="-285750">
              <a:buFont typeface="Arial" panose="020B0604020202020204" pitchFamily="34" charset="0"/>
              <a:buChar char="•"/>
            </a:pPr>
            <a:r>
              <a:rPr lang="en-US" dirty="0"/>
              <a:t>Random forest builds multiple decision trees and merges them together to get a more accurate and stable prediction of defaulters over non defaulters.</a:t>
            </a:r>
          </a:p>
          <a:p>
            <a:pPr marL="742950" lvl="1" indent="-285750">
              <a:buFont typeface="Arial" panose="020B0604020202020204" pitchFamily="34" charset="0"/>
              <a:buChar char="•"/>
            </a:pPr>
            <a:r>
              <a:rPr lang="en-US" dirty="0"/>
              <a:t>As the proportion of non defaulters is dominating the defaulters information, we have chosen this method so that we can acquire more sensitivity and specificity at same time.</a:t>
            </a:r>
          </a:p>
          <a:p>
            <a:r>
              <a:rPr lang="en-SG" dirty="0"/>
              <a:t>	</a:t>
            </a:r>
          </a:p>
        </p:txBody>
      </p:sp>
      <p:sp>
        <p:nvSpPr>
          <p:cNvPr id="5" name="Title 3">
            <a:extLst>
              <a:ext uri="{FF2B5EF4-FFF2-40B4-BE49-F238E27FC236}">
                <a16:creationId xmlns:a16="http://schemas.microsoft.com/office/drawing/2014/main" id="{5AF45EA0-6BCB-4D71-8100-04674A4B2065}"/>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b="1" dirty="0">
                <a:solidFill>
                  <a:schemeClr val="bg1"/>
                </a:solidFill>
                <a:latin typeface="STLiti" panose="02010800040101010101" pitchFamily="2" charset="-122"/>
                <a:ea typeface="STLiti" panose="02010800040101010101" pitchFamily="2" charset="-122"/>
              </a:rPr>
              <a:t>Analysis &amp; Modelling – techniques Adopted</a:t>
            </a:r>
          </a:p>
        </p:txBody>
      </p:sp>
    </p:spTree>
    <p:extLst>
      <p:ext uri="{BB962C8B-B14F-4D97-AF65-F5344CB8AC3E}">
        <p14:creationId xmlns:p14="http://schemas.microsoft.com/office/powerpoint/2010/main" val="3244109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49D736-8388-4F4E-9610-71126F825D3A}"/>
              </a:ext>
            </a:extLst>
          </p:cNvPr>
          <p:cNvSpPr txBox="1"/>
          <p:nvPr/>
        </p:nvSpPr>
        <p:spPr>
          <a:xfrm>
            <a:off x="667578" y="974035"/>
            <a:ext cx="10856844" cy="4761560"/>
          </a:xfrm>
          <a:prstGeom prst="rect">
            <a:avLst/>
          </a:prstGeom>
          <a:noFill/>
        </p:spPr>
        <p:txBody>
          <a:bodyPr wrap="square" rtlCol="0">
            <a:spAutoFit/>
          </a:bodyPr>
          <a:lstStyle/>
          <a:p>
            <a:r>
              <a:rPr lang="en-US" b="1" dirty="0"/>
              <a:t>Gradient boosting</a:t>
            </a:r>
            <a:r>
              <a:rPr lang="en-US" dirty="0"/>
              <a:t> </a:t>
            </a:r>
            <a:r>
              <a:rPr lang="en-SG" b="1" dirty="0"/>
              <a:t>Classifier</a:t>
            </a:r>
          </a:p>
          <a:p>
            <a:endParaRPr lang="en-SG" b="1" dirty="0"/>
          </a:p>
          <a:p>
            <a:pPr marL="742950" lvl="1" indent="-285750">
              <a:buFont typeface="Arial" panose="020B0604020202020204" pitchFamily="34" charset="0"/>
              <a:buChar char="•"/>
            </a:pPr>
            <a:r>
              <a:rPr lang="en-SG" b="1" dirty="0"/>
              <a:t> </a:t>
            </a:r>
            <a:r>
              <a:rPr lang="en-US" dirty="0"/>
              <a:t>This machine learning technique produces a prediction of the model  in the form of an ensemble of weak prediction models, typically decision trees. It  trains the model in a gradual, additive and sequential manner.</a:t>
            </a:r>
          </a:p>
          <a:p>
            <a:pPr marL="742950" lvl="1" indent="-285750">
              <a:buFont typeface="Arial" panose="020B0604020202020204" pitchFamily="34" charset="0"/>
              <a:buChar char="•"/>
            </a:pPr>
            <a:r>
              <a:rPr lang="en-US" dirty="0"/>
              <a:t> It build trees one at a time, where each new tree helps to correct errors made by previously trained tree thus resulting in a stronger learning model that predicts user ratings better.</a:t>
            </a:r>
          </a:p>
          <a:p>
            <a:pPr marL="742950" lvl="1" indent="-285750">
              <a:buFont typeface="Arial" panose="020B0604020202020204" pitchFamily="34" charset="0"/>
              <a:buChar char="•"/>
            </a:pPr>
            <a:r>
              <a:rPr lang="en-US" dirty="0"/>
              <a:t>This ensemble model is chosen to get high accurate results.</a:t>
            </a:r>
          </a:p>
          <a:p>
            <a:pPr lvl="1"/>
            <a:endParaRPr lang="en-SG" dirty="0"/>
          </a:p>
          <a:p>
            <a:pPr marL="285750" indent="-285750">
              <a:buFont typeface="Arial" panose="020B0604020202020204" pitchFamily="34" charset="0"/>
              <a:buChar char="•"/>
            </a:pPr>
            <a:r>
              <a:rPr lang="en-SG" b="1" dirty="0"/>
              <a:t>AdaBoost :</a:t>
            </a:r>
          </a:p>
          <a:p>
            <a:endParaRPr lang="en-SG" b="1" dirty="0"/>
          </a:p>
          <a:p>
            <a:pPr marL="742950" lvl="1" indent="-285750">
              <a:buFont typeface="Arial" panose="020B0604020202020204" pitchFamily="34" charset="0"/>
              <a:buChar char="•"/>
            </a:pPr>
            <a:r>
              <a:rPr lang="en-US" dirty="0"/>
              <a:t>AdaBoost was designed in such a way that at every step the sample distribution was adapted to put more weight on misclassified samples and less weight on correctly classified samples. The final prediction is a weighted average of all the weak learners, where more weight is placed on stronger learners. </a:t>
            </a:r>
          </a:p>
          <a:p>
            <a:pPr marL="742950" lvl="1" indent="-285750">
              <a:buFont typeface="Arial" panose="020B0604020202020204" pitchFamily="34" charset="0"/>
              <a:buChar char="•"/>
            </a:pPr>
            <a:r>
              <a:rPr lang="en-US" dirty="0"/>
              <a:t>As the contribution of defaulters in the train sample is less the more chances of weak learners are more, so Ada booster classifier is chosen keeping this in mind.</a:t>
            </a:r>
          </a:p>
          <a:p>
            <a:pPr lvl="1"/>
            <a:r>
              <a:rPr lang="en-US" dirty="0"/>
              <a:t>growing the same leaf, Leaf-wise algorithm can reduce more loss than a level-wise algorithm.</a:t>
            </a:r>
            <a:endParaRPr lang="en-SG" dirty="0"/>
          </a:p>
        </p:txBody>
      </p:sp>
      <p:sp>
        <p:nvSpPr>
          <p:cNvPr id="5" name="Title 3">
            <a:extLst>
              <a:ext uri="{FF2B5EF4-FFF2-40B4-BE49-F238E27FC236}">
                <a16:creationId xmlns:a16="http://schemas.microsoft.com/office/drawing/2014/main" id="{110E56BA-539F-41F3-BCB5-AA64DD5E1AC7}"/>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b="1" dirty="0">
                <a:solidFill>
                  <a:schemeClr val="bg1"/>
                </a:solidFill>
                <a:latin typeface="STLiti" panose="02010800040101010101" pitchFamily="2" charset="-122"/>
                <a:ea typeface="STLiti" panose="02010800040101010101" pitchFamily="2" charset="-122"/>
              </a:rPr>
              <a:t>Analysis &amp; Modelling – techniques Adopted</a:t>
            </a:r>
          </a:p>
        </p:txBody>
      </p:sp>
    </p:spTree>
    <p:extLst>
      <p:ext uri="{BB962C8B-B14F-4D97-AF65-F5344CB8AC3E}">
        <p14:creationId xmlns:p14="http://schemas.microsoft.com/office/powerpoint/2010/main" val="3121076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49D736-8388-4F4E-9610-71126F825D3A}"/>
              </a:ext>
            </a:extLst>
          </p:cNvPr>
          <p:cNvSpPr txBox="1"/>
          <p:nvPr/>
        </p:nvSpPr>
        <p:spPr>
          <a:xfrm>
            <a:off x="699052" y="687858"/>
            <a:ext cx="10793896" cy="4801314"/>
          </a:xfrm>
          <a:prstGeom prst="rect">
            <a:avLst/>
          </a:prstGeom>
          <a:noFill/>
        </p:spPr>
        <p:txBody>
          <a:bodyPr wrap="square" rtlCol="0">
            <a:spAutoFit/>
          </a:bodyPr>
          <a:lstStyle/>
          <a:p>
            <a:pPr lvl="1"/>
            <a:endParaRPr lang="en-US" dirty="0"/>
          </a:p>
          <a:p>
            <a:pPr marL="285750" indent="-285750">
              <a:buFont typeface="Arial" panose="020B0604020202020204" pitchFamily="34" charset="0"/>
              <a:buChar char="•"/>
            </a:pPr>
            <a:r>
              <a:rPr lang="en-SG" b="1" dirty="0"/>
              <a:t>Voting Classifier</a:t>
            </a:r>
          </a:p>
          <a:p>
            <a:endParaRPr lang="en-SG" b="1" dirty="0"/>
          </a:p>
          <a:p>
            <a:pPr marL="742950" lvl="1" indent="-285750">
              <a:buFont typeface="Arial" panose="020B0604020202020204" pitchFamily="34" charset="0"/>
              <a:buChar char="•"/>
            </a:pPr>
            <a:r>
              <a:rPr lang="en-US" dirty="0"/>
              <a:t>A Voting Classifier is used to wrap the models and average the predictions of the sub-models .It takes the most commonly occurring class (i.e. mode as voting  parameter was set to hard ) among all of the predicted class labels to be the predicted output of the ensemble. This method is also known as the Majority Vote method. </a:t>
            </a:r>
          </a:p>
          <a:p>
            <a:pPr marL="742950" lvl="1" indent="-285750">
              <a:buFont typeface="Arial" panose="020B0604020202020204" pitchFamily="34" charset="0"/>
              <a:buChar char="•"/>
            </a:pPr>
            <a:r>
              <a:rPr lang="en-US" dirty="0"/>
              <a:t>This method couldn't make much distinguishing between default and non defaulters because both the models used turned out to be  weak learners.</a:t>
            </a:r>
          </a:p>
          <a:p>
            <a:pPr lvl="1"/>
            <a:endParaRPr lang="en-US" dirty="0"/>
          </a:p>
          <a:p>
            <a:pPr marL="285750" indent="-285750">
              <a:buFont typeface="Arial" panose="020B0604020202020204" pitchFamily="34" charset="0"/>
              <a:buChar char="•"/>
            </a:pPr>
            <a:r>
              <a:rPr lang="en-SG" b="1" dirty="0"/>
              <a:t>LGBM Classifier :</a:t>
            </a:r>
          </a:p>
          <a:p>
            <a:endParaRPr lang="en-SG" b="1" dirty="0"/>
          </a:p>
          <a:p>
            <a:pPr marL="742950" lvl="1" indent="-285750">
              <a:buFont typeface="Arial" panose="020B0604020202020204" pitchFamily="34" charset="0"/>
              <a:buChar char="•"/>
            </a:pPr>
            <a:r>
              <a:rPr lang="en-US" dirty="0"/>
              <a:t>Light GBM grows tree vertically while other algorithm grows trees horizontally meaning that Light GBM grows tree leaf-wise while other algorithm grows level-wise. It will choose the leaf with max delta loss to grow. When growing the same leaf, Leaf-wise algorithm can reduce more loss than a level-wise algorithm.</a:t>
            </a:r>
          </a:p>
          <a:p>
            <a:pPr marL="742950" lvl="1" indent="-285750">
              <a:buFont typeface="Arial" panose="020B0604020202020204" pitchFamily="34" charset="0"/>
              <a:buChar char="•"/>
            </a:pPr>
            <a:r>
              <a:rPr lang="en-US" dirty="0"/>
              <a:t>A grid search is also applied to high sensitivity and high specificity at the same time.</a:t>
            </a:r>
          </a:p>
          <a:p>
            <a:pPr marL="742950" lvl="1" indent="-285750">
              <a:buFont typeface="Arial" panose="020B0604020202020204" pitchFamily="34" charset="0"/>
              <a:buChar char="•"/>
            </a:pPr>
            <a:r>
              <a:rPr lang="en-US" dirty="0"/>
              <a:t>This ensemble model turned out to be useful.</a:t>
            </a:r>
            <a:endParaRPr lang="en-SG" dirty="0"/>
          </a:p>
        </p:txBody>
      </p:sp>
      <p:sp>
        <p:nvSpPr>
          <p:cNvPr id="5" name="Title 3">
            <a:extLst>
              <a:ext uri="{FF2B5EF4-FFF2-40B4-BE49-F238E27FC236}">
                <a16:creationId xmlns:a16="http://schemas.microsoft.com/office/drawing/2014/main" id="{110E56BA-539F-41F3-BCB5-AA64DD5E1AC7}"/>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b="1" dirty="0">
                <a:solidFill>
                  <a:schemeClr val="bg1"/>
                </a:solidFill>
                <a:latin typeface="STLiti" panose="02010800040101010101" pitchFamily="2" charset="-122"/>
                <a:ea typeface="STLiti" panose="02010800040101010101" pitchFamily="2" charset="-122"/>
              </a:rPr>
              <a:t>Analysis &amp; Modelling – techniques Adopted</a:t>
            </a:r>
          </a:p>
        </p:txBody>
      </p:sp>
    </p:spTree>
    <p:extLst>
      <p:ext uri="{BB962C8B-B14F-4D97-AF65-F5344CB8AC3E}">
        <p14:creationId xmlns:p14="http://schemas.microsoft.com/office/powerpoint/2010/main" val="3036497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725C09-7A7A-4D4D-8B4E-DD6233A18804}"/>
              </a:ext>
            </a:extLst>
          </p:cNvPr>
          <p:cNvSpPr>
            <a:spLocks noGrp="1"/>
          </p:cNvSpPr>
          <p:nvPr>
            <p:ph type="title"/>
          </p:nvPr>
        </p:nvSpPr>
        <p:spPr>
          <a:xfrm>
            <a:off x="232215" y="235401"/>
            <a:ext cx="4537212" cy="429617"/>
          </a:xfrm>
          <a:noFill/>
          <a:ln>
            <a:noFill/>
          </a:ln>
        </p:spPr>
        <p:style>
          <a:lnRef idx="0">
            <a:scrgbClr r="0" g="0" b="0"/>
          </a:lnRef>
          <a:fillRef idx="0">
            <a:scrgbClr r="0" g="0" b="0"/>
          </a:fillRef>
          <a:effectRef idx="0">
            <a:scrgbClr r="0" g="0" b="0"/>
          </a:effectRef>
          <a:fontRef idx="minor">
            <a:schemeClr val="lt1"/>
          </a:fontRef>
        </p:style>
        <p:txBody>
          <a:bodyPr anchor="ctr">
            <a:normAutofit fontScale="90000"/>
          </a:bodyPr>
          <a:lstStyle/>
          <a:p>
            <a:r>
              <a:rPr lang="en-SG" dirty="0">
                <a:solidFill>
                  <a:schemeClr val="tx1"/>
                </a:solidFill>
                <a:latin typeface="Comic Sans MS" panose="030F0702030302020204" pitchFamily="66" charset="0"/>
              </a:rPr>
              <a:t> </a:t>
            </a:r>
          </a:p>
        </p:txBody>
      </p:sp>
      <p:sp>
        <p:nvSpPr>
          <p:cNvPr id="3" name="Content Placeholder 2"/>
          <p:cNvSpPr>
            <a:spLocks noGrp="1"/>
          </p:cNvSpPr>
          <p:nvPr>
            <p:ph idx="1"/>
          </p:nvPr>
        </p:nvSpPr>
        <p:spPr>
          <a:xfrm>
            <a:off x="192459" y="848280"/>
            <a:ext cx="11658600" cy="5552209"/>
          </a:xfrm>
        </p:spPr>
        <p:txBody>
          <a:bodyPr>
            <a:noAutofit/>
          </a:bodyPr>
          <a:lstStyle/>
          <a:p>
            <a:pPr>
              <a:lnSpc>
                <a:spcPct val="100000"/>
              </a:lnSpc>
              <a:spcBef>
                <a:spcPts val="0"/>
              </a:spcBef>
            </a:pPr>
            <a:r>
              <a:rPr lang="en-US" sz="1800" dirty="0"/>
              <a:t>During the last few years, financial sectors had lots of ups and down due to demonetization / MNC’s mergers </a:t>
            </a:r>
            <a:r>
              <a:rPr lang="en-US" sz="1800" dirty="0" err="1"/>
              <a:t>etc</a:t>
            </a:r>
            <a:r>
              <a:rPr lang="en-US" sz="1800" dirty="0"/>
              <a:t> leading to banks started review each and every minute details of clients / customer and companies.</a:t>
            </a:r>
          </a:p>
          <a:p>
            <a:pPr>
              <a:lnSpc>
                <a:spcPct val="100000"/>
              </a:lnSpc>
              <a:spcBef>
                <a:spcPts val="0"/>
              </a:spcBef>
            </a:pPr>
            <a:endParaRPr lang="en-US" sz="1800" dirty="0"/>
          </a:p>
          <a:p>
            <a:pPr>
              <a:lnSpc>
                <a:spcPct val="100000"/>
              </a:lnSpc>
              <a:spcBef>
                <a:spcPts val="0"/>
              </a:spcBef>
            </a:pPr>
            <a:r>
              <a:rPr lang="en-US" sz="1800" dirty="0"/>
              <a:t>Over the days Financial institutions incur significant losses, Major chuck was due to the default of vehicle loans. </a:t>
            </a:r>
            <a:br>
              <a:rPr lang="en-US" sz="1800" dirty="0"/>
            </a:br>
            <a:r>
              <a:rPr lang="en-US" sz="1800" dirty="0"/>
              <a:t>It has a strong correlation with the luxury people wants [buy a vehicle] vs there financial status vs EMI defaulting.</a:t>
            </a:r>
          </a:p>
          <a:p>
            <a:pPr marL="0" indent="0">
              <a:lnSpc>
                <a:spcPct val="100000"/>
              </a:lnSpc>
              <a:spcBef>
                <a:spcPts val="0"/>
              </a:spcBef>
              <a:buNone/>
            </a:pPr>
            <a:endParaRPr lang="en-US" sz="1800" dirty="0"/>
          </a:p>
          <a:p>
            <a:pPr>
              <a:lnSpc>
                <a:spcPct val="100000"/>
              </a:lnSpc>
              <a:spcBef>
                <a:spcPts val="0"/>
              </a:spcBef>
            </a:pPr>
            <a:r>
              <a:rPr lang="en-US" sz="1800" dirty="0"/>
              <a:t>It has observed that people buy product’s on EMI’s and jumble up while paying EMI’s.</a:t>
            </a:r>
          </a:p>
          <a:p>
            <a:pPr>
              <a:lnSpc>
                <a:spcPct val="100000"/>
              </a:lnSpc>
              <a:spcBef>
                <a:spcPts val="0"/>
              </a:spcBef>
            </a:pPr>
            <a:endParaRPr lang="en-US" sz="1800" dirty="0"/>
          </a:p>
          <a:p>
            <a:pPr>
              <a:lnSpc>
                <a:spcPct val="100000"/>
              </a:lnSpc>
              <a:spcBef>
                <a:spcPts val="0"/>
              </a:spcBef>
            </a:pPr>
            <a:r>
              <a:rPr lang="en-US" sz="1800" dirty="0"/>
              <a:t>This has led to the tightening up of vehicle loan underwriting and increased vehicle loan rejection rates. The need for a better credit risk scoring model is also raised by these institutions to estimate the determinants of vehicle loan default.</a:t>
            </a:r>
          </a:p>
          <a:p>
            <a:pPr>
              <a:lnSpc>
                <a:spcPct val="100000"/>
              </a:lnSpc>
              <a:spcBef>
                <a:spcPts val="0"/>
              </a:spcBef>
            </a:pPr>
            <a:endParaRPr lang="en-US" sz="1800" dirty="0"/>
          </a:p>
          <a:p>
            <a:pPr>
              <a:lnSpc>
                <a:spcPct val="100000"/>
              </a:lnSpc>
              <a:spcBef>
                <a:spcPts val="0"/>
              </a:spcBef>
            </a:pPr>
            <a:r>
              <a:rPr lang="en-SG" sz="1800" dirty="0"/>
              <a:t>On contrary due to this fear of loan losses company has taken measures of tightening up of vehicle loan underwriting and hence increase of loan rejection rates.</a:t>
            </a:r>
          </a:p>
          <a:p>
            <a:pPr>
              <a:lnSpc>
                <a:spcPct val="100000"/>
              </a:lnSpc>
              <a:spcBef>
                <a:spcPts val="0"/>
              </a:spcBef>
            </a:pPr>
            <a:endParaRPr lang="en-SG" sz="1800" dirty="0"/>
          </a:p>
          <a:p>
            <a:pPr>
              <a:lnSpc>
                <a:spcPct val="100000"/>
              </a:lnSpc>
              <a:spcBef>
                <a:spcPts val="0"/>
              </a:spcBef>
            </a:pPr>
            <a:r>
              <a:rPr lang="en-SG" sz="1800" dirty="0"/>
              <a:t>The company stakeholders have decided to approach for a better credit risk scoring model.</a:t>
            </a:r>
          </a:p>
        </p:txBody>
      </p:sp>
      <p:sp>
        <p:nvSpPr>
          <p:cNvPr id="5" name="Title 3">
            <a:extLst>
              <a:ext uri="{FF2B5EF4-FFF2-40B4-BE49-F238E27FC236}">
                <a16:creationId xmlns:a16="http://schemas.microsoft.com/office/drawing/2014/main" id="{8BF79DEC-E5A3-4000-99D7-6DA79DAA40EE}"/>
              </a:ext>
            </a:extLst>
          </p:cNvPr>
          <p:cNvSpPr txBox="1">
            <a:spLocks/>
          </p:cNvSpPr>
          <p:nvPr/>
        </p:nvSpPr>
        <p:spPr>
          <a:xfrm>
            <a:off x="0" y="52139"/>
            <a:ext cx="12192000" cy="73583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dirty="0">
                <a:latin typeface="STLiti" panose="02010800040101010101" pitchFamily="2" charset="-122"/>
                <a:ea typeface="STLiti" panose="02010800040101010101" pitchFamily="2" charset="-122"/>
              </a:rPr>
              <a:t>Executive Summary</a:t>
            </a:r>
          </a:p>
        </p:txBody>
      </p:sp>
    </p:spTree>
    <p:extLst>
      <p:ext uri="{BB962C8B-B14F-4D97-AF65-F5344CB8AC3E}">
        <p14:creationId xmlns:p14="http://schemas.microsoft.com/office/powerpoint/2010/main" val="235203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15F0B36-8EF5-4F51-80F2-C94E433652F7}"/>
              </a:ext>
            </a:extLst>
          </p:cNvPr>
          <p:cNvGraphicFramePr>
            <a:graphicFrameLocks noGrp="1"/>
          </p:cNvGraphicFramePr>
          <p:nvPr>
            <p:extLst>
              <p:ext uri="{D42A27DB-BD31-4B8C-83A1-F6EECF244321}">
                <p14:modId xmlns:p14="http://schemas.microsoft.com/office/powerpoint/2010/main" val="2846927822"/>
              </p:ext>
            </p:extLst>
          </p:nvPr>
        </p:nvGraphicFramePr>
        <p:xfrm>
          <a:off x="24848" y="687858"/>
          <a:ext cx="12192000" cy="6080690"/>
        </p:xfrm>
        <a:graphic>
          <a:graphicData uri="http://schemas.openxmlformats.org/drawingml/2006/table">
            <a:tbl>
              <a:tblPr>
                <a:tableStyleId>{BDBED569-4797-4DF1-A0F4-6AAB3CD982D8}</a:tableStyleId>
              </a:tblPr>
              <a:tblGrid>
                <a:gridCol w="1339374">
                  <a:extLst>
                    <a:ext uri="{9D8B030D-6E8A-4147-A177-3AD203B41FA5}">
                      <a16:colId xmlns:a16="http://schemas.microsoft.com/office/drawing/2014/main" val="2404331749"/>
                    </a:ext>
                  </a:extLst>
                </a:gridCol>
                <a:gridCol w="3162132">
                  <a:extLst>
                    <a:ext uri="{9D8B030D-6E8A-4147-A177-3AD203B41FA5}">
                      <a16:colId xmlns:a16="http://schemas.microsoft.com/office/drawing/2014/main" val="4011925518"/>
                    </a:ext>
                  </a:extLst>
                </a:gridCol>
                <a:gridCol w="2296070">
                  <a:extLst>
                    <a:ext uri="{9D8B030D-6E8A-4147-A177-3AD203B41FA5}">
                      <a16:colId xmlns:a16="http://schemas.microsoft.com/office/drawing/2014/main" val="4044619605"/>
                    </a:ext>
                  </a:extLst>
                </a:gridCol>
                <a:gridCol w="1973816">
                  <a:extLst>
                    <a:ext uri="{9D8B030D-6E8A-4147-A177-3AD203B41FA5}">
                      <a16:colId xmlns:a16="http://schemas.microsoft.com/office/drawing/2014/main" val="2010013232"/>
                    </a:ext>
                  </a:extLst>
                </a:gridCol>
                <a:gridCol w="1817975">
                  <a:extLst>
                    <a:ext uri="{9D8B030D-6E8A-4147-A177-3AD203B41FA5}">
                      <a16:colId xmlns:a16="http://schemas.microsoft.com/office/drawing/2014/main" val="1717235103"/>
                    </a:ext>
                  </a:extLst>
                </a:gridCol>
                <a:gridCol w="1602633">
                  <a:extLst>
                    <a:ext uri="{9D8B030D-6E8A-4147-A177-3AD203B41FA5}">
                      <a16:colId xmlns:a16="http://schemas.microsoft.com/office/drawing/2014/main" val="1194953307"/>
                    </a:ext>
                  </a:extLst>
                </a:gridCol>
              </a:tblGrid>
              <a:tr h="828891">
                <a:tc>
                  <a:txBody>
                    <a:bodyPr/>
                    <a:lstStyle/>
                    <a:p>
                      <a:pPr algn="ctr" fontAlgn="ctr"/>
                      <a:r>
                        <a:rPr lang="en-SG" sz="1400" b="1" u="none" strike="noStrike" dirty="0">
                          <a:solidFill>
                            <a:schemeClr val="bg1"/>
                          </a:solidFill>
                          <a:effectLst/>
                        </a:rPr>
                        <a:t>Models</a:t>
                      </a:r>
                      <a:endParaRPr lang="en-SG" sz="1400" b="1" i="0" u="none" strike="noStrike" dirty="0">
                        <a:solidFill>
                          <a:schemeClr val="bg1"/>
                        </a:solidFill>
                        <a:effectLst/>
                        <a:latin typeface="Calibri" panose="020F0502020204030204" pitchFamily="34" charset="0"/>
                      </a:endParaRPr>
                    </a:p>
                  </a:txBody>
                  <a:tcPr marL="2719" marR="2719" marT="2719" marB="0" anchor="ctr">
                    <a:solidFill>
                      <a:schemeClr val="accent1">
                        <a:lumMod val="60000"/>
                        <a:lumOff val="40000"/>
                      </a:schemeClr>
                    </a:solidFill>
                  </a:tcPr>
                </a:tc>
                <a:tc>
                  <a:txBody>
                    <a:bodyPr/>
                    <a:lstStyle/>
                    <a:p>
                      <a:pPr algn="ctr" fontAlgn="ctr"/>
                      <a:r>
                        <a:rPr lang="en-SG" sz="1400" b="1" u="none" strike="noStrike" dirty="0">
                          <a:solidFill>
                            <a:schemeClr val="bg1"/>
                          </a:solidFill>
                          <a:effectLst/>
                        </a:rPr>
                        <a:t>Fitting Train data</a:t>
                      </a:r>
                      <a:endParaRPr lang="en-SG" sz="1400" b="1" i="0" u="none" strike="noStrike" dirty="0">
                        <a:solidFill>
                          <a:schemeClr val="bg1"/>
                        </a:solidFill>
                        <a:effectLst/>
                        <a:latin typeface="Calibri" panose="020F0502020204030204" pitchFamily="34" charset="0"/>
                      </a:endParaRPr>
                    </a:p>
                  </a:txBody>
                  <a:tcPr marL="2719" marR="2719" marT="2719" marB="0" anchor="ctr">
                    <a:solidFill>
                      <a:schemeClr val="accent1">
                        <a:lumMod val="60000"/>
                        <a:lumOff val="40000"/>
                      </a:schemeClr>
                    </a:solidFill>
                  </a:tcPr>
                </a:tc>
                <a:tc>
                  <a:txBody>
                    <a:bodyPr/>
                    <a:lstStyle/>
                    <a:p>
                      <a:pPr algn="ctr" fontAlgn="ctr"/>
                      <a:r>
                        <a:rPr lang="en-SG" sz="1400" b="1" u="none" strike="noStrike" dirty="0">
                          <a:solidFill>
                            <a:schemeClr val="bg1"/>
                          </a:solidFill>
                          <a:effectLst/>
                        </a:rPr>
                        <a:t> Predictions- Train data</a:t>
                      </a:r>
                      <a:endParaRPr lang="en-SG" sz="1400" b="1" i="0" u="none" strike="noStrike" dirty="0">
                        <a:solidFill>
                          <a:schemeClr val="bg1"/>
                        </a:solidFill>
                        <a:effectLst/>
                        <a:latin typeface="Calibri" panose="020F0502020204030204" pitchFamily="34" charset="0"/>
                      </a:endParaRPr>
                    </a:p>
                  </a:txBody>
                  <a:tcPr marL="2719" marR="2719" marT="2719" marB="0" anchor="ctr">
                    <a:solidFill>
                      <a:schemeClr val="accent1">
                        <a:lumMod val="60000"/>
                        <a:lumOff val="40000"/>
                      </a:schemeClr>
                    </a:solidFill>
                  </a:tcPr>
                </a:tc>
                <a:tc>
                  <a:txBody>
                    <a:bodyPr/>
                    <a:lstStyle/>
                    <a:p>
                      <a:pPr algn="ctr" fontAlgn="ctr"/>
                      <a:r>
                        <a:rPr lang="en-SG" sz="1400" b="1" u="none" strike="noStrike" dirty="0">
                          <a:solidFill>
                            <a:schemeClr val="bg1"/>
                          </a:solidFill>
                          <a:effectLst/>
                        </a:rPr>
                        <a:t>Performance Metrics -train data</a:t>
                      </a:r>
                      <a:endParaRPr lang="en-SG" sz="1400" b="1" i="0" u="none" strike="noStrike" dirty="0">
                        <a:solidFill>
                          <a:schemeClr val="bg1"/>
                        </a:solidFill>
                        <a:effectLst/>
                        <a:latin typeface="Calibri" panose="020F0502020204030204" pitchFamily="34" charset="0"/>
                      </a:endParaRPr>
                    </a:p>
                  </a:txBody>
                  <a:tcPr marL="2719" marR="2719" marT="2719" marB="0" anchor="ctr">
                    <a:solidFill>
                      <a:schemeClr val="accent1">
                        <a:lumMod val="60000"/>
                        <a:lumOff val="40000"/>
                      </a:schemeClr>
                    </a:solidFill>
                  </a:tcPr>
                </a:tc>
                <a:tc>
                  <a:txBody>
                    <a:bodyPr/>
                    <a:lstStyle/>
                    <a:p>
                      <a:pPr algn="ctr" fontAlgn="ctr"/>
                      <a:endParaRPr lang="en-SG" sz="1400" b="1" u="none" strike="noStrike" dirty="0">
                        <a:solidFill>
                          <a:schemeClr val="bg1"/>
                        </a:solidFill>
                        <a:effectLst/>
                      </a:endParaRPr>
                    </a:p>
                    <a:p>
                      <a:pPr algn="ctr" fontAlgn="ctr"/>
                      <a:r>
                        <a:rPr lang="en-SG" sz="1400" b="1" u="none" strike="noStrike" dirty="0">
                          <a:solidFill>
                            <a:schemeClr val="bg1"/>
                          </a:solidFill>
                          <a:effectLst/>
                        </a:rPr>
                        <a:t>Prediction on Test data</a:t>
                      </a:r>
                      <a:endParaRPr lang="en-SG" sz="1400" b="1" i="0" u="none" strike="noStrike" dirty="0">
                        <a:solidFill>
                          <a:schemeClr val="bg1"/>
                        </a:solidFill>
                        <a:effectLst/>
                        <a:latin typeface="Calibri" panose="020F0502020204030204" pitchFamily="34" charset="0"/>
                      </a:endParaRPr>
                    </a:p>
                  </a:txBody>
                  <a:tcPr marL="2719" marR="2719" marT="2719" marB="0" anchor="ctr">
                    <a:solidFill>
                      <a:schemeClr val="accent1">
                        <a:lumMod val="60000"/>
                        <a:lumOff val="40000"/>
                      </a:schemeClr>
                    </a:solidFill>
                  </a:tcPr>
                </a:tc>
                <a:tc>
                  <a:txBody>
                    <a:bodyPr/>
                    <a:lstStyle/>
                    <a:p>
                      <a:pPr algn="ctr" fontAlgn="ctr"/>
                      <a:endParaRPr lang="en-US" sz="1400" b="1" u="none" strike="noStrike" dirty="0">
                        <a:solidFill>
                          <a:schemeClr val="bg1"/>
                        </a:solidFill>
                        <a:effectLst/>
                      </a:endParaRPr>
                    </a:p>
                    <a:p>
                      <a:pPr algn="ctr" fontAlgn="ctr"/>
                      <a:r>
                        <a:rPr lang="en-US" sz="1400" b="1" u="none" strike="noStrike" dirty="0">
                          <a:solidFill>
                            <a:schemeClr val="bg1"/>
                          </a:solidFill>
                          <a:effectLst/>
                        </a:rPr>
                        <a:t>Validation - performance Metrics Test data</a:t>
                      </a:r>
                      <a:endParaRPr lang="en-US" sz="1400" b="1" i="0" u="none" strike="noStrike" dirty="0">
                        <a:solidFill>
                          <a:schemeClr val="bg1"/>
                        </a:solidFill>
                        <a:effectLst/>
                        <a:latin typeface="Calibri" panose="020F0502020204030204" pitchFamily="34" charset="0"/>
                      </a:endParaRPr>
                    </a:p>
                  </a:txBody>
                  <a:tcPr marL="2719" marR="2719" marT="2719" marB="0" anchor="ctr">
                    <a:solidFill>
                      <a:schemeClr val="accent1">
                        <a:lumMod val="60000"/>
                        <a:lumOff val="40000"/>
                      </a:schemeClr>
                    </a:solidFill>
                  </a:tcPr>
                </a:tc>
                <a:extLst>
                  <a:ext uri="{0D108BD9-81ED-4DB2-BD59-A6C34878D82A}">
                    <a16:rowId xmlns:a16="http://schemas.microsoft.com/office/drawing/2014/main" val="979228577"/>
                  </a:ext>
                </a:extLst>
              </a:tr>
              <a:tr h="1302267">
                <a:tc>
                  <a:txBody>
                    <a:bodyPr/>
                    <a:lstStyle/>
                    <a:p>
                      <a:pPr algn="ctr" rtl="0" fontAlgn="ctr"/>
                      <a:r>
                        <a:rPr lang="en-SG" sz="1400" b="1" u="none" strike="noStrike" dirty="0">
                          <a:solidFill>
                            <a:schemeClr val="bg1"/>
                          </a:solidFill>
                          <a:effectLst/>
                        </a:rPr>
                        <a:t>Logistic Regression </a:t>
                      </a:r>
                      <a:endParaRPr lang="en-SG" sz="1400" b="1" i="0" u="none" strike="noStrike" dirty="0">
                        <a:solidFill>
                          <a:schemeClr val="bg1"/>
                        </a:solidFill>
                        <a:effectLst/>
                        <a:latin typeface="Calibri" panose="020F0502020204030204" pitchFamily="34" charset="0"/>
                      </a:endParaRPr>
                    </a:p>
                  </a:txBody>
                  <a:tcPr marL="2719" marR="2719" marT="2719" marB="0" anchor="ctr">
                    <a:solidFill>
                      <a:schemeClr val="accent1">
                        <a:lumMod val="60000"/>
                        <a:lumOff val="40000"/>
                      </a:schemeClr>
                    </a:solidFill>
                  </a:tcPr>
                </a:tc>
                <a:tc>
                  <a:txBody>
                    <a:bodyPr/>
                    <a:lstStyle/>
                    <a:p>
                      <a:pPr marL="457200" lvl="1" algn="l" defTabSz="914400" rtl="0" eaLnBrk="1" fontAlgn="ctr" latinLnBrk="0" hangingPunct="1"/>
                      <a:r>
                        <a:rPr lang="fr-FR" sz="1200" u="none" strike="noStrike" kern="1200" dirty="0">
                          <a:effectLst/>
                        </a:rPr>
                        <a:t>logisticRegr_norm = LogisticRegression()</a:t>
                      </a:r>
                      <a:br>
                        <a:rPr lang="fr-FR" sz="1200" u="none" strike="noStrike" kern="1200" dirty="0">
                          <a:effectLst/>
                        </a:rPr>
                      </a:br>
                      <a:r>
                        <a:rPr lang="fr-FR" sz="1200" u="none" strike="noStrike" kern="1200" dirty="0">
                          <a:effectLst/>
                        </a:rPr>
                        <a:t>logisticRegr_norm.fit(x_train, y_train)</a:t>
                      </a:r>
                      <a:endParaRPr lang="fr-FR" sz="1200" u="none" strike="noStrike" kern="1200" dirty="0">
                        <a:solidFill>
                          <a:schemeClr val="tx1"/>
                        </a:solidFill>
                        <a:effectLst/>
                        <a:latin typeface="+mn-lt"/>
                        <a:ea typeface="+mn-ea"/>
                        <a:cs typeface="+mn-cs"/>
                      </a:endParaRPr>
                    </a:p>
                  </a:txBody>
                  <a:tcPr marL="2719" marR="2719" marT="2719" marB="0" anchor="ctr"/>
                </a:tc>
                <a:tc>
                  <a:txBody>
                    <a:bodyPr/>
                    <a:lstStyle/>
                    <a:p>
                      <a:pPr marL="457200" lvl="1" algn="l" defTabSz="914400" rtl="0" eaLnBrk="1" fontAlgn="ctr" latinLnBrk="0" hangingPunct="1"/>
                      <a:r>
                        <a:rPr lang="en-SG" sz="1200" u="none" strike="noStrike" kern="1200" dirty="0" err="1">
                          <a:effectLst/>
                        </a:rPr>
                        <a:t>lr_pred_norm_t</a:t>
                      </a:r>
                      <a:r>
                        <a:rPr lang="en-SG" sz="1200" u="none" strike="noStrike" kern="1200" dirty="0">
                          <a:effectLst/>
                        </a:rPr>
                        <a:t>= logisticRegr_norm.predict(x_train)</a:t>
                      </a:r>
                      <a:br>
                        <a:rPr lang="en-SG" sz="1200" u="none" strike="noStrike" kern="1200" dirty="0">
                          <a:effectLst/>
                        </a:rPr>
                      </a:br>
                      <a:r>
                        <a:rPr lang="en-SG" sz="1200" u="none" strike="noStrike" kern="1200" dirty="0">
                          <a:effectLst/>
                        </a:rPr>
                        <a:t>lpred_proba_norm_t =logisticRegr_norm.predict_proba(x_train)</a:t>
                      </a:r>
                      <a:endParaRPr lang="en-SG" sz="1200" u="none" strike="noStrike" kern="1200" dirty="0">
                        <a:solidFill>
                          <a:schemeClr val="tx1"/>
                        </a:solidFill>
                        <a:effectLst/>
                        <a:latin typeface="+mn-lt"/>
                        <a:ea typeface="+mn-ea"/>
                        <a:cs typeface="+mn-cs"/>
                      </a:endParaRPr>
                    </a:p>
                  </a:txBody>
                  <a:tcPr marL="2719" marR="2719" marT="2719" marB="0" anchor="ctr"/>
                </a:tc>
                <a:tc>
                  <a:txBody>
                    <a:bodyPr/>
                    <a:lstStyle/>
                    <a:p>
                      <a:pPr marL="0" lvl="0" algn="ctr" defTabSz="914400" rtl="0" eaLnBrk="1" fontAlgn="ctr" latinLnBrk="0" hangingPunct="1"/>
                      <a:r>
                        <a:rPr lang="en-US" sz="1200" u="none" strike="noStrike" kern="1200" dirty="0">
                          <a:effectLst/>
                        </a:rPr>
                        <a:t>evaluate_model(y_train, new_pred_default_class_t, lpred_proba_norm_t)</a:t>
                      </a:r>
                      <a:endParaRPr lang="en-US" sz="1200" u="none" strike="noStrike" kern="1200" dirty="0">
                        <a:solidFill>
                          <a:schemeClr val="tx1"/>
                        </a:solidFill>
                        <a:effectLst/>
                        <a:latin typeface="+mn-lt"/>
                        <a:ea typeface="+mn-ea"/>
                        <a:cs typeface="+mn-cs"/>
                      </a:endParaRPr>
                    </a:p>
                  </a:txBody>
                  <a:tcPr marL="2719" marR="2719" marT="2719" marB="0" anchor="ctr"/>
                </a:tc>
                <a:tc>
                  <a:txBody>
                    <a:bodyPr/>
                    <a:lstStyle/>
                    <a:p>
                      <a:pPr marL="0" lvl="0" algn="ctr" defTabSz="914400" rtl="0" eaLnBrk="1" fontAlgn="ctr" latinLnBrk="0" hangingPunct="1"/>
                      <a:r>
                        <a:rPr lang="en-SG" sz="1200" u="none" strike="noStrike" kern="1200" dirty="0" err="1">
                          <a:effectLst/>
                        </a:rPr>
                        <a:t>lr_pred_norm</a:t>
                      </a:r>
                      <a:r>
                        <a:rPr lang="en-SG" sz="1200" u="none" strike="noStrike" kern="1200" dirty="0">
                          <a:effectLst/>
                        </a:rPr>
                        <a:t> = </a:t>
                      </a:r>
                      <a:r>
                        <a:rPr lang="en-SG" sz="1200" u="none" strike="noStrike" kern="1200" dirty="0" err="1">
                          <a:effectLst/>
                        </a:rPr>
                        <a:t>logisticRegr_norm.predict</a:t>
                      </a:r>
                      <a:r>
                        <a:rPr lang="en-SG" sz="1200" u="none" strike="noStrike" kern="1200" dirty="0">
                          <a:effectLst/>
                        </a:rPr>
                        <a:t>(x_test)</a:t>
                      </a:r>
                      <a:br>
                        <a:rPr lang="en-SG" sz="1200" u="none" strike="noStrike" kern="1200" dirty="0">
                          <a:effectLst/>
                        </a:rPr>
                      </a:br>
                      <a:r>
                        <a:rPr lang="en-SG" sz="1200" u="none" strike="noStrike" kern="1200" dirty="0">
                          <a:effectLst/>
                        </a:rPr>
                        <a:t>lpred_proba_norm =</a:t>
                      </a:r>
                      <a:r>
                        <a:rPr lang="en-SG" sz="1200" u="none" strike="noStrike" kern="1200" dirty="0" err="1">
                          <a:effectLst/>
                        </a:rPr>
                        <a:t>logisticRegr_norm.predict_proba</a:t>
                      </a:r>
                      <a:r>
                        <a:rPr lang="en-SG" sz="1200" u="none" strike="noStrike" kern="1200" dirty="0">
                          <a:effectLst/>
                        </a:rPr>
                        <a:t>(x_test)</a:t>
                      </a:r>
                      <a:endParaRPr lang="en-SG" sz="1200" u="none" strike="noStrike" kern="1200" dirty="0">
                        <a:solidFill>
                          <a:schemeClr val="tx1"/>
                        </a:solidFill>
                        <a:effectLst/>
                        <a:latin typeface="+mn-lt"/>
                        <a:ea typeface="+mn-ea"/>
                        <a:cs typeface="+mn-cs"/>
                      </a:endParaRPr>
                    </a:p>
                  </a:txBody>
                  <a:tcPr marL="2719" marR="2719" marT="2719" marB="0" anchor="ctr"/>
                </a:tc>
                <a:tc>
                  <a:txBody>
                    <a:bodyPr/>
                    <a:lstStyle/>
                    <a:p>
                      <a:pPr marL="0" lvl="0" algn="ctr" defTabSz="914400" rtl="0" eaLnBrk="1" fontAlgn="ctr" latinLnBrk="0" hangingPunct="1"/>
                      <a:r>
                        <a:rPr lang="en-US" sz="1200" u="none" strike="noStrike" kern="1200" dirty="0">
                          <a:effectLst/>
                        </a:rPr>
                        <a:t>evaluate_model(y_train, new_pred_default_class, lpred_proba_norm)</a:t>
                      </a:r>
                      <a:endParaRPr lang="en-US" sz="1200" u="none" strike="noStrike" kern="1200" dirty="0">
                        <a:solidFill>
                          <a:schemeClr val="tx1"/>
                        </a:solidFill>
                        <a:effectLst/>
                        <a:latin typeface="+mn-lt"/>
                        <a:ea typeface="+mn-ea"/>
                        <a:cs typeface="+mn-cs"/>
                      </a:endParaRPr>
                    </a:p>
                  </a:txBody>
                  <a:tcPr marL="2719" marR="2719" marT="2719" marB="0" anchor="ctr"/>
                </a:tc>
                <a:extLst>
                  <a:ext uri="{0D108BD9-81ED-4DB2-BD59-A6C34878D82A}">
                    <a16:rowId xmlns:a16="http://schemas.microsoft.com/office/drawing/2014/main" val="3853890324"/>
                  </a:ext>
                </a:extLst>
              </a:tr>
              <a:tr h="869464">
                <a:tc>
                  <a:txBody>
                    <a:bodyPr/>
                    <a:lstStyle/>
                    <a:p>
                      <a:pPr algn="ctr" rtl="0" fontAlgn="ctr"/>
                      <a:r>
                        <a:rPr lang="en-SG" sz="1400" b="1" u="none" strike="noStrike" dirty="0">
                          <a:solidFill>
                            <a:schemeClr val="bg1"/>
                          </a:solidFill>
                          <a:effectLst/>
                        </a:rPr>
                        <a:t>Decision Tree</a:t>
                      </a:r>
                      <a:endParaRPr lang="en-SG" sz="1400" b="1" i="0" u="none" strike="noStrike" dirty="0">
                        <a:solidFill>
                          <a:schemeClr val="bg1"/>
                        </a:solidFill>
                        <a:effectLst/>
                        <a:latin typeface="Calibri" panose="020F0502020204030204" pitchFamily="34" charset="0"/>
                      </a:endParaRPr>
                    </a:p>
                  </a:txBody>
                  <a:tcPr marL="2719" marR="2719" marT="2719" marB="0" anchor="ctr">
                    <a:solidFill>
                      <a:schemeClr val="accent1">
                        <a:lumMod val="60000"/>
                        <a:lumOff val="40000"/>
                      </a:schemeClr>
                    </a:solidFill>
                  </a:tcPr>
                </a:tc>
                <a:tc>
                  <a:txBody>
                    <a:bodyPr/>
                    <a:lstStyle/>
                    <a:p>
                      <a:pPr marL="457200" lvl="1" algn="l" defTabSz="914400" rtl="0" eaLnBrk="1" fontAlgn="ctr" latinLnBrk="0" hangingPunct="1"/>
                      <a:r>
                        <a:rPr lang="en-SG" sz="1200" u="none" strike="noStrike" kern="1200" dirty="0">
                          <a:effectLst/>
                        </a:rPr>
                        <a:t>clf_d=tree.DecisionTreeClassifier(random_state=23)                                </a:t>
                      </a:r>
                      <a:br>
                        <a:rPr lang="en-SG" sz="1200" u="none" strike="noStrike" kern="1200" dirty="0">
                          <a:effectLst/>
                        </a:rPr>
                      </a:br>
                      <a:r>
                        <a:rPr lang="en-SG" sz="1200" u="none" strike="noStrike" kern="1200" dirty="0">
                          <a:effectLst/>
                        </a:rPr>
                        <a:t>clf_d.fit(x_train, y_train)</a:t>
                      </a:r>
                      <a:endParaRPr lang="en-SG" sz="1200" u="none" strike="noStrike" kern="1200" dirty="0">
                        <a:solidFill>
                          <a:schemeClr val="tx1"/>
                        </a:solidFill>
                        <a:effectLst/>
                        <a:latin typeface="+mn-lt"/>
                        <a:ea typeface="+mn-ea"/>
                        <a:cs typeface="+mn-cs"/>
                      </a:endParaRPr>
                    </a:p>
                  </a:txBody>
                  <a:tcPr marL="2719" marR="2719" marT="2719" marB="0" anchor="ctr"/>
                </a:tc>
                <a:tc>
                  <a:txBody>
                    <a:bodyPr/>
                    <a:lstStyle/>
                    <a:p>
                      <a:pPr marL="457200" lvl="1" algn="l" defTabSz="914400" rtl="0" eaLnBrk="1" fontAlgn="ctr" latinLnBrk="0" hangingPunct="1"/>
                      <a:r>
                        <a:rPr lang="en-SG" sz="1200" u="none" strike="noStrike" kern="1200" dirty="0">
                          <a:effectLst/>
                        </a:rPr>
                        <a:t>predictions_train_d = clf_d.predict(x_train)</a:t>
                      </a:r>
                      <a:br>
                        <a:rPr lang="en-SG" sz="1200" u="none" strike="noStrike" kern="1200" dirty="0">
                          <a:effectLst/>
                        </a:rPr>
                      </a:br>
                      <a:r>
                        <a:rPr lang="en-SG" sz="1200" u="none" strike="noStrike" kern="1200" dirty="0">
                          <a:effectLst/>
                        </a:rPr>
                        <a:t>predict_prob_train=clf_d.predict_proba(x_train)</a:t>
                      </a:r>
                      <a:endParaRPr lang="en-SG" sz="1200" u="none" strike="noStrike" kern="1200" dirty="0">
                        <a:solidFill>
                          <a:schemeClr val="tx1"/>
                        </a:solidFill>
                        <a:effectLst/>
                        <a:latin typeface="+mn-lt"/>
                        <a:ea typeface="+mn-ea"/>
                        <a:cs typeface="+mn-cs"/>
                      </a:endParaRPr>
                    </a:p>
                  </a:txBody>
                  <a:tcPr marL="2719" marR="2719" marT="2719" marB="0" anchor="ctr"/>
                </a:tc>
                <a:tc>
                  <a:txBody>
                    <a:bodyPr/>
                    <a:lstStyle/>
                    <a:p>
                      <a:pPr marL="0" lvl="0" algn="ctr" defTabSz="914400" rtl="0" eaLnBrk="1" fontAlgn="ctr" latinLnBrk="0" hangingPunct="1"/>
                      <a:r>
                        <a:rPr lang="fr-FR" sz="1200" u="none" strike="noStrike" kern="1200" dirty="0">
                          <a:effectLst/>
                        </a:rPr>
                        <a:t>evaluate_model(y_train, </a:t>
                      </a:r>
                      <a:r>
                        <a:rPr lang="fr-FR" sz="1200" u="none" strike="noStrike" kern="1200" dirty="0" err="1">
                          <a:effectLst/>
                        </a:rPr>
                        <a:t>predictions_train_d,predict_prob_train</a:t>
                      </a:r>
                      <a:r>
                        <a:rPr lang="fr-FR" sz="1200" u="none" strike="noStrike" kern="1200" dirty="0">
                          <a:effectLst/>
                        </a:rPr>
                        <a:t>)</a:t>
                      </a:r>
                      <a:endParaRPr lang="fr-FR" sz="1200" u="none" strike="noStrike" kern="1200" dirty="0">
                        <a:solidFill>
                          <a:schemeClr val="tx1"/>
                        </a:solidFill>
                        <a:effectLst/>
                        <a:latin typeface="+mn-lt"/>
                        <a:ea typeface="+mn-ea"/>
                        <a:cs typeface="+mn-cs"/>
                      </a:endParaRPr>
                    </a:p>
                  </a:txBody>
                  <a:tcPr marL="2719" marR="2719" marT="2719" marB="0" anchor="ctr"/>
                </a:tc>
                <a:tc>
                  <a:txBody>
                    <a:bodyPr/>
                    <a:lstStyle/>
                    <a:p>
                      <a:pPr marL="0" lvl="0" algn="ctr" defTabSz="914400" rtl="0" eaLnBrk="1" fontAlgn="ctr" latinLnBrk="0" hangingPunct="1"/>
                      <a:r>
                        <a:rPr lang="en-US" sz="1200" u="none" strike="noStrike" kern="1200" dirty="0" err="1">
                          <a:effectLst/>
                        </a:rPr>
                        <a:t>predictions_d</a:t>
                      </a:r>
                      <a:r>
                        <a:rPr lang="en-US" sz="1200" u="none" strike="noStrike" kern="1200" dirty="0">
                          <a:effectLst/>
                        </a:rPr>
                        <a:t> = clf_d.predict(x_test)</a:t>
                      </a:r>
                      <a:br>
                        <a:rPr lang="en-US" sz="1200" u="none" strike="noStrike" kern="1200" dirty="0">
                          <a:effectLst/>
                        </a:rPr>
                      </a:br>
                      <a:r>
                        <a:rPr lang="en-US" sz="1200" u="none" strike="noStrike" kern="1200" dirty="0" err="1">
                          <a:effectLst/>
                        </a:rPr>
                        <a:t>predict_prob</a:t>
                      </a:r>
                      <a:r>
                        <a:rPr lang="en-US" sz="1200" u="none" strike="noStrike" kern="1200" dirty="0">
                          <a:effectLst/>
                        </a:rPr>
                        <a:t>=clf_d.predict_proba(x_test)</a:t>
                      </a:r>
                      <a:endParaRPr lang="en-US" sz="1200" u="none" strike="noStrike" kern="1200" dirty="0">
                        <a:solidFill>
                          <a:schemeClr val="tx1"/>
                        </a:solidFill>
                        <a:effectLst/>
                        <a:latin typeface="+mn-lt"/>
                        <a:ea typeface="+mn-ea"/>
                        <a:cs typeface="+mn-cs"/>
                      </a:endParaRPr>
                    </a:p>
                  </a:txBody>
                  <a:tcPr marL="2719" marR="2719" marT="2719" marB="0" anchor="ctr"/>
                </a:tc>
                <a:tc>
                  <a:txBody>
                    <a:bodyPr/>
                    <a:lstStyle/>
                    <a:p>
                      <a:pPr marL="0" lvl="0" algn="ctr" defTabSz="914400" rtl="0" eaLnBrk="1" fontAlgn="ctr" latinLnBrk="0" hangingPunct="1"/>
                      <a:r>
                        <a:rPr lang="en-US" sz="1200" u="none" strike="noStrike" kern="1200" dirty="0">
                          <a:effectLst/>
                        </a:rPr>
                        <a:t>evaluate_model(</a:t>
                      </a:r>
                      <a:r>
                        <a:rPr lang="en-US" sz="1200" u="none" strike="noStrike" kern="1200" dirty="0" err="1">
                          <a:effectLst/>
                        </a:rPr>
                        <a:t>y_test</a:t>
                      </a:r>
                      <a:r>
                        <a:rPr lang="en-US" sz="1200" u="none" strike="noStrike" kern="1200" dirty="0">
                          <a:effectLst/>
                        </a:rPr>
                        <a:t>, </a:t>
                      </a:r>
                      <a:r>
                        <a:rPr lang="en-US" sz="1200" u="none" strike="noStrike" kern="1200" dirty="0" err="1">
                          <a:effectLst/>
                        </a:rPr>
                        <a:t>predictions_test_d,predict_prob_test</a:t>
                      </a:r>
                      <a:r>
                        <a:rPr lang="en-US" sz="1200" u="none" strike="noStrike" kern="1200" dirty="0">
                          <a:effectLst/>
                        </a:rPr>
                        <a:t>)</a:t>
                      </a:r>
                      <a:endParaRPr lang="en-US" sz="1200" u="none" strike="noStrike" kern="1200" dirty="0">
                        <a:solidFill>
                          <a:schemeClr val="tx1"/>
                        </a:solidFill>
                        <a:effectLst/>
                        <a:latin typeface="+mn-lt"/>
                        <a:ea typeface="+mn-ea"/>
                        <a:cs typeface="+mn-cs"/>
                      </a:endParaRPr>
                    </a:p>
                  </a:txBody>
                  <a:tcPr marL="2719" marR="2719" marT="2719" marB="0" anchor="ctr"/>
                </a:tc>
                <a:extLst>
                  <a:ext uri="{0D108BD9-81ED-4DB2-BD59-A6C34878D82A}">
                    <a16:rowId xmlns:a16="http://schemas.microsoft.com/office/drawing/2014/main" val="2981283821"/>
                  </a:ext>
                </a:extLst>
              </a:tr>
              <a:tr h="869464">
                <a:tc>
                  <a:txBody>
                    <a:bodyPr/>
                    <a:lstStyle/>
                    <a:p>
                      <a:pPr algn="ctr" fontAlgn="ctr"/>
                      <a:r>
                        <a:rPr lang="en-US" sz="1400" b="1" u="none" strike="noStrike" dirty="0">
                          <a:solidFill>
                            <a:schemeClr val="bg1"/>
                          </a:solidFill>
                          <a:effectLst/>
                        </a:rPr>
                        <a:t>Decision Tree(Grid Search CV)</a:t>
                      </a:r>
                      <a:endParaRPr lang="en-US" sz="1400" b="1" i="0" u="none" strike="noStrike" dirty="0">
                        <a:solidFill>
                          <a:schemeClr val="bg1"/>
                        </a:solidFill>
                        <a:effectLst/>
                        <a:latin typeface="Calibri" panose="020F0502020204030204" pitchFamily="34" charset="0"/>
                      </a:endParaRPr>
                    </a:p>
                  </a:txBody>
                  <a:tcPr marL="2719" marR="2719" marT="2719" marB="0" anchor="ctr">
                    <a:solidFill>
                      <a:schemeClr val="accent1">
                        <a:lumMod val="60000"/>
                        <a:lumOff val="40000"/>
                      </a:schemeClr>
                    </a:solidFill>
                  </a:tcPr>
                </a:tc>
                <a:tc>
                  <a:txBody>
                    <a:bodyPr/>
                    <a:lstStyle/>
                    <a:p>
                      <a:pPr marL="457200" lvl="1" algn="l" defTabSz="914400" rtl="0" eaLnBrk="1" fontAlgn="ctr" latinLnBrk="0" hangingPunct="1"/>
                      <a:r>
                        <a:rPr lang="en-SG" sz="1200" u="none" strike="noStrike" kern="1200" dirty="0">
                          <a:effectLst/>
                        </a:rPr>
                        <a:t>mod_cv=model_selection.GridSearchCV(clf_op,param_grid=[{'max_depth':[2,3,4,5,6,7,None],"max_features":[1,2,3,4]}],cv=10)</a:t>
                      </a:r>
                      <a:br>
                        <a:rPr lang="en-SG" sz="1200" u="none" strike="noStrike" kern="1200" dirty="0">
                          <a:effectLst/>
                        </a:rPr>
                      </a:br>
                      <a:r>
                        <a:rPr lang="en-SG" sz="1200" u="none" strike="noStrike" kern="1200" dirty="0">
                          <a:effectLst/>
                        </a:rPr>
                        <a:t>mod_cv.fit</a:t>
                      </a:r>
                      <a:r>
                        <a:rPr lang="fr-FR" sz="1200" u="none" strike="noStrike" kern="1200" dirty="0">
                          <a:effectLst/>
                        </a:rPr>
                        <a:t>x_train, y_train</a:t>
                      </a:r>
                      <a:r>
                        <a:rPr lang="en-SG" sz="1200" u="none" strike="noStrike" kern="1200" dirty="0">
                          <a:effectLst/>
                        </a:rPr>
                        <a:t>)</a:t>
                      </a:r>
                      <a:endParaRPr lang="en-SG" sz="1200" u="none" strike="noStrike" kern="1200" dirty="0">
                        <a:solidFill>
                          <a:schemeClr val="tx1"/>
                        </a:solidFill>
                        <a:effectLst/>
                        <a:latin typeface="+mn-lt"/>
                        <a:ea typeface="+mn-ea"/>
                        <a:cs typeface="+mn-cs"/>
                      </a:endParaRPr>
                    </a:p>
                  </a:txBody>
                  <a:tcPr marL="2719" marR="2719" marT="2719" marB="0" anchor="ctr"/>
                </a:tc>
                <a:tc>
                  <a:txBody>
                    <a:bodyPr/>
                    <a:lstStyle/>
                    <a:p>
                      <a:pPr marL="457200" lvl="1" algn="l" defTabSz="914400" rtl="0" eaLnBrk="1" fontAlgn="ctr" latinLnBrk="0" hangingPunct="1"/>
                      <a:r>
                        <a:rPr lang="en-US" sz="1200" u="none" strike="noStrike" kern="1200" dirty="0">
                          <a:effectLst/>
                        </a:rPr>
                        <a:t>predictions_train_op = clf_op.predict(x_train)</a:t>
                      </a:r>
                      <a:br>
                        <a:rPr lang="en-US" sz="1200" u="none" strike="noStrike" kern="1200" dirty="0">
                          <a:effectLst/>
                        </a:rPr>
                      </a:br>
                      <a:r>
                        <a:rPr lang="en-US" sz="1200" u="none" strike="noStrike" kern="1200" dirty="0">
                          <a:effectLst/>
                        </a:rPr>
                        <a:t>predict_prob_train_op=clf_op.predict_proba(x_train)</a:t>
                      </a:r>
                      <a:endParaRPr lang="en-US" sz="1200" u="none" strike="noStrike" kern="1200" dirty="0">
                        <a:solidFill>
                          <a:schemeClr val="tx1"/>
                        </a:solidFill>
                        <a:effectLst/>
                        <a:latin typeface="+mn-lt"/>
                        <a:ea typeface="+mn-ea"/>
                        <a:cs typeface="+mn-cs"/>
                      </a:endParaRPr>
                    </a:p>
                  </a:txBody>
                  <a:tcPr marL="2719" marR="2719" marT="2719" marB="0" anchor="ctr"/>
                </a:tc>
                <a:tc>
                  <a:txBody>
                    <a:bodyPr/>
                    <a:lstStyle/>
                    <a:p>
                      <a:pPr marL="0" lvl="0" algn="ctr" defTabSz="914400" rtl="0" eaLnBrk="1" fontAlgn="ctr" latinLnBrk="0" hangingPunct="1"/>
                      <a:r>
                        <a:rPr lang="fr-FR" sz="1200" u="none" strike="noStrike" kern="1200" dirty="0">
                          <a:effectLst/>
                        </a:rPr>
                        <a:t>evaluate_model(y_train, predictions_train_op,predict_prob_train_op)</a:t>
                      </a:r>
                      <a:endParaRPr lang="fr-FR" sz="1200" u="none" strike="noStrike" kern="1200" dirty="0">
                        <a:solidFill>
                          <a:schemeClr val="tx1"/>
                        </a:solidFill>
                        <a:effectLst/>
                        <a:latin typeface="+mn-lt"/>
                        <a:ea typeface="+mn-ea"/>
                        <a:cs typeface="+mn-cs"/>
                      </a:endParaRPr>
                    </a:p>
                  </a:txBody>
                  <a:tcPr marL="2719" marR="2719" marT="2719" marB="0" anchor="ctr"/>
                </a:tc>
                <a:tc>
                  <a:txBody>
                    <a:bodyPr/>
                    <a:lstStyle/>
                    <a:p>
                      <a:pPr marL="0" lvl="0" algn="ctr" defTabSz="914400" rtl="0" eaLnBrk="1" fontAlgn="ctr" latinLnBrk="0" hangingPunct="1"/>
                      <a:r>
                        <a:rPr lang="en-US" sz="1200" u="none" strike="noStrike" kern="1200" dirty="0" err="1">
                          <a:effectLst/>
                        </a:rPr>
                        <a:t>predictions_op</a:t>
                      </a:r>
                      <a:r>
                        <a:rPr lang="en-US" sz="1200" u="none" strike="noStrike" kern="1200" dirty="0">
                          <a:effectLst/>
                        </a:rPr>
                        <a:t> = clf_op.predict(x_test)</a:t>
                      </a:r>
                      <a:br>
                        <a:rPr lang="en-US" sz="1200" u="none" strike="noStrike" kern="1200" dirty="0">
                          <a:effectLst/>
                        </a:rPr>
                      </a:br>
                      <a:r>
                        <a:rPr lang="en-US" sz="1200" u="none" strike="noStrike" kern="1200" dirty="0" err="1">
                          <a:effectLst/>
                        </a:rPr>
                        <a:t>predict_prob_op</a:t>
                      </a:r>
                      <a:r>
                        <a:rPr lang="en-US" sz="1200" u="none" strike="noStrike" kern="1200" dirty="0">
                          <a:effectLst/>
                        </a:rPr>
                        <a:t>=clf_op.predict_proba(x_test)</a:t>
                      </a:r>
                      <a:endParaRPr lang="en-US" sz="1200" u="none" strike="noStrike" kern="1200" dirty="0">
                        <a:solidFill>
                          <a:schemeClr val="tx1"/>
                        </a:solidFill>
                        <a:effectLst/>
                        <a:latin typeface="+mn-lt"/>
                        <a:ea typeface="+mn-ea"/>
                        <a:cs typeface="+mn-cs"/>
                      </a:endParaRPr>
                    </a:p>
                  </a:txBody>
                  <a:tcPr marL="2719" marR="2719" marT="2719" marB="0" anchor="ctr"/>
                </a:tc>
                <a:tc>
                  <a:txBody>
                    <a:bodyPr/>
                    <a:lstStyle/>
                    <a:p>
                      <a:pPr marL="0" lvl="0" algn="ctr" defTabSz="914400" rtl="0" eaLnBrk="1" fontAlgn="ctr" latinLnBrk="0" hangingPunct="1"/>
                      <a:r>
                        <a:rPr lang="en-US" sz="1200" u="none" strike="noStrike" kern="1200" dirty="0">
                          <a:effectLst/>
                        </a:rPr>
                        <a:t>evaluate_model(</a:t>
                      </a:r>
                      <a:r>
                        <a:rPr lang="en-US" sz="1200" u="none" strike="noStrike" kern="1200" dirty="0" err="1">
                          <a:effectLst/>
                        </a:rPr>
                        <a:t>y_test</a:t>
                      </a:r>
                      <a:r>
                        <a:rPr lang="en-US" sz="1200" u="none" strike="noStrike" kern="1200" dirty="0">
                          <a:effectLst/>
                        </a:rPr>
                        <a:t>, </a:t>
                      </a:r>
                      <a:r>
                        <a:rPr lang="en-US" sz="1200" u="none" strike="noStrike" kern="1200" dirty="0" err="1">
                          <a:effectLst/>
                        </a:rPr>
                        <a:t>predictions_op,predict_prob_op</a:t>
                      </a:r>
                      <a:r>
                        <a:rPr lang="en-US" sz="1200" u="none" strike="noStrike" kern="1200" dirty="0">
                          <a:effectLst/>
                        </a:rPr>
                        <a:t>)</a:t>
                      </a:r>
                      <a:endParaRPr lang="en-US" sz="1200" u="none" strike="noStrike" kern="1200" dirty="0">
                        <a:solidFill>
                          <a:schemeClr val="tx1"/>
                        </a:solidFill>
                        <a:effectLst/>
                        <a:latin typeface="+mn-lt"/>
                        <a:ea typeface="+mn-ea"/>
                        <a:cs typeface="+mn-cs"/>
                      </a:endParaRPr>
                    </a:p>
                  </a:txBody>
                  <a:tcPr marL="2719" marR="2719" marT="2719" marB="0" anchor="ctr"/>
                </a:tc>
                <a:extLst>
                  <a:ext uri="{0D108BD9-81ED-4DB2-BD59-A6C34878D82A}">
                    <a16:rowId xmlns:a16="http://schemas.microsoft.com/office/drawing/2014/main" val="2695242432"/>
                  </a:ext>
                </a:extLst>
              </a:tr>
              <a:tr h="1035346">
                <a:tc>
                  <a:txBody>
                    <a:bodyPr/>
                    <a:lstStyle/>
                    <a:p>
                      <a:pPr algn="ctr" rtl="0" fontAlgn="ctr"/>
                      <a:r>
                        <a:rPr lang="en-SG" sz="1400" b="1" u="none" strike="noStrike" dirty="0">
                          <a:solidFill>
                            <a:schemeClr val="bg1"/>
                          </a:solidFill>
                          <a:effectLst/>
                        </a:rPr>
                        <a:t>Random Forest</a:t>
                      </a:r>
                      <a:endParaRPr lang="en-SG" sz="1400" b="1" i="0" u="none" strike="noStrike" dirty="0">
                        <a:solidFill>
                          <a:schemeClr val="bg1"/>
                        </a:solidFill>
                        <a:effectLst/>
                        <a:latin typeface="Calibri" panose="020F0502020204030204" pitchFamily="34" charset="0"/>
                      </a:endParaRPr>
                    </a:p>
                  </a:txBody>
                  <a:tcPr marL="2719" marR="2719" marT="2719" marB="0" anchor="ctr">
                    <a:solidFill>
                      <a:schemeClr val="accent1">
                        <a:lumMod val="60000"/>
                        <a:lumOff val="40000"/>
                      </a:schemeClr>
                    </a:solidFill>
                  </a:tcPr>
                </a:tc>
                <a:tc>
                  <a:txBody>
                    <a:bodyPr/>
                    <a:lstStyle/>
                    <a:p>
                      <a:pPr marL="457200" lvl="1" algn="l" defTabSz="914400" rtl="0" eaLnBrk="1" fontAlgn="ctr" latinLnBrk="0" hangingPunct="1"/>
                      <a:r>
                        <a:rPr lang="en-SG" sz="1200" u="none" strike="noStrike" kern="1200" dirty="0">
                          <a:effectLst/>
                        </a:rPr>
                        <a:t>Rf = </a:t>
                      </a:r>
                      <a:r>
                        <a:rPr lang="en-SG" sz="1200" u="none" strike="noStrike" kern="1200" dirty="0" err="1">
                          <a:effectLst/>
                        </a:rPr>
                        <a:t>BalancedRandomForestClassifier</a:t>
                      </a:r>
                      <a:r>
                        <a:rPr lang="en-SG" sz="1200" u="none" strike="noStrike" kern="1200" dirty="0">
                          <a:effectLst/>
                        </a:rPr>
                        <a:t>(max_depth=6,verbose=</a:t>
                      </a:r>
                      <a:r>
                        <a:rPr lang="en-SG" sz="1200" u="none" strike="noStrike" kern="1200" dirty="0" err="1">
                          <a:effectLst/>
                        </a:rPr>
                        <a:t>True,random_state</a:t>
                      </a:r>
                      <a:r>
                        <a:rPr lang="en-SG" sz="1200" u="none" strike="noStrike" kern="1200" dirty="0">
                          <a:effectLst/>
                        </a:rPr>
                        <a:t>=10,n_estimators=500)</a:t>
                      </a:r>
                      <a:br>
                        <a:rPr lang="en-SG" sz="1200" u="none" strike="noStrike" kern="1200" dirty="0">
                          <a:effectLst/>
                        </a:rPr>
                      </a:br>
                      <a:r>
                        <a:rPr lang="en-SG" sz="1200" u="none" strike="noStrike" kern="1200" dirty="0" err="1">
                          <a:effectLst/>
                        </a:rPr>
                        <a:t>Rf.fit</a:t>
                      </a:r>
                      <a:r>
                        <a:rPr lang="en-SG" sz="1200" u="none" strike="noStrike" kern="1200" dirty="0">
                          <a:effectLst/>
                        </a:rPr>
                        <a:t>(x_train, y_train)</a:t>
                      </a:r>
                      <a:endParaRPr lang="en-SG" sz="1200" u="none" strike="noStrike" kern="1200" dirty="0">
                        <a:solidFill>
                          <a:schemeClr val="tx1"/>
                        </a:solidFill>
                        <a:effectLst/>
                        <a:latin typeface="+mn-lt"/>
                        <a:ea typeface="+mn-ea"/>
                        <a:cs typeface="+mn-cs"/>
                      </a:endParaRPr>
                    </a:p>
                  </a:txBody>
                  <a:tcPr marL="2719" marR="2719" marT="2719" marB="0" anchor="ctr"/>
                </a:tc>
                <a:tc>
                  <a:txBody>
                    <a:bodyPr/>
                    <a:lstStyle/>
                    <a:p>
                      <a:pPr marL="457200" lvl="1" algn="l" defTabSz="914400" rtl="0" eaLnBrk="1" fontAlgn="ctr" latinLnBrk="0" hangingPunct="1"/>
                      <a:r>
                        <a:rPr lang="en-SG" sz="1200" u="none" strike="noStrike" kern="1200" dirty="0">
                          <a:effectLst/>
                        </a:rPr>
                        <a:t>y_train_pred = Rf.predict(x_train)</a:t>
                      </a:r>
                      <a:br>
                        <a:rPr lang="en-SG" sz="1200" u="none" strike="noStrike" kern="1200" dirty="0">
                          <a:effectLst/>
                        </a:rPr>
                      </a:br>
                      <a:r>
                        <a:rPr lang="en-SG" sz="1200" u="none" strike="noStrike" kern="1200" dirty="0">
                          <a:effectLst/>
                        </a:rPr>
                        <a:t>y_train_prob =Rf.predict_proba(x_train)</a:t>
                      </a:r>
                      <a:endParaRPr lang="en-SG" sz="1200" u="none" strike="noStrike" kern="1200" dirty="0">
                        <a:solidFill>
                          <a:schemeClr val="tx1"/>
                        </a:solidFill>
                        <a:effectLst/>
                        <a:latin typeface="+mn-lt"/>
                        <a:ea typeface="+mn-ea"/>
                        <a:cs typeface="+mn-cs"/>
                      </a:endParaRPr>
                    </a:p>
                  </a:txBody>
                  <a:tcPr marL="2719" marR="2719" marT="2719" marB="0" anchor="ctr"/>
                </a:tc>
                <a:tc>
                  <a:txBody>
                    <a:bodyPr/>
                    <a:lstStyle/>
                    <a:p>
                      <a:pPr marL="0" lvl="0" algn="ctr" defTabSz="914400" rtl="0" eaLnBrk="1" fontAlgn="ctr" latinLnBrk="0" hangingPunct="1"/>
                      <a:r>
                        <a:rPr lang="es-ES" sz="1200" u="none" strike="noStrike" kern="1200" dirty="0">
                          <a:effectLst/>
                        </a:rPr>
                        <a:t>evaluate_model(y_train, y_train_pred,y_train_prob)</a:t>
                      </a:r>
                      <a:endParaRPr lang="es-ES" sz="1200" u="none" strike="noStrike" kern="1200" dirty="0">
                        <a:solidFill>
                          <a:schemeClr val="tx1"/>
                        </a:solidFill>
                        <a:effectLst/>
                        <a:latin typeface="+mn-lt"/>
                        <a:ea typeface="+mn-ea"/>
                        <a:cs typeface="+mn-cs"/>
                      </a:endParaRPr>
                    </a:p>
                  </a:txBody>
                  <a:tcPr marL="2719" marR="2719" marT="2719" marB="0" anchor="ctr"/>
                </a:tc>
                <a:tc>
                  <a:txBody>
                    <a:bodyPr/>
                    <a:lstStyle/>
                    <a:p>
                      <a:pPr marL="0" lvl="0" algn="ctr" defTabSz="914400" rtl="0" eaLnBrk="1" fontAlgn="ctr" latinLnBrk="0" hangingPunct="1"/>
                      <a:r>
                        <a:rPr lang="en-US" sz="1200" u="none" strike="noStrike" kern="1200" dirty="0">
                          <a:effectLst/>
                        </a:rPr>
                        <a:t>y_pred = Rf.predict(x_test)</a:t>
                      </a:r>
                      <a:br>
                        <a:rPr lang="en-US" sz="1200" u="none" strike="noStrike" kern="1200" dirty="0">
                          <a:effectLst/>
                        </a:rPr>
                      </a:br>
                      <a:r>
                        <a:rPr lang="en-US" sz="1200" u="none" strike="noStrike" kern="1200" dirty="0">
                          <a:effectLst/>
                        </a:rPr>
                        <a:t>y_pred_prob = Rf.predict_proba(x_test)</a:t>
                      </a:r>
                      <a:endParaRPr lang="en-US" sz="1200" u="none" strike="noStrike" kern="1200" dirty="0">
                        <a:solidFill>
                          <a:schemeClr val="tx1"/>
                        </a:solidFill>
                        <a:effectLst/>
                        <a:latin typeface="+mn-lt"/>
                        <a:ea typeface="+mn-ea"/>
                        <a:cs typeface="+mn-cs"/>
                      </a:endParaRPr>
                    </a:p>
                  </a:txBody>
                  <a:tcPr marL="2719" marR="2719" marT="2719" marB="0" anchor="ctr"/>
                </a:tc>
                <a:tc>
                  <a:txBody>
                    <a:bodyPr/>
                    <a:lstStyle/>
                    <a:p>
                      <a:pPr marL="0" lvl="0" algn="ctr" defTabSz="914400" rtl="0" eaLnBrk="1" fontAlgn="ctr" latinLnBrk="0" hangingPunct="1"/>
                      <a:r>
                        <a:rPr lang="es-ES" sz="1200" u="none" strike="noStrike" kern="1200" dirty="0">
                          <a:effectLst/>
                        </a:rPr>
                        <a:t>evaluate_model(</a:t>
                      </a:r>
                      <a:r>
                        <a:rPr lang="es-ES" sz="1200" u="none" strike="noStrike" kern="1200" dirty="0" err="1">
                          <a:effectLst/>
                        </a:rPr>
                        <a:t>y_test</a:t>
                      </a:r>
                      <a:r>
                        <a:rPr lang="es-ES" sz="1200" u="none" strike="noStrike" kern="1200" dirty="0">
                          <a:effectLst/>
                        </a:rPr>
                        <a:t>, </a:t>
                      </a:r>
                      <a:r>
                        <a:rPr lang="es-ES" sz="1200" u="none" strike="noStrike" kern="1200" dirty="0" err="1">
                          <a:effectLst/>
                        </a:rPr>
                        <a:t>y_pred,y_pred_prob</a:t>
                      </a:r>
                      <a:r>
                        <a:rPr lang="es-ES" sz="1200" u="none" strike="noStrike" kern="1200" dirty="0">
                          <a:effectLst/>
                        </a:rPr>
                        <a:t>)</a:t>
                      </a:r>
                      <a:endParaRPr lang="es-ES" sz="1200" u="none" strike="noStrike" kern="1200" dirty="0">
                        <a:solidFill>
                          <a:schemeClr val="tx1"/>
                        </a:solidFill>
                        <a:effectLst/>
                        <a:latin typeface="+mn-lt"/>
                        <a:ea typeface="+mn-ea"/>
                        <a:cs typeface="+mn-cs"/>
                      </a:endParaRPr>
                    </a:p>
                  </a:txBody>
                  <a:tcPr marL="2719" marR="2719" marT="2719" marB="0" anchor="ctr"/>
                </a:tc>
                <a:extLst>
                  <a:ext uri="{0D108BD9-81ED-4DB2-BD59-A6C34878D82A}">
                    <a16:rowId xmlns:a16="http://schemas.microsoft.com/office/drawing/2014/main" val="577894039"/>
                  </a:ext>
                </a:extLst>
              </a:tr>
              <a:tr h="1147990">
                <a:tc>
                  <a:txBody>
                    <a:bodyPr/>
                    <a:lstStyle/>
                    <a:p>
                      <a:pPr algn="ctr" rtl="0" fontAlgn="ctr"/>
                      <a:r>
                        <a:rPr lang="en-SG" sz="1400" b="1" u="none" strike="noStrike" dirty="0">
                          <a:solidFill>
                            <a:schemeClr val="bg1"/>
                          </a:solidFill>
                          <a:effectLst/>
                        </a:rPr>
                        <a:t>Gradient Boosting</a:t>
                      </a:r>
                      <a:endParaRPr lang="en-SG" sz="1400" b="1" i="0" u="none" strike="noStrike" dirty="0">
                        <a:solidFill>
                          <a:schemeClr val="bg1"/>
                        </a:solidFill>
                        <a:effectLst/>
                        <a:latin typeface="Calibri" panose="020F0502020204030204" pitchFamily="34" charset="0"/>
                      </a:endParaRPr>
                    </a:p>
                  </a:txBody>
                  <a:tcPr marL="2719" marR="2719" marT="2719" marB="0" anchor="ctr">
                    <a:solidFill>
                      <a:schemeClr val="accent1">
                        <a:lumMod val="60000"/>
                        <a:lumOff val="40000"/>
                      </a:schemeClr>
                    </a:solidFill>
                  </a:tcPr>
                </a:tc>
                <a:tc>
                  <a:txBody>
                    <a:bodyPr/>
                    <a:lstStyle/>
                    <a:p>
                      <a:pPr marL="457200" lvl="1" algn="l" defTabSz="914400" rtl="0" eaLnBrk="1" fontAlgn="ctr" latinLnBrk="0" hangingPunct="1"/>
                      <a:r>
                        <a:rPr lang="en-SG" sz="1200" u="none" strike="noStrike" kern="1200" dirty="0">
                          <a:effectLst/>
                        </a:rPr>
                        <a:t>gb_model = GradientBoostingRegressor(max_depth=8, n_estimators=250, learning_rate=0.01, random_state=123)</a:t>
                      </a:r>
                      <a:br>
                        <a:rPr lang="en-SG" sz="1200" u="none" strike="noStrike" kern="1200" dirty="0">
                          <a:effectLst/>
                        </a:rPr>
                      </a:br>
                      <a:r>
                        <a:rPr lang="en-SG" sz="1200" u="none" strike="noStrike" kern="1200" dirty="0">
                          <a:effectLst/>
                        </a:rPr>
                        <a:t>gb_model.fit(</a:t>
                      </a:r>
                      <a:r>
                        <a:rPr lang="fr-FR" sz="1200" u="none" strike="noStrike" kern="1200" dirty="0">
                          <a:effectLst/>
                        </a:rPr>
                        <a:t>x_train, y_train</a:t>
                      </a:r>
                      <a:r>
                        <a:rPr lang="en-SG" sz="1200" u="none" strike="noStrike" kern="1200" dirty="0">
                          <a:effectLst/>
                        </a:rPr>
                        <a:t>)</a:t>
                      </a:r>
                      <a:endParaRPr lang="en-SG" sz="1200" u="none" strike="noStrike" kern="1200" dirty="0">
                        <a:solidFill>
                          <a:schemeClr val="tx1"/>
                        </a:solidFill>
                        <a:effectLst/>
                        <a:latin typeface="+mn-lt"/>
                        <a:ea typeface="+mn-ea"/>
                        <a:cs typeface="+mn-cs"/>
                      </a:endParaRPr>
                    </a:p>
                  </a:txBody>
                  <a:tcPr marL="2719" marR="2719" marT="2719" marB="0" anchor="ctr"/>
                </a:tc>
                <a:tc>
                  <a:txBody>
                    <a:bodyPr/>
                    <a:lstStyle/>
                    <a:p>
                      <a:pPr marL="457200" lvl="1" algn="l" defTabSz="914400" rtl="0" eaLnBrk="1" fontAlgn="ctr" latinLnBrk="0" hangingPunct="1"/>
                      <a:r>
                        <a:rPr lang="fr-FR" sz="1200" u="none" strike="noStrike" kern="1200" dirty="0">
                          <a:effectLst/>
                        </a:rPr>
                        <a:t>predictions_train = gb_model.predict(x_train)</a:t>
                      </a:r>
                      <a:endParaRPr lang="fr-FR" sz="1200" u="none" strike="noStrike" kern="1200" dirty="0">
                        <a:solidFill>
                          <a:schemeClr val="tx1"/>
                        </a:solidFill>
                        <a:effectLst/>
                        <a:latin typeface="+mn-lt"/>
                        <a:ea typeface="+mn-ea"/>
                        <a:cs typeface="+mn-cs"/>
                      </a:endParaRPr>
                    </a:p>
                  </a:txBody>
                  <a:tcPr marL="2719" marR="2719" marT="2719" marB="0" anchor="ctr"/>
                </a:tc>
                <a:tc>
                  <a:txBody>
                    <a:bodyPr/>
                    <a:lstStyle/>
                    <a:p>
                      <a:pPr marL="0" lvl="0" algn="ctr" defTabSz="914400" rtl="0" eaLnBrk="1" fontAlgn="ctr" latinLnBrk="0" hangingPunct="1"/>
                      <a:r>
                        <a:rPr lang="en-SG" sz="1200" u="none" strike="noStrike" kern="1200" dirty="0">
                          <a:effectLst/>
                        </a:rPr>
                        <a:t>evaluate_model(</a:t>
                      </a:r>
                      <a:r>
                        <a:rPr lang="en-SG" sz="1200" u="none" strike="noStrike" kern="1200" dirty="0" err="1">
                          <a:effectLst/>
                        </a:rPr>
                        <a:t>y_train,predictions_train.round</a:t>
                      </a:r>
                      <a:r>
                        <a:rPr lang="en-SG" sz="1200" u="none" strike="noStrike" kern="1200" dirty="0">
                          <a:effectLst/>
                        </a:rPr>
                        <a:t>(), predictions_train)</a:t>
                      </a:r>
                      <a:endParaRPr lang="en-SG" sz="1200" u="none" strike="noStrike" kern="1200" dirty="0">
                        <a:solidFill>
                          <a:schemeClr val="tx1"/>
                        </a:solidFill>
                        <a:effectLst/>
                        <a:latin typeface="+mn-lt"/>
                        <a:ea typeface="+mn-ea"/>
                        <a:cs typeface="+mn-cs"/>
                      </a:endParaRPr>
                    </a:p>
                  </a:txBody>
                  <a:tcPr marL="2719" marR="2719" marT="2719" marB="0" anchor="ctr"/>
                </a:tc>
                <a:tc>
                  <a:txBody>
                    <a:bodyPr/>
                    <a:lstStyle/>
                    <a:p>
                      <a:pPr marL="0" lvl="0" algn="ctr" defTabSz="914400" rtl="0" eaLnBrk="1" fontAlgn="ctr" latinLnBrk="0" hangingPunct="1"/>
                      <a:r>
                        <a:rPr lang="en-US" sz="1200" u="none" strike="noStrike" kern="1200" dirty="0">
                          <a:effectLst/>
                        </a:rPr>
                        <a:t>predictions = gb_model.predict(x_test)</a:t>
                      </a:r>
                      <a:endParaRPr lang="en-US" sz="1200" u="none" strike="noStrike" kern="1200" dirty="0">
                        <a:solidFill>
                          <a:schemeClr val="tx1"/>
                        </a:solidFill>
                        <a:effectLst/>
                        <a:latin typeface="+mn-lt"/>
                        <a:ea typeface="+mn-ea"/>
                        <a:cs typeface="+mn-cs"/>
                      </a:endParaRPr>
                    </a:p>
                  </a:txBody>
                  <a:tcPr marL="2719" marR="2719" marT="2719" marB="0" anchor="ctr"/>
                </a:tc>
                <a:tc>
                  <a:txBody>
                    <a:bodyPr/>
                    <a:lstStyle/>
                    <a:p>
                      <a:pPr marL="0" lvl="0" algn="ctr" defTabSz="914400" rtl="0" eaLnBrk="1" fontAlgn="ctr" latinLnBrk="0" hangingPunct="1"/>
                      <a:r>
                        <a:rPr lang="en-US" sz="1200" u="none" strike="noStrike" kern="1200" dirty="0">
                          <a:effectLst/>
                        </a:rPr>
                        <a:t>evaluate_model(y_test,predictions.round(), predictions)</a:t>
                      </a:r>
                      <a:endParaRPr lang="en-US" sz="1200" u="none" strike="noStrike" kern="1200" dirty="0">
                        <a:solidFill>
                          <a:schemeClr val="tx1"/>
                        </a:solidFill>
                        <a:effectLst/>
                        <a:latin typeface="+mn-lt"/>
                        <a:ea typeface="+mn-ea"/>
                        <a:cs typeface="+mn-cs"/>
                      </a:endParaRPr>
                    </a:p>
                  </a:txBody>
                  <a:tcPr marL="2719" marR="2719" marT="2719" marB="0" anchor="ctr"/>
                </a:tc>
                <a:extLst>
                  <a:ext uri="{0D108BD9-81ED-4DB2-BD59-A6C34878D82A}">
                    <a16:rowId xmlns:a16="http://schemas.microsoft.com/office/drawing/2014/main" val="922526785"/>
                  </a:ext>
                </a:extLst>
              </a:tr>
            </a:tbl>
          </a:graphicData>
        </a:graphic>
      </p:graphicFrame>
      <p:sp>
        <p:nvSpPr>
          <p:cNvPr id="4" name="Title 3">
            <a:extLst>
              <a:ext uri="{FF2B5EF4-FFF2-40B4-BE49-F238E27FC236}">
                <a16:creationId xmlns:a16="http://schemas.microsoft.com/office/drawing/2014/main" id="{440547C3-88FE-45D5-8C6F-40539F6DE7FE}"/>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b="1" dirty="0">
                <a:solidFill>
                  <a:schemeClr val="bg1"/>
                </a:solidFill>
                <a:latin typeface="STLiti" panose="02010800040101010101" pitchFamily="2" charset="-122"/>
                <a:ea typeface="STLiti" panose="02010800040101010101" pitchFamily="2" charset="-122"/>
              </a:rPr>
              <a:t>Analysis and Modelling –Python code</a:t>
            </a:r>
          </a:p>
        </p:txBody>
      </p:sp>
    </p:spTree>
    <p:extLst>
      <p:ext uri="{BB962C8B-B14F-4D97-AF65-F5344CB8AC3E}">
        <p14:creationId xmlns:p14="http://schemas.microsoft.com/office/powerpoint/2010/main" val="1400502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15F0B36-8EF5-4F51-80F2-C94E433652F7}"/>
              </a:ext>
            </a:extLst>
          </p:cNvPr>
          <p:cNvGraphicFramePr>
            <a:graphicFrameLocks noGrp="1"/>
          </p:cNvGraphicFramePr>
          <p:nvPr>
            <p:extLst>
              <p:ext uri="{D42A27DB-BD31-4B8C-83A1-F6EECF244321}">
                <p14:modId xmlns:p14="http://schemas.microsoft.com/office/powerpoint/2010/main" val="1582591171"/>
              </p:ext>
            </p:extLst>
          </p:nvPr>
        </p:nvGraphicFramePr>
        <p:xfrm>
          <a:off x="14909" y="687858"/>
          <a:ext cx="12192000" cy="6555526"/>
        </p:xfrm>
        <a:graphic>
          <a:graphicData uri="http://schemas.openxmlformats.org/drawingml/2006/table">
            <a:tbl>
              <a:tblPr>
                <a:tableStyleId>{BDBED569-4797-4DF1-A0F4-6AAB3CD982D8}</a:tableStyleId>
              </a:tblPr>
              <a:tblGrid>
                <a:gridCol w="1339374">
                  <a:extLst>
                    <a:ext uri="{9D8B030D-6E8A-4147-A177-3AD203B41FA5}">
                      <a16:colId xmlns:a16="http://schemas.microsoft.com/office/drawing/2014/main" val="2404331749"/>
                    </a:ext>
                  </a:extLst>
                </a:gridCol>
                <a:gridCol w="3162132">
                  <a:extLst>
                    <a:ext uri="{9D8B030D-6E8A-4147-A177-3AD203B41FA5}">
                      <a16:colId xmlns:a16="http://schemas.microsoft.com/office/drawing/2014/main" val="4011925518"/>
                    </a:ext>
                  </a:extLst>
                </a:gridCol>
                <a:gridCol w="2296070">
                  <a:extLst>
                    <a:ext uri="{9D8B030D-6E8A-4147-A177-3AD203B41FA5}">
                      <a16:colId xmlns:a16="http://schemas.microsoft.com/office/drawing/2014/main" val="4044619605"/>
                    </a:ext>
                  </a:extLst>
                </a:gridCol>
                <a:gridCol w="1973816">
                  <a:extLst>
                    <a:ext uri="{9D8B030D-6E8A-4147-A177-3AD203B41FA5}">
                      <a16:colId xmlns:a16="http://schemas.microsoft.com/office/drawing/2014/main" val="2010013232"/>
                    </a:ext>
                  </a:extLst>
                </a:gridCol>
                <a:gridCol w="1817975">
                  <a:extLst>
                    <a:ext uri="{9D8B030D-6E8A-4147-A177-3AD203B41FA5}">
                      <a16:colId xmlns:a16="http://schemas.microsoft.com/office/drawing/2014/main" val="1717235103"/>
                    </a:ext>
                  </a:extLst>
                </a:gridCol>
                <a:gridCol w="1602633">
                  <a:extLst>
                    <a:ext uri="{9D8B030D-6E8A-4147-A177-3AD203B41FA5}">
                      <a16:colId xmlns:a16="http://schemas.microsoft.com/office/drawing/2014/main" val="1194953307"/>
                    </a:ext>
                  </a:extLst>
                </a:gridCol>
              </a:tblGrid>
              <a:tr h="828891">
                <a:tc>
                  <a:txBody>
                    <a:bodyPr/>
                    <a:lstStyle/>
                    <a:p>
                      <a:pPr algn="ctr" fontAlgn="ctr"/>
                      <a:r>
                        <a:rPr lang="en-SG" sz="1400" b="1" u="none" strike="noStrike" dirty="0">
                          <a:solidFill>
                            <a:schemeClr val="bg1"/>
                          </a:solidFill>
                          <a:effectLst/>
                        </a:rPr>
                        <a:t>Models</a:t>
                      </a:r>
                      <a:endParaRPr lang="en-SG" sz="1400" b="1" i="0" u="none" strike="noStrike" dirty="0">
                        <a:solidFill>
                          <a:schemeClr val="bg1"/>
                        </a:solidFill>
                        <a:effectLst/>
                        <a:latin typeface="Calibri" panose="020F0502020204030204" pitchFamily="34" charset="0"/>
                      </a:endParaRPr>
                    </a:p>
                  </a:txBody>
                  <a:tcPr marL="2719" marR="2719" marT="2719" marB="0" anchor="ctr">
                    <a:solidFill>
                      <a:schemeClr val="accent1">
                        <a:lumMod val="60000"/>
                        <a:lumOff val="40000"/>
                      </a:schemeClr>
                    </a:solidFill>
                  </a:tcPr>
                </a:tc>
                <a:tc>
                  <a:txBody>
                    <a:bodyPr/>
                    <a:lstStyle/>
                    <a:p>
                      <a:pPr algn="ctr" fontAlgn="ctr"/>
                      <a:r>
                        <a:rPr lang="en-SG" sz="1400" b="1" u="none" strike="noStrike" dirty="0">
                          <a:solidFill>
                            <a:schemeClr val="bg1"/>
                          </a:solidFill>
                          <a:effectLst/>
                        </a:rPr>
                        <a:t>Fitting Train data</a:t>
                      </a:r>
                      <a:endParaRPr lang="en-SG" sz="1400" b="1" i="0" u="none" strike="noStrike" dirty="0">
                        <a:solidFill>
                          <a:schemeClr val="bg1"/>
                        </a:solidFill>
                        <a:effectLst/>
                        <a:latin typeface="Calibri" panose="020F0502020204030204" pitchFamily="34" charset="0"/>
                      </a:endParaRPr>
                    </a:p>
                  </a:txBody>
                  <a:tcPr marL="2719" marR="2719" marT="2719" marB="0" anchor="ctr">
                    <a:solidFill>
                      <a:schemeClr val="accent1">
                        <a:lumMod val="60000"/>
                        <a:lumOff val="40000"/>
                      </a:schemeClr>
                    </a:solidFill>
                  </a:tcPr>
                </a:tc>
                <a:tc>
                  <a:txBody>
                    <a:bodyPr/>
                    <a:lstStyle/>
                    <a:p>
                      <a:pPr algn="ctr" fontAlgn="ctr"/>
                      <a:r>
                        <a:rPr lang="en-SG" sz="1400" b="1" u="none" strike="noStrike" dirty="0">
                          <a:solidFill>
                            <a:schemeClr val="bg1"/>
                          </a:solidFill>
                          <a:effectLst/>
                        </a:rPr>
                        <a:t> Predictions- Train data</a:t>
                      </a:r>
                      <a:endParaRPr lang="en-SG" sz="1400" b="1" i="0" u="none" strike="noStrike" dirty="0">
                        <a:solidFill>
                          <a:schemeClr val="bg1"/>
                        </a:solidFill>
                        <a:effectLst/>
                        <a:latin typeface="Calibri" panose="020F0502020204030204" pitchFamily="34" charset="0"/>
                      </a:endParaRPr>
                    </a:p>
                  </a:txBody>
                  <a:tcPr marL="2719" marR="2719" marT="2719" marB="0" anchor="ctr">
                    <a:solidFill>
                      <a:schemeClr val="accent1">
                        <a:lumMod val="60000"/>
                        <a:lumOff val="40000"/>
                      </a:schemeClr>
                    </a:solidFill>
                  </a:tcPr>
                </a:tc>
                <a:tc>
                  <a:txBody>
                    <a:bodyPr/>
                    <a:lstStyle/>
                    <a:p>
                      <a:pPr algn="ctr" fontAlgn="ctr"/>
                      <a:r>
                        <a:rPr lang="en-SG" sz="1400" b="1" u="none" strike="noStrike" dirty="0">
                          <a:solidFill>
                            <a:schemeClr val="bg1"/>
                          </a:solidFill>
                          <a:effectLst/>
                        </a:rPr>
                        <a:t>Performance Metrics -train data</a:t>
                      </a:r>
                      <a:endParaRPr lang="en-SG" sz="1400" b="1" i="0" u="none" strike="noStrike" dirty="0">
                        <a:solidFill>
                          <a:schemeClr val="bg1"/>
                        </a:solidFill>
                        <a:effectLst/>
                        <a:latin typeface="Calibri" panose="020F0502020204030204" pitchFamily="34" charset="0"/>
                      </a:endParaRPr>
                    </a:p>
                  </a:txBody>
                  <a:tcPr marL="2719" marR="2719" marT="2719" marB="0" anchor="ctr">
                    <a:solidFill>
                      <a:schemeClr val="accent1">
                        <a:lumMod val="60000"/>
                        <a:lumOff val="40000"/>
                      </a:schemeClr>
                    </a:solidFill>
                  </a:tcPr>
                </a:tc>
                <a:tc>
                  <a:txBody>
                    <a:bodyPr/>
                    <a:lstStyle/>
                    <a:p>
                      <a:pPr algn="ctr" fontAlgn="ctr"/>
                      <a:endParaRPr lang="en-SG" sz="1400" b="1" u="none" strike="noStrike" dirty="0">
                        <a:solidFill>
                          <a:schemeClr val="bg1"/>
                        </a:solidFill>
                        <a:effectLst/>
                      </a:endParaRPr>
                    </a:p>
                    <a:p>
                      <a:pPr algn="ctr" fontAlgn="ctr"/>
                      <a:r>
                        <a:rPr lang="en-SG" sz="1400" b="1" u="none" strike="noStrike" dirty="0">
                          <a:solidFill>
                            <a:schemeClr val="bg1"/>
                          </a:solidFill>
                          <a:effectLst/>
                        </a:rPr>
                        <a:t>Prediction on Test data</a:t>
                      </a:r>
                      <a:endParaRPr lang="en-SG" sz="1400" b="1" i="0" u="none" strike="noStrike" dirty="0">
                        <a:solidFill>
                          <a:schemeClr val="bg1"/>
                        </a:solidFill>
                        <a:effectLst/>
                        <a:latin typeface="Calibri" panose="020F0502020204030204" pitchFamily="34" charset="0"/>
                      </a:endParaRPr>
                    </a:p>
                  </a:txBody>
                  <a:tcPr marL="2719" marR="2719" marT="2719" marB="0" anchor="ctr">
                    <a:solidFill>
                      <a:schemeClr val="accent1">
                        <a:lumMod val="60000"/>
                        <a:lumOff val="40000"/>
                      </a:schemeClr>
                    </a:solidFill>
                  </a:tcPr>
                </a:tc>
                <a:tc>
                  <a:txBody>
                    <a:bodyPr/>
                    <a:lstStyle/>
                    <a:p>
                      <a:pPr algn="ctr" fontAlgn="ctr"/>
                      <a:endParaRPr lang="en-US" sz="1400" b="1" u="none" strike="noStrike" dirty="0">
                        <a:solidFill>
                          <a:schemeClr val="bg1"/>
                        </a:solidFill>
                        <a:effectLst/>
                      </a:endParaRPr>
                    </a:p>
                    <a:p>
                      <a:pPr algn="ctr" fontAlgn="ctr"/>
                      <a:r>
                        <a:rPr lang="en-US" sz="1400" b="1" u="none" strike="noStrike" dirty="0">
                          <a:solidFill>
                            <a:schemeClr val="bg1"/>
                          </a:solidFill>
                          <a:effectLst/>
                        </a:rPr>
                        <a:t>Validation - performance Metrics Test data</a:t>
                      </a:r>
                      <a:endParaRPr lang="en-US" sz="1400" b="1" i="0" u="none" strike="noStrike" dirty="0">
                        <a:solidFill>
                          <a:schemeClr val="bg1"/>
                        </a:solidFill>
                        <a:effectLst/>
                        <a:latin typeface="Calibri" panose="020F0502020204030204" pitchFamily="34" charset="0"/>
                      </a:endParaRPr>
                    </a:p>
                  </a:txBody>
                  <a:tcPr marL="2719" marR="2719" marT="2719" marB="0" anchor="ctr">
                    <a:solidFill>
                      <a:schemeClr val="accent1">
                        <a:lumMod val="60000"/>
                        <a:lumOff val="40000"/>
                      </a:schemeClr>
                    </a:solidFill>
                  </a:tcPr>
                </a:tc>
                <a:extLst>
                  <a:ext uri="{0D108BD9-81ED-4DB2-BD59-A6C34878D82A}">
                    <a16:rowId xmlns:a16="http://schemas.microsoft.com/office/drawing/2014/main" val="979228577"/>
                  </a:ext>
                </a:extLst>
              </a:tr>
              <a:tr h="1302267">
                <a:tc>
                  <a:txBody>
                    <a:bodyPr/>
                    <a:lstStyle/>
                    <a:p>
                      <a:pPr algn="ctr" rtl="0" fontAlgn="ctr"/>
                      <a:r>
                        <a:rPr lang="en-SG" sz="1400" b="1" u="none" strike="noStrike" dirty="0">
                          <a:solidFill>
                            <a:schemeClr val="bg1"/>
                          </a:solidFill>
                          <a:effectLst/>
                        </a:rPr>
                        <a:t>Ada Boosting</a:t>
                      </a:r>
                      <a:endParaRPr lang="en-SG" sz="1400" b="1" i="0" u="none" strike="noStrike" dirty="0">
                        <a:solidFill>
                          <a:schemeClr val="bg1"/>
                        </a:solidFill>
                        <a:effectLst/>
                        <a:latin typeface="Calibri" panose="020F0502020204030204" pitchFamily="34" charset="0"/>
                      </a:endParaRPr>
                    </a:p>
                  </a:txBody>
                  <a:tcPr marL="3990" marR="3990" marT="3990" marB="0" anchor="ctr">
                    <a:solidFill>
                      <a:schemeClr val="accent1">
                        <a:lumMod val="60000"/>
                        <a:lumOff val="40000"/>
                      </a:schemeClr>
                    </a:solidFill>
                  </a:tcPr>
                </a:tc>
                <a:tc>
                  <a:txBody>
                    <a:bodyPr/>
                    <a:lstStyle/>
                    <a:p>
                      <a:pPr lvl="1" algn="l" fontAlgn="ctr"/>
                      <a:r>
                        <a:rPr lang="en-SG" sz="1200" u="none" strike="noStrike" dirty="0">
                          <a:effectLst/>
                        </a:rPr>
                        <a:t>ada_model = AdaBoostRegressor(DecisionTreeRegressor(max_depth=6), n_estimators=200, learning_rate=0.01, random_state=123)</a:t>
                      </a:r>
                      <a:br>
                        <a:rPr lang="en-SG" sz="1200" u="none" strike="noStrike" dirty="0">
                          <a:effectLst/>
                        </a:rPr>
                      </a:br>
                      <a:r>
                        <a:rPr lang="en-SG" sz="1200" u="none" strike="noStrike" dirty="0">
                          <a:effectLst/>
                        </a:rPr>
                        <a:t>ada_model.fit(</a:t>
                      </a:r>
                      <a:r>
                        <a:rPr lang="fr-FR" sz="1200" u="none" strike="noStrike" dirty="0">
                          <a:effectLst/>
                        </a:rPr>
                        <a:t>x_train, y_train</a:t>
                      </a:r>
                      <a:r>
                        <a:rPr lang="en-SG" sz="1200" u="none" strike="noStrike" dirty="0">
                          <a:effectLst/>
                        </a:rPr>
                        <a:t>)</a:t>
                      </a:r>
                      <a:endParaRPr lang="en-SG" sz="1200" b="0" i="0" u="none" strike="noStrike" dirty="0">
                        <a:solidFill>
                          <a:srgbClr val="000000"/>
                        </a:solidFill>
                        <a:effectLst/>
                        <a:latin typeface="Calibri" panose="020F0502020204030204" pitchFamily="34" charset="0"/>
                      </a:endParaRPr>
                    </a:p>
                  </a:txBody>
                  <a:tcPr marL="3990" marR="3990" marT="3990" marB="0" anchor="ctr"/>
                </a:tc>
                <a:tc>
                  <a:txBody>
                    <a:bodyPr/>
                    <a:lstStyle/>
                    <a:p>
                      <a:pPr lvl="0" algn="l" fontAlgn="ctr"/>
                      <a:r>
                        <a:rPr lang="en-US" sz="1200" u="none" strike="noStrike" dirty="0">
                          <a:effectLst/>
                        </a:rPr>
                        <a:t>predictions = </a:t>
                      </a:r>
                      <a:r>
                        <a:rPr lang="en-US" sz="1200" u="none" strike="noStrike" dirty="0" err="1">
                          <a:effectLst/>
                        </a:rPr>
                        <a:t>ada_model.predict</a:t>
                      </a:r>
                      <a:r>
                        <a:rPr lang="en-US" sz="1200" u="none" strike="noStrike" dirty="0">
                          <a:effectLst/>
                        </a:rPr>
                        <a:t>(x_train)</a:t>
                      </a:r>
                      <a:endParaRPr lang="en-US" sz="1200" b="0" i="0" u="none" strike="noStrike" dirty="0">
                        <a:solidFill>
                          <a:srgbClr val="000000"/>
                        </a:solidFill>
                        <a:effectLst/>
                        <a:latin typeface="Calibri" panose="020F0502020204030204" pitchFamily="34" charset="0"/>
                      </a:endParaRPr>
                    </a:p>
                  </a:txBody>
                  <a:tcPr marL="3990" marR="3990" marT="3990" marB="0" anchor="ctr"/>
                </a:tc>
                <a:tc>
                  <a:txBody>
                    <a:bodyPr/>
                    <a:lstStyle/>
                    <a:p>
                      <a:pPr lvl="0" algn="l" fontAlgn="ctr"/>
                      <a:r>
                        <a:rPr lang="en-SG" sz="1200" u="none" strike="noStrike" dirty="0">
                          <a:effectLst/>
                        </a:rPr>
                        <a:t>evaluate_model(y_train, </a:t>
                      </a:r>
                      <a:r>
                        <a:rPr lang="en-SG" sz="1200" u="none" strike="noStrike" dirty="0" err="1">
                          <a:effectLst/>
                        </a:rPr>
                        <a:t>predictions.round</a:t>
                      </a:r>
                      <a:r>
                        <a:rPr lang="en-SG" sz="1200" u="none" strike="noStrike" dirty="0">
                          <a:effectLst/>
                        </a:rPr>
                        <a:t>(),predictions)</a:t>
                      </a:r>
                      <a:endParaRPr lang="en-SG" sz="1200" b="0" i="0" u="none" strike="noStrike" dirty="0">
                        <a:solidFill>
                          <a:srgbClr val="000000"/>
                        </a:solidFill>
                        <a:effectLst/>
                        <a:latin typeface="Calibri" panose="020F0502020204030204" pitchFamily="34" charset="0"/>
                      </a:endParaRPr>
                    </a:p>
                  </a:txBody>
                  <a:tcPr marL="3990" marR="3990" marT="3990" marB="0" anchor="ctr"/>
                </a:tc>
                <a:tc>
                  <a:txBody>
                    <a:bodyPr/>
                    <a:lstStyle/>
                    <a:p>
                      <a:pPr lvl="0" algn="l" fontAlgn="ctr"/>
                      <a:br>
                        <a:rPr lang="en-US" sz="1200" u="none" strike="noStrike" dirty="0">
                          <a:effectLst/>
                        </a:rPr>
                      </a:br>
                      <a:r>
                        <a:rPr lang="en-US" sz="1200" u="none" strike="noStrike" dirty="0">
                          <a:effectLst/>
                        </a:rPr>
                        <a:t>predictions = </a:t>
                      </a:r>
                      <a:r>
                        <a:rPr lang="en-US" sz="1200" u="none" strike="noStrike" dirty="0" err="1">
                          <a:effectLst/>
                        </a:rPr>
                        <a:t>ada_model.predict</a:t>
                      </a:r>
                      <a:r>
                        <a:rPr lang="en-US" sz="1200" u="none" strike="noStrike" dirty="0">
                          <a:effectLst/>
                        </a:rPr>
                        <a:t>(x_test)</a:t>
                      </a:r>
                      <a:endParaRPr lang="en-US" sz="1200" b="0" i="0" u="none" strike="noStrike" dirty="0">
                        <a:solidFill>
                          <a:srgbClr val="000000"/>
                        </a:solidFill>
                        <a:effectLst/>
                        <a:latin typeface="Calibri" panose="020F0502020204030204" pitchFamily="34" charset="0"/>
                      </a:endParaRPr>
                    </a:p>
                  </a:txBody>
                  <a:tcPr marL="3990" marR="3990" marT="3990" marB="0" anchor="ctr"/>
                </a:tc>
                <a:tc>
                  <a:txBody>
                    <a:bodyPr/>
                    <a:lstStyle/>
                    <a:p>
                      <a:pPr lvl="0" algn="l" fontAlgn="ctr"/>
                      <a:r>
                        <a:rPr lang="en-US" sz="1200" u="none" strike="noStrike" dirty="0">
                          <a:effectLst/>
                        </a:rPr>
                        <a:t>evaluate_model(</a:t>
                      </a:r>
                      <a:r>
                        <a:rPr lang="en-US" sz="1200" u="none" strike="noStrike" dirty="0" err="1">
                          <a:effectLst/>
                        </a:rPr>
                        <a:t>y_test</a:t>
                      </a:r>
                      <a:r>
                        <a:rPr lang="en-US" sz="1200" u="none" strike="noStrike" dirty="0">
                          <a:effectLst/>
                        </a:rPr>
                        <a:t>, </a:t>
                      </a:r>
                      <a:r>
                        <a:rPr lang="en-US" sz="1200" u="none" strike="noStrike" dirty="0" err="1">
                          <a:effectLst/>
                        </a:rPr>
                        <a:t>predictions.round</a:t>
                      </a:r>
                      <a:r>
                        <a:rPr lang="en-US" sz="1200" u="none" strike="noStrike" dirty="0">
                          <a:effectLst/>
                        </a:rPr>
                        <a:t>(),predictions)</a:t>
                      </a:r>
                      <a:endParaRPr lang="en-US" sz="1200" b="0" i="0" u="none" strike="noStrike" dirty="0">
                        <a:solidFill>
                          <a:srgbClr val="000000"/>
                        </a:solidFill>
                        <a:effectLst/>
                        <a:latin typeface="Calibri" panose="020F0502020204030204" pitchFamily="34" charset="0"/>
                      </a:endParaRPr>
                    </a:p>
                  </a:txBody>
                  <a:tcPr marL="3990" marR="3990" marT="3990" marB="0" anchor="ctr"/>
                </a:tc>
                <a:extLst>
                  <a:ext uri="{0D108BD9-81ED-4DB2-BD59-A6C34878D82A}">
                    <a16:rowId xmlns:a16="http://schemas.microsoft.com/office/drawing/2014/main" val="3853890324"/>
                  </a:ext>
                </a:extLst>
              </a:tr>
              <a:tr h="869464">
                <a:tc>
                  <a:txBody>
                    <a:bodyPr/>
                    <a:lstStyle/>
                    <a:p>
                      <a:pPr algn="ctr" rtl="0" fontAlgn="ctr"/>
                      <a:r>
                        <a:rPr lang="en-SG" sz="1400" b="1" u="none" strike="noStrike" dirty="0">
                          <a:solidFill>
                            <a:schemeClr val="bg1"/>
                          </a:solidFill>
                          <a:effectLst/>
                        </a:rPr>
                        <a:t>Voting Classifiers</a:t>
                      </a:r>
                      <a:endParaRPr lang="en-SG" sz="1400" b="1" i="0" u="none" strike="noStrike" dirty="0">
                        <a:solidFill>
                          <a:schemeClr val="bg1"/>
                        </a:solidFill>
                        <a:effectLst/>
                        <a:latin typeface="Calibri" panose="020F0502020204030204" pitchFamily="34" charset="0"/>
                      </a:endParaRPr>
                    </a:p>
                  </a:txBody>
                  <a:tcPr marL="3990" marR="3990" marT="3990" marB="0" anchor="ctr">
                    <a:solidFill>
                      <a:schemeClr val="accent1">
                        <a:lumMod val="60000"/>
                        <a:lumOff val="40000"/>
                      </a:schemeClr>
                    </a:solidFill>
                  </a:tcPr>
                </a:tc>
                <a:tc>
                  <a:txBody>
                    <a:bodyPr/>
                    <a:lstStyle/>
                    <a:p>
                      <a:pPr lvl="1" algn="l" fontAlgn="ctr"/>
                      <a:r>
                        <a:rPr lang="en-SG" sz="1200" u="none" strike="noStrike" dirty="0">
                          <a:effectLst/>
                        </a:rPr>
                        <a:t>log_model = LogisticRegression()</a:t>
                      </a:r>
                      <a:br>
                        <a:rPr lang="en-SG" sz="1200" u="none" strike="noStrike" dirty="0">
                          <a:effectLst/>
                        </a:rPr>
                      </a:br>
                      <a:r>
                        <a:rPr lang="en-SG" sz="1200" u="none" strike="noStrike" dirty="0">
                          <a:effectLst/>
                        </a:rPr>
                        <a:t>dtree_model = DecisionTreeClassifier()</a:t>
                      </a:r>
                      <a:br>
                        <a:rPr lang="en-SG" sz="1200" u="none" strike="noStrike" dirty="0">
                          <a:effectLst/>
                        </a:rPr>
                      </a:br>
                      <a:r>
                        <a:rPr lang="en-SG" sz="1200" u="none" strike="noStrike" dirty="0">
                          <a:effectLst/>
                        </a:rPr>
                        <a:t>ensemble = VotingClassifier(estimators=[('</a:t>
                      </a:r>
                      <a:r>
                        <a:rPr lang="en-SG" sz="1200" u="none" strike="noStrike" dirty="0" err="1">
                          <a:effectLst/>
                        </a:rPr>
                        <a:t>lr</a:t>
                      </a:r>
                      <a:r>
                        <a:rPr lang="en-SG" sz="1200" u="none" strike="noStrike" dirty="0">
                          <a:effectLst/>
                        </a:rPr>
                        <a:t>', log_model), ('</a:t>
                      </a:r>
                      <a:r>
                        <a:rPr lang="en-SG" sz="1200" u="none" strike="noStrike" dirty="0" err="1">
                          <a:effectLst/>
                        </a:rPr>
                        <a:t>dtree</a:t>
                      </a:r>
                      <a:r>
                        <a:rPr lang="en-SG" sz="1200" u="none" strike="noStrike" dirty="0">
                          <a:effectLst/>
                        </a:rPr>
                        <a:t>', dtree_model)], voting='hard')</a:t>
                      </a:r>
                      <a:br>
                        <a:rPr lang="en-SG" sz="1200" u="none" strike="noStrike" dirty="0">
                          <a:effectLst/>
                        </a:rPr>
                      </a:br>
                      <a:r>
                        <a:rPr lang="en-SG" sz="1200" u="none" strike="noStrike" dirty="0">
                          <a:effectLst/>
                        </a:rPr>
                        <a:t>ensemble.fit(x_train, y_train)</a:t>
                      </a:r>
                      <a:endParaRPr lang="en-SG" sz="1200" b="0" i="0" u="none" strike="noStrike" dirty="0">
                        <a:solidFill>
                          <a:srgbClr val="000000"/>
                        </a:solidFill>
                        <a:effectLst/>
                        <a:latin typeface="Calibri" panose="020F0502020204030204" pitchFamily="34" charset="0"/>
                      </a:endParaRPr>
                    </a:p>
                  </a:txBody>
                  <a:tcPr marL="3990" marR="3990" marT="3990" marB="0" anchor="ctr"/>
                </a:tc>
                <a:tc>
                  <a:txBody>
                    <a:bodyPr/>
                    <a:lstStyle/>
                    <a:p>
                      <a:pPr lvl="0" algn="l" fontAlgn="ctr"/>
                      <a:r>
                        <a:rPr lang="en-US" sz="1200" u="none" strike="noStrike" dirty="0">
                          <a:effectLst/>
                        </a:rPr>
                        <a:t>predictions = model.predict(x_train)</a:t>
                      </a:r>
                      <a:endParaRPr lang="en-US" sz="1200" b="0" i="0" u="none" strike="noStrike" dirty="0">
                        <a:solidFill>
                          <a:srgbClr val="000000"/>
                        </a:solidFill>
                        <a:effectLst/>
                        <a:latin typeface="Calibri" panose="020F0502020204030204" pitchFamily="34" charset="0"/>
                      </a:endParaRPr>
                    </a:p>
                  </a:txBody>
                  <a:tcPr marL="3990" marR="3990" marT="3990" marB="0" anchor="ctr"/>
                </a:tc>
                <a:tc>
                  <a:txBody>
                    <a:bodyPr/>
                    <a:lstStyle/>
                    <a:p>
                      <a:pPr lvl="0" algn="l" fontAlgn="ctr"/>
                      <a:r>
                        <a:rPr lang="en-SG" sz="1200" u="none" strike="noStrike" dirty="0">
                          <a:effectLst/>
                        </a:rPr>
                        <a:t>print(model.__class__.__name__, 'Precision--&gt;',precision_score(y_train, predictions))</a:t>
                      </a:r>
                      <a:endParaRPr lang="en-SG" sz="1200" b="0" i="0" u="none" strike="noStrike" dirty="0">
                        <a:solidFill>
                          <a:srgbClr val="000000"/>
                        </a:solidFill>
                        <a:effectLst/>
                        <a:latin typeface="Calibri" panose="020F0502020204030204" pitchFamily="34" charset="0"/>
                      </a:endParaRPr>
                    </a:p>
                  </a:txBody>
                  <a:tcPr marL="3990" marR="3990" marT="3990" marB="0" anchor="ctr"/>
                </a:tc>
                <a:tc>
                  <a:txBody>
                    <a:bodyPr/>
                    <a:lstStyle/>
                    <a:p>
                      <a:pPr lvl="0" algn="l" fontAlgn="ctr"/>
                      <a:r>
                        <a:rPr lang="en-US" sz="1200" u="none" strike="noStrike" dirty="0">
                          <a:effectLst/>
                        </a:rPr>
                        <a:t>predictions = model.predict(x_test)</a:t>
                      </a:r>
                      <a:endParaRPr lang="en-US" sz="1200" b="0" i="0" u="none" strike="noStrike" dirty="0">
                        <a:solidFill>
                          <a:srgbClr val="000000"/>
                        </a:solidFill>
                        <a:effectLst/>
                        <a:latin typeface="Calibri" panose="020F0502020204030204" pitchFamily="34" charset="0"/>
                      </a:endParaRPr>
                    </a:p>
                  </a:txBody>
                  <a:tcPr marL="3990" marR="3990" marT="3990" marB="0" anchor="ctr"/>
                </a:tc>
                <a:tc>
                  <a:txBody>
                    <a:bodyPr/>
                    <a:lstStyle/>
                    <a:p>
                      <a:pPr lvl="0" algn="l" fontAlgn="ctr"/>
                      <a:r>
                        <a:rPr lang="en-US" sz="1200" u="none" strike="noStrike" dirty="0">
                          <a:effectLst/>
                        </a:rPr>
                        <a:t>print(model.__class__.__name__, 'Precision--&gt;',precision_score(</a:t>
                      </a:r>
                      <a:r>
                        <a:rPr lang="en-US" sz="1200" u="none" strike="noStrike" dirty="0" err="1">
                          <a:effectLst/>
                        </a:rPr>
                        <a:t>y_test</a:t>
                      </a:r>
                      <a:r>
                        <a:rPr lang="en-US" sz="1200" u="none" strike="noStrike" dirty="0">
                          <a:effectLst/>
                        </a:rPr>
                        <a:t>, predictions))</a:t>
                      </a:r>
                      <a:endParaRPr lang="en-US" sz="1200" b="0" i="0" u="none" strike="noStrike" dirty="0">
                        <a:solidFill>
                          <a:srgbClr val="000000"/>
                        </a:solidFill>
                        <a:effectLst/>
                        <a:latin typeface="Calibri" panose="020F0502020204030204" pitchFamily="34" charset="0"/>
                      </a:endParaRPr>
                    </a:p>
                  </a:txBody>
                  <a:tcPr marL="3990" marR="3990" marT="3990" marB="0" anchor="ctr"/>
                </a:tc>
                <a:extLst>
                  <a:ext uri="{0D108BD9-81ED-4DB2-BD59-A6C34878D82A}">
                    <a16:rowId xmlns:a16="http://schemas.microsoft.com/office/drawing/2014/main" val="2981283821"/>
                  </a:ext>
                </a:extLst>
              </a:tr>
              <a:tr h="869464">
                <a:tc>
                  <a:txBody>
                    <a:bodyPr/>
                    <a:lstStyle/>
                    <a:p>
                      <a:pPr algn="ctr" fontAlgn="ctr"/>
                      <a:r>
                        <a:rPr lang="en-SG" sz="1400" b="1" u="none" strike="noStrike" dirty="0">
                          <a:solidFill>
                            <a:schemeClr val="bg1"/>
                          </a:solidFill>
                          <a:effectLst/>
                        </a:rPr>
                        <a:t> LGBMClassifier </a:t>
                      </a:r>
                      <a:endParaRPr lang="en-SG" sz="1400" b="1" i="0" u="none" strike="noStrike" dirty="0">
                        <a:solidFill>
                          <a:schemeClr val="bg1"/>
                        </a:solidFill>
                        <a:effectLst/>
                        <a:latin typeface="Calibri" panose="020F0502020204030204" pitchFamily="34" charset="0"/>
                      </a:endParaRPr>
                    </a:p>
                  </a:txBody>
                  <a:tcPr marL="3990" marR="3990" marT="3990" marB="0" anchor="ctr">
                    <a:solidFill>
                      <a:schemeClr val="accent1">
                        <a:lumMod val="60000"/>
                        <a:lumOff val="40000"/>
                      </a:schemeClr>
                    </a:solidFill>
                  </a:tcPr>
                </a:tc>
                <a:tc>
                  <a:txBody>
                    <a:bodyPr/>
                    <a:lstStyle/>
                    <a:p>
                      <a:pPr lvl="1" algn="l" fontAlgn="ctr"/>
                      <a:r>
                        <a:rPr lang="en-SG" sz="1200" u="none" strike="noStrike" dirty="0">
                          <a:effectLst/>
                        </a:rPr>
                        <a:t>clf1 = LGBMClassifier(random_state=25)</a:t>
                      </a:r>
                      <a:br>
                        <a:rPr lang="en-SG" sz="1200" u="none" strike="noStrike" dirty="0">
                          <a:effectLst/>
                        </a:rPr>
                      </a:br>
                      <a:r>
                        <a:rPr lang="en-SG" sz="1200" u="none" strike="noStrike" dirty="0">
                          <a:effectLst/>
                        </a:rPr>
                        <a:t>clf1.fit(x_train, y_train)</a:t>
                      </a:r>
                      <a:br>
                        <a:rPr lang="en-SG" sz="1200" u="none" strike="noStrike" dirty="0">
                          <a:effectLst/>
                        </a:rPr>
                      </a:br>
                      <a:br>
                        <a:rPr lang="en-SG" sz="1200" u="none" strike="noStrike" dirty="0">
                          <a:effectLst/>
                        </a:rPr>
                      </a:br>
                      <a:r>
                        <a:rPr lang="en-SG" sz="1200" u="none" strike="noStrike" dirty="0">
                          <a:effectLst/>
                        </a:rPr>
                        <a:t>clf2 = LGBMClassifier( random_state=25)</a:t>
                      </a:r>
                      <a:br>
                        <a:rPr lang="en-SG" sz="1200" u="none" strike="noStrike" dirty="0">
                          <a:effectLst/>
                        </a:rPr>
                      </a:br>
                      <a:r>
                        <a:rPr lang="en-SG" sz="1200" u="none" strike="noStrike" dirty="0">
                          <a:effectLst/>
                        </a:rPr>
                        <a:t>clf2.fit(xtrain_min_up, ytrain_min_up)</a:t>
                      </a:r>
                      <a:br>
                        <a:rPr lang="en-SG" sz="1200" u="none" strike="noStrike" dirty="0">
                          <a:effectLst/>
                        </a:rPr>
                      </a:br>
                      <a:br>
                        <a:rPr lang="en-SG" sz="1200" u="none" strike="noStrike" dirty="0">
                          <a:effectLst/>
                        </a:rPr>
                      </a:br>
                      <a:r>
                        <a:rPr lang="en-SG" sz="1200" u="none" strike="noStrike" dirty="0">
                          <a:effectLst/>
                        </a:rPr>
                        <a:t>clf3 = LGBMClassifier( random_state=25)</a:t>
                      </a:r>
                      <a:br>
                        <a:rPr lang="en-SG" sz="1200" u="none" strike="noStrike" dirty="0">
                          <a:effectLst/>
                        </a:rPr>
                      </a:br>
                      <a:r>
                        <a:rPr lang="en-SG" sz="1200" u="none" strike="noStrike" dirty="0">
                          <a:effectLst/>
                        </a:rPr>
                        <a:t>clf3.fit(xtrain_maj_down, ytrain_maj_down)</a:t>
                      </a:r>
                      <a:br>
                        <a:rPr lang="en-SG" sz="1200" u="none" strike="noStrike" dirty="0">
                          <a:effectLst/>
                        </a:rPr>
                      </a:br>
                      <a:br>
                        <a:rPr lang="en-SG" sz="1200" u="none" strike="noStrike" dirty="0">
                          <a:effectLst/>
                        </a:rPr>
                      </a:br>
                      <a:r>
                        <a:rPr lang="en-SG" sz="1200" u="none" strike="noStrike" dirty="0">
                          <a:effectLst/>
                        </a:rPr>
                        <a:t>clf4 = LGBMClassifier(random_state=25)</a:t>
                      </a:r>
                      <a:br>
                        <a:rPr lang="en-SG" sz="1200" u="none" strike="noStrike" dirty="0">
                          <a:effectLst/>
                        </a:rPr>
                      </a:br>
                      <a:r>
                        <a:rPr lang="en-SG" sz="1200" u="none" strike="noStrike" dirty="0">
                          <a:effectLst/>
                        </a:rPr>
                        <a:t>clf4.fit(xtrain_smote, ytrain_smote)</a:t>
                      </a:r>
                      <a:br>
                        <a:rPr lang="en-SG" sz="1200" u="none" strike="noStrike" dirty="0">
                          <a:effectLst/>
                        </a:rPr>
                      </a:br>
                      <a:br>
                        <a:rPr lang="en-SG" sz="1200" u="none" strike="noStrike" dirty="0">
                          <a:effectLst/>
                        </a:rPr>
                      </a:br>
                      <a:r>
                        <a:rPr lang="en-SG" sz="1200" u="none" strike="noStrike" dirty="0">
                          <a:effectLst/>
                        </a:rPr>
                        <a:t>clf5 = LGBMClassifier(random_state=25, class_weight={0: 0.6386298893393229, 1: 1.5})</a:t>
                      </a:r>
                      <a:br>
                        <a:rPr lang="en-SG" sz="1200" u="none" strike="noStrike" dirty="0">
                          <a:effectLst/>
                        </a:rPr>
                      </a:br>
                      <a:r>
                        <a:rPr lang="en-SG" sz="1200" u="none" strike="noStrike" dirty="0">
                          <a:effectLst/>
                        </a:rPr>
                        <a:t>clf5.fit(x_train, y_train)</a:t>
                      </a:r>
                      <a:endParaRPr lang="en-SG" sz="1200" b="0" i="0" u="none" strike="noStrike" dirty="0">
                        <a:solidFill>
                          <a:srgbClr val="000000"/>
                        </a:solidFill>
                        <a:effectLst/>
                        <a:latin typeface="Calibri" panose="020F0502020204030204" pitchFamily="34" charset="0"/>
                      </a:endParaRPr>
                    </a:p>
                  </a:txBody>
                  <a:tcPr marL="3990" marR="3990" marT="3990" marB="0" anchor="ctr"/>
                </a:tc>
                <a:tc>
                  <a:txBody>
                    <a:bodyPr/>
                    <a:lstStyle/>
                    <a:p>
                      <a:pPr lvl="0" algn="l" fontAlgn="ctr"/>
                      <a:r>
                        <a:rPr lang="en-SG" sz="1200" u="none" strike="noStrike" dirty="0">
                          <a:effectLst/>
                        </a:rPr>
                        <a:t>yp1 = clf1.predict(x_train)</a:t>
                      </a:r>
                      <a:br>
                        <a:rPr lang="en-SG" sz="1200" u="none" strike="noStrike" dirty="0">
                          <a:effectLst/>
                        </a:rPr>
                      </a:br>
                      <a:r>
                        <a:rPr lang="en-SG" sz="1200" u="none" strike="noStrike" dirty="0">
                          <a:effectLst/>
                        </a:rPr>
                        <a:t>yp2 = clf2.predict(x_train)</a:t>
                      </a:r>
                      <a:br>
                        <a:rPr lang="en-SG" sz="1200" u="none" strike="noStrike" dirty="0">
                          <a:effectLst/>
                        </a:rPr>
                      </a:br>
                      <a:r>
                        <a:rPr lang="en-SG" sz="1200" u="none" strike="noStrike" dirty="0">
                          <a:effectLst/>
                        </a:rPr>
                        <a:t>yp3 = clf3.predict(x_train)</a:t>
                      </a:r>
                      <a:br>
                        <a:rPr lang="en-SG" sz="1200" u="none" strike="noStrike" dirty="0">
                          <a:effectLst/>
                        </a:rPr>
                      </a:br>
                      <a:r>
                        <a:rPr lang="en-SG" sz="1200" u="none" strike="noStrike" dirty="0">
                          <a:effectLst/>
                        </a:rPr>
                        <a:t>yp4 = clf4.predict(x_train)</a:t>
                      </a:r>
                      <a:br>
                        <a:rPr lang="en-SG" sz="1200" u="none" strike="noStrike" dirty="0">
                          <a:effectLst/>
                        </a:rPr>
                      </a:br>
                      <a:r>
                        <a:rPr lang="en-SG" sz="1200" u="none" strike="noStrike" dirty="0">
                          <a:effectLst/>
                        </a:rPr>
                        <a:t>yp5 = clf5.predict(x_train)</a:t>
                      </a:r>
                      <a:br>
                        <a:rPr lang="en-SG" sz="1200" u="none" strike="noStrike" dirty="0">
                          <a:effectLst/>
                        </a:rPr>
                      </a:br>
                      <a:br>
                        <a:rPr lang="en-SG" sz="1200" u="none" strike="noStrike" dirty="0">
                          <a:effectLst/>
                        </a:rPr>
                      </a:br>
                      <a:r>
                        <a:rPr lang="en-SG" sz="1200" u="none" strike="noStrike" dirty="0" err="1">
                          <a:effectLst/>
                        </a:rPr>
                        <a:t>yp</a:t>
                      </a:r>
                      <a:r>
                        <a:rPr lang="en-SG" sz="1200" u="none" strike="noStrike" dirty="0">
                          <a:effectLst/>
                        </a:rPr>
                        <a:t> = (yp1 + yp2 + yp3 + yp4 + yp5)/5</a:t>
                      </a:r>
                      <a:endParaRPr lang="en-SG" sz="1200" b="0" i="0" u="none" strike="noStrike" dirty="0">
                        <a:solidFill>
                          <a:srgbClr val="000000"/>
                        </a:solidFill>
                        <a:effectLst/>
                        <a:latin typeface="Calibri" panose="020F0502020204030204" pitchFamily="34" charset="0"/>
                      </a:endParaRPr>
                    </a:p>
                  </a:txBody>
                  <a:tcPr marL="3990" marR="3990" marT="3990" marB="0" anchor="ctr"/>
                </a:tc>
                <a:tc>
                  <a:txBody>
                    <a:bodyPr/>
                    <a:lstStyle/>
                    <a:p>
                      <a:pPr lvl="0" algn="l" fontAlgn="ctr"/>
                      <a:r>
                        <a:rPr lang="en-SG" sz="1200" u="none" strike="noStrike" dirty="0">
                          <a:effectLst/>
                        </a:rPr>
                        <a:t>evaluate_model(</a:t>
                      </a:r>
                      <a:r>
                        <a:rPr lang="en-SG" sz="1200" u="none" strike="noStrike" dirty="0" err="1">
                          <a:effectLst/>
                        </a:rPr>
                        <a:t>y_train,yp.round</a:t>
                      </a:r>
                      <a:r>
                        <a:rPr lang="en-SG" sz="1200" u="none" strike="noStrike" dirty="0">
                          <a:effectLst/>
                        </a:rPr>
                        <a:t>(), yp)</a:t>
                      </a:r>
                      <a:endParaRPr lang="en-SG" sz="1200" b="0" i="0" u="none" strike="noStrike" dirty="0">
                        <a:solidFill>
                          <a:srgbClr val="000000"/>
                        </a:solidFill>
                        <a:effectLst/>
                        <a:latin typeface="Calibri" panose="020F0502020204030204" pitchFamily="34" charset="0"/>
                      </a:endParaRPr>
                    </a:p>
                  </a:txBody>
                  <a:tcPr marL="3990" marR="3990" marT="3990" marB="0" anchor="ctr"/>
                </a:tc>
                <a:tc>
                  <a:txBody>
                    <a:bodyPr/>
                    <a:lstStyle/>
                    <a:p>
                      <a:pPr lvl="0" algn="l" fontAlgn="ctr"/>
                      <a:r>
                        <a:rPr lang="en-US" sz="1200" u="none" strike="noStrike" dirty="0">
                          <a:effectLst/>
                        </a:rPr>
                        <a:t>yp1 = clf1.predict(x_test)</a:t>
                      </a:r>
                      <a:br>
                        <a:rPr lang="en-US" sz="1200" u="none" strike="noStrike" dirty="0">
                          <a:effectLst/>
                        </a:rPr>
                      </a:br>
                      <a:r>
                        <a:rPr lang="en-US" sz="1200" u="none" strike="noStrike" dirty="0">
                          <a:effectLst/>
                        </a:rPr>
                        <a:t>yp2 = clf2.predict(x_test)</a:t>
                      </a:r>
                      <a:br>
                        <a:rPr lang="en-US" sz="1200" u="none" strike="noStrike" dirty="0">
                          <a:effectLst/>
                        </a:rPr>
                      </a:br>
                      <a:r>
                        <a:rPr lang="en-US" sz="1200" u="none" strike="noStrike" dirty="0">
                          <a:effectLst/>
                        </a:rPr>
                        <a:t>yp3 = clf3.predict(x_test)</a:t>
                      </a:r>
                      <a:br>
                        <a:rPr lang="en-US" sz="1200" u="none" strike="noStrike" dirty="0">
                          <a:effectLst/>
                        </a:rPr>
                      </a:br>
                      <a:r>
                        <a:rPr lang="en-US" sz="1200" u="none" strike="noStrike" dirty="0">
                          <a:effectLst/>
                        </a:rPr>
                        <a:t>yp4 = clf4.predict(x_test)</a:t>
                      </a:r>
                      <a:br>
                        <a:rPr lang="en-US" sz="1200" u="none" strike="noStrike" dirty="0">
                          <a:effectLst/>
                        </a:rPr>
                      </a:br>
                      <a:r>
                        <a:rPr lang="en-US" sz="1200" u="none" strike="noStrike" dirty="0">
                          <a:effectLst/>
                        </a:rPr>
                        <a:t>yp5 = clf5.predict(x_test)</a:t>
                      </a:r>
                      <a:br>
                        <a:rPr lang="en-US" sz="1200" u="none" strike="noStrike" dirty="0">
                          <a:effectLst/>
                        </a:rPr>
                      </a:br>
                      <a:br>
                        <a:rPr lang="en-US" sz="1200" u="none" strike="noStrike" dirty="0">
                          <a:effectLst/>
                        </a:rPr>
                      </a:br>
                      <a:r>
                        <a:rPr lang="en-US" sz="1200" u="none" strike="noStrike" dirty="0">
                          <a:effectLst/>
                        </a:rPr>
                        <a:t>yp = (yp1 + yp2 + yp3 + yp4 + yp5)/5</a:t>
                      </a:r>
                      <a:endParaRPr lang="en-US" sz="1200" b="0" i="0" u="none" strike="noStrike" dirty="0">
                        <a:solidFill>
                          <a:srgbClr val="000000"/>
                        </a:solidFill>
                        <a:effectLst/>
                        <a:latin typeface="Calibri" panose="020F0502020204030204" pitchFamily="34" charset="0"/>
                      </a:endParaRPr>
                    </a:p>
                  </a:txBody>
                  <a:tcPr marL="3990" marR="3990" marT="3990" marB="0" anchor="ctr"/>
                </a:tc>
                <a:tc>
                  <a:txBody>
                    <a:bodyPr/>
                    <a:lstStyle/>
                    <a:p>
                      <a:pPr lvl="0" algn="l" fontAlgn="ctr"/>
                      <a:r>
                        <a:rPr lang="en-US" sz="1200" u="none" strike="noStrike" dirty="0">
                          <a:effectLst/>
                        </a:rPr>
                        <a:t>evaluate_model(y_test,yp.round(), yp)</a:t>
                      </a:r>
                      <a:endParaRPr lang="en-US" sz="1200" b="0" i="0" u="none" strike="noStrike" dirty="0">
                        <a:solidFill>
                          <a:srgbClr val="000000"/>
                        </a:solidFill>
                        <a:effectLst/>
                        <a:latin typeface="Calibri" panose="020F0502020204030204" pitchFamily="34" charset="0"/>
                      </a:endParaRPr>
                    </a:p>
                  </a:txBody>
                  <a:tcPr marL="3990" marR="3990" marT="3990" marB="0" anchor="ctr"/>
                </a:tc>
                <a:extLst>
                  <a:ext uri="{0D108BD9-81ED-4DB2-BD59-A6C34878D82A}">
                    <a16:rowId xmlns:a16="http://schemas.microsoft.com/office/drawing/2014/main" val="2695242432"/>
                  </a:ext>
                </a:extLst>
              </a:tr>
            </a:tbl>
          </a:graphicData>
        </a:graphic>
      </p:graphicFrame>
      <p:sp>
        <p:nvSpPr>
          <p:cNvPr id="4" name="Title 3">
            <a:extLst>
              <a:ext uri="{FF2B5EF4-FFF2-40B4-BE49-F238E27FC236}">
                <a16:creationId xmlns:a16="http://schemas.microsoft.com/office/drawing/2014/main" id="{4FF9C851-0954-46D8-9FBC-A822CF37614E}"/>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b="1" dirty="0">
                <a:solidFill>
                  <a:schemeClr val="bg1"/>
                </a:solidFill>
                <a:latin typeface="STLiti" panose="02010800040101010101" pitchFamily="2" charset="-122"/>
                <a:ea typeface="STLiti" panose="02010800040101010101" pitchFamily="2" charset="-122"/>
              </a:rPr>
              <a:t>Analysis and Modelling –Python code</a:t>
            </a:r>
          </a:p>
        </p:txBody>
      </p:sp>
    </p:spTree>
    <p:extLst>
      <p:ext uri="{BB962C8B-B14F-4D97-AF65-F5344CB8AC3E}">
        <p14:creationId xmlns:p14="http://schemas.microsoft.com/office/powerpoint/2010/main" val="4103396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9C37F3A-52A8-42E1-9ABF-F5120FB139FB}"/>
              </a:ext>
            </a:extLst>
          </p:cNvPr>
          <p:cNvGraphicFramePr>
            <a:graphicFrameLocks noGrp="1"/>
          </p:cNvGraphicFramePr>
          <p:nvPr>
            <p:extLst>
              <p:ext uri="{D42A27DB-BD31-4B8C-83A1-F6EECF244321}">
                <p14:modId xmlns:p14="http://schemas.microsoft.com/office/powerpoint/2010/main" val="2338844654"/>
              </p:ext>
            </p:extLst>
          </p:nvPr>
        </p:nvGraphicFramePr>
        <p:xfrm>
          <a:off x="0" y="687859"/>
          <a:ext cx="12192000" cy="6170141"/>
        </p:xfrm>
        <a:graphic>
          <a:graphicData uri="http://schemas.openxmlformats.org/drawingml/2006/table">
            <a:tbl>
              <a:tblPr>
                <a:tableStyleId>{BDBED569-4797-4DF1-A0F4-6AAB3CD982D8}</a:tableStyleId>
              </a:tblPr>
              <a:tblGrid>
                <a:gridCol w="1351722">
                  <a:extLst>
                    <a:ext uri="{9D8B030D-6E8A-4147-A177-3AD203B41FA5}">
                      <a16:colId xmlns:a16="http://schemas.microsoft.com/office/drawing/2014/main" val="2653255523"/>
                    </a:ext>
                  </a:extLst>
                </a:gridCol>
                <a:gridCol w="1719469">
                  <a:extLst>
                    <a:ext uri="{9D8B030D-6E8A-4147-A177-3AD203B41FA5}">
                      <a16:colId xmlns:a16="http://schemas.microsoft.com/office/drawing/2014/main" val="215166283"/>
                    </a:ext>
                  </a:extLst>
                </a:gridCol>
                <a:gridCol w="1798983">
                  <a:extLst>
                    <a:ext uri="{9D8B030D-6E8A-4147-A177-3AD203B41FA5}">
                      <a16:colId xmlns:a16="http://schemas.microsoft.com/office/drawing/2014/main" val="853688557"/>
                    </a:ext>
                  </a:extLst>
                </a:gridCol>
                <a:gridCol w="1808922">
                  <a:extLst>
                    <a:ext uri="{9D8B030D-6E8A-4147-A177-3AD203B41FA5}">
                      <a16:colId xmlns:a16="http://schemas.microsoft.com/office/drawing/2014/main" val="491397201"/>
                    </a:ext>
                  </a:extLst>
                </a:gridCol>
                <a:gridCol w="1580321">
                  <a:extLst>
                    <a:ext uri="{9D8B030D-6E8A-4147-A177-3AD203B41FA5}">
                      <a16:colId xmlns:a16="http://schemas.microsoft.com/office/drawing/2014/main" val="1279009434"/>
                    </a:ext>
                  </a:extLst>
                </a:gridCol>
                <a:gridCol w="1444361">
                  <a:extLst>
                    <a:ext uri="{9D8B030D-6E8A-4147-A177-3AD203B41FA5}">
                      <a16:colId xmlns:a16="http://schemas.microsoft.com/office/drawing/2014/main" val="1125876579"/>
                    </a:ext>
                  </a:extLst>
                </a:gridCol>
                <a:gridCol w="2488222">
                  <a:extLst>
                    <a:ext uri="{9D8B030D-6E8A-4147-A177-3AD203B41FA5}">
                      <a16:colId xmlns:a16="http://schemas.microsoft.com/office/drawing/2014/main" val="1616230348"/>
                    </a:ext>
                  </a:extLst>
                </a:gridCol>
              </a:tblGrid>
              <a:tr h="852669">
                <a:tc>
                  <a:txBody>
                    <a:bodyPr/>
                    <a:lstStyle/>
                    <a:p>
                      <a:pPr algn="ctr" fontAlgn="b"/>
                      <a:r>
                        <a:rPr lang="en-SG" sz="1400" b="1" i="0" u="none" strike="noStrike" dirty="0">
                          <a:solidFill>
                            <a:schemeClr val="bg1"/>
                          </a:solidFill>
                          <a:effectLst/>
                          <a:latin typeface="Calibri" panose="020F0502020204030204" pitchFamily="34" charset="0"/>
                        </a:rPr>
                        <a:t>Models</a:t>
                      </a:r>
                    </a:p>
                  </a:txBody>
                  <a:tcPr marL="6350" marR="6350" marT="6350" marB="0" anchor="b">
                    <a:solidFill>
                      <a:schemeClr val="accent1">
                        <a:lumMod val="60000"/>
                        <a:lumOff val="40000"/>
                      </a:schemeClr>
                    </a:solidFill>
                  </a:tcPr>
                </a:tc>
                <a:tc>
                  <a:txBody>
                    <a:bodyPr/>
                    <a:lstStyle/>
                    <a:p>
                      <a:pPr algn="ctr" fontAlgn="b"/>
                      <a:r>
                        <a:rPr lang="en-SG" sz="1400" b="1" i="0" u="none" strike="noStrike" dirty="0">
                          <a:solidFill>
                            <a:schemeClr val="bg1"/>
                          </a:solidFill>
                          <a:effectLst/>
                          <a:latin typeface="Calibri" panose="020F0502020204030204" pitchFamily="34" charset="0"/>
                        </a:rPr>
                        <a:t>AUC</a:t>
                      </a:r>
                    </a:p>
                  </a:txBody>
                  <a:tcPr marL="6350" marR="6350" marT="6350" marB="0" anchor="b">
                    <a:solidFill>
                      <a:schemeClr val="accent1">
                        <a:lumMod val="60000"/>
                        <a:lumOff val="40000"/>
                      </a:schemeClr>
                    </a:solidFill>
                  </a:tcPr>
                </a:tc>
                <a:tc>
                  <a:txBody>
                    <a:bodyPr/>
                    <a:lstStyle/>
                    <a:p>
                      <a:pPr algn="ctr" fontAlgn="b"/>
                      <a:r>
                        <a:rPr lang="en-SG" sz="1400" b="1" i="0" u="none" strike="noStrike" dirty="0">
                          <a:solidFill>
                            <a:schemeClr val="bg1"/>
                          </a:solidFill>
                          <a:effectLst/>
                          <a:latin typeface="Calibri" panose="020F0502020204030204" pitchFamily="34" charset="0"/>
                        </a:rPr>
                        <a:t>F1</a:t>
                      </a:r>
                    </a:p>
                  </a:txBody>
                  <a:tcPr marL="6350" marR="6350" marT="6350" marB="0" anchor="b">
                    <a:solidFill>
                      <a:schemeClr val="accent1">
                        <a:lumMod val="60000"/>
                        <a:lumOff val="40000"/>
                      </a:schemeClr>
                    </a:solidFill>
                  </a:tcPr>
                </a:tc>
                <a:tc>
                  <a:txBody>
                    <a:bodyPr/>
                    <a:lstStyle/>
                    <a:p>
                      <a:pPr algn="ctr" fontAlgn="b"/>
                      <a:r>
                        <a:rPr lang="en-SG" sz="1400" b="1" i="0" u="none" strike="noStrike" dirty="0">
                          <a:solidFill>
                            <a:schemeClr val="bg1"/>
                          </a:solidFill>
                          <a:effectLst/>
                          <a:latin typeface="Calibri" panose="020F0502020204030204" pitchFamily="34" charset="0"/>
                        </a:rPr>
                        <a:t>Precision</a:t>
                      </a:r>
                    </a:p>
                  </a:txBody>
                  <a:tcPr marL="6350" marR="6350" marT="6350" marB="0" anchor="b">
                    <a:solidFill>
                      <a:schemeClr val="accent1">
                        <a:lumMod val="60000"/>
                        <a:lumOff val="40000"/>
                      </a:schemeClr>
                    </a:solidFill>
                  </a:tcPr>
                </a:tc>
                <a:tc>
                  <a:txBody>
                    <a:bodyPr/>
                    <a:lstStyle/>
                    <a:p>
                      <a:pPr algn="ctr" fontAlgn="b"/>
                      <a:r>
                        <a:rPr lang="en-SG" sz="1400" b="1" i="0" u="none" strike="noStrike" dirty="0">
                          <a:solidFill>
                            <a:schemeClr val="bg1"/>
                          </a:solidFill>
                          <a:effectLst/>
                          <a:latin typeface="Calibri" panose="020F0502020204030204" pitchFamily="34" charset="0"/>
                        </a:rPr>
                        <a:t>Recall</a:t>
                      </a:r>
                    </a:p>
                  </a:txBody>
                  <a:tcPr marL="6350" marR="6350" marT="6350" marB="0" anchor="b">
                    <a:solidFill>
                      <a:schemeClr val="accent1">
                        <a:lumMod val="60000"/>
                        <a:lumOff val="40000"/>
                      </a:schemeClr>
                    </a:solidFill>
                  </a:tcPr>
                </a:tc>
                <a:tc>
                  <a:txBody>
                    <a:bodyPr/>
                    <a:lstStyle/>
                    <a:p>
                      <a:pPr algn="ctr" fontAlgn="b"/>
                      <a:r>
                        <a:rPr lang="en-SG" sz="1400" b="1" i="0" u="none" strike="noStrike" dirty="0">
                          <a:solidFill>
                            <a:schemeClr val="bg1"/>
                          </a:solidFill>
                          <a:effectLst/>
                          <a:latin typeface="Calibri" panose="020F0502020204030204" pitchFamily="34" charset="0"/>
                        </a:rPr>
                        <a:t>Accuracy</a:t>
                      </a:r>
                    </a:p>
                  </a:txBody>
                  <a:tcPr marL="6350" marR="6350" marT="6350" marB="0" anchor="b">
                    <a:solidFill>
                      <a:schemeClr val="accent1">
                        <a:lumMod val="60000"/>
                        <a:lumOff val="40000"/>
                      </a:schemeClr>
                    </a:solidFill>
                  </a:tcPr>
                </a:tc>
                <a:tc>
                  <a:txBody>
                    <a:bodyPr/>
                    <a:lstStyle/>
                    <a:p>
                      <a:pPr algn="ctr" fontAlgn="b"/>
                      <a:r>
                        <a:rPr lang="en-SG" sz="1400" b="1" i="0" u="none" strike="noStrike" dirty="0">
                          <a:solidFill>
                            <a:schemeClr val="bg1"/>
                          </a:solidFill>
                          <a:effectLst/>
                          <a:latin typeface="Calibri" panose="020F0502020204030204" pitchFamily="34" charset="0"/>
                        </a:rPr>
                        <a:t>Confusion Matrix</a:t>
                      </a:r>
                    </a:p>
                  </a:txBody>
                  <a:tcPr marL="6350" marR="6350" marT="6350" marB="0" anchor="b">
                    <a:solidFill>
                      <a:schemeClr val="accent1">
                        <a:lumMod val="60000"/>
                        <a:lumOff val="40000"/>
                      </a:schemeClr>
                    </a:solidFill>
                  </a:tcPr>
                </a:tc>
                <a:extLst>
                  <a:ext uri="{0D108BD9-81ED-4DB2-BD59-A6C34878D82A}">
                    <a16:rowId xmlns:a16="http://schemas.microsoft.com/office/drawing/2014/main" val="2756673445"/>
                  </a:ext>
                </a:extLst>
              </a:tr>
              <a:tr h="685739">
                <a:tc>
                  <a:txBody>
                    <a:bodyPr/>
                    <a:lstStyle/>
                    <a:p>
                      <a:pPr algn="ctr" fontAlgn="b"/>
                      <a:r>
                        <a:rPr lang="en-SG" sz="1400" b="1" i="0" u="none" strike="noStrike" dirty="0">
                          <a:solidFill>
                            <a:schemeClr val="bg1"/>
                          </a:solidFill>
                          <a:effectLst/>
                          <a:latin typeface="Calibri" panose="020F0502020204030204" pitchFamily="34" charset="0"/>
                        </a:rPr>
                        <a:t>Logistic Regression </a:t>
                      </a:r>
                    </a:p>
                  </a:txBody>
                  <a:tcPr marL="6350" marR="6350" marT="6350" marB="0" anchor="b">
                    <a:solidFill>
                      <a:schemeClr val="accent1">
                        <a:lumMod val="60000"/>
                        <a:lumOff val="40000"/>
                      </a:schemeClr>
                    </a:solidFill>
                  </a:tcPr>
                </a:tc>
                <a:tc>
                  <a:txBody>
                    <a:bodyPr/>
                    <a:lstStyle/>
                    <a:p>
                      <a:pPr algn="ctr" fontAlgn="b"/>
                      <a:r>
                        <a:rPr lang="en-SG" sz="1100" b="0" i="0" u="none" strike="noStrike" dirty="0">
                          <a:solidFill>
                            <a:srgbClr val="000000"/>
                          </a:solidFill>
                          <a:effectLst/>
                          <a:latin typeface="Calibri" panose="020F0502020204030204" pitchFamily="34" charset="0"/>
                        </a:rPr>
                        <a:t>61%</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38%</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50%</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63%</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60%</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[[29000 25708]                                                     [ 5580 9596]]</a:t>
                      </a:r>
                    </a:p>
                  </a:txBody>
                  <a:tcPr marL="6350" marR="6350" marT="6350" marB="0" anchor="b"/>
                </a:tc>
                <a:extLst>
                  <a:ext uri="{0D108BD9-81ED-4DB2-BD59-A6C34878D82A}">
                    <a16:rowId xmlns:a16="http://schemas.microsoft.com/office/drawing/2014/main" val="3557473249"/>
                  </a:ext>
                </a:extLst>
              </a:tr>
              <a:tr h="739873">
                <a:tc>
                  <a:txBody>
                    <a:bodyPr/>
                    <a:lstStyle/>
                    <a:p>
                      <a:pPr algn="ctr" fontAlgn="b"/>
                      <a:r>
                        <a:rPr lang="en-SG" sz="1400" b="1" i="0" u="none" strike="noStrike" dirty="0">
                          <a:solidFill>
                            <a:schemeClr val="bg1"/>
                          </a:solidFill>
                          <a:effectLst/>
                          <a:latin typeface="Calibri" panose="020F0502020204030204" pitchFamily="34" charset="0"/>
                        </a:rPr>
                        <a:t>Decision Tree</a:t>
                      </a:r>
                    </a:p>
                  </a:txBody>
                  <a:tcPr marL="6350" marR="6350" marT="6350" marB="0" anchor="b">
                    <a:solidFill>
                      <a:schemeClr val="accent1">
                        <a:lumMod val="60000"/>
                        <a:lumOff val="40000"/>
                      </a:schemeClr>
                    </a:solidFill>
                  </a:tcPr>
                </a:tc>
                <a:tc>
                  <a:txBody>
                    <a:bodyPr/>
                    <a:lstStyle/>
                    <a:p>
                      <a:pPr algn="ctr" fontAlgn="b"/>
                      <a:r>
                        <a:rPr lang="en-SG" sz="1100" b="0" i="0" u="none" strike="noStrike" dirty="0">
                          <a:solidFill>
                            <a:srgbClr val="000000"/>
                          </a:solidFill>
                          <a:effectLst/>
                          <a:latin typeface="Calibri" panose="020F0502020204030204" pitchFamily="34" charset="0"/>
                        </a:rPr>
                        <a:t>58%</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38%</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27%</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66%</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54%</a:t>
                      </a:r>
                    </a:p>
                  </a:txBody>
                  <a:tcPr marL="6350" marR="6350" marT="6350" marB="0" anchor="b"/>
                </a:tc>
                <a:tc>
                  <a:txBody>
                    <a:bodyPr/>
                    <a:lstStyle/>
                    <a:p>
                      <a:pPr algn="ctr" rtl="0" fontAlgn="b"/>
                      <a:r>
                        <a:rPr lang="en-SG" sz="1200" b="0" i="0" u="none" strike="noStrike" dirty="0">
                          <a:solidFill>
                            <a:srgbClr val="000000"/>
                          </a:solidFill>
                          <a:effectLst/>
                          <a:latin typeface="Calibri" panose="020F0502020204030204" pitchFamily="34" charset="0"/>
                        </a:rPr>
                        <a:t>[[64675 62931]                                           [12058 23346]] </a:t>
                      </a:r>
                    </a:p>
                  </a:txBody>
                  <a:tcPr marL="6350" marR="6350" marT="6350" marB="0" anchor="b"/>
                </a:tc>
                <a:extLst>
                  <a:ext uri="{0D108BD9-81ED-4DB2-BD59-A6C34878D82A}">
                    <a16:rowId xmlns:a16="http://schemas.microsoft.com/office/drawing/2014/main" val="2873065619"/>
                  </a:ext>
                </a:extLst>
              </a:tr>
              <a:tr h="715814">
                <a:tc>
                  <a:txBody>
                    <a:bodyPr/>
                    <a:lstStyle/>
                    <a:p>
                      <a:pPr algn="ctr" fontAlgn="b"/>
                      <a:r>
                        <a:rPr lang="en-SG" sz="1400" b="1" i="0" u="none" strike="noStrike" dirty="0">
                          <a:solidFill>
                            <a:schemeClr val="bg1"/>
                          </a:solidFill>
                          <a:effectLst/>
                          <a:latin typeface="Calibri" panose="020F0502020204030204" pitchFamily="34" charset="0"/>
                        </a:rPr>
                        <a:t>Random Forest</a:t>
                      </a:r>
                    </a:p>
                  </a:txBody>
                  <a:tcPr marL="6350" marR="6350" marT="6350" marB="0" anchor="b">
                    <a:solidFill>
                      <a:schemeClr val="accent1">
                        <a:lumMod val="60000"/>
                        <a:lumOff val="40000"/>
                      </a:schemeClr>
                    </a:solidFill>
                  </a:tcPr>
                </a:tc>
                <a:tc>
                  <a:txBody>
                    <a:bodyPr/>
                    <a:lstStyle/>
                    <a:p>
                      <a:pPr algn="ctr" fontAlgn="b"/>
                      <a:r>
                        <a:rPr lang="en-SG" sz="1100" b="0" i="0" u="none" strike="noStrike" dirty="0">
                          <a:solidFill>
                            <a:srgbClr val="000000"/>
                          </a:solidFill>
                          <a:effectLst/>
                          <a:latin typeface="Calibri" panose="020F0502020204030204" pitchFamily="34" charset="0"/>
                        </a:rPr>
                        <a:t>58%</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38%</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27%</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67%</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53%</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[[63383 64223]                                            [11748 23656]]</a:t>
                      </a:r>
                    </a:p>
                    <a:p>
                      <a:pPr algn="ctr" fontAlgn="b"/>
                      <a:endParaRPr lang="en-SG"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26615421"/>
                  </a:ext>
                </a:extLst>
              </a:tr>
              <a:tr h="625584">
                <a:tc>
                  <a:txBody>
                    <a:bodyPr/>
                    <a:lstStyle/>
                    <a:p>
                      <a:pPr algn="ctr" fontAlgn="b"/>
                      <a:r>
                        <a:rPr lang="en-SG" sz="1400" b="1" i="0" u="none" strike="noStrike" dirty="0">
                          <a:solidFill>
                            <a:schemeClr val="bg1"/>
                          </a:solidFill>
                          <a:effectLst/>
                          <a:latin typeface="Calibri" panose="020F0502020204030204" pitchFamily="34" charset="0"/>
                        </a:rPr>
                        <a:t>Gradient  Boosting</a:t>
                      </a:r>
                    </a:p>
                  </a:txBody>
                  <a:tcPr marL="6350" marR="6350" marT="6350" marB="0" anchor="b">
                    <a:solidFill>
                      <a:schemeClr val="accent1">
                        <a:lumMod val="60000"/>
                        <a:lumOff val="40000"/>
                      </a:schemeClr>
                    </a:solidFill>
                  </a:tcPr>
                </a:tc>
                <a:tc>
                  <a:txBody>
                    <a:bodyPr/>
                    <a:lstStyle/>
                    <a:p>
                      <a:pPr algn="ctr" fontAlgn="b"/>
                      <a:r>
                        <a:rPr lang="en-SG" sz="1100" b="0" i="0" u="none" strike="noStrike" dirty="0">
                          <a:solidFill>
                            <a:srgbClr val="000000"/>
                          </a:solidFill>
                          <a:effectLst/>
                          <a:latin typeface="Calibri" panose="020F0502020204030204" pitchFamily="34" charset="0"/>
                        </a:rPr>
                        <a:t>59%</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39%</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28%</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62%</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57%</a:t>
                      </a:r>
                    </a:p>
                  </a:txBody>
                  <a:tcPr marL="6350" marR="6350" marT="6350" marB="0" anchor="b"/>
                </a:tc>
                <a:tc>
                  <a:txBody>
                    <a:bodyPr/>
                    <a:lstStyle/>
                    <a:p>
                      <a:pPr algn="ctr" rtl="0" fontAlgn="b"/>
                      <a:r>
                        <a:rPr lang="en-SG" sz="1200" b="0" i="0" u="none" strike="noStrike" dirty="0">
                          <a:solidFill>
                            <a:srgbClr val="000000"/>
                          </a:solidFill>
                          <a:effectLst/>
                          <a:latin typeface="Calibri" panose="020F0502020204030204" pitchFamily="34" charset="0"/>
                        </a:rPr>
                        <a:t>[[70649 56957]                                      [13363 22041]] </a:t>
                      </a:r>
                    </a:p>
                  </a:txBody>
                  <a:tcPr marL="6350" marR="6350" marT="6350" marB="0" anchor="b"/>
                </a:tc>
                <a:extLst>
                  <a:ext uri="{0D108BD9-81ED-4DB2-BD59-A6C34878D82A}">
                    <a16:rowId xmlns:a16="http://schemas.microsoft.com/office/drawing/2014/main" val="241032025"/>
                  </a:ext>
                </a:extLst>
              </a:tr>
              <a:tr h="709799">
                <a:tc>
                  <a:txBody>
                    <a:bodyPr/>
                    <a:lstStyle/>
                    <a:p>
                      <a:pPr algn="ctr" fontAlgn="b"/>
                      <a:r>
                        <a:rPr lang="en-SG" sz="1400" b="1" i="0" u="none" strike="noStrike" dirty="0">
                          <a:solidFill>
                            <a:schemeClr val="bg1"/>
                          </a:solidFill>
                          <a:effectLst/>
                          <a:latin typeface="Calibri" panose="020F0502020204030204" pitchFamily="34" charset="0"/>
                        </a:rPr>
                        <a:t>Ada Boosting</a:t>
                      </a:r>
                    </a:p>
                  </a:txBody>
                  <a:tcPr marL="6350" marR="6350" marT="6350" marB="0" anchor="b">
                    <a:solidFill>
                      <a:schemeClr val="accent1">
                        <a:lumMod val="60000"/>
                        <a:lumOff val="40000"/>
                      </a:schemeClr>
                    </a:solidFill>
                  </a:tcPr>
                </a:tc>
                <a:tc>
                  <a:txBody>
                    <a:bodyPr/>
                    <a:lstStyle/>
                    <a:p>
                      <a:pPr algn="ctr" fontAlgn="b"/>
                      <a:r>
                        <a:rPr lang="en-SG" sz="1100" b="0" i="0" u="none" strike="noStrike" dirty="0">
                          <a:solidFill>
                            <a:srgbClr val="000000"/>
                          </a:solidFill>
                          <a:effectLst/>
                          <a:latin typeface="Calibri" panose="020F0502020204030204" pitchFamily="34" charset="0"/>
                        </a:rPr>
                        <a:t>58%</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38%</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27%</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66%</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54%</a:t>
                      </a:r>
                    </a:p>
                  </a:txBody>
                  <a:tcPr marL="6350" marR="6350" marT="6350" marB="0" anchor="b"/>
                </a:tc>
                <a:tc>
                  <a:txBody>
                    <a:bodyPr/>
                    <a:lstStyle/>
                    <a:p>
                      <a:pPr algn="ctr" rtl="0" fontAlgn="b"/>
                      <a:r>
                        <a:rPr lang="en-SG" sz="1200" b="0" i="0" u="none" strike="noStrike" dirty="0">
                          <a:solidFill>
                            <a:srgbClr val="000000"/>
                          </a:solidFill>
                          <a:effectLst/>
                          <a:latin typeface="Calibri" panose="020F0502020204030204" pitchFamily="34" charset="0"/>
                        </a:rPr>
                        <a:t>[[64225 63381]                                       [11992 23412]] </a:t>
                      </a:r>
                    </a:p>
                  </a:txBody>
                  <a:tcPr marL="6350" marR="6350" marT="6350" marB="0" anchor="b"/>
                </a:tc>
                <a:extLst>
                  <a:ext uri="{0D108BD9-81ED-4DB2-BD59-A6C34878D82A}">
                    <a16:rowId xmlns:a16="http://schemas.microsoft.com/office/drawing/2014/main" val="4146543539"/>
                  </a:ext>
                </a:extLst>
              </a:tr>
              <a:tr h="709799">
                <a:tc>
                  <a:txBody>
                    <a:bodyPr/>
                    <a:lstStyle/>
                    <a:p>
                      <a:pPr algn="ctr" fontAlgn="b"/>
                      <a:r>
                        <a:rPr lang="en-SG" sz="1400" b="1" i="0" u="none" strike="noStrike" dirty="0">
                          <a:solidFill>
                            <a:schemeClr val="bg1"/>
                          </a:solidFill>
                          <a:effectLst/>
                          <a:latin typeface="Calibri" panose="020F0502020204030204" pitchFamily="34" charset="0"/>
                        </a:rPr>
                        <a:t>Voting Classifiers</a:t>
                      </a:r>
                    </a:p>
                  </a:txBody>
                  <a:tcPr marL="6350" marR="6350" marT="6350" marB="0" anchor="b">
                    <a:solidFill>
                      <a:schemeClr val="accent1">
                        <a:lumMod val="60000"/>
                        <a:lumOff val="40000"/>
                      </a:schemeClr>
                    </a:solidFill>
                  </a:tcPr>
                </a:tc>
                <a:tc>
                  <a:txBody>
                    <a:bodyPr/>
                    <a:lstStyle/>
                    <a:p>
                      <a:pPr algn="ctr" fontAlgn="b"/>
                      <a:r>
                        <a:rPr lang="en-SG" sz="1100" b="0" i="0" u="none" strike="noStrike" dirty="0">
                          <a:solidFill>
                            <a:srgbClr val="000000"/>
                          </a:solidFill>
                          <a:effectLst/>
                          <a:latin typeface="Calibri" panose="020F0502020204030204" pitchFamily="34" charset="0"/>
                        </a:rPr>
                        <a:t>51%</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0%</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93%</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0%</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78%</a:t>
                      </a:r>
                    </a:p>
                  </a:txBody>
                  <a:tcPr marL="6350" marR="6350" marT="6350" marB="0" anchor="b"/>
                </a:tc>
                <a:tc>
                  <a:txBody>
                    <a:bodyPr/>
                    <a:lstStyle/>
                    <a:p>
                      <a:pPr algn="ctr" rtl="0" fontAlgn="b"/>
                      <a:r>
                        <a:rPr lang="en-SG" sz="1400" b="0" i="0" u="none" strike="noStrike" dirty="0">
                          <a:solidFill>
                            <a:srgbClr val="000000"/>
                          </a:solidFill>
                          <a:effectLst/>
                          <a:latin typeface="Calibri" panose="020F0502020204030204" pitchFamily="34" charset="0"/>
                        </a:rPr>
                        <a:t>[[127605 1]                                           [ 35391 13]] </a:t>
                      </a:r>
                    </a:p>
                  </a:txBody>
                  <a:tcPr marL="6350" marR="6350" marT="6350" marB="0" anchor="b"/>
                </a:tc>
                <a:extLst>
                  <a:ext uri="{0D108BD9-81ED-4DB2-BD59-A6C34878D82A}">
                    <a16:rowId xmlns:a16="http://schemas.microsoft.com/office/drawing/2014/main" val="2512728359"/>
                  </a:ext>
                </a:extLst>
              </a:tr>
              <a:tr h="565432">
                <a:tc>
                  <a:txBody>
                    <a:bodyPr/>
                    <a:lstStyle/>
                    <a:p>
                      <a:pPr algn="ctr" fontAlgn="b"/>
                      <a:r>
                        <a:rPr lang="en-SG" sz="1400" b="1" i="0" u="none" strike="noStrike" dirty="0">
                          <a:solidFill>
                            <a:schemeClr val="bg1"/>
                          </a:solidFill>
                          <a:effectLst/>
                          <a:latin typeface="Calibri" panose="020F0502020204030204" pitchFamily="34" charset="0"/>
                        </a:rPr>
                        <a:t> LGBMClassifier </a:t>
                      </a:r>
                    </a:p>
                  </a:txBody>
                  <a:tcPr marL="6350" marR="6350" marT="6350" marB="0" anchor="b">
                    <a:solidFill>
                      <a:schemeClr val="accent1">
                        <a:lumMod val="60000"/>
                        <a:lumOff val="40000"/>
                      </a:schemeClr>
                    </a:solidFill>
                  </a:tcPr>
                </a:tc>
                <a:tc>
                  <a:txBody>
                    <a:bodyPr/>
                    <a:lstStyle/>
                    <a:p>
                      <a:pPr algn="ctr" fontAlgn="b"/>
                      <a:r>
                        <a:rPr lang="en-SG" sz="1100" b="0" i="0" u="none" strike="noStrike" dirty="0">
                          <a:solidFill>
                            <a:srgbClr val="000000"/>
                          </a:solidFill>
                          <a:effectLst/>
                          <a:latin typeface="Calibri" panose="020F0502020204030204" pitchFamily="34" charset="0"/>
                        </a:rPr>
                        <a:t>62%</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36%</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30%</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47%</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64%</a:t>
                      </a:r>
                    </a:p>
                  </a:txBody>
                  <a:tcPr marL="6350" marR="6350" marT="6350" marB="0" anchor="b"/>
                </a:tc>
                <a:tc>
                  <a:txBody>
                    <a:bodyPr/>
                    <a:lstStyle/>
                    <a:p>
                      <a:pPr algn="ctr" rtl="0" fontAlgn="b"/>
                      <a:r>
                        <a:rPr lang="en-SG" sz="1200" b="0" i="0" u="none" strike="noStrike" dirty="0">
                          <a:solidFill>
                            <a:srgbClr val="000000"/>
                          </a:solidFill>
                          <a:effectLst/>
                          <a:latin typeface="Calibri" panose="020F0502020204030204" pitchFamily="34" charset="0"/>
                        </a:rPr>
                        <a:t>[[88033 39573]                                      [18671 16733]]</a:t>
                      </a:r>
                    </a:p>
                  </a:txBody>
                  <a:tcPr marL="6350" marR="6350" marT="6350" marB="0" anchor="b"/>
                </a:tc>
                <a:extLst>
                  <a:ext uri="{0D108BD9-81ED-4DB2-BD59-A6C34878D82A}">
                    <a16:rowId xmlns:a16="http://schemas.microsoft.com/office/drawing/2014/main" val="2529094884"/>
                  </a:ext>
                </a:extLst>
              </a:tr>
              <a:tr h="565432">
                <a:tc>
                  <a:txBody>
                    <a:bodyPr/>
                    <a:lstStyle/>
                    <a:p>
                      <a:pPr algn="ctr" fontAlgn="b"/>
                      <a:r>
                        <a:rPr lang="en-SG" sz="1400" b="1" i="0" u="none" strike="noStrike" dirty="0">
                          <a:solidFill>
                            <a:schemeClr val="bg1"/>
                          </a:solidFill>
                          <a:effectLst/>
                          <a:latin typeface="Calibri" panose="020F0502020204030204" pitchFamily="34" charset="0"/>
                        </a:rPr>
                        <a:t> LGBMClassifier -GRID Search CV  </a:t>
                      </a:r>
                    </a:p>
                  </a:txBody>
                  <a:tcPr marL="6350" marR="6350" marT="6350" marB="0" anchor="b">
                    <a:solidFill>
                      <a:schemeClr val="accent1">
                        <a:lumMod val="60000"/>
                        <a:lumOff val="40000"/>
                      </a:schemeClr>
                    </a:solidFill>
                  </a:tcPr>
                </a:tc>
                <a:tc>
                  <a:txBody>
                    <a:bodyPr/>
                    <a:lstStyle/>
                    <a:p>
                      <a:pPr algn="ctr" fontAlgn="b"/>
                      <a:r>
                        <a:rPr lang="en-SG" sz="1100" b="0" i="0" u="none" strike="noStrike" dirty="0">
                          <a:solidFill>
                            <a:srgbClr val="000000"/>
                          </a:solidFill>
                          <a:effectLst/>
                          <a:latin typeface="Calibri" panose="020F0502020204030204" pitchFamily="34" charset="0"/>
                        </a:rPr>
                        <a:t>62%</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38%</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28%</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60%</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58%</a:t>
                      </a:r>
                    </a:p>
                  </a:txBody>
                  <a:tcPr marL="6350" marR="6350" marT="6350" marB="0" anchor="b"/>
                </a:tc>
                <a:tc>
                  <a:txBody>
                    <a:bodyPr/>
                    <a:lstStyle/>
                    <a:p>
                      <a:pPr algn="ctr" rtl="0" fontAlgn="b"/>
                      <a:r>
                        <a:rPr lang="en-SG" sz="1200" b="0" i="0" u="none" strike="noStrike" dirty="0">
                          <a:solidFill>
                            <a:srgbClr val="000000"/>
                          </a:solidFill>
                          <a:effectLst/>
                          <a:latin typeface="Calibri" panose="020F0502020204030204" pitchFamily="34" charset="0"/>
                        </a:rPr>
                        <a:t>[[73158 54448]                                           [14124 21280]] </a:t>
                      </a:r>
                    </a:p>
                  </a:txBody>
                  <a:tcPr marL="6350" marR="6350" marT="6350" marB="0" anchor="b"/>
                </a:tc>
                <a:extLst>
                  <a:ext uri="{0D108BD9-81ED-4DB2-BD59-A6C34878D82A}">
                    <a16:rowId xmlns:a16="http://schemas.microsoft.com/office/drawing/2014/main" val="3357967941"/>
                  </a:ext>
                </a:extLst>
              </a:tr>
            </a:tbl>
          </a:graphicData>
        </a:graphic>
      </p:graphicFrame>
      <p:sp>
        <p:nvSpPr>
          <p:cNvPr id="4" name="Title 3">
            <a:extLst>
              <a:ext uri="{FF2B5EF4-FFF2-40B4-BE49-F238E27FC236}">
                <a16:creationId xmlns:a16="http://schemas.microsoft.com/office/drawing/2014/main" id="{DF356735-3596-4183-A1E8-C1483B578F39}"/>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1" algn="ctr"/>
            <a:r>
              <a:rPr lang="en-SG" sz="3200" b="1" dirty="0">
                <a:solidFill>
                  <a:schemeClr val="bg1"/>
                </a:solidFill>
                <a:latin typeface="STLiti" panose="02010800040101010101" pitchFamily="2" charset="-122"/>
                <a:ea typeface="STLiti" panose="02010800040101010101" pitchFamily="2" charset="-122"/>
              </a:rPr>
              <a:t>Analysis and Modelling – examining the models (Performance on Train sample)</a:t>
            </a:r>
          </a:p>
        </p:txBody>
      </p:sp>
    </p:spTree>
    <p:extLst>
      <p:ext uri="{BB962C8B-B14F-4D97-AF65-F5344CB8AC3E}">
        <p14:creationId xmlns:p14="http://schemas.microsoft.com/office/powerpoint/2010/main" val="200490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9C37F3A-52A8-42E1-9ABF-F5120FB139FB}"/>
              </a:ext>
            </a:extLst>
          </p:cNvPr>
          <p:cNvGraphicFramePr>
            <a:graphicFrameLocks noGrp="1"/>
          </p:cNvGraphicFramePr>
          <p:nvPr>
            <p:extLst>
              <p:ext uri="{D42A27DB-BD31-4B8C-83A1-F6EECF244321}">
                <p14:modId xmlns:p14="http://schemas.microsoft.com/office/powerpoint/2010/main" val="250721109"/>
              </p:ext>
            </p:extLst>
          </p:nvPr>
        </p:nvGraphicFramePr>
        <p:xfrm>
          <a:off x="718930" y="1120050"/>
          <a:ext cx="10754139" cy="4617899"/>
        </p:xfrm>
        <a:graphic>
          <a:graphicData uri="http://schemas.openxmlformats.org/drawingml/2006/table">
            <a:tbl>
              <a:tblPr>
                <a:tableStyleId>{BDBED569-4797-4DF1-A0F4-6AAB3CD982D8}</a:tableStyleId>
              </a:tblPr>
              <a:tblGrid>
                <a:gridCol w="1183540">
                  <a:extLst>
                    <a:ext uri="{9D8B030D-6E8A-4147-A177-3AD203B41FA5}">
                      <a16:colId xmlns:a16="http://schemas.microsoft.com/office/drawing/2014/main" val="2653255523"/>
                    </a:ext>
                  </a:extLst>
                </a:gridCol>
                <a:gridCol w="1525451">
                  <a:extLst>
                    <a:ext uri="{9D8B030D-6E8A-4147-A177-3AD203B41FA5}">
                      <a16:colId xmlns:a16="http://schemas.microsoft.com/office/drawing/2014/main" val="215166283"/>
                    </a:ext>
                  </a:extLst>
                </a:gridCol>
                <a:gridCol w="1560520">
                  <a:extLst>
                    <a:ext uri="{9D8B030D-6E8A-4147-A177-3AD203B41FA5}">
                      <a16:colId xmlns:a16="http://schemas.microsoft.com/office/drawing/2014/main" val="853688557"/>
                    </a:ext>
                  </a:extLst>
                </a:gridCol>
                <a:gridCol w="1586820">
                  <a:extLst>
                    <a:ext uri="{9D8B030D-6E8A-4147-A177-3AD203B41FA5}">
                      <a16:colId xmlns:a16="http://schemas.microsoft.com/office/drawing/2014/main" val="491397201"/>
                    </a:ext>
                  </a:extLst>
                </a:gridCol>
                <a:gridCol w="1446549">
                  <a:extLst>
                    <a:ext uri="{9D8B030D-6E8A-4147-A177-3AD203B41FA5}">
                      <a16:colId xmlns:a16="http://schemas.microsoft.com/office/drawing/2014/main" val="1279009434"/>
                    </a:ext>
                  </a:extLst>
                </a:gridCol>
                <a:gridCol w="1244908">
                  <a:extLst>
                    <a:ext uri="{9D8B030D-6E8A-4147-A177-3AD203B41FA5}">
                      <a16:colId xmlns:a16="http://schemas.microsoft.com/office/drawing/2014/main" val="1125876579"/>
                    </a:ext>
                  </a:extLst>
                </a:gridCol>
                <a:gridCol w="2206351">
                  <a:extLst>
                    <a:ext uri="{9D8B030D-6E8A-4147-A177-3AD203B41FA5}">
                      <a16:colId xmlns:a16="http://schemas.microsoft.com/office/drawing/2014/main" val="1616230348"/>
                    </a:ext>
                  </a:extLst>
                </a:gridCol>
              </a:tblGrid>
              <a:tr h="594987">
                <a:tc>
                  <a:txBody>
                    <a:bodyPr/>
                    <a:lstStyle/>
                    <a:p>
                      <a:pPr algn="ctr" fontAlgn="b"/>
                      <a:r>
                        <a:rPr lang="en-SG" sz="1400" b="1" i="0" u="none" strike="noStrike" dirty="0">
                          <a:solidFill>
                            <a:schemeClr val="bg1"/>
                          </a:solidFill>
                          <a:effectLst/>
                          <a:latin typeface="Calibri" panose="020F0502020204030204" pitchFamily="34" charset="0"/>
                        </a:rPr>
                        <a:t>Models</a:t>
                      </a:r>
                    </a:p>
                  </a:txBody>
                  <a:tcPr marL="6350" marR="6350" marT="6350" marB="0" anchor="b">
                    <a:solidFill>
                      <a:schemeClr val="accent1">
                        <a:lumMod val="60000"/>
                        <a:lumOff val="40000"/>
                      </a:schemeClr>
                    </a:solidFill>
                  </a:tcPr>
                </a:tc>
                <a:tc>
                  <a:txBody>
                    <a:bodyPr/>
                    <a:lstStyle/>
                    <a:p>
                      <a:pPr algn="ctr" fontAlgn="b"/>
                      <a:r>
                        <a:rPr lang="en-SG" sz="1400" b="1" i="0" u="none" strike="noStrike" dirty="0">
                          <a:solidFill>
                            <a:schemeClr val="bg1"/>
                          </a:solidFill>
                          <a:effectLst/>
                          <a:latin typeface="Calibri" panose="020F0502020204030204" pitchFamily="34" charset="0"/>
                        </a:rPr>
                        <a:t>AUC</a:t>
                      </a:r>
                    </a:p>
                  </a:txBody>
                  <a:tcPr marL="6350" marR="6350" marT="6350" marB="0" anchor="b">
                    <a:solidFill>
                      <a:schemeClr val="accent1">
                        <a:lumMod val="60000"/>
                        <a:lumOff val="40000"/>
                      </a:schemeClr>
                    </a:solidFill>
                  </a:tcPr>
                </a:tc>
                <a:tc>
                  <a:txBody>
                    <a:bodyPr/>
                    <a:lstStyle/>
                    <a:p>
                      <a:pPr algn="ctr" fontAlgn="b"/>
                      <a:r>
                        <a:rPr lang="en-SG" sz="1400" b="1" i="0" u="none" strike="noStrike" dirty="0">
                          <a:solidFill>
                            <a:schemeClr val="bg1"/>
                          </a:solidFill>
                          <a:effectLst/>
                          <a:latin typeface="Calibri" panose="020F0502020204030204" pitchFamily="34" charset="0"/>
                        </a:rPr>
                        <a:t>F1</a:t>
                      </a:r>
                    </a:p>
                  </a:txBody>
                  <a:tcPr marL="6350" marR="6350" marT="6350" marB="0" anchor="b">
                    <a:solidFill>
                      <a:schemeClr val="accent1">
                        <a:lumMod val="60000"/>
                        <a:lumOff val="40000"/>
                      </a:schemeClr>
                    </a:solidFill>
                  </a:tcPr>
                </a:tc>
                <a:tc>
                  <a:txBody>
                    <a:bodyPr/>
                    <a:lstStyle/>
                    <a:p>
                      <a:pPr algn="ctr" fontAlgn="b"/>
                      <a:r>
                        <a:rPr lang="en-SG" sz="1400" b="1" i="0" u="none" strike="noStrike" dirty="0">
                          <a:solidFill>
                            <a:schemeClr val="bg1"/>
                          </a:solidFill>
                          <a:effectLst/>
                          <a:latin typeface="Calibri" panose="020F0502020204030204" pitchFamily="34" charset="0"/>
                        </a:rPr>
                        <a:t>Precision</a:t>
                      </a:r>
                    </a:p>
                  </a:txBody>
                  <a:tcPr marL="6350" marR="6350" marT="6350" marB="0" anchor="b">
                    <a:solidFill>
                      <a:schemeClr val="accent1">
                        <a:lumMod val="60000"/>
                        <a:lumOff val="40000"/>
                      </a:schemeClr>
                    </a:solidFill>
                  </a:tcPr>
                </a:tc>
                <a:tc>
                  <a:txBody>
                    <a:bodyPr/>
                    <a:lstStyle/>
                    <a:p>
                      <a:pPr algn="ctr" fontAlgn="b"/>
                      <a:r>
                        <a:rPr lang="en-SG" sz="1400" b="1" i="0" u="none" strike="noStrike" dirty="0">
                          <a:solidFill>
                            <a:schemeClr val="bg1"/>
                          </a:solidFill>
                          <a:effectLst/>
                          <a:latin typeface="Calibri" panose="020F0502020204030204" pitchFamily="34" charset="0"/>
                        </a:rPr>
                        <a:t>Recall</a:t>
                      </a:r>
                    </a:p>
                  </a:txBody>
                  <a:tcPr marL="6350" marR="6350" marT="6350" marB="0" anchor="b">
                    <a:solidFill>
                      <a:schemeClr val="accent1">
                        <a:lumMod val="60000"/>
                        <a:lumOff val="40000"/>
                      </a:schemeClr>
                    </a:solidFill>
                  </a:tcPr>
                </a:tc>
                <a:tc>
                  <a:txBody>
                    <a:bodyPr/>
                    <a:lstStyle/>
                    <a:p>
                      <a:pPr algn="ctr" fontAlgn="b"/>
                      <a:r>
                        <a:rPr lang="en-SG" sz="1400" b="1" i="0" u="none" strike="noStrike" dirty="0">
                          <a:solidFill>
                            <a:schemeClr val="bg1"/>
                          </a:solidFill>
                          <a:effectLst/>
                          <a:latin typeface="Calibri" panose="020F0502020204030204" pitchFamily="34" charset="0"/>
                        </a:rPr>
                        <a:t>Accuracy</a:t>
                      </a:r>
                    </a:p>
                  </a:txBody>
                  <a:tcPr marL="6350" marR="6350" marT="6350" marB="0" anchor="b">
                    <a:solidFill>
                      <a:schemeClr val="accent1">
                        <a:lumMod val="60000"/>
                        <a:lumOff val="40000"/>
                      </a:schemeClr>
                    </a:solidFill>
                  </a:tcPr>
                </a:tc>
                <a:tc>
                  <a:txBody>
                    <a:bodyPr/>
                    <a:lstStyle/>
                    <a:p>
                      <a:pPr algn="ctr" fontAlgn="b"/>
                      <a:r>
                        <a:rPr lang="en-SG" sz="1400" b="1" i="0" u="none" strike="noStrike" dirty="0">
                          <a:solidFill>
                            <a:schemeClr val="bg1"/>
                          </a:solidFill>
                          <a:effectLst/>
                          <a:latin typeface="Calibri" panose="020F0502020204030204" pitchFamily="34" charset="0"/>
                        </a:rPr>
                        <a:t>Confusion Matrix</a:t>
                      </a:r>
                    </a:p>
                  </a:txBody>
                  <a:tcPr marL="6350" marR="6350" marT="6350" marB="0" anchor="b">
                    <a:solidFill>
                      <a:schemeClr val="accent1">
                        <a:lumMod val="60000"/>
                        <a:lumOff val="40000"/>
                      </a:schemeClr>
                    </a:solidFill>
                  </a:tcPr>
                </a:tc>
                <a:extLst>
                  <a:ext uri="{0D108BD9-81ED-4DB2-BD59-A6C34878D82A}">
                    <a16:rowId xmlns:a16="http://schemas.microsoft.com/office/drawing/2014/main" val="2756673445"/>
                  </a:ext>
                </a:extLst>
              </a:tr>
              <a:tr h="488033">
                <a:tc>
                  <a:txBody>
                    <a:bodyPr/>
                    <a:lstStyle/>
                    <a:p>
                      <a:pPr algn="ctr" fontAlgn="b"/>
                      <a:r>
                        <a:rPr lang="en-SG" sz="1400" b="1" i="0" u="none" strike="noStrike" dirty="0">
                          <a:solidFill>
                            <a:schemeClr val="bg1"/>
                          </a:solidFill>
                          <a:effectLst/>
                          <a:latin typeface="Calibri" panose="020F0502020204030204" pitchFamily="34" charset="0"/>
                        </a:rPr>
                        <a:t>Logistic Regression </a:t>
                      </a:r>
                    </a:p>
                  </a:txBody>
                  <a:tcPr marL="6350" marR="6350" marT="6350" marB="0" anchor="b">
                    <a:solidFill>
                      <a:schemeClr val="accent1">
                        <a:lumMod val="60000"/>
                        <a:lumOff val="40000"/>
                      </a:schemeClr>
                    </a:solidFill>
                  </a:tcPr>
                </a:tc>
                <a:tc>
                  <a:txBody>
                    <a:bodyPr/>
                    <a:lstStyle/>
                    <a:p>
                      <a:pPr algn="ctr" fontAlgn="b"/>
                      <a:r>
                        <a:rPr lang="en-SG" sz="1100" b="0" i="0" u="none" strike="noStrike" dirty="0">
                          <a:solidFill>
                            <a:srgbClr val="000000"/>
                          </a:solidFill>
                          <a:effectLst/>
                          <a:latin typeface="Calibri" panose="020F0502020204030204" pitchFamily="34" charset="0"/>
                        </a:rPr>
                        <a:t>61%</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38%</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27%</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63%</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55%</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[[29000 25708]                                                        [ 5580 9596]]</a:t>
                      </a:r>
                    </a:p>
                  </a:txBody>
                  <a:tcPr marL="6350" marR="6350" marT="6350" marB="0" anchor="b"/>
                </a:tc>
                <a:extLst>
                  <a:ext uri="{0D108BD9-81ED-4DB2-BD59-A6C34878D82A}">
                    <a16:rowId xmlns:a16="http://schemas.microsoft.com/office/drawing/2014/main" val="3557473249"/>
                  </a:ext>
                </a:extLst>
              </a:tr>
              <a:tr h="525560">
                <a:tc>
                  <a:txBody>
                    <a:bodyPr/>
                    <a:lstStyle/>
                    <a:p>
                      <a:pPr algn="ctr" fontAlgn="b"/>
                      <a:r>
                        <a:rPr lang="en-SG" sz="1400" b="1" i="0" u="none" strike="noStrike" dirty="0">
                          <a:solidFill>
                            <a:schemeClr val="bg1"/>
                          </a:solidFill>
                          <a:effectLst/>
                          <a:latin typeface="Calibri" panose="020F0502020204030204" pitchFamily="34" charset="0"/>
                        </a:rPr>
                        <a:t>Decision Tree</a:t>
                      </a:r>
                    </a:p>
                  </a:txBody>
                  <a:tcPr marL="6350" marR="6350" marT="6350" marB="0" anchor="b">
                    <a:solidFill>
                      <a:schemeClr val="accent1">
                        <a:lumMod val="60000"/>
                        <a:lumOff val="40000"/>
                      </a:schemeClr>
                    </a:solidFill>
                  </a:tcPr>
                </a:tc>
                <a:tc>
                  <a:txBody>
                    <a:bodyPr/>
                    <a:lstStyle/>
                    <a:p>
                      <a:pPr algn="ctr" fontAlgn="b"/>
                      <a:r>
                        <a:rPr lang="en-SG" sz="1100" b="0" i="0" u="none" strike="noStrike">
                          <a:solidFill>
                            <a:srgbClr val="000000"/>
                          </a:solidFill>
                          <a:effectLst/>
                          <a:latin typeface="Calibri" panose="020F0502020204030204" pitchFamily="34" charset="0"/>
                        </a:rPr>
                        <a:t>61%</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38%</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27%</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65%</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54%</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[[27802 26906]                                                    [ 5245 9931]] </a:t>
                      </a:r>
                    </a:p>
                  </a:txBody>
                  <a:tcPr marL="6350" marR="6350" marT="6350" marB="0" anchor="b"/>
                </a:tc>
                <a:extLst>
                  <a:ext uri="{0D108BD9-81ED-4DB2-BD59-A6C34878D82A}">
                    <a16:rowId xmlns:a16="http://schemas.microsoft.com/office/drawing/2014/main" val="2873065619"/>
                  </a:ext>
                </a:extLst>
              </a:tr>
              <a:tr h="508470">
                <a:tc>
                  <a:txBody>
                    <a:bodyPr/>
                    <a:lstStyle/>
                    <a:p>
                      <a:pPr algn="ctr" fontAlgn="b"/>
                      <a:r>
                        <a:rPr lang="en-SG" sz="1400" b="1" i="0" u="none" strike="noStrike" dirty="0">
                          <a:solidFill>
                            <a:schemeClr val="bg1"/>
                          </a:solidFill>
                          <a:effectLst/>
                          <a:latin typeface="Calibri" panose="020F0502020204030204" pitchFamily="34" charset="0"/>
                        </a:rPr>
                        <a:t>Random Forest</a:t>
                      </a:r>
                    </a:p>
                  </a:txBody>
                  <a:tcPr marL="6350" marR="6350" marT="6350" marB="0" anchor="b">
                    <a:solidFill>
                      <a:schemeClr val="accent1">
                        <a:lumMod val="60000"/>
                        <a:lumOff val="40000"/>
                      </a:schemeClr>
                    </a:solidFill>
                  </a:tcPr>
                </a:tc>
                <a:tc>
                  <a:txBody>
                    <a:bodyPr/>
                    <a:lstStyle/>
                    <a:p>
                      <a:pPr algn="ctr" fontAlgn="b"/>
                      <a:r>
                        <a:rPr lang="en-SG" sz="1100" b="0" i="0" u="none" strike="noStrike">
                          <a:solidFill>
                            <a:srgbClr val="000000"/>
                          </a:solidFill>
                          <a:effectLst/>
                          <a:latin typeface="Calibri" panose="020F0502020204030204" pitchFamily="34" charset="0"/>
                        </a:rPr>
                        <a:t>61%</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38%</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27%</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67%</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54%</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[[27420 27288]                                                         [ 5074 10102]]</a:t>
                      </a:r>
                    </a:p>
                  </a:txBody>
                  <a:tcPr marL="6350" marR="6350" marT="6350" marB="0" anchor="b"/>
                </a:tc>
                <a:extLst>
                  <a:ext uri="{0D108BD9-81ED-4DB2-BD59-A6C34878D82A}">
                    <a16:rowId xmlns:a16="http://schemas.microsoft.com/office/drawing/2014/main" val="2026615421"/>
                  </a:ext>
                </a:extLst>
              </a:tr>
              <a:tr h="444377">
                <a:tc>
                  <a:txBody>
                    <a:bodyPr/>
                    <a:lstStyle/>
                    <a:p>
                      <a:pPr algn="ctr" fontAlgn="b"/>
                      <a:r>
                        <a:rPr lang="en-SG" sz="1400" b="1" i="0" u="none" strike="noStrike" dirty="0">
                          <a:solidFill>
                            <a:schemeClr val="bg1"/>
                          </a:solidFill>
                          <a:effectLst/>
                          <a:latin typeface="Calibri" panose="020F0502020204030204" pitchFamily="34" charset="0"/>
                        </a:rPr>
                        <a:t>Gradient Boosting</a:t>
                      </a:r>
                    </a:p>
                  </a:txBody>
                  <a:tcPr marL="6350" marR="6350" marT="6350" marB="0" anchor="b">
                    <a:solidFill>
                      <a:schemeClr val="accent1">
                        <a:lumMod val="60000"/>
                        <a:lumOff val="40000"/>
                      </a:schemeClr>
                    </a:solidFill>
                  </a:tcPr>
                </a:tc>
                <a:tc>
                  <a:txBody>
                    <a:bodyPr/>
                    <a:lstStyle/>
                    <a:p>
                      <a:pPr algn="ctr" fontAlgn="b"/>
                      <a:r>
                        <a:rPr lang="en-SG" sz="1100" b="0" i="0" u="none" strike="noStrike" dirty="0">
                          <a:solidFill>
                            <a:srgbClr val="000000"/>
                          </a:solidFill>
                          <a:effectLst/>
                          <a:latin typeface="Calibri" panose="020F0502020204030204" pitchFamily="34" charset="0"/>
                        </a:rPr>
                        <a:t>58%</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38%</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28%</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60%</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58%</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[[31096 23612]                                                  [ 6071 9105]]</a:t>
                      </a:r>
                    </a:p>
                  </a:txBody>
                  <a:tcPr marL="6350" marR="6350" marT="6350" marB="0" anchor="b"/>
                </a:tc>
                <a:extLst>
                  <a:ext uri="{0D108BD9-81ED-4DB2-BD59-A6C34878D82A}">
                    <a16:rowId xmlns:a16="http://schemas.microsoft.com/office/drawing/2014/main" val="241032025"/>
                  </a:ext>
                </a:extLst>
              </a:tr>
              <a:tr h="504197">
                <a:tc>
                  <a:txBody>
                    <a:bodyPr/>
                    <a:lstStyle/>
                    <a:p>
                      <a:pPr algn="ctr" fontAlgn="b"/>
                      <a:r>
                        <a:rPr lang="en-SG" sz="1400" b="1" i="0" u="none" strike="noStrike" dirty="0">
                          <a:solidFill>
                            <a:schemeClr val="bg1"/>
                          </a:solidFill>
                          <a:effectLst/>
                          <a:latin typeface="Calibri" panose="020F0502020204030204" pitchFamily="34" charset="0"/>
                        </a:rPr>
                        <a:t>Ada Boosting</a:t>
                      </a:r>
                    </a:p>
                  </a:txBody>
                  <a:tcPr marL="6350" marR="6350" marT="6350" marB="0" anchor="b">
                    <a:solidFill>
                      <a:schemeClr val="accent1">
                        <a:lumMod val="60000"/>
                        <a:lumOff val="40000"/>
                      </a:schemeClr>
                    </a:solidFill>
                  </a:tcPr>
                </a:tc>
                <a:tc>
                  <a:txBody>
                    <a:bodyPr/>
                    <a:lstStyle/>
                    <a:p>
                      <a:pPr algn="ctr" fontAlgn="b"/>
                      <a:r>
                        <a:rPr lang="en-SG" sz="1100" b="0" i="0" u="none" strike="noStrike">
                          <a:solidFill>
                            <a:srgbClr val="000000"/>
                          </a:solidFill>
                          <a:effectLst/>
                          <a:latin typeface="Calibri" panose="020F0502020204030204" pitchFamily="34" charset="0"/>
                        </a:rPr>
                        <a:t>58%</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38%</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27%</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65%</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54%</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[[28033 26675]                                                                                           [ 5310 9866]] </a:t>
                      </a:r>
                    </a:p>
                  </a:txBody>
                  <a:tcPr marL="6350" marR="6350" marT="6350" marB="0" anchor="b"/>
                </a:tc>
                <a:extLst>
                  <a:ext uri="{0D108BD9-81ED-4DB2-BD59-A6C34878D82A}">
                    <a16:rowId xmlns:a16="http://schemas.microsoft.com/office/drawing/2014/main" val="4146543539"/>
                  </a:ext>
                </a:extLst>
              </a:tr>
              <a:tr h="504197">
                <a:tc>
                  <a:txBody>
                    <a:bodyPr/>
                    <a:lstStyle/>
                    <a:p>
                      <a:pPr algn="ctr" fontAlgn="b"/>
                      <a:r>
                        <a:rPr lang="en-SG" sz="1400" b="1" i="0" u="none" strike="noStrike" dirty="0">
                          <a:solidFill>
                            <a:schemeClr val="bg1"/>
                          </a:solidFill>
                          <a:effectLst/>
                          <a:latin typeface="Calibri" panose="020F0502020204030204" pitchFamily="34" charset="0"/>
                        </a:rPr>
                        <a:t>Voting Classifiers</a:t>
                      </a:r>
                    </a:p>
                  </a:txBody>
                  <a:tcPr marL="6350" marR="6350" marT="6350" marB="0" anchor="b">
                    <a:solidFill>
                      <a:schemeClr val="accent1">
                        <a:lumMod val="60000"/>
                        <a:lumOff val="40000"/>
                      </a:schemeClr>
                    </a:solidFill>
                  </a:tcPr>
                </a:tc>
                <a:tc>
                  <a:txBody>
                    <a:bodyPr/>
                    <a:lstStyle/>
                    <a:p>
                      <a:pPr algn="ctr" fontAlgn="b"/>
                      <a:r>
                        <a:rPr lang="en-SG" sz="1100" b="0" i="0" u="none" strike="noStrike">
                          <a:solidFill>
                            <a:srgbClr val="000000"/>
                          </a:solidFill>
                          <a:effectLst/>
                          <a:latin typeface="Calibri" panose="020F0502020204030204" pitchFamily="34" charset="0"/>
                        </a:rPr>
                        <a:t>57%</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0%</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43%</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0%</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78%</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[[54704 4]                                                                                                                 [15173 3]] </a:t>
                      </a:r>
                    </a:p>
                  </a:txBody>
                  <a:tcPr marL="6350" marR="6350" marT="6350" marB="0" anchor="b"/>
                </a:tc>
                <a:extLst>
                  <a:ext uri="{0D108BD9-81ED-4DB2-BD59-A6C34878D82A}">
                    <a16:rowId xmlns:a16="http://schemas.microsoft.com/office/drawing/2014/main" val="2512728359"/>
                  </a:ext>
                </a:extLst>
              </a:tr>
              <a:tr h="401648">
                <a:tc>
                  <a:txBody>
                    <a:bodyPr/>
                    <a:lstStyle/>
                    <a:p>
                      <a:pPr algn="ctr" fontAlgn="b"/>
                      <a:r>
                        <a:rPr lang="en-SG" sz="1400" b="1" i="0" u="none" strike="noStrike" dirty="0">
                          <a:solidFill>
                            <a:schemeClr val="bg1"/>
                          </a:solidFill>
                          <a:effectLst/>
                          <a:latin typeface="Calibri" panose="020F0502020204030204" pitchFamily="34" charset="0"/>
                        </a:rPr>
                        <a:t> LGBMClassifier </a:t>
                      </a:r>
                    </a:p>
                  </a:txBody>
                  <a:tcPr marL="6350" marR="6350" marT="6350" marB="0" anchor="b">
                    <a:solidFill>
                      <a:schemeClr val="accent1">
                        <a:lumMod val="60000"/>
                        <a:lumOff val="40000"/>
                      </a:schemeClr>
                    </a:solidFill>
                  </a:tcPr>
                </a:tc>
                <a:tc>
                  <a:txBody>
                    <a:bodyPr/>
                    <a:lstStyle/>
                    <a:p>
                      <a:pPr algn="ctr" fontAlgn="b"/>
                      <a:r>
                        <a:rPr lang="en-SG" sz="1100" b="0" i="0" u="none" strike="noStrike">
                          <a:solidFill>
                            <a:srgbClr val="000000"/>
                          </a:solidFill>
                          <a:effectLst/>
                          <a:latin typeface="Calibri" panose="020F0502020204030204" pitchFamily="34" charset="0"/>
                        </a:rPr>
                        <a:t>61%</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36%</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29%</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46%</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64%</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[[37854 16910]                                                          [ 8185 6998]]</a:t>
                      </a:r>
                    </a:p>
                  </a:txBody>
                  <a:tcPr marL="6350" marR="6350" marT="6350" marB="0" anchor="b"/>
                </a:tc>
                <a:extLst>
                  <a:ext uri="{0D108BD9-81ED-4DB2-BD59-A6C34878D82A}">
                    <a16:rowId xmlns:a16="http://schemas.microsoft.com/office/drawing/2014/main" val="2529094884"/>
                  </a:ext>
                </a:extLst>
              </a:tr>
              <a:tr h="479203">
                <a:tc>
                  <a:txBody>
                    <a:bodyPr/>
                    <a:lstStyle/>
                    <a:p>
                      <a:pPr algn="ctr" fontAlgn="b"/>
                      <a:r>
                        <a:rPr lang="en-SG" sz="1400" b="1" i="0" u="none" strike="noStrike" dirty="0">
                          <a:solidFill>
                            <a:schemeClr val="bg1"/>
                          </a:solidFill>
                          <a:effectLst/>
                          <a:latin typeface="Calibri" panose="020F0502020204030204" pitchFamily="34" charset="0"/>
                        </a:rPr>
                        <a:t> LGBMClassifier -GRID Search CV  </a:t>
                      </a:r>
                    </a:p>
                  </a:txBody>
                  <a:tcPr marL="6350" marR="6350" marT="6350" marB="0" anchor="b">
                    <a:solidFill>
                      <a:schemeClr val="accent1">
                        <a:lumMod val="60000"/>
                        <a:lumOff val="40000"/>
                      </a:schemeClr>
                    </a:solidFill>
                  </a:tcPr>
                </a:tc>
                <a:tc>
                  <a:txBody>
                    <a:bodyPr/>
                    <a:lstStyle/>
                    <a:p>
                      <a:pPr algn="ctr" fontAlgn="b"/>
                      <a:r>
                        <a:rPr lang="en-SG" sz="1100" b="0" i="0" u="none" strike="noStrike">
                          <a:solidFill>
                            <a:srgbClr val="000000"/>
                          </a:solidFill>
                          <a:effectLst/>
                          <a:latin typeface="Calibri" panose="020F0502020204030204" pitchFamily="34" charset="0"/>
                        </a:rPr>
                        <a:t>61%</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38%</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28%</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58%</a:t>
                      </a:r>
                    </a:p>
                  </a:txBody>
                  <a:tcPr marL="6350" marR="6350" marT="6350" marB="0" anchor="b"/>
                </a:tc>
                <a:tc>
                  <a:txBody>
                    <a:bodyPr/>
                    <a:lstStyle/>
                    <a:p>
                      <a:pPr algn="ctr" fontAlgn="b"/>
                      <a:r>
                        <a:rPr lang="en-SG" sz="1100" b="0" i="0" u="none" strike="noStrike">
                          <a:solidFill>
                            <a:srgbClr val="000000"/>
                          </a:solidFill>
                          <a:effectLst/>
                          <a:latin typeface="Calibri" panose="020F0502020204030204" pitchFamily="34" charset="0"/>
                        </a:rPr>
                        <a:t>58%</a:t>
                      </a:r>
                    </a:p>
                  </a:txBody>
                  <a:tcPr marL="6350" marR="6350" marT="6350" marB="0" anchor="b"/>
                </a:tc>
                <a:tc>
                  <a:txBody>
                    <a:bodyPr/>
                    <a:lstStyle/>
                    <a:p>
                      <a:pPr algn="ctr" fontAlgn="b"/>
                      <a:r>
                        <a:rPr lang="en-SG" sz="1100" b="0" i="0" u="none" strike="noStrike" dirty="0">
                          <a:solidFill>
                            <a:srgbClr val="000000"/>
                          </a:solidFill>
                          <a:effectLst/>
                          <a:latin typeface="Calibri" panose="020F0502020204030204" pitchFamily="34" charset="0"/>
                        </a:rPr>
                        <a:t>[[31971 22737]                                                                                                 [ 6385 8791]]</a:t>
                      </a:r>
                    </a:p>
                  </a:txBody>
                  <a:tcPr marL="6350" marR="6350" marT="6350" marB="0" anchor="b"/>
                </a:tc>
                <a:extLst>
                  <a:ext uri="{0D108BD9-81ED-4DB2-BD59-A6C34878D82A}">
                    <a16:rowId xmlns:a16="http://schemas.microsoft.com/office/drawing/2014/main" val="3357967941"/>
                  </a:ext>
                </a:extLst>
              </a:tr>
            </a:tbl>
          </a:graphicData>
        </a:graphic>
      </p:graphicFrame>
      <p:sp>
        <p:nvSpPr>
          <p:cNvPr id="4" name="Title 3">
            <a:extLst>
              <a:ext uri="{FF2B5EF4-FFF2-40B4-BE49-F238E27FC236}">
                <a16:creationId xmlns:a16="http://schemas.microsoft.com/office/drawing/2014/main" id="{590694BE-E638-45F5-BE45-D196541060DE}"/>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b="1" dirty="0">
                <a:solidFill>
                  <a:schemeClr val="bg1"/>
                </a:solidFill>
                <a:latin typeface="STLiti" panose="02010800040101010101" pitchFamily="2" charset="-122"/>
                <a:ea typeface="STLiti" panose="02010800040101010101" pitchFamily="2" charset="-122"/>
              </a:rPr>
              <a:t>Validation – examining the models (Performance on test sample)</a:t>
            </a:r>
          </a:p>
        </p:txBody>
      </p:sp>
    </p:spTree>
    <p:extLst>
      <p:ext uri="{BB962C8B-B14F-4D97-AF65-F5344CB8AC3E}">
        <p14:creationId xmlns:p14="http://schemas.microsoft.com/office/powerpoint/2010/main" val="2055551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5F36A3-9DE6-46F4-A9CE-F55908EFC543}"/>
              </a:ext>
            </a:extLst>
          </p:cNvPr>
          <p:cNvSpPr txBox="1"/>
          <p:nvPr/>
        </p:nvSpPr>
        <p:spPr>
          <a:xfrm>
            <a:off x="626165" y="1331844"/>
            <a:ext cx="10316817" cy="5078313"/>
          </a:xfrm>
          <a:prstGeom prst="rect">
            <a:avLst/>
          </a:prstGeom>
          <a:noFill/>
        </p:spPr>
        <p:txBody>
          <a:bodyPr wrap="square" rtlCol="0">
            <a:spAutoFit/>
          </a:bodyPr>
          <a:lstStyle/>
          <a:p>
            <a:r>
              <a:rPr lang="en-SG" u="sng" dirty="0"/>
              <a:t>Model using logistic regression vs Other models</a:t>
            </a:r>
          </a:p>
          <a:p>
            <a:endParaRPr lang="en-SG" u="sng" dirty="0"/>
          </a:p>
          <a:p>
            <a:pPr marL="285750" indent="-285750">
              <a:buFont typeface="Wingdings" panose="05000000000000000000" pitchFamily="2" charset="2"/>
              <a:buChar char="Ø"/>
            </a:pPr>
            <a:r>
              <a:rPr lang="en-SG" dirty="0"/>
              <a:t>The performance of the model using logistic regression is at par with other models on train sample.</a:t>
            </a:r>
          </a:p>
          <a:p>
            <a:pPr marL="285750" indent="-285750">
              <a:buFont typeface="Wingdings" panose="05000000000000000000" pitchFamily="2" charset="2"/>
              <a:buChar char="Ø"/>
            </a:pPr>
            <a:r>
              <a:rPr lang="en-SG" dirty="0"/>
              <a:t>The performance on test sample is consistent and at par with the respective model’s performance on train sample. </a:t>
            </a:r>
          </a:p>
          <a:p>
            <a:pPr marL="285750" indent="-285750">
              <a:buFont typeface="Wingdings" panose="05000000000000000000" pitchFamily="2" charset="2"/>
              <a:buChar char="Ø"/>
            </a:pPr>
            <a:r>
              <a:rPr lang="en-SG" dirty="0"/>
              <a:t>This concludes there is no overfit of all the model on the train sample.</a:t>
            </a:r>
          </a:p>
          <a:p>
            <a:pPr marL="285750" indent="-285750">
              <a:buFont typeface="Wingdings" panose="05000000000000000000" pitchFamily="2" charset="2"/>
              <a:buChar char="Ø"/>
            </a:pPr>
            <a:endParaRPr lang="en-SG" dirty="0"/>
          </a:p>
          <a:p>
            <a:r>
              <a:rPr lang="en-SG" u="sng" dirty="0"/>
              <a:t>Acceptable model performance : Model using logistic regression</a:t>
            </a:r>
          </a:p>
          <a:p>
            <a:endParaRPr lang="en-SG" u="sng" dirty="0"/>
          </a:p>
          <a:p>
            <a:pPr marL="285750" indent="-285750">
              <a:buFont typeface="Wingdings" panose="05000000000000000000" pitchFamily="2" charset="2"/>
              <a:buChar char="Ø"/>
            </a:pPr>
            <a:r>
              <a:rPr lang="en-SG" dirty="0"/>
              <a:t>The AUC (&gt;60%) and Accuracy index (&gt;50%) on both train and test samples.</a:t>
            </a:r>
          </a:p>
          <a:p>
            <a:pPr marL="285750" indent="-285750">
              <a:buFont typeface="Wingdings" panose="05000000000000000000" pitchFamily="2" charset="2"/>
              <a:buChar char="Ø"/>
            </a:pPr>
            <a:r>
              <a:rPr lang="en-SG" dirty="0"/>
              <a:t> The performance of the model has not improved even after including all IDV’s (with no exclusions) in the train sample. </a:t>
            </a:r>
          </a:p>
          <a:p>
            <a:pPr marL="285750" indent="-285750">
              <a:buFont typeface="Wingdings" panose="05000000000000000000" pitchFamily="2" charset="2"/>
              <a:buChar char="Ø"/>
            </a:pPr>
            <a:r>
              <a:rPr lang="en-SG" dirty="0"/>
              <a:t>This concludes the unexplained DV is due lack of appropriate IDV’s in the data and not necessarily because of the error in the regression fit. </a:t>
            </a:r>
          </a:p>
          <a:p>
            <a:pPr marL="285750" indent="-285750">
              <a:buFont typeface="Wingdings" panose="05000000000000000000" pitchFamily="2" charset="2"/>
              <a:buChar char="Ø"/>
            </a:pPr>
            <a:endParaRPr lang="en-SG" dirty="0"/>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endParaRPr lang="en-SG" dirty="0"/>
          </a:p>
        </p:txBody>
      </p:sp>
      <p:sp>
        <p:nvSpPr>
          <p:cNvPr id="4" name="Title 3">
            <a:extLst>
              <a:ext uri="{FF2B5EF4-FFF2-40B4-BE49-F238E27FC236}">
                <a16:creationId xmlns:a16="http://schemas.microsoft.com/office/drawing/2014/main" id="{389CE9A8-3235-4566-9B57-F615EFC39B8D}"/>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b="1" dirty="0">
                <a:solidFill>
                  <a:schemeClr val="bg1"/>
                </a:solidFill>
                <a:latin typeface="STLiti" panose="02010800040101010101" pitchFamily="2" charset="-122"/>
                <a:ea typeface="STLiti" panose="02010800040101010101" pitchFamily="2" charset="-122"/>
              </a:rPr>
              <a:t>Analysis and Modelling – Evaluation of Models</a:t>
            </a:r>
          </a:p>
        </p:txBody>
      </p:sp>
    </p:spTree>
    <p:extLst>
      <p:ext uri="{BB962C8B-B14F-4D97-AF65-F5344CB8AC3E}">
        <p14:creationId xmlns:p14="http://schemas.microsoft.com/office/powerpoint/2010/main" val="11518111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FBBF64F-1691-4BEF-8065-B10865BA5653}"/>
              </a:ext>
            </a:extLst>
          </p:cNvPr>
          <p:cNvSpPr/>
          <p:nvPr/>
        </p:nvSpPr>
        <p:spPr>
          <a:xfrm>
            <a:off x="347870" y="1143001"/>
            <a:ext cx="8796130" cy="2819362"/>
          </a:xfrm>
          <a:prstGeom prst="rect">
            <a:avLst/>
          </a:prstGeom>
        </p:spPr>
        <p:txBody>
          <a:bodyPr wrap="square">
            <a:spAutoFit/>
          </a:bodyPr>
          <a:lstStyle/>
          <a:p>
            <a:r>
              <a:rPr lang="en-US" dirty="0"/>
              <a:t>We choose to scale the points such that a total score of 500 points corresponds to good/bad odds of 1 to 1 and an increase of the score of 200 points corresponds to a doubling of the good/bad odds.</a:t>
            </a:r>
          </a:p>
          <a:p>
            <a:endParaRPr lang="en-US" dirty="0"/>
          </a:p>
          <a:p>
            <a:pPr marL="285750" indent="-285750">
              <a:lnSpc>
                <a:spcPct val="150000"/>
              </a:lnSpc>
              <a:buFont typeface="Wingdings" panose="05000000000000000000" pitchFamily="2" charset="2"/>
              <a:buChar char="Ø"/>
            </a:pPr>
            <a:r>
              <a:rPr lang="en-US" dirty="0"/>
              <a:t>Scaling — the choice of scaling does not affect the predictive strength of the scorecard</a:t>
            </a:r>
          </a:p>
          <a:p>
            <a:pPr marL="285750" indent="-285750">
              <a:lnSpc>
                <a:spcPct val="150000"/>
              </a:lnSpc>
              <a:buFont typeface="Wingdings" panose="05000000000000000000" pitchFamily="2" charset="2"/>
              <a:buChar char="Ø"/>
            </a:pPr>
            <a:r>
              <a:rPr lang="en-US" dirty="0"/>
              <a:t>Points to double the odds’ (</a:t>
            </a:r>
            <a:r>
              <a:rPr lang="en-US" dirty="0" err="1"/>
              <a:t>pdo</a:t>
            </a:r>
            <a:r>
              <a:rPr lang="en-US" dirty="0"/>
              <a:t> = 200)</a:t>
            </a:r>
          </a:p>
          <a:p>
            <a:pPr marL="285750" indent="-285750">
              <a:lnSpc>
                <a:spcPct val="150000"/>
              </a:lnSpc>
              <a:buFont typeface="Wingdings" panose="05000000000000000000" pitchFamily="2" charset="2"/>
              <a:buChar char="Ø"/>
            </a:pPr>
            <a:r>
              <a:rPr lang="en-US" dirty="0"/>
              <a:t>Factor = </a:t>
            </a:r>
            <a:r>
              <a:rPr lang="en-US" dirty="0" err="1"/>
              <a:t>pdo</a:t>
            </a:r>
            <a:r>
              <a:rPr lang="en-US" dirty="0"/>
              <a:t> / ln(2)</a:t>
            </a:r>
          </a:p>
          <a:p>
            <a:pPr marL="285750" indent="-285750">
              <a:lnSpc>
                <a:spcPct val="150000"/>
              </a:lnSpc>
              <a:buFont typeface="Wingdings" panose="05000000000000000000" pitchFamily="2" charset="2"/>
              <a:buChar char="Ø"/>
            </a:pPr>
            <a:r>
              <a:rPr lang="en-US" dirty="0"/>
              <a:t>Offset = Score — {Factor * ln(Odds)}</a:t>
            </a:r>
            <a:endParaRPr lang="en-US" b="0" i="0" dirty="0">
              <a:effectLst/>
            </a:endParaRPr>
          </a:p>
        </p:txBody>
      </p:sp>
      <p:pic>
        <p:nvPicPr>
          <p:cNvPr id="7" name="Picture 6">
            <a:extLst>
              <a:ext uri="{FF2B5EF4-FFF2-40B4-BE49-F238E27FC236}">
                <a16:creationId xmlns:a16="http://schemas.microsoft.com/office/drawing/2014/main" id="{63AA8BD8-7D61-4987-A9FD-01921E12DEB6}"/>
              </a:ext>
            </a:extLst>
          </p:cNvPr>
          <p:cNvPicPr>
            <a:picLocks noChangeAspect="1"/>
          </p:cNvPicPr>
          <p:nvPr/>
        </p:nvPicPr>
        <p:blipFill>
          <a:blip r:embed="rId2"/>
          <a:stretch>
            <a:fillRect/>
          </a:stretch>
        </p:blipFill>
        <p:spPr>
          <a:xfrm>
            <a:off x="463411" y="4426681"/>
            <a:ext cx="5162550" cy="1123950"/>
          </a:xfrm>
          <a:prstGeom prst="rect">
            <a:avLst/>
          </a:prstGeom>
        </p:spPr>
      </p:pic>
      <p:sp>
        <p:nvSpPr>
          <p:cNvPr id="10" name="Rectangle 9">
            <a:extLst>
              <a:ext uri="{FF2B5EF4-FFF2-40B4-BE49-F238E27FC236}">
                <a16:creationId xmlns:a16="http://schemas.microsoft.com/office/drawing/2014/main" id="{330A9820-193E-4BCE-9771-4E19AAFB8AAB}"/>
              </a:ext>
            </a:extLst>
          </p:cNvPr>
          <p:cNvSpPr/>
          <p:nvPr/>
        </p:nvSpPr>
        <p:spPr>
          <a:xfrm>
            <a:off x="3048002" y="5645617"/>
            <a:ext cx="3518039" cy="369332"/>
          </a:xfrm>
          <a:prstGeom prst="rect">
            <a:avLst/>
          </a:prstGeom>
        </p:spPr>
        <p:txBody>
          <a:bodyPr wrap="square">
            <a:spAutoFit/>
          </a:bodyPr>
          <a:lstStyle/>
          <a:p>
            <a:r>
              <a:rPr lang="en-US" u="sng" dirty="0"/>
              <a:t>Scaled score bins on train sample:</a:t>
            </a:r>
            <a:endParaRPr lang="en-US" b="0" i="0" u="sng" dirty="0">
              <a:effectLst/>
            </a:endParaRPr>
          </a:p>
        </p:txBody>
      </p:sp>
      <p:graphicFrame>
        <p:nvGraphicFramePr>
          <p:cNvPr id="12" name="Table 11">
            <a:extLst>
              <a:ext uri="{FF2B5EF4-FFF2-40B4-BE49-F238E27FC236}">
                <a16:creationId xmlns:a16="http://schemas.microsoft.com/office/drawing/2014/main" id="{59FA07D6-C0E9-4A43-93C7-25DED328367A}"/>
              </a:ext>
            </a:extLst>
          </p:cNvPr>
          <p:cNvGraphicFramePr>
            <a:graphicFrameLocks noGrp="1"/>
          </p:cNvGraphicFramePr>
          <p:nvPr>
            <p:extLst>
              <p:ext uri="{D42A27DB-BD31-4B8C-83A1-F6EECF244321}">
                <p14:modId xmlns:p14="http://schemas.microsoft.com/office/powerpoint/2010/main" val="2342266553"/>
              </p:ext>
            </p:extLst>
          </p:nvPr>
        </p:nvGraphicFramePr>
        <p:xfrm>
          <a:off x="6566041" y="2877702"/>
          <a:ext cx="3683000" cy="3867150"/>
        </p:xfrm>
        <a:graphic>
          <a:graphicData uri="http://schemas.openxmlformats.org/drawingml/2006/table">
            <a:tbl>
              <a:tblPr/>
              <a:tblGrid>
                <a:gridCol w="622300">
                  <a:extLst>
                    <a:ext uri="{9D8B030D-6E8A-4147-A177-3AD203B41FA5}">
                      <a16:colId xmlns:a16="http://schemas.microsoft.com/office/drawing/2014/main" val="981117036"/>
                    </a:ext>
                  </a:extLst>
                </a:gridCol>
                <a:gridCol w="622300">
                  <a:extLst>
                    <a:ext uri="{9D8B030D-6E8A-4147-A177-3AD203B41FA5}">
                      <a16:colId xmlns:a16="http://schemas.microsoft.com/office/drawing/2014/main" val="1601193591"/>
                    </a:ext>
                  </a:extLst>
                </a:gridCol>
                <a:gridCol w="609600">
                  <a:extLst>
                    <a:ext uri="{9D8B030D-6E8A-4147-A177-3AD203B41FA5}">
                      <a16:colId xmlns:a16="http://schemas.microsoft.com/office/drawing/2014/main" val="4020044975"/>
                    </a:ext>
                  </a:extLst>
                </a:gridCol>
                <a:gridCol w="609600">
                  <a:extLst>
                    <a:ext uri="{9D8B030D-6E8A-4147-A177-3AD203B41FA5}">
                      <a16:colId xmlns:a16="http://schemas.microsoft.com/office/drawing/2014/main" val="4045784682"/>
                    </a:ext>
                  </a:extLst>
                </a:gridCol>
                <a:gridCol w="609600">
                  <a:extLst>
                    <a:ext uri="{9D8B030D-6E8A-4147-A177-3AD203B41FA5}">
                      <a16:colId xmlns:a16="http://schemas.microsoft.com/office/drawing/2014/main" val="1339741296"/>
                    </a:ext>
                  </a:extLst>
                </a:gridCol>
                <a:gridCol w="609600">
                  <a:extLst>
                    <a:ext uri="{9D8B030D-6E8A-4147-A177-3AD203B41FA5}">
                      <a16:colId xmlns:a16="http://schemas.microsoft.com/office/drawing/2014/main" val="1928499278"/>
                    </a:ext>
                  </a:extLst>
                </a:gridCol>
              </a:tblGrid>
              <a:tr h="184150">
                <a:tc>
                  <a:txBody>
                    <a:bodyPr/>
                    <a:lstStyle/>
                    <a:p>
                      <a:pPr algn="l" fontAlgn="b"/>
                      <a:r>
                        <a:rPr lang="en-SG" sz="1100" b="1" i="0" u="none" strike="noStrike">
                          <a:solidFill>
                            <a:srgbClr val="000000"/>
                          </a:solidFill>
                          <a:effectLst/>
                          <a:latin typeface="Calibri" panose="020F0502020204030204" pitchFamily="34" charset="0"/>
                        </a:rPr>
                        <a:t>Score Bin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SG" sz="1100" b="1" i="0" u="none" strike="noStrike">
                          <a:solidFill>
                            <a:srgbClr val="000000"/>
                          </a:solidFill>
                          <a:effectLst/>
                          <a:latin typeface="Calibri" panose="020F0502020204030204" pitchFamily="34" charset="0"/>
                        </a:rPr>
                        <a:t>Min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SG" sz="1100" b="1" i="0" u="none" strike="noStrike">
                          <a:solidFill>
                            <a:srgbClr val="000000"/>
                          </a:solidFill>
                          <a:effectLst/>
                          <a:latin typeface="Calibri" panose="020F0502020204030204" pitchFamily="34" charset="0"/>
                        </a:rPr>
                        <a:t>Max</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SG" sz="1100" b="1" i="0" u="none" strike="noStrike">
                          <a:solidFill>
                            <a:srgbClr val="000000"/>
                          </a:solidFill>
                          <a:effectLst/>
                          <a:latin typeface="Calibri" panose="020F0502020204030204" pitchFamily="34" charset="0"/>
                        </a:rPr>
                        <a:t>Count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SG" sz="1100" b="1" i="0" u="none" strike="noStrike">
                          <a:solidFill>
                            <a:srgbClr val="000000"/>
                          </a:solidFill>
                          <a:effectLst/>
                          <a:latin typeface="Calibri" panose="020F0502020204030204" pitchFamily="34" charset="0"/>
                        </a:rPr>
                        <a:t>Bads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SG" sz="1100" b="1" i="0" u="none" strike="noStrike">
                          <a:solidFill>
                            <a:srgbClr val="000000"/>
                          </a:solidFill>
                          <a:effectLst/>
                          <a:latin typeface="Calibri" panose="020F0502020204030204" pitchFamily="34" charset="0"/>
                        </a:rPr>
                        <a:t>BadRate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064504282"/>
                  </a:ext>
                </a:extLst>
              </a:tr>
              <a:tr h="184150">
                <a:tc>
                  <a:txBody>
                    <a:bodyPr/>
                    <a:lstStyle/>
                    <a:p>
                      <a:pPr algn="r" fontAlgn="b"/>
                      <a:r>
                        <a:rPr lang="en-SG"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399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1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4511479"/>
                  </a:ext>
                </a:extLst>
              </a:tr>
              <a:tr h="184150">
                <a:tc>
                  <a:txBody>
                    <a:bodyPr/>
                    <a:lstStyle/>
                    <a:p>
                      <a:pPr algn="r" fontAlgn="b"/>
                      <a:r>
                        <a:rPr lang="en-SG" sz="1100" b="0" i="0" u="none" strike="noStrike">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400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449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5224167"/>
                  </a:ext>
                </a:extLst>
              </a:tr>
              <a:tr h="184150">
                <a:tc>
                  <a:txBody>
                    <a:bodyPr/>
                    <a:lstStyle/>
                    <a:p>
                      <a:pPr algn="r" fontAlgn="b"/>
                      <a:r>
                        <a:rPr lang="en-SG" sz="1100" b="0" i="0" u="none" strike="noStrike">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450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499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28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54%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1562090"/>
                  </a:ext>
                </a:extLst>
              </a:tr>
              <a:tr h="184150">
                <a:tc>
                  <a:txBody>
                    <a:bodyPr/>
                    <a:lstStyle/>
                    <a:p>
                      <a:pPr algn="r" fontAlgn="b"/>
                      <a:r>
                        <a:rPr lang="en-SG" sz="1100" b="0" i="0" u="none" strike="noStrike">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500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549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48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42%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7319434"/>
                  </a:ext>
                </a:extLst>
              </a:tr>
              <a:tr h="184150">
                <a:tc>
                  <a:txBody>
                    <a:bodyPr/>
                    <a:lstStyle/>
                    <a:p>
                      <a:pPr algn="r" fontAlgn="b"/>
                      <a:r>
                        <a:rPr lang="en-SG" sz="1100" b="0" i="0" u="none" strike="noStrike">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550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599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198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82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41%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5995953"/>
                  </a:ext>
                </a:extLst>
              </a:tr>
              <a:tr h="184150">
                <a:tc>
                  <a:txBody>
                    <a:bodyPr/>
                    <a:lstStyle/>
                    <a:p>
                      <a:pPr algn="r" fontAlgn="b"/>
                      <a:r>
                        <a:rPr lang="en-SG" sz="1100" b="0" i="0" u="none" strike="noStrike">
                          <a:solidFill>
                            <a:srgbClr val="000000"/>
                          </a:solidFill>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600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649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759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298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39%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9442707"/>
                  </a:ext>
                </a:extLst>
              </a:tr>
              <a:tr h="184150">
                <a:tc>
                  <a:txBody>
                    <a:bodyPr/>
                    <a:lstStyle/>
                    <a:p>
                      <a:pPr algn="r" fontAlgn="b"/>
                      <a:r>
                        <a:rPr lang="en-SG" sz="1100" b="0" i="0" u="none" strike="noStrike">
                          <a:solidFill>
                            <a:srgbClr val="000000"/>
                          </a:solidFill>
                          <a:effectLst/>
                          <a:latin typeface="Calibri" panose="020F0502020204030204" pitchFamily="34" charset="0"/>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650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699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3291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1087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6748567"/>
                  </a:ext>
                </a:extLst>
              </a:tr>
              <a:tr h="184150">
                <a:tc>
                  <a:txBody>
                    <a:bodyPr/>
                    <a:lstStyle/>
                    <a:p>
                      <a:pPr algn="r" fontAlgn="b"/>
                      <a:r>
                        <a:rPr lang="en-SG" sz="1100" b="0" i="0" u="none" strike="noStrike">
                          <a:solidFill>
                            <a:srgbClr val="000000"/>
                          </a:solidFill>
                          <a:effectLst/>
                          <a:latin typeface="Calibri" panose="020F0502020204030204" pitchFamily="34" charset="0"/>
                        </a:rPr>
                        <a:t>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700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749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6936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2146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31%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6130914"/>
                  </a:ext>
                </a:extLst>
              </a:tr>
              <a:tr h="184150">
                <a:tc>
                  <a:txBody>
                    <a:bodyPr/>
                    <a:lstStyle/>
                    <a:p>
                      <a:pPr algn="r" fontAlgn="b"/>
                      <a:r>
                        <a:rPr lang="en-SG" sz="1100" b="0" i="0" u="none" strike="noStrike">
                          <a:solidFill>
                            <a:srgbClr val="000000"/>
                          </a:solidFill>
                          <a:effectLst/>
                          <a:latin typeface="Calibri" panose="020F0502020204030204" pitchFamily="34" charset="0"/>
                        </a:rPr>
                        <a:t>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750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799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35784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10055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28%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972199"/>
                  </a:ext>
                </a:extLst>
              </a:tr>
              <a:tr h="184150">
                <a:tc>
                  <a:txBody>
                    <a:bodyPr/>
                    <a:lstStyle/>
                    <a:p>
                      <a:pPr algn="r" fontAlgn="b"/>
                      <a:r>
                        <a:rPr lang="en-SG" sz="1100" b="0" i="0" u="none" strike="noStrike">
                          <a:solidFill>
                            <a:srgbClr val="000000"/>
                          </a:solidFill>
                          <a:effectLst/>
                          <a:latin typeface="Calibri" panose="020F0502020204030204" pitchFamily="34" charset="0"/>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800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849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26692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6712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25%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3954411"/>
                  </a:ext>
                </a:extLst>
              </a:tr>
              <a:tr h="184150">
                <a:tc>
                  <a:txBody>
                    <a:bodyPr/>
                    <a:lstStyle/>
                    <a:p>
                      <a:pPr algn="r" fontAlgn="b"/>
                      <a:r>
                        <a:rPr lang="en-SG" sz="1100" b="0" i="0" u="none" strike="noStrike">
                          <a:solidFill>
                            <a:srgbClr val="000000"/>
                          </a:solidFill>
                          <a:effectLst/>
                          <a:latin typeface="Calibri" panose="020F0502020204030204" pitchFamily="34" charset="0"/>
                        </a:rPr>
                        <a:t>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850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899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18829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4112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22%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5470219"/>
                  </a:ext>
                </a:extLst>
              </a:tr>
              <a:tr h="184150">
                <a:tc>
                  <a:txBody>
                    <a:bodyPr/>
                    <a:lstStyle/>
                    <a:p>
                      <a:pPr algn="r" fontAlgn="b"/>
                      <a:r>
                        <a:rPr lang="en-SG" sz="1100" b="0" i="0" u="none" strike="noStrike">
                          <a:solidFill>
                            <a:srgbClr val="000000"/>
                          </a:solidFill>
                          <a:effectLst/>
                          <a:latin typeface="Calibri" panose="020F0502020204030204" pitchFamily="34" charset="0"/>
                        </a:rPr>
                        <a:t>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900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949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26926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4891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9923667"/>
                  </a:ext>
                </a:extLst>
              </a:tr>
              <a:tr h="184150">
                <a:tc>
                  <a:txBody>
                    <a:bodyPr/>
                    <a:lstStyle/>
                    <a:p>
                      <a:pPr algn="r" fontAlgn="b"/>
                      <a:r>
                        <a:rPr lang="en-SG" sz="1100" b="0" i="0" u="none" strike="noStrike">
                          <a:solidFill>
                            <a:srgbClr val="000000"/>
                          </a:solidFill>
                          <a:effectLst/>
                          <a:latin typeface="Calibri" panose="020F0502020204030204" pitchFamily="34" charset="0"/>
                        </a:rPr>
                        <a:t>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950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999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16892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2690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781372"/>
                  </a:ext>
                </a:extLst>
              </a:tr>
              <a:tr h="184150">
                <a:tc>
                  <a:txBody>
                    <a:bodyPr/>
                    <a:lstStyle/>
                    <a:p>
                      <a:pPr algn="r" fontAlgn="b"/>
                      <a:r>
                        <a:rPr lang="en-SG" sz="1100" b="0" i="0" u="none" strike="noStrike">
                          <a:solidFill>
                            <a:srgbClr val="000000"/>
                          </a:solidFill>
                          <a:effectLst/>
                          <a:latin typeface="Calibri" panose="020F0502020204030204" pitchFamily="34" charset="0"/>
                        </a:rPr>
                        <a:t>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1049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13791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1869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5814297"/>
                  </a:ext>
                </a:extLst>
              </a:tr>
              <a:tr h="184150">
                <a:tc>
                  <a:txBody>
                    <a:bodyPr/>
                    <a:lstStyle/>
                    <a:p>
                      <a:pPr algn="r" fontAlgn="b"/>
                      <a:r>
                        <a:rPr lang="en-SG" sz="1100" b="0" i="0" u="none" strike="noStrike">
                          <a:solidFill>
                            <a:srgbClr val="000000"/>
                          </a:solidFill>
                          <a:effectLst/>
                          <a:latin typeface="Calibri" panose="020F0502020204030204" pitchFamily="34" charset="0"/>
                        </a:rPr>
                        <a:t>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1050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1099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6293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751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9442339"/>
                  </a:ext>
                </a:extLst>
              </a:tr>
              <a:tr h="184150">
                <a:tc>
                  <a:txBody>
                    <a:bodyPr/>
                    <a:lstStyle/>
                    <a:p>
                      <a:pPr algn="r" fontAlgn="b"/>
                      <a:r>
                        <a:rPr lang="en-SG" sz="1100" b="0" i="0" u="none" strike="noStrike">
                          <a:solidFill>
                            <a:srgbClr val="000000"/>
                          </a:solidFill>
                          <a:effectLst/>
                          <a:latin typeface="Calibri" panose="020F0502020204030204" pitchFamily="34" charset="0"/>
                        </a:rPr>
                        <a:t>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1149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3034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341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3700344"/>
                  </a:ext>
                </a:extLst>
              </a:tr>
              <a:tr h="184150">
                <a:tc>
                  <a:txBody>
                    <a:bodyPr/>
                    <a:lstStyle/>
                    <a:p>
                      <a:pPr algn="r" fontAlgn="b"/>
                      <a:r>
                        <a:rPr lang="en-SG" sz="1100" b="0" i="0" u="none" strike="noStrike">
                          <a:solidFill>
                            <a:srgbClr val="000000"/>
                          </a:solidFill>
                          <a:effectLst/>
                          <a:latin typeface="Calibri" panose="020F0502020204030204" pitchFamily="34" charset="0"/>
                        </a:rPr>
                        <a:t>17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1150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1199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2496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238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7258824"/>
                  </a:ext>
                </a:extLst>
              </a:tr>
              <a:tr h="184150">
                <a:tc>
                  <a:txBody>
                    <a:bodyPr/>
                    <a:lstStyle/>
                    <a:p>
                      <a:pPr algn="r" fontAlgn="b"/>
                      <a:r>
                        <a:rPr lang="en-SG" sz="1100" b="0" i="0" u="none" strike="noStrike">
                          <a:solidFill>
                            <a:srgbClr val="000000"/>
                          </a:solidFill>
                          <a:effectLst/>
                          <a:latin typeface="Calibri" panose="020F0502020204030204" pitchFamily="34" charset="0"/>
                        </a:rPr>
                        <a:t>18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1200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1249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930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81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0237356"/>
                  </a:ext>
                </a:extLst>
              </a:tr>
              <a:tr h="184150">
                <a:tc>
                  <a:txBody>
                    <a:bodyPr/>
                    <a:lstStyle/>
                    <a:p>
                      <a:pPr algn="r" fontAlgn="b"/>
                      <a:r>
                        <a:rPr lang="en-SG" sz="1100" b="0" i="0" u="none" strike="noStrike">
                          <a:solidFill>
                            <a:srgbClr val="000000"/>
                          </a:solidFill>
                          <a:effectLst/>
                          <a:latin typeface="Calibri" panose="020F0502020204030204" pitchFamily="34" charset="0"/>
                        </a:rPr>
                        <a:t>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1250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1299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106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6112327"/>
                  </a:ext>
                </a:extLst>
              </a:tr>
              <a:tr h="184150">
                <a:tc>
                  <a:txBody>
                    <a:bodyPr/>
                    <a:lstStyle/>
                    <a:p>
                      <a:pPr algn="r" fontAlgn="b"/>
                      <a:r>
                        <a:rPr lang="en-SG" sz="1100" b="0" i="0" u="none" strike="noStrike">
                          <a:solidFill>
                            <a:srgbClr val="000000"/>
                          </a:solidFill>
                          <a:effectLst/>
                          <a:latin typeface="Calibri" panose="020F050202020403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1300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1350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103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dirty="0">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889285"/>
                  </a:ext>
                </a:extLst>
              </a:tr>
            </a:tbl>
          </a:graphicData>
        </a:graphic>
      </p:graphicFrame>
      <p:sp>
        <p:nvSpPr>
          <p:cNvPr id="13" name="Title 3">
            <a:extLst>
              <a:ext uri="{FF2B5EF4-FFF2-40B4-BE49-F238E27FC236}">
                <a16:creationId xmlns:a16="http://schemas.microsoft.com/office/drawing/2014/main" id="{E456450D-40FC-4F11-BE0D-5C655B5CB553}"/>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b="1" dirty="0">
                <a:solidFill>
                  <a:schemeClr val="bg1"/>
                </a:solidFill>
                <a:latin typeface="STLiti" panose="02010800040101010101" pitchFamily="2" charset="-122"/>
                <a:ea typeface="STLiti" panose="02010800040101010101" pitchFamily="2" charset="-122"/>
              </a:rPr>
              <a:t>Analysis and Modelling – Scaled score</a:t>
            </a:r>
          </a:p>
        </p:txBody>
      </p:sp>
    </p:spTree>
    <p:extLst>
      <p:ext uri="{BB962C8B-B14F-4D97-AF65-F5344CB8AC3E}">
        <p14:creationId xmlns:p14="http://schemas.microsoft.com/office/powerpoint/2010/main" val="2198371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0C5AA35-7304-47BC-ADA3-D4FD3F2F75BA}"/>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b="1" dirty="0">
                <a:solidFill>
                  <a:schemeClr val="bg1"/>
                </a:solidFill>
                <a:latin typeface="STLiti" panose="02010800040101010101" pitchFamily="2" charset="-122"/>
                <a:ea typeface="STLiti" panose="02010800040101010101" pitchFamily="2" charset="-122"/>
              </a:rPr>
              <a:t>Scaled score – Distribution on train and test sample</a:t>
            </a:r>
          </a:p>
        </p:txBody>
      </p:sp>
      <p:pic>
        <p:nvPicPr>
          <p:cNvPr id="2" name="Picture 1">
            <a:extLst>
              <a:ext uri="{FF2B5EF4-FFF2-40B4-BE49-F238E27FC236}">
                <a16:creationId xmlns:a16="http://schemas.microsoft.com/office/drawing/2014/main" id="{B6F67FC1-C3FD-4D8F-B986-756655AF25C6}"/>
              </a:ext>
            </a:extLst>
          </p:cNvPr>
          <p:cNvPicPr>
            <a:picLocks noChangeAspect="1"/>
          </p:cNvPicPr>
          <p:nvPr/>
        </p:nvPicPr>
        <p:blipFill>
          <a:blip r:embed="rId2"/>
          <a:stretch>
            <a:fillRect/>
          </a:stretch>
        </p:blipFill>
        <p:spPr>
          <a:xfrm>
            <a:off x="0" y="1060487"/>
            <a:ext cx="5913783" cy="3228270"/>
          </a:xfrm>
          <a:prstGeom prst="rect">
            <a:avLst/>
          </a:prstGeom>
        </p:spPr>
      </p:pic>
      <p:pic>
        <p:nvPicPr>
          <p:cNvPr id="3" name="Picture 2">
            <a:extLst>
              <a:ext uri="{FF2B5EF4-FFF2-40B4-BE49-F238E27FC236}">
                <a16:creationId xmlns:a16="http://schemas.microsoft.com/office/drawing/2014/main" id="{C0A4478B-3BD8-4703-83E5-B0708CC765D1}"/>
              </a:ext>
            </a:extLst>
          </p:cNvPr>
          <p:cNvPicPr>
            <a:picLocks noChangeAspect="1"/>
          </p:cNvPicPr>
          <p:nvPr/>
        </p:nvPicPr>
        <p:blipFill>
          <a:blip r:embed="rId3"/>
          <a:stretch>
            <a:fillRect/>
          </a:stretch>
        </p:blipFill>
        <p:spPr>
          <a:xfrm>
            <a:off x="6378033" y="1060486"/>
            <a:ext cx="5722890" cy="3243157"/>
          </a:xfrm>
          <a:prstGeom prst="rect">
            <a:avLst/>
          </a:prstGeom>
        </p:spPr>
      </p:pic>
      <p:sp>
        <p:nvSpPr>
          <p:cNvPr id="5" name="TextBox 4">
            <a:extLst>
              <a:ext uri="{FF2B5EF4-FFF2-40B4-BE49-F238E27FC236}">
                <a16:creationId xmlns:a16="http://schemas.microsoft.com/office/drawing/2014/main" id="{E01C7869-560D-487A-A259-F28FBE76291E}"/>
              </a:ext>
            </a:extLst>
          </p:cNvPr>
          <p:cNvSpPr txBox="1"/>
          <p:nvPr/>
        </p:nvSpPr>
        <p:spPr>
          <a:xfrm>
            <a:off x="655982" y="4288757"/>
            <a:ext cx="9829800" cy="2031325"/>
          </a:xfrm>
          <a:prstGeom prst="rect">
            <a:avLst/>
          </a:prstGeom>
          <a:noFill/>
        </p:spPr>
        <p:txBody>
          <a:bodyPr wrap="square" rtlCol="0">
            <a:spAutoFit/>
          </a:bodyPr>
          <a:lstStyle/>
          <a:p>
            <a:endParaRPr lang="en-SG" dirty="0"/>
          </a:p>
          <a:p>
            <a:pPr marL="285750" indent="-285750">
              <a:buFont typeface="Wingdings" panose="05000000000000000000" pitchFamily="2" charset="2"/>
              <a:buChar char="Ø"/>
            </a:pPr>
            <a:r>
              <a:rPr lang="en-US" dirty="0"/>
              <a:t>The regression coefficients developed using Logistic regression  are used to scale the scorecard.</a:t>
            </a:r>
          </a:p>
          <a:p>
            <a:pPr marL="285750" indent="-285750">
              <a:buFont typeface="Wingdings" panose="05000000000000000000" pitchFamily="2" charset="2"/>
              <a:buChar char="Ø"/>
            </a:pPr>
            <a:r>
              <a:rPr lang="en-US" dirty="0"/>
              <a:t> Scaling a scorecard refers to making the scorecard conform to a particular range of scores</a:t>
            </a:r>
            <a:endParaRPr lang="en-SG" dirty="0"/>
          </a:p>
          <a:p>
            <a:pPr marL="285750" indent="-285750">
              <a:buFont typeface="Wingdings" panose="05000000000000000000" pitchFamily="2" charset="2"/>
              <a:buChar char="Ø"/>
            </a:pPr>
            <a:r>
              <a:rPr lang="en-SG" dirty="0"/>
              <a:t>We can observe that the train and test data are having very much similar groups in the score bands.</a:t>
            </a:r>
          </a:p>
          <a:p>
            <a:pPr marL="285750" indent="-285750">
              <a:buFont typeface="Wingdings" panose="05000000000000000000" pitchFamily="2" charset="2"/>
              <a:buChar char="Ø"/>
            </a:pPr>
            <a:r>
              <a:rPr lang="en-SG" dirty="0"/>
              <a:t>The score bands are further examined to determine the cut off of the score bands so as to maximize the profit by having minimal or optimal rejection rate with maximum profit by having lower default rate.</a:t>
            </a:r>
          </a:p>
        </p:txBody>
      </p:sp>
    </p:spTree>
    <p:extLst>
      <p:ext uri="{BB962C8B-B14F-4D97-AF65-F5344CB8AC3E}">
        <p14:creationId xmlns:p14="http://schemas.microsoft.com/office/powerpoint/2010/main" val="1443536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0C250A1-9674-482D-B6EF-E58ADA6F7431}"/>
              </a:ext>
            </a:extLst>
          </p:cNvPr>
          <p:cNvGraphicFramePr>
            <a:graphicFrameLocks noGrp="1"/>
          </p:cNvGraphicFramePr>
          <p:nvPr/>
        </p:nvGraphicFramePr>
        <p:xfrm>
          <a:off x="527326" y="1771650"/>
          <a:ext cx="1854200" cy="3314700"/>
        </p:xfrm>
        <a:graphic>
          <a:graphicData uri="http://schemas.openxmlformats.org/drawingml/2006/table">
            <a:tbl>
              <a:tblPr/>
              <a:tblGrid>
                <a:gridCol w="622300">
                  <a:extLst>
                    <a:ext uri="{9D8B030D-6E8A-4147-A177-3AD203B41FA5}">
                      <a16:colId xmlns:a16="http://schemas.microsoft.com/office/drawing/2014/main" val="693276729"/>
                    </a:ext>
                  </a:extLst>
                </a:gridCol>
                <a:gridCol w="622300">
                  <a:extLst>
                    <a:ext uri="{9D8B030D-6E8A-4147-A177-3AD203B41FA5}">
                      <a16:colId xmlns:a16="http://schemas.microsoft.com/office/drawing/2014/main" val="621937073"/>
                    </a:ext>
                  </a:extLst>
                </a:gridCol>
                <a:gridCol w="609600">
                  <a:extLst>
                    <a:ext uri="{9D8B030D-6E8A-4147-A177-3AD203B41FA5}">
                      <a16:colId xmlns:a16="http://schemas.microsoft.com/office/drawing/2014/main" val="1145865922"/>
                    </a:ext>
                  </a:extLst>
                </a:gridCol>
              </a:tblGrid>
              <a:tr h="184150">
                <a:tc>
                  <a:txBody>
                    <a:bodyPr/>
                    <a:lstStyle/>
                    <a:p>
                      <a:pPr algn="l" fontAlgn="b"/>
                      <a:r>
                        <a:rPr lang="en-SG" sz="1100" b="1" i="0" u="none" strike="noStrike">
                          <a:solidFill>
                            <a:srgbClr val="000000"/>
                          </a:solidFill>
                          <a:effectLst/>
                          <a:latin typeface="Calibri" panose="020F0502020204030204" pitchFamily="34" charset="0"/>
                        </a:rPr>
                        <a:t>Score Bin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SG" sz="1100" b="1" i="0" u="none" strike="noStrike">
                          <a:solidFill>
                            <a:srgbClr val="000000"/>
                          </a:solidFill>
                          <a:effectLst/>
                          <a:latin typeface="Calibri" panose="020F0502020204030204" pitchFamily="34" charset="0"/>
                        </a:rPr>
                        <a:t>Min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SG" sz="1100" b="1" i="0" u="none" strike="noStrike">
                          <a:solidFill>
                            <a:srgbClr val="000000"/>
                          </a:solidFill>
                          <a:effectLst/>
                          <a:latin typeface="Calibri" panose="020F0502020204030204" pitchFamily="34" charset="0"/>
                        </a:rPr>
                        <a:t>Max</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4113063752"/>
                  </a:ext>
                </a:extLst>
              </a:tr>
              <a:tr h="184150">
                <a:tc>
                  <a:txBody>
                    <a:bodyPr/>
                    <a:lstStyle/>
                    <a:p>
                      <a:pPr algn="r" fontAlgn="b"/>
                      <a:r>
                        <a:rPr lang="en-SG"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399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4228073"/>
                  </a:ext>
                </a:extLst>
              </a:tr>
              <a:tr h="184150">
                <a:tc>
                  <a:txBody>
                    <a:bodyPr/>
                    <a:lstStyle/>
                    <a:p>
                      <a:pPr algn="r" fontAlgn="b"/>
                      <a:r>
                        <a:rPr lang="en-SG" sz="1100" b="0" i="0" u="none" strike="noStrike">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400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449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7212421"/>
                  </a:ext>
                </a:extLst>
              </a:tr>
              <a:tr h="184150">
                <a:tc>
                  <a:txBody>
                    <a:bodyPr/>
                    <a:lstStyle/>
                    <a:p>
                      <a:pPr algn="r" fontAlgn="b"/>
                      <a:r>
                        <a:rPr lang="en-SG" sz="1100" b="0" i="0" u="none" strike="noStrike">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450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499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2195999"/>
                  </a:ext>
                </a:extLst>
              </a:tr>
              <a:tr h="184150">
                <a:tc>
                  <a:txBody>
                    <a:bodyPr/>
                    <a:lstStyle/>
                    <a:p>
                      <a:pPr algn="r" fontAlgn="b"/>
                      <a:r>
                        <a:rPr lang="en-SG" sz="1100" b="0" i="0" u="none" strike="noStrike">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500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549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8043155"/>
                  </a:ext>
                </a:extLst>
              </a:tr>
              <a:tr h="184150">
                <a:tc>
                  <a:txBody>
                    <a:bodyPr/>
                    <a:lstStyle/>
                    <a:p>
                      <a:pPr algn="r" fontAlgn="b"/>
                      <a:r>
                        <a:rPr lang="en-SG" sz="1100" b="0" i="0" u="none" strike="noStrike">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550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599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2980784"/>
                  </a:ext>
                </a:extLst>
              </a:tr>
              <a:tr h="184150">
                <a:tc>
                  <a:txBody>
                    <a:bodyPr/>
                    <a:lstStyle/>
                    <a:p>
                      <a:pPr algn="r" fontAlgn="b"/>
                      <a:r>
                        <a:rPr lang="en-SG" sz="1100" b="0" i="0" u="none" strike="noStrike">
                          <a:solidFill>
                            <a:srgbClr val="000000"/>
                          </a:solidFill>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600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649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4352026"/>
                  </a:ext>
                </a:extLst>
              </a:tr>
              <a:tr h="184150">
                <a:tc>
                  <a:txBody>
                    <a:bodyPr/>
                    <a:lstStyle/>
                    <a:p>
                      <a:pPr algn="r" fontAlgn="b"/>
                      <a:r>
                        <a:rPr lang="en-SG" sz="1100" b="0" i="0" u="none" strike="noStrike">
                          <a:solidFill>
                            <a:srgbClr val="000000"/>
                          </a:solidFill>
                          <a:effectLst/>
                          <a:latin typeface="Calibri" panose="020F0502020204030204" pitchFamily="34" charset="0"/>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650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699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0991600"/>
                  </a:ext>
                </a:extLst>
              </a:tr>
              <a:tr h="184150">
                <a:tc>
                  <a:txBody>
                    <a:bodyPr/>
                    <a:lstStyle/>
                    <a:p>
                      <a:pPr algn="r" fontAlgn="b"/>
                      <a:r>
                        <a:rPr lang="en-SG" sz="1100" b="0" i="0" u="none" strike="noStrike">
                          <a:solidFill>
                            <a:srgbClr val="000000"/>
                          </a:solidFill>
                          <a:effectLst/>
                          <a:latin typeface="Calibri" panose="020F0502020204030204" pitchFamily="34" charset="0"/>
                        </a:rPr>
                        <a:t>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700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749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2768174"/>
                  </a:ext>
                </a:extLst>
              </a:tr>
              <a:tr h="184150">
                <a:tc>
                  <a:txBody>
                    <a:bodyPr/>
                    <a:lstStyle/>
                    <a:p>
                      <a:pPr algn="r" fontAlgn="b"/>
                      <a:r>
                        <a:rPr lang="en-SG" sz="1100" b="0" i="0" u="none" strike="noStrike">
                          <a:solidFill>
                            <a:srgbClr val="000000"/>
                          </a:solidFill>
                          <a:effectLst/>
                          <a:latin typeface="Calibri" panose="020F0502020204030204" pitchFamily="34" charset="0"/>
                        </a:rPr>
                        <a:t>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750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799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4029681"/>
                  </a:ext>
                </a:extLst>
              </a:tr>
              <a:tr h="184150">
                <a:tc>
                  <a:txBody>
                    <a:bodyPr/>
                    <a:lstStyle/>
                    <a:p>
                      <a:pPr algn="r" fontAlgn="b"/>
                      <a:r>
                        <a:rPr lang="en-SG" sz="1100" b="0" i="0" u="none" strike="noStrike">
                          <a:solidFill>
                            <a:srgbClr val="000000"/>
                          </a:solidFill>
                          <a:effectLst/>
                          <a:latin typeface="Calibri" panose="020F0502020204030204" pitchFamily="34" charset="0"/>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800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849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4429099"/>
                  </a:ext>
                </a:extLst>
              </a:tr>
              <a:tr h="184150">
                <a:tc>
                  <a:txBody>
                    <a:bodyPr/>
                    <a:lstStyle/>
                    <a:p>
                      <a:pPr algn="r" fontAlgn="b"/>
                      <a:r>
                        <a:rPr lang="en-SG" sz="1100" b="0" i="0" u="none" strike="noStrike">
                          <a:solidFill>
                            <a:srgbClr val="000000"/>
                          </a:solidFill>
                          <a:effectLst/>
                          <a:latin typeface="Calibri" panose="020F0502020204030204" pitchFamily="34" charset="0"/>
                        </a:rPr>
                        <a:t>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850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899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5475443"/>
                  </a:ext>
                </a:extLst>
              </a:tr>
              <a:tr h="184150">
                <a:tc>
                  <a:txBody>
                    <a:bodyPr/>
                    <a:lstStyle/>
                    <a:p>
                      <a:pPr algn="r" fontAlgn="b"/>
                      <a:r>
                        <a:rPr lang="en-SG" sz="1100" b="0" i="0" u="none" strike="noStrike">
                          <a:solidFill>
                            <a:srgbClr val="000000"/>
                          </a:solidFill>
                          <a:effectLst/>
                          <a:latin typeface="Calibri" panose="020F0502020204030204" pitchFamily="34" charset="0"/>
                        </a:rPr>
                        <a:t>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900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949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960672"/>
                  </a:ext>
                </a:extLst>
              </a:tr>
              <a:tr h="184150">
                <a:tc>
                  <a:txBody>
                    <a:bodyPr/>
                    <a:lstStyle/>
                    <a:p>
                      <a:pPr algn="r" fontAlgn="b"/>
                      <a:r>
                        <a:rPr lang="en-SG" sz="1100" b="0" i="0" u="none" strike="noStrike">
                          <a:solidFill>
                            <a:srgbClr val="000000"/>
                          </a:solidFill>
                          <a:effectLst/>
                          <a:latin typeface="Calibri" panose="020F0502020204030204" pitchFamily="34" charset="0"/>
                        </a:rPr>
                        <a:t>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950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999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3235316"/>
                  </a:ext>
                </a:extLst>
              </a:tr>
              <a:tr h="184150">
                <a:tc>
                  <a:txBody>
                    <a:bodyPr/>
                    <a:lstStyle/>
                    <a:p>
                      <a:pPr algn="r" fontAlgn="b"/>
                      <a:r>
                        <a:rPr lang="en-SG" sz="1100" b="0" i="0" u="none" strike="noStrike">
                          <a:solidFill>
                            <a:srgbClr val="000000"/>
                          </a:solidFill>
                          <a:effectLst/>
                          <a:latin typeface="Calibri" panose="020F0502020204030204" pitchFamily="34" charset="0"/>
                        </a:rPr>
                        <a:t>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1049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1615202"/>
                  </a:ext>
                </a:extLst>
              </a:tr>
              <a:tr h="184150">
                <a:tc>
                  <a:txBody>
                    <a:bodyPr/>
                    <a:lstStyle/>
                    <a:p>
                      <a:pPr algn="r" fontAlgn="b"/>
                      <a:r>
                        <a:rPr lang="en-SG" sz="1100" b="0" i="0" u="none" strike="noStrike">
                          <a:solidFill>
                            <a:srgbClr val="000000"/>
                          </a:solidFill>
                          <a:effectLst/>
                          <a:latin typeface="Calibri" panose="020F0502020204030204" pitchFamily="34" charset="0"/>
                        </a:rPr>
                        <a:t>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1050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1099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8758825"/>
                  </a:ext>
                </a:extLst>
              </a:tr>
              <a:tr h="184150">
                <a:tc>
                  <a:txBody>
                    <a:bodyPr/>
                    <a:lstStyle/>
                    <a:p>
                      <a:pPr algn="r" fontAlgn="b"/>
                      <a:r>
                        <a:rPr lang="en-SG" sz="1100" b="0" i="0" u="none" strike="noStrike">
                          <a:solidFill>
                            <a:srgbClr val="000000"/>
                          </a:solidFill>
                          <a:effectLst/>
                          <a:latin typeface="Calibri" panose="020F0502020204030204" pitchFamily="34" charset="0"/>
                        </a:rPr>
                        <a:t>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1149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7150735"/>
                  </a:ext>
                </a:extLst>
              </a:tr>
              <a:tr h="184150">
                <a:tc>
                  <a:txBody>
                    <a:bodyPr/>
                    <a:lstStyle/>
                    <a:p>
                      <a:pPr algn="r" fontAlgn="b"/>
                      <a:r>
                        <a:rPr lang="en-SG" sz="1100" b="0" i="0" u="none" strike="noStrike">
                          <a:solidFill>
                            <a:srgbClr val="000000"/>
                          </a:solidFill>
                          <a:effectLst/>
                          <a:latin typeface="Calibri" panose="020F0502020204030204" pitchFamily="34" charset="0"/>
                        </a:rPr>
                        <a:t>17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a:solidFill>
                            <a:srgbClr val="000000"/>
                          </a:solidFill>
                          <a:effectLst/>
                          <a:latin typeface="Calibri" panose="020F0502020204030204" pitchFamily="34" charset="0"/>
                        </a:rPr>
                        <a:t>1150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100" b="0" i="0" u="none" strike="noStrike" dirty="0">
                          <a:solidFill>
                            <a:srgbClr val="000000"/>
                          </a:solidFill>
                          <a:effectLst/>
                          <a:latin typeface="Calibri" panose="020F0502020204030204" pitchFamily="34" charset="0"/>
                        </a:rPr>
                        <a:t>1200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4659530"/>
                  </a:ext>
                </a:extLst>
              </a:tr>
            </a:tbl>
          </a:graphicData>
        </a:graphic>
      </p:graphicFrame>
      <p:sp>
        <p:nvSpPr>
          <p:cNvPr id="7" name="Arrow: Up 6">
            <a:extLst>
              <a:ext uri="{FF2B5EF4-FFF2-40B4-BE49-F238E27FC236}">
                <a16:creationId xmlns:a16="http://schemas.microsoft.com/office/drawing/2014/main" id="{39B653D2-2059-45B9-8946-62ED05D560AD}"/>
              </a:ext>
            </a:extLst>
          </p:cNvPr>
          <p:cNvSpPr/>
          <p:nvPr/>
        </p:nvSpPr>
        <p:spPr>
          <a:xfrm>
            <a:off x="5794513" y="5347252"/>
            <a:ext cx="159026" cy="5168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Arrow: Right 7">
            <a:extLst>
              <a:ext uri="{FF2B5EF4-FFF2-40B4-BE49-F238E27FC236}">
                <a16:creationId xmlns:a16="http://schemas.microsoft.com/office/drawing/2014/main" id="{9B51ABC5-6352-4103-B891-F043170872EF}"/>
              </a:ext>
            </a:extLst>
          </p:cNvPr>
          <p:cNvSpPr/>
          <p:nvPr/>
        </p:nvSpPr>
        <p:spPr>
          <a:xfrm>
            <a:off x="99392" y="3240158"/>
            <a:ext cx="398117" cy="178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itle 3">
            <a:extLst>
              <a:ext uri="{FF2B5EF4-FFF2-40B4-BE49-F238E27FC236}">
                <a16:creationId xmlns:a16="http://schemas.microsoft.com/office/drawing/2014/main" id="{A0C5AA35-7304-47BC-ADA3-D4FD3F2F75BA}"/>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b="1" dirty="0">
                <a:solidFill>
                  <a:schemeClr val="bg1"/>
                </a:solidFill>
                <a:latin typeface="STLiti" panose="02010800040101010101" pitchFamily="2" charset="-122"/>
                <a:ea typeface="STLiti" panose="02010800040101010101" pitchFamily="2" charset="-122"/>
              </a:rPr>
              <a:t>Scaled score – Distribution on train sample </a:t>
            </a:r>
          </a:p>
        </p:txBody>
      </p:sp>
      <p:pic>
        <p:nvPicPr>
          <p:cNvPr id="13" name="Picture 12">
            <a:extLst>
              <a:ext uri="{FF2B5EF4-FFF2-40B4-BE49-F238E27FC236}">
                <a16:creationId xmlns:a16="http://schemas.microsoft.com/office/drawing/2014/main" id="{91A6CA30-58C0-4221-9E18-F4788EDBF702}"/>
              </a:ext>
            </a:extLst>
          </p:cNvPr>
          <p:cNvPicPr>
            <a:picLocks noChangeAspect="1"/>
          </p:cNvPicPr>
          <p:nvPr/>
        </p:nvPicPr>
        <p:blipFill>
          <a:blip r:embed="rId2"/>
          <a:stretch>
            <a:fillRect/>
          </a:stretch>
        </p:blipFill>
        <p:spPr>
          <a:xfrm>
            <a:off x="2943639" y="1524000"/>
            <a:ext cx="6019800" cy="3810000"/>
          </a:xfrm>
          <a:prstGeom prst="rect">
            <a:avLst/>
          </a:prstGeom>
        </p:spPr>
      </p:pic>
    </p:spTree>
    <p:extLst>
      <p:ext uri="{BB962C8B-B14F-4D97-AF65-F5344CB8AC3E}">
        <p14:creationId xmlns:p14="http://schemas.microsoft.com/office/powerpoint/2010/main" val="12486633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Right 4">
            <a:extLst>
              <a:ext uri="{FF2B5EF4-FFF2-40B4-BE49-F238E27FC236}">
                <a16:creationId xmlns:a16="http://schemas.microsoft.com/office/drawing/2014/main" id="{699EC0CE-C917-4233-8A80-F7FCEE5D55B5}"/>
              </a:ext>
            </a:extLst>
          </p:cNvPr>
          <p:cNvSpPr/>
          <p:nvPr/>
        </p:nvSpPr>
        <p:spPr>
          <a:xfrm>
            <a:off x="3177185" y="1651254"/>
            <a:ext cx="593035" cy="351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44FD3EF4-1C70-4E9F-8E5B-74C44CA3F0ED}"/>
              </a:ext>
            </a:extLst>
          </p:cNvPr>
          <p:cNvSpPr/>
          <p:nvPr/>
        </p:nvSpPr>
        <p:spPr>
          <a:xfrm>
            <a:off x="3045964" y="1382078"/>
            <a:ext cx="1358142" cy="292388"/>
          </a:xfrm>
          <a:prstGeom prst="rect">
            <a:avLst/>
          </a:prstGeom>
        </p:spPr>
        <p:txBody>
          <a:bodyPr wrap="square">
            <a:spAutoFit/>
          </a:bodyPr>
          <a:lstStyle/>
          <a:p>
            <a:r>
              <a:rPr lang="en-US" sz="1300" b="0" i="0" u="sng" dirty="0">
                <a:effectLst/>
              </a:rPr>
              <a:t>Hard cutoff</a:t>
            </a:r>
          </a:p>
        </p:txBody>
      </p:sp>
      <p:graphicFrame>
        <p:nvGraphicFramePr>
          <p:cNvPr id="15" name="Table 14">
            <a:extLst>
              <a:ext uri="{FF2B5EF4-FFF2-40B4-BE49-F238E27FC236}">
                <a16:creationId xmlns:a16="http://schemas.microsoft.com/office/drawing/2014/main" id="{C70791A3-6029-4E01-A996-C8F2D0532976}"/>
              </a:ext>
            </a:extLst>
          </p:cNvPr>
          <p:cNvGraphicFramePr>
            <a:graphicFrameLocks noGrp="1"/>
          </p:cNvGraphicFramePr>
          <p:nvPr>
            <p:extLst>
              <p:ext uri="{D42A27DB-BD31-4B8C-83A1-F6EECF244321}">
                <p14:modId xmlns:p14="http://schemas.microsoft.com/office/powerpoint/2010/main" val="797242792"/>
              </p:ext>
            </p:extLst>
          </p:nvPr>
        </p:nvGraphicFramePr>
        <p:xfrm>
          <a:off x="3770220" y="2465040"/>
          <a:ext cx="3663627" cy="4336516"/>
        </p:xfrm>
        <a:graphic>
          <a:graphicData uri="http://schemas.openxmlformats.org/drawingml/2006/table">
            <a:tbl>
              <a:tblPr/>
              <a:tblGrid>
                <a:gridCol w="750231">
                  <a:extLst>
                    <a:ext uri="{9D8B030D-6E8A-4147-A177-3AD203B41FA5}">
                      <a16:colId xmlns:a16="http://schemas.microsoft.com/office/drawing/2014/main" val="1887859785"/>
                    </a:ext>
                  </a:extLst>
                </a:gridCol>
                <a:gridCol w="587681">
                  <a:extLst>
                    <a:ext uri="{9D8B030D-6E8A-4147-A177-3AD203B41FA5}">
                      <a16:colId xmlns:a16="http://schemas.microsoft.com/office/drawing/2014/main" val="354849626"/>
                    </a:ext>
                  </a:extLst>
                </a:gridCol>
                <a:gridCol w="337604">
                  <a:extLst>
                    <a:ext uri="{9D8B030D-6E8A-4147-A177-3AD203B41FA5}">
                      <a16:colId xmlns:a16="http://schemas.microsoft.com/office/drawing/2014/main" val="1538082450"/>
                    </a:ext>
                  </a:extLst>
                </a:gridCol>
                <a:gridCol w="337604">
                  <a:extLst>
                    <a:ext uri="{9D8B030D-6E8A-4147-A177-3AD203B41FA5}">
                      <a16:colId xmlns:a16="http://schemas.microsoft.com/office/drawing/2014/main" val="2818287686"/>
                    </a:ext>
                  </a:extLst>
                </a:gridCol>
                <a:gridCol w="587681">
                  <a:extLst>
                    <a:ext uri="{9D8B030D-6E8A-4147-A177-3AD203B41FA5}">
                      <a16:colId xmlns:a16="http://schemas.microsoft.com/office/drawing/2014/main" val="220935060"/>
                    </a:ext>
                  </a:extLst>
                </a:gridCol>
                <a:gridCol w="525161">
                  <a:extLst>
                    <a:ext uri="{9D8B030D-6E8A-4147-A177-3AD203B41FA5}">
                      <a16:colId xmlns:a16="http://schemas.microsoft.com/office/drawing/2014/main" val="1751987989"/>
                    </a:ext>
                  </a:extLst>
                </a:gridCol>
                <a:gridCol w="537665">
                  <a:extLst>
                    <a:ext uri="{9D8B030D-6E8A-4147-A177-3AD203B41FA5}">
                      <a16:colId xmlns:a16="http://schemas.microsoft.com/office/drawing/2014/main" val="3394179821"/>
                    </a:ext>
                  </a:extLst>
                </a:gridCol>
              </a:tblGrid>
              <a:tr h="181306">
                <a:tc>
                  <a:txBody>
                    <a:bodyPr/>
                    <a:lstStyle/>
                    <a:p>
                      <a:pPr algn="ctr" fontAlgn="ctr"/>
                      <a:r>
                        <a:rPr lang="en-SG" sz="1100" b="1" i="0" u="none" strike="noStrike">
                          <a:solidFill>
                            <a:srgbClr val="000000"/>
                          </a:solidFill>
                          <a:effectLst/>
                          <a:latin typeface="Calibri" panose="020F0502020204030204" pitchFamily="34" charset="0"/>
                        </a:rPr>
                        <a:t>% Accepted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SG" sz="1100" b="1" i="0" u="none" strike="noStrike">
                          <a:solidFill>
                            <a:srgbClr val="000000"/>
                          </a:solidFill>
                          <a:effectLst/>
                          <a:latin typeface="Calibri" panose="020F0502020204030204" pitchFamily="34" charset="0"/>
                        </a:rPr>
                        <a:t>Score Bin</a:t>
                      </a:r>
                    </a:p>
                  </a:txBody>
                  <a:tcPr marL="6252" marR="6252" marT="62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SG" sz="1100" b="1" i="0" u="none" strike="noStrike">
                          <a:solidFill>
                            <a:srgbClr val="000000"/>
                          </a:solidFill>
                          <a:effectLst/>
                          <a:latin typeface="Calibri" panose="020F0502020204030204" pitchFamily="34" charset="0"/>
                        </a:rPr>
                        <a:t>Min</a:t>
                      </a:r>
                    </a:p>
                  </a:txBody>
                  <a:tcPr marL="6252" marR="6252" marT="62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SG" sz="1100" b="1" i="0" u="none" strike="noStrike">
                          <a:solidFill>
                            <a:srgbClr val="000000"/>
                          </a:solidFill>
                          <a:effectLst/>
                          <a:latin typeface="Calibri" panose="020F0502020204030204" pitchFamily="34" charset="0"/>
                        </a:rPr>
                        <a:t>Max</a:t>
                      </a:r>
                    </a:p>
                  </a:txBody>
                  <a:tcPr marL="6252" marR="6252" marT="62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SG" sz="1100" b="1" i="0" u="none" strike="noStrike">
                          <a:solidFill>
                            <a:srgbClr val="000000"/>
                          </a:solidFill>
                          <a:effectLst/>
                          <a:latin typeface="Calibri" panose="020F0502020204030204" pitchFamily="34" charset="0"/>
                        </a:rPr>
                        <a:t>Count</a:t>
                      </a:r>
                    </a:p>
                  </a:txBody>
                  <a:tcPr marL="6252" marR="6252" marT="62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SG" sz="1100" b="1" i="0" u="none" strike="noStrike">
                          <a:solidFill>
                            <a:srgbClr val="000000"/>
                          </a:solidFill>
                          <a:effectLst/>
                          <a:latin typeface="Calibri" panose="020F0502020204030204" pitchFamily="34" charset="0"/>
                        </a:rPr>
                        <a:t>Bads</a:t>
                      </a:r>
                    </a:p>
                  </a:txBody>
                  <a:tcPr marL="6252" marR="6252" marT="62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SG" sz="1100" b="1" i="0" u="none" strike="noStrike">
                          <a:solidFill>
                            <a:srgbClr val="000000"/>
                          </a:solidFill>
                          <a:effectLst/>
                          <a:latin typeface="Calibri" panose="020F0502020204030204" pitchFamily="34" charset="0"/>
                        </a:rPr>
                        <a:t>BadRate</a:t>
                      </a:r>
                    </a:p>
                  </a:txBody>
                  <a:tcPr marL="6252" marR="6252" marT="62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900438701"/>
                  </a:ext>
                </a:extLst>
              </a:tr>
              <a:tr h="181306">
                <a:tc>
                  <a:txBody>
                    <a:bodyPr/>
                    <a:lstStyle/>
                    <a:p>
                      <a:pPr algn="ctr" fontAlgn="ctr"/>
                      <a:r>
                        <a:rPr lang="en-SG" sz="1100" b="0" i="0" u="none" strike="noStrike">
                          <a:solidFill>
                            <a:srgbClr val="000000"/>
                          </a:solidFill>
                          <a:effectLst/>
                          <a:latin typeface="Calibri" panose="020F0502020204030204" pitchFamily="34" charset="0"/>
                        </a:rPr>
                        <a:t>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399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6532825"/>
                  </a:ext>
                </a:extLst>
              </a:tr>
              <a:tr h="181306">
                <a:tc>
                  <a:txBody>
                    <a:bodyPr/>
                    <a:lstStyle/>
                    <a:p>
                      <a:pPr algn="ctr" fontAlgn="ctr"/>
                      <a:r>
                        <a:rPr lang="en-SG" sz="1100" b="0" i="0" u="none" strike="noStrike">
                          <a:solidFill>
                            <a:srgbClr val="000000"/>
                          </a:solidFill>
                          <a:effectLst/>
                          <a:latin typeface="Calibri" panose="020F0502020204030204" pitchFamily="34" charset="0"/>
                        </a:rPr>
                        <a:t>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dirty="0">
                          <a:solidFill>
                            <a:srgbClr val="000000"/>
                          </a:solidFill>
                          <a:effectLst/>
                          <a:latin typeface="Calibri" panose="020F0502020204030204" pitchFamily="34" charset="0"/>
                        </a:rPr>
                        <a:t>2</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400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449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2712445"/>
                  </a:ext>
                </a:extLst>
              </a:tr>
              <a:tr h="181306">
                <a:tc>
                  <a:txBody>
                    <a:bodyPr/>
                    <a:lstStyle/>
                    <a:p>
                      <a:pPr algn="ctr" fontAlgn="ctr"/>
                      <a:r>
                        <a:rPr lang="en-SG" sz="1100" b="0" i="0" u="none" strike="noStrike">
                          <a:solidFill>
                            <a:srgbClr val="000000"/>
                          </a:solidFill>
                          <a:effectLst/>
                          <a:latin typeface="Calibri" panose="020F0502020204030204" pitchFamily="34" charset="0"/>
                        </a:rPr>
                        <a:t>10%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3</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450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499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3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2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54%</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9967952"/>
                  </a:ext>
                </a:extLst>
              </a:tr>
              <a:tr h="181306">
                <a:tc>
                  <a:txBody>
                    <a:bodyPr/>
                    <a:lstStyle/>
                    <a:p>
                      <a:pPr algn="ctr" fontAlgn="ctr"/>
                      <a:r>
                        <a:rPr lang="en-SG" sz="1100" b="0" i="0" u="none" strike="noStrike">
                          <a:solidFill>
                            <a:srgbClr val="000000"/>
                          </a:solidFill>
                          <a:effectLst/>
                          <a:latin typeface="Calibri" panose="020F0502020204030204" pitchFamily="34" charset="0"/>
                        </a:rPr>
                        <a:t>10%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4</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500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549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12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5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42%</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4926000"/>
                  </a:ext>
                </a:extLst>
              </a:tr>
              <a:tr h="0">
                <a:tc>
                  <a:txBody>
                    <a:bodyPr/>
                    <a:lstStyle/>
                    <a:p>
                      <a:pPr algn="ctr" fontAlgn="ctr"/>
                      <a:r>
                        <a:rPr lang="en-SG" sz="1100" b="0" i="0" u="none" strike="noStrike">
                          <a:solidFill>
                            <a:srgbClr val="000000"/>
                          </a:solidFill>
                          <a:effectLst/>
                          <a:latin typeface="Calibri" panose="020F0502020204030204" pitchFamily="34" charset="0"/>
                        </a:rPr>
                        <a:t>10%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5</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550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599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20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8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41%</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5153719"/>
                  </a:ext>
                </a:extLst>
              </a:tr>
              <a:tr h="181306">
                <a:tc>
                  <a:txBody>
                    <a:bodyPr/>
                    <a:lstStyle/>
                    <a:p>
                      <a:pPr algn="ctr" fontAlgn="ctr"/>
                      <a:r>
                        <a:rPr lang="en-SG" sz="1100" b="0" i="0" u="none" strike="noStrike">
                          <a:solidFill>
                            <a:srgbClr val="000000"/>
                          </a:solidFill>
                          <a:effectLst/>
                          <a:latin typeface="Calibri" panose="020F0502020204030204" pitchFamily="34" charset="0"/>
                        </a:rPr>
                        <a:t>10%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6</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600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649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76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30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39%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3343911"/>
                  </a:ext>
                </a:extLst>
              </a:tr>
              <a:tr h="181306">
                <a:tc>
                  <a:txBody>
                    <a:bodyPr/>
                    <a:lstStyle/>
                    <a:p>
                      <a:pPr algn="ctr" fontAlgn="ctr"/>
                      <a:r>
                        <a:rPr lang="en-SG" sz="1100" b="0" i="0" u="none" strike="noStrike">
                          <a:solidFill>
                            <a:srgbClr val="000000"/>
                          </a:solidFill>
                          <a:effectLst/>
                          <a:latin typeface="Calibri" panose="020F0502020204030204" pitchFamily="34" charset="0"/>
                        </a:rPr>
                        <a:t>20%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7</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650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699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658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217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33%</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8414192"/>
                  </a:ext>
                </a:extLst>
              </a:tr>
              <a:tr h="181306">
                <a:tc>
                  <a:txBody>
                    <a:bodyPr/>
                    <a:lstStyle/>
                    <a:p>
                      <a:pPr algn="ctr" fontAlgn="ctr"/>
                      <a:r>
                        <a:rPr lang="en-SG" sz="1100" b="0" i="0" u="none" strike="noStrike">
                          <a:solidFill>
                            <a:srgbClr val="000000"/>
                          </a:solidFill>
                          <a:effectLst/>
                          <a:latin typeface="Calibri" panose="020F0502020204030204" pitchFamily="34" charset="0"/>
                        </a:rPr>
                        <a:t>20%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8</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700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749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1,387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429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31%</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276309"/>
                  </a:ext>
                </a:extLst>
              </a:tr>
              <a:tr h="181306">
                <a:tc>
                  <a:txBody>
                    <a:bodyPr/>
                    <a:lstStyle/>
                    <a:p>
                      <a:pPr algn="ctr" fontAlgn="ctr"/>
                      <a:r>
                        <a:rPr lang="en-SG" sz="1100" b="0" i="0" u="none" strike="noStrike">
                          <a:solidFill>
                            <a:srgbClr val="000000"/>
                          </a:solidFill>
                          <a:effectLst/>
                          <a:latin typeface="Calibri" panose="020F0502020204030204" pitchFamily="34" charset="0"/>
                        </a:rPr>
                        <a:t>20%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750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799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7,157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2,011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28%</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1864908"/>
                  </a:ext>
                </a:extLst>
              </a:tr>
              <a:tr h="181306">
                <a:tc>
                  <a:txBody>
                    <a:bodyPr/>
                    <a:lstStyle/>
                    <a:p>
                      <a:pPr algn="ctr" fontAlgn="ctr"/>
                      <a:r>
                        <a:rPr lang="en-SG" sz="1100" b="0" i="0" u="none" strike="noStrike">
                          <a:solidFill>
                            <a:srgbClr val="000000"/>
                          </a:solidFill>
                          <a:effectLst/>
                          <a:latin typeface="Calibri" panose="020F0502020204030204" pitchFamily="34" charset="0"/>
                        </a:rPr>
                        <a:t>90%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800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849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24,023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6,041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25%</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674670"/>
                  </a:ext>
                </a:extLst>
              </a:tr>
              <a:tr h="181306">
                <a:tc>
                  <a:txBody>
                    <a:bodyPr/>
                    <a:lstStyle/>
                    <a:p>
                      <a:pPr algn="ctr" fontAlgn="ctr"/>
                      <a:r>
                        <a:rPr lang="en-SG" sz="1100" b="0" i="0" u="none" strike="noStrike">
                          <a:solidFill>
                            <a:srgbClr val="000000"/>
                          </a:solidFill>
                          <a:effectLst/>
                          <a:latin typeface="Calibri" panose="020F0502020204030204" pitchFamily="34" charset="0"/>
                        </a:rPr>
                        <a:t>100%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11</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850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899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18,829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4,112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22%</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0924095"/>
                  </a:ext>
                </a:extLst>
              </a:tr>
              <a:tr h="181306">
                <a:tc>
                  <a:txBody>
                    <a:bodyPr/>
                    <a:lstStyle/>
                    <a:p>
                      <a:pPr algn="ctr" fontAlgn="ctr"/>
                      <a:r>
                        <a:rPr lang="en-SG" sz="1100" b="0" i="0" u="none" strike="noStrike">
                          <a:solidFill>
                            <a:srgbClr val="000000"/>
                          </a:solidFill>
                          <a:effectLst/>
                          <a:latin typeface="Calibri" panose="020F0502020204030204" pitchFamily="34" charset="0"/>
                        </a:rPr>
                        <a:t>100%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12</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900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949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26,926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4,891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18%</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0573296"/>
                  </a:ext>
                </a:extLst>
              </a:tr>
              <a:tr h="181306">
                <a:tc>
                  <a:txBody>
                    <a:bodyPr/>
                    <a:lstStyle/>
                    <a:p>
                      <a:pPr algn="ctr" fontAlgn="ctr"/>
                      <a:r>
                        <a:rPr lang="en-SG" sz="1100" b="0" i="0" u="none" strike="noStrike">
                          <a:solidFill>
                            <a:srgbClr val="000000"/>
                          </a:solidFill>
                          <a:effectLst/>
                          <a:latin typeface="Calibri" panose="020F0502020204030204" pitchFamily="34" charset="0"/>
                        </a:rPr>
                        <a:t>100%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13</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950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999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16,892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2,690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16%</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7605642"/>
                  </a:ext>
                </a:extLst>
              </a:tr>
              <a:tr h="181306">
                <a:tc>
                  <a:txBody>
                    <a:bodyPr/>
                    <a:lstStyle/>
                    <a:p>
                      <a:pPr algn="ctr" fontAlgn="ctr"/>
                      <a:r>
                        <a:rPr lang="en-SG" sz="1100" b="0" i="0" u="none" strike="noStrike">
                          <a:solidFill>
                            <a:srgbClr val="000000"/>
                          </a:solidFill>
                          <a:effectLst/>
                          <a:latin typeface="Calibri" panose="020F0502020204030204" pitchFamily="34" charset="0"/>
                        </a:rPr>
                        <a:t>100%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14</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1000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1049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13,791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1,869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14%</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6786682"/>
                  </a:ext>
                </a:extLst>
              </a:tr>
              <a:tr h="105832">
                <a:tc>
                  <a:txBody>
                    <a:bodyPr/>
                    <a:lstStyle/>
                    <a:p>
                      <a:pPr algn="ctr" fontAlgn="ctr"/>
                      <a:r>
                        <a:rPr lang="en-SG" sz="1100" b="0" i="0" u="none" strike="noStrike">
                          <a:solidFill>
                            <a:srgbClr val="000000"/>
                          </a:solidFill>
                          <a:effectLst/>
                          <a:latin typeface="Calibri" panose="020F0502020204030204" pitchFamily="34" charset="0"/>
                        </a:rPr>
                        <a:t>100%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15</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1050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1099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6,293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751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12%</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8229007"/>
                  </a:ext>
                </a:extLst>
              </a:tr>
              <a:tr h="181306">
                <a:tc>
                  <a:txBody>
                    <a:bodyPr/>
                    <a:lstStyle/>
                    <a:p>
                      <a:pPr algn="ctr" fontAlgn="ctr"/>
                      <a:r>
                        <a:rPr lang="en-SG" sz="1100" b="0" i="0" u="none" strike="noStrike">
                          <a:solidFill>
                            <a:srgbClr val="000000"/>
                          </a:solidFill>
                          <a:effectLst/>
                          <a:latin typeface="Calibri" panose="020F0502020204030204" pitchFamily="34" charset="0"/>
                        </a:rPr>
                        <a:t>100%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16</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1100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1149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3,034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341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11%</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7058108"/>
                  </a:ext>
                </a:extLst>
              </a:tr>
              <a:tr h="181306">
                <a:tc>
                  <a:txBody>
                    <a:bodyPr/>
                    <a:lstStyle/>
                    <a:p>
                      <a:pPr algn="ctr" fontAlgn="ctr"/>
                      <a:r>
                        <a:rPr lang="en-SG" sz="1100" b="0" i="0" u="none" strike="noStrike">
                          <a:solidFill>
                            <a:srgbClr val="000000"/>
                          </a:solidFill>
                          <a:effectLst/>
                          <a:latin typeface="Calibri" panose="020F0502020204030204" pitchFamily="34" charset="0"/>
                        </a:rPr>
                        <a:t>100%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17</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1150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1199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2,496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238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9453114"/>
                  </a:ext>
                </a:extLst>
              </a:tr>
              <a:tr h="181306">
                <a:tc>
                  <a:txBody>
                    <a:bodyPr/>
                    <a:lstStyle/>
                    <a:p>
                      <a:pPr algn="ctr" fontAlgn="ctr"/>
                      <a:r>
                        <a:rPr lang="en-SG" sz="1100" b="0" i="0" u="none" strike="noStrike">
                          <a:solidFill>
                            <a:srgbClr val="000000"/>
                          </a:solidFill>
                          <a:effectLst/>
                          <a:latin typeface="Calibri" panose="020F0502020204030204" pitchFamily="34" charset="0"/>
                        </a:rPr>
                        <a:t>100%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18</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1200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1249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930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81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775506"/>
                  </a:ext>
                </a:extLst>
              </a:tr>
              <a:tr h="181306">
                <a:tc>
                  <a:txBody>
                    <a:bodyPr/>
                    <a:lstStyle/>
                    <a:p>
                      <a:pPr algn="ctr" fontAlgn="ctr"/>
                      <a:r>
                        <a:rPr lang="en-SG" sz="1100" b="0" i="0" u="none" strike="noStrike">
                          <a:solidFill>
                            <a:srgbClr val="000000"/>
                          </a:solidFill>
                          <a:effectLst/>
                          <a:latin typeface="Calibri" panose="020F0502020204030204" pitchFamily="34" charset="0"/>
                        </a:rPr>
                        <a:t>100%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1250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1299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106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7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7%</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5702566"/>
                  </a:ext>
                </a:extLst>
              </a:tr>
              <a:tr h="181306">
                <a:tc>
                  <a:txBody>
                    <a:bodyPr/>
                    <a:lstStyle/>
                    <a:p>
                      <a:pPr algn="ctr" fontAlgn="ctr"/>
                      <a:r>
                        <a:rPr lang="en-SG" sz="1100" b="0" i="0" u="none" strike="noStrike">
                          <a:solidFill>
                            <a:srgbClr val="000000"/>
                          </a:solidFill>
                          <a:effectLst/>
                          <a:latin typeface="Calibri" panose="020F0502020204030204" pitchFamily="34" charset="0"/>
                        </a:rPr>
                        <a:t>100%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20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1300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1350</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103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5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5%</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7893818"/>
                  </a:ext>
                </a:extLst>
              </a:tr>
              <a:tr h="181306">
                <a:tc>
                  <a:txBody>
                    <a:bodyPr/>
                    <a:lstStyle/>
                    <a:p>
                      <a:pPr algn="l" fontAlgn="b"/>
                      <a:endParaRPr lang="en-SG" sz="1100" b="0" i="0" u="none" strike="noStrike">
                        <a:solidFill>
                          <a:srgbClr val="000000"/>
                        </a:solidFill>
                        <a:effectLst/>
                        <a:latin typeface="Calibri" panose="020F0502020204030204" pitchFamily="34" charset="0"/>
                      </a:endParaRPr>
                    </a:p>
                  </a:txBody>
                  <a:tcPr marL="6252" marR="6252" marT="625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SG" sz="1100" b="0" i="0" u="none" strike="noStrike">
                          <a:solidFill>
                            <a:srgbClr val="000000"/>
                          </a:solidFill>
                          <a:effectLst/>
                          <a:latin typeface="Calibri" panose="020F0502020204030204" pitchFamily="34" charset="0"/>
                        </a:rPr>
                        <a:t>Overall</a:t>
                      </a:r>
                    </a:p>
                  </a:txBody>
                  <a:tcPr marL="6252" marR="6252" marT="625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100" b="0" i="0" u="none" strike="noStrike">
                        <a:solidFill>
                          <a:srgbClr val="000000"/>
                        </a:solidFill>
                        <a:effectLst/>
                        <a:latin typeface="Calibri" panose="020F0502020204030204" pitchFamily="34" charset="0"/>
                      </a:endParaRPr>
                    </a:p>
                  </a:txBody>
                  <a:tcPr marL="6252" marR="6252" marT="625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100" b="0" i="0" u="none" strike="noStrike">
                        <a:solidFill>
                          <a:srgbClr val="000000"/>
                        </a:solidFill>
                        <a:effectLst/>
                        <a:latin typeface="Calibri" panose="020F0502020204030204" pitchFamily="34" charset="0"/>
                      </a:endParaRPr>
                    </a:p>
                  </a:txBody>
                  <a:tcPr marL="6252" marR="6252" marT="625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SG" sz="1100" b="0" i="0" u="none" strike="noStrike">
                          <a:solidFill>
                            <a:srgbClr val="000000"/>
                          </a:solidFill>
                          <a:effectLst/>
                          <a:latin typeface="Calibri" panose="020F0502020204030204" pitchFamily="34" charset="0"/>
                        </a:rPr>
                        <a:t>  122,735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  23,728 </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SG" sz="1100" b="0" i="0" u="none" strike="noStrike">
                        <a:solidFill>
                          <a:srgbClr val="000000"/>
                        </a:solidFill>
                        <a:effectLst/>
                        <a:latin typeface="Calibri" panose="020F0502020204030204" pitchFamily="34" charset="0"/>
                      </a:endParaRPr>
                    </a:p>
                  </a:txBody>
                  <a:tcPr marL="6252" marR="6252" marT="6252"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67274635"/>
                  </a:ext>
                </a:extLst>
              </a:tr>
              <a:tr h="181306">
                <a:tc>
                  <a:txBody>
                    <a:bodyPr/>
                    <a:lstStyle/>
                    <a:p>
                      <a:pPr algn="l" fontAlgn="b"/>
                      <a:endParaRPr lang="en-SG" sz="1100" b="0" i="0" u="none" strike="noStrike">
                        <a:solidFill>
                          <a:srgbClr val="000000"/>
                        </a:solidFill>
                        <a:effectLst/>
                        <a:latin typeface="Calibri" panose="020F0502020204030204" pitchFamily="34" charset="0"/>
                      </a:endParaRPr>
                    </a:p>
                  </a:txBody>
                  <a:tcPr marL="6252" marR="6252" marT="6252" marB="0" anchor="b">
                    <a:lnL>
                      <a:noFill/>
                    </a:lnL>
                    <a:lnR>
                      <a:noFill/>
                    </a:lnR>
                    <a:lnT>
                      <a:noFill/>
                    </a:lnT>
                    <a:lnB>
                      <a:noFill/>
                    </a:lnB>
                  </a:tcPr>
                </a:tc>
                <a:tc gridSpan="2">
                  <a:txBody>
                    <a:bodyPr/>
                    <a:lstStyle/>
                    <a:p>
                      <a:pPr algn="l" fontAlgn="b"/>
                      <a:r>
                        <a:rPr lang="en-SG" sz="1100" b="0" i="0" u="none" strike="noStrike">
                          <a:solidFill>
                            <a:srgbClr val="000000"/>
                          </a:solidFill>
                          <a:effectLst/>
                          <a:latin typeface="Calibri" panose="020F0502020204030204" pitchFamily="34" charset="0"/>
                        </a:rPr>
                        <a:t>% Accepted</a:t>
                      </a:r>
                    </a:p>
                  </a:txBody>
                  <a:tcPr marL="6252" marR="6252" marT="6252" marB="0" anchor="b">
                    <a:lnL>
                      <a:noFill/>
                    </a:lnL>
                    <a:lnR>
                      <a:noFill/>
                    </a:lnR>
                    <a:lnT>
                      <a:noFill/>
                    </a:lnT>
                    <a:lnB>
                      <a:noFill/>
                    </a:lnB>
                  </a:tcPr>
                </a:tc>
                <a:tc hMerge="1">
                  <a:txBody>
                    <a:bodyPr/>
                    <a:lstStyle/>
                    <a:p>
                      <a:endParaRPr lang="en-SG"/>
                    </a:p>
                  </a:txBody>
                  <a:tcPr/>
                </a:tc>
                <a:tc>
                  <a:txBody>
                    <a:bodyPr/>
                    <a:lstStyle/>
                    <a:p>
                      <a:pPr algn="l" fontAlgn="b"/>
                      <a:endParaRPr lang="en-SG" sz="1100" b="0" i="0" u="none" strike="noStrike">
                        <a:solidFill>
                          <a:srgbClr val="000000"/>
                        </a:solidFill>
                        <a:effectLst/>
                        <a:latin typeface="Calibri" panose="020F0502020204030204" pitchFamily="34" charset="0"/>
                      </a:endParaRPr>
                    </a:p>
                  </a:txBody>
                  <a:tcPr marL="6252" marR="6252" marT="625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SG" sz="1100" b="0" i="0" u="none" strike="noStrike">
                          <a:solidFill>
                            <a:srgbClr val="000000"/>
                          </a:solidFill>
                          <a:effectLst/>
                          <a:latin typeface="Calibri" panose="020F0502020204030204" pitchFamily="34" charset="0"/>
                        </a:rPr>
                        <a:t>75%</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SG" sz="1100" b="0" i="0" u="none" strike="noStrike">
                        <a:solidFill>
                          <a:srgbClr val="000000"/>
                        </a:solidFill>
                        <a:effectLst/>
                        <a:latin typeface="Calibri" panose="020F0502020204030204" pitchFamily="34" charset="0"/>
                      </a:endParaRPr>
                    </a:p>
                  </a:txBody>
                  <a:tcPr marL="6252" marR="6252" marT="6252"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100" b="0" i="0" u="none" strike="noStrike">
                        <a:solidFill>
                          <a:srgbClr val="000000"/>
                        </a:solidFill>
                        <a:effectLst/>
                        <a:latin typeface="Calibri" panose="020F0502020204030204" pitchFamily="34" charset="0"/>
                      </a:endParaRPr>
                    </a:p>
                  </a:txBody>
                  <a:tcPr marL="6252" marR="6252" marT="6252" marB="0" anchor="b">
                    <a:lnL>
                      <a:noFill/>
                    </a:lnL>
                    <a:lnR>
                      <a:noFill/>
                    </a:lnR>
                    <a:lnT>
                      <a:noFill/>
                    </a:lnT>
                    <a:lnB>
                      <a:noFill/>
                    </a:lnB>
                  </a:tcPr>
                </a:tc>
                <a:extLst>
                  <a:ext uri="{0D108BD9-81ED-4DB2-BD59-A6C34878D82A}">
                    <a16:rowId xmlns:a16="http://schemas.microsoft.com/office/drawing/2014/main" val="655793370"/>
                  </a:ext>
                </a:extLst>
              </a:tr>
              <a:tr h="181306">
                <a:tc>
                  <a:txBody>
                    <a:bodyPr/>
                    <a:lstStyle/>
                    <a:p>
                      <a:pPr algn="l" fontAlgn="b"/>
                      <a:endParaRPr lang="en-SG" sz="1100" b="0" i="0" u="none" strike="noStrike">
                        <a:solidFill>
                          <a:srgbClr val="000000"/>
                        </a:solidFill>
                        <a:effectLst/>
                        <a:latin typeface="Calibri" panose="020F0502020204030204" pitchFamily="34" charset="0"/>
                      </a:endParaRPr>
                    </a:p>
                  </a:txBody>
                  <a:tcPr marL="6252" marR="6252" marT="6252" marB="0" anchor="b">
                    <a:lnL>
                      <a:noFill/>
                    </a:lnL>
                    <a:lnR>
                      <a:noFill/>
                    </a:lnR>
                    <a:lnT>
                      <a:noFill/>
                    </a:lnT>
                    <a:lnB>
                      <a:noFill/>
                    </a:lnB>
                  </a:tcPr>
                </a:tc>
                <a:tc gridSpan="2">
                  <a:txBody>
                    <a:bodyPr/>
                    <a:lstStyle/>
                    <a:p>
                      <a:pPr algn="l" fontAlgn="b"/>
                      <a:r>
                        <a:rPr lang="en-SG" sz="1100" b="0" i="0" u="none" strike="noStrike">
                          <a:solidFill>
                            <a:srgbClr val="000000"/>
                          </a:solidFill>
                          <a:effectLst/>
                          <a:latin typeface="Calibri" panose="020F0502020204030204" pitchFamily="34" charset="0"/>
                        </a:rPr>
                        <a:t>% Badrate</a:t>
                      </a:r>
                    </a:p>
                  </a:txBody>
                  <a:tcPr marL="6252" marR="6252" marT="6252" marB="0" anchor="b">
                    <a:lnL>
                      <a:noFill/>
                    </a:lnL>
                    <a:lnR>
                      <a:noFill/>
                    </a:lnR>
                    <a:lnT>
                      <a:noFill/>
                    </a:lnT>
                    <a:lnB>
                      <a:noFill/>
                    </a:lnB>
                  </a:tcPr>
                </a:tc>
                <a:tc hMerge="1">
                  <a:txBody>
                    <a:bodyPr/>
                    <a:lstStyle/>
                    <a:p>
                      <a:endParaRPr lang="en-SG"/>
                    </a:p>
                  </a:txBody>
                  <a:tcPr/>
                </a:tc>
                <a:tc>
                  <a:txBody>
                    <a:bodyPr/>
                    <a:lstStyle/>
                    <a:p>
                      <a:pPr algn="l" fontAlgn="b"/>
                      <a:endParaRPr lang="en-SG" sz="1100" b="0" i="0" u="none" strike="noStrike">
                        <a:solidFill>
                          <a:srgbClr val="000000"/>
                        </a:solidFill>
                        <a:effectLst/>
                        <a:latin typeface="Calibri" panose="020F0502020204030204" pitchFamily="34" charset="0"/>
                      </a:endParaRPr>
                    </a:p>
                  </a:txBody>
                  <a:tcPr marL="6252" marR="6252" marT="625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SG" sz="1100" b="0" i="0" u="none" strike="noStrike">
                          <a:solidFill>
                            <a:srgbClr val="000000"/>
                          </a:solidFill>
                          <a:effectLst/>
                          <a:latin typeface="Calibri" panose="020F0502020204030204" pitchFamily="34" charset="0"/>
                        </a:rPr>
                        <a:t>19%</a:t>
                      </a:r>
                    </a:p>
                  </a:txBody>
                  <a:tcPr marL="6252" marR="6252" marT="625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SG" sz="1100" b="0" i="0" u="none" strike="noStrike">
                        <a:solidFill>
                          <a:srgbClr val="000000"/>
                        </a:solidFill>
                        <a:effectLst/>
                        <a:latin typeface="Calibri" panose="020F0502020204030204" pitchFamily="34" charset="0"/>
                      </a:endParaRPr>
                    </a:p>
                  </a:txBody>
                  <a:tcPr marL="6252" marR="6252" marT="625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SG" sz="1100" b="0" i="0" u="none" strike="noStrike" dirty="0">
                        <a:solidFill>
                          <a:srgbClr val="000000"/>
                        </a:solidFill>
                        <a:effectLst/>
                        <a:latin typeface="Calibri" panose="020F0502020204030204" pitchFamily="34" charset="0"/>
                      </a:endParaRPr>
                    </a:p>
                  </a:txBody>
                  <a:tcPr marL="6252" marR="6252" marT="6252" marB="0" anchor="b">
                    <a:lnL>
                      <a:noFill/>
                    </a:lnL>
                    <a:lnR>
                      <a:noFill/>
                    </a:lnR>
                    <a:lnT>
                      <a:noFill/>
                    </a:lnT>
                    <a:lnB>
                      <a:noFill/>
                    </a:lnB>
                  </a:tcPr>
                </a:tc>
                <a:extLst>
                  <a:ext uri="{0D108BD9-81ED-4DB2-BD59-A6C34878D82A}">
                    <a16:rowId xmlns:a16="http://schemas.microsoft.com/office/drawing/2014/main" val="807070646"/>
                  </a:ext>
                </a:extLst>
              </a:tr>
            </a:tbl>
          </a:graphicData>
        </a:graphic>
      </p:graphicFrame>
      <p:graphicFrame>
        <p:nvGraphicFramePr>
          <p:cNvPr id="21" name="Table 20">
            <a:extLst>
              <a:ext uri="{FF2B5EF4-FFF2-40B4-BE49-F238E27FC236}">
                <a16:creationId xmlns:a16="http://schemas.microsoft.com/office/drawing/2014/main" id="{24F36032-77FD-464E-9B83-54114C792EA5}"/>
              </a:ext>
            </a:extLst>
          </p:cNvPr>
          <p:cNvGraphicFramePr>
            <a:graphicFrameLocks noGrp="1"/>
          </p:cNvGraphicFramePr>
          <p:nvPr>
            <p:extLst>
              <p:ext uri="{D42A27DB-BD31-4B8C-83A1-F6EECF244321}">
                <p14:modId xmlns:p14="http://schemas.microsoft.com/office/powerpoint/2010/main" val="1426766596"/>
              </p:ext>
            </p:extLst>
          </p:nvPr>
        </p:nvGraphicFramePr>
        <p:xfrm>
          <a:off x="204109" y="1101060"/>
          <a:ext cx="2739174" cy="4254795"/>
        </p:xfrm>
        <a:graphic>
          <a:graphicData uri="http://schemas.openxmlformats.org/drawingml/2006/table">
            <a:tbl>
              <a:tblPr/>
              <a:tblGrid>
                <a:gridCol w="367949">
                  <a:extLst>
                    <a:ext uri="{9D8B030D-6E8A-4147-A177-3AD203B41FA5}">
                      <a16:colId xmlns:a16="http://schemas.microsoft.com/office/drawing/2014/main" val="2468283090"/>
                    </a:ext>
                  </a:extLst>
                </a:gridCol>
                <a:gridCol w="279369">
                  <a:extLst>
                    <a:ext uri="{9D8B030D-6E8A-4147-A177-3AD203B41FA5}">
                      <a16:colId xmlns:a16="http://schemas.microsoft.com/office/drawing/2014/main" val="83184299"/>
                    </a:ext>
                  </a:extLst>
                </a:gridCol>
                <a:gridCol w="292996">
                  <a:extLst>
                    <a:ext uri="{9D8B030D-6E8A-4147-A177-3AD203B41FA5}">
                      <a16:colId xmlns:a16="http://schemas.microsoft.com/office/drawing/2014/main" val="2792168462"/>
                    </a:ext>
                  </a:extLst>
                </a:gridCol>
                <a:gridCol w="640503">
                  <a:extLst>
                    <a:ext uri="{9D8B030D-6E8A-4147-A177-3AD203B41FA5}">
                      <a16:colId xmlns:a16="http://schemas.microsoft.com/office/drawing/2014/main" val="406476769"/>
                    </a:ext>
                  </a:extLst>
                </a:gridCol>
                <a:gridCol w="572365">
                  <a:extLst>
                    <a:ext uri="{9D8B030D-6E8A-4147-A177-3AD203B41FA5}">
                      <a16:colId xmlns:a16="http://schemas.microsoft.com/office/drawing/2014/main" val="244325108"/>
                    </a:ext>
                  </a:extLst>
                </a:gridCol>
                <a:gridCol w="585992">
                  <a:extLst>
                    <a:ext uri="{9D8B030D-6E8A-4147-A177-3AD203B41FA5}">
                      <a16:colId xmlns:a16="http://schemas.microsoft.com/office/drawing/2014/main" val="3400030809"/>
                    </a:ext>
                  </a:extLst>
                </a:gridCol>
              </a:tblGrid>
              <a:tr h="168297">
                <a:tc gridSpan="3">
                  <a:txBody>
                    <a:bodyPr/>
                    <a:lstStyle/>
                    <a:p>
                      <a:pPr algn="ctr" fontAlgn="b"/>
                      <a:r>
                        <a:rPr lang="en-SG" sz="1000" b="1" i="0" u="none" strike="noStrike">
                          <a:solidFill>
                            <a:srgbClr val="000000"/>
                          </a:solidFill>
                          <a:effectLst/>
                          <a:latin typeface="Calibri" panose="020F0502020204030204" pitchFamily="34" charset="0"/>
                        </a:rPr>
                        <a:t>Scaled score</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hMerge="1">
                  <a:txBody>
                    <a:bodyPr/>
                    <a:lstStyle/>
                    <a:p>
                      <a:endParaRPr lang="en-SG"/>
                    </a:p>
                  </a:txBody>
                  <a:tcPr/>
                </a:tc>
                <a:tc hMerge="1">
                  <a:txBody>
                    <a:bodyPr/>
                    <a:lstStyle/>
                    <a:p>
                      <a:endParaRPr lang="en-SG"/>
                    </a:p>
                  </a:txBody>
                  <a:tcPr/>
                </a:tc>
                <a:tc>
                  <a:txBody>
                    <a:bodyPr/>
                    <a:lstStyle/>
                    <a:p>
                      <a:pPr algn="l" fontAlgn="b"/>
                      <a:endParaRPr lang="en-SG" sz="1000" b="0" i="0" u="none" strike="noStrike">
                        <a:solidFill>
                          <a:srgbClr val="000000"/>
                        </a:solidFill>
                        <a:effectLst/>
                        <a:latin typeface="Calibri" panose="020F0502020204030204" pitchFamily="34" charset="0"/>
                      </a:endParaRPr>
                    </a:p>
                  </a:txBody>
                  <a:tcPr marL="5803" marR="5803" marT="5803"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SG" sz="1000" b="0" i="0" u="none" strike="noStrike">
                        <a:solidFill>
                          <a:srgbClr val="000000"/>
                        </a:solidFill>
                        <a:effectLst/>
                        <a:latin typeface="Calibri" panose="020F0502020204030204" pitchFamily="34" charset="0"/>
                      </a:endParaRPr>
                    </a:p>
                  </a:txBody>
                  <a:tcPr marL="5803" marR="5803" marT="580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SG" sz="1000" b="0" i="0" u="none" strike="noStrike">
                        <a:solidFill>
                          <a:srgbClr val="000000"/>
                        </a:solidFill>
                        <a:effectLst/>
                        <a:latin typeface="Calibri" panose="020F0502020204030204" pitchFamily="34" charset="0"/>
                      </a:endParaRPr>
                    </a:p>
                  </a:txBody>
                  <a:tcPr marL="5803" marR="5803" marT="5803"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1419628"/>
                  </a:ext>
                </a:extLst>
              </a:tr>
              <a:tr h="168297">
                <a:tc>
                  <a:txBody>
                    <a:bodyPr/>
                    <a:lstStyle/>
                    <a:p>
                      <a:pPr algn="ctr" fontAlgn="ctr"/>
                      <a:r>
                        <a:rPr lang="en-SG" sz="1000" b="1" i="0" u="none" strike="noStrike">
                          <a:solidFill>
                            <a:srgbClr val="000000"/>
                          </a:solidFill>
                          <a:effectLst/>
                          <a:latin typeface="Calibri" panose="020F0502020204030204" pitchFamily="34" charset="0"/>
                        </a:rPr>
                        <a:t>Bin</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SG" sz="1000" b="1" i="0" u="none" strike="noStrike">
                          <a:solidFill>
                            <a:srgbClr val="000000"/>
                          </a:solidFill>
                          <a:effectLst/>
                          <a:latin typeface="Calibri" panose="020F0502020204030204" pitchFamily="34" charset="0"/>
                        </a:rPr>
                        <a:t>Min</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SG" sz="1000" b="1" i="0" u="none" strike="noStrike">
                          <a:solidFill>
                            <a:srgbClr val="000000"/>
                          </a:solidFill>
                          <a:effectLst/>
                          <a:latin typeface="Calibri" panose="020F0502020204030204" pitchFamily="34" charset="0"/>
                        </a:rPr>
                        <a:t>Max</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SG" sz="1000" b="1" i="0" u="none" strike="noStrike">
                          <a:solidFill>
                            <a:srgbClr val="000000"/>
                          </a:solidFill>
                          <a:effectLst/>
                          <a:latin typeface="Calibri" panose="020F0502020204030204" pitchFamily="34" charset="0"/>
                        </a:rPr>
                        <a:t>Count</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SG" sz="1000" b="1" i="0" u="none" strike="noStrike">
                          <a:solidFill>
                            <a:srgbClr val="000000"/>
                          </a:solidFill>
                          <a:effectLst/>
                          <a:latin typeface="Calibri" panose="020F0502020204030204" pitchFamily="34" charset="0"/>
                        </a:rPr>
                        <a:t>Bads</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SG" sz="1000" b="1" i="0" u="none" strike="noStrike">
                          <a:solidFill>
                            <a:srgbClr val="000000"/>
                          </a:solidFill>
                          <a:effectLst/>
                          <a:latin typeface="Calibri" panose="020F0502020204030204" pitchFamily="34" charset="0"/>
                        </a:rPr>
                        <a:t>Badrate</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4129644451"/>
                  </a:ext>
                </a:extLst>
              </a:tr>
              <a:tr h="168297">
                <a:tc>
                  <a:txBody>
                    <a:bodyPr/>
                    <a:lstStyle/>
                    <a:p>
                      <a:pPr algn="ctr" fontAlgn="ctr"/>
                      <a:r>
                        <a:rPr lang="en-SG" sz="1000" b="0" i="0" u="none" strike="noStrike">
                          <a:solidFill>
                            <a:srgbClr val="000000"/>
                          </a:solidFill>
                          <a:effectLst/>
                          <a:latin typeface="Calibri" panose="020F0502020204030204" pitchFamily="34" charset="0"/>
                        </a:rPr>
                        <a:t>1</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399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5437727"/>
                  </a:ext>
                </a:extLst>
              </a:tr>
              <a:tr h="168297">
                <a:tc>
                  <a:txBody>
                    <a:bodyPr/>
                    <a:lstStyle/>
                    <a:p>
                      <a:pPr algn="ctr" fontAlgn="ctr"/>
                      <a:r>
                        <a:rPr lang="en-SG" sz="1000" b="0" i="0" u="none" strike="noStrike">
                          <a:solidFill>
                            <a:srgbClr val="000000"/>
                          </a:solidFill>
                          <a:effectLst/>
                          <a:latin typeface="Calibri" panose="020F0502020204030204" pitchFamily="34" charset="0"/>
                        </a:rPr>
                        <a:t>2</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400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449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4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0%</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539533"/>
                  </a:ext>
                </a:extLst>
              </a:tr>
              <a:tr h="168297">
                <a:tc>
                  <a:txBody>
                    <a:bodyPr/>
                    <a:lstStyle/>
                    <a:p>
                      <a:pPr algn="ctr" fontAlgn="ctr"/>
                      <a:r>
                        <a:rPr lang="en-SG" sz="1000" b="0" i="0" u="none" strike="noStrike">
                          <a:solidFill>
                            <a:srgbClr val="000000"/>
                          </a:solidFill>
                          <a:effectLst/>
                          <a:latin typeface="Calibri" panose="020F0502020204030204" pitchFamily="34" charset="0"/>
                        </a:rPr>
                        <a:t>3</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450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499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28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15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54%</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7509008"/>
                  </a:ext>
                </a:extLst>
              </a:tr>
              <a:tr h="168297">
                <a:tc>
                  <a:txBody>
                    <a:bodyPr/>
                    <a:lstStyle/>
                    <a:p>
                      <a:pPr algn="ctr" fontAlgn="ctr"/>
                      <a:r>
                        <a:rPr lang="en-SG" sz="1000" b="0" i="0" u="none" strike="noStrike">
                          <a:solidFill>
                            <a:srgbClr val="000000"/>
                          </a:solidFill>
                          <a:effectLst/>
                          <a:latin typeface="Calibri" panose="020F0502020204030204" pitchFamily="34" charset="0"/>
                        </a:rPr>
                        <a:t>4</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500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549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115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48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42%</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7383580"/>
                  </a:ext>
                </a:extLst>
              </a:tr>
              <a:tr h="168297">
                <a:tc>
                  <a:txBody>
                    <a:bodyPr/>
                    <a:lstStyle/>
                    <a:p>
                      <a:pPr algn="ctr" fontAlgn="ctr"/>
                      <a:r>
                        <a:rPr lang="en-SG" sz="1000" b="0" i="0" u="none" strike="noStrike">
                          <a:solidFill>
                            <a:srgbClr val="000000"/>
                          </a:solidFill>
                          <a:effectLst/>
                          <a:latin typeface="Calibri" panose="020F0502020204030204" pitchFamily="34" charset="0"/>
                        </a:rPr>
                        <a:t>5</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550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599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dirty="0">
                          <a:solidFill>
                            <a:srgbClr val="000000"/>
                          </a:solidFill>
                          <a:effectLst/>
                          <a:latin typeface="Calibri" panose="020F0502020204030204" pitchFamily="34" charset="0"/>
                        </a:rPr>
                        <a:t>         198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82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41%</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5376434"/>
                  </a:ext>
                </a:extLst>
              </a:tr>
              <a:tr h="168297">
                <a:tc>
                  <a:txBody>
                    <a:bodyPr/>
                    <a:lstStyle/>
                    <a:p>
                      <a:pPr algn="ctr" fontAlgn="ctr"/>
                      <a:r>
                        <a:rPr lang="en-SG" sz="1000" b="0" i="0" u="none" strike="noStrike">
                          <a:solidFill>
                            <a:srgbClr val="000000"/>
                          </a:solidFill>
                          <a:effectLst/>
                          <a:latin typeface="Calibri" panose="020F0502020204030204" pitchFamily="34" charset="0"/>
                        </a:rPr>
                        <a:t>6</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600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649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759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298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39%</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3647758"/>
                  </a:ext>
                </a:extLst>
              </a:tr>
              <a:tr h="168297">
                <a:tc>
                  <a:txBody>
                    <a:bodyPr/>
                    <a:lstStyle/>
                    <a:p>
                      <a:pPr algn="ctr" fontAlgn="ctr"/>
                      <a:r>
                        <a:rPr lang="en-SG" sz="1000" b="0" i="0" u="none" strike="noStrike">
                          <a:solidFill>
                            <a:srgbClr val="000000"/>
                          </a:solidFill>
                          <a:effectLst/>
                          <a:latin typeface="Calibri" panose="020F0502020204030204" pitchFamily="34" charset="0"/>
                        </a:rPr>
                        <a:t>7</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650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699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3,291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1,087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33%</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1898033"/>
                  </a:ext>
                </a:extLst>
              </a:tr>
              <a:tr h="168297">
                <a:tc>
                  <a:txBody>
                    <a:bodyPr/>
                    <a:lstStyle/>
                    <a:p>
                      <a:pPr algn="ctr" fontAlgn="ctr"/>
                      <a:r>
                        <a:rPr lang="en-SG" sz="1000" b="0" i="0" u="none" strike="noStrike">
                          <a:solidFill>
                            <a:srgbClr val="000000"/>
                          </a:solidFill>
                          <a:effectLst/>
                          <a:latin typeface="Calibri" panose="020F0502020204030204" pitchFamily="34" charset="0"/>
                        </a:rPr>
                        <a:t>8</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700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749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6,936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2,146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dirty="0">
                          <a:solidFill>
                            <a:srgbClr val="000000"/>
                          </a:solidFill>
                          <a:effectLst/>
                          <a:latin typeface="Calibri" panose="020F0502020204030204" pitchFamily="34" charset="0"/>
                        </a:rPr>
                        <a:t>31%</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1565267"/>
                  </a:ext>
                </a:extLst>
              </a:tr>
              <a:tr h="168297">
                <a:tc>
                  <a:txBody>
                    <a:bodyPr/>
                    <a:lstStyle/>
                    <a:p>
                      <a:pPr algn="ctr" fontAlgn="ctr"/>
                      <a:r>
                        <a:rPr lang="en-SG" sz="1000" b="0" i="0" u="none" strike="noStrike">
                          <a:solidFill>
                            <a:srgbClr val="000000"/>
                          </a:solidFill>
                          <a:effectLst/>
                          <a:latin typeface="Calibri" panose="020F0502020204030204" pitchFamily="34" charset="0"/>
                        </a:rPr>
                        <a:t>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750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799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35,784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10,055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28%</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2861030"/>
                  </a:ext>
                </a:extLst>
              </a:tr>
              <a:tr h="168297">
                <a:tc>
                  <a:txBody>
                    <a:bodyPr/>
                    <a:lstStyle/>
                    <a:p>
                      <a:pPr algn="ctr" fontAlgn="ctr"/>
                      <a:r>
                        <a:rPr lang="en-SG" sz="1000" b="0" i="0" u="none" strike="noStrike">
                          <a:solidFill>
                            <a:srgbClr val="000000"/>
                          </a:solidFill>
                          <a:effectLst/>
                          <a:latin typeface="Calibri" panose="020F0502020204030204" pitchFamily="34" charset="0"/>
                        </a:rPr>
                        <a:t>10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800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849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26,692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6,712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25%</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9945419"/>
                  </a:ext>
                </a:extLst>
              </a:tr>
              <a:tr h="168297">
                <a:tc>
                  <a:txBody>
                    <a:bodyPr/>
                    <a:lstStyle/>
                    <a:p>
                      <a:pPr algn="ctr" fontAlgn="ctr"/>
                      <a:r>
                        <a:rPr lang="en-SG" sz="1000" b="0" i="0" u="none" strike="noStrike">
                          <a:solidFill>
                            <a:srgbClr val="000000"/>
                          </a:solidFill>
                          <a:effectLst/>
                          <a:latin typeface="Calibri" panose="020F0502020204030204" pitchFamily="34" charset="0"/>
                        </a:rPr>
                        <a:t>11</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850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899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18,829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4,112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22%</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1735448"/>
                  </a:ext>
                </a:extLst>
              </a:tr>
              <a:tr h="168297">
                <a:tc>
                  <a:txBody>
                    <a:bodyPr/>
                    <a:lstStyle/>
                    <a:p>
                      <a:pPr algn="ctr" fontAlgn="ctr"/>
                      <a:r>
                        <a:rPr lang="en-SG" sz="1000" b="0" i="0" u="none" strike="noStrike">
                          <a:solidFill>
                            <a:srgbClr val="000000"/>
                          </a:solidFill>
                          <a:effectLst/>
                          <a:latin typeface="Calibri" panose="020F0502020204030204" pitchFamily="34" charset="0"/>
                        </a:rPr>
                        <a:t>12</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900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949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26,926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4,891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18%</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3136577"/>
                  </a:ext>
                </a:extLst>
              </a:tr>
              <a:tr h="168297">
                <a:tc>
                  <a:txBody>
                    <a:bodyPr/>
                    <a:lstStyle/>
                    <a:p>
                      <a:pPr algn="ctr" fontAlgn="ctr"/>
                      <a:r>
                        <a:rPr lang="en-SG" sz="1000" b="0" i="0" u="none" strike="noStrike">
                          <a:solidFill>
                            <a:srgbClr val="000000"/>
                          </a:solidFill>
                          <a:effectLst/>
                          <a:latin typeface="Calibri" panose="020F0502020204030204" pitchFamily="34" charset="0"/>
                        </a:rPr>
                        <a:t>13</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950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999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16,892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2,690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16%</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6196600"/>
                  </a:ext>
                </a:extLst>
              </a:tr>
              <a:tr h="168297">
                <a:tc>
                  <a:txBody>
                    <a:bodyPr/>
                    <a:lstStyle/>
                    <a:p>
                      <a:pPr algn="ctr" fontAlgn="ctr"/>
                      <a:r>
                        <a:rPr lang="en-SG" sz="1000" b="0" i="0" u="none" strike="noStrike">
                          <a:solidFill>
                            <a:srgbClr val="000000"/>
                          </a:solidFill>
                          <a:effectLst/>
                          <a:latin typeface="Calibri" panose="020F0502020204030204" pitchFamily="34" charset="0"/>
                        </a:rPr>
                        <a:t>14</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1000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1049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13,791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1,869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14%</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6473502"/>
                  </a:ext>
                </a:extLst>
              </a:tr>
              <a:tr h="168297">
                <a:tc>
                  <a:txBody>
                    <a:bodyPr/>
                    <a:lstStyle/>
                    <a:p>
                      <a:pPr algn="ctr" fontAlgn="ctr"/>
                      <a:r>
                        <a:rPr lang="en-SG" sz="1000" b="0" i="0" u="none" strike="noStrike">
                          <a:solidFill>
                            <a:srgbClr val="000000"/>
                          </a:solidFill>
                          <a:effectLst/>
                          <a:latin typeface="Calibri" panose="020F0502020204030204" pitchFamily="34" charset="0"/>
                        </a:rPr>
                        <a:t>15</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1050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1099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6,293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751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12%</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9776083"/>
                  </a:ext>
                </a:extLst>
              </a:tr>
              <a:tr h="168297">
                <a:tc>
                  <a:txBody>
                    <a:bodyPr/>
                    <a:lstStyle/>
                    <a:p>
                      <a:pPr algn="ctr" fontAlgn="ctr"/>
                      <a:r>
                        <a:rPr lang="en-SG" sz="1000" b="0" i="0" u="none" strike="noStrike">
                          <a:solidFill>
                            <a:srgbClr val="000000"/>
                          </a:solidFill>
                          <a:effectLst/>
                          <a:latin typeface="Calibri" panose="020F0502020204030204" pitchFamily="34" charset="0"/>
                        </a:rPr>
                        <a:t>16</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1100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1149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3,034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341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11%</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615353"/>
                  </a:ext>
                </a:extLst>
              </a:tr>
              <a:tr h="168297">
                <a:tc>
                  <a:txBody>
                    <a:bodyPr/>
                    <a:lstStyle/>
                    <a:p>
                      <a:pPr algn="ctr" fontAlgn="ctr"/>
                      <a:r>
                        <a:rPr lang="en-SG" sz="1000" b="0" i="0" u="none" strike="noStrike">
                          <a:solidFill>
                            <a:srgbClr val="000000"/>
                          </a:solidFill>
                          <a:effectLst/>
                          <a:latin typeface="Calibri" panose="020F0502020204030204" pitchFamily="34" charset="0"/>
                        </a:rPr>
                        <a:t>17</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1150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1199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2,496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238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10%</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1431024"/>
                  </a:ext>
                </a:extLst>
              </a:tr>
              <a:tr h="168297">
                <a:tc>
                  <a:txBody>
                    <a:bodyPr/>
                    <a:lstStyle/>
                    <a:p>
                      <a:pPr algn="ctr" fontAlgn="ctr"/>
                      <a:r>
                        <a:rPr lang="en-SG" sz="1000" b="0" i="0" u="none" strike="noStrike">
                          <a:solidFill>
                            <a:srgbClr val="000000"/>
                          </a:solidFill>
                          <a:effectLst/>
                          <a:latin typeface="Calibri" panose="020F0502020204030204" pitchFamily="34" charset="0"/>
                        </a:rPr>
                        <a:t>18</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1200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1249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930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81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9%</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5618199"/>
                  </a:ext>
                </a:extLst>
              </a:tr>
              <a:tr h="168297">
                <a:tc>
                  <a:txBody>
                    <a:bodyPr/>
                    <a:lstStyle/>
                    <a:p>
                      <a:pPr algn="ctr" fontAlgn="ctr"/>
                      <a:r>
                        <a:rPr lang="en-SG" sz="1000" b="0" i="0" u="none" strike="noStrike">
                          <a:solidFill>
                            <a:srgbClr val="000000"/>
                          </a:solidFill>
                          <a:effectLst/>
                          <a:latin typeface="Calibri" panose="020F0502020204030204" pitchFamily="34" charset="0"/>
                        </a:rPr>
                        <a:t>19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1250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1299</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106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7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7%</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4550145"/>
                  </a:ext>
                </a:extLst>
              </a:tr>
              <a:tr h="168297">
                <a:tc>
                  <a:txBody>
                    <a:bodyPr/>
                    <a:lstStyle/>
                    <a:p>
                      <a:pPr algn="ctr" fontAlgn="ctr"/>
                      <a:r>
                        <a:rPr lang="en-SG" sz="1000" b="0" i="0" u="none" strike="noStrike">
                          <a:solidFill>
                            <a:srgbClr val="000000"/>
                          </a:solidFill>
                          <a:effectLst/>
                          <a:latin typeface="Calibri" panose="020F0502020204030204" pitchFamily="34" charset="0"/>
                        </a:rPr>
                        <a:t>20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dirty="0">
                          <a:solidFill>
                            <a:srgbClr val="000000"/>
                          </a:solidFill>
                          <a:effectLst/>
                          <a:latin typeface="Calibri" panose="020F0502020204030204" pitchFamily="34" charset="0"/>
                        </a:rPr>
                        <a:t>1300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1350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103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SG" sz="1000" b="0" i="0" u="none" strike="noStrike">
                          <a:solidFill>
                            <a:srgbClr val="000000"/>
                          </a:solidFill>
                          <a:effectLst/>
                          <a:latin typeface="Calibri" panose="020F0502020204030204" pitchFamily="34" charset="0"/>
                        </a:rPr>
                        <a:t>            5 </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SG" sz="1000" b="0" i="0" u="none" strike="noStrike">
                          <a:solidFill>
                            <a:srgbClr val="000000"/>
                          </a:solidFill>
                          <a:effectLst/>
                          <a:latin typeface="Calibri" panose="020F0502020204030204" pitchFamily="34" charset="0"/>
                        </a:rPr>
                        <a:t>5%</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5087233"/>
                  </a:ext>
                </a:extLst>
              </a:tr>
              <a:tr h="215667">
                <a:tc gridSpan="2">
                  <a:txBody>
                    <a:bodyPr/>
                    <a:lstStyle/>
                    <a:p>
                      <a:pPr algn="l" fontAlgn="b"/>
                      <a:r>
                        <a:rPr lang="en-SG" sz="1000" b="0" i="0" u="none" strike="noStrike" dirty="0">
                          <a:solidFill>
                            <a:srgbClr val="000000"/>
                          </a:solidFill>
                          <a:effectLst/>
                          <a:latin typeface="Calibri" panose="020F0502020204030204" pitchFamily="34" charset="0"/>
                        </a:rPr>
                        <a:t>Overall</a:t>
                      </a:r>
                    </a:p>
                  </a:txBody>
                  <a:tcPr marL="5803" marR="5803" marT="5803"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pPr algn="l" fontAlgn="b"/>
                      <a:endParaRPr lang="en-SG" sz="1000" b="0" i="0" u="none" strike="noStrike" dirty="0">
                        <a:solidFill>
                          <a:srgbClr val="000000"/>
                        </a:solidFill>
                        <a:effectLst/>
                        <a:latin typeface="Calibri" panose="020F0502020204030204" pitchFamily="34" charset="0"/>
                      </a:endParaRPr>
                    </a:p>
                  </a:txBody>
                  <a:tcPr marL="5803" marR="5803" marT="580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000" b="0" i="0" u="none" strike="noStrike" dirty="0">
                        <a:solidFill>
                          <a:srgbClr val="000000"/>
                        </a:solidFill>
                        <a:effectLst/>
                        <a:latin typeface="Calibri" panose="020F0502020204030204" pitchFamily="34" charset="0"/>
                      </a:endParaRPr>
                    </a:p>
                  </a:txBody>
                  <a:tcPr marL="5803" marR="5803" marT="5803"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SG" sz="1000" b="0" i="0" u="none" strike="noStrike">
                          <a:solidFill>
                            <a:srgbClr val="000000"/>
                          </a:solidFill>
                          <a:effectLst/>
                          <a:latin typeface="Calibri" panose="020F0502020204030204" pitchFamily="34" charset="0"/>
                        </a:rPr>
                        <a:t>  163,207 </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000" b="0" i="0" u="none" strike="noStrike">
                          <a:solidFill>
                            <a:srgbClr val="000000"/>
                          </a:solidFill>
                          <a:effectLst/>
                          <a:latin typeface="Calibri" panose="020F0502020204030204" pitchFamily="34" charset="0"/>
                        </a:rPr>
                        <a:t>  35,428 </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SG" sz="1000" b="0" i="0" u="none" strike="noStrike">
                        <a:solidFill>
                          <a:srgbClr val="000000"/>
                        </a:solidFill>
                        <a:effectLst/>
                        <a:latin typeface="Calibri" panose="020F0502020204030204" pitchFamily="34" charset="0"/>
                      </a:endParaRPr>
                    </a:p>
                  </a:txBody>
                  <a:tcPr marL="5803" marR="5803" marT="5803"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963470919"/>
                  </a:ext>
                </a:extLst>
              </a:tr>
              <a:tr h="168297">
                <a:tc gridSpan="2">
                  <a:txBody>
                    <a:bodyPr/>
                    <a:lstStyle/>
                    <a:p>
                      <a:pPr algn="l" fontAlgn="b"/>
                      <a:r>
                        <a:rPr lang="en-SG" sz="1000" b="0" i="0" u="none" strike="noStrike">
                          <a:solidFill>
                            <a:srgbClr val="000000"/>
                          </a:solidFill>
                          <a:effectLst/>
                          <a:latin typeface="Calibri" panose="020F0502020204030204" pitchFamily="34" charset="0"/>
                        </a:rPr>
                        <a:t>% Accepted</a:t>
                      </a:r>
                    </a:p>
                  </a:txBody>
                  <a:tcPr marL="5803" marR="5803" marT="5803" marB="0" anchor="b">
                    <a:lnL>
                      <a:noFill/>
                    </a:lnL>
                    <a:lnR>
                      <a:noFill/>
                    </a:lnR>
                    <a:lnT>
                      <a:noFill/>
                    </a:lnT>
                    <a:lnB>
                      <a:noFill/>
                    </a:lnB>
                  </a:tcPr>
                </a:tc>
                <a:tc hMerge="1">
                  <a:txBody>
                    <a:bodyPr/>
                    <a:lstStyle/>
                    <a:p>
                      <a:endParaRPr lang="en-SG"/>
                    </a:p>
                  </a:txBody>
                  <a:tcPr/>
                </a:tc>
                <a:tc>
                  <a:txBody>
                    <a:bodyPr/>
                    <a:lstStyle/>
                    <a:p>
                      <a:pPr algn="l" fontAlgn="b"/>
                      <a:endParaRPr lang="en-SG" sz="1000" b="0" i="0" u="none" strike="noStrike">
                        <a:solidFill>
                          <a:srgbClr val="000000"/>
                        </a:solidFill>
                        <a:effectLst/>
                        <a:latin typeface="Calibri" panose="020F0502020204030204" pitchFamily="34" charset="0"/>
                      </a:endParaRPr>
                    </a:p>
                  </a:txBody>
                  <a:tcPr marL="5803" marR="5803" marT="580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SG" sz="1000" b="0" i="0" u="none" strike="noStrike">
                          <a:solidFill>
                            <a:srgbClr val="000000"/>
                          </a:solidFill>
                          <a:effectLst/>
                          <a:latin typeface="Calibri" panose="020F0502020204030204" pitchFamily="34" charset="0"/>
                        </a:rPr>
                        <a:t>100%</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SG" sz="1000" b="0" i="0" u="none" strike="noStrike">
                        <a:solidFill>
                          <a:srgbClr val="000000"/>
                        </a:solidFill>
                        <a:effectLst/>
                        <a:latin typeface="Calibri" panose="020F0502020204030204" pitchFamily="34" charset="0"/>
                      </a:endParaRPr>
                    </a:p>
                  </a:txBody>
                  <a:tcPr marL="5803" marR="5803" marT="5803"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SG" sz="1000" b="0" i="0" u="none" strike="noStrike">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3284042270"/>
                  </a:ext>
                </a:extLst>
              </a:tr>
              <a:tr h="168297">
                <a:tc gridSpan="2">
                  <a:txBody>
                    <a:bodyPr/>
                    <a:lstStyle/>
                    <a:p>
                      <a:pPr algn="l" fontAlgn="b"/>
                      <a:r>
                        <a:rPr lang="en-SG" sz="1000" b="0" i="0" u="none" strike="noStrike">
                          <a:solidFill>
                            <a:srgbClr val="000000"/>
                          </a:solidFill>
                          <a:effectLst/>
                          <a:latin typeface="Calibri" panose="020F0502020204030204" pitchFamily="34" charset="0"/>
                        </a:rPr>
                        <a:t>% Badrate</a:t>
                      </a:r>
                    </a:p>
                  </a:txBody>
                  <a:tcPr marL="5803" marR="5803" marT="5803" marB="0" anchor="b">
                    <a:lnL>
                      <a:noFill/>
                    </a:lnL>
                    <a:lnR>
                      <a:noFill/>
                    </a:lnR>
                    <a:lnT>
                      <a:noFill/>
                    </a:lnT>
                    <a:lnB>
                      <a:noFill/>
                    </a:lnB>
                  </a:tcPr>
                </a:tc>
                <a:tc hMerge="1">
                  <a:txBody>
                    <a:bodyPr/>
                    <a:lstStyle/>
                    <a:p>
                      <a:endParaRPr lang="en-SG"/>
                    </a:p>
                  </a:txBody>
                  <a:tcPr/>
                </a:tc>
                <a:tc>
                  <a:txBody>
                    <a:bodyPr/>
                    <a:lstStyle/>
                    <a:p>
                      <a:pPr algn="l" fontAlgn="b"/>
                      <a:endParaRPr lang="en-SG" sz="1000" b="0" i="0" u="none" strike="noStrike">
                        <a:solidFill>
                          <a:srgbClr val="000000"/>
                        </a:solidFill>
                        <a:effectLst/>
                        <a:latin typeface="Calibri" panose="020F0502020204030204" pitchFamily="34" charset="0"/>
                      </a:endParaRPr>
                    </a:p>
                  </a:txBody>
                  <a:tcPr marL="5803" marR="5803" marT="5803"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SG" sz="1000" b="0" i="0" u="none" strike="noStrike">
                          <a:solidFill>
                            <a:srgbClr val="000000"/>
                          </a:solidFill>
                          <a:effectLst/>
                          <a:latin typeface="Calibri" panose="020F0502020204030204" pitchFamily="34" charset="0"/>
                        </a:rPr>
                        <a:t>22%</a:t>
                      </a:r>
                    </a:p>
                  </a:txBody>
                  <a:tcPr marL="5803" marR="5803" marT="5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SG" sz="1000" b="0" i="0" u="none" strike="noStrike">
                        <a:solidFill>
                          <a:srgbClr val="000000"/>
                        </a:solidFill>
                        <a:effectLst/>
                        <a:latin typeface="Calibri" panose="020F0502020204030204" pitchFamily="34" charset="0"/>
                      </a:endParaRPr>
                    </a:p>
                  </a:txBody>
                  <a:tcPr marL="5803" marR="5803" marT="5803"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SG" sz="1000" b="0" i="0" u="none" strike="noStrike" dirty="0">
                        <a:solidFill>
                          <a:srgbClr val="000000"/>
                        </a:solidFill>
                        <a:effectLst/>
                        <a:latin typeface="Calibri" panose="020F0502020204030204" pitchFamily="34" charset="0"/>
                      </a:endParaRPr>
                    </a:p>
                  </a:txBody>
                  <a:tcPr marL="5803" marR="5803" marT="5803" marB="0" anchor="b">
                    <a:lnL>
                      <a:noFill/>
                    </a:lnL>
                    <a:lnR>
                      <a:noFill/>
                    </a:lnR>
                    <a:lnT>
                      <a:noFill/>
                    </a:lnT>
                    <a:lnB>
                      <a:noFill/>
                    </a:lnB>
                  </a:tcPr>
                </a:tc>
                <a:extLst>
                  <a:ext uri="{0D108BD9-81ED-4DB2-BD59-A6C34878D82A}">
                    <a16:rowId xmlns:a16="http://schemas.microsoft.com/office/drawing/2014/main" val="3603197551"/>
                  </a:ext>
                </a:extLst>
              </a:tr>
            </a:tbl>
          </a:graphicData>
        </a:graphic>
      </p:graphicFrame>
      <p:sp>
        <p:nvSpPr>
          <p:cNvPr id="26" name="Arrow: Right 25">
            <a:extLst>
              <a:ext uri="{FF2B5EF4-FFF2-40B4-BE49-F238E27FC236}">
                <a16:creationId xmlns:a16="http://schemas.microsoft.com/office/drawing/2014/main" id="{8164168C-45D2-4BB7-8A21-6D9E26A96BB8}"/>
              </a:ext>
            </a:extLst>
          </p:cNvPr>
          <p:cNvSpPr/>
          <p:nvPr/>
        </p:nvSpPr>
        <p:spPr>
          <a:xfrm>
            <a:off x="3088503" y="3826123"/>
            <a:ext cx="591021" cy="526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a:extLst>
              <a:ext uri="{FF2B5EF4-FFF2-40B4-BE49-F238E27FC236}">
                <a16:creationId xmlns:a16="http://schemas.microsoft.com/office/drawing/2014/main" id="{18F5AF01-E954-4CD1-A289-4A1B41C46757}"/>
              </a:ext>
            </a:extLst>
          </p:cNvPr>
          <p:cNvSpPr/>
          <p:nvPr/>
        </p:nvSpPr>
        <p:spPr>
          <a:xfrm>
            <a:off x="2943283" y="3498327"/>
            <a:ext cx="1358142" cy="292388"/>
          </a:xfrm>
          <a:prstGeom prst="rect">
            <a:avLst/>
          </a:prstGeom>
        </p:spPr>
        <p:txBody>
          <a:bodyPr wrap="square">
            <a:spAutoFit/>
          </a:bodyPr>
          <a:lstStyle/>
          <a:p>
            <a:r>
              <a:rPr lang="en-US" sz="1300" b="0" i="0" u="sng" dirty="0">
                <a:effectLst/>
              </a:rPr>
              <a:t>Soft cutoff</a:t>
            </a:r>
          </a:p>
        </p:txBody>
      </p:sp>
      <p:sp>
        <p:nvSpPr>
          <p:cNvPr id="28" name="Rectangle 27">
            <a:extLst>
              <a:ext uri="{FF2B5EF4-FFF2-40B4-BE49-F238E27FC236}">
                <a16:creationId xmlns:a16="http://schemas.microsoft.com/office/drawing/2014/main" id="{C2BA36A7-F3B9-4779-AC30-EF5F0A8297DF}"/>
              </a:ext>
            </a:extLst>
          </p:cNvPr>
          <p:cNvSpPr/>
          <p:nvPr/>
        </p:nvSpPr>
        <p:spPr>
          <a:xfrm>
            <a:off x="7796891" y="1052461"/>
            <a:ext cx="4191000" cy="5693866"/>
          </a:xfrm>
          <a:prstGeom prst="rect">
            <a:avLst/>
          </a:prstGeom>
        </p:spPr>
        <p:txBody>
          <a:bodyPr wrap="square">
            <a:spAutoFit/>
          </a:bodyPr>
          <a:lstStyle/>
          <a:p>
            <a:r>
              <a:rPr lang="en-US" sz="1300" u="sng" dirty="0"/>
              <a:t>Hard cutoff</a:t>
            </a:r>
            <a:r>
              <a:rPr lang="en-US" sz="1300" dirty="0"/>
              <a:t>: </a:t>
            </a:r>
          </a:p>
          <a:p>
            <a:pPr marL="285750" indent="-285750">
              <a:buFont typeface="Wingdings" panose="05000000000000000000" pitchFamily="2" charset="2"/>
              <a:buChar char="Ø"/>
            </a:pPr>
            <a:r>
              <a:rPr lang="en-US" sz="1300" dirty="0"/>
              <a:t>Selects one score cutoff point to accept/reject the loan application</a:t>
            </a:r>
          </a:p>
          <a:p>
            <a:pPr marL="285750" indent="-285750">
              <a:buFont typeface="Wingdings" panose="05000000000000000000" pitchFamily="2" charset="2"/>
              <a:buChar char="Ø"/>
            </a:pPr>
            <a:r>
              <a:rPr lang="en-US" sz="1300" dirty="0"/>
              <a:t>The optimal score was chosen to maximize the approval rate and minimize bad rate.</a:t>
            </a:r>
          </a:p>
          <a:p>
            <a:endParaRPr lang="en-US" sz="1300" dirty="0"/>
          </a:p>
          <a:p>
            <a:r>
              <a:rPr lang="en-US" sz="1300" dirty="0"/>
              <a:t>Pros: </a:t>
            </a:r>
          </a:p>
          <a:p>
            <a:pPr marL="285750" indent="-285750">
              <a:buFont typeface="Wingdings" panose="05000000000000000000" pitchFamily="2" charset="2"/>
              <a:buChar char="Ø"/>
            </a:pPr>
            <a:r>
              <a:rPr lang="en-US" sz="1300" dirty="0"/>
              <a:t>Simple decisioning platform for loan approval process</a:t>
            </a:r>
          </a:p>
          <a:p>
            <a:r>
              <a:rPr lang="en-US" sz="1300" dirty="0"/>
              <a:t>Cons:</a:t>
            </a:r>
          </a:p>
          <a:p>
            <a:pPr marL="285750" indent="-285750">
              <a:buFont typeface="Wingdings" panose="05000000000000000000" pitchFamily="2" charset="2"/>
              <a:buChar char="Ø"/>
            </a:pPr>
            <a:r>
              <a:rPr lang="en-US" sz="1300" dirty="0"/>
              <a:t>Cannot explore the behavior of the borrowers in future with scores less than cutoff point.</a:t>
            </a:r>
          </a:p>
          <a:p>
            <a:r>
              <a:rPr lang="en-US" sz="1300" dirty="0"/>
              <a:t>   </a:t>
            </a:r>
          </a:p>
          <a:p>
            <a:r>
              <a:rPr lang="en-US" sz="1300" u="sng" dirty="0"/>
              <a:t>Soft cutoff</a:t>
            </a:r>
            <a:r>
              <a:rPr lang="en-US" sz="1300" dirty="0"/>
              <a:t>: </a:t>
            </a:r>
          </a:p>
          <a:p>
            <a:pPr marL="285750" indent="-285750">
              <a:buFont typeface="Wingdings" panose="05000000000000000000" pitchFamily="2" charset="2"/>
              <a:buChar char="Ø"/>
            </a:pPr>
            <a:r>
              <a:rPr lang="en-US" sz="1300" dirty="0"/>
              <a:t>Selects optimal % Acceptance for each score bin to accept/reject the loan application</a:t>
            </a:r>
          </a:p>
          <a:p>
            <a:pPr marL="285750" indent="-285750">
              <a:buFont typeface="Wingdings" panose="05000000000000000000" pitchFamily="2" charset="2"/>
              <a:buChar char="Ø"/>
            </a:pPr>
            <a:r>
              <a:rPr lang="en-US" sz="1300" dirty="0"/>
              <a:t>The optimal % Acceptance was chosen to maximize the approval rate and minimize bad rate.</a:t>
            </a:r>
          </a:p>
          <a:p>
            <a:endParaRPr lang="en-US" sz="1300" dirty="0"/>
          </a:p>
          <a:p>
            <a:r>
              <a:rPr lang="en-US" sz="1300" dirty="0"/>
              <a:t>Pros: </a:t>
            </a:r>
          </a:p>
          <a:p>
            <a:pPr marL="171450" indent="-171450">
              <a:buFont typeface="Wingdings" panose="05000000000000000000" pitchFamily="2" charset="2"/>
              <a:buChar char="Ø"/>
            </a:pPr>
            <a:r>
              <a:rPr lang="en-US" sz="1300" dirty="0"/>
              <a:t>Allows to study behavior of low scored borrowers in future and can be used for model enhancement.</a:t>
            </a:r>
          </a:p>
          <a:p>
            <a:pPr marL="171450" indent="-171450">
              <a:buFont typeface="Wingdings" panose="05000000000000000000" pitchFamily="2" charset="2"/>
              <a:buChar char="Ø"/>
            </a:pPr>
            <a:r>
              <a:rPr lang="en-US" sz="1300" dirty="0"/>
              <a:t>Bad rate was improved from 22% to 19% on train sample.</a:t>
            </a:r>
          </a:p>
          <a:p>
            <a:pPr marL="171450" indent="-171450">
              <a:buFont typeface="Wingdings" panose="05000000000000000000" pitchFamily="2" charset="2"/>
              <a:buChar char="Ø"/>
            </a:pPr>
            <a:r>
              <a:rPr lang="en-US" sz="1300" dirty="0"/>
              <a:t>Compare to hard cutoff,  have better % Acceptance with same Bad rate.</a:t>
            </a:r>
          </a:p>
          <a:p>
            <a:r>
              <a:rPr lang="en-US" sz="1300" dirty="0"/>
              <a:t>Cons:</a:t>
            </a:r>
          </a:p>
          <a:p>
            <a:pPr marL="285750" indent="-285750">
              <a:buFont typeface="Wingdings" panose="05000000000000000000" pitchFamily="2" charset="2"/>
              <a:buChar char="Ø"/>
            </a:pPr>
            <a:r>
              <a:rPr lang="en-US" sz="1300" dirty="0"/>
              <a:t>Forces to maintain the tracker on daily or weekly basis to control the % Acceptance for low score borrowers.</a:t>
            </a:r>
          </a:p>
        </p:txBody>
      </p:sp>
      <p:sp>
        <p:nvSpPr>
          <p:cNvPr id="29" name="Rectangle 28">
            <a:extLst>
              <a:ext uri="{FF2B5EF4-FFF2-40B4-BE49-F238E27FC236}">
                <a16:creationId xmlns:a16="http://schemas.microsoft.com/office/drawing/2014/main" id="{10FEBC93-59E4-4C5C-8E9A-206473A6FA75}"/>
              </a:ext>
            </a:extLst>
          </p:cNvPr>
          <p:cNvSpPr/>
          <p:nvPr/>
        </p:nvSpPr>
        <p:spPr>
          <a:xfrm>
            <a:off x="7796891" y="3826123"/>
            <a:ext cx="4191000" cy="369332"/>
          </a:xfrm>
          <a:prstGeom prst="rect">
            <a:avLst/>
          </a:prstGeom>
        </p:spPr>
        <p:txBody>
          <a:bodyPr wrap="square">
            <a:spAutoFit/>
          </a:bodyPr>
          <a:lstStyle/>
          <a:p>
            <a:r>
              <a:rPr lang="en-US" dirty="0"/>
              <a:t>   </a:t>
            </a:r>
          </a:p>
        </p:txBody>
      </p:sp>
      <p:graphicFrame>
        <p:nvGraphicFramePr>
          <p:cNvPr id="33" name="Table 32">
            <a:extLst>
              <a:ext uri="{FF2B5EF4-FFF2-40B4-BE49-F238E27FC236}">
                <a16:creationId xmlns:a16="http://schemas.microsoft.com/office/drawing/2014/main" id="{D8E7B8EC-F7BC-4C58-BC5B-FD8107504DD2}"/>
              </a:ext>
            </a:extLst>
          </p:cNvPr>
          <p:cNvGraphicFramePr>
            <a:graphicFrameLocks noGrp="1"/>
          </p:cNvGraphicFramePr>
          <p:nvPr>
            <p:extLst>
              <p:ext uri="{D42A27DB-BD31-4B8C-83A1-F6EECF244321}">
                <p14:modId xmlns:p14="http://schemas.microsoft.com/office/powerpoint/2010/main" val="2834068248"/>
              </p:ext>
            </p:extLst>
          </p:nvPr>
        </p:nvGraphicFramePr>
        <p:xfrm>
          <a:off x="4006057" y="1054282"/>
          <a:ext cx="3352800" cy="1289050"/>
        </p:xfrm>
        <a:graphic>
          <a:graphicData uri="http://schemas.openxmlformats.org/drawingml/2006/table">
            <a:tbl>
              <a:tblPr/>
              <a:tblGrid>
                <a:gridCol w="647700">
                  <a:extLst>
                    <a:ext uri="{9D8B030D-6E8A-4147-A177-3AD203B41FA5}">
                      <a16:colId xmlns:a16="http://schemas.microsoft.com/office/drawing/2014/main" val="1746983859"/>
                    </a:ext>
                  </a:extLst>
                </a:gridCol>
                <a:gridCol w="762000">
                  <a:extLst>
                    <a:ext uri="{9D8B030D-6E8A-4147-A177-3AD203B41FA5}">
                      <a16:colId xmlns:a16="http://schemas.microsoft.com/office/drawing/2014/main" val="1687963807"/>
                    </a:ext>
                  </a:extLst>
                </a:gridCol>
                <a:gridCol w="647700">
                  <a:extLst>
                    <a:ext uri="{9D8B030D-6E8A-4147-A177-3AD203B41FA5}">
                      <a16:colId xmlns:a16="http://schemas.microsoft.com/office/drawing/2014/main" val="1805839545"/>
                    </a:ext>
                  </a:extLst>
                </a:gridCol>
                <a:gridCol w="647700">
                  <a:extLst>
                    <a:ext uri="{9D8B030D-6E8A-4147-A177-3AD203B41FA5}">
                      <a16:colId xmlns:a16="http://schemas.microsoft.com/office/drawing/2014/main" val="4186092199"/>
                    </a:ext>
                  </a:extLst>
                </a:gridCol>
                <a:gridCol w="647700">
                  <a:extLst>
                    <a:ext uri="{9D8B030D-6E8A-4147-A177-3AD203B41FA5}">
                      <a16:colId xmlns:a16="http://schemas.microsoft.com/office/drawing/2014/main" val="3692176972"/>
                    </a:ext>
                  </a:extLst>
                </a:gridCol>
              </a:tblGrid>
              <a:tr h="184150">
                <a:tc>
                  <a:txBody>
                    <a:bodyPr/>
                    <a:lstStyle/>
                    <a:p>
                      <a:pPr algn="ctr" fontAlgn="ctr"/>
                      <a:r>
                        <a:rPr lang="en-SG" sz="1100" b="1" i="0" u="none" strike="noStrike">
                          <a:solidFill>
                            <a:srgbClr val="000000"/>
                          </a:solidFill>
                          <a:effectLst/>
                          <a:latin typeface="Calibri" panose="020F0502020204030204" pitchFamily="34" charset="0"/>
                        </a:rPr>
                        <a:t>Cutoff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SG" sz="1100" b="1" i="0" u="none" strike="noStrike">
                          <a:solidFill>
                            <a:srgbClr val="000000"/>
                          </a:solidFill>
                          <a:effectLst/>
                          <a:latin typeface="Calibri" panose="020F0502020204030204" pitchFamily="34" charset="0"/>
                        </a:rPr>
                        <a:t>% Accepted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SG" sz="1100" b="1" i="0" u="none" strike="noStrike">
                          <a:solidFill>
                            <a:srgbClr val="000000"/>
                          </a:solidFill>
                          <a:effectLst/>
                          <a:latin typeface="Calibri" panose="020F0502020204030204" pitchFamily="34" charset="0"/>
                        </a:rPr>
                        <a:t>Count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SG" sz="1100" b="1" i="0" u="none" strike="noStrike">
                          <a:solidFill>
                            <a:srgbClr val="000000"/>
                          </a:solidFill>
                          <a:effectLst/>
                          <a:latin typeface="Calibri" panose="020F0502020204030204" pitchFamily="34" charset="0"/>
                        </a:rPr>
                        <a:t>Bads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SG" sz="1100" b="1" i="0" u="none" strike="noStrike">
                          <a:solidFill>
                            <a:srgbClr val="000000"/>
                          </a:solidFill>
                          <a:effectLst/>
                          <a:latin typeface="Calibri" panose="020F0502020204030204" pitchFamily="34" charset="0"/>
                        </a:rPr>
                        <a:t>BadRate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467608417"/>
                  </a:ext>
                </a:extLst>
              </a:tr>
              <a:tr h="184150">
                <a:tc>
                  <a:txBody>
                    <a:bodyPr/>
                    <a:lstStyle/>
                    <a:p>
                      <a:pPr algn="ctr" fontAlgn="ctr"/>
                      <a:r>
                        <a:rPr lang="en-SG" sz="1100" b="0" i="0" u="none" strike="noStrike">
                          <a:solidFill>
                            <a:srgbClr val="000000"/>
                          </a:solidFill>
                          <a:effectLst/>
                          <a:latin typeface="Calibri" panose="020F0502020204030204" pitchFamily="34" charset="0"/>
                        </a:rPr>
                        <a:t>500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100%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SG" sz="1100" b="0" i="0" u="none" strike="noStrike">
                          <a:solidFill>
                            <a:srgbClr val="000000"/>
                          </a:solidFill>
                          <a:effectLst/>
                          <a:latin typeface="Calibri" panose="020F0502020204030204" pitchFamily="34" charset="0"/>
                        </a:rPr>
                        <a:t>   163,175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b"/>
                      <a:r>
                        <a:rPr lang="en-SG" sz="1100" b="0" i="0" u="none" strike="noStrike">
                          <a:solidFill>
                            <a:srgbClr val="000000"/>
                          </a:solidFill>
                          <a:effectLst/>
                          <a:latin typeface="Calibri" panose="020F0502020204030204" pitchFamily="34" charset="0"/>
                        </a:rPr>
                        <a:t>     35,413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SG" sz="1100" b="0" i="0" u="none" strike="noStrike">
                          <a:solidFill>
                            <a:srgbClr val="000000"/>
                          </a:solidFill>
                          <a:effectLst/>
                          <a:latin typeface="Calibri" panose="020F0502020204030204" pitchFamily="34" charset="0"/>
                        </a:rPr>
                        <a:t>22%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055094308"/>
                  </a:ext>
                </a:extLst>
              </a:tr>
              <a:tr h="184150">
                <a:tc>
                  <a:txBody>
                    <a:bodyPr/>
                    <a:lstStyle/>
                    <a:p>
                      <a:pPr algn="ctr" fontAlgn="ctr"/>
                      <a:r>
                        <a:rPr lang="en-SG" sz="1100" b="0" i="0" u="none" strike="noStrike">
                          <a:solidFill>
                            <a:srgbClr val="000000"/>
                          </a:solidFill>
                          <a:effectLst/>
                          <a:latin typeface="Calibri" panose="020F0502020204030204" pitchFamily="34" charset="0"/>
                        </a:rPr>
                        <a:t>700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97%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   158,812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     33,898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3354219"/>
                  </a:ext>
                </a:extLst>
              </a:tr>
              <a:tr h="184150">
                <a:tc>
                  <a:txBody>
                    <a:bodyPr/>
                    <a:lstStyle/>
                    <a:p>
                      <a:pPr algn="ctr" fontAlgn="ctr"/>
                      <a:r>
                        <a:rPr lang="en-SG" sz="1100" b="0" i="0" u="none" strike="noStrike">
                          <a:solidFill>
                            <a:srgbClr val="000000"/>
                          </a:solidFill>
                          <a:effectLst/>
                          <a:latin typeface="Calibri" panose="020F0502020204030204" pitchFamily="34" charset="0"/>
                        </a:rPr>
                        <a:t>800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71%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SG" sz="1100" b="0" i="0" u="none" strike="noStrike">
                          <a:solidFill>
                            <a:srgbClr val="000000"/>
                          </a:solidFill>
                          <a:effectLst/>
                          <a:latin typeface="Calibri" panose="020F0502020204030204" pitchFamily="34" charset="0"/>
                        </a:rPr>
                        <a:t>   116,092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SG" sz="1100" b="0" i="0" u="none" strike="noStrike">
                          <a:solidFill>
                            <a:srgbClr val="000000"/>
                          </a:solidFill>
                          <a:effectLst/>
                          <a:latin typeface="Calibri" panose="020F0502020204030204" pitchFamily="34" charset="0"/>
                        </a:rPr>
                        <a:t>     21,697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SG" sz="1100" b="0" i="0" u="none" strike="noStrike">
                          <a:solidFill>
                            <a:srgbClr val="000000"/>
                          </a:solidFill>
                          <a:effectLst/>
                          <a:latin typeface="Calibri" panose="020F0502020204030204" pitchFamily="34" charset="0"/>
                        </a:rPr>
                        <a:t>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673915784"/>
                  </a:ext>
                </a:extLst>
              </a:tr>
              <a:tr h="184150">
                <a:tc>
                  <a:txBody>
                    <a:bodyPr/>
                    <a:lstStyle/>
                    <a:p>
                      <a:pPr algn="ctr" fontAlgn="ctr"/>
                      <a:r>
                        <a:rPr lang="en-SG" sz="1100" b="0" i="0" u="none" strike="noStrike">
                          <a:solidFill>
                            <a:srgbClr val="000000"/>
                          </a:solidFill>
                          <a:effectLst/>
                          <a:latin typeface="Calibri" panose="020F0502020204030204" pitchFamily="34" charset="0"/>
                        </a:rPr>
                        <a:t>850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55%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SG" sz="1100" b="0" i="0" u="none" strike="noStrike">
                          <a:solidFill>
                            <a:srgbClr val="000000"/>
                          </a:solidFill>
                          <a:effectLst/>
                          <a:latin typeface="Calibri" panose="020F0502020204030204" pitchFamily="34" charset="0"/>
                        </a:rPr>
                        <a:t>     89,400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b"/>
                      <a:r>
                        <a:rPr lang="en-SG" sz="1100" b="0" i="0" u="none" strike="noStrike">
                          <a:solidFill>
                            <a:srgbClr val="000000"/>
                          </a:solidFill>
                          <a:effectLst/>
                          <a:latin typeface="Calibri" panose="020F0502020204030204" pitchFamily="34" charset="0"/>
                        </a:rPr>
                        <a:t>     14,985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a:txBody>
                    <a:bodyPr/>
                    <a:lstStyle/>
                    <a:p>
                      <a:pPr algn="ctr" fontAlgn="ctr"/>
                      <a:r>
                        <a:rPr lang="en-SG" sz="1100" b="0" i="0" u="none" strike="noStrike">
                          <a:solidFill>
                            <a:srgbClr val="000000"/>
                          </a:solidFill>
                          <a:effectLst/>
                          <a:latin typeface="Calibri" panose="020F0502020204030204" pitchFamily="34" charset="0"/>
                        </a:rPr>
                        <a:t>17%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595744954"/>
                  </a:ext>
                </a:extLst>
              </a:tr>
              <a:tr h="184150">
                <a:tc>
                  <a:txBody>
                    <a:bodyPr/>
                    <a:lstStyle/>
                    <a:p>
                      <a:pPr algn="ctr" fontAlgn="ctr"/>
                      <a:r>
                        <a:rPr lang="en-SG" sz="1100" b="0" i="0" u="none" strike="noStrike">
                          <a:solidFill>
                            <a:srgbClr val="000000"/>
                          </a:solidFill>
                          <a:effectLst/>
                          <a:latin typeface="Calibri" panose="020F0502020204030204" pitchFamily="34" charset="0"/>
                        </a:rPr>
                        <a:t>900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SG" sz="1100" b="0" i="0" u="none" strike="noStrike">
                          <a:solidFill>
                            <a:srgbClr val="000000"/>
                          </a:solidFill>
                          <a:effectLst/>
                          <a:latin typeface="Calibri" panose="020F0502020204030204" pitchFamily="34" charset="0"/>
                        </a:rPr>
                        <a:t>     70,571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SG" sz="1100" b="0" i="0" u="none" strike="noStrike">
                          <a:solidFill>
                            <a:srgbClr val="000000"/>
                          </a:solidFill>
                          <a:effectLst/>
                          <a:latin typeface="Calibri" panose="020F0502020204030204" pitchFamily="34" charset="0"/>
                        </a:rPr>
                        <a:t>     10,873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SG" sz="1100" b="0" i="0" u="none" strike="noStrike">
                          <a:solidFill>
                            <a:srgbClr val="000000"/>
                          </a:solidFill>
                          <a:effectLst/>
                          <a:latin typeface="Calibri" panose="020F0502020204030204" pitchFamily="34" charset="0"/>
                        </a:rPr>
                        <a:t>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851899850"/>
                  </a:ext>
                </a:extLst>
              </a:tr>
              <a:tr h="184150">
                <a:tc>
                  <a:txBody>
                    <a:bodyPr/>
                    <a:lstStyle/>
                    <a:p>
                      <a:pPr algn="ctr" fontAlgn="ctr"/>
                      <a:r>
                        <a:rPr lang="en-SG" sz="1100" b="0" i="0" u="none" strike="noStrike">
                          <a:solidFill>
                            <a:srgbClr val="000000"/>
                          </a:solidFill>
                          <a:effectLst/>
                          <a:latin typeface="Calibri" panose="020F0502020204030204" pitchFamily="34" charset="0"/>
                        </a:rPr>
                        <a:t>950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a:solidFill>
                            <a:srgbClr val="000000"/>
                          </a:solidFill>
                          <a:effectLst/>
                          <a:latin typeface="Calibri" panose="020F0502020204030204" pitchFamily="34" charset="0"/>
                        </a:rPr>
                        <a:t>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     43,645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SG" sz="1100" b="0" i="0" u="none" strike="noStrike">
                          <a:solidFill>
                            <a:srgbClr val="000000"/>
                          </a:solidFill>
                          <a:effectLst/>
                          <a:latin typeface="Calibri" panose="020F0502020204030204" pitchFamily="34" charset="0"/>
                        </a:rPr>
                        <a:t>        5,982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1100" b="0" i="0" u="none" strike="noStrike" dirty="0">
                          <a:solidFill>
                            <a:srgbClr val="000000"/>
                          </a:solidFill>
                          <a:effectLst/>
                          <a:latin typeface="Calibri" panose="020F0502020204030204" pitchFamily="34" charset="0"/>
                        </a:rPr>
                        <a:t>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3934230"/>
                  </a:ext>
                </a:extLst>
              </a:tr>
            </a:tbl>
          </a:graphicData>
        </a:graphic>
      </p:graphicFrame>
      <p:sp>
        <p:nvSpPr>
          <p:cNvPr id="34" name="Title 3">
            <a:extLst>
              <a:ext uri="{FF2B5EF4-FFF2-40B4-BE49-F238E27FC236}">
                <a16:creationId xmlns:a16="http://schemas.microsoft.com/office/drawing/2014/main" id="{6ED1C5DD-AD35-49D2-8D37-7A8FF84B0903}"/>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1" algn="ctr"/>
            <a:r>
              <a:rPr lang="en-SG" sz="3200" b="1" dirty="0">
                <a:solidFill>
                  <a:schemeClr val="bg1"/>
                </a:solidFill>
                <a:latin typeface="STLiti" panose="02010800040101010101" pitchFamily="2" charset="-122"/>
                <a:ea typeface="STLiti" panose="02010800040101010101" pitchFamily="2" charset="-122"/>
              </a:rPr>
              <a:t>Scaled score – Cut off points</a:t>
            </a:r>
          </a:p>
        </p:txBody>
      </p:sp>
    </p:spTree>
    <p:extLst>
      <p:ext uri="{BB962C8B-B14F-4D97-AF65-F5344CB8AC3E}">
        <p14:creationId xmlns:p14="http://schemas.microsoft.com/office/powerpoint/2010/main" val="3525778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F57F55-024A-4098-8357-0B598FF54012}"/>
              </a:ext>
            </a:extLst>
          </p:cNvPr>
          <p:cNvSpPr/>
          <p:nvPr/>
        </p:nvSpPr>
        <p:spPr>
          <a:xfrm>
            <a:off x="427383" y="1052461"/>
            <a:ext cx="11560508" cy="4524315"/>
          </a:xfrm>
          <a:prstGeom prst="rect">
            <a:avLst/>
          </a:prstGeom>
        </p:spPr>
        <p:txBody>
          <a:bodyPr wrap="square">
            <a:spAutoFit/>
          </a:bodyPr>
          <a:lstStyle/>
          <a:p>
            <a:r>
              <a:rPr lang="en-US" u="sng" dirty="0"/>
              <a:t>Current Approval Process</a:t>
            </a:r>
            <a:r>
              <a:rPr lang="en-US" dirty="0"/>
              <a:t>: </a:t>
            </a:r>
          </a:p>
          <a:p>
            <a:pPr marL="285750" indent="-285750">
              <a:buFont typeface="Wingdings" panose="05000000000000000000" pitchFamily="2" charset="2"/>
              <a:buChar char="Ø"/>
            </a:pPr>
            <a:r>
              <a:rPr lang="en-US" dirty="0"/>
              <a:t>New loan portfolio with no analytical decision scorecard. </a:t>
            </a:r>
          </a:p>
          <a:p>
            <a:pPr marL="285750" indent="-285750">
              <a:buFont typeface="Wingdings" panose="05000000000000000000" pitchFamily="2" charset="2"/>
              <a:buChar char="Ø"/>
            </a:pPr>
            <a:r>
              <a:rPr lang="en-US" dirty="0"/>
              <a:t>22% of disbursed loans have failed to make first EMI.</a:t>
            </a:r>
          </a:p>
          <a:p>
            <a:pPr marL="285750" indent="-285750">
              <a:buFont typeface="Wingdings" panose="05000000000000000000" pitchFamily="2" charset="2"/>
              <a:buChar char="Ø"/>
            </a:pPr>
            <a:r>
              <a:rPr lang="en-US" dirty="0"/>
              <a:t>90% rollback from default to non-default on the second EMI.</a:t>
            </a:r>
          </a:p>
          <a:p>
            <a:pPr marL="285750" indent="-285750">
              <a:buFont typeface="Wingdings" panose="05000000000000000000" pitchFamily="2" charset="2"/>
              <a:buChar char="Ø"/>
            </a:pPr>
            <a:endParaRPr lang="en-US" dirty="0"/>
          </a:p>
          <a:p>
            <a:r>
              <a:rPr lang="en-US" u="sng" dirty="0"/>
              <a:t>Proposed Scorecard (Soft cutoff - optimal % Acceptance for each score bin):</a:t>
            </a:r>
            <a:r>
              <a:rPr lang="en-US" dirty="0"/>
              <a:t> </a:t>
            </a:r>
          </a:p>
          <a:p>
            <a:pPr marL="285750" indent="-285750">
              <a:buFont typeface="Wingdings" panose="05000000000000000000" pitchFamily="2" charset="2"/>
              <a:buChar char="Ø"/>
            </a:pPr>
            <a:r>
              <a:rPr lang="en-US" dirty="0"/>
              <a:t>Scores the borrower based on his Personal and Credit bureau information.</a:t>
            </a:r>
          </a:p>
          <a:p>
            <a:pPr marL="285750" indent="-285750">
              <a:buFont typeface="Wingdings" panose="05000000000000000000" pitchFamily="2" charset="2"/>
              <a:buChar char="Ø"/>
            </a:pPr>
            <a:r>
              <a:rPr lang="en-US" dirty="0"/>
              <a:t>Facilitate to study the behavior of low scored customer for future model enhancements.</a:t>
            </a:r>
          </a:p>
          <a:p>
            <a:pPr marL="285750" indent="-285750">
              <a:buFont typeface="Wingdings" panose="05000000000000000000" pitchFamily="2" charset="2"/>
              <a:buChar char="Ø"/>
            </a:pPr>
            <a:r>
              <a:rPr lang="en-US" dirty="0"/>
              <a:t>Attract more borrowers in high score bins by discounted loan interest rate. </a:t>
            </a:r>
          </a:p>
          <a:p>
            <a:pPr marL="285750" indent="-285750">
              <a:buFont typeface="Wingdings" panose="05000000000000000000" pitchFamily="2" charset="2"/>
              <a:buChar char="Ø"/>
            </a:pPr>
            <a:r>
              <a:rPr lang="en-US" dirty="0"/>
              <a:t>The risk of high default rate for low scored borrowers can be adjusted with high interest rates.</a:t>
            </a:r>
          </a:p>
          <a:p>
            <a:endParaRPr lang="en-US" dirty="0"/>
          </a:p>
          <a:p>
            <a:r>
              <a:rPr lang="en-US" u="sng" dirty="0"/>
              <a:t>Assumptions and Limitations:</a:t>
            </a:r>
          </a:p>
          <a:p>
            <a:pPr marL="285750" indent="-285750">
              <a:buFont typeface="Wingdings" panose="05000000000000000000" pitchFamily="2" charset="2"/>
              <a:buChar char="Ø"/>
            </a:pPr>
            <a:r>
              <a:rPr lang="en-US" dirty="0"/>
              <a:t>There is no data of the rejected loan applications. It was assumed that most of loan rejects fall in the lower scored buckets. So that these applications are filtered in future with the % Acceptance in low scored bins.</a:t>
            </a:r>
          </a:p>
          <a:p>
            <a:pPr marL="285750" indent="-285750">
              <a:buFont typeface="Wingdings" panose="05000000000000000000" pitchFamily="2" charset="2"/>
              <a:buChar char="Ø"/>
            </a:pPr>
            <a:r>
              <a:rPr lang="en-US" dirty="0"/>
              <a:t>The model data does not have variables related to Borrower’s Income ,recent transaction history and Debt. Inclusion of these variables will enhance the model performance. </a:t>
            </a:r>
          </a:p>
        </p:txBody>
      </p:sp>
      <p:sp>
        <p:nvSpPr>
          <p:cNvPr id="4" name="Title 3">
            <a:extLst>
              <a:ext uri="{FF2B5EF4-FFF2-40B4-BE49-F238E27FC236}">
                <a16:creationId xmlns:a16="http://schemas.microsoft.com/office/drawing/2014/main" id="{63BE036E-D406-461D-B564-EA26D0EDC072}"/>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b="1" dirty="0">
                <a:solidFill>
                  <a:schemeClr val="bg1"/>
                </a:solidFill>
                <a:latin typeface="STLiti" panose="02010800040101010101" pitchFamily="2" charset="-122"/>
                <a:ea typeface="STLiti" panose="02010800040101010101" pitchFamily="2" charset="-122"/>
              </a:rPr>
              <a:t>Scaled score – Summary (Proposed solution)</a:t>
            </a:r>
          </a:p>
        </p:txBody>
      </p:sp>
    </p:spTree>
    <p:extLst>
      <p:ext uri="{BB962C8B-B14F-4D97-AF65-F5344CB8AC3E}">
        <p14:creationId xmlns:p14="http://schemas.microsoft.com/office/powerpoint/2010/main" val="1831365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725C09-7A7A-4D4D-8B4E-DD6233A18804}"/>
              </a:ext>
            </a:extLst>
          </p:cNvPr>
          <p:cNvSpPr>
            <a:spLocks noGrp="1"/>
          </p:cNvSpPr>
          <p:nvPr>
            <p:ph type="title"/>
          </p:nvPr>
        </p:nvSpPr>
        <p:spPr>
          <a:xfrm>
            <a:off x="0" y="-9939"/>
            <a:ext cx="12192000" cy="735838"/>
          </a:xfr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SG" dirty="0">
                <a:latin typeface="STLiti" panose="02010800040101010101" pitchFamily="2" charset="-122"/>
                <a:ea typeface="STLiti" panose="02010800040101010101" pitchFamily="2" charset="-122"/>
              </a:rPr>
              <a:t>                                          </a:t>
            </a:r>
            <a:r>
              <a:rPr lang="en-SG" b="1" dirty="0">
                <a:latin typeface="STLiti" panose="02010800040101010101" pitchFamily="2" charset="-122"/>
                <a:ea typeface="STLiti" panose="02010800040101010101" pitchFamily="2" charset="-122"/>
              </a:rPr>
              <a:t>Introduction</a:t>
            </a:r>
            <a:r>
              <a:rPr lang="en-SG" dirty="0">
                <a:latin typeface="STLiti" panose="02010800040101010101" pitchFamily="2" charset="-122"/>
                <a:ea typeface="STLiti" panose="02010800040101010101" pitchFamily="2" charset="-122"/>
              </a:rPr>
              <a:t> 					</a:t>
            </a:r>
          </a:p>
        </p:txBody>
      </p:sp>
      <p:sp>
        <p:nvSpPr>
          <p:cNvPr id="5" name="Content Placeholder 4">
            <a:extLst>
              <a:ext uri="{FF2B5EF4-FFF2-40B4-BE49-F238E27FC236}">
                <a16:creationId xmlns:a16="http://schemas.microsoft.com/office/drawing/2014/main" id="{E90510E0-962B-47C8-BA0E-255073BF17AE}"/>
              </a:ext>
            </a:extLst>
          </p:cNvPr>
          <p:cNvSpPr>
            <a:spLocks noGrp="1"/>
          </p:cNvSpPr>
          <p:nvPr>
            <p:ph idx="1"/>
          </p:nvPr>
        </p:nvSpPr>
        <p:spPr>
          <a:xfrm>
            <a:off x="420757" y="4162099"/>
            <a:ext cx="11350486" cy="2165131"/>
          </a:xfrm>
        </p:spPr>
        <p:txBody>
          <a:bodyPr>
            <a:normAutofit/>
          </a:bodyPr>
          <a:lstStyle/>
          <a:p>
            <a:pPr marL="0" indent="0">
              <a:buNone/>
            </a:pPr>
            <a:endParaRPr lang="en-US" sz="1800" dirty="0"/>
          </a:p>
          <a:p>
            <a:pPr marL="0" indent="0">
              <a:buNone/>
            </a:pPr>
            <a:r>
              <a:rPr lang="en-US" sz="1800" dirty="0"/>
              <a:t>A part of developing credit risk framework for vehicle loan underwriting process, a  financial institution wants to accurately predict the probability of </a:t>
            </a:r>
            <a:r>
              <a:rPr lang="en-US" sz="1800" dirty="0" err="1"/>
              <a:t>loanee</a:t>
            </a:r>
            <a:r>
              <a:rPr lang="en-US" sz="1800" dirty="0"/>
              <a:t>/borrower fail to repay the first installment of loan amount.</a:t>
            </a:r>
            <a:endParaRPr lang="en-SG" sz="1800" dirty="0"/>
          </a:p>
          <a:p>
            <a:endParaRPr lang="en-SG" sz="1800" dirty="0"/>
          </a:p>
        </p:txBody>
      </p:sp>
      <p:sp>
        <p:nvSpPr>
          <p:cNvPr id="6" name="Text Placeholder 5">
            <a:extLst>
              <a:ext uri="{FF2B5EF4-FFF2-40B4-BE49-F238E27FC236}">
                <a16:creationId xmlns:a16="http://schemas.microsoft.com/office/drawing/2014/main" id="{1DCC87C2-35E7-46E8-BE0D-0FE5D0E76431}"/>
              </a:ext>
            </a:extLst>
          </p:cNvPr>
          <p:cNvSpPr>
            <a:spLocks noGrp="1"/>
          </p:cNvSpPr>
          <p:nvPr>
            <p:ph type="body" sz="half" idx="2"/>
          </p:nvPr>
        </p:nvSpPr>
        <p:spPr>
          <a:xfrm>
            <a:off x="251507" y="971239"/>
            <a:ext cx="11350486" cy="2448340"/>
          </a:xfrm>
        </p:spPr>
        <p:txBody>
          <a:bodyPr>
            <a:normAutofit/>
          </a:bodyPr>
          <a:lstStyle/>
          <a:p>
            <a:pPr marL="285750" indent="-285750">
              <a:buFont typeface="Wingdings" panose="05000000000000000000" pitchFamily="2" charset="2"/>
              <a:buChar char="Ø"/>
            </a:pPr>
            <a:r>
              <a:rPr lang="en-US" sz="1800" dirty="0"/>
              <a:t>Financial institutions incur significant losses due to the default of vehicle loans. This has led to the tightening up of vehicle loan underwriting and increased vehicle loan rejection rates. The need for a better credit risk scoring model is also raised by these institutions to estimate the determinants of vehicle loan default.</a:t>
            </a:r>
          </a:p>
          <a:p>
            <a:pPr marL="285750" indent="-285750">
              <a:buFont typeface="Wingdings" panose="05000000000000000000" pitchFamily="2" charset="2"/>
              <a:buChar char="Ø"/>
            </a:pPr>
            <a:r>
              <a:rPr lang="en-US" sz="1800" dirty="0"/>
              <a:t> </a:t>
            </a:r>
            <a:r>
              <a:rPr lang="en-SG" sz="1800" dirty="0"/>
              <a:t> On contrary due to this fear of loan losses company has taken measures of tightening up of vehicle loan underwriting and hence increase of loan rejection rates.</a:t>
            </a:r>
          </a:p>
          <a:p>
            <a:pPr marL="285750" indent="-285750">
              <a:buFont typeface="Wingdings" panose="05000000000000000000" pitchFamily="2" charset="2"/>
              <a:buChar char="Ø"/>
            </a:pPr>
            <a:r>
              <a:rPr lang="en-SG" sz="1800" dirty="0"/>
              <a:t>  The company stakeholders have decided to approach a for a better credit risk scoring model.</a:t>
            </a:r>
          </a:p>
          <a:p>
            <a:pPr lvl="0"/>
            <a:endParaRPr lang="en-SG" sz="1800" dirty="0"/>
          </a:p>
        </p:txBody>
      </p:sp>
      <p:sp>
        <p:nvSpPr>
          <p:cNvPr id="7" name="Title 3">
            <a:extLst>
              <a:ext uri="{FF2B5EF4-FFF2-40B4-BE49-F238E27FC236}">
                <a16:creationId xmlns:a16="http://schemas.microsoft.com/office/drawing/2014/main" id="{3CEE6196-240B-431B-8CBA-4E246EDC2501}"/>
              </a:ext>
            </a:extLst>
          </p:cNvPr>
          <p:cNvSpPr txBox="1">
            <a:spLocks/>
          </p:cNvSpPr>
          <p:nvPr/>
        </p:nvSpPr>
        <p:spPr>
          <a:xfrm>
            <a:off x="0" y="3252781"/>
            <a:ext cx="12192000" cy="73583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b="1" dirty="0">
                <a:latin typeface="STLiti" panose="02010800040101010101" pitchFamily="2" charset="-122"/>
                <a:ea typeface="STLiti" panose="02010800040101010101" pitchFamily="2" charset="-122"/>
              </a:rPr>
              <a:t>Problem</a:t>
            </a:r>
          </a:p>
        </p:txBody>
      </p:sp>
    </p:spTree>
    <p:extLst>
      <p:ext uri="{BB962C8B-B14F-4D97-AF65-F5344CB8AC3E}">
        <p14:creationId xmlns:p14="http://schemas.microsoft.com/office/powerpoint/2010/main" val="1091176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3" y="131184"/>
            <a:ext cx="5715000" cy="696191"/>
          </a:xfrm>
        </p:spPr>
        <p:txBody>
          <a:bodyPr>
            <a:normAutofit/>
          </a:bodyPr>
          <a:lstStyle/>
          <a:p>
            <a:r>
              <a:rPr lang="en-US" sz="3200" dirty="0">
                <a:latin typeface="Comic Sans MS" panose="030F0702030302020204" pitchFamily="66" charset="0"/>
              </a:rPr>
              <a:t>Challenges:</a:t>
            </a:r>
          </a:p>
        </p:txBody>
      </p:sp>
      <p:sp>
        <p:nvSpPr>
          <p:cNvPr id="3" name="Content Placeholder 2"/>
          <p:cNvSpPr>
            <a:spLocks noGrp="1"/>
          </p:cNvSpPr>
          <p:nvPr>
            <p:ph idx="1"/>
          </p:nvPr>
        </p:nvSpPr>
        <p:spPr>
          <a:xfrm>
            <a:off x="224909" y="1106573"/>
            <a:ext cx="10835987" cy="4350010"/>
          </a:xfrm>
        </p:spPr>
        <p:txBody>
          <a:bodyPr>
            <a:noAutofit/>
          </a:bodyPr>
          <a:lstStyle/>
          <a:p>
            <a:pPr>
              <a:lnSpc>
                <a:spcPct val="120000"/>
              </a:lnSpc>
              <a:buFont typeface="Wingdings" panose="05000000000000000000" pitchFamily="2" charset="2"/>
              <a:buChar char="Ø"/>
            </a:pPr>
            <a:r>
              <a:rPr lang="en-US" sz="1800" dirty="0"/>
              <a:t>As the contribution of default loans are less compared to non defaulters ,choosing the performance metrics was challenging.</a:t>
            </a:r>
          </a:p>
          <a:p>
            <a:pPr>
              <a:lnSpc>
                <a:spcPct val="120000"/>
              </a:lnSpc>
              <a:buFont typeface="Wingdings" panose="05000000000000000000" pitchFamily="2" charset="2"/>
              <a:buChar char="Ø"/>
            </a:pPr>
            <a:r>
              <a:rPr lang="en-US" sz="1800" dirty="0"/>
              <a:t>Tried with different techniques of resampling techniques lie minor </a:t>
            </a:r>
            <a:r>
              <a:rPr lang="en-US" sz="1800" dirty="0" err="1"/>
              <a:t>upsample</a:t>
            </a:r>
            <a:r>
              <a:rPr lang="en-US" sz="1800" dirty="0"/>
              <a:t>, majority </a:t>
            </a:r>
            <a:r>
              <a:rPr lang="en-US" sz="1800" dirty="0" err="1"/>
              <a:t>downsample</a:t>
            </a:r>
            <a:r>
              <a:rPr lang="en-US" sz="1800" dirty="0"/>
              <a:t>, SMOTE , applying balanced weights.</a:t>
            </a:r>
          </a:p>
          <a:p>
            <a:pPr>
              <a:lnSpc>
                <a:spcPct val="120000"/>
              </a:lnSpc>
              <a:buFont typeface="Wingdings" panose="05000000000000000000" pitchFamily="2" charset="2"/>
              <a:buChar char="Ø"/>
            </a:pPr>
            <a:r>
              <a:rPr lang="en-US" sz="1800" dirty="0"/>
              <a:t>One of the major challenges we faced was Converting categorical data into quantifiable data to apply classification models was another major challenge as our attributes were in one column.</a:t>
            </a:r>
          </a:p>
          <a:p>
            <a:pPr>
              <a:lnSpc>
                <a:spcPct val="120000"/>
              </a:lnSpc>
              <a:buFont typeface="Wingdings" panose="05000000000000000000" pitchFamily="2" charset="2"/>
              <a:buChar char="Ø"/>
            </a:pPr>
            <a:r>
              <a:rPr lang="en-US" sz="1800" dirty="0"/>
              <a:t>Making bins for every variable was involved with much effort , tried </a:t>
            </a:r>
            <a:r>
              <a:rPr lang="en-US" sz="1800" dirty="0" err="1"/>
              <a:t>binns</a:t>
            </a:r>
            <a:r>
              <a:rPr lang="en-US" sz="1800" dirty="0"/>
              <a:t> with decision tree which didn’t help much. So carried on with the manual binning .</a:t>
            </a:r>
          </a:p>
          <a:p>
            <a:pPr>
              <a:lnSpc>
                <a:spcPct val="120000"/>
              </a:lnSpc>
              <a:buFont typeface="Wingdings" panose="05000000000000000000" pitchFamily="2" charset="2"/>
              <a:buChar char="Ø"/>
            </a:pPr>
            <a:r>
              <a:rPr lang="en-US" sz="1800" dirty="0"/>
              <a:t>As most of models had same sensitivity in predicting the defaulters ,tried almost all the models ending up with same percent of prediction of default rate.</a:t>
            </a:r>
          </a:p>
          <a:p>
            <a:pPr marL="0" indent="0">
              <a:lnSpc>
                <a:spcPct val="120000"/>
              </a:lnSpc>
              <a:buNone/>
            </a:pPr>
            <a:endParaRPr lang="en-US" sz="1600" dirty="0">
              <a:latin typeface="Comic Sans MS" panose="030F0702030302020204" pitchFamily="66" charset="0"/>
              <a:ea typeface="Verdana" pitchFamily="34" charset="0"/>
              <a:cs typeface="Verdana" pitchFamily="34" charset="0"/>
            </a:endParaRPr>
          </a:p>
        </p:txBody>
      </p:sp>
      <p:sp>
        <p:nvSpPr>
          <p:cNvPr id="4" name="Title 3">
            <a:extLst>
              <a:ext uri="{FF2B5EF4-FFF2-40B4-BE49-F238E27FC236}">
                <a16:creationId xmlns:a16="http://schemas.microsoft.com/office/drawing/2014/main" id="{B124FC45-3DC2-45DC-BE66-F05339842D9E}"/>
              </a:ext>
            </a:extLst>
          </p:cNvPr>
          <p:cNvSpPr txBox="1">
            <a:spLocks/>
          </p:cNvSpPr>
          <p:nvPr/>
        </p:nvSpPr>
        <p:spPr>
          <a:xfrm>
            <a:off x="-34787" y="0"/>
            <a:ext cx="12261574" cy="687858"/>
          </a:xfrm>
          <a:prstGeom prst="rect">
            <a:avLst/>
          </a:prstGeom>
          <a:solidFill>
            <a:schemeClr val="accent1"/>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b="1" dirty="0">
                <a:solidFill>
                  <a:schemeClr val="bg1"/>
                </a:solidFill>
                <a:latin typeface="STLiti" panose="02010800040101010101" pitchFamily="2" charset="-122"/>
                <a:ea typeface="STLiti" panose="02010800040101010101" pitchFamily="2" charset="-122"/>
              </a:rPr>
              <a:t>Challenges</a:t>
            </a:r>
          </a:p>
        </p:txBody>
      </p:sp>
    </p:spTree>
    <p:extLst>
      <p:ext uri="{BB962C8B-B14F-4D97-AF65-F5344CB8AC3E}">
        <p14:creationId xmlns:p14="http://schemas.microsoft.com/office/powerpoint/2010/main" val="136152610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Comic Sans MS" panose="030F0702030302020204" pitchFamily="66" charset="0"/>
              </a:rPr>
              <a:t> </a:t>
            </a:r>
            <a:br>
              <a:rPr lang="en-US" sz="4000" dirty="0">
                <a:latin typeface="Comic Sans MS" panose="030F0702030302020204" pitchFamily="66" charset="0"/>
              </a:rPr>
            </a:br>
            <a:r>
              <a:rPr lang="en-US" sz="4000" dirty="0">
                <a:latin typeface="Comic Sans MS" panose="030F0702030302020204" pitchFamily="66" charset="0"/>
              </a:rPr>
              <a:t> </a:t>
            </a:r>
          </a:p>
        </p:txBody>
      </p:sp>
      <p:sp>
        <p:nvSpPr>
          <p:cNvPr id="3" name="Content Placeholder 2"/>
          <p:cNvSpPr>
            <a:spLocks noGrp="1"/>
          </p:cNvSpPr>
          <p:nvPr>
            <p:ph idx="1"/>
          </p:nvPr>
        </p:nvSpPr>
        <p:spPr/>
        <p:txBody>
          <a:bodyPr>
            <a:normAutofit/>
          </a:bodyPr>
          <a:lstStyle/>
          <a:p>
            <a:pPr marL="0" indent="0">
              <a:buNone/>
            </a:pPr>
            <a:r>
              <a:rPr lang="en-US" sz="2800" dirty="0">
                <a:latin typeface="Comic Sans MS" panose="030F0702030302020204" pitchFamily="66" charset="0"/>
              </a:rPr>
              <a:t>Data Set:</a:t>
            </a:r>
          </a:p>
          <a:p>
            <a:pPr marL="0" indent="0">
              <a:buNone/>
            </a:pPr>
            <a:r>
              <a:rPr lang="en-SG" sz="2800" u="sng" dirty="0">
                <a:latin typeface="Comic Sans MS" panose="030F0702030302020204" pitchFamily="66" charset="0"/>
                <a:hlinkClick r:id="rId2"/>
              </a:rPr>
              <a:t>https://www.kaggle.com/mamtadhaker/lt-vehicle-loan-default-prediction</a:t>
            </a:r>
            <a:endParaRPr lang="en-US" sz="2800" dirty="0">
              <a:latin typeface="Comic Sans MS" panose="030F0702030302020204" pitchFamily="66" charset="0"/>
            </a:endParaRPr>
          </a:p>
          <a:p>
            <a:pPr marL="0" indent="0">
              <a:buNone/>
            </a:pPr>
            <a:endParaRPr lang="en-US" sz="2800" dirty="0">
              <a:latin typeface="Comic Sans MS" panose="030F0702030302020204" pitchFamily="66" charset="0"/>
            </a:endParaRPr>
          </a:p>
          <a:p>
            <a:pPr marL="0" indent="0">
              <a:buNone/>
            </a:pPr>
            <a:r>
              <a:rPr lang="en-US" sz="2800" dirty="0">
                <a:latin typeface="Comic Sans MS" panose="030F0702030302020204" pitchFamily="66" charset="0"/>
              </a:rPr>
              <a:t>Feature Descriptions / Markdown :</a:t>
            </a:r>
          </a:p>
          <a:p>
            <a:pPr marL="0" indent="0">
              <a:buNone/>
            </a:pPr>
            <a:r>
              <a:rPr lang="en-US" sz="2000" dirty="0">
                <a:latin typeface="Comic Sans MS" panose="030F0702030302020204" pitchFamily="66" charset="0"/>
              </a:rPr>
              <a:t>Mentioned in </a:t>
            </a:r>
            <a:r>
              <a:rPr lang="en-US" sz="2000" dirty="0" err="1">
                <a:latin typeface="Comic Sans MS" panose="030F0702030302020204" pitchFamily="66" charset="0"/>
              </a:rPr>
              <a:t>jupyter</a:t>
            </a:r>
            <a:r>
              <a:rPr lang="en-US" sz="2000" dirty="0">
                <a:latin typeface="Comic Sans MS" panose="030F0702030302020204" pitchFamily="66" charset="0"/>
              </a:rPr>
              <a:t> notebook submitted.</a:t>
            </a:r>
          </a:p>
          <a:p>
            <a:pPr marL="0" indent="0">
              <a:buNone/>
            </a:pPr>
            <a:endParaRPr lang="en-US" sz="2000" dirty="0">
              <a:latin typeface="Comic Sans MS" panose="030F0702030302020204" pitchFamily="66" charset="0"/>
            </a:endParaRPr>
          </a:p>
        </p:txBody>
      </p:sp>
      <p:sp>
        <p:nvSpPr>
          <p:cNvPr id="4" name="Title 3">
            <a:extLst>
              <a:ext uri="{FF2B5EF4-FFF2-40B4-BE49-F238E27FC236}">
                <a16:creationId xmlns:a16="http://schemas.microsoft.com/office/drawing/2014/main" id="{4AB0904D-451F-43C8-ACBB-B573F498AF2E}"/>
              </a:ext>
            </a:extLst>
          </p:cNvPr>
          <p:cNvSpPr txBox="1">
            <a:spLocks/>
          </p:cNvSpPr>
          <p:nvPr/>
        </p:nvSpPr>
        <p:spPr>
          <a:xfrm>
            <a:off x="-34787" y="0"/>
            <a:ext cx="12261574" cy="687858"/>
          </a:xfrm>
          <a:prstGeom prst="rect">
            <a:avLst/>
          </a:prstGeom>
          <a:solidFill>
            <a:schemeClr val="accent1"/>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b="1" dirty="0">
                <a:solidFill>
                  <a:schemeClr val="bg1"/>
                </a:solidFill>
                <a:latin typeface="STLiti" panose="02010800040101010101" pitchFamily="2" charset="-122"/>
                <a:ea typeface="STLiti" panose="02010800040101010101" pitchFamily="2" charset="-122"/>
              </a:rPr>
              <a:t>Appendix A</a:t>
            </a:r>
          </a:p>
        </p:txBody>
      </p:sp>
    </p:spTree>
    <p:extLst>
      <p:ext uri="{BB962C8B-B14F-4D97-AF65-F5344CB8AC3E}">
        <p14:creationId xmlns:p14="http://schemas.microsoft.com/office/powerpoint/2010/main" val="2070886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899" y="97993"/>
            <a:ext cx="10972800" cy="1143000"/>
          </a:xfrm>
        </p:spPr>
        <p:txBody>
          <a:bodyPr>
            <a:normAutofit/>
          </a:bodyPr>
          <a:lstStyle/>
          <a:p>
            <a:r>
              <a:rPr lang="en-US" sz="2800" dirty="0">
                <a:latin typeface="Comic Sans MS" panose="030F0702030302020204" pitchFamily="66" charset="0"/>
              </a:rPr>
              <a:t> </a:t>
            </a:r>
          </a:p>
        </p:txBody>
      </p:sp>
      <p:sp>
        <p:nvSpPr>
          <p:cNvPr id="3" name="Slide Number Placeholder 2"/>
          <p:cNvSpPr>
            <a:spLocks noGrp="1"/>
          </p:cNvSpPr>
          <p:nvPr>
            <p:ph type="sldNum" sz="quarter" idx="12"/>
          </p:nvPr>
        </p:nvSpPr>
        <p:spPr/>
        <p:txBody>
          <a:bodyPr/>
          <a:lstStyle/>
          <a:p>
            <a:fld id="{C993B896-3B59-40C0-A629-6CB9D4BD4524}" type="slidenum">
              <a:rPr lang="en-US" smtClean="0">
                <a:solidFill>
                  <a:prstClr val="black">
                    <a:tint val="75000"/>
                  </a:prstClr>
                </a:solidFill>
              </a:rPr>
              <a:pPr/>
              <a:t>42</a:t>
            </a:fld>
            <a:endParaRPr lang="en-US">
              <a:solidFill>
                <a:prstClr val="black">
                  <a:tint val="75000"/>
                </a:prstClr>
              </a:solidFill>
            </a:endParaRPr>
          </a:p>
        </p:txBody>
      </p:sp>
      <p:pic>
        <p:nvPicPr>
          <p:cNvPr id="5" name="Picture 4">
            <a:extLst>
              <a:ext uri="{FF2B5EF4-FFF2-40B4-BE49-F238E27FC236}">
                <a16:creationId xmlns:a16="http://schemas.microsoft.com/office/drawing/2014/main" id="{FB036DDA-8BD9-466B-9FCE-D9DF7E94F4A4}"/>
              </a:ext>
            </a:extLst>
          </p:cNvPr>
          <p:cNvPicPr>
            <a:picLocks noChangeAspect="1"/>
          </p:cNvPicPr>
          <p:nvPr/>
        </p:nvPicPr>
        <p:blipFill>
          <a:blip r:embed="rId2"/>
          <a:stretch>
            <a:fillRect/>
          </a:stretch>
        </p:blipFill>
        <p:spPr>
          <a:xfrm>
            <a:off x="193500" y="2387330"/>
            <a:ext cx="11744325" cy="962025"/>
          </a:xfrm>
          <a:prstGeom prst="rect">
            <a:avLst/>
          </a:prstGeom>
        </p:spPr>
      </p:pic>
      <p:pic>
        <p:nvPicPr>
          <p:cNvPr id="6" name="Picture 5">
            <a:extLst>
              <a:ext uri="{FF2B5EF4-FFF2-40B4-BE49-F238E27FC236}">
                <a16:creationId xmlns:a16="http://schemas.microsoft.com/office/drawing/2014/main" id="{AAE718B1-AEAB-4BFF-8221-FF810C150C35}"/>
              </a:ext>
            </a:extLst>
          </p:cNvPr>
          <p:cNvPicPr>
            <a:picLocks noChangeAspect="1"/>
          </p:cNvPicPr>
          <p:nvPr/>
        </p:nvPicPr>
        <p:blipFill>
          <a:blip r:embed="rId3"/>
          <a:stretch>
            <a:fillRect/>
          </a:stretch>
        </p:blipFill>
        <p:spPr>
          <a:xfrm>
            <a:off x="345899" y="3607359"/>
            <a:ext cx="11670961" cy="2507167"/>
          </a:xfrm>
          <a:prstGeom prst="rect">
            <a:avLst/>
          </a:prstGeom>
        </p:spPr>
      </p:pic>
      <p:sp>
        <p:nvSpPr>
          <p:cNvPr id="7" name="Title 3">
            <a:extLst>
              <a:ext uri="{FF2B5EF4-FFF2-40B4-BE49-F238E27FC236}">
                <a16:creationId xmlns:a16="http://schemas.microsoft.com/office/drawing/2014/main" id="{F347C396-3C8F-49D5-B3FE-C6FC8638C5DF}"/>
              </a:ext>
            </a:extLst>
          </p:cNvPr>
          <p:cNvSpPr txBox="1">
            <a:spLocks/>
          </p:cNvSpPr>
          <p:nvPr/>
        </p:nvSpPr>
        <p:spPr>
          <a:xfrm>
            <a:off x="0" y="0"/>
            <a:ext cx="12261574" cy="687858"/>
          </a:xfrm>
          <a:prstGeom prst="rect">
            <a:avLst/>
          </a:prstGeom>
          <a:solidFill>
            <a:schemeClr val="accent1"/>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solidFill>
                  <a:schemeClr val="bg1"/>
                </a:solidFill>
                <a:latin typeface="STLiti" panose="02010800040101010101" pitchFamily="2" charset="-122"/>
                <a:ea typeface="STLiti" panose="02010800040101010101" pitchFamily="2" charset="-122"/>
              </a:rPr>
              <a:t>Appendix B : Importing &amp; Reading Dataset</a:t>
            </a:r>
            <a:endParaRPr lang="en-SG" b="1" dirty="0">
              <a:solidFill>
                <a:schemeClr val="bg1"/>
              </a:solidFill>
              <a:latin typeface="STLiti" panose="02010800040101010101" pitchFamily="2" charset="-122"/>
              <a:ea typeface="STLiti" panose="02010800040101010101" pitchFamily="2" charset="-122"/>
            </a:endParaRPr>
          </a:p>
        </p:txBody>
      </p:sp>
    </p:spTree>
    <p:extLst>
      <p:ext uri="{BB962C8B-B14F-4D97-AF65-F5344CB8AC3E}">
        <p14:creationId xmlns:p14="http://schemas.microsoft.com/office/powerpoint/2010/main" val="831329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A65130D-530C-46AD-B37E-4BB7F4EBFF8A}"/>
              </a:ext>
            </a:extLst>
          </p:cNvPr>
          <p:cNvSpPr>
            <a:spLocks noGrp="1"/>
          </p:cNvSpPr>
          <p:nvPr>
            <p:ph idx="1"/>
          </p:nvPr>
        </p:nvSpPr>
        <p:spPr>
          <a:xfrm>
            <a:off x="147145" y="739334"/>
            <a:ext cx="12044855" cy="5863924"/>
          </a:xfrm>
        </p:spPr>
        <p:txBody>
          <a:bodyPr>
            <a:noAutofit/>
          </a:bodyPr>
          <a:lstStyle/>
          <a:p>
            <a:pPr marL="0" indent="0">
              <a:buNone/>
            </a:pPr>
            <a:r>
              <a:rPr lang="en-SG" sz="2400" b="1" u="sng" dirty="0">
                <a:latin typeface="Comic Sans MS" panose="030F0702030302020204" pitchFamily="66" charset="0"/>
              </a:rPr>
              <a:t>•Describe the data</a:t>
            </a:r>
          </a:p>
          <a:p>
            <a:pPr marL="0" indent="0">
              <a:buNone/>
            </a:pPr>
            <a:endParaRPr lang="en-SG" sz="2400" b="1" u="sng" dirty="0">
              <a:latin typeface="Comic Sans MS" panose="030F0702030302020204" pitchFamily="66" charset="0"/>
            </a:endParaRPr>
          </a:p>
        </p:txBody>
      </p:sp>
      <p:pic>
        <p:nvPicPr>
          <p:cNvPr id="6" name="Picture 5">
            <a:extLst>
              <a:ext uri="{FF2B5EF4-FFF2-40B4-BE49-F238E27FC236}">
                <a16:creationId xmlns:a16="http://schemas.microsoft.com/office/drawing/2014/main" id="{B10FB011-676F-4659-89AC-7FFE974FA2C4}"/>
              </a:ext>
            </a:extLst>
          </p:cNvPr>
          <p:cNvPicPr>
            <a:picLocks noChangeAspect="1"/>
          </p:cNvPicPr>
          <p:nvPr/>
        </p:nvPicPr>
        <p:blipFill>
          <a:blip r:embed="rId2"/>
          <a:stretch>
            <a:fillRect/>
          </a:stretch>
        </p:blipFill>
        <p:spPr>
          <a:xfrm>
            <a:off x="147145" y="1286749"/>
            <a:ext cx="11233160" cy="1672361"/>
          </a:xfrm>
          <a:prstGeom prst="rect">
            <a:avLst/>
          </a:prstGeom>
        </p:spPr>
      </p:pic>
      <p:sp>
        <p:nvSpPr>
          <p:cNvPr id="5" name="TextBox 4">
            <a:extLst>
              <a:ext uri="{FF2B5EF4-FFF2-40B4-BE49-F238E27FC236}">
                <a16:creationId xmlns:a16="http://schemas.microsoft.com/office/drawing/2014/main" id="{38F673AC-0F91-47FB-A4C3-779B2332DDB4}"/>
              </a:ext>
            </a:extLst>
          </p:cNvPr>
          <p:cNvSpPr txBox="1"/>
          <p:nvPr/>
        </p:nvSpPr>
        <p:spPr>
          <a:xfrm>
            <a:off x="147145" y="3184664"/>
            <a:ext cx="4091662" cy="400110"/>
          </a:xfrm>
          <a:prstGeom prst="rect">
            <a:avLst/>
          </a:prstGeom>
          <a:noFill/>
        </p:spPr>
        <p:txBody>
          <a:bodyPr wrap="square" rtlCol="0">
            <a:spAutoFit/>
          </a:bodyPr>
          <a:lstStyle/>
          <a:p>
            <a:r>
              <a:rPr lang="en-SG" sz="2000" b="1" u="sng" dirty="0">
                <a:solidFill>
                  <a:prstClr val="black"/>
                </a:solidFill>
                <a:latin typeface="Comic Sans MS" panose="030F0702030302020204" pitchFamily="66" charset="0"/>
              </a:rPr>
              <a:t>•Describe the Data Type</a:t>
            </a:r>
          </a:p>
        </p:txBody>
      </p:sp>
      <p:pic>
        <p:nvPicPr>
          <p:cNvPr id="8" name="Picture 7">
            <a:extLst>
              <a:ext uri="{FF2B5EF4-FFF2-40B4-BE49-F238E27FC236}">
                <a16:creationId xmlns:a16="http://schemas.microsoft.com/office/drawing/2014/main" id="{51119B0F-6F4B-47D4-AEA4-C46AB59C9E4F}"/>
              </a:ext>
            </a:extLst>
          </p:cNvPr>
          <p:cNvPicPr>
            <a:picLocks noChangeAspect="1"/>
          </p:cNvPicPr>
          <p:nvPr/>
        </p:nvPicPr>
        <p:blipFill>
          <a:blip r:embed="rId3"/>
          <a:stretch>
            <a:fillRect/>
          </a:stretch>
        </p:blipFill>
        <p:spPr>
          <a:xfrm>
            <a:off x="3697356" y="3088263"/>
            <a:ext cx="2805320" cy="3558046"/>
          </a:xfrm>
          <a:prstGeom prst="rect">
            <a:avLst/>
          </a:prstGeom>
        </p:spPr>
      </p:pic>
      <p:sp>
        <p:nvSpPr>
          <p:cNvPr id="9" name="Title 1"/>
          <p:cNvSpPr txBox="1">
            <a:spLocks/>
          </p:cNvSpPr>
          <p:nvPr/>
        </p:nvSpPr>
        <p:spPr>
          <a:xfrm>
            <a:off x="226657" y="-518955"/>
            <a:ext cx="10972800" cy="1143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endParaRPr lang="en-US" sz="2800" dirty="0">
              <a:latin typeface="Comic Sans MS" panose="030F0702030302020204" pitchFamily="66" charset="0"/>
            </a:endParaRPr>
          </a:p>
        </p:txBody>
      </p:sp>
      <p:sp>
        <p:nvSpPr>
          <p:cNvPr id="10" name="Title 3">
            <a:extLst>
              <a:ext uri="{FF2B5EF4-FFF2-40B4-BE49-F238E27FC236}">
                <a16:creationId xmlns:a16="http://schemas.microsoft.com/office/drawing/2014/main" id="{31BF633D-D4D0-43E3-8295-76B0DC3FD2FE}"/>
              </a:ext>
            </a:extLst>
          </p:cNvPr>
          <p:cNvSpPr txBox="1">
            <a:spLocks/>
          </p:cNvSpPr>
          <p:nvPr/>
        </p:nvSpPr>
        <p:spPr>
          <a:xfrm>
            <a:off x="-34787" y="-13803"/>
            <a:ext cx="12261574" cy="687858"/>
          </a:xfrm>
          <a:prstGeom prst="rect">
            <a:avLst/>
          </a:prstGeom>
          <a:solidFill>
            <a:schemeClr val="accent1"/>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solidFill>
                  <a:schemeClr val="bg1"/>
                </a:solidFill>
                <a:latin typeface="STLiti" panose="02010800040101010101" pitchFamily="2" charset="-122"/>
                <a:ea typeface="STLiti" panose="02010800040101010101" pitchFamily="2" charset="-122"/>
              </a:rPr>
              <a:t>Appendix B : Describing Dataset</a:t>
            </a:r>
          </a:p>
        </p:txBody>
      </p:sp>
    </p:spTree>
    <p:extLst>
      <p:ext uri="{BB962C8B-B14F-4D97-AF65-F5344CB8AC3E}">
        <p14:creationId xmlns:p14="http://schemas.microsoft.com/office/powerpoint/2010/main" val="40705844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1A12B9B-A252-40A9-B0B0-056EB4BA7654}"/>
              </a:ext>
            </a:extLst>
          </p:cNvPr>
          <p:cNvSpPr>
            <a:spLocks noGrp="1"/>
          </p:cNvSpPr>
          <p:nvPr>
            <p:ph type="body" sz="half" idx="2"/>
          </p:nvPr>
        </p:nvSpPr>
        <p:spPr>
          <a:xfrm>
            <a:off x="209167" y="917223"/>
            <a:ext cx="11982833" cy="4143703"/>
          </a:xfrm>
        </p:spPr>
        <p:txBody>
          <a:bodyPr/>
          <a:lstStyle/>
          <a:p>
            <a:pPr lvl="2"/>
            <a:endParaRPr lang="en-US" sz="2800" b="1" dirty="0"/>
          </a:p>
          <a:p>
            <a:pPr lvl="2"/>
            <a:endParaRPr lang="en-US" sz="2800" b="1" dirty="0"/>
          </a:p>
          <a:p>
            <a:pPr lvl="2"/>
            <a:endParaRPr lang="en-US" sz="2800"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SG" dirty="0"/>
          </a:p>
        </p:txBody>
      </p:sp>
      <p:sp>
        <p:nvSpPr>
          <p:cNvPr id="6" name="Title 1">
            <a:extLst>
              <a:ext uri="{FF2B5EF4-FFF2-40B4-BE49-F238E27FC236}">
                <a16:creationId xmlns:a16="http://schemas.microsoft.com/office/drawing/2014/main" id="{ADA8BBAD-7A4B-4858-B4C8-40CDB9AD4DEF}"/>
              </a:ext>
            </a:extLst>
          </p:cNvPr>
          <p:cNvSpPr txBox="1">
            <a:spLocks/>
          </p:cNvSpPr>
          <p:nvPr/>
        </p:nvSpPr>
        <p:spPr>
          <a:xfrm>
            <a:off x="0" y="0"/>
            <a:ext cx="11576413" cy="682964"/>
          </a:xfrm>
          <a:prstGeom prst="rect">
            <a:avLst/>
          </a:prstGeom>
          <a:no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nSpc>
                <a:spcPct val="90000"/>
              </a:lnSpc>
              <a:spcBef>
                <a:spcPct val="0"/>
              </a:spcBef>
              <a:buNone/>
              <a:defRPr sz="3200" b="1">
                <a:solidFill>
                  <a:schemeClr val="tx1"/>
                </a:solidFill>
                <a:latin typeface="Algerian" panose="04020705040A02060702" pitchFamily="82" charset="0"/>
              </a:defRPr>
            </a:lvl1pPr>
          </a:lstStyle>
          <a:p>
            <a:endParaRPr lang="en-SG" sz="2400" dirty="0">
              <a:latin typeface="Comic Sans MS" panose="030F0702030302020204" pitchFamily="66" charset="0"/>
            </a:endParaRPr>
          </a:p>
        </p:txBody>
      </p:sp>
      <p:pic>
        <p:nvPicPr>
          <p:cNvPr id="2" name="Picture 1">
            <a:extLst>
              <a:ext uri="{FF2B5EF4-FFF2-40B4-BE49-F238E27FC236}">
                <a16:creationId xmlns:a16="http://schemas.microsoft.com/office/drawing/2014/main" id="{9B8366DB-6D0D-44AB-8F1E-B81D8D392529}"/>
              </a:ext>
            </a:extLst>
          </p:cNvPr>
          <p:cNvPicPr>
            <a:picLocks noChangeAspect="1"/>
          </p:cNvPicPr>
          <p:nvPr/>
        </p:nvPicPr>
        <p:blipFill>
          <a:blip r:embed="rId2"/>
          <a:stretch>
            <a:fillRect/>
          </a:stretch>
        </p:blipFill>
        <p:spPr>
          <a:xfrm>
            <a:off x="666129" y="812109"/>
            <a:ext cx="9831001" cy="1463952"/>
          </a:xfrm>
          <a:prstGeom prst="rect">
            <a:avLst/>
          </a:prstGeom>
        </p:spPr>
      </p:pic>
      <p:pic>
        <p:nvPicPr>
          <p:cNvPr id="5" name="Picture 4">
            <a:extLst>
              <a:ext uri="{FF2B5EF4-FFF2-40B4-BE49-F238E27FC236}">
                <a16:creationId xmlns:a16="http://schemas.microsoft.com/office/drawing/2014/main" id="{0839C4BC-4E6E-4990-8811-AD2C0208E5E1}"/>
              </a:ext>
            </a:extLst>
          </p:cNvPr>
          <p:cNvPicPr>
            <a:picLocks noChangeAspect="1"/>
          </p:cNvPicPr>
          <p:nvPr/>
        </p:nvPicPr>
        <p:blipFill>
          <a:blip r:embed="rId3"/>
          <a:stretch>
            <a:fillRect/>
          </a:stretch>
        </p:blipFill>
        <p:spPr>
          <a:xfrm>
            <a:off x="666129" y="2510320"/>
            <a:ext cx="10191750" cy="3667125"/>
          </a:xfrm>
          <a:prstGeom prst="rect">
            <a:avLst/>
          </a:prstGeom>
        </p:spPr>
      </p:pic>
      <p:sp>
        <p:nvSpPr>
          <p:cNvPr id="7" name="Title 3">
            <a:extLst>
              <a:ext uri="{FF2B5EF4-FFF2-40B4-BE49-F238E27FC236}">
                <a16:creationId xmlns:a16="http://schemas.microsoft.com/office/drawing/2014/main" id="{272BAA36-859F-451C-8355-73E90A86BB13}"/>
              </a:ext>
            </a:extLst>
          </p:cNvPr>
          <p:cNvSpPr txBox="1">
            <a:spLocks/>
          </p:cNvSpPr>
          <p:nvPr/>
        </p:nvSpPr>
        <p:spPr>
          <a:xfrm>
            <a:off x="0" y="7122"/>
            <a:ext cx="12261574" cy="687858"/>
          </a:xfrm>
          <a:prstGeom prst="rect">
            <a:avLst/>
          </a:prstGeom>
          <a:solidFill>
            <a:schemeClr val="accent1"/>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solidFill>
                  <a:schemeClr val="bg1"/>
                </a:solidFill>
                <a:latin typeface="STLiti" panose="02010800040101010101" pitchFamily="2" charset="-122"/>
                <a:ea typeface="STLiti" panose="02010800040101010101" pitchFamily="2" charset="-122"/>
              </a:rPr>
              <a:t>Appendix B : Analysis &amp; Modelling –Discrimination power on Train data</a:t>
            </a:r>
          </a:p>
        </p:txBody>
      </p:sp>
      <p:sp>
        <p:nvSpPr>
          <p:cNvPr id="3" name="TextBox 2">
            <a:extLst>
              <a:ext uri="{FF2B5EF4-FFF2-40B4-BE49-F238E27FC236}">
                <a16:creationId xmlns:a16="http://schemas.microsoft.com/office/drawing/2014/main" id="{475B9246-E4BA-47EB-A3BA-CD1CC8EEFB3F}"/>
              </a:ext>
            </a:extLst>
          </p:cNvPr>
          <p:cNvSpPr txBox="1"/>
          <p:nvPr/>
        </p:nvSpPr>
        <p:spPr>
          <a:xfrm>
            <a:off x="427383" y="6370983"/>
            <a:ext cx="11062252" cy="369332"/>
          </a:xfrm>
          <a:prstGeom prst="rect">
            <a:avLst/>
          </a:prstGeom>
          <a:noFill/>
        </p:spPr>
        <p:txBody>
          <a:bodyPr wrap="square" rtlCol="0">
            <a:spAutoFit/>
          </a:bodyPr>
          <a:lstStyle/>
          <a:p>
            <a:r>
              <a:rPr lang="en-SG" b="1" dirty="0"/>
              <a:t>Note</a:t>
            </a:r>
            <a:r>
              <a:rPr lang="en-SG" dirty="0"/>
              <a:t> : The python code for every model is tabulated </a:t>
            </a:r>
          </a:p>
        </p:txBody>
      </p:sp>
    </p:spTree>
    <p:extLst>
      <p:ext uri="{BB962C8B-B14F-4D97-AF65-F5344CB8AC3E}">
        <p14:creationId xmlns:p14="http://schemas.microsoft.com/office/powerpoint/2010/main" val="1700302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D6D0D0A9-ADB9-42AC-9668-65D4533AC549}"/>
              </a:ext>
            </a:extLst>
          </p:cNvPr>
          <p:cNvSpPr txBox="1">
            <a:spLocks/>
          </p:cNvSpPr>
          <p:nvPr/>
        </p:nvSpPr>
        <p:spPr>
          <a:xfrm>
            <a:off x="1888435" y="2472027"/>
            <a:ext cx="9074426" cy="2577052"/>
          </a:xfrm>
          <a:prstGeom prst="rect">
            <a:avLst/>
          </a:prstGeom>
          <a:solidFill>
            <a:schemeClr val="accent1"/>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solidFill>
                  <a:schemeClr val="bg1"/>
                </a:solidFill>
                <a:latin typeface="STLiti" panose="02010800040101010101" pitchFamily="2" charset="-122"/>
                <a:ea typeface="STLiti" panose="02010800040101010101" pitchFamily="2" charset="-122"/>
              </a:rPr>
              <a:t>Thank you</a:t>
            </a:r>
          </a:p>
        </p:txBody>
      </p:sp>
    </p:spTree>
    <p:extLst>
      <p:ext uri="{BB962C8B-B14F-4D97-AF65-F5344CB8AC3E}">
        <p14:creationId xmlns:p14="http://schemas.microsoft.com/office/powerpoint/2010/main" val="1394333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725C09-7A7A-4D4D-8B4E-DD6233A18804}"/>
              </a:ext>
            </a:extLst>
          </p:cNvPr>
          <p:cNvSpPr>
            <a:spLocks noGrp="1"/>
          </p:cNvSpPr>
          <p:nvPr>
            <p:ph type="title"/>
          </p:nvPr>
        </p:nvSpPr>
        <p:spPr>
          <a:xfrm>
            <a:off x="232215" y="235401"/>
            <a:ext cx="4537212" cy="429617"/>
          </a:xfrm>
          <a:noFill/>
          <a:ln>
            <a:noFill/>
          </a:ln>
        </p:spPr>
        <p:style>
          <a:lnRef idx="0">
            <a:scrgbClr r="0" g="0" b="0"/>
          </a:lnRef>
          <a:fillRef idx="0">
            <a:scrgbClr r="0" g="0" b="0"/>
          </a:fillRef>
          <a:effectRef idx="0">
            <a:scrgbClr r="0" g="0" b="0"/>
          </a:effectRef>
          <a:fontRef idx="minor">
            <a:schemeClr val="lt1"/>
          </a:fontRef>
        </p:style>
        <p:txBody>
          <a:bodyPr anchor="ctr">
            <a:normAutofit fontScale="90000"/>
          </a:bodyPr>
          <a:lstStyle/>
          <a:p>
            <a:endParaRPr lang="en-SG" dirty="0">
              <a:solidFill>
                <a:schemeClr val="tx1"/>
              </a:solidFill>
              <a:latin typeface="Comic Sans MS" panose="030F0702030302020204" pitchFamily="66" charset="0"/>
            </a:endParaRPr>
          </a:p>
        </p:txBody>
      </p:sp>
      <p:sp>
        <p:nvSpPr>
          <p:cNvPr id="3" name="Content Placeholder 4">
            <a:extLst>
              <a:ext uri="{FF2B5EF4-FFF2-40B4-BE49-F238E27FC236}">
                <a16:creationId xmlns:a16="http://schemas.microsoft.com/office/drawing/2014/main" id="{E90510E0-962B-47C8-BA0E-255073BF17AE}"/>
              </a:ext>
            </a:extLst>
          </p:cNvPr>
          <p:cNvSpPr>
            <a:spLocks noGrp="1"/>
          </p:cNvSpPr>
          <p:nvPr>
            <p:ph idx="1"/>
          </p:nvPr>
        </p:nvSpPr>
        <p:spPr>
          <a:xfrm>
            <a:off x="325734" y="949186"/>
            <a:ext cx="10678239" cy="4731025"/>
          </a:xfrm>
        </p:spPr>
        <p:txBody>
          <a:bodyPr>
            <a:normAutofit/>
          </a:bodyPr>
          <a:lstStyle/>
          <a:p>
            <a:pPr>
              <a:buFont typeface="Wingdings" panose="05000000000000000000" pitchFamily="2" charset="2"/>
              <a:buChar char="Ø"/>
            </a:pPr>
            <a:r>
              <a:rPr lang="en-US" sz="1800" dirty="0"/>
              <a:t>To build a predictive model that can be used by Banks to </a:t>
            </a:r>
            <a:r>
              <a:rPr lang="en-SG" sz="1800" dirty="0"/>
              <a:t>make better decisions based on there datasets.</a:t>
            </a:r>
          </a:p>
          <a:p>
            <a:pPr>
              <a:buFont typeface="Wingdings" panose="05000000000000000000" pitchFamily="2" charset="2"/>
              <a:buChar char="Ø"/>
            </a:pPr>
            <a:r>
              <a:rPr lang="en-US" sz="1800" dirty="0"/>
              <a:t>Over the years we have seen that predictive analytics application allows the financial institution to identify the risks and address them in real time </a:t>
            </a:r>
            <a:r>
              <a:rPr lang="en-SG" sz="1800" dirty="0"/>
              <a:t>to get better outcomes.</a:t>
            </a:r>
          </a:p>
          <a:p>
            <a:pPr>
              <a:buFont typeface="Wingdings" panose="05000000000000000000" pitchFamily="2" charset="2"/>
              <a:buChar char="Ø"/>
            </a:pPr>
            <a:r>
              <a:rPr lang="en-US" sz="1800" dirty="0"/>
              <a:t>Based on the model, bank will be able to analyze data related to the customer’s before making the decision of issuing Vehicle loan.</a:t>
            </a:r>
          </a:p>
          <a:p>
            <a:pPr>
              <a:buFont typeface="Wingdings" panose="05000000000000000000" pitchFamily="2" charset="2"/>
              <a:buChar char="Ø"/>
            </a:pPr>
            <a:r>
              <a:rPr lang="en-US" sz="1800" dirty="0"/>
              <a:t>The model developed will use all possible factors and data to predict whether the customer would fail or succeed in making the first EMI with a rational accuracy. It would benefit the bank before they make any decisions against that customer’s &amp; there policy.</a:t>
            </a:r>
          </a:p>
          <a:p>
            <a:pPr>
              <a:buFont typeface="Wingdings" panose="05000000000000000000" pitchFamily="2" charset="2"/>
              <a:buChar char="Ø"/>
            </a:pPr>
            <a:r>
              <a:rPr lang="en-US" sz="1800" dirty="0"/>
              <a:t>The loan default prediction is a problem of binary classification (should the investor lend or not). And hence Logistic Regression is a good model for this problem.</a:t>
            </a:r>
          </a:p>
          <a:p>
            <a:pPr>
              <a:buFont typeface="Wingdings" panose="05000000000000000000" pitchFamily="2" charset="2"/>
              <a:buChar char="Ø"/>
            </a:pPr>
            <a:r>
              <a:rPr lang="en-US" sz="1800" dirty="0"/>
              <a:t>Create predicative model to classify each borrower as defaulter or not using the data collected when the loan has been given.</a:t>
            </a:r>
          </a:p>
        </p:txBody>
      </p:sp>
      <p:sp>
        <p:nvSpPr>
          <p:cNvPr id="5" name="Title 3">
            <a:extLst>
              <a:ext uri="{FF2B5EF4-FFF2-40B4-BE49-F238E27FC236}">
                <a16:creationId xmlns:a16="http://schemas.microsoft.com/office/drawing/2014/main" id="{725A6FCA-EF9E-4A41-B852-EDE292223E5E}"/>
              </a:ext>
            </a:extLst>
          </p:cNvPr>
          <p:cNvSpPr txBox="1">
            <a:spLocks/>
          </p:cNvSpPr>
          <p:nvPr/>
        </p:nvSpPr>
        <p:spPr>
          <a:xfrm>
            <a:off x="0" y="0"/>
            <a:ext cx="12192000" cy="73583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b="1" dirty="0">
                <a:latin typeface="STLiti" panose="02010800040101010101" pitchFamily="2" charset="-122"/>
                <a:ea typeface="STLiti" panose="02010800040101010101" pitchFamily="2" charset="-122"/>
              </a:rPr>
              <a:t>Business Goal</a:t>
            </a:r>
          </a:p>
        </p:txBody>
      </p:sp>
    </p:spTree>
    <p:extLst>
      <p:ext uri="{BB962C8B-B14F-4D97-AF65-F5344CB8AC3E}">
        <p14:creationId xmlns:p14="http://schemas.microsoft.com/office/powerpoint/2010/main" val="1432284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58E38F-9C18-4606-B5BA-414BD61AB821}"/>
              </a:ext>
            </a:extLst>
          </p:cNvPr>
          <p:cNvPicPr>
            <a:picLocks noChangeAspect="1"/>
          </p:cNvPicPr>
          <p:nvPr/>
        </p:nvPicPr>
        <p:blipFill>
          <a:blip r:embed="rId2">
            <a:duotone>
              <a:schemeClr val="accent5">
                <a:shade val="45000"/>
                <a:satMod val="135000"/>
              </a:schemeClr>
              <a:prstClr val="white"/>
            </a:duotone>
          </a:blip>
          <a:stretch>
            <a:fillRect/>
          </a:stretch>
        </p:blipFill>
        <p:spPr>
          <a:xfrm>
            <a:off x="7335079" y="1135116"/>
            <a:ext cx="4856924" cy="4917049"/>
          </a:xfrm>
          <a:prstGeom prst="rect">
            <a:avLst/>
          </a:prstGeom>
        </p:spPr>
      </p:pic>
      <p:sp>
        <p:nvSpPr>
          <p:cNvPr id="4" name="Title 3">
            <a:extLst>
              <a:ext uri="{FF2B5EF4-FFF2-40B4-BE49-F238E27FC236}">
                <a16:creationId xmlns:a16="http://schemas.microsoft.com/office/drawing/2014/main" id="{50725C09-7A7A-4D4D-8B4E-DD6233A18804}"/>
              </a:ext>
            </a:extLst>
          </p:cNvPr>
          <p:cNvSpPr>
            <a:spLocks noGrp="1"/>
          </p:cNvSpPr>
          <p:nvPr>
            <p:ph type="title"/>
          </p:nvPr>
        </p:nvSpPr>
        <p:spPr>
          <a:xfrm>
            <a:off x="-34787" y="0"/>
            <a:ext cx="12261574" cy="687858"/>
          </a:xfr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algn="ctr"/>
            <a:r>
              <a:rPr lang="en-US" b="1" dirty="0">
                <a:latin typeface="STLiti" panose="02010800040101010101" pitchFamily="2" charset="-122"/>
                <a:ea typeface="STLiti" panose="02010800040101010101" pitchFamily="2" charset="-122"/>
              </a:rPr>
              <a:t>PROCESS</a:t>
            </a:r>
            <a:endParaRPr lang="en-US" b="1" u="sng" dirty="0">
              <a:effectLst>
                <a:outerShdw blurRad="38100" dist="38100" dir="2700000" algn="tl">
                  <a:srgbClr val="000000">
                    <a:alpha val="43137"/>
                  </a:srgbClr>
                </a:outerShdw>
              </a:effectLst>
              <a:latin typeface="STLiti" panose="02010800040101010101" pitchFamily="2" charset="-122"/>
              <a:ea typeface="STLiti" panose="02010800040101010101" pitchFamily="2" charset="-122"/>
            </a:endParaRPr>
          </a:p>
        </p:txBody>
      </p:sp>
      <p:sp>
        <p:nvSpPr>
          <p:cNvPr id="6" name="TextBox 5">
            <a:extLst>
              <a:ext uri="{FF2B5EF4-FFF2-40B4-BE49-F238E27FC236}">
                <a16:creationId xmlns:a16="http://schemas.microsoft.com/office/drawing/2014/main" id="{2C6A40ED-B965-4D7D-B6AA-4D25CDE3D511}"/>
              </a:ext>
            </a:extLst>
          </p:cNvPr>
          <p:cNvSpPr txBox="1"/>
          <p:nvPr/>
        </p:nvSpPr>
        <p:spPr>
          <a:xfrm>
            <a:off x="215349" y="1542621"/>
            <a:ext cx="7209182" cy="5078313"/>
          </a:xfrm>
          <a:prstGeom prst="rect">
            <a:avLst/>
          </a:prstGeom>
          <a:noFill/>
        </p:spPr>
        <p:txBody>
          <a:bodyPr wrap="square" rtlCol="0">
            <a:spAutoFit/>
          </a:bodyPr>
          <a:lstStyle/>
          <a:p>
            <a:pPr marL="285750" indent="-285750">
              <a:buFont typeface="Wingdings" panose="05000000000000000000" pitchFamily="2" charset="2"/>
              <a:buChar char="q"/>
            </a:pPr>
            <a:r>
              <a:rPr lang="en-US" b="1" dirty="0"/>
              <a:t>Data Collection </a:t>
            </a:r>
            <a:r>
              <a:rPr lang="en-US" dirty="0"/>
              <a:t>–</a:t>
            </a:r>
          </a:p>
          <a:p>
            <a:r>
              <a:rPr lang="en-US" b="1" dirty="0"/>
              <a:t>     All vehicle loans disbursed in Aug2018, Sep2018 and Oct2018 </a:t>
            </a:r>
          </a:p>
          <a:p>
            <a:pPr marL="742950" lvl="1" indent="-285750">
              <a:buFont typeface="Wingdings" panose="05000000000000000000" pitchFamily="2" charset="2"/>
              <a:buChar char="Ø"/>
            </a:pPr>
            <a:r>
              <a:rPr lang="en-US" dirty="0"/>
              <a:t>Borrower details</a:t>
            </a:r>
          </a:p>
          <a:p>
            <a:pPr marL="742950" lvl="1" indent="-285750">
              <a:buFont typeface="Wingdings" panose="05000000000000000000" pitchFamily="2" charset="2"/>
              <a:buChar char="Ø"/>
            </a:pPr>
            <a:r>
              <a:rPr lang="en-US" dirty="0"/>
              <a:t>Borrower credit bureau information</a:t>
            </a:r>
          </a:p>
          <a:p>
            <a:pPr marL="742950" lvl="1" indent="-285750">
              <a:buFont typeface="Wingdings" panose="05000000000000000000" pitchFamily="2" charset="2"/>
              <a:buChar char="Ø"/>
            </a:pPr>
            <a:r>
              <a:rPr lang="en-US" dirty="0"/>
              <a:t>Loan disbursement date and amount </a:t>
            </a:r>
          </a:p>
          <a:p>
            <a:pPr marL="742950" lvl="1" indent="-285750">
              <a:buFont typeface="Wingdings" panose="05000000000000000000" pitchFamily="2" charset="2"/>
              <a:buChar char="Ø"/>
            </a:pPr>
            <a:r>
              <a:rPr lang="en-US" dirty="0"/>
              <a:t>1</a:t>
            </a:r>
            <a:r>
              <a:rPr lang="en-US" baseline="30000" dirty="0"/>
              <a:t>st</a:t>
            </a:r>
            <a:r>
              <a:rPr lang="en-US" dirty="0"/>
              <a:t> month repayment flag after loan disbursement.</a:t>
            </a:r>
          </a:p>
          <a:p>
            <a:pPr marL="1200150" lvl="2" indent="-285750">
              <a:buFont typeface="Arial" panose="020B0604020202020204" pitchFamily="34" charset="0"/>
              <a:buChar char="•"/>
            </a:pPr>
            <a:endParaRPr lang="en-US" dirty="0"/>
          </a:p>
          <a:p>
            <a:pPr marL="285750" indent="-285750">
              <a:buFont typeface="Wingdings" panose="05000000000000000000" pitchFamily="2" charset="2"/>
              <a:buChar char="q"/>
            </a:pPr>
            <a:r>
              <a:rPr lang="en-US" b="1" dirty="0"/>
              <a:t> Data Preparation – </a:t>
            </a:r>
          </a:p>
          <a:p>
            <a:pPr marL="742950" lvl="1" indent="-285750">
              <a:buFont typeface="Wingdings" panose="05000000000000000000" pitchFamily="2" charset="2"/>
              <a:buChar char="Ø"/>
            </a:pPr>
            <a:r>
              <a:rPr lang="en-US" dirty="0"/>
              <a:t>Importing data from raw csv files</a:t>
            </a:r>
          </a:p>
          <a:p>
            <a:pPr marL="742950" lvl="1" indent="-285750">
              <a:buFont typeface="Wingdings" panose="05000000000000000000" pitchFamily="2" charset="2"/>
              <a:buChar char="Ø"/>
            </a:pPr>
            <a:r>
              <a:rPr lang="en-US" dirty="0"/>
              <a:t>Preparation of model variables</a:t>
            </a:r>
          </a:p>
          <a:p>
            <a:pPr marL="742950" lvl="1" indent="-285750">
              <a:buFont typeface="Wingdings" panose="05000000000000000000" pitchFamily="2" charset="2"/>
              <a:buChar char="Ø"/>
            </a:pPr>
            <a:r>
              <a:rPr lang="en-US" dirty="0"/>
              <a:t>Random sampling – All loan defaults were sampled into trained (70%) and test (30%) sample.</a:t>
            </a:r>
          </a:p>
          <a:p>
            <a:pPr marL="742950" lvl="1" indent="-285750">
              <a:buFont typeface="Wingdings" panose="05000000000000000000" pitchFamily="2" charset="2"/>
              <a:buChar char="Ø"/>
            </a:pPr>
            <a:r>
              <a:rPr lang="en-US" dirty="0"/>
              <a:t>Analyze the correlation with in IDV’s. </a:t>
            </a:r>
          </a:p>
          <a:p>
            <a:pPr marL="742950" lvl="1" indent="-285750">
              <a:buFont typeface="Wingdings" panose="05000000000000000000" pitchFamily="2" charset="2"/>
              <a:buChar char="Ø"/>
            </a:pPr>
            <a:r>
              <a:rPr lang="en-US" dirty="0"/>
              <a:t>Analyze the predictive power of each IDV using Information value (IV).</a:t>
            </a:r>
          </a:p>
          <a:p>
            <a:pPr marL="742950" lvl="1" indent="-285750">
              <a:buFont typeface="Wingdings" panose="05000000000000000000" pitchFamily="2" charset="2"/>
              <a:buChar char="Ø"/>
            </a:pPr>
            <a:r>
              <a:rPr lang="en-SG" dirty="0"/>
              <a:t>Variable transformation - All IDVs were binned based on Weight of Evidence.</a:t>
            </a:r>
          </a:p>
          <a:p>
            <a:pPr marL="742950" lvl="1" indent="-285750">
              <a:buFont typeface="Arial" panose="020B0604020202020204" pitchFamily="34" charset="0"/>
              <a:buChar char="•"/>
            </a:pPr>
            <a:endParaRPr lang="en-SG" dirty="0"/>
          </a:p>
        </p:txBody>
      </p:sp>
    </p:spTree>
    <p:extLst>
      <p:ext uri="{BB962C8B-B14F-4D97-AF65-F5344CB8AC3E}">
        <p14:creationId xmlns:p14="http://schemas.microsoft.com/office/powerpoint/2010/main" val="3047584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F8B628-039A-4AF0-B35E-5C5179A72A61}"/>
              </a:ext>
            </a:extLst>
          </p:cNvPr>
          <p:cNvSpPr txBox="1"/>
          <p:nvPr/>
        </p:nvSpPr>
        <p:spPr>
          <a:xfrm>
            <a:off x="349940" y="1262270"/>
            <a:ext cx="11492120" cy="5632311"/>
          </a:xfrm>
          <a:prstGeom prst="rect">
            <a:avLst/>
          </a:prstGeom>
          <a:noFill/>
        </p:spPr>
        <p:txBody>
          <a:bodyPr wrap="none" rtlCol="0">
            <a:spAutoFit/>
          </a:bodyPr>
          <a:lstStyle/>
          <a:p>
            <a:pPr lvl="1"/>
            <a:endParaRPr lang="en-SG" dirty="0"/>
          </a:p>
          <a:p>
            <a:pPr marL="285750" indent="-285750">
              <a:buFont typeface="Wingdings" panose="05000000000000000000" pitchFamily="2" charset="2"/>
              <a:buChar char="q"/>
            </a:pPr>
            <a:r>
              <a:rPr lang="en-US" b="1" dirty="0"/>
              <a:t>Analysis and Modelling </a:t>
            </a:r>
            <a:r>
              <a:rPr lang="en-US" dirty="0"/>
              <a:t>– </a:t>
            </a:r>
          </a:p>
          <a:p>
            <a:pPr marL="742950" lvl="1" indent="-285750">
              <a:buFont typeface="Wingdings" panose="05000000000000000000" pitchFamily="2" charset="2"/>
              <a:buChar char="Ø"/>
            </a:pPr>
            <a:r>
              <a:rPr lang="en-US" dirty="0"/>
              <a:t>Fitting logistic regression over train sample.</a:t>
            </a:r>
          </a:p>
          <a:p>
            <a:pPr marL="742950" lvl="1" indent="-285750">
              <a:buFont typeface="Wingdings" panose="05000000000000000000" pitchFamily="2" charset="2"/>
              <a:buChar char="Ø"/>
            </a:pPr>
            <a:r>
              <a:rPr lang="en-US" dirty="0"/>
              <a:t>Assess the discrimination power of the proposed model on train sample.</a:t>
            </a:r>
          </a:p>
          <a:p>
            <a:pPr marL="742950" lvl="1" indent="-285750">
              <a:buFont typeface="Wingdings" panose="05000000000000000000" pitchFamily="2" charset="2"/>
              <a:buChar char="Ø"/>
            </a:pPr>
            <a:r>
              <a:rPr lang="en-US" dirty="0"/>
              <a:t>Conversion of logodds to scaled score</a:t>
            </a:r>
            <a:endParaRPr lang="en-SG" b="1" dirty="0"/>
          </a:p>
          <a:p>
            <a:pPr marL="285750" indent="-285750">
              <a:buFont typeface="Arial" panose="020B0604020202020204" pitchFamily="34" charset="0"/>
              <a:buChar char="•"/>
            </a:pPr>
            <a:endParaRPr lang="en-SG" b="1" dirty="0"/>
          </a:p>
          <a:p>
            <a:pPr marL="285750" indent="-285750">
              <a:buFont typeface="Wingdings" panose="05000000000000000000" pitchFamily="2" charset="2"/>
              <a:buChar char="q"/>
            </a:pPr>
            <a:r>
              <a:rPr lang="en-SG" b="1" dirty="0"/>
              <a:t>Validation - </a:t>
            </a:r>
          </a:p>
          <a:p>
            <a:pPr marL="742950" lvl="1" indent="-285750">
              <a:buFont typeface="Wingdings" panose="05000000000000000000" pitchFamily="2" charset="2"/>
              <a:buChar char="Ø"/>
            </a:pPr>
            <a:r>
              <a:rPr lang="en-SG" dirty="0"/>
              <a:t>Assess the proposed model (scaled score) performance for its stability, strength and accuracy on the test sample.</a:t>
            </a:r>
          </a:p>
          <a:p>
            <a:pPr marL="742950" lvl="1" indent="-285750">
              <a:buFont typeface="Wingdings" panose="05000000000000000000" pitchFamily="2" charset="2"/>
              <a:buChar char="Ø"/>
            </a:pPr>
            <a:r>
              <a:rPr lang="en-SG" dirty="0"/>
              <a:t>Stability Metrics – PSI ,VDI </a:t>
            </a:r>
          </a:p>
          <a:p>
            <a:pPr marL="1200150" lvl="2" indent="-285750">
              <a:buFont typeface="Wingdings" panose="05000000000000000000" pitchFamily="2" charset="2"/>
              <a:buChar char="§"/>
            </a:pPr>
            <a:r>
              <a:rPr lang="en-SG" dirty="0"/>
              <a:t>Stability metrics infer the deviation of the test sample from the train sample .</a:t>
            </a:r>
          </a:p>
          <a:p>
            <a:pPr marL="1200150" lvl="2" indent="-285750">
              <a:buFont typeface="Wingdings" panose="05000000000000000000" pitchFamily="2" charset="2"/>
              <a:buChar char="§"/>
            </a:pPr>
            <a:r>
              <a:rPr lang="en-SG" dirty="0"/>
              <a:t>It is very important to understand the model is used on the right population for which it is trained.</a:t>
            </a:r>
          </a:p>
          <a:p>
            <a:pPr marL="742950" lvl="1" indent="-285750">
              <a:buFont typeface="Wingdings" panose="05000000000000000000" pitchFamily="2" charset="2"/>
              <a:buChar char="Ø"/>
            </a:pPr>
            <a:r>
              <a:rPr lang="en-SG" dirty="0"/>
              <a:t>Strength Metrics – Gini, AUC, Confusion matrix ,Accuracy Index </a:t>
            </a:r>
          </a:p>
          <a:p>
            <a:pPr marL="1200150" lvl="2" indent="-285750">
              <a:buFont typeface="Wingdings" panose="05000000000000000000" pitchFamily="2" charset="2"/>
              <a:buChar char="§"/>
            </a:pPr>
            <a:r>
              <a:rPr lang="en-SG" dirty="0"/>
              <a:t>It describes the discrimination power to identify the </a:t>
            </a:r>
            <a:r>
              <a:rPr lang="en-SG" dirty="0" err="1"/>
              <a:t>bads</a:t>
            </a:r>
            <a:r>
              <a:rPr lang="en-SG" dirty="0"/>
              <a:t> as different from goods.</a:t>
            </a:r>
          </a:p>
          <a:p>
            <a:pPr marL="742950" lvl="1" indent="-285750">
              <a:buFont typeface="Wingdings" panose="05000000000000000000" pitchFamily="2" charset="2"/>
              <a:buChar char="Ø"/>
            </a:pPr>
            <a:r>
              <a:rPr lang="en-SG" dirty="0"/>
              <a:t>Accuracy Metrics – Odds at Base score, PDO</a:t>
            </a:r>
          </a:p>
          <a:p>
            <a:pPr marL="1200150" lvl="2" indent="-285750">
              <a:buFont typeface="Wingdings" panose="05000000000000000000" pitchFamily="2" charset="2"/>
              <a:buChar char="§"/>
            </a:pPr>
            <a:r>
              <a:rPr lang="en-SG" dirty="0"/>
              <a:t>It describes how accurately  the </a:t>
            </a:r>
            <a:r>
              <a:rPr lang="en-SG" dirty="0" err="1"/>
              <a:t>bads</a:t>
            </a:r>
            <a:r>
              <a:rPr lang="en-SG" dirty="0"/>
              <a:t> are identified from goods. </a:t>
            </a:r>
          </a:p>
          <a:p>
            <a:pPr marL="1200150" lvl="2" indent="-285750">
              <a:buFont typeface="Arial" panose="020B0604020202020204" pitchFamily="34" charset="0"/>
              <a:buChar char="•"/>
            </a:pPr>
            <a:endParaRPr lang="en-SG" dirty="0"/>
          </a:p>
          <a:p>
            <a:pPr marL="285750" indent="-285750">
              <a:buFont typeface="Wingdings" panose="05000000000000000000" pitchFamily="2" charset="2"/>
              <a:buChar char="q"/>
            </a:pPr>
            <a:r>
              <a:rPr lang="en-US" b="1" dirty="0"/>
              <a:t> Conclusion – </a:t>
            </a:r>
            <a:r>
              <a:rPr lang="en-US" dirty="0"/>
              <a:t>Constructive solution to identify the defaults</a:t>
            </a:r>
            <a:r>
              <a:rPr lang="en-SG" dirty="0"/>
              <a:t>.</a:t>
            </a:r>
          </a:p>
          <a:p>
            <a:pPr marL="742950" lvl="1" indent="-285750">
              <a:buFont typeface="Arial" panose="020B0604020202020204" pitchFamily="34" charset="0"/>
              <a:buChar char="•"/>
            </a:pPr>
            <a:endParaRPr lang="en-SG" dirty="0"/>
          </a:p>
          <a:p>
            <a:pPr marL="742950" lvl="1" indent="-285750">
              <a:buFont typeface="Arial" panose="020B0604020202020204" pitchFamily="34" charset="0"/>
              <a:buChar char="•"/>
            </a:pPr>
            <a:endParaRPr lang="en-SG" dirty="0"/>
          </a:p>
          <a:p>
            <a:pPr marL="742950" lvl="1" indent="-285750">
              <a:buFont typeface="Arial" panose="020B0604020202020204" pitchFamily="34" charset="0"/>
              <a:buChar char="•"/>
            </a:pPr>
            <a:endParaRPr lang="en-SG" dirty="0"/>
          </a:p>
        </p:txBody>
      </p:sp>
      <p:sp>
        <p:nvSpPr>
          <p:cNvPr id="5" name="Title 4">
            <a:extLst>
              <a:ext uri="{FF2B5EF4-FFF2-40B4-BE49-F238E27FC236}">
                <a16:creationId xmlns:a16="http://schemas.microsoft.com/office/drawing/2014/main" id="{EBF5D06E-BC8A-4D4E-86B5-55C9EA42D9B0}"/>
              </a:ext>
            </a:extLst>
          </p:cNvPr>
          <p:cNvSpPr>
            <a:spLocks noGrp="1"/>
          </p:cNvSpPr>
          <p:nvPr>
            <p:ph type="title"/>
          </p:nvPr>
        </p:nvSpPr>
        <p:spPr/>
        <p:txBody>
          <a:bodyPr/>
          <a:lstStyle/>
          <a:p>
            <a:r>
              <a:rPr lang="en-SG" dirty="0"/>
              <a:t> </a:t>
            </a:r>
          </a:p>
        </p:txBody>
      </p:sp>
      <p:sp>
        <p:nvSpPr>
          <p:cNvPr id="6" name="Title 3">
            <a:extLst>
              <a:ext uri="{FF2B5EF4-FFF2-40B4-BE49-F238E27FC236}">
                <a16:creationId xmlns:a16="http://schemas.microsoft.com/office/drawing/2014/main" id="{6CEDED3A-3753-4A22-8371-56398614CCAD}"/>
              </a:ext>
            </a:extLst>
          </p:cNvPr>
          <p:cNvSpPr txBox="1">
            <a:spLocks/>
          </p:cNvSpPr>
          <p:nvPr/>
        </p:nvSpPr>
        <p:spPr>
          <a:xfrm>
            <a:off x="-34787" y="9939"/>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a:latin typeface="STLiti" panose="02010800040101010101" pitchFamily="2" charset="-122"/>
                <a:ea typeface="STLiti" panose="02010800040101010101" pitchFamily="2" charset="-122"/>
              </a:rPr>
              <a:t>PROCESS</a:t>
            </a:r>
            <a:endParaRPr lang="en-US" b="1" u="sng" dirty="0">
              <a:effectLst>
                <a:outerShdw blurRad="38100" dist="38100" dir="2700000" algn="tl">
                  <a:srgbClr val="000000">
                    <a:alpha val="43137"/>
                  </a:srgbClr>
                </a:outerShdw>
              </a:effectLst>
              <a:latin typeface="STLiti" panose="02010800040101010101" pitchFamily="2" charset="-122"/>
              <a:ea typeface="STLiti" panose="02010800040101010101" pitchFamily="2" charset="-122"/>
            </a:endParaRPr>
          </a:p>
        </p:txBody>
      </p:sp>
    </p:spTree>
    <p:extLst>
      <p:ext uri="{BB962C8B-B14F-4D97-AF65-F5344CB8AC3E}">
        <p14:creationId xmlns:p14="http://schemas.microsoft.com/office/powerpoint/2010/main" val="3261737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3AB8A13-362C-43A4-877B-F9A3E4F4A93E}"/>
              </a:ext>
            </a:extLst>
          </p:cNvPr>
          <p:cNvSpPr>
            <a:spLocks noGrp="1"/>
          </p:cNvSpPr>
          <p:nvPr>
            <p:ph type="body" sz="half" idx="2"/>
          </p:nvPr>
        </p:nvSpPr>
        <p:spPr>
          <a:xfrm>
            <a:off x="313013" y="825121"/>
            <a:ext cx="5201209" cy="5896874"/>
          </a:xfrm>
        </p:spPr>
        <p:txBody>
          <a:bodyPr>
            <a:normAutofit/>
          </a:bodyPr>
          <a:lstStyle/>
          <a:p>
            <a:pPr marL="285750" indent="-285750">
              <a:buFont typeface="Wingdings" panose="05000000000000000000" pitchFamily="2" charset="2"/>
              <a:buChar char="q"/>
            </a:pPr>
            <a:r>
              <a:rPr lang="en-SG" sz="1800" u="sng" dirty="0">
                <a:hlinkClick r:id="rId2"/>
              </a:rPr>
              <a:t>https://www.kaggle.com/mamtadhaker/lt-vehicle-loan-default-prediction</a:t>
            </a:r>
            <a:endParaRPr lang="en-SG" sz="1800" u="sng" dirty="0"/>
          </a:p>
          <a:p>
            <a:pPr marL="285750" indent="-285750">
              <a:buFont typeface="Wingdings" panose="05000000000000000000" pitchFamily="2" charset="2"/>
              <a:buChar char="q"/>
            </a:pPr>
            <a:r>
              <a:rPr lang="en-SG" sz="1800" dirty="0"/>
              <a:t>Number of loans disbursed = 233154</a:t>
            </a:r>
          </a:p>
          <a:p>
            <a:pPr marL="285750" indent="-285750">
              <a:buFont typeface="Wingdings" panose="05000000000000000000" pitchFamily="2" charset="2"/>
              <a:buChar char="q"/>
            </a:pPr>
            <a:r>
              <a:rPr lang="en-US" sz="1800" dirty="0"/>
              <a:t>Features in dataset = 41</a:t>
            </a:r>
          </a:p>
          <a:p>
            <a:pPr marL="285750" indent="-285750">
              <a:buFont typeface="Wingdings" panose="05000000000000000000" pitchFamily="2" charset="2"/>
              <a:buChar char="q"/>
            </a:pPr>
            <a:r>
              <a:rPr lang="en-US" sz="1800" dirty="0"/>
              <a:t> This dataset contains information on </a:t>
            </a:r>
          </a:p>
          <a:p>
            <a:pPr marL="742950" lvl="1" indent="-285750">
              <a:buFont typeface="Wingdings" panose="05000000000000000000" pitchFamily="2" charset="2"/>
              <a:buChar char="Ø"/>
            </a:pPr>
            <a:r>
              <a:rPr lang="en-US" sz="1600" dirty="0"/>
              <a:t>Borrower’s Information (Demographic data like age, Identity proof etc.) </a:t>
            </a:r>
          </a:p>
          <a:p>
            <a:pPr marL="742950" lvl="1" indent="-285750">
              <a:buFont typeface="Wingdings" panose="05000000000000000000" pitchFamily="2" charset="2"/>
              <a:buChar char="Ø"/>
            </a:pPr>
            <a:r>
              <a:rPr lang="en-US" sz="1600" dirty="0"/>
              <a:t>Bureau data &amp; history (Bureau score, number of active accounts, the status of other loans, credit history etc.).</a:t>
            </a:r>
          </a:p>
          <a:p>
            <a:pPr marL="742950" lvl="1" indent="-285750">
              <a:buFont typeface="Wingdings" panose="05000000000000000000" pitchFamily="2" charset="2"/>
              <a:buChar char="Ø"/>
            </a:pPr>
            <a:r>
              <a:rPr lang="en-US" sz="1600" dirty="0"/>
              <a:t>Loan Information (Disbursal details, loan to value ratio etc.)</a:t>
            </a:r>
          </a:p>
          <a:p>
            <a:pPr marL="742950" lvl="1" indent="-285750">
              <a:buFont typeface="Wingdings" panose="05000000000000000000" pitchFamily="2" charset="2"/>
              <a:buChar char="Ø"/>
            </a:pPr>
            <a:r>
              <a:rPr lang="en-US" sz="1600" dirty="0"/>
              <a:t>Default Flag (1-Fail to pay the first EMI; 0-Otherwise)</a:t>
            </a:r>
          </a:p>
          <a:p>
            <a:pPr marL="742950" lvl="1" indent="-285750">
              <a:buFont typeface="Wingdings" panose="05000000000000000000" pitchFamily="2" charset="2"/>
              <a:buChar char="Ø"/>
            </a:pPr>
            <a:r>
              <a:rPr lang="en-US" sz="1600" dirty="0"/>
              <a:t>All vehicle loans disbursed in Aug2018, Sep2018 and Oct2018</a:t>
            </a:r>
          </a:p>
          <a:p>
            <a:pPr marL="285750" indent="-285750">
              <a:buFont typeface="Wingdings" panose="05000000000000000000" pitchFamily="2" charset="2"/>
              <a:buChar char="q"/>
            </a:pPr>
            <a:r>
              <a:rPr lang="en-US" sz="1800" dirty="0"/>
              <a:t>There is missing information of Employment type</a:t>
            </a:r>
            <a:endParaRPr lang="en-SG" sz="1800" dirty="0"/>
          </a:p>
        </p:txBody>
      </p:sp>
      <p:pic>
        <p:nvPicPr>
          <p:cNvPr id="9" name="Picture 8">
            <a:extLst>
              <a:ext uri="{FF2B5EF4-FFF2-40B4-BE49-F238E27FC236}">
                <a16:creationId xmlns:a16="http://schemas.microsoft.com/office/drawing/2014/main" id="{A9C5B34A-E11D-48F9-AC3D-E00B45C9A3D0}"/>
              </a:ext>
            </a:extLst>
          </p:cNvPr>
          <p:cNvPicPr>
            <a:picLocks noChangeAspect="1"/>
          </p:cNvPicPr>
          <p:nvPr/>
        </p:nvPicPr>
        <p:blipFill>
          <a:blip r:embed="rId3"/>
          <a:stretch>
            <a:fillRect/>
          </a:stretch>
        </p:blipFill>
        <p:spPr>
          <a:xfrm>
            <a:off x="5655366" y="825120"/>
            <a:ext cx="6317392" cy="5896874"/>
          </a:xfrm>
          <a:prstGeom prst="rect">
            <a:avLst/>
          </a:prstGeom>
        </p:spPr>
      </p:pic>
      <p:sp>
        <p:nvSpPr>
          <p:cNvPr id="5" name="Title 3">
            <a:extLst>
              <a:ext uri="{FF2B5EF4-FFF2-40B4-BE49-F238E27FC236}">
                <a16:creationId xmlns:a16="http://schemas.microsoft.com/office/drawing/2014/main" id="{D59AE2DB-044E-4EED-9885-EF43D2235F28}"/>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SG" b="1" dirty="0">
                <a:solidFill>
                  <a:schemeClr val="bg1"/>
                </a:solidFill>
                <a:latin typeface="STLiti" panose="02010800040101010101" pitchFamily="2" charset="-122"/>
                <a:ea typeface="STLiti" panose="02010800040101010101" pitchFamily="2" charset="-122"/>
              </a:rPr>
              <a:t>Data Collection</a:t>
            </a:r>
            <a:endParaRPr lang="en-US" b="1" u="sng" dirty="0">
              <a:effectLst>
                <a:outerShdw blurRad="38100" dist="38100" dir="2700000" algn="tl">
                  <a:srgbClr val="000000">
                    <a:alpha val="43137"/>
                  </a:srgbClr>
                </a:outerShdw>
              </a:effectLst>
              <a:latin typeface="STLiti" panose="02010800040101010101" pitchFamily="2" charset="-122"/>
              <a:ea typeface="STLiti" panose="02010800040101010101" pitchFamily="2" charset="-122"/>
            </a:endParaRPr>
          </a:p>
        </p:txBody>
      </p:sp>
    </p:spTree>
    <p:extLst>
      <p:ext uri="{BB962C8B-B14F-4D97-AF65-F5344CB8AC3E}">
        <p14:creationId xmlns:p14="http://schemas.microsoft.com/office/powerpoint/2010/main" val="540973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B036DDA-8BD9-466B-9FCE-D9DF7E94F4A4}"/>
              </a:ext>
            </a:extLst>
          </p:cNvPr>
          <p:cNvPicPr>
            <a:picLocks noChangeAspect="1"/>
          </p:cNvPicPr>
          <p:nvPr/>
        </p:nvPicPr>
        <p:blipFill>
          <a:blip r:embed="rId2"/>
          <a:stretch>
            <a:fillRect/>
          </a:stretch>
        </p:blipFill>
        <p:spPr>
          <a:xfrm>
            <a:off x="183110" y="1109248"/>
            <a:ext cx="11744325" cy="962025"/>
          </a:xfrm>
          <a:prstGeom prst="rect">
            <a:avLst/>
          </a:prstGeom>
        </p:spPr>
      </p:pic>
      <p:pic>
        <p:nvPicPr>
          <p:cNvPr id="16" name="Picture 15">
            <a:extLst>
              <a:ext uri="{FF2B5EF4-FFF2-40B4-BE49-F238E27FC236}">
                <a16:creationId xmlns:a16="http://schemas.microsoft.com/office/drawing/2014/main" id="{AAE718B1-AEAB-4BFF-8221-FF810C150C35}"/>
              </a:ext>
            </a:extLst>
          </p:cNvPr>
          <p:cNvPicPr>
            <a:picLocks noChangeAspect="1"/>
          </p:cNvPicPr>
          <p:nvPr/>
        </p:nvPicPr>
        <p:blipFill>
          <a:blip r:embed="rId3"/>
          <a:stretch>
            <a:fillRect/>
          </a:stretch>
        </p:blipFill>
        <p:spPr>
          <a:xfrm>
            <a:off x="335510" y="2299462"/>
            <a:ext cx="11670961" cy="2507167"/>
          </a:xfrm>
          <a:prstGeom prst="rect">
            <a:avLst/>
          </a:prstGeom>
        </p:spPr>
      </p:pic>
      <p:sp>
        <p:nvSpPr>
          <p:cNvPr id="5" name="Title 3">
            <a:extLst>
              <a:ext uri="{FF2B5EF4-FFF2-40B4-BE49-F238E27FC236}">
                <a16:creationId xmlns:a16="http://schemas.microsoft.com/office/drawing/2014/main" id="{AB981C8C-BDE8-4D3E-B392-75335FD09861}"/>
              </a:ext>
            </a:extLst>
          </p:cNvPr>
          <p:cNvSpPr txBox="1">
            <a:spLocks/>
          </p:cNvSpPr>
          <p:nvPr/>
        </p:nvSpPr>
        <p:spPr>
          <a:xfrm>
            <a:off x="-34787" y="0"/>
            <a:ext cx="12261574" cy="687858"/>
          </a:xfrm>
          <a:prstGeom prst="rect">
            <a:avLst/>
          </a:prstGeom>
          <a:solidFill>
            <a:schemeClr val="accent5"/>
          </a:solidFill>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b="1" dirty="0">
                <a:latin typeface="STLiti" panose="02010800040101010101" pitchFamily="2" charset="-122"/>
                <a:ea typeface="STLiti" panose="02010800040101010101" pitchFamily="2" charset="-122"/>
              </a:rPr>
              <a:t>Data collection –Importing data</a:t>
            </a:r>
            <a:endParaRPr lang="en-US" b="1" u="sng" dirty="0">
              <a:effectLst>
                <a:outerShdw blurRad="38100" dist="38100" dir="2700000" algn="tl">
                  <a:srgbClr val="000000">
                    <a:alpha val="43137"/>
                  </a:srgbClr>
                </a:outerShdw>
              </a:effectLst>
              <a:latin typeface="STLiti" panose="02010800040101010101" pitchFamily="2" charset="-122"/>
              <a:ea typeface="STLiti" panose="02010800040101010101" pitchFamily="2" charset="-122"/>
            </a:endParaRPr>
          </a:p>
        </p:txBody>
      </p:sp>
      <p:sp>
        <p:nvSpPr>
          <p:cNvPr id="4" name="Title 3">
            <a:extLst>
              <a:ext uri="{FF2B5EF4-FFF2-40B4-BE49-F238E27FC236}">
                <a16:creationId xmlns:a16="http://schemas.microsoft.com/office/drawing/2014/main" id="{3562B301-1DE8-48FC-871E-75E515B1B8EB}"/>
              </a:ext>
            </a:extLst>
          </p:cNvPr>
          <p:cNvSpPr>
            <a:spLocks noGrp="1"/>
          </p:cNvSpPr>
          <p:nvPr>
            <p:ph type="title"/>
          </p:nvPr>
        </p:nvSpPr>
        <p:spPr/>
        <p:txBody>
          <a:bodyPr/>
          <a:lstStyle/>
          <a:p>
            <a:r>
              <a:rPr lang="en-SG" dirty="0"/>
              <a:t> </a:t>
            </a:r>
          </a:p>
        </p:txBody>
      </p:sp>
    </p:spTree>
    <p:extLst>
      <p:ext uri="{BB962C8B-B14F-4D97-AF65-F5344CB8AC3E}">
        <p14:creationId xmlns:p14="http://schemas.microsoft.com/office/powerpoint/2010/main" val="2770934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6493</TotalTime>
  <Words>4992</Words>
  <Application>Microsoft Office PowerPoint</Application>
  <PresentationFormat>Widescreen</PresentationFormat>
  <Paragraphs>1149</Paragraphs>
  <Slides>45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45</vt:i4>
      </vt:variant>
    </vt:vector>
  </HeadingPairs>
  <TitlesOfParts>
    <vt:vector size="54" baseType="lpstr">
      <vt:lpstr>STLiti</vt:lpstr>
      <vt:lpstr>Arial</vt:lpstr>
      <vt:lpstr>Calibri</vt:lpstr>
      <vt:lpstr>Calibri Light</vt:lpstr>
      <vt:lpstr>Comic Sans MS</vt:lpstr>
      <vt:lpstr>Montserrat</vt:lpstr>
      <vt:lpstr>Wingdings</vt:lpstr>
      <vt:lpstr>Office Theme</vt:lpstr>
      <vt:lpstr>1_Office Theme</vt:lpstr>
      <vt:lpstr>PowerPoint Presentation</vt:lpstr>
      <vt:lpstr>PowerPoint Presentation</vt:lpstr>
      <vt:lpstr> </vt:lpstr>
      <vt:lpstr>                                          Introduction      </vt:lpstr>
      <vt:lpstr>PowerPoint Presentation</vt:lpstr>
      <vt:lpstr>PROCESS</vt:lpstr>
      <vt:lpstr> </vt:lpstr>
      <vt:lpstr>PowerPoint Presentation</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vt:lpstr>
      <vt:lpstr>   </vt:lpstr>
      <vt:lpstr>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Pushyami Keerthi</dc:creator>
  <cp:lastModifiedBy>Pushyami Keerthi</cp:lastModifiedBy>
  <cp:revision>516</cp:revision>
  <dcterms:created xsi:type="dcterms:W3CDTF">2019-05-16T10:43:07Z</dcterms:created>
  <dcterms:modified xsi:type="dcterms:W3CDTF">2019-09-21T10:39:41Z</dcterms:modified>
</cp:coreProperties>
</file>