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7"/>
  </p:notesMasterIdLst>
  <p:handoutMasterIdLst>
    <p:handoutMasterId r:id="rId38"/>
  </p:handoutMasterIdLst>
  <p:sldIdLst>
    <p:sldId id="256" r:id="rId3"/>
    <p:sldId id="367" r:id="rId4"/>
    <p:sldId id="354" r:id="rId5"/>
    <p:sldId id="257" r:id="rId6"/>
    <p:sldId id="360" r:id="rId7"/>
    <p:sldId id="362" r:id="rId8"/>
    <p:sldId id="284" r:id="rId9"/>
    <p:sldId id="286" r:id="rId10"/>
    <p:sldId id="287" r:id="rId11"/>
    <p:sldId id="283" r:id="rId12"/>
    <p:sldId id="260" r:id="rId13"/>
    <p:sldId id="291" r:id="rId14"/>
    <p:sldId id="293" r:id="rId15"/>
    <p:sldId id="296" r:id="rId16"/>
    <p:sldId id="298" r:id="rId17"/>
    <p:sldId id="357" r:id="rId18"/>
    <p:sldId id="302" r:id="rId19"/>
    <p:sldId id="303" r:id="rId20"/>
    <p:sldId id="304" r:id="rId21"/>
    <p:sldId id="261" r:id="rId22"/>
    <p:sldId id="352" r:id="rId23"/>
    <p:sldId id="301" r:id="rId24"/>
    <p:sldId id="263" r:id="rId25"/>
    <p:sldId id="353" r:id="rId26"/>
    <p:sldId id="307" r:id="rId27"/>
    <p:sldId id="366" r:id="rId28"/>
    <p:sldId id="309" r:id="rId29"/>
    <p:sldId id="355" r:id="rId30"/>
    <p:sldId id="358" r:id="rId31"/>
    <p:sldId id="264" r:id="rId32"/>
    <p:sldId id="363" r:id="rId33"/>
    <p:sldId id="359" r:id="rId34"/>
    <p:sldId id="364" r:id="rId35"/>
    <p:sldId id="30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yami Keerthi" initials="PK" lastIdx="1" clrIdx="0">
    <p:extLst>
      <p:ext uri="{19B8F6BF-5375-455C-9EA6-DF929625EA0E}">
        <p15:presenceInfo xmlns:p15="http://schemas.microsoft.com/office/powerpoint/2012/main" userId="3b5fd326ed066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1" autoAdjust="0"/>
    <p:restoredTop sz="94660"/>
  </p:normalViewPr>
  <p:slideViewPr>
    <p:cSldViewPr snapToGrid="0">
      <p:cViewPr varScale="1">
        <p:scale>
          <a:sx n="63" d="100"/>
          <a:sy n="63" d="100"/>
        </p:scale>
        <p:origin x="72"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eerthi\Desktop\Jigsaw\CAPSTONE%20Project\07%20Others\data_categories.xlsx" TargetMode="External"/><Relationship Id="rId4" Type="http://schemas.openxmlformats.org/officeDocument/2006/relationships/themeOverride" Target="../theme/themeOverride1.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INTENTS!$A$2:$A$14</cx:f>
        <cx:lvl ptCount="13">
          <cx:pt idx="0">DUEDATE/AMOUNT</cx:pt>
          <cx:pt idx="1">ACCOUNTVALUE/SURRENDERVALUE</cx:pt>
          <cx:pt idx="2">POLICYSTATUS-ACTIVE/LAPSE</cx:pt>
          <cx:pt idx="3">PREMIUMPAYMENT/CHEQUERECEIVEDENQUIRY</cx:pt>
          <cx:pt idx="4">ECS/CREDITCARDINQUIRY</cx:pt>
          <cx:pt idx="5">PREMIUMRECEIPTREQUEST</cx:pt>
          <cx:pt idx="6">PROBABLESURRENDER</cx:pt>
          <cx:pt idx="7">POSREQUESTSTATUSREQUIRED</cx:pt>
          <cx:pt idx="8">BONUSINQUIRY</cx:pt>
          <cx:pt idx="9">POLICYPACKDISPATCHSTATUS/CLARIFICATION</cx:pt>
          <cx:pt idx="10">PAYMENTPROCEDURE/ONLINEPAYMENTPROCEDURE</cx:pt>
          <cx:pt idx="11">STATUSOFTHEPROPOSAL</cx:pt>
          <cx:pt idx="12">LOANENQUIRY</cx:pt>
        </cx:lvl>
      </cx:strDim>
      <cx:numDim type="val">
        <cx:f>INTENTS!$C$2:$C$14</cx:f>
        <cx:lvl ptCount="13" formatCode="0%">
          <cx:pt idx="0">0.25232416552310638</cx:pt>
          <cx:pt idx="1">0.14638860434101936</cx:pt>
          <cx:pt idx="2">0.14182724830398732</cx:pt>
          <cx:pt idx="3">0.10502715553064419</cx:pt>
          <cx:pt idx="4">0.067376640445312053</cx:pt>
          <cx:pt idx="5">0.066429579234233357</cx:pt>
          <cx:pt idx="6">0.051083322058795108</cx:pt>
          <cx:pt idx="7">0.047295077214480376</cx:pt>
          <cx:pt idx="8">0.039022787452405346</cx:pt>
          <cx:pt idx="9">0.029049653066352269</cx:pt>
          <cx:pt idx="10">0.020294168808828929</cx:pt>
          <cx:pt idx="11">0.020081563230831673</cx:pt>
          <cx:pt idx="12">0.013800034790003673</cx:pt>
        </cx:lvl>
      </cx:numDim>
    </cx:data>
  </cx:chartData>
  <cx:chart>
    <cx:title pos="t" align="ctr" overlay="0">
      <cx:tx>
        <cx:rich>
          <a:bodyPr spcFirstLastPara="1" vertOverflow="ellipsis" horzOverflow="overflow" wrap="square" lIns="0" tIns="0" rIns="0" bIns="0" anchor="ctr" anchorCtr="1"/>
          <a:lstStyle/>
          <a:p>
            <a:pPr rtl="0"/>
            <a:r>
              <a:rPr lang="en-US" sz="1800" b="1" i="0" baseline="0" dirty="0">
                <a:effectLst/>
              </a:rPr>
              <a:t>Contribution of each Intent</a:t>
            </a:r>
            <a:endParaRPr lang="en-SG" sz="1400" dirty="0">
              <a:effectLst/>
            </a:endParaRPr>
          </a:p>
        </cx:rich>
      </cx:tx>
    </cx:title>
    <cx:plotArea>
      <cx:plotAreaRegion>
        <cx:series layoutId="funnel" uniqueId="{9A9C6A70-8DB1-4699-8D2C-14233876C91C}">
          <cx:dataLabels>
            <cx:txPr>
              <a:bodyPr spcFirstLastPara="1" vertOverflow="ellipsis" horzOverflow="overflow" wrap="square" lIns="0" tIns="0" rIns="0" bIns="0" anchor="ctr" anchorCtr="1"/>
              <a:lstStyle/>
              <a:p>
                <a:pPr algn="ctr" rtl="0">
                  <a:defRPr sz="1000" b="1">
                    <a:solidFill>
                      <a:schemeClr val="bg1"/>
                    </a:solidFill>
                  </a:defRPr>
                </a:pPr>
                <a:endParaRPr lang="en-US" sz="1000" b="1" i="0" u="none" strike="noStrike" baseline="0">
                  <a:solidFill>
                    <a:schemeClr val="bg1"/>
                  </a:solidFill>
                  <a:latin typeface="Calibri" panose="020F0502020204030204"/>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00" b="1"/>
            </a:pPr>
            <a:endParaRPr lang="en-US" sz="1000" b="1" i="0" u="none" strike="noStrike" baseline="0">
              <a:solidFill>
                <a:prstClr val="black">
                  <a:lumMod val="65000"/>
                  <a:lumOff val="35000"/>
                </a:prstClr>
              </a:solidFill>
              <a:latin typeface="Calibri" panose="020F0502020204030204"/>
            </a:endParaRPr>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FE73B-675B-4300-BD58-07EB3645E945}" type="doc">
      <dgm:prSet loTypeId="urn:microsoft.com/office/officeart/2005/8/layout/vList4" loCatId="list" qsTypeId="urn:microsoft.com/office/officeart/2005/8/quickstyle/simple3" qsCatId="simple" csTypeId="urn:microsoft.com/office/officeart/2005/8/colors/accent1_1" csCatId="accent1" phldr="1"/>
      <dgm:spPr/>
      <dgm:t>
        <a:bodyPr/>
        <a:lstStyle/>
        <a:p>
          <a:endParaRPr lang="en-US"/>
        </a:p>
      </dgm:t>
    </dgm:pt>
    <dgm:pt modelId="{BCB89EBA-78F3-44EE-BBE5-E64615BBF6AD}">
      <dgm:prSet custT="1"/>
      <dgm:spPr/>
      <dgm:t>
        <a:bodyPr/>
        <a:lstStyle/>
        <a:p>
          <a:pPr algn="just"/>
          <a:r>
            <a:rPr lang="en-US" sz="1400" b="1" dirty="0">
              <a:latin typeface="Calibri" pitchFamily="34" charset="0"/>
              <a:cs typeface="Calibri" pitchFamily="34" charset="0"/>
            </a:rPr>
            <a:t>Introduction</a:t>
          </a:r>
          <a:endParaRPr lang="en-US" sz="1500" b="1" dirty="0">
            <a:latin typeface="Calibri" pitchFamily="34" charset="0"/>
            <a:cs typeface="Calibri" pitchFamily="34" charset="0"/>
          </a:endParaRPr>
        </a:p>
      </dgm:t>
    </dgm:pt>
    <dgm:pt modelId="{8D751095-7D09-48BC-B0EB-D2C22916DCBC}" type="parTrans" cxnId="{72838A89-16E2-48CA-96F9-D6697CA5A1A3}">
      <dgm:prSet/>
      <dgm:spPr/>
      <dgm:t>
        <a:bodyPr/>
        <a:lstStyle/>
        <a:p>
          <a:endParaRPr lang="en-US"/>
        </a:p>
      </dgm:t>
    </dgm:pt>
    <dgm:pt modelId="{8D757F0F-8104-427E-A744-21540EC55C8B}" type="sibTrans" cxnId="{72838A89-16E2-48CA-96F9-D6697CA5A1A3}">
      <dgm:prSet/>
      <dgm:spPr/>
      <dgm:t>
        <a:bodyPr/>
        <a:lstStyle/>
        <a:p>
          <a:endParaRPr lang="en-US"/>
        </a:p>
      </dgm:t>
    </dgm:pt>
    <dgm:pt modelId="{1EF04409-D73F-40CD-88F4-49F9713EA331}">
      <dgm:prSet custT="1"/>
      <dgm:spPr/>
      <dgm:t>
        <a:bodyPr/>
        <a:lstStyle/>
        <a:p>
          <a:r>
            <a:rPr lang="en-US" sz="1400" b="1" dirty="0">
              <a:latin typeface="Calibri" pitchFamily="34" charset="0"/>
              <a:cs typeface="Calibri" pitchFamily="34" charset="0"/>
            </a:rPr>
            <a:t>Executive</a:t>
          </a:r>
          <a:r>
            <a:rPr lang="en-US" sz="1500" b="1" dirty="0">
              <a:latin typeface="Calibri" pitchFamily="34" charset="0"/>
              <a:cs typeface="Calibri" pitchFamily="34" charset="0"/>
            </a:rPr>
            <a:t> Summary</a:t>
          </a:r>
        </a:p>
      </dgm:t>
    </dgm:pt>
    <dgm:pt modelId="{3B185824-7777-470B-9050-3EB27BFA6C7D}" type="parTrans" cxnId="{70C6DF47-96B8-4D78-AA81-A6841AE4DE53}">
      <dgm:prSet/>
      <dgm:spPr/>
      <dgm:t>
        <a:bodyPr/>
        <a:lstStyle/>
        <a:p>
          <a:endParaRPr lang="en-US"/>
        </a:p>
      </dgm:t>
    </dgm:pt>
    <dgm:pt modelId="{0DF8A110-9354-48A6-96E2-F050F0F99C58}" type="sibTrans" cxnId="{70C6DF47-96B8-4D78-AA81-A6841AE4DE53}">
      <dgm:prSet/>
      <dgm:spPr/>
      <dgm:t>
        <a:bodyPr/>
        <a:lstStyle/>
        <a:p>
          <a:endParaRPr lang="en-US"/>
        </a:p>
      </dgm:t>
    </dgm:pt>
    <dgm:pt modelId="{9B046372-F15B-4DD1-9B93-DBF34A564867}">
      <dgm:prSet custT="1"/>
      <dgm:spPr/>
      <dgm:t>
        <a:bodyPr/>
        <a:lstStyle/>
        <a:p>
          <a:r>
            <a:rPr lang="en-US" sz="1500" b="1" dirty="0">
              <a:latin typeface="Calibri" pitchFamily="34" charset="0"/>
              <a:cs typeface="Calibri" pitchFamily="34" charset="0"/>
            </a:rPr>
            <a:t>Scope and Data</a:t>
          </a:r>
        </a:p>
      </dgm:t>
    </dgm:pt>
    <dgm:pt modelId="{7D4C4B5B-944A-43EE-AB1E-A2A4A669C7D7}" type="parTrans" cxnId="{050B28B5-1211-4EDC-BE35-2EF7E96D6069}">
      <dgm:prSet/>
      <dgm:spPr/>
      <dgm:t>
        <a:bodyPr/>
        <a:lstStyle/>
        <a:p>
          <a:endParaRPr lang="en-US"/>
        </a:p>
      </dgm:t>
    </dgm:pt>
    <dgm:pt modelId="{DB333F7D-C88E-4E06-95ED-4BF98CD36283}" type="sibTrans" cxnId="{050B28B5-1211-4EDC-BE35-2EF7E96D6069}">
      <dgm:prSet/>
      <dgm:spPr/>
      <dgm:t>
        <a:bodyPr/>
        <a:lstStyle/>
        <a:p>
          <a:endParaRPr lang="en-US"/>
        </a:p>
      </dgm:t>
    </dgm:pt>
    <dgm:pt modelId="{ABFD3B33-F674-41B1-9F38-F7DD8E899232}">
      <dgm:prSet custT="1"/>
      <dgm:spPr/>
      <dgm:t>
        <a:bodyPr/>
        <a:lstStyle/>
        <a:p>
          <a:r>
            <a:rPr lang="en-US" sz="1500" b="1" dirty="0">
              <a:latin typeface="Calibri" pitchFamily="34" charset="0"/>
              <a:cs typeface="Calibri" pitchFamily="34" charset="0"/>
            </a:rPr>
            <a:t>Data Summary</a:t>
          </a:r>
        </a:p>
      </dgm:t>
    </dgm:pt>
    <dgm:pt modelId="{CD6BEB6A-5EEB-4785-AC16-D402944CC169}" type="parTrans" cxnId="{9981A896-85AE-440C-BB18-FF8EE9D00871}">
      <dgm:prSet/>
      <dgm:spPr/>
      <dgm:t>
        <a:bodyPr/>
        <a:lstStyle/>
        <a:p>
          <a:endParaRPr lang="en-US"/>
        </a:p>
      </dgm:t>
    </dgm:pt>
    <dgm:pt modelId="{C7A25227-40A4-4F30-9DF7-95741DA58750}" type="sibTrans" cxnId="{9981A896-85AE-440C-BB18-FF8EE9D00871}">
      <dgm:prSet/>
      <dgm:spPr/>
      <dgm:t>
        <a:bodyPr/>
        <a:lstStyle/>
        <a:p>
          <a:endParaRPr lang="en-US"/>
        </a:p>
      </dgm:t>
    </dgm:pt>
    <dgm:pt modelId="{F18E5DB4-9CA8-4AC4-966B-5ABA5485DC7F}">
      <dgm:prSet custT="1"/>
      <dgm:spPr/>
      <dgm:t>
        <a:bodyPr/>
        <a:lstStyle/>
        <a:p>
          <a:r>
            <a:rPr lang="en-US" sz="1500" b="1" dirty="0">
              <a:latin typeface="Calibri" pitchFamily="34" charset="0"/>
              <a:cs typeface="Calibri" pitchFamily="34" charset="0"/>
            </a:rPr>
            <a:t>Data and its Variables (Features)</a:t>
          </a:r>
        </a:p>
      </dgm:t>
    </dgm:pt>
    <dgm:pt modelId="{FFB37164-7DF3-4594-8B5C-B5CB3CEAF041}" type="parTrans" cxnId="{277BDDDC-6726-4F89-9E56-CAEF570E10B1}">
      <dgm:prSet/>
      <dgm:spPr/>
      <dgm:t>
        <a:bodyPr/>
        <a:lstStyle/>
        <a:p>
          <a:endParaRPr lang="en-US"/>
        </a:p>
      </dgm:t>
    </dgm:pt>
    <dgm:pt modelId="{E9CCBA2A-87D8-42A7-9014-1F1D6BF8E823}" type="sibTrans" cxnId="{277BDDDC-6726-4F89-9E56-CAEF570E10B1}">
      <dgm:prSet/>
      <dgm:spPr/>
      <dgm:t>
        <a:bodyPr/>
        <a:lstStyle/>
        <a:p>
          <a:endParaRPr lang="en-US"/>
        </a:p>
      </dgm:t>
    </dgm:pt>
    <dgm:pt modelId="{1DFF74F6-0D68-4423-8D2A-C61DDA08F69E}">
      <dgm:prSet custT="1"/>
      <dgm:spPr/>
      <dgm:t>
        <a:bodyPr/>
        <a:lstStyle/>
        <a:p>
          <a:r>
            <a:rPr lang="en-US" sz="1500" b="1" dirty="0">
              <a:latin typeface="Calibri" pitchFamily="34" charset="0"/>
              <a:cs typeface="Calibri" pitchFamily="34" charset="0"/>
            </a:rPr>
            <a:t>Modeling approach</a:t>
          </a:r>
        </a:p>
      </dgm:t>
    </dgm:pt>
    <dgm:pt modelId="{120474F8-522E-45C9-B470-4CD75E508428}" type="parTrans" cxnId="{18A40A10-700B-4579-8088-9F0BB7209941}">
      <dgm:prSet/>
      <dgm:spPr/>
      <dgm:t>
        <a:bodyPr/>
        <a:lstStyle/>
        <a:p>
          <a:endParaRPr lang="en-US"/>
        </a:p>
      </dgm:t>
    </dgm:pt>
    <dgm:pt modelId="{137C61FE-231F-48DD-82E9-7AABED31A0A9}" type="sibTrans" cxnId="{18A40A10-700B-4579-8088-9F0BB7209941}">
      <dgm:prSet/>
      <dgm:spPr/>
      <dgm:t>
        <a:bodyPr/>
        <a:lstStyle/>
        <a:p>
          <a:endParaRPr lang="en-US"/>
        </a:p>
      </dgm:t>
    </dgm:pt>
    <dgm:pt modelId="{DC88E7C2-0A01-4B79-931C-3127B4ACC148}">
      <dgm:prSet custT="1"/>
      <dgm:spPr/>
      <dgm:t>
        <a:bodyPr/>
        <a:lstStyle/>
        <a:p>
          <a:r>
            <a:rPr lang="en-US" sz="1500" b="1" dirty="0">
              <a:latin typeface="Calibri" pitchFamily="34" charset="0"/>
              <a:cs typeface="Calibri" pitchFamily="34" charset="0"/>
            </a:rPr>
            <a:t>Model performance metrics</a:t>
          </a:r>
        </a:p>
      </dgm:t>
    </dgm:pt>
    <dgm:pt modelId="{9E42CFC5-B649-4498-9FC9-42EF101B3EF1}" type="parTrans" cxnId="{8E75F3F8-0EE8-47BE-A379-2B74A884E3A7}">
      <dgm:prSet/>
      <dgm:spPr/>
      <dgm:t>
        <a:bodyPr/>
        <a:lstStyle/>
        <a:p>
          <a:endParaRPr lang="en-US"/>
        </a:p>
      </dgm:t>
    </dgm:pt>
    <dgm:pt modelId="{066FE68F-C5F6-451B-91E1-74A6DCCD1EEC}" type="sibTrans" cxnId="{8E75F3F8-0EE8-47BE-A379-2B74A884E3A7}">
      <dgm:prSet/>
      <dgm:spPr/>
      <dgm:t>
        <a:bodyPr/>
        <a:lstStyle/>
        <a:p>
          <a:endParaRPr lang="en-US"/>
        </a:p>
      </dgm:t>
    </dgm:pt>
    <dgm:pt modelId="{579C6844-AC54-4EAC-821A-E352294B5EC9}">
      <dgm:prSet custT="1"/>
      <dgm:spPr/>
      <dgm:t>
        <a:bodyPr/>
        <a:lstStyle/>
        <a:p>
          <a:r>
            <a:rPr lang="en-US" sz="1500" b="1" dirty="0">
              <a:latin typeface="Calibri" pitchFamily="34" charset="0"/>
              <a:cs typeface="Calibri" pitchFamily="34" charset="0"/>
            </a:rPr>
            <a:t>Data Preparation </a:t>
          </a:r>
        </a:p>
      </dgm:t>
    </dgm:pt>
    <dgm:pt modelId="{59DF371D-DEB6-4E08-ADB8-60F1F0E7E497}" type="parTrans" cxnId="{686AFA69-8342-481D-AA77-73F4A99DAF19}">
      <dgm:prSet/>
      <dgm:spPr/>
      <dgm:t>
        <a:bodyPr/>
        <a:lstStyle/>
        <a:p>
          <a:endParaRPr lang="en-US"/>
        </a:p>
      </dgm:t>
    </dgm:pt>
    <dgm:pt modelId="{AE06A466-0BFB-4CAA-8A58-85CED8FDFC08}" type="sibTrans" cxnId="{686AFA69-8342-481D-AA77-73F4A99DAF19}">
      <dgm:prSet/>
      <dgm:spPr/>
      <dgm:t>
        <a:bodyPr/>
        <a:lstStyle/>
        <a:p>
          <a:endParaRPr lang="en-US"/>
        </a:p>
      </dgm:t>
    </dgm:pt>
    <dgm:pt modelId="{61CCAD4C-9213-4503-A3A6-7262B1CC0CBB}">
      <dgm:prSet custT="1"/>
      <dgm:spPr/>
      <dgm:t>
        <a:bodyPr/>
        <a:lstStyle/>
        <a:p>
          <a:r>
            <a:rPr lang="en-US" sz="1500" b="1" dirty="0">
              <a:latin typeface="Calibri" pitchFamily="34" charset="0"/>
              <a:cs typeface="Calibri" pitchFamily="34" charset="0"/>
            </a:rPr>
            <a:t>Analysis &amp; Modeling </a:t>
          </a:r>
        </a:p>
      </dgm:t>
    </dgm:pt>
    <dgm:pt modelId="{1A736C94-23D6-4298-8292-5A548AC0D17B}" type="parTrans" cxnId="{DEBC7869-713D-4BAC-A97A-9B881C0A4324}">
      <dgm:prSet/>
      <dgm:spPr/>
      <dgm:t>
        <a:bodyPr/>
        <a:lstStyle/>
        <a:p>
          <a:endParaRPr lang="en-US"/>
        </a:p>
      </dgm:t>
    </dgm:pt>
    <dgm:pt modelId="{7348973F-6FAE-416D-981D-4DC583E459A8}" type="sibTrans" cxnId="{DEBC7869-713D-4BAC-A97A-9B881C0A4324}">
      <dgm:prSet/>
      <dgm:spPr/>
      <dgm:t>
        <a:bodyPr/>
        <a:lstStyle/>
        <a:p>
          <a:endParaRPr lang="en-US"/>
        </a:p>
      </dgm:t>
    </dgm:pt>
    <dgm:pt modelId="{91AAD0A5-8315-46A2-872C-76ED3A99BBF4}">
      <dgm:prSet custT="1"/>
      <dgm:spPr/>
      <dgm:t>
        <a:bodyPr/>
        <a:lstStyle/>
        <a:p>
          <a:r>
            <a:rPr lang="en-US" sz="1500" b="1" dirty="0">
              <a:latin typeface="Calibri" pitchFamily="34" charset="0"/>
              <a:cs typeface="Calibri" pitchFamily="34" charset="0"/>
            </a:rPr>
            <a:t>Model variables (features selected by XGBM Classifier)</a:t>
          </a:r>
        </a:p>
      </dgm:t>
    </dgm:pt>
    <dgm:pt modelId="{B2270579-A05F-4B08-9930-F81136579869}" type="parTrans" cxnId="{7BE0648B-46DF-4970-83E6-24AE2407362D}">
      <dgm:prSet/>
      <dgm:spPr/>
      <dgm:t>
        <a:bodyPr/>
        <a:lstStyle/>
        <a:p>
          <a:endParaRPr lang="en-US"/>
        </a:p>
      </dgm:t>
    </dgm:pt>
    <dgm:pt modelId="{66E227DF-3EAA-4DE5-B096-4FA179ECFC1F}" type="sibTrans" cxnId="{7BE0648B-46DF-4970-83E6-24AE2407362D}">
      <dgm:prSet/>
      <dgm:spPr/>
      <dgm:t>
        <a:bodyPr/>
        <a:lstStyle/>
        <a:p>
          <a:endParaRPr lang="en-US"/>
        </a:p>
      </dgm:t>
    </dgm:pt>
    <dgm:pt modelId="{FA94BFF4-7EAC-4BE0-ADCC-21DA36AB16F3}">
      <dgm:prSet custT="1"/>
      <dgm:spPr/>
      <dgm:t>
        <a:bodyPr/>
        <a:lstStyle/>
        <a:p>
          <a:r>
            <a:rPr lang="en-US" sz="1500" b="1" dirty="0">
              <a:latin typeface="Calibri" pitchFamily="34" charset="0"/>
              <a:cs typeface="Calibri" pitchFamily="34" charset="0"/>
            </a:rPr>
            <a:t>Checking for Common Features (Top-10)</a:t>
          </a:r>
        </a:p>
      </dgm:t>
    </dgm:pt>
    <dgm:pt modelId="{09FDECCA-56EC-4024-9EB4-068F097ED944}" type="parTrans" cxnId="{6F488B37-88F6-4AA2-865D-8C73A114B861}">
      <dgm:prSet/>
      <dgm:spPr/>
      <dgm:t>
        <a:bodyPr/>
        <a:lstStyle/>
        <a:p>
          <a:endParaRPr lang="en-US"/>
        </a:p>
      </dgm:t>
    </dgm:pt>
    <dgm:pt modelId="{539F3FFE-153A-4168-9C4A-369237C81D08}" type="sibTrans" cxnId="{6F488B37-88F6-4AA2-865D-8C73A114B861}">
      <dgm:prSet/>
      <dgm:spPr/>
      <dgm:t>
        <a:bodyPr/>
        <a:lstStyle/>
        <a:p>
          <a:endParaRPr lang="en-US"/>
        </a:p>
      </dgm:t>
    </dgm:pt>
    <dgm:pt modelId="{9EC2BA62-1394-49DD-8524-B95E6D8EB9F4}">
      <dgm:prSet custT="1"/>
      <dgm:spPr/>
      <dgm:t>
        <a:bodyPr/>
        <a:lstStyle/>
        <a:p>
          <a:r>
            <a:rPr lang="en-US" sz="1500" b="1" dirty="0">
              <a:latin typeface="Calibri" pitchFamily="34" charset="0"/>
              <a:cs typeface="Calibri" pitchFamily="34" charset="0"/>
            </a:rPr>
            <a:t>Model Validation </a:t>
          </a:r>
        </a:p>
      </dgm:t>
    </dgm:pt>
    <dgm:pt modelId="{41CD883A-B712-448F-9866-B344932D803A}" type="parTrans" cxnId="{13029701-024D-4C75-A054-6479D9402A8C}">
      <dgm:prSet/>
      <dgm:spPr/>
      <dgm:t>
        <a:bodyPr/>
        <a:lstStyle/>
        <a:p>
          <a:endParaRPr lang="en-US"/>
        </a:p>
      </dgm:t>
    </dgm:pt>
    <dgm:pt modelId="{468A9D5E-F14B-4026-A7F6-8050429B21F4}" type="sibTrans" cxnId="{13029701-024D-4C75-A054-6479D9402A8C}">
      <dgm:prSet/>
      <dgm:spPr/>
      <dgm:t>
        <a:bodyPr/>
        <a:lstStyle/>
        <a:p>
          <a:endParaRPr lang="en-US"/>
        </a:p>
      </dgm:t>
    </dgm:pt>
    <dgm:pt modelId="{BA868964-DD09-4F19-ADDF-45F5F84F9891}">
      <dgm:prSet custT="1"/>
      <dgm:spPr/>
      <dgm:t>
        <a:bodyPr/>
        <a:lstStyle/>
        <a:p>
          <a:r>
            <a:rPr lang="en-US" sz="1500" b="1" dirty="0">
              <a:latin typeface="Calibri" pitchFamily="34" charset="0"/>
              <a:cs typeface="Calibri" pitchFamily="34" charset="0"/>
            </a:rPr>
            <a:t>Model Validation – Comparison of Models performance</a:t>
          </a:r>
        </a:p>
      </dgm:t>
    </dgm:pt>
    <dgm:pt modelId="{BDF20D6C-0B88-42D5-AE80-11A2F83D5ACD}" type="parTrans" cxnId="{370F4635-9BA8-4DD3-A4FC-5CF7E8DF49BA}">
      <dgm:prSet/>
      <dgm:spPr/>
      <dgm:t>
        <a:bodyPr/>
        <a:lstStyle/>
        <a:p>
          <a:endParaRPr lang="en-US"/>
        </a:p>
      </dgm:t>
    </dgm:pt>
    <dgm:pt modelId="{F47FE0C4-7C1E-419E-9201-2F4F126DA21B}" type="sibTrans" cxnId="{370F4635-9BA8-4DD3-A4FC-5CF7E8DF49BA}">
      <dgm:prSet/>
      <dgm:spPr/>
      <dgm:t>
        <a:bodyPr/>
        <a:lstStyle/>
        <a:p>
          <a:endParaRPr lang="en-US"/>
        </a:p>
      </dgm:t>
    </dgm:pt>
    <dgm:pt modelId="{973488F0-4F39-4C0E-90C6-3E98D5FC1E9D}">
      <dgm:prSet custT="1"/>
      <dgm:spPr/>
      <dgm:t>
        <a:bodyPr/>
        <a:lstStyle/>
        <a:p>
          <a:r>
            <a:rPr lang="en-US" sz="1500" b="1" dirty="0">
              <a:latin typeface="Calibri" pitchFamily="34" charset="0"/>
              <a:cs typeface="Calibri" pitchFamily="34" charset="0"/>
            </a:rPr>
            <a:t>Validation of Model– Performance Metrics Of  The Selected Model</a:t>
          </a:r>
        </a:p>
      </dgm:t>
    </dgm:pt>
    <dgm:pt modelId="{E8C150CA-01A5-4759-BE58-B3E7204137EB}" type="parTrans" cxnId="{12E865B8-BEBA-4D9C-AAE3-A3F15863B4EC}">
      <dgm:prSet/>
      <dgm:spPr/>
      <dgm:t>
        <a:bodyPr/>
        <a:lstStyle/>
        <a:p>
          <a:endParaRPr lang="en-US"/>
        </a:p>
      </dgm:t>
    </dgm:pt>
    <dgm:pt modelId="{BB1041F6-AB17-4C81-BC25-FCAA55558C7F}" type="sibTrans" cxnId="{12E865B8-BEBA-4D9C-AAE3-A3F15863B4EC}">
      <dgm:prSet/>
      <dgm:spPr/>
      <dgm:t>
        <a:bodyPr/>
        <a:lstStyle/>
        <a:p>
          <a:endParaRPr lang="en-US"/>
        </a:p>
      </dgm:t>
    </dgm:pt>
    <dgm:pt modelId="{00BEF9F0-282D-4372-85D4-165B86037AD1}">
      <dgm:prSet custT="1"/>
      <dgm:spPr/>
      <dgm:t>
        <a:bodyPr/>
        <a:lstStyle/>
        <a:p>
          <a:r>
            <a:rPr lang="en-US" sz="1500" b="1" dirty="0">
              <a:latin typeface="Calibri" pitchFamily="34" charset="0"/>
              <a:cs typeface="Calibri" pitchFamily="34" charset="0"/>
            </a:rPr>
            <a:t>Evaluation of Model – Performance Metrics Of  The Selected Model</a:t>
          </a:r>
        </a:p>
      </dgm:t>
    </dgm:pt>
    <dgm:pt modelId="{BD682D76-2E3C-4F67-9208-585E146205B4}" type="parTrans" cxnId="{673A3844-37C8-4AE2-8C53-42E792D8101E}">
      <dgm:prSet/>
      <dgm:spPr/>
      <dgm:t>
        <a:bodyPr/>
        <a:lstStyle/>
        <a:p>
          <a:endParaRPr lang="en-US"/>
        </a:p>
      </dgm:t>
    </dgm:pt>
    <dgm:pt modelId="{85B9ED77-7CDF-4CC4-939C-D4E37904E3CC}" type="sibTrans" cxnId="{673A3844-37C8-4AE2-8C53-42E792D8101E}">
      <dgm:prSet/>
      <dgm:spPr/>
      <dgm:t>
        <a:bodyPr/>
        <a:lstStyle/>
        <a:p>
          <a:endParaRPr lang="en-US"/>
        </a:p>
      </dgm:t>
    </dgm:pt>
    <dgm:pt modelId="{1FAE528A-99F4-4230-A446-4B4E128F16DA}">
      <dgm:prSet custT="1"/>
      <dgm:spPr/>
      <dgm:t>
        <a:bodyPr/>
        <a:lstStyle/>
        <a:p>
          <a:r>
            <a:rPr lang="en-US" sz="1500" b="1" dirty="0">
              <a:latin typeface="Calibri" pitchFamily="34" charset="0"/>
              <a:cs typeface="Calibri" pitchFamily="34" charset="0"/>
            </a:rPr>
            <a:t>Gains chart</a:t>
          </a:r>
        </a:p>
      </dgm:t>
    </dgm:pt>
    <dgm:pt modelId="{C1A381DF-BCFF-41C7-99CE-3748F3E312BC}" type="parTrans" cxnId="{91AD3BA7-0953-47A9-96D1-EEA36556E832}">
      <dgm:prSet/>
      <dgm:spPr/>
      <dgm:t>
        <a:bodyPr/>
        <a:lstStyle/>
        <a:p>
          <a:endParaRPr lang="en-US"/>
        </a:p>
      </dgm:t>
    </dgm:pt>
    <dgm:pt modelId="{AC7CF820-1092-44FF-A76F-64E9D9158172}" type="sibTrans" cxnId="{91AD3BA7-0953-47A9-96D1-EEA36556E832}">
      <dgm:prSet/>
      <dgm:spPr/>
      <dgm:t>
        <a:bodyPr/>
        <a:lstStyle/>
        <a:p>
          <a:endParaRPr lang="en-US"/>
        </a:p>
      </dgm:t>
    </dgm:pt>
    <dgm:pt modelId="{1B00AD71-C4F4-4690-933E-950D3F66DE75}">
      <dgm:prSet custT="1"/>
      <dgm:spPr/>
      <dgm:t>
        <a:bodyPr/>
        <a:lstStyle/>
        <a:p>
          <a:r>
            <a:rPr lang="en-US" sz="1500" b="1" dirty="0">
              <a:latin typeface="Calibri" pitchFamily="34" charset="0"/>
              <a:cs typeface="Calibri" pitchFamily="34" charset="0"/>
            </a:rPr>
            <a:t>Model Observations </a:t>
          </a:r>
        </a:p>
      </dgm:t>
    </dgm:pt>
    <dgm:pt modelId="{7F69EE3B-24D3-4D66-9244-38804D94CD46}" type="parTrans" cxnId="{3F034FB9-BAA7-4E4B-B507-0A1626BA2DBC}">
      <dgm:prSet/>
      <dgm:spPr/>
      <dgm:t>
        <a:bodyPr/>
        <a:lstStyle/>
        <a:p>
          <a:endParaRPr lang="en-US"/>
        </a:p>
      </dgm:t>
    </dgm:pt>
    <dgm:pt modelId="{D9F2F727-3894-41F9-8370-654CAD57C006}" type="sibTrans" cxnId="{3F034FB9-BAA7-4E4B-B507-0A1626BA2DBC}">
      <dgm:prSet/>
      <dgm:spPr/>
      <dgm:t>
        <a:bodyPr/>
        <a:lstStyle/>
        <a:p>
          <a:endParaRPr lang="en-US"/>
        </a:p>
      </dgm:t>
    </dgm:pt>
    <dgm:pt modelId="{16A15166-56DB-4812-85DD-4341D178C12E}">
      <dgm:prSet custT="1"/>
      <dgm:spPr/>
      <dgm:t>
        <a:bodyPr/>
        <a:lstStyle/>
        <a:p>
          <a:r>
            <a:rPr lang="en-US" sz="1500" b="1" dirty="0">
              <a:latin typeface="Calibri" pitchFamily="34" charset="0"/>
              <a:cs typeface="Calibri" pitchFamily="34" charset="0"/>
            </a:rPr>
            <a:t>Business Suggestions for further enhancements </a:t>
          </a:r>
        </a:p>
      </dgm:t>
    </dgm:pt>
    <dgm:pt modelId="{482C2608-C28C-4034-84FD-D20C25AB4FC5}" type="parTrans" cxnId="{6588E098-3247-402A-BA43-1DCB1A67467C}">
      <dgm:prSet/>
      <dgm:spPr/>
      <dgm:t>
        <a:bodyPr/>
        <a:lstStyle/>
        <a:p>
          <a:endParaRPr lang="en-US"/>
        </a:p>
      </dgm:t>
    </dgm:pt>
    <dgm:pt modelId="{512FF66E-A47B-4F16-B2D4-B6E3ED5BAF4C}" type="sibTrans" cxnId="{6588E098-3247-402A-BA43-1DCB1A67467C}">
      <dgm:prSet/>
      <dgm:spPr/>
      <dgm:t>
        <a:bodyPr/>
        <a:lstStyle/>
        <a:p>
          <a:endParaRPr lang="en-US"/>
        </a:p>
      </dgm:t>
    </dgm:pt>
    <dgm:pt modelId="{027CCA75-9B5E-4721-8637-4C3E46442A68}">
      <dgm:prSet custT="1"/>
      <dgm:spPr/>
      <dgm:t>
        <a:bodyPr/>
        <a:lstStyle/>
        <a:p>
          <a:r>
            <a:rPr lang="en-US" sz="1500" b="1" dirty="0">
              <a:latin typeface="Calibri" pitchFamily="34" charset="0"/>
              <a:cs typeface="Calibri" pitchFamily="34" charset="0"/>
            </a:rPr>
            <a:t>Data Quality Issues</a:t>
          </a:r>
        </a:p>
      </dgm:t>
    </dgm:pt>
    <dgm:pt modelId="{D4DA136E-4647-4085-A4A6-8D0E8427FC87}" type="parTrans" cxnId="{F8C15DB2-7DA5-4FBE-A37C-1164B57216D5}">
      <dgm:prSet/>
      <dgm:spPr/>
      <dgm:t>
        <a:bodyPr/>
        <a:lstStyle/>
        <a:p>
          <a:endParaRPr lang="en-US"/>
        </a:p>
      </dgm:t>
    </dgm:pt>
    <dgm:pt modelId="{42848D07-5F45-43C7-8083-C89DB8C9B817}" type="sibTrans" cxnId="{F8C15DB2-7DA5-4FBE-A37C-1164B57216D5}">
      <dgm:prSet/>
      <dgm:spPr/>
      <dgm:t>
        <a:bodyPr/>
        <a:lstStyle/>
        <a:p>
          <a:endParaRPr lang="en-US"/>
        </a:p>
      </dgm:t>
    </dgm:pt>
    <dgm:pt modelId="{2D212709-3677-4D2D-86EF-ECD86ADE55F4}">
      <dgm:prSet custT="1"/>
      <dgm:spPr/>
      <dgm:t>
        <a:bodyPr/>
        <a:lstStyle/>
        <a:p>
          <a:r>
            <a:rPr lang="en-US" sz="1500" b="1" dirty="0">
              <a:latin typeface="Calibri" pitchFamily="34" charset="0"/>
              <a:cs typeface="Calibri" pitchFamily="34" charset="0"/>
            </a:rPr>
            <a:t>Acknowledgemen</a:t>
          </a:r>
          <a:r>
            <a:rPr lang="en-US" sz="1600" dirty="0">
              <a:latin typeface="Calibri" pitchFamily="34" charset="0"/>
              <a:cs typeface="Calibri" pitchFamily="34" charset="0"/>
            </a:rPr>
            <a:t>t</a:t>
          </a:r>
        </a:p>
      </dgm:t>
    </dgm:pt>
    <dgm:pt modelId="{882566FF-C42D-4EFD-B154-5C71553DFFE6}" type="parTrans" cxnId="{5C64AB78-990E-49A6-B5F3-61BC67973DF3}">
      <dgm:prSet/>
      <dgm:spPr/>
      <dgm:t>
        <a:bodyPr/>
        <a:lstStyle/>
        <a:p>
          <a:endParaRPr lang="en-US"/>
        </a:p>
      </dgm:t>
    </dgm:pt>
    <dgm:pt modelId="{C59D0735-CC93-4F84-B9B1-FB8B6D87C7D8}" type="sibTrans" cxnId="{5C64AB78-990E-49A6-B5F3-61BC67973DF3}">
      <dgm:prSet/>
      <dgm:spPr/>
      <dgm:t>
        <a:bodyPr/>
        <a:lstStyle/>
        <a:p>
          <a:endParaRPr lang="en-US"/>
        </a:p>
      </dgm:t>
    </dgm:pt>
    <dgm:pt modelId="{7A812F56-70C8-4CE5-A167-2B2A7194F155}" type="pres">
      <dgm:prSet presAssocID="{9F6FE73B-675B-4300-BD58-07EB3645E945}" presName="linear" presStyleCnt="0">
        <dgm:presLayoutVars>
          <dgm:dir/>
          <dgm:resizeHandles val="exact"/>
        </dgm:presLayoutVars>
      </dgm:prSet>
      <dgm:spPr/>
    </dgm:pt>
    <dgm:pt modelId="{DC8F683D-3BAF-409F-AC43-C6820989D536}" type="pres">
      <dgm:prSet presAssocID="{BCB89EBA-78F3-44EE-BBE5-E64615BBF6AD}" presName="comp" presStyleCnt="0"/>
      <dgm:spPr/>
    </dgm:pt>
    <dgm:pt modelId="{CE05B6C7-628D-40EF-9DEE-9F061F7C6DB6}" type="pres">
      <dgm:prSet presAssocID="{BCB89EBA-78F3-44EE-BBE5-E64615BBF6AD}" presName="box" presStyleLbl="node1" presStyleIdx="0" presStyleCnt="20"/>
      <dgm:spPr/>
    </dgm:pt>
    <dgm:pt modelId="{05986865-41AF-472A-B194-DF2DE4D4AC5E}" type="pres">
      <dgm:prSet presAssocID="{BCB89EBA-78F3-44EE-BBE5-E64615BBF6AD}" presName="img" presStyleLbl="fgImgPlace1" presStyleIdx="0" presStyleCnt="20"/>
      <dgm:spPr/>
    </dgm:pt>
    <dgm:pt modelId="{523C56B7-B432-452E-99B0-62CFE211A518}" type="pres">
      <dgm:prSet presAssocID="{BCB89EBA-78F3-44EE-BBE5-E64615BBF6AD}" presName="text" presStyleLbl="node1" presStyleIdx="0" presStyleCnt="20">
        <dgm:presLayoutVars>
          <dgm:bulletEnabled val="1"/>
        </dgm:presLayoutVars>
      </dgm:prSet>
      <dgm:spPr/>
    </dgm:pt>
    <dgm:pt modelId="{98CC358A-7742-46E3-AD0C-A4C0C5D06675}" type="pres">
      <dgm:prSet presAssocID="{8D757F0F-8104-427E-A744-21540EC55C8B}" presName="spacer" presStyleCnt="0"/>
      <dgm:spPr/>
    </dgm:pt>
    <dgm:pt modelId="{9A9A9B17-988F-4F50-BFE4-8A0F4892D0AE}" type="pres">
      <dgm:prSet presAssocID="{1EF04409-D73F-40CD-88F4-49F9713EA331}" presName="comp" presStyleCnt="0"/>
      <dgm:spPr/>
    </dgm:pt>
    <dgm:pt modelId="{1C5E2295-83AD-406C-9C77-22604210B9D3}" type="pres">
      <dgm:prSet presAssocID="{1EF04409-D73F-40CD-88F4-49F9713EA331}" presName="box" presStyleLbl="node1" presStyleIdx="1" presStyleCnt="20"/>
      <dgm:spPr/>
    </dgm:pt>
    <dgm:pt modelId="{E6D64D36-9998-4502-8D6D-D10C0A128F3F}" type="pres">
      <dgm:prSet presAssocID="{1EF04409-D73F-40CD-88F4-49F9713EA331}" presName="img" presStyleLbl="fgImgPlace1" presStyleIdx="1" presStyleCnt="20"/>
      <dgm:spPr/>
    </dgm:pt>
    <dgm:pt modelId="{F1BE03E4-FF01-47F2-9B59-AAF5A8E5C40C}" type="pres">
      <dgm:prSet presAssocID="{1EF04409-D73F-40CD-88F4-49F9713EA331}" presName="text" presStyleLbl="node1" presStyleIdx="1" presStyleCnt="20">
        <dgm:presLayoutVars>
          <dgm:bulletEnabled val="1"/>
        </dgm:presLayoutVars>
      </dgm:prSet>
      <dgm:spPr/>
    </dgm:pt>
    <dgm:pt modelId="{6B7A87BC-D5F9-41C1-9B12-AD3F24BC6866}" type="pres">
      <dgm:prSet presAssocID="{0DF8A110-9354-48A6-96E2-F050F0F99C58}" presName="spacer" presStyleCnt="0"/>
      <dgm:spPr/>
    </dgm:pt>
    <dgm:pt modelId="{A9E1082F-844C-47D7-A188-23C12A326C06}" type="pres">
      <dgm:prSet presAssocID="{9B046372-F15B-4DD1-9B93-DBF34A564867}" presName="comp" presStyleCnt="0"/>
      <dgm:spPr/>
    </dgm:pt>
    <dgm:pt modelId="{59504054-1813-41E7-B98B-C027B2646A53}" type="pres">
      <dgm:prSet presAssocID="{9B046372-F15B-4DD1-9B93-DBF34A564867}" presName="box" presStyleLbl="node1" presStyleIdx="2" presStyleCnt="20"/>
      <dgm:spPr/>
    </dgm:pt>
    <dgm:pt modelId="{DFCD211E-5252-48B2-8ACE-8FB787BA86CC}" type="pres">
      <dgm:prSet presAssocID="{9B046372-F15B-4DD1-9B93-DBF34A564867}" presName="img" presStyleLbl="fgImgPlace1" presStyleIdx="2" presStyleCnt="20"/>
      <dgm:spPr/>
    </dgm:pt>
    <dgm:pt modelId="{EB9E1545-0DE8-4943-951C-A70A0E65692C}" type="pres">
      <dgm:prSet presAssocID="{9B046372-F15B-4DD1-9B93-DBF34A564867}" presName="text" presStyleLbl="node1" presStyleIdx="2" presStyleCnt="20">
        <dgm:presLayoutVars>
          <dgm:bulletEnabled val="1"/>
        </dgm:presLayoutVars>
      </dgm:prSet>
      <dgm:spPr/>
    </dgm:pt>
    <dgm:pt modelId="{13CD0962-C5C3-4C98-A311-5CD2FED69160}" type="pres">
      <dgm:prSet presAssocID="{DB333F7D-C88E-4E06-95ED-4BF98CD36283}" presName="spacer" presStyleCnt="0"/>
      <dgm:spPr/>
    </dgm:pt>
    <dgm:pt modelId="{DFC40022-7561-4688-BF70-9832CFE2B824}" type="pres">
      <dgm:prSet presAssocID="{ABFD3B33-F674-41B1-9F38-F7DD8E899232}" presName="comp" presStyleCnt="0"/>
      <dgm:spPr/>
    </dgm:pt>
    <dgm:pt modelId="{68823C96-2F46-497E-908D-0BE9B0D8C590}" type="pres">
      <dgm:prSet presAssocID="{ABFD3B33-F674-41B1-9F38-F7DD8E899232}" presName="box" presStyleLbl="node1" presStyleIdx="3" presStyleCnt="20"/>
      <dgm:spPr/>
    </dgm:pt>
    <dgm:pt modelId="{8F5EC327-6CED-433E-8FA2-E5CA702A1E3F}" type="pres">
      <dgm:prSet presAssocID="{ABFD3B33-F674-41B1-9F38-F7DD8E899232}" presName="img" presStyleLbl="fgImgPlace1" presStyleIdx="3" presStyleCnt="20"/>
      <dgm:spPr/>
    </dgm:pt>
    <dgm:pt modelId="{CAE10EB3-AFDF-400A-BB0E-FDC4626A27D0}" type="pres">
      <dgm:prSet presAssocID="{ABFD3B33-F674-41B1-9F38-F7DD8E899232}" presName="text" presStyleLbl="node1" presStyleIdx="3" presStyleCnt="20">
        <dgm:presLayoutVars>
          <dgm:bulletEnabled val="1"/>
        </dgm:presLayoutVars>
      </dgm:prSet>
      <dgm:spPr/>
    </dgm:pt>
    <dgm:pt modelId="{9AF3DD4D-1B8F-4630-9FEC-2769DC2794AE}" type="pres">
      <dgm:prSet presAssocID="{C7A25227-40A4-4F30-9DF7-95741DA58750}" presName="spacer" presStyleCnt="0"/>
      <dgm:spPr/>
    </dgm:pt>
    <dgm:pt modelId="{6709DF44-9541-422E-952D-6919C0104144}" type="pres">
      <dgm:prSet presAssocID="{F18E5DB4-9CA8-4AC4-966B-5ABA5485DC7F}" presName="comp" presStyleCnt="0"/>
      <dgm:spPr/>
    </dgm:pt>
    <dgm:pt modelId="{4B78A73F-4BB6-428C-96F9-349CD009614D}" type="pres">
      <dgm:prSet presAssocID="{F18E5DB4-9CA8-4AC4-966B-5ABA5485DC7F}" presName="box" presStyleLbl="node1" presStyleIdx="4" presStyleCnt="20"/>
      <dgm:spPr/>
    </dgm:pt>
    <dgm:pt modelId="{4EBE9727-1664-4A57-8E09-0D854AA2F378}" type="pres">
      <dgm:prSet presAssocID="{F18E5DB4-9CA8-4AC4-966B-5ABA5485DC7F}" presName="img" presStyleLbl="fgImgPlace1" presStyleIdx="4" presStyleCnt="20"/>
      <dgm:spPr/>
    </dgm:pt>
    <dgm:pt modelId="{96DF59CE-3974-4596-8ABB-65B81BBCE572}" type="pres">
      <dgm:prSet presAssocID="{F18E5DB4-9CA8-4AC4-966B-5ABA5485DC7F}" presName="text" presStyleLbl="node1" presStyleIdx="4" presStyleCnt="20">
        <dgm:presLayoutVars>
          <dgm:bulletEnabled val="1"/>
        </dgm:presLayoutVars>
      </dgm:prSet>
      <dgm:spPr/>
    </dgm:pt>
    <dgm:pt modelId="{37AB9401-02FD-4C35-AC33-C14948971841}" type="pres">
      <dgm:prSet presAssocID="{E9CCBA2A-87D8-42A7-9014-1F1D6BF8E823}" presName="spacer" presStyleCnt="0"/>
      <dgm:spPr/>
    </dgm:pt>
    <dgm:pt modelId="{73A4BE3C-22A3-4A6C-9165-A6BCDFDD3976}" type="pres">
      <dgm:prSet presAssocID="{1DFF74F6-0D68-4423-8D2A-C61DDA08F69E}" presName="comp" presStyleCnt="0"/>
      <dgm:spPr/>
    </dgm:pt>
    <dgm:pt modelId="{453B1EBC-5686-413A-9D68-C018CF2E6C9B}" type="pres">
      <dgm:prSet presAssocID="{1DFF74F6-0D68-4423-8D2A-C61DDA08F69E}" presName="box" presStyleLbl="node1" presStyleIdx="5" presStyleCnt="20"/>
      <dgm:spPr/>
    </dgm:pt>
    <dgm:pt modelId="{C6493048-9E84-4330-9429-A69766492EA5}" type="pres">
      <dgm:prSet presAssocID="{1DFF74F6-0D68-4423-8D2A-C61DDA08F69E}" presName="img" presStyleLbl="fgImgPlace1" presStyleIdx="5" presStyleCnt="20"/>
      <dgm:spPr/>
    </dgm:pt>
    <dgm:pt modelId="{1877C752-A45D-47B6-B69B-BA6B86D9C904}" type="pres">
      <dgm:prSet presAssocID="{1DFF74F6-0D68-4423-8D2A-C61DDA08F69E}" presName="text" presStyleLbl="node1" presStyleIdx="5" presStyleCnt="20">
        <dgm:presLayoutVars>
          <dgm:bulletEnabled val="1"/>
        </dgm:presLayoutVars>
      </dgm:prSet>
      <dgm:spPr/>
    </dgm:pt>
    <dgm:pt modelId="{32AC4821-5999-4D7F-80AF-822F4F44D50D}" type="pres">
      <dgm:prSet presAssocID="{137C61FE-231F-48DD-82E9-7AABED31A0A9}" presName="spacer" presStyleCnt="0"/>
      <dgm:spPr/>
    </dgm:pt>
    <dgm:pt modelId="{E48C1106-7BF1-4CB1-B568-8FD52EC5FE42}" type="pres">
      <dgm:prSet presAssocID="{DC88E7C2-0A01-4B79-931C-3127B4ACC148}" presName="comp" presStyleCnt="0"/>
      <dgm:spPr/>
    </dgm:pt>
    <dgm:pt modelId="{89153C1A-8B84-4DBA-A35A-BB1E9A667EEF}" type="pres">
      <dgm:prSet presAssocID="{DC88E7C2-0A01-4B79-931C-3127B4ACC148}" presName="box" presStyleLbl="node1" presStyleIdx="6" presStyleCnt="20"/>
      <dgm:spPr/>
    </dgm:pt>
    <dgm:pt modelId="{AE8C0C73-0711-48B5-8376-CAA603D499AF}" type="pres">
      <dgm:prSet presAssocID="{DC88E7C2-0A01-4B79-931C-3127B4ACC148}" presName="img" presStyleLbl="fgImgPlace1" presStyleIdx="6" presStyleCnt="20"/>
      <dgm:spPr/>
    </dgm:pt>
    <dgm:pt modelId="{587DE6F0-E875-4D47-B461-FDD7964E69CE}" type="pres">
      <dgm:prSet presAssocID="{DC88E7C2-0A01-4B79-931C-3127B4ACC148}" presName="text" presStyleLbl="node1" presStyleIdx="6" presStyleCnt="20">
        <dgm:presLayoutVars>
          <dgm:bulletEnabled val="1"/>
        </dgm:presLayoutVars>
      </dgm:prSet>
      <dgm:spPr/>
    </dgm:pt>
    <dgm:pt modelId="{25D98317-DD07-4F0D-B029-4886863622F9}" type="pres">
      <dgm:prSet presAssocID="{066FE68F-C5F6-451B-91E1-74A6DCCD1EEC}" presName="spacer" presStyleCnt="0"/>
      <dgm:spPr/>
    </dgm:pt>
    <dgm:pt modelId="{77D9119F-D522-44E9-AD8B-26BC413835D0}" type="pres">
      <dgm:prSet presAssocID="{579C6844-AC54-4EAC-821A-E352294B5EC9}" presName="comp" presStyleCnt="0"/>
      <dgm:spPr/>
    </dgm:pt>
    <dgm:pt modelId="{51B39236-DAC6-4B9C-BE4F-A69800BD8337}" type="pres">
      <dgm:prSet presAssocID="{579C6844-AC54-4EAC-821A-E352294B5EC9}" presName="box" presStyleLbl="node1" presStyleIdx="7" presStyleCnt="20"/>
      <dgm:spPr/>
    </dgm:pt>
    <dgm:pt modelId="{E4B412E4-D1E8-434B-AD1B-DE43F664E2E2}" type="pres">
      <dgm:prSet presAssocID="{579C6844-AC54-4EAC-821A-E352294B5EC9}" presName="img" presStyleLbl="fgImgPlace1" presStyleIdx="7" presStyleCnt="20"/>
      <dgm:spPr/>
    </dgm:pt>
    <dgm:pt modelId="{00DBB67E-A018-4C3B-BD8C-DDC0194A1B4C}" type="pres">
      <dgm:prSet presAssocID="{579C6844-AC54-4EAC-821A-E352294B5EC9}" presName="text" presStyleLbl="node1" presStyleIdx="7" presStyleCnt="20">
        <dgm:presLayoutVars>
          <dgm:bulletEnabled val="1"/>
        </dgm:presLayoutVars>
      </dgm:prSet>
      <dgm:spPr/>
    </dgm:pt>
    <dgm:pt modelId="{9C9D0183-E71C-43BB-900C-000FC3D52918}" type="pres">
      <dgm:prSet presAssocID="{AE06A466-0BFB-4CAA-8A58-85CED8FDFC08}" presName="spacer" presStyleCnt="0"/>
      <dgm:spPr/>
    </dgm:pt>
    <dgm:pt modelId="{B89091FE-5E4B-47A2-87F8-43F3BEAAACF6}" type="pres">
      <dgm:prSet presAssocID="{61CCAD4C-9213-4503-A3A6-7262B1CC0CBB}" presName="comp" presStyleCnt="0"/>
      <dgm:spPr/>
    </dgm:pt>
    <dgm:pt modelId="{66162143-8C11-425E-9A96-EBC0C4994F1F}" type="pres">
      <dgm:prSet presAssocID="{61CCAD4C-9213-4503-A3A6-7262B1CC0CBB}" presName="box" presStyleLbl="node1" presStyleIdx="8" presStyleCnt="20"/>
      <dgm:spPr/>
    </dgm:pt>
    <dgm:pt modelId="{7FF02BEE-8004-46BA-9487-C2358A931FDD}" type="pres">
      <dgm:prSet presAssocID="{61CCAD4C-9213-4503-A3A6-7262B1CC0CBB}" presName="img" presStyleLbl="fgImgPlace1" presStyleIdx="8" presStyleCnt="20"/>
      <dgm:spPr/>
    </dgm:pt>
    <dgm:pt modelId="{65E287BA-F2E3-4A2D-997C-7E1C8785DCB7}" type="pres">
      <dgm:prSet presAssocID="{61CCAD4C-9213-4503-A3A6-7262B1CC0CBB}" presName="text" presStyleLbl="node1" presStyleIdx="8" presStyleCnt="20">
        <dgm:presLayoutVars>
          <dgm:bulletEnabled val="1"/>
        </dgm:presLayoutVars>
      </dgm:prSet>
      <dgm:spPr/>
    </dgm:pt>
    <dgm:pt modelId="{8CC65FCA-9F23-4672-BFFD-4F0999E542B8}" type="pres">
      <dgm:prSet presAssocID="{7348973F-6FAE-416D-981D-4DC583E459A8}" presName="spacer" presStyleCnt="0"/>
      <dgm:spPr/>
    </dgm:pt>
    <dgm:pt modelId="{517C3344-DD63-4497-B764-9295609CF6A2}" type="pres">
      <dgm:prSet presAssocID="{91AAD0A5-8315-46A2-872C-76ED3A99BBF4}" presName="comp" presStyleCnt="0"/>
      <dgm:spPr/>
    </dgm:pt>
    <dgm:pt modelId="{948CD20E-6F81-451A-9F91-4CCA3CEC3D02}" type="pres">
      <dgm:prSet presAssocID="{91AAD0A5-8315-46A2-872C-76ED3A99BBF4}" presName="box" presStyleLbl="node1" presStyleIdx="9" presStyleCnt="20"/>
      <dgm:spPr/>
    </dgm:pt>
    <dgm:pt modelId="{E1C87B9A-BDB7-442B-A10F-4A6870544083}" type="pres">
      <dgm:prSet presAssocID="{91AAD0A5-8315-46A2-872C-76ED3A99BBF4}" presName="img" presStyleLbl="fgImgPlace1" presStyleIdx="9" presStyleCnt="20"/>
      <dgm:spPr/>
    </dgm:pt>
    <dgm:pt modelId="{5D851231-071E-42D8-ACCB-08EFA2FA3E49}" type="pres">
      <dgm:prSet presAssocID="{91AAD0A5-8315-46A2-872C-76ED3A99BBF4}" presName="text" presStyleLbl="node1" presStyleIdx="9" presStyleCnt="20">
        <dgm:presLayoutVars>
          <dgm:bulletEnabled val="1"/>
        </dgm:presLayoutVars>
      </dgm:prSet>
      <dgm:spPr/>
    </dgm:pt>
    <dgm:pt modelId="{39479F8B-6B03-477C-B308-A6B55B3768FC}" type="pres">
      <dgm:prSet presAssocID="{66E227DF-3EAA-4DE5-B096-4FA179ECFC1F}" presName="spacer" presStyleCnt="0"/>
      <dgm:spPr/>
    </dgm:pt>
    <dgm:pt modelId="{3E1DCBED-A07D-4B78-970A-052A2FB57809}" type="pres">
      <dgm:prSet presAssocID="{FA94BFF4-7EAC-4BE0-ADCC-21DA36AB16F3}" presName="comp" presStyleCnt="0"/>
      <dgm:spPr/>
    </dgm:pt>
    <dgm:pt modelId="{856F5524-6B74-4021-B5E5-D146017B4AAB}" type="pres">
      <dgm:prSet presAssocID="{FA94BFF4-7EAC-4BE0-ADCC-21DA36AB16F3}" presName="box" presStyleLbl="node1" presStyleIdx="10" presStyleCnt="20"/>
      <dgm:spPr/>
    </dgm:pt>
    <dgm:pt modelId="{45A79F6D-5EBF-4FB8-A7C8-6E398E509458}" type="pres">
      <dgm:prSet presAssocID="{FA94BFF4-7EAC-4BE0-ADCC-21DA36AB16F3}" presName="img" presStyleLbl="fgImgPlace1" presStyleIdx="10" presStyleCnt="20"/>
      <dgm:spPr/>
    </dgm:pt>
    <dgm:pt modelId="{27A586B0-C543-45D7-9BC7-D8D49C1DE6F6}" type="pres">
      <dgm:prSet presAssocID="{FA94BFF4-7EAC-4BE0-ADCC-21DA36AB16F3}" presName="text" presStyleLbl="node1" presStyleIdx="10" presStyleCnt="20">
        <dgm:presLayoutVars>
          <dgm:bulletEnabled val="1"/>
        </dgm:presLayoutVars>
      </dgm:prSet>
      <dgm:spPr/>
    </dgm:pt>
    <dgm:pt modelId="{4679DD04-7E6F-4B7B-AAA8-DE409F1E3507}" type="pres">
      <dgm:prSet presAssocID="{539F3FFE-153A-4168-9C4A-369237C81D08}" presName="spacer" presStyleCnt="0"/>
      <dgm:spPr/>
    </dgm:pt>
    <dgm:pt modelId="{337BC017-225A-40CB-8BBA-0AD801CDADD4}" type="pres">
      <dgm:prSet presAssocID="{9EC2BA62-1394-49DD-8524-B95E6D8EB9F4}" presName="comp" presStyleCnt="0"/>
      <dgm:spPr/>
    </dgm:pt>
    <dgm:pt modelId="{8B23C76D-B40D-4C8F-961C-2E50347B3515}" type="pres">
      <dgm:prSet presAssocID="{9EC2BA62-1394-49DD-8524-B95E6D8EB9F4}" presName="box" presStyleLbl="node1" presStyleIdx="11" presStyleCnt="20"/>
      <dgm:spPr/>
    </dgm:pt>
    <dgm:pt modelId="{6C9240F8-0D2E-4C74-91CE-B8A66E2C6C17}" type="pres">
      <dgm:prSet presAssocID="{9EC2BA62-1394-49DD-8524-B95E6D8EB9F4}" presName="img" presStyleLbl="fgImgPlace1" presStyleIdx="11" presStyleCnt="20"/>
      <dgm:spPr/>
    </dgm:pt>
    <dgm:pt modelId="{A60D3B02-D393-42C6-A993-2A963E9400D0}" type="pres">
      <dgm:prSet presAssocID="{9EC2BA62-1394-49DD-8524-B95E6D8EB9F4}" presName="text" presStyleLbl="node1" presStyleIdx="11" presStyleCnt="20">
        <dgm:presLayoutVars>
          <dgm:bulletEnabled val="1"/>
        </dgm:presLayoutVars>
      </dgm:prSet>
      <dgm:spPr/>
    </dgm:pt>
    <dgm:pt modelId="{27A0CEE2-B9E4-4B00-B49A-32A5038A643C}" type="pres">
      <dgm:prSet presAssocID="{468A9D5E-F14B-4026-A7F6-8050429B21F4}" presName="spacer" presStyleCnt="0"/>
      <dgm:spPr/>
    </dgm:pt>
    <dgm:pt modelId="{85688D51-B089-421C-9236-53AC6267F1D4}" type="pres">
      <dgm:prSet presAssocID="{BA868964-DD09-4F19-ADDF-45F5F84F9891}" presName="comp" presStyleCnt="0"/>
      <dgm:spPr/>
    </dgm:pt>
    <dgm:pt modelId="{81D4C653-18A4-4D72-8D78-4AC82E111BE8}" type="pres">
      <dgm:prSet presAssocID="{BA868964-DD09-4F19-ADDF-45F5F84F9891}" presName="box" presStyleLbl="node1" presStyleIdx="12" presStyleCnt="20"/>
      <dgm:spPr/>
    </dgm:pt>
    <dgm:pt modelId="{0E2A148C-BCB9-433E-A00F-75AA97EEB642}" type="pres">
      <dgm:prSet presAssocID="{BA868964-DD09-4F19-ADDF-45F5F84F9891}" presName="img" presStyleLbl="fgImgPlace1" presStyleIdx="12" presStyleCnt="20"/>
      <dgm:spPr/>
    </dgm:pt>
    <dgm:pt modelId="{9C651D96-A4AA-4C65-A2C8-1532F2AFE70F}" type="pres">
      <dgm:prSet presAssocID="{BA868964-DD09-4F19-ADDF-45F5F84F9891}" presName="text" presStyleLbl="node1" presStyleIdx="12" presStyleCnt="20">
        <dgm:presLayoutVars>
          <dgm:bulletEnabled val="1"/>
        </dgm:presLayoutVars>
      </dgm:prSet>
      <dgm:spPr/>
    </dgm:pt>
    <dgm:pt modelId="{28289B08-5529-4280-85D3-373D7687AC9F}" type="pres">
      <dgm:prSet presAssocID="{F47FE0C4-7C1E-419E-9201-2F4F126DA21B}" presName="spacer" presStyleCnt="0"/>
      <dgm:spPr/>
    </dgm:pt>
    <dgm:pt modelId="{CEB838D3-6C89-4AD3-A6E6-F25ADE9C9AD4}" type="pres">
      <dgm:prSet presAssocID="{973488F0-4F39-4C0E-90C6-3E98D5FC1E9D}" presName="comp" presStyleCnt="0"/>
      <dgm:spPr/>
    </dgm:pt>
    <dgm:pt modelId="{CB41D888-675E-4BDC-B4DB-173EBAB5EF26}" type="pres">
      <dgm:prSet presAssocID="{973488F0-4F39-4C0E-90C6-3E98D5FC1E9D}" presName="box" presStyleLbl="node1" presStyleIdx="13" presStyleCnt="20"/>
      <dgm:spPr/>
    </dgm:pt>
    <dgm:pt modelId="{7E779402-17B5-4089-88BF-C890DF513FC8}" type="pres">
      <dgm:prSet presAssocID="{973488F0-4F39-4C0E-90C6-3E98D5FC1E9D}" presName="img" presStyleLbl="fgImgPlace1" presStyleIdx="13" presStyleCnt="20"/>
      <dgm:spPr/>
    </dgm:pt>
    <dgm:pt modelId="{D53B16C3-BF47-422B-AF2A-8BEE41035AC6}" type="pres">
      <dgm:prSet presAssocID="{973488F0-4F39-4C0E-90C6-3E98D5FC1E9D}" presName="text" presStyleLbl="node1" presStyleIdx="13" presStyleCnt="20">
        <dgm:presLayoutVars>
          <dgm:bulletEnabled val="1"/>
        </dgm:presLayoutVars>
      </dgm:prSet>
      <dgm:spPr/>
    </dgm:pt>
    <dgm:pt modelId="{B358896C-BBB6-4421-92E9-1445C17A00D4}" type="pres">
      <dgm:prSet presAssocID="{BB1041F6-AB17-4C81-BC25-FCAA55558C7F}" presName="spacer" presStyleCnt="0"/>
      <dgm:spPr/>
    </dgm:pt>
    <dgm:pt modelId="{4E2F028D-04F4-4A2A-A131-58645F98C237}" type="pres">
      <dgm:prSet presAssocID="{00BEF9F0-282D-4372-85D4-165B86037AD1}" presName="comp" presStyleCnt="0"/>
      <dgm:spPr/>
    </dgm:pt>
    <dgm:pt modelId="{F38D2D44-FC40-4F83-B43F-3131DECF2DF5}" type="pres">
      <dgm:prSet presAssocID="{00BEF9F0-282D-4372-85D4-165B86037AD1}" presName="box" presStyleLbl="node1" presStyleIdx="14" presStyleCnt="20"/>
      <dgm:spPr/>
    </dgm:pt>
    <dgm:pt modelId="{65A8BCA7-57C6-4A7E-AA89-40DD2775B259}" type="pres">
      <dgm:prSet presAssocID="{00BEF9F0-282D-4372-85D4-165B86037AD1}" presName="img" presStyleLbl="fgImgPlace1" presStyleIdx="14" presStyleCnt="20"/>
      <dgm:spPr/>
    </dgm:pt>
    <dgm:pt modelId="{F3A9C5E1-99F5-4A2D-A4A7-9668367DCBE5}" type="pres">
      <dgm:prSet presAssocID="{00BEF9F0-282D-4372-85D4-165B86037AD1}" presName="text" presStyleLbl="node1" presStyleIdx="14" presStyleCnt="20">
        <dgm:presLayoutVars>
          <dgm:bulletEnabled val="1"/>
        </dgm:presLayoutVars>
      </dgm:prSet>
      <dgm:spPr/>
    </dgm:pt>
    <dgm:pt modelId="{6061297F-AAAE-482B-92BC-DBAB413B1725}" type="pres">
      <dgm:prSet presAssocID="{85B9ED77-7CDF-4CC4-939C-D4E37904E3CC}" presName="spacer" presStyleCnt="0"/>
      <dgm:spPr/>
    </dgm:pt>
    <dgm:pt modelId="{9558D6D6-638F-41A1-A258-CA8033A2DD65}" type="pres">
      <dgm:prSet presAssocID="{1FAE528A-99F4-4230-A446-4B4E128F16DA}" presName="comp" presStyleCnt="0"/>
      <dgm:spPr/>
    </dgm:pt>
    <dgm:pt modelId="{A1B15B95-279C-4050-AF7F-D28FC7DEC84E}" type="pres">
      <dgm:prSet presAssocID="{1FAE528A-99F4-4230-A446-4B4E128F16DA}" presName="box" presStyleLbl="node1" presStyleIdx="15" presStyleCnt="20"/>
      <dgm:spPr/>
    </dgm:pt>
    <dgm:pt modelId="{3E3F21DD-0B7E-40E4-9E40-591107DBE282}" type="pres">
      <dgm:prSet presAssocID="{1FAE528A-99F4-4230-A446-4B4E128F16DA}" presName="img" presStyleLbl="fgImgPlace1" presStyleIdx="15" presStyleCnt="20"/>
      <dgm:spPr/>
    </dgm:pt>
    <dgm:pt modelId="{A70F4A7E-A7DF-4DD1-85A2-B366CF70B263}" type="pres">
      <dgm:prSet presAssocID="{1FAE528A-99F4-4230-A446-4B4E128F16DA}" presName="text" presStyleLbl="node1" presStyleIdx="15" presStyleCnt="20">
        <dgm:presLayoutVars>
          <dgm:bulletEnabled val="1"/>
        </dgm:presLayoutVars>
      </dgm:prSet>
      <dgm:spPr/>
    </dgm:pt>
    <dgm:pt modelId="{E9D06786-AD01-41B4-B823-76B3F7D423A6}" type="pres">
      <dgm:prSet presAssocID="{AC7CF820-1092-44FF-A76F-64E9D9158172}" presName="spacer" presStyleCnt="0"/>
      <dgm:spPr/>
    </dgm:pt>
    <dgm:pt modelId="{58BA5D67-DE00-47C8-A620-E70D90BCBA6B}" type="pres">
      <dgm:prSet presAssocID="{1B00AD71-C4F4-4690-933E-950D3F66DE75}" presName="comp" presStyleCnt="0"/>
      <dgm:spPr/>
    </dgm:pt>
    <dgm:pt modelId="{DEE7D4AB-BA60-4AEF-AA8C-FBB3D0EE82E4}" type="pres">
      <dgm:prSet presAssocID="{1B00AD71-C4F4-4690-933E-950D3F66DE75}" presName="box" presStyleLbl="node1" presStyleIdx="16" presStyleCnt="20"/>
      <dgm:spPr/>
    </dgm:pt>
    <dgm:pt modelId="{274451C1-EAFE-49C2-B179-ABF6D54D7720}" type="pres">
      <dgm:prSet presAssocID="{1B00AD71-C4F4-4690-933E-950D3F66DE75}" presName="img" presStyleLbl="fgImgPlace1" presStyleIdx="16" presStyleCnt="20"/>
      <dgm:spPr/>
    </dgm:pt>
    <dgm:pt modelId="{DA1071C9-8955-458A-9950-403877DA042F}" type="pres">
      <dgm:prSet presAssocID="{1B00AD71-C4F4-4690-933E-950D3F66DE75}" presName="text" presStyleLbl="node1" presStyleIdx="16" presStyleCnt="20">
        <dgm:presLayoutVars>
          <dgm:bulletEnabled val="1"/>
        </dgm:presLayoutVars>
      </dgm:prSet>
      <dgm:spPr/>
    </dgm:pt>
    <dgm:pt modelId="{70F9CDFA-650D-459D-8B7F-BF0EF18B5176}" type="pres">
      <dgm:prSet presAssocID="{D9F2F727-3894-41F9-8370-654CAD57C006}" presName="spacer" presStyleCnt="0"/>
      <dgm:spPr/>
    </dgm:pt>
    <dgm:pt modelId="{A003E2A1-E721-4C0B-B7D6-4283CA94238B}" type="pres">
      <dgm:prSet presAssocID="{16A15166-56DB-4812-85DD-4341D178C12E}" presName="comp" presStyleCnt="0"/>
      <dgm:spPr/>
    </dgm:pt>
    <dgm:pt modelId="{DFE14E4D-9EAB-42E9-89A3-8518DFD08EE2}" type="pres">
      <dgm:prSet presAssocID="{16A15166-56DB-4812-85DD-4341D178C12E}" presName="box" presStyleLbl="node1" presStyleIdx="17" presStyleCnt="20"/>
      <dgm:spPr/>
    </dgm:pt>
    <dgm:pt modelId="{BD6AF867-E520-466C-ABD3-5776EC651212}" type="pres">
      <dgm:prSet presAssocID="{16A15166-56DB-4812-85DD-4341D178C12E}" presName="img" presStyleLbl="fgImgPlace1" presStyleIdx="17" presStyleCnt="20"/>
      <dgm:spPr/>
    </dgm:pt>
    <dgm:pt modelId="{9E52DCD5-3D83-4A51-AA24-40096E7BC589}" type="pres">
      <dgm:prSet presAssocID="{16A15166-56DB-4812-85DD-4341D178C12E}" presName="text" presStyleLbl="node1" presStyleIdx="17" presStyleCnt="20">
        <dgm:presLayoutVars>
          <dgm:bulletEnabled val="1"/>
        </dgm:presLayoutVars>
      </dgm:prSet>
      <dgm:spPr/>
    </dgm:pt>
    <dgm:pt modelId="{39D5413B-8411-4A6F-BD43-DE12ED8F2349}" type="pres">
      <dgm:prSet presAssocID="{512FF66E-A47B-4F16-B2D4-B6E3ED5BAF4C}" presName="spacer" presStyleCnt="0"/>
      <dgm:spPr/>
    </dgm:pt>
    <dgm:pt modelId="{465920A9-914D-461E-9B7F-CEB2B31D4C22}" type="pres">
      <dgm:prSet presAssocID="{027CCA75-9B5E-4721-8637-4C3E46442A68}" presName="comp" presStyleCnt="0"/>
      <dgm:spPr/>
    </dgm:pt>
    <dgm:pt modelId="{B70B5809-00DC-4175-941D-D37FB8D0953E}" type="pres">
      <dgm:prSet presAssocID="{027CCA75-9B5E-4721-8637-4C3E46442A68}" presName="box" presStyleLbl="node1" presStyleIdx="18" presStyleCnt="20"/>
      <dgm:spPr/>
    </dgm:pt>
    <dgm:pt modelId="{4641ECA1-3F57-4AF5-BFF5-F02DF5288385}" type="pres">
      <dgm:prSet presAssocID="{027CCA75-9B5E-4721-8637-4C3E46442A68}" presName="img" presStyleLbl="fgImgPlace1" presStyleIdx="18" presStyleCnt="20"/>
      <dgm:spPr/>
    </dgm:pt>
    <dgm:pt modelId="{EE447992-E45E-4914-AF47-36D3214FD48B}" type="pres">
      <dgm:prSet presAssocID="{027CCA75-9B5E-4721-8637-4C3E46442A68}" presName="text" presStyleLbl="node1" presStyleIdx="18" presStyleCnt="20">
        <dgm:presLayoutVars>
          <dgm:bulletEnabled val="1"/>
        </dgm:presLayoutVars>
      </dgm:prSet>
      <dgm:spPr/>
    </dgm:pt>
    <dgm:pt modelId="{6A6B568E-6D7B-4684-9BFB-2C0B7F4FE73C}" type="pres">
      <dgm:prSet presAssocID="{42848D07-5F45-43C7-8083-C89DB8C9B817}" presName="spacer" presStyleCnt="0"/>
      <dgm:spPr/>
    </dgm:pt>
    <dgm:pt modelId="{AA92E71B-96B3-4DB5-BF77-BFE3E5784C6F}" type="pres">
      <dgm:prSet presAssocID="{2D212709-3677-4D2D-86EF-ECD86ADE55F4}" presName="comp" presStyleCnt="0"/>
      <dgm:spPr/>
    </dgm:pt>
    <dgm:pt modelId="{904040EE-4E64-4BC7-A1A2-6DE614D9DA4F}" type="pres">
      <dgm:prSet presAssocID="{2D212709-3677-4D2D-86EF-ECD86ADE55F4}" presName="box" presStyleLbl="node1" presStyleIdx="19" presStyleCnt="20"/>
      <dgm:spPr/>
    </dgm:pt>
    <dgm:pt modelId="{A338DA33-B063-4C3B-A8CB-2A541AED28B1}" type="pres">
      <dgm:prSet presAssocID="{2D212709-3677-4D2D-86EF-ECD86ADE55F4}" presName="img" presStyleLbl="fgImgPlace1" presStyleIdx="19" presStyleCnt="20"/>
      <dgm:spPr/>
    </dgm:pt>
    <dgm:pt modelId="{5CB7FDF7-8A59-4E4D-8D7A-859CC0794CE4}" type="pres">
      <dgm:prSet presAssocID="{2D212709-3677-4D2D-86EF-ECD86ADE55F4}" presName="text" presStyleLbl="node1" presStyleIdx="19" presStyleCnt="20">
        <dgm:presLayoutVars>
          <dgm:bulletEnabled val="1"/>
        </dgm:presLayoutVars>
      </dgm:prSet>
      <dgm:spPr/>
    </dgm:pt>
  </dgm:ptLst>
  <dgm:cxnLst>
    <dgm:cxn modelId="{13029701-024D-4C75-A054-6479D9402A8C}" srcId="{9F6FE73B-675B-4300-BD58-07EB3645E945}" destId="{9EC2BA62-1394-49DD-8524-B95E6D8EB9F4}" srcOrd="11" destOrd="0" parTransId="{41CD883A-B712-448F-9866-B344932D803A}" sibTransId="{468A9D5E-F14B-4026-A7F6-8050429B21F4}"/>
    <dgm:cxn modelId="{7BFE450B-29CD-484A-97BD-42B2021AF351}" type="presOf" srcId="{027CCA75-9B5E-4721-8637-4C3E46442A68}" destId="{B70B5809-00DC-4175-941D-D37FB8D0953E}" srcOrd="0" destOrd="0" presId="urn:microsoft.com/office/officeart/2005/8/layout/vList4"/>
    <dgm:cxn modelId="{18A40A10-700B-4579-8088-9F0BB7209941}" srcId="{9F6FE73B-675B-4300-BD58-07EB3645E945}" destId="{1DFF74F6-0D68-4423-8D2A-C61DDA08F69E}" srcOrd="5" destOrd="0" parTransId="{120474F8-522E-45C9-B470-4CD75E508428}" sibTransId="{137C61FE-231F-48DD-82E9-7AABED31A0A9}"/>
    <dgm:cxn modelId="{25146E10-9F11-4B61-A3ED-A452AF8D333C}" type="presOf" srcId="{9F6FE73B-675B-4300-BD58-07EB3645E945}" destId="{7A812F56-70C8-4CE5-A167-2B2A7194F155}" srcOrd="0" destOrd="0" presId="urn:microsoft.com/office/officeart/2005/8/layout/vList4"/>
    <dgm:cxn modelId="{C9639515-BBD2-4126-A822-BC299E8A687A}" type="presOf" srcId="{2D212709-3677-4D2D-86EF-ECD86ADE55F4}" destId="{5CB7FDF7-8A59-4E4D-8D7A-859CC0794CE4}" srcOrd="1" destOrd="0" presId="urn:microsoft.com/office/officeart/2005/8/layout/vList4"/>
    <dgm:cxn modelId="{652AB817-3C28-4D56-8867-994248CF228D}" type="presOf" srcId="{1DFF74F6-0D68-4423-8D2A-C61DDA08F69E}" destId="{453B1EBC-5686-413A-9D68-C018CF2E6C9B}" srcOrd="0" destOrd="0" presId="urn:microsoft.com/office/officeart/2005/8/layout/vList4"/>
    <dgm:cxn modelId="{98237A1E-09EB-45A8-B4F6-18ED0F33D879}" type="presOf" srcId="{DC88E7C2-0A01-4B79-931C-3127B4ACC148}" destId="{587DE6F0-E875-4D47-B461-FDD7964E69CE}" srcOrd="1" destOrd="0" presId="urn:microsoft.com/office/officeart/2005/8/layout/vList4"/>
    <dgm:cxn modelId="{29F61622-2157-4337-BBEF-D66169F9C1B4}" type="presOf" srcId="{61CCAD4C-9213-4503-A3A6-7262B1CC0CBB}" destId="{65E287BA-F2E3-4A2D-997C-7E1C8785DCB7}" srcOrd="1" destOrd="0" presId="urn:microsoft.com/office/officeart/2005/8/layout/vList4"/>
    <dgm:cxn modelId="{5C2CD031-8C81-4067-850C-8A6B8B800E6A}" type="presOf" srcId="{00BEF9F0-282D-4372-85D4-165B86037AD1}" destId="{F3A9C5E1-99F5-4A2D-A4A7-9668367DCBE5}" srcOrd="1" destOrd="0" presId="urn:microsoft.com/office/officeart/2005/8/layout/vList4"/>
    <dgm:cxn modelId="{873E4435-C807-402D-95F9-05C81AAA5C9D}" type="presOf" srcId="{F18E5DB4-9CA8-4AC4-966B-5ABA5485DC7F}" destId="{96DF59CE-3974-4596-8ABB-65B81BBCE572}" srcOrd="1" destOrd="0" presId="urn:microsoft.com/office/officeart/2005/8/layout/vList4"/>
    <dgm:cxn modelId="{370F4635-9BA8-4DD3-A4FC-5CF7E8DF49BA}" srcId="{9F6FE73B-675B-4300-BD58-07EB3645E945}" destId="{BA868964-DD09-4F19-ADDF-45F5F84F9891}" srcOrd="12" destOrd="0" parTransId="{BDF20D6C-0B88-42D5-AE80-11A2F83D5ACD}" sibTransId="{F47FE0C4-7C1E-419E-9201-2F4F126DA21B}"/>
    <dgm:cxn modelId="{20064C35-2007-42DC-8DA3-571FC52EF2FF}" type="presOf" srcId="{BCB89EBA-78F3-44EE-BBE5-E64615BBF6AD}" destId="{523C56B7-B432-452E-99B0-62CFE211A518}" srcOrd="1" destOrd="0" presId="urn:microsoft.com/office/officeart/2005/8/layout/vList4"/>
    <dgm:cxn modelId="{6F488B37-88F6-4AA2-865D-8C73A114B861}" srcId="{9F6FE73B-675B-4300-BD58-07EB3645E945}" destId="{FA94BFF4-7EAC-4BE0-ADCC-21DA36AB16F3}" srcOrd="10" destOrd="0" parTransId="{09FDECCA-56EC-4024-9EB4-068F097ED944}" sibTransId="{539F3FFE-153A-4168-9C4A-369237C81D08}"/>
    <dgm:cxn modelId="{72756143-C5B7-4D7D-A64A-322E6EF980AB}" type="presOf" srcId="{1B00AD71-C4F4-4690-933E-950D3F66DE75}" destId="{DEE7D4AB-BA60-4AEF-AA8C-FBB3D0EE82E4}" srcOrd="0" destOrd="0" presId="urn:microsoft.com/office/officeart/2005/8/layout/vList4"/>
    <dgm:cxn modelId="{673A3844-37C8-4AE2-8C53-42E792D8101E}" srcId="{9F6FE73B-675B-4300-BD58-07EB3645E945}" destId="{00BEF9F0-282D-4372-85D4-165B86037AD1}" srcOrd="14" destOrd="0" parTransId="{BD682D76-2E3C-4F67-9208-585E146205B4}" sibTransId="{85B9ED77-7CDF-4CC4-939C-D4E37904E3CC}"/>
    <dgm:cxn modelId="{539D6F64-E47A-4E7D-B026-6591EB22C83F}" type="presOf" srcId="{9B046372-F15B-4DD1-9B93-DBF34A564867}" destId="{59504054-1813-41E7-B98B-C027B2646A53}" srcOrd="0" destOrd="0" presId="urn:microsoft.com/office/officeart/2005/8/layout/vList4"/>
    <dgm:cxn modelId="{C7A57644-50A9-45A4-A449-4E561AB7076D}" type="presOf" srcId="{FA94BFF4-7EAC-4BE0-ADCC-21DA36AB16F3}" destId="{27A586B0-C543-45D7-9BC7-D8D49C1DE6F6}" srcOrd="1" destOrd="0" presId="urn:microsoft.com/office/officeart/2005/8/layout/vList4"/>
    <dgm:cxn modelId="{F51E8345-3C66-466F-A283-ACDDF3C50279}" type="presOf" srcId="{BA868964-DD09-4F19-ADDF-45F5F84F9891}" destId="{9C651D96-A4AA-4C65-A2C8-1532F2AFE70F}" srcOrd="1" destOrd="0" presId="urn:microsoft.com/office/officeart/2005/8/layout/vList4"/>
    <dgm:cxn modelId="{70C6DF47-96B8-4D78-AA81-A6841AE4DE53}" srcId="{9F6FE73B-675B-4300-BD58-07EB3645E945}" destId="{1EF04409-D73F-40CD-88F4-49F9713EA331}" srcOrd="1" destOrd="0" parTransId="{3B185824-7777-470B-9050-3EB27BFA6C7D}" sibTransId="{0DF8A110-9354-48A6-96E2-F050F0F99C58}"/>
    <dgm:cxn modelId="{DEBC7869-713D-4BAC-A97A-9B881C0A4324}" srcId="{9F6FE73B-675B-4300-BD58-07EB3645E945}" destId="{61CCAD4C-9213-4503-A3A6-7262B1CC0CBB}" srcOrd="8" destOrd="0" parTransId="{1A736C94-23D6-4298-8292-5A548AC0D17B}" sibTransId="{7348973F-6FAE-416D-981D-4DC583E459A8}"/>
    <dgm:cxn modelId="{686AFA69-8342-481D-AA77-73F4A99DAF19}" srcId="{9F6FE73B-675B-4300-BD58-07EB3645E945}" destId="{579C6844-AC54-4EAC-821A-E352294B5EC9}" srcOrd="7" destOrd="0" parTransId="{59DF371D-DEB6-4E08-ADB8-60F1F0E7E497}" sibTransId="{AE06A466-0BFB-4CAA-8A58-85CED8FDFC08}"/>
    <dgm:cxn modelId="{3D30FB49-F0F0-48F1-9129-1DFE36B69C29}" type="presOf" srcId="{973488F0-4F39-4C0E-90C6-3E98D5FC1E9D}" destId="{D53B16C3-BF47-422B-AF2A-8BEE41035AC6}" srcOrd="1" destOrd="0" presId="urn:microsoft.com/office/officeart/2005/8/layout/vList4"/>
    <dgm:cxn modelId="{15D53D6B-471C-4E21-AF41-662079762972}" type="presOf" srcId="{9EC2BA62-1394-49DD-8524-B95E6D8EB9F4}" destId="{8B23C76D-B40D-4C8F-961C-2E50347B3515}" srcOrd="0" destOrd="0" presId="urn:microsoft.com/office/officeart/2005/8/layout/vList4"/>
    <dgm:cxn modelId="{5C64AB78-990E-49A6-B5F3-61BC67973DF3}" srcId="{9F6FE73B-675B-4300-BD58-07EB3645E945}" destId="{2D212709-3677-4D2D-86EF-ECD86ADE55F4}" srcOrd="19" destOrd="0" parTransId="{882566FF-C42D-4EFD-B154-5C71553DFFE6}" sibTransId="{C59D0735-CC93-4F84-B9B1-FB8B6D87C7D8}"/>
    <dgm:cxn modelId="{8E94F979-BBC8-425B-AB90-9756C4E4D5DF}" type="presOf" srcId="{F18E5DB4-9CA8-4AC4-966B-5ABA5485DC7F}" destId="{4B78A73F-4BB6-428C-96F9-349CD009614D}" srcOrd="0" destOrd="0" presId="urn:microsoft.com/office/officeart/2005/8/layout/vList4"/>
    <dgm:cxn modelId="{E968777A-7B7B-453B-B97F-D83C7F87C52B}" type="presOf" srcId="{ABFD3B33-F674-41B1-9F38-F7DD8E899232}" destId="{CAE10EB3-AFDF-400A-BB0E-FDC4626A27D0}" srcOrd="1" destOrd="0" presId="urn:microsoft.com/office/officeart/2005/8/layout/vList4"/>
    <dgm:cxn modelId="{5871057C-3C27-4958-9A35-9BF9AF44AE7C}" type="presOf" srcId="{61CCAD4C-9213-4503-A3A6-7262B1CC0CBB}" destId="{66162143-8C11-425E-9A96-EBC0C4994F1F}" srcOrd="0" destOrd="0" presId="urn:microsoft.com/office/officeart/2005/8/layout/vList4"/>
    <dgm:cxn modelId="{1F31837C-FB9E-4AEA-B5E6-07C25AE8C8DF}" type="presOf" srcId="{00BEF9F0-282D-4372-85D4-165B86037AD1}" destId="{F38D2D44-FC40-4F83-B43F-3131DECF2DF5}" srcOrd="0" destOrd="0" presId="urn:microsoft.com/office/officeart/2005/8/layout/vList4"/>
    <dgm:cxn modelId="{C792DB85-BC5A-4398-AE3E-5D25470ADC69}" type="presOf" srcId="{ABFD3B33-F674-41B1-9F38-F7DD8E899232}" destId="{68823C96-2F46-497E-908D-0BE9B0D8C590}" srcOrd="0" destOrd="0" presId="urn:microsoft.com/office/officeart/2005/8/layout/vList4"/>
    <dgm:cxn modelId="{72838A89-16E2-48CA-96F9-D6697CA5A1A3}" srcId="{9F6FE73B-675B-4300-BD58-07EB3645E945}" destId="{BCB89EBA-78F3-44EE-BBE5-E64615BBF6AD}" srcOrd="0" destOrd="0" parTransId="{8D751095-7D09-48BC-B0EB-D2C22916DCBC}" sibTransId="{8D757F0F-8104-427E-A744-21540EC55C8B}"/>
    <dgm:cxn modelId="{88A2578A-CC65-4AC9-BAA9-2E9A01B0E013}" type="presOf" srcId="{91AAD0A5-8315-46A2-872C-76ED3A99BBF4}" destId="{5D851231-071E-42D8-ACCB-08EFA2FA3E49}" srcOrd="1" destOrd="0" presId="urn:microsoft.com/office/officeart/2005/8/layout/vList4"/>
    <dgm:cxn modelId="{7BE0648B-46DF-4970-83E6-24AE2407362D}" srcId="{9F6FE73B-675B-4300-BD58-07EB3645E945}" destId="{91AAD0A5-8315-46A2-872C-76ED3A99BBF4}" srcOrd="9" destOrd="0" parTransId="{B2270579-A05F-4B08-9930-F81136579869}" sibTransId="{66E227DF-3EAA-4DE5-B096-4FA179ECFC1F}"/>
    <dgm:cxn modelId="{6C9C1E96-DC1C-48C3-9E49-65B868EEE855}" type="presOf" srcId="{BCB89EBA-78F3-44EE-BBE5-E64615BBF6AD}" destId="{CE05B6C7-628D-40EF-9DEE-9F061F7C6DB6}" srcOrd="0" destOrd="0" presId="urn:microsoft.com/office/officeart/2005/8/layout/vList4"/>
    <dgm:cxn modelId="{9981A896-85AE-440C-BB18-FF8EE9D00871}" srcId="{9F6FE73B-675B-4300-BD58-07EB3645E945}" destId="{ABFD3B33-F674-41B1-9F38-F7DD8E899232}" srcOrd="3" destOrd="0" parTransId="{CD6BEB6A-5EEB-4785-AC16-D402944CC169}" sibTransId="{C7A25227-40A4-4F30-9DF7-95741DA58750}"/>
    <dgm:cxn modelId="{6588E098-3247-402A-BA43-1DCB1A67467C}" srcId="{9F6FE73B-675B-4300-BD58-07EB3645E945}" destId="{16A15166-56DB-4812-85DD-4341D178C12E}" srcOrd="17" destOrd="0" parTransId="{482C2608-C28C-4034-84FD-D20C25AB4FC5}" sibTransId="{512FF66E-A47B-4F16-B2D4-B6E3ED5BAF4C}"/>
    <dgm:cxn modelId="{91AD3BA7-0953-47A9-96D1-EEA36556E832}" srcId="{9F6FE73B-675B-4300-BD58-07EB3645E945}" destId="{1FAE528A-99F4-4230-A446-4B4E128F16DA}" srcOrd="15" destOrd="0" parTransId="{C1A381DF-BCFF-41C7-99CE-3748F3E312BC}" sibTransId="{AC7CF820-1092-44FF-A76F-64E9D9158172}"/>
    <dgm:cxn modelId="{437F55A7-1CA4-445B-BEF7-A6D5A134EF1F}" type="presOf" srcId="{FA94BFF4-7EAC-4BE0-ADCC-21DA36AB16F3}" destId="{856F5524-6B74-4021-B5E5-D146017B4AAB}" srcOrd="0" destOrd="0" presId="urn:microsoft.com/office/officeart/2005/8/layout/vList4"/>
    <dgm:cxn modelId="{EB70A7A8-23C6-48CE-A2D1-F0C5C292BFA9}" type="presOf" srcId="{027CCA75-9B5E-4721-8637-4C3E46442A68}" destId="{EE447992-E45E-4914-AF47-36D3214FD48B}" srcOrd="1" destOrd="0" presId="urn:microsoft.com/office/officeart/2005/8/layout/vList4"/>
    <dgm:cxn modelId="{1344A5A9-28A0-435B-B06D-CB223AA38658}" type="presOf" srcId="{91AAD0A5-8315-46A2-872C-76ED3A99BBF4}" destId="{948CD20E-6F81-451A-9F91-4CCA3CEC3D02}" srcOrd="0" destOrd="0" presId="urn:microsoft.com/office/officeart/2005/8/layout/vList4"/>
    <dgm:cxn modelId="{B8302FAB-CB4A-4C44-AE45-62DE15A2D877}" type="presOf" srcId="{9B046372-F15B-4DD1-9B93-DBF34A564867}" destId="{EB9E1545-0DE8-4943-951C-A70A0E65692C}" srcOrd="1" destOrd="0" presId="urn:microsoft.com/office/officeart/2005/8/layout/vList4"/>
    <dgm:cxn modelId="{F8C15DB2-7DA5-4FBE-A37C-1164B57216D5}" srcId="{9F6FE73B-675B-4300-BD58-07EB3645E945}" destId="{027CCA75-9B5E-4721-8637-4C3E46442A68}" srcOrd="18" destOrd="0" parTransId="{D4DA136E-4647-4085-A4A6-8D0E8427FC87}" sibTransId="{42848D07-5F45-43C7-8083-C89DB8C9B817}"/>
    <dgm:cxn modelId="{80FE26B5-828F-486F-A54F-DE9C42AFC4BD}" type="presOf" srcId="{16A15166-56DB-4812-85DD-4341D178C12E}" destId="{DFE14E4D-9EAB-42E9-89A3-8518DFD08EE2}" srcOrd="0" destOrd="0" presId="urn:microsoft.com/office/officeart/2005/8/layout/vList4"/>
    <dgm:cxn modelId="{050B28B5-1211-4EDC-BE35-2EF7E96D6069}" srcId="{9F6FE73B-675B-4300-BD58-07EB3645E945}" destId="{9B046372-F15B-4DD1-9B93-DBF34A564867}" srcOrd="2" destOrd="0" parTransId="{7D4C4B5B-944A-43EE-AB1E-A2A4A669C7D7}" sibTransId="{DB333F7D-C88E-4E06-95ED-4BF98CD36283}"/>
    <dgm:cxn modelId="{CC54D5B7-B13C-4755-A3F4-89F2721EDB12}" type="presOf" srcId="{1FAE528A-99F4-4230-A446-4B4E128F16DA}" destId="{A1B15B95-279C-4050-AF7F-D28FC7DEC84E}" srcOrd="0" destOrd="0" presId="urn:microsoft.com/office/officeart/2005/8/layout/vList4"/>
    <dgm:cxn modelId="{12E865B8-BEBA-4D9C-AAE3-A3F15863B4EC}" srcId="{9F6FE73B-675B-4300-BD58-07EB3645E945}" destId="{973488F0-4F39-4C0E-90C6-3E98D5FC1E9D}" srcOrd="13" destOrd="0" parTransId="{E8C150CA-01A5-4759-BE58-B3E7204137EB}" sibTransId="{BB1041F6-AB17-4C81-BC25-FCAA55558C7F}"/>
    <dgm:cxn modelId="{3F034FB9-BAA7-4E4B-B507-0A1626BA2DBC}" srcId="{9F6FE73B-675B-4300-BD58-07EB3645E945}" destId="{1B00AD71-C4F4-4690-933E-950D3F66DE75}" srcOrd="16" destOrd="0" parTransId="{7F69EE3B-24D3-4D66-9244-38804D94CD46}" sibTransId="{D9F2F727-3894-41F9-8370-654CAD57C006}"/>
    <dgm:cxn modelId="{C8659FC2-01F5-4D56-BB64-17E149F61A9E}" type="presOf" srcId="{579C6844-AC54-4EAC-821A-E352294B5EC9}" destId="{51B39236-DAC6-4B9C-BE4F-A69800BD8337}" srcOrd="0" destOrd="0" presId="urn:microsoft.com/office/officeart/2005/8/layout/vList4"/>
    <dgm:cxn modelId="{07495FC9-D031-4D6B-ACD0-987BA3352497}" type="presOf" srcId="{973488F0-4F39-4C0E-90C6-3E98D5FC1E9D}" destId="{CB41D888-675E-4BDC-B4DB-173EBAB5EF26}" srcOrd="0" destOrd="0" presId="urn:microsoft.com/office/officeart/2005/8/layout/vList4"/>
    <dgm:cxn modelId="{785388CC-6F12-4578-80E2-8F4C1445CDC1}" type="presOf" srcId="{BA868964-DD09-4F19-ADDF-45F5F84F9891}" destId="{81D4C653-18A4-4D72-8D78-4AC82E111BE8}" srcOrd="0" destOrd="0" presId="urn:microsoft.com/office/officeart/2005/8/layout/vList4"/>
    <dgm:cxn modelId="{A0359ACC-703A-4FE4-8157-CA6B787C8CFD}" type="presOf" srcId="{9EC2BA62-1394-49DD-8524-B95E6D8EB9F4}" destId="{A60D3B02-D393-42C6-A993-2A963E9400D0}" srcOrd="1" destOrd="0" presId="urn:microsoft.com/office/officeart/2005/8/layout/vList4"/>
    <dgm:cxn modelId="{24A82DCF-C109-45D4-9676-18EF3B8F5951}" type="presOf" srcId="{579C6844-AC54-4EAC-821A-E352294B5EC9}" destId="{00DBB67E-A018-4C3B-BD8C-DDC0194A1B4C}" srcOrd="1" destOrd="0" presId="urn:microsoft.com/office/officeart/2005/8/layout/vList4"/>
    <dgm:cxn modelId="{078D7AD0-B80D-4888-AC53-9E3901155B1E}" type="presOf" srcId="{16A15166-56DB-4812-85DD-4341D178C12E}" destId="{9E52DCD5-3D83-4A51-AA24-40096E7BC589}" srcOrd="1" destOrd="0" presId="urn:microsoft.com/office/officeart/2005/8/layout/vList4"/>
    <dgm:cxn modelId="{8B5EF0D1-F71C-4994-A5AD-3FD56DE85AA5}" type="presOf" srcId="{1FAE528A-99F4-4230-A446-4B4E128F16DA}" destId="{A70F4A7E-A7DF-4DD1-85A2-B366CF70B263}" srcOrd="1" destOrd="0" presId="urn:microsoft.com/office/officeart/2005/8/layout/vList4"/>
    <dgm:cxn modelId="{277BDDDC-6726-4F89-9E56-CAEF570E10B1}" srcId="{9F6FE73B-675B-4300-BD58-07EB3645E945}" destId="{F18E5DB4-9CA8-4AC4-966B-5ABA5485DC7F}" srcOrd="4" destOrd="0" parTransId="{FFB37164-7DF3-4594-8B5C-B5CB3CEAF041}" sibTransId="{E9CCBA2A-87D8-42A7-9014-1F1D6BF8E823}"/>
    <dgm:cxn modelId="{15A57EE3-9356-4615-A4E2-8CFF582D6678}" type="presOf" srcId="{1B00AD71-C4F4-4690-933E-950D3F66DE75}" destId="{DA1071C9-8955-458A-9950-403877DA042F}" srcOrd="1" destOrd="0" presId="urn:microsoft.com/office/officeart/2005/8/layout/vList4"/>
    <dgm:cxn modelId="{2B5DADE9-278E-40B4-BDD9-72D4AEEBD05E}" type="presOf" srcId="{1DFF74F6-0D68-4423-8D2A-C61DDA08F69E}" destId="{1877C752-A45D-47B6-B69B-BA6B86D9C904}" srcOrd="1" destOrd="0" presId="urn:microsoft.com/office/officeart/2005/8/layout/vList4"/>
    <dgm:cxn modelId="{02E783EA-EFB0-4E1E-88E2-BF44C00D216F}" type="presOf" srcId="{1EF04409-D73F-40CD-88F4-49F9713EA331}" destId="{1C5E2295-83AD-406C-9C77-22604210B9D3}" srcOrd="0" destOrd="0" presId="urn:microsoft.com/office/officeart/2005/8/layout/vList4"/>
    <dgm:cxn modelId="{634759EB-5EFD-4453-89D4-0F9EDAD3A4DB}" type="presOf" srcId="{DC88E7C2-0A01-4B79-931C-3127B4ACC148}" destId="{89153C1A-8B84-4DBA-A35A-BB1E9A667EEF}" srcOrd="0" destOrd="0" presId="urn:microsoft.com/office/officeart/2005/8/layout/vList4"/>
    <dgm:cxn modelId="{C2DB21F7-A281-4795-8F7F-478D4E8F6C59}" type="presOf" srcId="{2D212709-3677-4D2D-86EF-ECD86ADE55F4}" destId="{904040EE-4E64-4BC7-A1A2-6DE614D9DA4F}" srcOrd="0" destOrd="0" presId="urn:microsoft.com/office/officeart/2005/8/layout/vList4"/>
    <dgm:cxn modelId="{8E75F3F8-0EE8-47BE-A379-2B74A884E3A7}" srcId="{9F6FE73B-675B-4300-BD58-07EB3645E945}" destId="{DC88E7C2-0A01-4B79-931C-3127B4ACC148}" srcOrd="6" destOrd="0" parTransId="{9E42CFC5-B649-4498-9FC9-42EF101B3EF1}" sibTransId="{066FE68F-C5F6-451B-91E1-74A6DCCD1EEC}"/>
    <dgm:cxn modelId="{94764FFA-C48E-4A25-AD2D-5BA9F1D89FB5}" type="presOf" srcId="{1EF04409-D73F-40CD-88F4-49F9713EA331}" destId="{F1BE03E4-FF01-47F2-9B59-AAF5A8E5C40C}" srcOrd="1" destOrd="0" presId="urn:microsoft.com/office/officeart/2005/8/layout/vList4"/>
    <dgm:cxn modelId="{4CD6A7E3-4CE0-49AE-A1DB-25526F0B5DBC}" type="presParOf" srcId="{7A812F56-70C8-4CE5-A167-2B2A7194F155}" destId="{DC8F683D-3BAF-409F-AC43-C6820989D536}" srcOrd="0" destOrd="0" presId="urn:microsoft.com/office/officeart/2005/8/layout/vList4"/>
    <dgm:cxn modelId="{76F9833D-C1EA-42FA-98D0-E10C44DE946D}" type="presParOf" srcId="{DC8F683D-3BAF-409F-AC43-C6820989D536}" destId="{CE05B6C7-628D-40EF-9DEE-9F061F7C6DB6}" srcOrd="0" destOrd="0" presId="urn:microsoft.com/office/officeart/2005/8/layout/vList4"/>
    <dgm:cxn modelId="{73EF996E-4C7D-46B3-80C0-A576E26F67D3}" type="presParOf" srcId="{DC8F683D-3BAF-409F-AC43-C6820989D536}" destId="{05986865-41AF-472A-B194-DF2DE4D4AC5E}" srcOrd="1" destOrd="0" presId="urn:microsoft.com/office/officeart/2005/8/layout/vList4"/>
    <dgm:cxn modelId="{C2A2151F-34C0-4746-B104-C6F9EFE00C1B}" type="presParOf" srcId="{DC8F683D-3BAF-409F-AC43-C6820989D536}" destId="{523C56B7-B432-452E-99B0-62CFE211A518}" srcOrd="2" destOrd="0" presId="urn:microsoft.com/office/officeart/2005/8/layout/vList4"/>
    <dgm:cxn modelId="{A00E84F9-0433-4DDD-BB25-7C188C088825}" type="presParOf" srcId="{7A812F56-70C8-4CE5-A167-2B2A7194F155}" destId="{98CC358A-7742-46E3-AD0C-A4C0C5D06675}" srcOrd="1" destOrd="0" presId="urn:microsoft.com/office/officeart/2005/8/layout/vList4"/>
    <dgm:cxn modelId="{A772D888-61B5-4989-80DE-B5B01A6631F0}" type="presParOf" srcId="{7A812F56-70C8-4CE5-A167-2B2A7194F155}" destId="{9A9A9B17-988F-4F50-BFE4-8A0F4892D0AE}" srcOrd="2" destOrd="0" presId="urn:microsoft.com/office/officeart/2005/8/layout/vList4"/>
    <dgm:cxn modelId="{4425CDF2-F59D-4348-ADE5-2BA45F76C8C7}" type="presParOf" srcId="{9A9A9B17-988F-4F50-BFE4-8A0F4892D0AE}" destId="{1C5E2295-83AD-406C-9C77-22604210B9D3}" srcOrd="0" destOrd="0" presId="urn:microsoft.com/office/officeart/2005/8/layout/vList4"/>
    <dgm:cxn modelId="{5269D130-9E44-45B7-ADA8-649C5AB3623E}" type="presParOf" srcId="{9A9A9B17-988F-4F50-BFE4-8A0F4892D0AE}" destId="{E6D64D36-9998-4502-8D6D-D10C0A128F3F}" srcOrd="1" destOrd="0" presId="urn:microsoft.com/office/officeart/2005/8/layout/vList4"/>
    <dgm:cxn modelId="{31555D1F-4830-4E40-B248-C33029F1DCA3}" type="presParOf" srcId="{9A9A9B17-988F-4F50-BFE4-8A0F4892D0AE}" destId="{F1BE03E4-FF01-47F2-9B59-AAF5A8E5C40C}" srcOrd="2" destOrd="0" presId="urn:microsoft.com/office/officeart/2005/8/layout/vList4"/>
    <dgm:cxn modelId="{98C25AFA-2BAD-40AE-9169-ED5A18CB418D}" type="presParOf" srcId="{7A812F56-70C8-4CE5-A167-2B2A7194F155}" destId="{6B7A87BC-D5F9-41C1-9B12-AD3F24BC6866}" srcOrd="3" destOrd="0" presId="urn:microsoft.com/office/officeart/2005/8/layout/vList4"/>
    <dgm:cxn modelId="{F3F99B76-0DAE-40B3-8316-E9EBEAC08631}" type="presParOf" srcId="{7A812F56-70C8-4CE5-A167-2B2A7194F155}" destId="{A9E1082F-844C-47D7-A188-23C12A326C06}" srcOrd="4" destOrd="0" presId="urn:microsoft.com/office/officeart/2005/8/layout/vList4"/>
    <dgm:cxn modelId="{4BBB38D8-8C13-4454-98E4-4CBE164B11BD}" type="presParOf" srcId="{A9E1082F-844C-47D7-A188-23C12A326C06}" destId="{59504054-1813-41E7-B98B-C027B2646A53}" srcOrd="0" destOrd="0" presId="urn:microsoft.com/office/officeart/2005/8/layout/vList4"/>
    <dgm:cxn modelId="{FB2597D7-738A-465B-8FAF-9EE58ED79EE0}" type="presParOf" srcId="{A9E1082F-844C-47D7-A188-23C12A326C06}" destId="{DFCD211E-5252-48B2-8ACE-8FB787BA86CC}" srcOrd="1" destOrd="0" presId="urn:microsoft.com/office/officeart/2005/8/layout/vList4"/>
    <dgm:cxn modelId="{101CF1E6-CDB7-4FEB-945D-AA7EA5B210F2}" type="presParOf" srcId="{A9E1082F-844C-47D7-A188-23C12A326C06}" destId="{EB9E1545-0DE8-4943-951C-A70A0E65692C}" srcOrd="2" destOrd="0" presId="urn:microsoft.com/office/officeart/2005/8/layout/vList4"/>
    <dgm:cxn modelId="{B061AE64-D912-4F65-AAA9-51CBC116BB48}" type="presParOf" srcId="{7A812F56-70C8-4CE5-A167-2B2A7194F155}" destId="{13CD0962-C5C3-4C98-A311-5CD2FED69160}" srcOrd="5" destOrd="0" presId="urn:microsoft.com/office/officeart/2005/8/layout/vList4"/>
    <dgm:cxn modelId="{D2E6F0DE-091C-4F73-B6BD-F3F51F771D06}" type="presParOf" srcId="{7A812F56-70C8-4CE5-A167-2B2A7194F155}" destId="{DFC40022-7561-4688-BF70-9832CFE2B824}" srcOrd="6" destOrd="0" presId="urn:microsoft.com/office/officeart/2005/8/layout/vList4"/>
    <dgm:cxn modelId="{0678D589-D019-40DD-A169-D08C339FA656}" type="presParOf" srcId="{DFC40022-7561-4688-BF70-9832CFE2B824}" destId="{68823C96-2F46-497E-908D-0BE9B0D8C590}" srcOrd="0" destOrd="0" presId="urn:microsoft.com/office/officeart/2005/8/layout/vList4"/>
    <dgm:cxn modelId="{88383FF5-E3E4-4BDE-908E-6550AAD04AD2}" type="presParOf" srcId="{DFC40022-7561-4688-BF70-9832CFE2B824}" destId="{8F5EC327-6CED-433E-8FA2-E5CA702A1E3F}" srcOrd="1" destOrd="0" presId="urn:microsoft.com/office/officeart/2005/8/layout/vList4"/>
    <dgm:cxn modelId="{C4F2DFDD-00E3-4259-A9EA-F15D04804369}" type="presParOf" srcId="{DFC40022-7561-4688-BF70-9832CFE2B824}" destId="{CAE10EB3-AFDF-400A-BB0E-FDC4626A27D0}" srcOrd="2" destOrd="0" presId="urn:microsoft.com/office/officeart/2005/8/layout/vList4"/>
    <dgm:cxn modelId="{CE00849C-45AC-410D-B708-8391CDD68867}" type="presParOf" srcId="{7A812F56-70C8-4CE5-A167-2B2A7194F155}" destId="{9AF3DD4D-1B8F-4630-9FEC-2769DC2794AE}" srcOrd="7" destOrd="0" presId="urn:microsoft.com/office/officeart/2005/8/layout/vList4"/>
    <dgm:cxn modelId="{5D658659-C6EF-45F0-A41E-FF701005A89E}" type="presParOf" srcId="{7A812F56-70C8-4CE5-A167-2B2A7194F155}" destId="{6709DF44-9541-422E-952D-6919C0104144}" srcOrd="8" destOrd="0" presId="urn:microsoft.com/office/officeart/2005/8/layout/vList4"/>
    <dgm:cxn modelId="{26DDD96B-752E-47F1-A748-984E860CBC38}" type="presParOf" srcId="{6709DF44-9541-422E-952D-6919C0104144}" destId="{4B78A73F-4BB6-428C-96F9-349CD009614D}" srcOrd="0" destOrd="0" presId="urn:microsoft.com/office/officeart/2005/8/layout/vList4"/>
    <dgm:cxn modelId="{7FC17EBB-BC54-4141-A275-BA3D95E628F9}" type="presParOf" srcId="{6709DF44-9541-422E-952D-6919C0104144}" destId="{4EBE9727-1664-4A57-8E09-0D854AA2F378}" srcOrd="1" destOrd="0" presId="urn:microsoft.com/office/officeart/2005/8/layout/vList4"/>
    <dgm:cxn modelId="{1E6D6F38-69D1-406D-8150-2421D7EEF91D}" type="presParOf" srcId="{6709DF44-9541-422E-952D-6919C0104144}" destId="{96DF59CE-3974-4596-8ABB-65B81BBCE572}" srcOrd="2" destOrd="0" presId="urn:microsoft.com/office/officeart/2005/8/layout/vList4"/>
    <dgm:cxn modelId="{2B16E2F3-D5DA-439E-89B1-2434463782B6}" type="presParOf" srcId="{7A812F56-70C8-4CE5-A167-2B2A7194F155}" destId="{37AB9401-02FD-4C35-AC33-C14948971841}" srcOrd="9" destOrd="0" presId="urn:microsoft.com/office/officeart/2005/8/layout/vList4"/>
    <dgm:cxn modelId="{B55E30F3-500C-4536-B9E4-1867BB3D9220}" type="presParOf" srcId="{7A812F56-70C8-4CE5-A167-2B2A7194F155}" destId="{73A4BE3C-22A3-4A6C-9165-A6BCDFDD3976}" srcOrd="10" destOrd="0" presId="urn:microsoft.com/office/officeart/2005/8/layout/vList4"/>
    <dgm:cxn modelId="{D2F6528B-F2C7-4A04-BA13-14539044785D}" type="presParOf" srcId="{73A4BE3C-22A3-4A6C-9165-A6BCDFDD3976}" destId="{453B1EBC-5686-413A-9D68-C018CF2E6C9B}" srcOrd="0" destOrd="0" presId="urn:microsoft.com/office/officeart/2005/8/layout/vList4"/>
    <dgm:cxn modelId="{E539D881-928E-435D-BB35-8EB96663CC39}" type="presParOf" srcId="{73A4BE3C-22A3-4A6C-9165-A6BCDFDD3976}" destId="{C6493048-9E84-4330-9429-A69766492EA5}" srcOrd="1" destOrd="0" presId="urn:microsoft.com/office/officeart/2005/8/layout/vList4"/>
    <dgm:cxn modelId="{7ED23A92-0891-46E5-9FF9-0F9C4DBB6B96}" type="presParOf" srcId="{73A4BE3C-22A3-4A6C-9165-A6BCDFDD3976}" destId="{1877C752-A45D-47B6-B69B-BA6B86D9C904}" srcOrd="2" destOrd="0" presId="urn:microsoft.com/office/officeart/2005/8/layout/vList4"/>
    <dgm:cxn modelId="{6EE6674E-68B1-426D-A69B-55DA9BD4CBF1}" type="presParOf" srcId="{7A812F56-70C8-4CE5-A167-2B2A7194F155}" destId="{32AC4821-5999-4D7F-80AF-822F4F44D50D}" srcOrd="11" destOrd="0" presId="urn:microsoft.com/office/officeart/2005/8/layout/vList4"/>
    <dgm:cxn modelId="{2F9357D5-0ED7-412A-B939-3E3D5E79EBC9}" type="presParOf" srcId="{7A812F56-70C8-4CE5-A167-2B2A7194F155}" destId="{E48C1106-7BF1-4CB1-B568-8FD52EC5FE42}" srcOrd="12" destOrd="0" presId="urn:microsoft.com/office/officeart/2005/8/layout/vList4"/>
    <dgm:cxn modelId="{F80D9462-4B15-4978-8440-4EA4F07B5F1B}" type="presParOf" srcId="{E48C1106-7BF1-4CB1-B568-8FD52EC5FE42}" destId="{89153C1A-8B84-4DBA-A35A-BB1E9A667EEF}" srcOrd="0" destOrd="0" presId="urn:microsoft.com/office/officeart/2005/8/layout/vList4"/>
    <dgm:cxn modelId="{851D2205-323A-4810-A02E-A9F2E55ADECC}" type="presParOf" srcId="{E48C1106-7BF1-4CB1-B568-8FD52EC5FE42}" destId="{AE8C0C73-0711-48B5-8376-CAA603D499AF}" srcOrd="1" destOrd="0" presId="urn:microsoft.com/office/officeart/2005/8/layout/vList4"/>
    <dgm:cxn modelId="{EEDC6DD1-DDC2-4F8E-B62A-F476ABDE95F2}" type="presParOf" srcId="{E48C1106-7BF1-4CB1-B568-8FD52EC5FE42}" destId="{587DE6F0-E875-4D47-B461-FDD7964E69CE}" srcOrd="2" destOrd="0" presId="urn:microsoft.com/office/officeart/2005/8/layout/vList4"/>
    <dgm:cxn modelId="{69667EA1-B5E3-447C-A64C-3D0677B56263}" type="presParOf" srcId="{7A812F56-70C8-4CE5-A167-2B2A7194F155}" destId="{25D98317-DD07-4F0D-B029-4886863622F9}" srcOrd="13" destOrd="0" presId="urn:microsoft.com/office/officeart/2005/8/layout/vList4"/>
    <dgm:cxn modelId="{C37E6849-1DC2-4D58-9F02-BD7A88210D38}" type="presParOf" srcId="{7A812F56-70C8-4CE5-A167-2B2A7194F155}" destId="{77D9119F-D522-44E9-AD8B-26BC413835D0}" srcOrd="14" destOrd="0" presId="urn:microsoft.com/office/officeart/2005/8/layout/vList4"/>
    <dgm:cxn modelId="{7FF6C926-4F5A-447F-9A32-76968C9243F6}" type="presParOf" srcId="{77D9119F-D522-44E9-AD8B-26BC413835D0}" destId="{51B39236-DAC6-4B9C-BE4F-A69800BD8337}" srcOrd="0" destOrd="0" presId="urn:microsoft.com/office/officeart/2005/8/layout/vList4"/>
    <dgm:cxn modelId="{D9EDA72F-68FD-4685-A8CA-ED5D9909961E}" type="presParOf" srcId="{77D9119F-D522-44E9-AD8B-26BC413835D0}" destId="{E4B412E4-D1E8-434B-AD1B-DE43F664E2E2}" srcOrd="1" destOrd="0" presId="urn:microsoft.com/office/officeart/2005/8/layout/vList4"/>
    <dgm:cxn modelId="{772F4176-7061-4F54-A8F4-0DB85E88A977}" type="presParOf" srcId="{77D9119F-D522-44E9-AD8B-26BC413835D0}" destId="{00DBB67E-A018-4C3B-BD8C-DDC0194A1B4C}" srcOrd="2" destOrd="0" presId="urn:microsoft.com/office/officeart/2005/8/layout/vList4"/>
    <dgm:cxn modelId="{BBB9ABC6-AFD2-4006-8407-6559E4608AB0}" type="presParOf" srcId="{7A812F56-70C8-4CE5-A167-2B2A7194F155}" destId="{9C9D0183-E71C-43BB-900C-000FC3D52918}" srcOrd="15" destOrd="0" presId="urn:microsoft.com/office/officeart/2005/8/layout/vList4"/>
    <dgm:cxn modelId="{6826E98D-3B16-429C-9BC1-C0FCB01E9203}" type="presParOf" srcId="{7A812F56-70C8-4CE5-A167-2B2A7194F155}" destId="{B89091FE-5E4B-47A2-87F8-43F3BEAAACF6}" srcOrd="16" destOrd="0" presId="urn:microsoft.com/office/officeart/2005/8/layout/vList4"/>
    <dgm:cxn modelId="{57F8EE56-D301-4698-8E4F-98AE19976C81}" type="presParOf" srcId="{B89091FE-5E4B-47A2-87F8-43F3BEAAACF6}" destId="{66162143-8C11-425E-9A96-EBC0C4994F1F}" srcOrd="0" destOrd="0" presId="urn:microsoft.com/office/officeart/2005/8/layout/vList4"/>
    <dgm:cxn modelId="{8E12E023-A958-408D-B3CE-210132D57D8E}" type="presParOf" srcId="{B89091FE-5E4B-47A2-87F8-43F3BEAAACF6}" destId="{7FF02BEE-8004-46BA-9487-C2358A931FDD}" srcOrd="1" destOrd="0" presId="urn:microsoft.com/office/officeart/2005/8/layout/vList4"/>
    <dgm:cxn modelId="{E854316A-1037-4208-8B1E-707229327523}" type="presParOf" srcId="{B89091FE-5E4B-47A2-87F8-43F3BEAAACF6}" destId="{65E287BA-F2E3-4A2D-997C-7E1C8785DCB7}" srcOrd="2" destOrd="0" presId="urn:microsoft.com/office/officeart/2005/8/layout/vList4"/>
    <dgm:cxn modelId="{39960C71-0137-4F1D-890B-DF421F2BA398}" type="presParOf" srcId="{7A812F56-70C8-4CE5-A167-2B2A7194F155}" destId="{8CC65FCA-9F23-4672-BFFD-4F0999E542B8}" srcOrd="17" destOrd="0" presId="urn:microsoft.com/office/officeart/2005/8/layout/vList4"/>
    <dgm:cxn modelId="{3A8A01CE-B5BC-48B3-9EB4-B5911869E74D}" type="presParOf" srcId="{7A812F56-70C8-4CE5-A167-2B2A7194F155}" destId="{517C3344-DD63-4497-B764-9295609CF6A2}" srcOrd="18" destOrd="0" presId="urn:microsoft.com/office/officeart/2005/8/layout/vList4"/>
    <dgm:cxn modelId="{F257C0FC-1C51-4D63-89C6-5794DADD99C8}" type="presParOf" srcId="{517C3344-DD63-4497-B764-9295609CF6A2}" destId="{948CD20E-6F81-451A-9F91-4CCA3CEC3D02}" srcOrd="0" destOrd="0" presId="urn:microsoft.com/office/officeart/2005/8/layout/vList4"/>
    <dgm:cxn modelId="{719B6DA1-A7D0-425E-BCD0-2F246BE6DF1E}" type="presParOf" srcId="{517C3344-DD63-4497-B764-9295609CF6A2}" destId="{E1C87B9A-BDB7-442B-A10F-4A6870544083}" srcOrd="1" destOrd="0" presId="urn:microsoft.com/office/officeart/2005/8/layout/vList4"/>
    <dgm:cxn modelId="{A69388C3-B0DB-4E64-9F34-1A24BD92C566}" type="presParOf" srcId="{517C3344-DD63-4497-B764-9295609CF6A2}" destId="{5D851231-071E-42D8-ACCB-08EFA2FA3E49}" srcOrd="2" destOrd="0" presId="urn:microsoft.com/office/officeart/2005/8/layout/vList4"/>
    <dgm:cxn modelId="{2EF91A46-88AA-4579-9FA0-0363C4282948}" type="presParOf" srcId="{7A812F56-70C8-4CE5-A167-2B2A7194F155}" destId="{39479F8B-6B03-477C-B308-A6B55B3768FC}" srcOrd="19" destOrd="0" presId="urn:microsoft.com/office/officeart/2005/8/layout/vList4"/>
    <dgm:cxn modelId="{C5276F52-72AA-4BC7-8312-3AE6361CBD92}" type="presParOf" srcId="{7A812F56-70C8-4CE5-A167-2B2A7194F155}" destId="{3E1DCBED-A07D-4B78-970A-052A2FB57809}" srcOrd="20" destOrd="0" presId="urn:microsoft.com/office/officeart/2005/8/layout/vList4"/>
    <dgm:cxn modelId="{FAC075BC-B1E7-45C4-9DF9-6ADFBD021D0E}" type="presParOf" srcId="{3E1DCBED-A07D-4B78-970A-052A2FB57809}" destId="{856F5524-6B74-4021-B5E5-D146017B4AAB}" srcOrd="0" destOrd="0" presId="urn:microsoft.com/office/officeart/2005/8/layout/vList4"/>
    <dgm:cxn modelId="{2ED9079A-C0F1-40CA-954F-1FDE43DA4F55}" type="presParOf" srcId="{3E1DCBED-A07D-4B78-970A-052A2FB57809}" destId="{45A79F6D-5EBF-4FB8-A7C8-6E398E509458}" srcOrd="1" destOrd="0" presId="urn:microsoft.com/office/officeart/2005/8/layout/vList4"/>
    <dgm:cxn modelId="{419B75C1-7A7A-474C-82C0-CBE5A3D7446F}" type="presParOf" srcId="{3E1DCBED-A07D-4B78-970A-052A2FB57809}" destId="{27A586B0-C543-45D7-9BC7-D8D49C1DE6F6}" srcOrd="2" destOrd="0" presId="urn:microsoft.com/office/officeart/2005/8/layout/vList4"/>
    <dgm:cxn modelId="{1E706233-9C66-4F2E-940C-BF8FE90588E0}" type="presParOf" srcId="{7A812F56-70C8-4CE5-A167-2B2A7194F155}" destId="{4679DD04-7E6F-4B7B-AAA8-DE409F1E3507}" srcOrd="21" destOrd="0" presId="urn:microsoft.com/office/officeart/2005/8/layout/vList4"/>
    <dgm:cxn modelId="{846BC84E-E7DF-4B6F-880F-050200B57189}" type="presParOf" srcId="{7A812F56-70C8-4CE5-A167-2B2A7194F155}" destId="{337BC017-225A-40CB-8BBA-0AD801CDADD4}" srcOrd="22" destOrd="0" presId="urn:microsoft.com/office/officeart/2005/8/layout/vList4"/>
    <dgm:cxn modelId="{133483E4-B64A-4E06-AB34-4AE383E158DF}" type="presParOf" srcId="{337BC017-225A-40CB-8BBA-0AD801CDADD4}" destId="{8B23C76D-B40D-4C8F-961C-2E50347B3515}" srcOrd="0" destOrd="0" presId="urn:microsoft.com/office/officeart/2005/8/layout/vList4"/>
    <dgm:cxn modelId="{77276AAA-D61F-473B-BBE3-7CF9A41F7DE8}" type="presParOf" srcId="{337BC017-225A-40CB-8BBA-0AD801CDADD4}" destId="{6C9240F8-0D2E-4C74-91CE-B8A66E2C6C17}" srcOrd="1" destOrd="0" presId="urn:microsoft.com/office/officeart/2005/8/layout/vList4"/>
    <dgm:cxn modelId="{0E3A0A69-70D3-4CB9-878F-FBFF2DBB4CEE}" type="presParOf" srcId="{337BC017-225A-40CB-8BBA-0AD801CDADD4}" destId="{A60D3B02-D393-42C6-A993-2A963E9400D0}" srcOrd="2" destOrd="0" presId="urn:microsoft.com/office/officeart/2005/8/layout/vList4"/>
    <dgm:cxn modelId="{DF2984EA-1EF8-4EAB-8029-09C9F8FDA40D}" type="presParOf" srcId="{7A812F56-70C8-4CE5-A167-2B2A7194F155}" destId="{27A0CEE2-B9E4-4B00-B49A-32A5038A643C}" srcOrd="23" destOrd="0" presId="urn:microsoft.com/office/officeart/2005/8/layout/vList4"/>
    <dgm:cxn modelId="{DCDB0A1B-284D-49DC-9A12-10799096F0F7}" type="presParOf" srcId="{7A812F56-70C8-4CE5-A167-2B2A7194F155}" destId="{85688D51-B089-421C-9236-53AC6267F1D4}" srcOrd="24" destOrd="0" presId="urn:microsoft.com/office/officeart/2005/8/layout/vList4"/>
    <dgm:cxn modelId="{E6B263D0-3884-449A-8EF9-C2724FEDA7F7}" type="presParOf" srcId="{85688D51-B089-421C-9236-53AC6267F1D4}" destId="{81D4C653-18A4-4D72-8D78-4AC82E111BE8}" srcOrd="0" destOrd="0" presId="urn:microsoft.com/office/officeart/2005/8/layout/vList4"/>
    <dgm:cxn modelId="{01910B18-0205-42E5-B138-9AE28AFAAD0E}" type="presParOf" srcId="{85688D51-B089-421C-9236-53AC6267F1D4}" destId="{0E2A148C-BCB9-433E-A00F-75AA97EEB642}" srcOrd="1" destOrd="0" presId="urn:microsoft.com/office/officeart/2005/8/layout/vList4"/>
    <dgm:cxn modelId="{25C940ED-526B-4427-8ED0-67C7C60B79AA}" type="presParOf" srcId="{85688D51-B089-421C-9236-53AC6267F1D4}" destId="{9C651D96-A4AA-4C65-A2C8-1532F2AFE70F}" srcOrd="2" destOrd="0" presId="urn:microsoft.com/office/officeart/2005/8/layout/vList4"/>
    <dgm:cxn modelId="{28614BA7-232B-4FDC-A9E4-441FA177CD74}" type="presParOf" srcId="{7A812F56-70C8-4CE5-A167-2B2A7194F155}" destId="{28289B08-5529-4280-85D3-373D7687AC9F}" srcOrd="25" destOrd="0" presId="urn:microsoft.com/office/officeart/2005/8/layout/vList4"/>
    <dgm:cxn modelId="{2B198A68-A136-4B5C-AC43-A4FFB1DE7BBF}" type="presParOf" srcId="{7A812F56-70C8-4CE5-A167-2B2A7194F155}" destId="{CEB838D3-6C89-4AD3-A6E6-F25ADE9C9AD4}" srcOrd="26" destOrd="0" presId="urn:microsoft.com/office/officeart/2005/8/layout/vList4"/>
    <dgm:cxn modelId="{559BC4D5-EC3E-4AD7-8DE2-FAC7264C9954}" type="presParOf" srcId="{CEB838D3-6C89-4AD3-A6E6-F25ADE9C9AD4}" destId="{CB41D888-675E-4BDC-B4DB-173EBAB5EF26}" srcOrd="0" destOrd="0" presId="urn:microsoft.com/office/officeart/2005/8/layout/vList4"/>
    <dgm:cxn modelId="{E7B7987B-1539-4717-9CC5-1C016EAF69BD}" type="presParOf" srcId="{CEB838D3-6C89-4AD3-A6E6-F25ADE9C9AD4}" destId="{7E779402-17B5-4089-88BF-C890DF513FC8}" srcOrd="1" destOrd="0" presId="urn:microsoft.com/office/officeart/2005/8/layout/vList4"/>
    <dgm:cxn modelId="{BE2BF376-B2AC-4795-909D-F24DE1DA3B6E}" type="presParOf" srcId="{CEB838D3-6C89-4AD3-A6E6-F25ADE9C9AD4}" destId="{D53B16C3-BF47-422B-AF2A-8BEE41035AC6}" srcOrd="2" destOrd="0" presId="urn:microsoft.com/office/officeart/2005/8/layout/vList4"/>
    <dgm:cxn modelId="{B2C9F4BE-0F6B-44BD-96BF-C4943B7D97A8}" type="presParOf" srcId="{7A812F56-70C8-4CE5-A167-2B2A7194F155}" destId="{B358896C-BBB6-4421-92E9-1445C17A00D4}" srcOrd="27" destOrd="0" presId="urn:microsoft.com/office/officeart/2005/8/layout/vList4"/>
    <dgm:cxn modelId="{8D1E98B8-E781-42A6-A2AF-A6CDE0E9AFA3}" type="presParOf" srcId="{7A812F56-70C8-4CE5-A167-2B2A7194F155}" destId="{4E2F028D-04F4-4A2A-A131-58645F98C237}" srcOrd="28" destOrd="0" presId="urn:microsoft.com/office/officeart/2005/8/layout/vList4"/>
    <dgm:cxn modelId="{8FFD4092-B3FD-4236-B50D-FD34A24138C6}" type="presParOf" srcId="{4E2F028D-04F4-4A2A-A131-58645F98C237}" destId="{F38D2D44-FC40-4F83-B43F-3131DECF2DF5}" srcOrd="0" destOrd="0" presId="urn:microsoft.com/office/officeart/2005/8/layout/vList4"/>
    <dgm:cxn modelId="{43196145-5B8A-42C5-8EE4-C2CEB9D7DDBD}" type="presParOf" srcId="{4E2F028D-04F4-4A2A-A131-58645F98C237}" destId="{65A8BCA7-57C6-4A7E-AA89-40DD2775B259}" srcOrd="1" destOrd="0" presId="urn:microsoft.com/office/officeart/2005/8/layout/vList4"/>
    <dgm:cxn modelId="{21F73915-E354-4D85-9742-5EAF50773F4B}" type="presParOf" srcId="{4E2F028D-04F4-4A2A-A131-58645F98C237}" destId="{F3A9C5E1-99F5-4A2D-A4A7-9668367DCBE5}" srcOrd="2" destOrd="0" presId="urn:microsoft.com/office/officeart/2005/8/layout/vList4"/>
    <dgm:cxn modelId="{32E4FBED-C471-4B2B-A2AF-1F3952DC406C}" type="presParOf" srcId="{7A812F56-70C8-4CE5-A167-2B2A7194F155}" destId="{6061297F-AAAE-482B-92BC-DBAB413B1725}" srcOrd="29" destOrd="0" presId="urn:microsoft.com/office/officeart/2005/8/layout/vList4"/>
    <dgm:cxn modelId="{ECB26633-6119-4CEC-847E-BF38EF46CF97}" type="presParOf" srcId="{7A812F56-70C8-4CE5-A167-2B2A7194F155}" destId="{9558D6D6-638F-41A1-A258-CA8033A2DD65}" srcOrd="30" destOrd="0" presId="urn:microsoft.com/office/officeart/2005/8/layout/vList4"/>
    <dgm:cxn modelId="{52B7F273-C040-45BA-BB90-CB198202DB28}" type="presParOf" srcId="{9558D6D6-638F-41A1-A258-CA8033A2DD65}" destId="{A1B15B95-279C-4050-AF7F-D28FC7DEC84E}" srcOrd="0" destOrd="0" presId="urn:microsoft.com/office/officeart/2005/8/layout/vList4"/>
    <dgm:cxn modelId="{02E7B9FA-7329-4C02-A04C-96D59F2F71AC}" type="presParOf" srcId="{9558D6D6-638F-41A1-A258-CA8033A2DD65}" destId="{3E3F21DD-0B7E-40E4-9E40-591107DBE282}" srcOrd="1" destOrd="0" presId="urn:microsoft.com/office/officeart/2005/8/layout/vList4"/>
    <dgm:cxn modelId="{EA013674-1C36-407A-A48A-63F00D21CF3A}" type="presParOf" srcId="{9558D6D6-638F-41A1-A258-CA8033A2DD65}" destId="{A70F4A7E-A7DF-4DD1-85A2-B366CF70B263}" srcOrd="2" destOrd="0" presId="urn:microsoft.com/office/officeart/2005/8/layout/vList4"/>
    <dgm:cxn modelId="{0FCDBC48-02F9-4834-A3BF-0178240A942A}" type="presParOf" srcId="{7A812F56-70C8-4CE5-A167-2B2A7194F155}" destId="{E9D06786-AD01-41B4-B823-76B3F7D423A6}" srcOrd="31" destOrd="0" presId="urn:microsoft.com/office/officeart/2005/8/layout/vList4"/>
    <dgm:cxn modelId="{EB688E28-9CFA-43E7-A4CA-070B8A851F97}" type="presParOf" srcId="{7A812F56-70C8-4CE5-A167-2B2A7194F155}" destId="{58BA5D67-DE00-47C8-A620-E70D90BCBA6B}" srcOrd="32" destOrd="0" presId="urn:microsoft.com/office/officeart/2005/8/layout/vList4"/>
    <dgm:cxn modelId="{C2854085-29B9-4801-AE8C-9CCCAE724EA1}" type="presParOf" srcId="{58BA5D67-DE00-47C8-A620-E70D90BCBA6B}" destId="{DEE7D4AB-BA60-4AEF-AA8C-FBB3D0EE82E4}" srcOrd="0" destOrd="0" presId="urn:microsoft.com/office/officeart/2005/8/layout/vList4"/>
    <dgm:cxn modelId="{DA86C39D-07D9-4B40-8B79-6B4DBAEA2FF5}" type="presParOf" srcId="{58BA5D67-DE00-47C8-A620-E70D90BCBA6B}" destId="{274451C1-EAFE-49C2-B179-ABF6D54D7720}" srcOrd="1" destOrd="0" presId="urn:microsoft.com/office/officeart/2005/8/layout/vList4"/>
    <dgm:cxn modelId="{98CF6C9D-B34A-4927-A5BD-D2520DB261D4}" type="presParOf" srcId="{58BA5D67-DE00-47C8-A620-E70D90BCBA6B}" destId="{DA1071C9-8955-458A-9950-403877DA042F}" srcOrd="2" destOrd="0" presId="urn:microsoft.com/office/officeart/2005/8/layout/vList4"/>
    <dgm:cxn modelId="{0A419074-4FBD-4BF1-849B-9D9E0106379C}" type="presParOf" srcId="{7A812F56-70C8-4CE5-A167-2B2A7194F155}" destId="{70F9CDFA-650D-459D-8B7F-BF0EF18B5176}" srcOrd="33" destOrd="0" presId="urn:microsoft.com/office/officeart/2005/8/layout/vList4"/>
    <dgm:cxn modelId="{E20F8C48-C4C1-4F62-B5BF-9AE09AEFF6A6}" type="presParOf" srcId="{7A812F56-70C8-4CE5-A167-2B2A7194F155}" destId="{A003E2A1-E721-4C0B-B7D6-4283CA94238B}" srcOrd="34" destOrd="0" presId="urn:microsoft.com/office/officeart/2005/8/layout/vList4"/>
    <dgm:cxn modelId="{19680EE3-C9CB-44EA-86A2-786A1E2F93EE}" type="presParOf" srcId="{A003E2A1-E721-4C0B-B7D6-4283CA94238B}" destId="{DFE14E4D-9EAB-42E9-89A3-8518DFD08EE2}" srcOrd="0" destOrd="0" presId="urn:microsoft.com/office/officeart/2005/8/layout/vList4"/>
    <dgm:cxn modelId="{30581F44-CF77-433E-A7DB-35EAC00FBF7A}" type="presParOf" srcId="{A003E2A1-E721-4C0B-B7D6-4283CA94238B}" destId="{BD6AF867-E520-466C-ABD3-5776EC651212}" srcOrd="1" destOrd="0" presId="urn:microsoft.com/office/officeart/2005/8/layout/vList4"/>
    <dgm:cxn modelId="{5D392AF2-FB53-405F-8C1F-5937BB6E0573}" type="presParOf" srcId="{A003E2A1-E721-4C0B-B7D6-4283CA94238B}" destId="{9E52DCD5-3D83-4A51-AA24-40096E7BC589}" srcOrd="2" destOrd="0" presId="urn:microsoft.com/office/officeart/2005/8/layout/vList4"/>
    <dgm:cxn modelId="{E2689191-8539-4487-A609-4BAC0200F753}" type="presParOf" srcId="{7A812F56-70C8-4CE5-A167-2B2A7194F155}" destId="{39D5413B-8411-4A6F-BD43-DE12ED8F2349}" srcOrd="35" destOrd="0" presId="urn:microsoft.com/office/officeart/2005/8/layout/vList4"/>
    <dgm:cxn modelId="{888BC347-7AA3-43F8-9D88-B049D9587397}" type="presParOf" srcId="{7A812F56-70C8-4CE5-A167-2B2A7194F155}" destId="{465920A9-914D-461E-9B7F-CEB2B31D4C22}" srcOrd="36" destOrd="0" presId="urn:microsoft.com/office/officeart/2005/8/layout/vList4"/>
    <dgm:cxn modelId="{61238409-BFDA-4221-8DA9-C8E1ECCA0A79}" type="presParOf" srcId="{465920A9-914D-461E-9B7F-CEB2B31D4C22}" destId="{B70B5809-00DC-4175-941D-D37FB8D0953E}" srcOrd="0" destOrd="0" presId="urn:microsoft.com/office/officeart/2005/8/layout/vList4"/>
    <dgm:cxn modelId="{D5F8DBBD-E822-4F32-9198-00B27B34797D}" type="presParOf" srcId="{465920A9-914D-461E-9B7F-CEB2B31D4C22}" destId="{4641ECA1-3F57-4AF5-BFF5-F02DF5288385}" srcOrd="1" destOrd="0" presId="urn:microsoft.com/office/officeart/2005/8/layout/vList4"/>
    <dgm:cxn modelId="{2ECA6721-E289-4C22-BC93-5A9F0E98AB1C}" type="presParOf" srcId="{465920A9-914D-461E-9B7F-CEB2B31D4C22}" destId="{EE447992-E45E-4914-AF47-36D3214FD48B}" srcOrd="2" destOrd="0" presId="urn:microsoft.com/office/officeart/2005/8/layout/vList4"/>
    <dgm:cxn modelId="{726E4432-4124-4D3C-9AD4-E3379192D8F8}" type="presParOf" srcId="{7A812F56-70C8-4CE5-A167-2B2A7194F155}" destId="{6A6B568E-6D7B-4684-9BFB-2C0B7F4FE73C}" srcOrd="37" destOrd="0" presId="urn:microsoft.com/office/officeart/2005/8/layout/vList4"/>
    <dgm:cxn modelId="{7AE4BBC5-9AAA-4B13-A165-A6116CCA1619}" type="presParOf" srcId="{7A812F56-70C8-4CE5-A167-2B2A7194F155}" destId="{AA92E71B-96B3-4DB5-BF77-BFE3E5784C6F}" srcOrd="38" destOrd="0" presId="urn:microsoft.com/office/officeart/2005/8/layout/vList4"/>
    <dgm:cxn modelId="{DAF1D9F8-F16F-4FA0-8085-7B9C45D73B9B}" type="presParOf" srcId="{AA92E71B-96B3-4DB5-BF77-BFE3E5784C6F}" destId="{904040EE-4E64-4BC7-A1A2-6DE614D9DA4F}" srcOrd="0" destOrd="0" presId="urn:microsoft.com/office/officeart/2005/8/layout/vList4"/>
    <dgm:cxn modelId="{A172FA03-0508-4408-9B93-5ACF40442F31}" type="presParOf" srcId="{AA92E71B-96B3-4DB5-BF77-BFE3E5784C6F}" destId="{A338DA33-B063-4C3B-A8CB-2A541AED28B1}" srcOrd="1" destOrd="0" presId="urn:microsoft.com/office/officeart/2005/8/layout/vList4"/>
    <dgm:cxn modelId="{6F8784E1-5E0B-405B-9351-7F0D0CE17FA1}" type="presParOf" srcId="{AA92E71B-96B3-4DB5-BF77-BFE3E5784C6F}" destId="{5CB7FDF7-8A59-4E4D-8D7A-859CC0794CE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693D2C-D95E-4A9D-9C56-20EA8CBF5631}"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SG"/>
        </a:p>
      </dgm:t>
    </dgm:pt>
    <dgm:pt modelId="{C9FF80D4-6929-43D5-9C4D-FBF9AB06ACA4}">
      <dgm:prSet phldrT="[Text]" custT="1"/>
      <dgm:spPr/>
      <dgm:t>
        <a:bodyPr/>
        <a:lstStyle/>
        <a:p>
          <a:r>
            <a:rPr lang="en-US" sz="1600" b="1" cap="none" dirty="0">
              <a:latin typeface="Calibri" panose="020F0502020204030204" pitchFamily="34" charset="0"/>
              <a:cs typeface="Calibri" panose="020F0502020204030204" pitchFamily="34" charset="0"/>
            </a:rPr>
            <a:t>	XYZ insurance</a:t>
          </a:r>
          <a:r>
            <a:rPr lang="en-US" sz="1600" cap="none" dirty="0">
              <a:latin typeface="Calibri" panose="020F0502020204030204" pitchFamily="34" charset="0"/>
              <a:cs typeface="Calibri" panose="020F0502020204030204" pitchFamily="34" charset="0"/>
            </a:rPr>
            <a:t> is the India's leading life insurance company established in </a:t>
          </a:r>
          <a:r>
            <a:rPr lang="en-SG" sz="1600" cap="none" dirty="0">
              <a:latin typeface="Calibri" panose="020F0502020204030204" pitchFamily="34" charset="0"/>
              <a:cs typeface="Calibri" panose="020F0502020204030204" pitchFamily="34" charset="0"/>
            </a:rPr>
            <a:t>founded in 2000.</a:t>
          </a:r>
          <a:r>
            <a:rPr lang="en-US" sz="1600" cap="none" dirty="0">
              <a:latin typeface="Calibri" panose="020F0502020204030204" pitchFamily="34" charset="0"/>
              <a:cs typeface="Calibri" panose="020F0502020204030204" pitchFamily="34" charset="0"/>
            </a:rPr>
            <a:t> 	The </a:t>
          </a:r>
          <a:r>
            <a:rPr lang="en-US" sz="1600" b="1" cap="none" dirty="0">
              <a:latin typeface="Calibri" panose="020F0502020204030204" pitchFamily="34" charset="0"/>
              <a:cs typeface="Calibri" panose="020F0502020204030204" pitchFamily="34" charset="0"/>
            </a:rPr>
            <a:t>company</a:t>
          </a:r>
          <a:r>
            <a:rPr lang="en-US" sz="1600" cap="none" dirty="0">
              <a:latin typeface="Calibri" panose="020F0502020204030204" pitchFamily="34" charset="0"/>
              <a:cs typeface="Calibri" panose="020F0502020204030204" pitchFamily="34" charset="0"/>
            </a:rPr>
            <a:t> is headquartered at New Delhi .</a:t>
          </a:r>
        </a:p>
        <a:p>
          <a:pPr>
            <a:buFont typeface="Wingdings" panose="05000000000000000000" pitchFamily="2" charset="2"/>
            <a:buChar char="v"/>
          </a:pPr>
          <a:r>
            <a:rPr lang="en-US" sz="1600" b="1" cap="none" dirty="0">
              <a:latin typeface="Calibri" panose="020F0502020204030204" pitchFamily="34" charset="0"/>
              <a:cs typeface="Calibri" panose="020F0502020204030204" pitchFamily="34" charset="0"/>
            </a:rPr>
            <a:t>	XYZ insurance</a:t>
          </a:r>
          <a:r>
            <a:rPr lang="en-US" sz="1600" cap="none" dirty="0">
              <a:latin typeface="Calibri" panose="020F0502020204030204" pitchFamily="34" charset="0"/>
              <a:cs typeface="Calibri" panose="020F0502020204030204" pitchFamily="34" charset="0"/>
            </a:rPr>
            <a:t> company ltd offers comprehensive </a:t>
          </a:r>
          <a:r>
            <a:rPr lang="en-US" sz="1600" b="1" cap="none" dirty="0">
              <a:latin typeface="Calibri" panose="020F0502020204030204" pitchFamily="34" charset="0"/>
              <a:cs typeface="Calibri" panose="020F0502020204030204" pitchFamily="34" charset="0"/>
            </a:rPr>
            <a:t>life insurance</a:t>
          </a:r>
          <a:r>
            <a:rPr lang="en-US" sz="1600" cap="none" dirty="0">
              <a:latin typeface="Calibri" panose="020F0502020204030204" pitchFamily="34" charset="0"/>
              <a:cs typeface="Calibri" panose="020F0502020204030204" pitchFamily="34" charset="0"/>
            </a:rPr>
            <a:t> and retirement solutions for 	the long-term savings and the protection to more than 30 lakh customers.</a:t>
          </a:r>
          <a:endParaRPr lang="en-SG" sz="1600" dirty="0">
            <a:latin typeface="Calibri" panose="020F0502020204030204" pitchFamily="34" charset="0"/>
            <a:cs typeface="Calibri" panose="020F0502020204030204" pitchFamily="34" charset="0"/>
          </a:endParaRPr>
        </a:p>
      </dgm:t>
    </dgm:pt>
    <dgm:pt modelId="{B32A22A8-93D3-4E73-9B19-E3D23B7D26BC}" type="parTrans" cxnId="{B9760B00-05FF-42D1-AFD4-8F2B2FDF6631}">
      <dgm:prSet/>
      <dgm:spPr/>
      <dgm:t>
        <a:bodyPr/>
        <a:lstStyle/>
        <a:p>
          <a:endParaRPr lang="en-SG"/>
        </a:p>
      </dgm:t>
    </dgm:pt>
    <dgm:pt modelId="{31BD5B1B-8D27-4097-B5F3-1C9197060C0B}" type="sibTrans" cxnId="{B9760B00-05FF-42D1-AFD4-8F2B2FDF6631}">
      <dgm:prSet/>
      <dgm:spPr/>
      <dgm:t>
        <a:bodyPr/>
        <a:lstStyle/>
        <a:p>
          <a:endParaRPr lang="en-SG"/>
        </a:p>
      </dgm:t>
    </dgm:pt>
    <dgm:pt modelId="{679EB924-0CB0-486B-B190-53014B923719}">
      <dgm:prSet phldrT="[Text]" custT="1"/>
      <dgm:spPr/>
      <dgm:t>
        <a:bodyPr/>
        <a:lstStyle/>
        <a:p>
          <a:r>
            <a:rPr lang="en-US" sz="1600" cap="none" dirty="0">
              <a:latin typeface="Calibri" panose="020F0502020204030204" pitchFamily="34" charset="0"/>
              <a:cs typeface="Calibri" panose="020F0502020204030204" pitchFamily="34" charset="0"/>
            </a:rPr>
            <a:t>	    While customer-service is key  of company’s success ,IVR or </a:t>
          </a:r>
          <a:r>
            <a:rPr lang="en-US" sz="1600" b="1" cap="none" dirty="0">
              <a:latin typeface="Calibri" panose="020F0502020204030204" pitchFamily="34" charset="0"/>
              <a:cs typeface="Calibri" panose="020F0502020204030204" pitchFamily="34" charset="0"/>
            </a:rPr>
            <a:t>I</a:t>
          </a:r>
          <a:r>
            <a:rPr lang="en-US" sz="1600" cap="none" dirty="0">
              <a:latin typeface="Calibri" panose="020F0502020204030204" pitchFamily="34" charset="0"/>
              <a:cs typeface="Calibri" panose="020F0502020204030204" pitchFamily="34" charset="0"/>
            </a:rPr>
            <a:t>nteractive </a:t>
          </a:r>
          <a:r>
            <a:rPr lang="en-US" sz="1600" b="1" cap="none" dirty="0">
              <a:latin typeface="Calibri" panose="020F0502020204030204" pitchFamily="34" charset="0"/>
              <a:cs typeface="Calibri" panose="020F0502020204030204" pitchFamily="34" charset="0"/>
            </a:rPr>
            <a:t>V</a:t>
          </a:r>
          <a:r>
            <a:rPr lang="en-US" sz="1600" cap="none" dirty="0">
              <a:latin typeface="Calibri" panose="020F0502020204030204" pitchFamily="34" charset="0"/>
              <a:cs typeface="Calibri" panose="020F0502020204030204" pitchFamily="34" charset="0"/>
            </a:rPr>
            <a:t>oice </a:t>
          </a:r>
          <a:r>
            <a:rPr lang="en-US" sz="1600" b="1" cap="none" dirty="0">
              <a:latin typeface="Calibri" panose="020F0502020204030204" pitchFamily="34" charset="0"/>
              <a:cs typeface="Calibri" panose="020F0502020204030204" pitchFamily="34" charset="0"/>
            </a:rPr>
            <a:t>R</a:t>
          </a:r>
          <a:r>
            <a:rPr lang="en-US" sz="1600" cap="none" dirty="0">
              <a:latin typeface="Calibri" panose="020F0502020204030204" pitchFamily="34" charset="0"/>
              <a:cs typeface="Calibri" panose="020F0502020204030204" pitchFamily="34" charset="0"/>
            </a:rPr>
            <a:t>esponse is an essential    tool for helping customer in finding the information quickly and improve the customer experience </a:t>
          </a:r>
        </a:p>
        <a:p>
          <a:pPr>
            <a:buFont typeface="Wingdings" panose="05000000000000000000" pitchFamily="2" charset="2"/>
            <a:buChar char="v"/>
          </a:pPr>
          <a:r>
            <a:rPr lang="en-US" sz="1600" cap="none" dirty="0">
              <a:latin typeface="Calibri" panose="020F0502020204030204" pitchFamily="34" charset="0"/>
              <a:cs typeface="Calibri" panose="020F0502020204030204" pitchFamily="34" charset="0"/>
            </a:rPr>
            <a:t> 	    </a:t>
          </a:r>
          <a:r>
            <a:rPr lang="en-US" sz="1600" b="1" cap="none" dirty="0">
              <a:latin typeface="Calibri" panose="020F0502020204030204" pitchFamily="34" charset="0"/>
              <a:cs typeface="Calibri" panose="020F0502020204030204" pitchFamily="34" charset="0"/>
            </a:rPr>
            <a:t> IVR</a:t>
          </a:r>
          <a:r>
            <a:rPr lang="en-US" sz="1600" cap="none" dirty="0">
              <a:latin typeface="Calibri" panose="020F0502020204030204" pitchFamily="34" charset="0"/>
              <a:cs typeface="Calibri" panose="020F0502020204030204" pitchFamily="34" charset="0"/>
            </a:rPr>
            <a:t>, uses touch-tone or speech recognition technology to identify and route callers to the most 	     qualified agents, driving greater efficiency  of the customer satisfaction.</a:t>
          </a:r>
          <a:endParaRPr lang="en-SG" sz="1600" dirty="0">
            <a:latin typeface="Calibri" panose="020F0502020204030204" pitchFamily="34" charset="0"/>
            <a:cs typeface="Calibri" panose="020F0502020204030204" pitchFamily="34" charset="0"/>
          </a:endParaRPr>
        </a:p>
      </dgm:t>
    </dgm:pt>
    <dgm:pt modelId="{5D102214-85A4-4603-BDF6-E3F413E3306E}" type="parTrans" cxnId="{5C6384A3-2F59-4917-86CC-F9C574588337}">
      <dgm:prSet/>
      <dgm:spPr/>
      <dgm:t>
        <a:bodyPr/>
        <a:lstStyle/>
        <a:p>
          <a:endParaRPr lang="en-SG"/>
        </a:p>
      </dgm:t>
    </dgm:pt>
    <dgm:pt modelId="{AC45CEA0-F7AB-44C8-B572-AA59C7B3D935}" type="sibTrans" cxnId="{5C6384A3-2F59-4917-86CC-F9C574588337}">
      <dgm:prSet/>
      <dgm:spPr/>
      <dgm:t>
        <a:bodyPr/>
        <a:lstStyle/>
        <a:p>
          <a:endParaRPr lang="en-SG"/>
        </a:p>
      </dgm:t>
    </dgm:pt>
    <dgm:pt modelId="{CF2643B9-343D-492F-A9D4-DBE98E5E2587}">
      <dgm:prSet phldrT="[Text]"/>
      <dgm:spPr/>
      <dgm:t>
        <a:bodyPr/>
        <a:lstStyle/>
        <a:p>
          <a:pPr algn="l">
            <a:buFont typeface="Wingdings" panose="05000000000000000000" pitchFamily="2" charset="2"/>
            <a:buChar char="v"/>
          </a:pPr>
          <a:r>
            <a:rPr lang="en-US" cap="none" dirty="0">
              <a:latin typeface="Calibri" panose="020F0502020204030204" pitchFamily="34" charset="0"/>
              <a:cs typeface="Calibri" panose="020F0502020204030204" pitchFamily="34" charset="0"/>
            </a:rPr>
            <a:t>	Though IVR allows customers to save time, customers lose patience when they are forced to listen to  long m menu  menu options. Fortunately, a great benefit of IVR is allowing customers to skip the options they don’t 	need, which saves time and bandwidth.</a:t>
          </a:r>
        </a:p>
        <a:p>
          <a:pPr algn="l">
            <a:buFont typeface="Wingdings" panose="05000000000000000000" pitchFamily="2" charset="2"/>
            <a:buChar char="v"/>
          </a:pPr>
          <a:r>
            <a:rPr lang="en-US" cap="none" dirty="0">
              <a:latin typeface="Calibri" panose="020F0502020204030204" pitchFamily="34" charset="0"/>
              <a:cs typeface="Calibri" panose="020F0502020204030204" pitchFamily="34" charset="0"/>
            </a:rPr>
            <a:t>	The </a:t>
          </a:r>
          <a:r>
            <a:rPr lang="en-US" b="1" cap="none" dirty="0">
              <a:latin typeface="Calibri" panose="020F0502020204030204" pitchFamily="34" charset="0"/>
              <a:cs typeface="Calibri" panose="020F0502020204030204" pitchFamily="34" charset="0"/>
            </a:rPr>
            <a:t>business problem </a:t>
          </a:r>
          <a:r>
            <a:rPr lang="en-US" cap="none" dirty="0">
              <a:latin typeface="Calibri" panose="020F0502020204030204" pitchFamily="34" charset="0"/>
              <a:cs typeface="Calibri" panose="020F0502020204030204" pitchFamily="34" charset="0"/>
            </a:rPr>
            <a:t>is to identify and recommend the top 3 intents specific to each of the customers.</a:t>
          </a:r>
          <a:endParaRPr lang="en-SG" dirty="0"/>
        </a:p>
      </dgm:t>
    </dgm:pt>
    <dgm:pt modelId="{978C84AC-F69A-470D-84D1-D09BFE99BAEC}" type="parTrans" cxnId="{7CE7475F-763E-4977-B774-B7A2607875F5}">
      <dgm:prSet/>
      <dgm:spPr/>
      <dgm:t>
        <a:bodyPr/>
        <a:lstStyle/>
        <a:p>
          <a:endParaRPr lang="en-SG"/>
        </a:p>
      </dgm:t>
    </dgm:pt>
    <dgm:pt modelId="{E867B3DA-53EE-4FFB-A9E9-95A1AB4B46BB}" type="sibTrans" cxnId="{7CE7475F-763E-4977-B774-B7A2607875F5}">
      <dgm:prSet/>
      <dgm:spPr/>
      <dgm:t>
        <a:bodyPr/>
        <a:lstStyle/>
        <a:p>
          <a:endParaRPr lang="en-SG"/>
        </a:p>
      </dgm:t>
    </dgm:pt>
    <dgm:pt modelId="{23BD2221-4CC7-4B02-B00D-A93DD97BFD68}" type="pres">
      <dgm:prSet presAssocID="{CB693D2C-D95E-4A9D-9C56-20EA8CBF5631}" presName="Name0" presStyleCnt="0">
        <dgm:presLayoutVars>
          <dgm:chMax val="7"/>
          <dgm:chPref val="7"/>
          <dgm:dir/>
        </dgm:presLayoutVars>
      </dgm:prSet>
      <dgm:spPr/>
    </dgm:pt>
    <dgm:pt modelId="{E6E7F6FA-CD91-4CED-BDF8-73B7356B4941}" type="pres">
      <dgm:prSet presAssocID="{CB693D2C-D95E-4A9D-9C56-20EA8CBF5631}" presName="Name1" presStyleCnt="0"/>
      <dgm:spPr/>
    </dgm:pt>
    <dgm:pt modelId="{4BFEA3F6-EC68-4BA3-886F-5AA78014C299}" type="pres">
      <dgm:prSet presAssocID="{CB693D2C-D95E-4A9D-9C56-20EA8CBF5631}" presName="cycle" presStyleCnt="0"/>
      <dgm:spPr/>
    </dgm:pt>
    <dgm:pt modelId="{2F98B412-4196-4647-B975-68DED2F16D71}" type="pres">
      <dgm:prSet presAssocID="{CB693D2C-D95E-4A9D-9C56-20EA8CBF5631}" presName="srcNode" presStyleLbl="node1" presStyleIdx="0" presStyleCnt="3"/>
      <dgm:spPr/>
    </dgm:pt>
    <dgm:pt modelId="{538FD6CA-98D0-4947-B39A-0D00E66088C9}" type="pres">
      <dgm:prSet presAssocID="{CB693D2C-D95E-4A9D-9C56-20EA8CBF5631}" presName="conn" presStyleLbl="parChTrans1D2" presStyleIdx="0" presStyleCnt="1"/>
      <dgm:spPr/>
    </dgm:pt>
    <dgm:pt modelId="{78D233AC-C912-44DB-8864-35F425EBB04A}" type="pres">
      <dgm:prSet presAssocID="{CB693D2C-D95E-4A9D-9C56-20EA8CBF5631}" presName="extraNode" presStyleLbl="node1" presStyleIdx="0" presStyleCnt="3"/>
      <dgm:spPr/>
    </dgm:pt>
    <dgm:pt modelId="{36F26A27-60D7-4A48-968E-A9C253D12937}" type="pres">
      <dgm:prSet presAssocID="{CB693D2C-D95E-4A9D-9C56-20EA8CBF5631}" presName="dstNode" presStyleLbl="node1" presStyleIdx="0" presStyleCnt="3"/>
      <dgm:spPr/>
    </dgm:pt>
    <dgm:pt modelId="{C7136257-36B3-44BC-9974-4E55A25433D3}" type="pres">
      <dgm:prSet presAssocID="{C9FF80D4-6929-43D5-9C4D-FBF9AB06ACA4}" presName="text_1" presStyleLbl="node1" presStyleIdx="0" presStyleCnt="3" custScaleX="92349">
        <dgm:presLayoutVars>
          <dgm:bulletEnabled val="1"/>
        </dgm:presLayoutVars>
      </dgm:prSet>
      <dgm:spPr/>
    </dgm:pt>
    <dgm:pt modelId="{51100B07-ED78-4625-B220-1086115CA611}" type="pres">
      <dgm:prSet presAssocID="{C9FF80D4-6929-43D5-9C4D-FBF9AB06ACA4}" presName="accent_1" presStyleCnt="0"/>
      <dgm:spPr/>
    </dgm:pt>
    <dgm:pt modelId="{D065E081-BCAE-4017-BE77-46150D4433A8}" type="pres">
      <dgm:prSet presAssocID="{C9FF80D4-6929-43D5-9C4D-FBF9AB06ACA4}" presName="accentRepeatNode" presStyleLbl="solidFgAcc1" presStyleIdx="0" presStyleCnt="3" custScaleX="221672" custLinFactNeighborX="12762"/>
      <dgm:spPr/>
    </dgm:pt>
    <dgm:pt modelId="{E2730553-B082-4C00-9C44-C7433D02BEDE}" type="pres">
      <dgm:prSet presAssocID="{679EB924-0CB0-486B-B190-53014B923719}" presName="text_2" presStyleLbl="node1" presStyleIdx="1" presStyleCnt="3" custScaleX="97059" custScaleY="99010" custLinFactNeighborX="-2646">
        <dgm:presLayoutVars>
          <dgm:bulletEnabled val="1"/>
        </dgm:presLayoutVars>
      </dgm:prSet>
      <dgm:spPr/>
    </dgm:pt>
    <dgm:pt modelId="{9A2B33B2-9E31-4AC4-A4C9-C79DBFCE1A57}" type="pres">
      <dgm:prSet presAssocID="{679EB924-0CB0-486B-B190-53014B923719}" presName="accent_2" presStyleCnt="0"/>
      <dgm:spPr/>
    </dgm:pt>
    <dgm:pt modelId="{90017205-8578-470F-8114-637B7108925F}" type="pres">
      <dgm:prSet presAssocID="{679EB924-0CB0-486B-B190-53014B923719}" presName="accentRepeatNode" presStyleLbl="solidFgAcc1" presStyleIdx="1" presStyleCnt="3" custScaleX="228389"/>
      <dgm:spPr/>
    </dgm:pt>
    <dgm:pt modelId="{DAF33CC2-4FB4-45DA-A0F1-CB19C7496E49}" type="pres">
      <dgm:prSet presAssocID="{CF2643B9-343D-492F-A9D4-DBE98E5E2587}" presName="text_3" presStyleLbl="node1" presStyleIdx="2" presStyleCnt="3" custScaleX="92349">
        <dgm:presLayoutVars>
          <dgm:bulletEnabled val="1"/>
        </dgm:presLayoutVars>
      </dgm:prSet>
      <dgm:spPr/>
    </dgm:pt>
    <dgm:pt modelId="{4BBBB7E8-5D76-4887-8B0E-E75DD9699368}" type="pres">
      <dgm:prSet presAssocID="{CF2643B9-343D-492F-A9D4-DBE98E5E2587}" presName="accent_3" presStyleCnt="0"/>
      <dgm:spPr/>
    </dgm:pt>
    <dgm:pt modelId="{3AE633FC-D61F-4BD1-938A-5B45E3808E27}" type="pres">
      <dgm:prSet presAssocID="{CF2643B9-343D-492F-A9D4-DBE98E5E2587}" presName="accentRepeatNode" presStyleLbl="solidFgAcc1" presStyleIdx="2" presStyleCnt="3" custScaleX="242842" custLinFactNeighborX="15751" custLinFactNeighborY="-1828"/>
      <dgm:spPr/>
    </dgm:pt>
  </dgm:ptLst>
  <dgm:cxnLst>
    <dgm:cxn modelId="{B9760B00-05FF-42D1-AFD4-8F2B2FDF6631}" srcId="{CB693D2C-D95E-4A9D-9C56-20EA8CBF5631}" destId="{C9FF80D4-6929-43D5-9C4D-FBF9AB06ACA4}" srcOrd="0" destOrd="0" parTransId="{B32A22A8-93D3-4E73-9B19-E3D23B7D26BC}" sibTransId="{31BD5B1B-8D27-4097-B5F3-1C9197060C0B}"/>
    <dgm:cxn modelId="{1F15DD28-5911-4BE5-A1D2-FE77282D1807}" type="presOf" srcId="{679EB924-0CB0-486B-B190-53014B923719}" destId="{E2730553-B082-4C00-9C44-C7433D02BEDE}" srcOrd="0" destOrd="0" presId="urn:microsoft.com/office/officeart/2008/layout/VerticalCurvedList"/>
    <dgm:cxn modelId="{7CE7475F-763E-4977-B774-B7A2607875F5}" srcId="{CB693D2C-D95E-4A9D-9C56-20EA8CBF5631}" destId="{CF2643B9-343D-492F-A9D4-DBE98E5E2587}" srcOrd="2" destOrd="0" parTransId="{978C84AC-F69A-470D-84D1-D09BFE99BAEC}" sibTransId="{E867B3DA-53EE-4FFB-A9E9-95A1AB4B46BB}"/>
    <dgm:cxn modelId="{750F0660-AE8B-47C9-98A7-F28ACCF7FBC8}" type="presOf" srcId="{31BD5B1B-8D27-4097-B5F3-1C9197060C0B}" destId="{538FD6CA-98D0-4947-B39A-0D00E66088C9}" srcOrd="0" destOrd="0" presId="urn:microsoft.com/office/officeart/2008/layout/VerticalCurvedList"/>
    <dgm:cxn modelId="{5C6384A3-2F59-4917-86CC-F9C574588337}" srcId="{CB693D2C-D95E-4A9D-9C56-20EA8CBF5631}" destId="{679EB924-0CB0-486B-B190-53014B923719}" srcOrd="1" destOrd="0" parTransId="{5D102214-85A4-4603-BDF6-E3F413E3306E}" sibTransId="{AC45CEA0-F7AB-44C8-B572-AA59C7B3D935}"/>
    <dgm:cxn modelId="{506ABEB0-9086-4ACD-8E5E-02FCE7497A5F}" type="presOf" srcId="{C9FF80D4-6929-43D5-9C4D-FBF9AB06ACA4}" destId="{C7136257-36B3-44BC-9974-4E55A25433D3}" srcOrd="0" destOrd="0" presId="urn:microsoft.com/office/officeart/2008/layout/VerticalCurvedList"/>
    <dgm:cxn modelId="{18FB3DB5-69B2-42E4-A430-D8E15662DD79}" type="presOf" srcId="{CF2643B9-343D-492F-A9D4-DBE98E5E2587}" destId="{DAF33CC2-4FB4-45DA-A0F1-CB19C7496E49}" srcOrd="0" destOrd="0" presId="urn:microsoft.com/office/officeart/2008/layout/VerticalCurvedList"/>
    <dgm:cxn modelId="{624902F4-4DD7-4DE2-9A60-F842B774CC2E}" type="presOf" srcId="{CB693D2C-D95E-4A9D-9C56-20EA8CBF5631}" destId="{23BD2221-4CC7-4B02-B00D-A93DD97BFD68}" srcOrd="0" destOrd="0" presId="urn:microsoft.com/office/officeart/2008/layout/VerticalCurvedList"/>
    <dgm:cxn modelId="{0204E4EE-D89B-4B10-918C-C8C161562943}" type="presParOf" srcId="{23BD2221-4CC7-4B02-B00D-A93DD97BFD68}" destId="{E6E7F6FA-CD91-4CED-BDF8-73B7356B4941}" srcOrd="0" destOrd="0" presId="urn:microsoft.com/office/officeart/2008/layout/VerticalCurvedList"/>
    <dgm:cxn modelId="{CCCA5202-8F4E-492E-86D5-FCB888FE0484}" type="presParOf" srcId="{E6E7F6FA-CD91-4CED-BDF8-73B7356B4941}" destId="{4BFEA3F6-EC68-4BA3-886F-5AA78014C299}" srcOrd="0" destOrd="0" presId="urn:microsoft.com/office/officeart/2008/layout/VerticalCurvedList"/>
    <dgm:cxn modelId="{5759EAEE-B4B0-4C77-B9D2-5ABD9C0FF8EE}" type="presParOf" srcId="{4BFEA3F6-EC68-4BA3-886F-5AA78014C299}" destId="{2F98B412-4196-4647-B975-68DED2F16D71}" srcOrd="0" destOrd="0" presId="urn:microsoft.com/office/officeart/2008/layout/VerticalCurvedList"/>
    <dgm:cxn modelId="{C24279F1-F89B-4120-9DE4-D3E2B734C763}" type="presParOf" srcId="{4BFEA3F6-EC68-4BA3-886F-5AA78014C299}" destId="{538FD6CA-98D0-4947-B39A-0D00E66088C9}" srcOrd="1" destOrd="0" presId="urn:microsoft.com/office/officeart/2008/layout/VerticalCurvedList"/>
    <dgm:cxn modelId="{1E9F29BD-8F4B-4AAE-BC07-004067862D31}" type="presParOf" srcId="{4BFEA3F6-EC68-4BA3-886F-5AA78014C299}" destId="{78D233AC-C912-44DB-8864-35F425EBB04A}" srcOrd="2" destOrd="0" presId="urn:microsoft.com/office/officeart/2008/layout/VerticalCurvedList"/>
    <dgm:cxn modelId="{B05A1FC9-6190-4126-81E7-F4339C1C9025}" type="presParOf" srcId="{4BFEA3F6-EC68-4BA3-886F-5AA78014C299}" destId="{36F26A27-60D7-4A48-968E-A9C253D12937}" srcOrd="3" destOrd="0" presId="urn:microsoft.com/office/officeart/2008/layout/VerticalCurvedList"/>
    <dgm:cxn modelId="{EB333C3D-23DA-473E-9A91-20B167E72C1F}" type="presParOf" srcId="{E6E7F6FA-CD91-4CED-BDF8-73B7356B4941}" destId="{C7136257-36B3-44BC-9974-4E55A25433D3}" srcOrd="1" destOrd="0" presId="urn:microsoft.com/office/officeart/2008/layout/VerticalCurvedList"/>
    <dgm:cxn modelId="{18FEBD05-B309-48A0-8666-1E8B637D96A0}" type="presParOf" srcId="{E6E7F6FA-CD91-4CED-BDF8-73B7356B4941}" destId="{51100B07-ED78-4625-B220-1086115CA611}" srcOrd="2" destOrd="0" presId="urn:microsoft.com/office/officeart/2008/layout/VerticalCurvedList"/>
    <dgm:cxn modelId="{0F1C762E-32F5-468F-B5CC-2A8CB543FB24}" type="presParOf" srcId="{51100B07-ED78-4625-B220-1086115CA611}" destId="{D065E081-BCAE-4017-BE77-46150D4433A8}" srcOrd="0" destOrd="0" presId="urn:microsoft.com/office/officeart/2008/layout/VerticalCurvedList"/>
    <dgm:cxn modelId="{383CDF85-0657-4275-A76A-F67A56C46156}" type="presParOf" srcId="{E6E7F6FA-CD91-4CED-BDF8-73B7356B4941}" destId="{E2730553-B082-4C00-9C44-C7433D02BEDE}" srcOrd="3" destOrd="0" presId="urn:microsoft.com/office/officeart/2008/layout/VerticalCurvedList"/>
    <dgm:cxn modelId="{7919B124-0E62-470A-ABA9-00287016EC06}" type="presParOf" srcId="{E6E7F6FA-CD91-4CED-BDF8-73B7356B4941}" destId="{9A2B33B2-9E31-4AC4-A4C9-C79DBFCE1A57}" srcOrd="4" destOrd="0" presId="urn:microsoft.com/office/officeart/2008/layout/VerticalCurvedList"/>
    <dgm:cxn modelId="{11ED1AE8-6C81-48B2-99A6-1A7B378E5666}" type="presParOf" srcId="{9A2B33B2-9E31-4AC4-A4C9-C79DBFCE1A57}" destId="{90017205-8578-470F-8114-637B7108925F}" srcOrd="0" destOrd="0" presId="urn:microsoft.com/office/officeart/2008/layout/VerticalCurvedList"/>
    <dgm:cxn modelId="{D9662783-8C4D-46DD-9D47-DCA6FD4855C8}" type="presParOf" srcId="{E6E7F6FA-CD91-4CED-BDF8-73B7356B4941}" destId="{DAF33CC2-4FB4-45DA-A0F1-CB19C7496E49}" srcOrd="5" destOrd="0" presId="urn:microsoft.com/office/officeart/2008/layout/VerticalCurvedList"/>
    <dgm:cxn modelId="{2235B0E7-221D-4F53-A3E3-E67AFDF65245}" type="presParOf" srcId="{E6E7F6FA-CD91-4CED-BDF8-73B7356B4941}" destId="{4BBBB7E8-5D76-4887-8B0E-E75DD9699368}" srcOrd="6" destOrd="0" presId="urn:microsoft.com/office/officeart/2008/layout/VerticalCurvedList"/>
    <dgm:cxn modelId="{7022E09B-69E2-451F-BFB2-7B96757F0381}" type="presParOf" srcId="{4BBBB7E8-5D76-4887-8B0E-E75DD9699368}" destId="{3AE633FC-D61F-4BD1-938A-5B45E3808E2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5B6C7-628D-40EF-9DEE-9F061F7C6DB6}">
      <dsp:nvSpPr>
        <dsp:cNvPr id="0" name=""/>
        <dsp:cNvSpPr/>
      </dsp:nvSpPr>
      <dsp:spPr>
        <a:xfrm>
          <a:off x="0" y="0"/>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1" kern="1200" dirty="0">
              <a:latin typeface="Calibri" pitchFamily="34" charset="0"/>
              <a:cs typeface="Calibri" pitchFamily="34" charset="0"/>
            </a:rPr>
            <a:t>Introduction</a:t>
          </a:r>
          <a:endParaRPr lang="en-US" sz="1500" b="1" kern="1200" dirty="0">
            <a:latin typeface="Calibri" pitchFamily="34" charset="0"/>
            <a:cs typeface="Calibri" pitchFamily="34" charset="0"/>
          </a:endParaRPr>
        </a:p>
      </dsp:txBody>
      <dsp:txXfrm>
        <a:off x="2336444" y="0"/>
        <a:ext cx="9219724" cy="252107"/>
      </dsp:txXfrm>
    </dsp:sp>
    <dsp:sp modelId="{05986865-41AF-472A-B194-DF2DE4D4AC5E}">
      <dsp:nvSpPr>
        <dsp:cNvPr id="0" name=""/>
        <dsp:cNvSpPr/>
      </dsp:nvSpPr>
      <dsp:spPr>
        <a:xfrm>
          <a:off x="25210" y="25210"/>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1C5E2295-83AD-406C-9C77-22604210B9D3}">
      <dsp:nvSpPr>
        <dsp:cNvPr id="0" name=""/>
        <dsp:cNvSpPr/>
      </dsp:nvSpPr>
      <dsp:spPr>
        <a:xfrm>
          <a:off x="0" y="277318"/>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itchFamily="34" charset="0"/>
              <a:cs typeface="Calibri" pitchFamily="34" charset="0"/>
            </a:rPr>
            <a:t>Executive</a:t>
          </a:r>
          <a:r>
            <a:rPr lang="en-US" sz="1500" b="1" kern="1200" dirty="0">
              <a:latin typeface="Calibri" pitchFamily="34" charset="0"/>
              <a:cs typeface="Calibri" pitchFamily="34" charset="0"/>
            </a:rPr>
            <a:t> Summary</a:t>
          </a:r>
        </a:p>
      </dsp:txBody>
      <dsp:txXfrm>
        <a:off x="2336444" y="277318"/>
        <a:ext cx="9219724" cy="252107"/>
      </dsp:txXfrm>
    </dsp:sp>
    <dsp:sp modelId="{E6D64D36-9998-4502-8D6D-D10C0A128F3F}">
      <dsp:nvSpPr>
        <dsp:cNvPr id="0" name=""/>
        <dsp:cNvSpPr/>
      </dsp:nvSpPr>
      <dsp:spPr>
        <a:xfrm>
          <a:off x="25210" y="302529"/>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9504054-1813-41E7-B98B-C027B2646A53}">
      <dsp:nvSpPr>
        <dsp:cNvPr id="0" name=""/>
        <dsp:cNvSpPr/>
      </dsp:nvSpPr>
      <dsp:spPr>
        <a:xfrm>
          <a:off x="0" y="554637"/>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Scope and Data</a:t>
          </a:r>
        </a:p>
      </dsp:txBody>
      <dsp:txXfrm>
        <a:off x="2336444" y="554637"/>
        <a:ext cx="9219724" cy="252107"/>
      </dsp:txXfrm>
    </dsp:sp>
    <dsp:sp modelId="{DFCD211E-5252-48B2-8ACE-8FB787BA86CC}">
      <dsp:nvSpPr>
        <dsp:cNvPr id="0" name=""/>
        <dsp:cNvSpPr/>
      </dsp:nvSpPr>
      <dsp:spPr>
        <a:xfrm>
          <a:off x="25210" y="579848"/>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8823C96-2F46-497E-908D-0BE9B0D8C590}">
      <dsp:nvSpPr>
        <dsp:cNvPr id="0" name=""/>
        <dsp:cNvSpPr/>
      </dsp:nvSpPr>
      <dsp:spPr>
        <a:xfrm>
          <a:off x="0" y="831956"/>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Data Summary</a:t>
          </a:r>
        </a:p>
      </dsp:txBody>
      <dsp:txXfrm>
        <a:off x="2336444" y="831956"/>
        <a:ext cx="9219724" cy="252107"/>
      </dsp:txXfrm>
    </dsp:sp>
    <dsp:sp modelId="{8F5EC327-6CED-433E-8FA2-E5CA702A1E3F}">
      <dsp:nvSpPr>
        <dsp:cNvPr id="0" name=""/>
        <dsp:cNvSpPr/>
      </dsp:nvSpPr>
      <dsp:spPr>
        <a:xfrm>
          <a:off x="25210" y="857167"/>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B78A73F-4BB6-428C-96F9-349CD009614D}">
      <dsp:nvSpPr>
        <dsp:cNvPr id="0" name=""/>
        <dsp:cNvSpPr/>
      </dsp:nvSpPr>
      <dsp:spPr>
        <a:xfrm>
          <a:off x="0" y="1109275"/>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Data and its Variables (Features)</a:t>
          </a:r>
        </a:p>
      </dsp:txBody>
      <dsp:txXfrm>
        <a:off x="2336444" y="1109275"/>
        <a:ext cx="9219724" cy="252107"/>
      </dsp:txXfrm>
    </dsp:sp>
    <dsp:sp modelId="{4EBE9727-1664-4A57-8E09-0D854AA2F378}">
      <dsp:nvSpPr>
        <dsp:cNvPr id="0" name=""/>
        <dsp:cNvSpPr/>
      </dsp:nvSpPr>
      <dsp:spPr>
        <a:xfrm>
          <a:off x="25210" y="1134485"/>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53B1EBC-5686-413A-9D68-C018CF2E6C9B}">
      <dsp:nvSpPr>
        <dsp:cNvPr id="0" name=""/>
        <dsp:cNvSpPr/>
      </dsp:nvSpPr>
      <dsp:spPr>
        <a:xfrm>
          <a:off x="0" y="1386593"/>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Modeling approach</a:t>
          </a:r>
        </a:p>
      </dsp:txBody>
      <dsp:txXfrm>
        <a:off x="2336444" y="1386593"/>
        <a:ext cx="9219724" cy="252107"/>
      </dsp:txXfrm>
    </dsp:sp>
    <dsp:sp modelId="{C6493048-9E84-4330-9429-A69766492EA5}">
      <dsp:nvSpPr>
        <dsp:cNvPr id="0" name=""/>
        <dsp:cNvSpPr/>
      </dsp:nvSpPr>
      <dsp:spPr>
        <a:xfrm>
          <a:off x="25210" y="1411804"/>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9153C1A-8B84-4DBA-A35A-BB1E9A667EEF}">
      <dsp:nvSpPr>
        <dsp:cNvPr id="0" name=""/>
        <dsp:cNvSpPr/>
      </dsp:nvSpPr>
      <dsp:spPr>
        <a:xfrm>
          <a:off x="0" y="1663912"/>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 performance metrics</a:t>
          </a:r>
        </a:p>
      </dsp:txBody>
      <dsp:txXfrm>
        <a:off x="2336444" y="1663912"/>
        <a:ext cx="9219724" cy="252107"/>
      </dsp:txXfrm>
    </dsp:sp>
    <dsp:sp modelId="{AE8C0C73-0711-48B5-8376-CAA603D499AF}">
      <dsp:nvSpPr>
        <dsp:cNvPr id="0" name=""/>
        <dsp:cNvSpPr/>
      </dsp:nvSpPr>
      <dsp:spPr>
        <a:xfrm>
          <a:off x="25210" y="1689123"/>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1B39236-DAC6-4B9C-BE4F-A69800BD8337}">
      <dsp:nvSpPr>
        <dsp:cNvPr id="0" name=""/>
        <dsp:cNvSpPr/>
      </dsp:nvSpPr>
      <dsp:spPr>
        <a:xfrm>
          <a:off x="0" y="1941231"/>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Data Preparation </a:t>
          </a:r>
        </a:p>
      </dsp:txBody>
      <dsp:txXfrm>
        <a:off x="2336444" y="1941231"/>
        <a:ext cx="9219724" cy="252107"/>
      </dsp:txXfrm>
    </dsp:sp>
    <dsp:sp modelId="{E4B412E4-D1E8-434B-AD1B-DE43F664E2E2}">
      <dsp:nvSpPr>
        <dsp:cNvPr id="0" name=""/>
        <dsp:cNvSpPr/>
      </dsp:nvSpPr>
      <dsp:spPr>
        <a:xfrm>
          <a:off x="25210" y="1966442"/>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6162143-8C11-425E-9A96-EBC0C4994F1F}">
      <dsp:nvSpPr>
        <dsp:cNvPr id="0" name=""/>
        <dsp:cNvSpPr/>
      </dsp:nvSpPr>
      <dsp:spPr>
        <a:xfrm>
          <a:off x="0" y="2218550"/>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Analysis &amp; Modeling </a:t>
          </a:r>
        </a:p>
      </dsp:txBody>
      <dsp:txXfrm>
        <a:off x="2336444" y="2218550"/>
        <a:ext cx="9219724" cy="252107"/>
      </dsp:txXfrm>
    </dsp:sp>
    <dsp:sp modelId="{7FF02BEE-8004-46BA-9487-C2358A931FDD}">
      <dsp:nvSpPr>
        <dsp:cNvPr id="0" name=""/>
        <dsp:cNvSpPr/>
      </dsp:nvSpPr>
      <dsp:spPr>
        <a:xfrm>
          <a:off x="25210" y="2243760"/>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48CD20E-6F81-451A-9F91-4CCA3CEC3D02}">
      <dsp:nvSpPr>
        <dsp:cNvPr id="0" name=""/>
        <dsp:cNvSpPr/>
      </dsp:nvSpPr>
      <dsp:spPr>
        <a:xfrm>
          <a:off x="0" y="2495868"/>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 variables (features selected by XGBM Classifier)</a:t>
          </a:r>
        </a:p>
      </dsp:txBody>
      <dsp:txXfrm>
        <a:off x="2336444" y="2495868"/>
        <a:ext cx="9219724" cy="252107"/>
      </dsp:txXfrm>
    </dsp:sp>
    <dsp:sp modelId="{E1C87B9A-BDB7-442B-A10F-4A6870544083}">
      <dsp:nvSpPr>
        <dsp:cNvPr id="0" name=""/>
        <dsp:cNvSpPr/>
      </dsp:nvSpPr>
      <dsp:spPr>
        <a:xfrm>
          <a:off x="25210" y="2521079"/>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56F5524-6B74-4021-B5E5-D146017B4AAB}">
      <dsp:nvSpPr>
        <dsp:cNvPr id="0" name=""/>
        <dsp:cNvSpPr/>
      </dsp:nvSpPr>
      <dsp:spPr>
        <a:xfrm>
          <a:off x="0" y="2773187"/>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Checking for Common Features (Top-10)</a:t>
          </a:r>
        </a:p>
      </dsp:txBody>
      <dsp:txXfrm>
        <a:off x="2336444" y="2773187"/>
        <a:ext cx="9219724" cy="252107"/>
      </dsp:txXfrm>
    </dsp:sp>
    <dsp:sp modelId="{45A79F6D-5EBF-4FB8-A7C8-6E398E509458}">
      <dsp:nvSpPr>
        <dsp:cNvPr id="0" name=""/>
        <dsp:cNvSpPr/>
      </dsp:nvSpPr>
      <dsp:spPr>
        <a:xfrm>
          <a:off x="25210" y="2798398"/>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B23C76D-B40D-4C8F-961C-2E50347B3515}">
      <dsp:nvSpPr>
        <dsp:cNvPr id="0" name=""/>
        <dsp:cNvSpPr/>
      </dsp:nvSpPr>
      <dsp:spPr>
        <a:xfrm>
          <a:off x="0" y="3050506"/>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 Validation </a:t>
          </a:r>
        </a:p>
      </dsp:txBody>
      <dsp:txXfrm>
        <a:off x="2336444" y="3050506"/>
        <a:ext cx="9219724" cy="252107"/>
      </dsp:txXfrm>
    </dsp:sp>
    <dsp:sp modelId="{6C9240F8-0D2E-4C74-91CE-B8A66E2C6C17}">
      <dsp:nvSpPr>
        <dsp:cNvPr id="0" name=""/>
        <dsp:cNvSpPr/>
      </dsp:nvSpPr>
      <dsp:spPr>
        <a:xfrm>
          <a:off x="25210" y="3075717"/>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1D4C653-18A4-4D72-8D78-4AC82E111BE8}">
      <dsp:nvSpPr>
        <dsp:cNvPr id="0" name=""/>
        <dsp:cNvSpPr/>
      </dsp:nvSpPr>
      <dsp:spPr>
        <a:xfrm>
          <a:off x="0" y="3327825"/>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 Validation – Comparison of Models performance</a:t>
          </a:r>
        </a:p>
      </dsp:txBody>
      <dsp:txXfrm>
        <a:off x="2336444" y="3327825"/>
        <a:ext cx="9219724" cy="252107"/>
      </dsp:txXfrm>
    </dsp:sp>
    <dsp:sp modelId="{0E2A148C-BCB9-433E-A00F-75AA97EEB642}">
      <dsp:nvSpPr>
        <dsp:cNvPr id="0" name=""/>
        <dsp:cNvSpPr/>
      </dsp:nvSpPr>
      <dsp:spPr>
        <a:xfrm>
          <a:off x="25210" y="3353035"/>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B41D888-675E-4BDC-B4DB-173EBAB5EF26}">
      <dsp:nvSpPr>
        <dsp:cNvPr id="0" name=""/>
        <dsp:cNvSpPr/>
      </dsp:nvSpPr>
      <dsp:spPr>
        <a:xfrm>
          <a:off x="0" y="3605143"/>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Validation of Model– Performance Metrics Of  The Selected Model</a:t>
          </a:r>
        </a:p>
      </dsp:txBody>
      <dsp:txXfrm>
        <a:off x="2336444" y="3605143"/>
        <a:ext cx="9219724" cy="252107"/>
      </dsp:txXfrm>
    </dsp:sp>
    <dsp:sp modelId="{7E779402-17B5-4089-88BF-C890DF513FC8}">
      <dsp:nvSpPr>
        <dsp:cNvPr id="0" name=""/>
        <dsp:cNvSpPr/>
      </dsp:nvSpPr>
      <dsp:spPr>
        <a:xfrm>
          <a:off x="25210" y="3630354"/>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38D2D44-FC40-4F83-B43F-3131DECF2DF5}">
      <dsp:nvSpPr>
        <dsp:cNvPr id="0" name=""/>
        <dsp:cNvSpPr/>
      </dsp:nvSpPr>
      <dsp:spPr>
        <a:xfrm>
          <a:off x="0" y="3882462"/>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Evaluation of Model – Performance Metrics Of  The Selected Model</a:t>
          </a:r>
        </a:p>
      </dsp:txBody>
      <dsp:txXfrm>
        <a:off x="2336444" y="3882462"/>
        <a:ext cx="9219724" cy="252107"/>
      </dsp:txXfrm>
    </dsp:sp>
    <dsp:sp modelId="{65A8BCA7-57C6-4A7E-AA89-40DD2775B259}">
      <dsp:nvSpPr>
        <dsp:cNvPr id="0" name=""/>
        <dsp:cNvSpPr/>
      </dsp:nvSpPr>
      <dsp:spPr>
        <a:xfrm>
          <a:off x="25210" y="3907673"/>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1B15B95-279C-4050-AF7F-D28FC7DEC84E}">
      <dsp:nvSpPr>
        <dsp:cNvPr id="0" name=""/>
        <dsp:cNvSpPr/>
      </dsp:nvSpPr>
      <dsp:spPr>
        <a:xfrm>
          <a:off x="0" y="4159781"/>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Gains chart</a:t>
          </a:r>
        </a:p>
      </dsp:txBody>
      <dsp:txXfrm>
        <a:off x="2336444" y="4159781"/>
        <a:ext cx="9219724" cy="252107"/>
      </dsp:txXfrm>
    </dsp:sp>
    <dsp:sp modelId="{3E3F21DD-0B7E-40E4-9E40-591107DBE282}">
      <dsp:nvSpPr>
        <dsp:cNvPr id="0" name=""/>
        <dsp:cNvSpPr/>
      </dsp:nvSpPr>
      <dsp:spPr>
        <a:xfrm>
          <a:off x="25210" y="4184992"/>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EE7D4AB-BA60-4AEF-AA8C-FBB3D0EE82E4}">
      <dsp:nvSpPr>
        <dsp:cNvPr id="0" name=""/>
        <dsp:cNvSpPr/>
      </dsp:nvSpPr>
      <dsp:spPr>
        <a:xfrm>
          <a:off x="0" y="4437100"/>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Model Observations </a:t>
          </a:r>
        </a:p>
      </dsp:txBody>
      <dsp:txXfrm>
        <a:off x="2336444" y="4437100"/>
        <a:ext cx="9219724" cy="252107"/>
      </dsp:txXfrm>
    </dsp:sp>
    <dsp:sp modelId="{274451C1-EAFE-49C2-B179-ABF6D54D7720}">
      <dsp:nvSpPr>
        <dsp:cNvPr id="0" name=""/>
        <dsp:cNvSpPr/>
      </dsp:nvSpPr>
      <dsp:spPr>
        <a:xfrm>
          <a:off x="25210" y="4462310"/>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FE14E4D-9EAB-42E9-89A3-8518DFD08EE2}">
      <dsp:nvSpPr>
        <dsp:cNvPr id="0" name=""/>
        <dsp:cNvSpPr/>
      </dsp:nvSpPr>
      <dsp:spPr>
        <a:xfrm>
          <a:off x="0" y="4714418"/>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Business Suggestions for further enhancements </a:t>
          </a:r>
        </a:p>
      </dsp:txBody>
      <dsp:txXfrm>
        <a:off x="2336444" y="4714418"/>
        <a:ext cx="9219724" cy="252107"/>
      </dsp:txXfrm>
    </dsp:sp>
    <dsp:sp modelId="{BD6AF867-E520-466C-ABD3-5776EC651212}">
      <dsp:nvSpPr>
        <dsp:cNvPr id="0" name=""/>
        <dsp:cNvSpPr/>
      </dsp:nvSpPr>
      <dsp:spPr>
        <a:xfrm>
          <a:off x="25210" y="4739629"/>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70B5809-00DC-4175-941D-D37FB8D0953E}">
      <dsp:nvSpPr>
        <dsp:cNvPr id="0" name=""/>
        <dsp:cNvSpPr/>
      </dsp:nvSpPr>
      <dsp:spPr>
        <a:xfrm>
          <a:off x="0" y="4991737"/>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Data Quality Issues</a:t>
          </a:r>
        </a:p>
      </dsp:txBody>
      <dsp:txXfrm>
        <a:off x="2336444" y="4991737"/>
        <a:ext cx="9219724" cy="252107"/>
      </dsp:txXfrm>
    </dsp:sp>
    <dsp:sp modelId="{4641ECA1-3F57-4AF5-BFF5-F02DF5288385}">
      <dsp:nvSpPr>
        <dsp:cNvPr id="0" name=""/>
        <dsp:cNvSpPr/>
      </dsp:nvSpPr>
      <dsp:spPr>
        <a:xfrm>
          <a:off x="25210" y="5016948"/>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04040EE-4E64-4BC7-A1A2-6DE614D9DA4F}">
      <dsp:nvSpPr>
        <dsp:cNvPr id="0" name=""/>
        <dsp:cNvSpPr/>
      </dsp:nvSpPr>
      <dsp:spPr>
        <a:xfrm>
          <a:off x="0" y="5269056"/>
          <a:ext cx="11556169" cy="252107"/>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Calibri" pitchFamily="34" charset="0"/>
              <a:cs typeface="Calibri" pitchFamily="34" charset="0"/>
            </a:rPr>
            <a:t>Acknowledgemen</a:t>
          </a:r>
          <a:r>
            <a:rPr lang="en-US" sz="1600" kern="1200" dirty="0">
              <a:latin typeface="Calibri" pitchFamily="34" charset="0"/>
              <a:cs typeface="Calibri" pitchFamily="34" charset="0"/>
            </a:rPr>
            <a:t>t</a:t>
          </a:r>
        </a:p>
      </dsp:txBody>
      <dsp:txXfrm>
        <a:off x="2336444" y="5269056"/>
        <a:ext cx="9219724" cy="252107"/>
      </dsp:txXfrm>
    </dsp:sp>
    <dsp:sp modelId="{A338DA33-B063-4C3B-A8CB-2A541AED28B1}">
      <dsp:nvSpPr>
        <dsp:cNvPr id="0" name=""/>
        <dsp:cNvSpPr/>
      </dsp:nvSpPr>
      <dsp:spPr>
        <a:xfrm>
          <a:off x="25210" y="5294267"/>
          <a:ext cx="2311233" cy="201686"/>
        </a:xfrm>
        <a:prstGeom prst="roundRect">
          <a:avLst>
            <a:gd name="adj" fmla="val 1000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FD6CA-98D0-4947-B39A-0D00E66088C9}">
      <dsp:nvSpPr>
        <dsp:cNvPr id="0" name=""/>
        <dsp:cNvSpPr/>
      </dsp:nvSpPr>
      <dsp:spPr>
        <a:xfrm>
          <a:off x="-5719019" y="-962736"/>
          <a:ext cx="7491385" cy="7491385"/>
        </a:xfrm>
        <a:prstGeom prst="blockArc">
          <a:avLst>
            <a:gd name="adj1" fmla="val 18900000"/>
            <a:gd name="adj2" fmla="val 2700000"/>
            <a:gd name="adj3" fmla="val 288"/>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36257-36B3-44BC-9974-4E55A25433D3}">
      <dsp:nvSpPr>
        <dsp:cNvPr id="0" name=""/>
        <dsp:cNvSpPr/>
      </dsp:nvSpPr>
      <dsp:spPr>
        <a:xfrm>
          <a:off x="1753566" y="556591"/>
          <a:ext cx="9862903" cy="1113182"/>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3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cap="none" dirty="0">
              <a:latin typeface="Calibri" panose="020F0502020204030204" pitchFamily="34" charset="0"/>
              <a:cs typeface="Calibri" panose="020F0502020204030204" pitchFamily="34" charset="0"/>
            </a:rPr>
            <a:t>	XYZ insurance</a:t>
          </a:r>
          <a:r>
            <a:rPr lang="en-US" sz="1600" kern="1200" cap="none" dirty="0">
              <a:latin typeface="Calibri" panose="020F0502020204030204" pitchFamily="34" charset="0"/>
              <a:cs typeface="Calibri" panose="020F0502020204030204" pitchFamily="34" charset="0"/>
            </a:rPr>
            <a:t> is the India's leading life insurance company established in </a:t>
          </a:r>
          <a:r>
            <a:rPr lang="en-SG" sz="1600" kern="1200" cap="none" dirty="0">
              <a:latin typeface="Calibri" panose="020F0502020204030204" pitchFamily="34" charset="0"/>
              <a:cs typeface="Calibri" panose="020F0502020204030204" pitchFamily="34" charset="0"/>
            </a:rPr>
            <a:t>founded in 2000.</a:t>
          </a:r>
          <a:r>
            <a:rPr lang="en-US" sz="1600" kern="1200" cap="none" dirty="0">
              <a:latin typeface="Calibri" panose="020F0502020204030204" pitchFamily="34" charset="0"/>
              <a:cs typeface="Calibri" panose="020F0502020204030204" pitchFamily="34" charset="0"/>
            </a:rPr>
            <a:t> 	The </a:t>
          </a:r>
          <a:r>
            <a:rPr lang="en-US" sz="1600" b="1" kern="1200" cap="none" dirty="0">
              <a:latin typeface="Calibri" panose="020F0502020204030204" pitchFamily="34" charset="0"/>
              <a:cs typeface="Calibri" panose="020F0502020204030204" pitchFamily="34" charset="0"/>
            </a:rPr>
            <a:t>company</a:t>
          </a:r>
          <a:r>
            <a:rPr lang="en-US" sz="1600" kern="1200" cap="none" dirty="0">
              <a:latin typeface="Calibri" panose="020F0502020204030204" pitchFamily="34" charset="0"/>
              <a:cs typeface="Calibri" panose="020F0502020204030204" pitchFamily="34" charset="0"/>
            </a:rPr>
            <a:t> is headquartered at New Delhi .</a:t>
          </a:r>
        </a:p>
        <a:p>
          <a:pPr marL="0" lvl="0" indent="0" algn="l" defTabSz="711200">
            <a:lnSpc>
              <a:spcPct val="90000"/>
            </a:lnSpc>
            <a:spcBef>
              <a:spcPct val="0"/>
            </a:spcBef>
            <a:spcAft>
              <a:spcPct val="35000"/>
            </a:spcAft>
            <a:buFont typeface="Wingdings" panose="05000000000000000000" pitchFamily="2" charset="2"/>
            <a:buNone/>
          </a:pPr>
          <a:r>
            <a:rPr lang="en-US" sz="1600" b="1" kern="1200" cap="none" dirty="0">
              <a:latin typeface="Calibri" panose="020F0502020204030204" pitchFamily="34" charset="0"/>
              <a:cs typeface="Calibri" panose="020F0502020204030204" pitchFamily="34" charset="0"/>
            </a:rPr>
            <a:t>	XYZ insurance</a:t>
          </a:r>
          <a:r>
            <a:rPr lang="en-US" sz="1600" kern="1200" cap="none" dirty="0">
              <a:latin typeface="Calibri" panose="020F0502020204030204" pitchFamily="34" charset="0"/>
              <a:cs typeface="Calibri" panose="020F0502020204030204" pitchFamily="34" charset="0"/>
            </a:rPr>
            <a:t> company ltd offers comprehensive </a:t>
          </a:r>
          <a:r>
            <a:rPr lang="en-US" sz="1600" b="1" kern="1200" cap="none" dirty="0">
              <a:latin typeface="Calibri" panose="020F0502020204030204" pitchFamily="34" charset="0"/>
              <a:cs typeface="Calibri" panose="020F0502020204030204" pitchFamily="34" charset="0"/>
            </a:rPr>
            <a:t>life insurance</a:t>
          </a:r>
          <a:r>
            <a:rPr lang="en-US" sz="1600" kern="1200" cap="none" dirty="0">
              <a:latin typeface="Calibri" panose="020F0502020204030204" pitchFamily="34" charset="0"/>
              <a:cs typeface="Calibri" panose="020F0502020204030204" pitchFamily="34" charset="0"/>
            </a:rPr>
            <a:t> and retirement solutions for 	the long-term savings and the protection to more than 30 lakh customers.</a:t>
          </a:r>
          <a:endParaRPr lang="en-SG" sz="1600" kern="1200" dirty="0">
            <a:latin typeface="Calibri" panose="020F0502020204030204" pitchFamily="34" charset="0"/>
            <a:cs typeface="Calibri" panose="020F0502020204030204" pitchFamily="34" charset="0"/>
          </a:endParaRPr>
        </a:p>
      </dsp:txBody>
      <dsp:txXfrm>
        <a:off x="1753566" y="556591"/>
        <a:ext cx="9862903" cy="1113182"/>
      </dsp:txXfrm>
    </dsp:sp>
    <dsp:sp modelId="{D065E081-BCAE-4017-BE77-46150D4433A8}">
      <dsp:nvSpPr>
        <dsp:cNvPr id="0" name=""/>
        <dsp:cNvSpPr/>
      </dsp:nvSpPr>
      <dsp:spPr>
        <a:xfrm>
          <a:off x="-19675" y="417443"/>
          <a:ext cx="3084517" cy="1391478"/>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30553-B082-4C00-9C44-C7433D02BEDE}">
      <dsp:nvSpPr>
        <dsp:cNvPr id="0" name=""/>
        <dsp:cNvSpPr/>
      </dsp:nvSpPr>
      <dsp:spPr>
        <a:xfrm>
          <a:off x="1628856" y="2231875"/>
          <a:ext cx="9973191" cy="110216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3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cap="none" dirty="0">
              <a:latin typeface="Calibri" panose="020F0502020204030204" pitchFamily="34" charset="0"/>
              <a:cs typeface="Calibri" panose="020F0502020204030204" pitchFamily="34" charset="0"/>
            </a:rPr>
            <a:t>	    While customer-service is key  of company’s success ,IVR or </a:t>
          </a:r>
          <a:r>
            <a:rPr lang="en-US" sz="1600" b="1" kern="1200" cap="none" dirty="0">
              <a:latin typeface="Calibri" panose="020F0502020204030204" pitchFamily="34" charset="0"/>
              <a:cs typeface="Calibri" panose="020F0502020204030204" pitchFamily="34" charset="0"/>
            </a:rPr>
            <a:t>I</a:t>
          </a:r>
          <a:r>
            <a:rPr lang="en-US" sz="1600" kern="1200" cap="none" dirty="0">
              <a:latin typeface="Calibri" panose="020F0502020204030204" pitchFamily="34" charset="0"/>
              <a:cs typeface="Calibri" panose="020F0502020204030204" pitchFamily="34" charset="0"/>
            </a:rPr>
            <a:t>nteractive </a:t>
          </a:r>
          <a:r>
            <a:rPr lang="en-US" sz="1600" b="1" kern="1200" cap="none" dirty="0">
              <a:latin typeface="Calibri" panose="020F0502020204030204" pitchFamily="34" charset="0"/>
              <a:cs typeface="Calibri" panose="020F0502020204030204" pitchFamily="34" charset="0"/>
            </a:rPr>
            <a:t>V</a:t>
          </a:r>
          <a:r>
            <a:rPr lang="en-US" sz="1600" kern="1200" cap="none" dirty="0">
              <a:latin typeface="Calibri" panose="020F0502020204030204" pitchFamily="34" charset="0"/>
              <a:cs typeface="Calibri" panose="020F0502020204030204" pitchFamily="34" charset="0"/>
            </a:rPr>
            <a:t>oice </a:t>
          </a:r>
          <a:r>
            <a:rPr lang="en-US" sz="1600" b="1" kern="1200" cap="none" dirty="0">
              <a:latin typeface="Calibri" panose="020F0502020204030204" pitchFamily="34" charset="0"/>
              <a:cs typeface="Calibri" panose="020F0502020204030204" pitchFamily="34" charset="0"/>
            </a:rPr>
            <a:t>R</a:t>
          </a:r>
          <a:r>
            <a:rPr lang="en-US" sz="1600" kern="1200" cap="none" dirty="0">
              <a:latin typeface="Calibri" panose="020F0502020204030204" pitchFamily="34" charset="0"/>
              <a:cs typeface="Calibri" panose="020F0502020204030204" pitchFamily="34" charset="0"/>
            </a:rPr>
            <a:t>esponse is an essential    tool for helping customer in finding the information quickly and improve the customer experience </a:t>
          </a:r>
        </a:p>
        <a:p>
          <a:pPr marL="0" lvl="0" indent="0" algn="l" defTabSz="711200">
            <a:lnSpc>
              <a:spcPct val="90000"/>
            </a:lnSpc>
            <a:spcBef>
              <a:spcPct val="0"/>
            </a:spcBef>
            <a:spcAft>
              <a:spcPct val="35000"/>
            </a:spcAft>
            <a:buFont typeface="Wingdings" panose="05000000000000000000" pitchFamily="2" charset="2"/>
            <a:buNone/>
          </a:pPr>
          <a:r>
            <a:rPr lang="en-US" sz="1600" kern="1200" cap="none" dirty="0">
              <a:latin typeface="Calibri" panose="020F0502020204030204" pitchFamily="34" charset="0"/>
              <a:cs typeface="Calibri" panose="020F0502020204030204" pitchFamily="34" charset="0"/>
            </a:rPr>
            <a:t> 	    </a:t>
          </a:r>
          <a:r>
            <a:rPr lang="en-US" sz="1600" b="1" kern="1200" cap="none" dirty="0">
              <a:latin typeface="Calibri" panose="020F0502020204030204" pitchFamily="34" charset="0"/>
              <a:cs typeface="Calibri" panose="020F0502020204030204" pitchFamily="34" charset="0"/>
            </a:rPr>
            <a:t> IVR</a:t>
          </a:r>
          <a:r>
            <a:rPr lang="en-US" sz="1600" kern="1200" cap="none" dirty="0">
              <a:latin typeface="Calibri" panose="020F0502020204030204" pitchFamily="34" charset="0"/>
              <a:cs typeface="Calibri" panose="020F0502020204030204" pitchFamily="34" charset="0"/>
            </a:rPr>
            <a:t>, uses touch-tone or speech recognition technology to identify and route callers to the most 	     qualified agents, driving greater efficiency  of the customer satisfaction.</a:t>
          </a:r>
          <a:endParaRPr lang="en-SG" sz="1600" kern="1200" dirty="0">
            <a:latin typeface="Calibri" panose="020F0502020204030204" pitchFamily="34" charset="0"/>
            <a:cs typeface="Calibri" panose="020F0502020204030204" pitchFamily="34" charset="0"/>
          </a:endParaRPr>
        </a:p>
      </dsp:txBody>
      <dsp:txXfrm>
        <a:off x="1628856" y="2231875"/>
        <a:ext cx="9973191" cy="1102161"/>
      </dsp:txXfrm>
    </dsp:sp>
    <dsp:sp modelId="{90017205-8578-470F-8114-637B7108925F}">
      <dsp:nvSpPr>
        <dsp:cNvPr id="0" name=""/>
        <dsp:cNvSpPr/>
      </dsp:nvSpPr>
      <dsp:spPr>
        <a:xfrm>
          <a:off x="160652" y="2087217"/>
          <a:ext cx="3177982" cy="1391478"/>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F33CC2-4FB4-45DA-A0F1-CB19C7496E49}">
      <dsp:nvSpPr>
        <dsp:cNvPr id="0" name=""/>
        <dsp:cNvSpPr/>
      </dsp:nvSpPr>
      <dsp:spPr>
        <a:xfrm>
          <a:off x="1753566" y="3896138"/>
          <a:ext cx="9862903" cy="1113182"/>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3589" tIns="38100" rIns="38100" bIns="38100" numCol="1" spcCol="1270" anchor="ctr" anchorCtr="0">
          <a:noAutofit/>
        </a:bodyPr>
        <a:lstStyle/>
        <a:p>
          <a:pPr marL="0" lvl="0" indent="0" algn="l" defTabSz="666750">
            <a:lnSpc>
              <a:spcPct val="90000"/>
            </a:lnSpc>
            <a:spcBef>
              <a:spcPct val="0"/>
            </a:spcBef>
            <a:spcAft>
              <a:spcPct val="35000"/>
            </a:spcAft>
            <a:buFont typeface="Wingdings" panose="05000000000000000000" pitchFamily="2" charset="2"/>
            <a:buNone/>
          </a:pPr>
          <a:r>
            <a:rPr lang="en-US" sz="1500" kern="1200" cap="none" dirty="0">
              <a:latin typeface="Calibri" panose="020F0502020204030204" pitchFamily="34" charset="0"/>
              <a:cs typeface="Calibri" panose="020F0502020204030204" pitchFamily="34" charset="0"/>
            </a:rPr>
            <a:t>	Though IVR allows customers to save time, customers lose patience when they are forced to listen to  long m menu  menu options. Fortunately, a great benefit of IVR is allowing customers to skip the options they don’t 	need, which saves time and bandwidth.</a:t>
          </a:r>
        </a:p>
        <a:p>
          <a:pPr marL="0" lvl="0" indent="0" algn="l" defTabSz="666750">
            <a:lnSpc>
              <a:spcPct val="90000"/>
            </a:lnSpc>
            <a:spcBef>
              <a:spcPct val="0"/>
            </a:spcBef>
            <a:spcAft>
              <a:spcPct val="35000"/>
            </a:spcAft>
            <a:buFont typeface="Wingdings" panose="05000000000000000000" pitchFamily="2" charset="2"/>
            <a:buNone/>
          </a:pPr>
          <a:r>
            <a:rPr lang="en-US" sz="1500" kern="1200" cap="none" dirty="0">
              <a:latin typeface="Calibri" panose="020F0502020204030204" pitchFamily="34" charset="0"/>
              <a:cs typeface="Calibri" panose="020F0502020204030204" pitchFamily="34" charset="0"/>
            </a:rPr>
            <a:t>	The </a:t>
          </a:r>
          <a:r>
            <a:rPr lang="en-US" sz="1500" b="1" kern="1200" cap="none" dirty="0">
              <a:latin typeface="Calibri" panose="020F0502020204030204" pitchFamily="34" charset="0"/>
              <a:cs typeface="Calibri" panose="020F0502020204030204" pitchFamily="34" charset="0"/>
            </a:rPr>
            <a:t>business problem </a:t>
          </a:r>
          <a:r>
            <a:rPr lang="en-US" sz="1500" kern="1200" cap="none" dirty="0">
              <a:latin typeface="Calibri" panose="020F0502020204030204" pitchFamily="34" charset="0"/>
              <a:cs typeface="Calibri" panose="020F0502020204030204" pitchFamily="34" charset="0"/>
            </a:rPr>
            <a:t>is to identify and recommend the top 3 intents specific to each of the customers.</a:t>
          </a:r>
          <a:endParaRPr lang="en-SG" sz="1500" kern="1200" dirty="0"/>
        </a:p>
      </dsp:txBody>
      <dsp:txXfrm>
        <a:off x="1753566" y="3896138"/>
        <a:ext cx="9862903" cy="1113182"/>
      </dsp:txXfrm>
    </dsp:sp>
    <dsp:sp modelId="{3AE633FC-D61F-4BD1-938A-5B45E3808E27}">
      <dsp:nvSpPr>
        <dsp:cNvPr id="0" name=""/>
        <dsp:cNvSpPr/>
      </dsp:nvSpPr>
      <dsp:spPr>
        <a:xfrm>
          <a:off x="-125372" y="3731554"/>
          <a:ext cx="3379093" cy="1391478"/>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9D26A5-666F-4AFC-AE99-34142278CC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a:extLst>
              <a:ext uri="{FF2B5EF4-FFF2-40B4-BE49-F238E27FC236}">
                <a16:creationId xmlns:a16="http://schemas.microsoft.com/office/drawing/2014/main" id="{5C9C163A-9225-4449-9590-4E49728663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FE74AD-D944-4FC3-B2C2-37E748EDD629}" type="datetimeFigureOut">
              <a:rPr lang="en-SG" smtClean="0"/>
              <a:t>21/9/2019</a:t>
            </a:fld>
            <a:endParaRPr lang="en-SG" dirty="0"/>
          </a:p>
        </p:txBody>
      </p:sp>
      <p:sp>
        <p:nvSpPr>
          <p:cNvPr id="4" name="Footer Placeholder 3">
            <a:extLst>
              <a:ext uri="{FF2B5EF4-FFF2-40B4-BE49-F238E27FC236}">
                <a16:creationId xmlns:a16="http://schemas.microsoft.com/office/drawing/2014/main" id="{6F8BE40C-1C67-4405-A48B-23358D7D1A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5" name="Slide Number Placeholder 4">
            <a:extLst>
              <a:ext uri="{FF2B5EF4-FFF2-40B4-BE49-F238E27FC236}">
                <a16:creationId xmlns:a16="http://schemas.microsoft.com/office/drawing/2014/main" id="{284A0491-62C1-49C2-A8AC-68B218F5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2781CA-2A5C-4804-9FE9-50B0DED88ED5}" type="slidenum">
              <a:rPr lang="en-SG" smtClean="0"/>
              <a:t>‹#›</a:t>
            </a:fld>
            <a:endParaRPr lang="en-SG" dirty="0"/>
          </a:p>
        </p:txBody>
      </p:sp>
    </p:spTree>
    <p:extLst>
      <p:ext uri="{BB962C8B-B14F-4D97-AF65-F5344CB8AC3E}">
        <p14:creationId xmlns:p14="http://schemas.microsoft.com/office/powerpoint/2010/main" val="416517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7CA2E-323C-4856-98BE-6A40E9FF75EA}" type="datetimeFigureOut">
              <a:rPr lang="en-SG" smtClean="0"/>
              <a:t>21/9/2019</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3AEF0-7E2B-4E5E-A28B-FDCAAE2A7600}" type="slidenum">
              <a:rPr lang="en-SG" smtClean="0"/>
              <a:t>‹#›</a:t>
            </a:fld>
            <a:endParaRPr lang="en-SG" dirty="0"/>
          </a:p>
        </p:txBody>
      </p:sp>
    </p:spTree>
    <p:extLst>
      <p:ext uri="{BB962C8B-B14F-4D97-AF65-F5344CB8AC3E}">
        <p14:creationId xmlns:p14="http://schemas.microsoft.com/office/powerpoint/2010/main" val="7154327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2F7EC70B-7CEF-4A36-97D9-E2B5F585E51D}" type="datetime1">
              <a:rPr lang="en-US" smtClean="0"/>
              <a:t>9/21/2019</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56598-3CF5-4DAC-A100-5729F6DA8790}"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8BF0D-8BD2-4283-A772-6D5EFA9245DC}"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EF737-F4A6-4127-999D-78D98E6AEFB7}"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ECE3F7-5899-4AF5-8887-A18444FE7A84}"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92A638-2427-4A01-A394-A3516CF286BB}" type="datetime1">
              <a:rPr lang="en-US" smtClean="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FAE299-94A9-41EC-A1A4-0117A576DFEE}" type="datetime1">
              <a:rPr lang="en-US" smtClean="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2C60-1607-4D2A-A6AB-D4DF19C310CF}"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CB2B2-C621-4A2E-AF59-C2222796AC6A}"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2F7EC70B-7CEF-4A36-97D9-E2B5F585E51D}"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dirty="0">
              <a:solidFill>
                <a:srgbClr val="EE8011">
                  <a:lumMod val="40000"/>
                  <a:lumOff val="60000"/>
                </a:srgb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solidFill>
                  <a:prstClr val="black">
                    <a:lumMod val="75000"/>
                    <a:lumOff val="25000"/>
                  </a:prstClr>
                </a:solidFill>
              </a:rPr>
              <a:pPr/>
              <a:t>‹#›</a:t>
            </a:fld>
            <a:endParaRPr lang="en-US" dirty="0">
              <a:solidFill>
                <a:prstClr val="black">
                  <a:lumMod val="75000"/>
                  <a:lumOff val="2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447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E63DF-4E27-41E3-81EC-B76CC9BF5F7B}"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11"/>
          </p:nvPr>
        </p:nvSpPr>
        <p:spPr/>
        <p:txBody>
          <a:bodyPr/>
          <a:lstStyle/>
          <a:p>
            <a:endParaRPr lang="en-US" dirty="0">
              <a:solidFill>
                <a:srgbClr val="EE8011">
                  <a:lumMod val="40000"/>
                  <a:lumOff val="60000"/>
                </a:srgb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40195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E63DF-4E27-41E3-81EC-B76CC9BF5F7B}"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06B8A-9C6E-45B3-B7BF-994BB4AA078A}"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11"/>
          </p:nvPr>
        </p:nvSpPr>
        <p:spPr/>
        <p:txBody>
          <a:bodyPr/>
          <a:lstStyle/>
          <a:p>
            <a:endParaRPr lang="en-US" dirty="0">
              <a:solidFill>
                <a:srgbClr val="EE8011">
                  <a:lumMod val="40000"/>
                  <a:lumOff val="60000"/>
                </a:srgb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439226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8A34-FE59-46EE-8C45-8FEAA0781CE5}"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137674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DBCBB-93CF-49FB-98F2-16F6E1E83C56}"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8" name="Footer Placeholder 7"/>
          <p:cNvSpPr>
            <a:spLocks noGrp="1"/>
          </p:cNvSpPr>
          <p:nvPr>
            <p:ph type="ftr" sz="quarter" idx="11"/>
          </p:nvPr>
        </p:nvSpPr>
        <p:spPr/>
        <p:txBody>
          <a:bodyPr/>
          <a:lstStyle/>
          <a:p>
            <a:endParaRPr lang="en-US" dirty="0">
              <a:solidFill>
                <a:srgbClr val="EE8011">
                  <a:lumMod val="40000"/>
                  <a:lumOff val="60000"/>
                </a:srgb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2707487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D7DD8-8389-49AE-B0E1-3DAC74C92FB7}"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4" name="Footer Placeholder 3"/>
          <p:cNvSpPr>
            <a:spLocks noGrp="1"/>
          </p:cNvSpPr>
          <p:nvPr>
            <p:ph type="ftr" sz="quarter" idx="11"/>
          </p:nvPr>
        </p:nvSpPr>
        <p:spPr/>
        <p:txBody>
          <a:bodyPr/>
          <a:lstStyle/>
          <a:p>
            <a:endParaRPr lang="en-US" dirty="0">
              <a:solidFill>
                <a:srgbClr val="EE8011">
                  <a:lumMod val="40000"/>
                  <a:lumOff val="60000"/>
                </a:srgb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191820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6F4F3-7A92-4F26-8BF7-D9081F6FF325}"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3" name="Footer Placeholder 2"/>
          <p:cNvSpPr>
            <a:spLocks noGrp="1"/>
          </p:cNvSpPr>
          <p:nvPr>
            <p:ph type="ftr" sz="quarter" idx="11"/>
          </p:nvPr>
        </p:nvSpPr>
        <p:spPr/>
        <p:txBody>
          <a:bodyPr/>
          <a:lstStyle/>
          <a:p>
            <a:endParaRPr lang="en-US" dirty="0">
              <a:solidFill>
                <a:srgbClr val="EE8011">
                  <a:lumMod val="40000"/>
                  <a:lumOff val="60000"/>
                </a:srgb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2968911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0206A-5AF9-4BEF-A568-6EF6D7601F43}"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2280380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DA999-96D9-4212-B86B-B3C8F2C560EB}"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4088457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56598-3CF5-4DAC-A100-5729F6DA8790}"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4088977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8BF0D-8BD2-4283-A772-6D5EFA9245DC}"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684873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EF737-F4A6-4127-999D-78D98E6AEFB7}"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28159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06B8A-9C6E-45B3-B7BF-994BB4AA078A}"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ECE3F7-5899-4AF5-8887-A18444FE7A84}"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6" name="Footer Placeholder 5"/>
          <p:cNvSpPr>
            <a:spLocks noGrp="1"/>
          </p:cNvSpPr>
          <p:nvPr>
            <p:ph type="ftr" sz="quarter" idx="11"/>
          </p:nvPr>
        </p:nvSpPr>
        <p:spPr/>
        <p:txBody>
          <a:bodyPr/>
          <a:lstStyle/>
          <a:p>
            <a:endParaRPr lang="en-US" dirty="0">
              <a:solidFill>
                <a:srgbClr val="EE8011">
                  <a:lumMod val="40000"/>
                  <a:lumOff val="60000"/>
                </a:srgb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3274092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92A638-2427-4A01-A394-A3516CF286BB}"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4" name="Footer Placeholder 3"/>
          <p:cNvSpPr>
            <a:spLocks noGrp="1"/>
          </p:cNvSpPr>
          <p:nvPr>
            <p:ph type="ftr" sz="quarter" idx="11"/>
          </p:nvPr>
        </p:nvSpPr>
        <p:spPr/>
        <p:txBody>
          <a:bodyPr/>
          <a:lstStyle/>
          <a:p>
            <a:endParaRPr lang="en-US" dirty="0">
              <a:solidFill>
                <a:srgbClr val="EE8011">
                  <a:lumMod val="40000"/>
                  <a:lumOff val="60000"/>
                </a:srgb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1569756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FAE299-94A9-41EC-A1A4-0117A576DFEE}"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4" name="Footer Placeholder 3"/>
          <p:cNvSpPr>
            <a:spLocks noGrp="1"/>
          </p:cNvSpPr>
          <p:nvPr>
            <p:ph type="ftr" sz="quarter" idx="11"/>
          </p:nvPr>
        </p:nvSpPr>
        <p:spPr/>
        <p:txBody>
          <a:bodyPr/>
          <a:lstStyle/>
          <a:p>
            <a:endParaRPr lang="en-US" dirty="0">
              <a:solidFill>
                <a:srgbClr val="EE8011">
                  <a:lumMod val="40000"/>
                  <a:lumOff val="60000"/>
                </a:srgb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4015021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2C60-1607-4D2A-A6AB-D4DF19C310CF}"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11"/>
          </p:nvPr>
        </p:nvSpPr>
        <p:spPr/>
        <p:txBody>
          <a:bodyPr/>
          <a:lstStyle/>
          <a:p>
            <a:endParaRPr lang="en-US" dirty="0">
              <a:solidFill>
                <a:srgbClr val="EE8011">
                  <a:lumMod val="40000"/>
                  <a:lumOff val="60000"/>
                </a:srgb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3679515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CB2B2-C621-4A2E-AF59-C2222796AC6A}"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11"/>
          </p:nvPr>
        </p:nvSpPr>
        <p:spPr/>
        <p:txBody>
          <a:bodyPr/>
          <a:lstStyle/>
          <a:p>
            <a:endParaRPr lang="en-US" dirty="0">
              <a:solidFill>
                <a:srgbClr val="EE8011">
                  <a:lumMod val="40000"/>
                  <a:lumOff val="60000"/>
                </a:srgb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369610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8A34-FE59-46EE-8C45-8FEAA0781CE5}"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DBCBB-93CF-49FB-98F2-16F6E1E83C56}" type="datetime1">
              <a:rPr lang="en-US" smtClean="0"/>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D7DD8-8389-49AE-B0E1-3DAC74C92FB7}" type="datetime1">
              <a:rPr lang="en-US" smtClean="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6F4F3-7A92-4F26-8BF7-D9081F6FF325}" type="datetime1">
              <a:rPr lang="en-US" smtClean="0"/>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0206A-5AF9-4BEF-A568-6EF6D7601F43}"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DA999-96D9-4212-B86B-B3C8F2C560EB}"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jp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ABF7C5D1-3E81-4D1D-9A35-8358F9648F39}" type="datetime1">
              <a:rPr lang="en-US" smtClean="0"/>
              <a:t>9/21/2019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ABF7C5D1-3E81-4D1D-9A35-8358F9648F39}" type="datetime1">
              <a:rPr lang="en-US" smtClean="0">
                <a:solidFill>
                  <a:srgbClr val="EE8011">
                    <a:lumMod val="40000"/>
                    <a:lumOff val="60000"/>
                  </a:srgbClr>
                </a:solidFill>
              </a:rPr>
              <a:pPr/>
              <a:t>9/21/2019</a:t>
            </a:fld>
            <a:endParaRPr lang="en-US" dirty="0">
              <a:solidFill>
                <a:srgbClr val="EE8011">
                  <a:lumMod val="40000"/>
                  <a:lumOff val="60000"/>
                </a:srgbClr>
              </a:solidFill>
            </a:endParaRP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solidFill>
                <a:srgbClr val="EE8011">
                  <a:lumMod val="40000"/>
                  <a:lumOff val="60000"/>
                </a:srgbClr>
              </a:solidFill>
            </a:endParaRP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dirty="0">
                <a:solidFill>
                  <a:srgbClr val="EE8011">
                    <a:lumMod val="40000"/>
                    <a:lumOff val="60000"/>
                  </a:srgbClr>
                </a:solidFill>
              </a:rPr>
              <a:pPr/>
              <a:t>‹#›</a:t>
            </a:fld>
            <a:endParaRPr lang="en-US" dirty="0">
              <a:solidFill>
                <a:srgbClr val="EE8011">
                  <a:lumMod val="40000"/>
                  <a:lumOff val="60000"/>
                </a:srgbClr>
              </a:solidFill>
            </a:endParaRPr>
          </a:p>
        </p:txBody>
      </p:sp>
    </p:spTree>
    <p:extLst>
      <p:ext uri="{BB962C8B-B14F-4D97-AF65-F5344CB8AC3E}">
        <p14:creationId xmlns:p14="http://schemas.microsoft.com/office/powerpoint/2010/main" val="25919772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CAF5-CCF5-4BB2-8195-0F28E1C45DC8}"/>
              </a:ext>
            </a:extLst>
          </p:cNvPr>
          <p:cNvSpPr>
            <a:spLocks noGrp="1"/>
          </p:cNvSpPr>
          <p:nvPr>
            <p:ph type="ctrTitle"/>
          </p:nvPr>
        </p:nvSpPr>
        <p:spPr>
          <a:xfrm rot="21420000">
            <a:off x="629015" y="1200198"/>
            <a:ext cx="9870995" cy="2209742"/>
          </a:xfrm>
        </p:spPr>
        <p:txBody>
          <a:bodyPr>
            <a:normAutofit fontScale="90000"/>
          </a:bodyPr>
          <a:lstStyle/>
          <a:p>
            <a:pPr algn="ctr"/>
            <a:r>
              <a:rPr lang="en-SG" dirty="0"/>
              <a:t>Predicting IVR call intent</a:t>
            </a:r>
          </a:p>
        </p:txBody>
      </p:sp>
    </p:spTree>
    <p:extLst>
      <p:ext uri="{BB962C8B-B14F-4D97-AF65-F5344CB8AC3E}">
        <p14:creationId xmlns:p14="http://schemas.microsoft.com/office/powerpoint/2010/main" val="283676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 - Exploring Intents</a:t>
            </a:r>
          </a:p>
        </p:txBody>
      </p:sp>
      <p:sp>
        <p:nvSpPr>
          <p:cNvPr id="7" name="TextBox 6">
            <a:extLst>
              <a:ext uri="{FF2B5EF4-FFF2-40B4-BE49-F238E27FC236}">
                <a16:creationId xmlns:a16="http://schemas.microsoft.com/office/drawing/2014/main" id="{93E2C484-1F3B-46B9-A316-B94BB63DD536}"/>
              </a:ext>
            </a:extLst>
          </p:cNvPr>
          <p:cNvSpPr txBox="1"/>
          <p:nvPr/>
        </p:nvSpPr>
        <p:spPr>
          <a:xfrm>
            <a:off x="129208" y="2637907"/>
            <a:ext cx="11529391" cy="3008772"/>
          </a:xfrm>
          <a:prstGeom prst="rect">
            <a:avLst/>
          </a:prstGeom>
          <a:noFill/>
        </p:spPr>
        <p:txBody>
          <a:bodyPr wrap="square" rtlCol="0">
            <a:spAutoFit/>
          </a:bodyPr>
          <a:lstStyle/>
          <a:p>
            <a:pPr algn="just">
              <a:lnSpc>
                <a:spcPct val="150000"/>
              </a:lnSpc>
            </a:pPr>
            <a:r>
              <a:rPr lang="en-US" sz="1600" b="1" u="sng" dirty="0">
                <a:solidFill>
                  <a:srgbClr val="000000"/>
                </a:solidFill>
                <a:latin typeface="Calibri"/>
                <a:ea typeface="Calibri"/>
                <a:cs typeface="Calibri"/>
                <a:sym typeface="Calibri"/>
              </a:rPr>
              <a:t>Observation : </a:t>
            </a:r>
            <a:endParaRPr lang="en-US" sz="1600" dirty="0"/>
          </a:p>
          <a:p>
            <a:pPr marL="342900" indent="-34290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The major intents covers most usual concerns like duedate , amount to be paid , account value ,active/lapse , payment mode. Around 28,000 call cover these major intents.</a:t>
            </a:r>
          </a:p>
          <a:p>
            <a:pPr marL="342900" indent="-34290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 Top-3 intents contribute 54% of call volumes .</a:t>
            </a:r>
          </a:p>
          <a:p>
            <a:pPr marL="800100" lvl="1" indent="-34290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Duedate/Amount has highest contribution within Intents followed by account value/surrender value and policystatus-active/lapse </a:t>
            </a:r>
          </a:p>
          <a:p>
            <a:pPr marL="342900" indent="-34290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On going in the decreasing trend the intents paymentprocedure/onlinepaymentprocedure , statusoftheproposal, loanenquiry contribute 5 % of the total data.</a:t>
            </a:r>
            <a:endParaRPr lang="en-SG" dirty="0">
              <a:latin typeface="Calibri" panose="020F0502020204030204" pitchFamily="34" charset="0"/>
              <a:cs typeface="Calibri" panose="020F0502020204030204" pitchFamily="34" charset="0"/>
            </a:endParaRPr>
          </a:p>
        </p:txBody>
      </p:sp>
      <mc:AlternateContent xmlns:mc="http://schemas.openxmlformats.org/markup-compatibility/2006" xmlns:cx2="http://schemas.microsoft.com/office/drawing/2015/10/21/chartex">
        <mc:Choice Requires="cx2">
          <p:graphicFrame>
            <p:nvGraphicFramePr>
              <p:cNvPr id="11" name="Chart 10">
                <a:extLst>
                  <a:ext uri="{FF2B5EF4-FFF2-40B4-BE49-F238E27FC236}">
                    <a16:creationId xmlns:a16="http://schemas.microsoft.com/office/drawing/2014/main" id="{A56BA2E7-2C99-4E03-B712-53AEFD4AC97E}"/>
                  </a:ext>
                </a:extLst>
              </p:cNvPr>
              <p:cNvGraphicFramePr/>
              <p:nvPr>
                <p:extLst>
                  <p:ext uri="{D42A27DB-BD31-4B8C-83A1-F6EECF244321}">
                    <p14:modId xmlns:p14="http://schemas.microsoft.com/office/powerpoint/2010/main" val="2641603730"/>
                  </p:ext>
                </p:extLst>
              </p:nvPr>
            </p:nvGraphicFramePr>
            <p:xfrm>
              <a:off x="944217" y="48545"/>
              <a:ext cx="8776252"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xmlns="" xmlns:cx2="http://schemas.microsoft.com/office/drawing/2015/10/21/chartex" id="{A56BA2E7-2C99-4E03-B712-53AEFD4AC97E}"/>
                  </a:ext>
                </a:extLst>
              </p:cNvPr>
              <p:cNvPicPr>
                <a:picLocks noGrp="1" noRot="1" noChangeAspect="1" noMove="1" noResize="1" noEditPoints="1" noAdjustHandles="1" noChangeArrowheads="1" noChangeShapeType="1"/>
              </p:cNvPicPr>
              <p:nvPr/>
            </p:nvPicPr>
            <p:blipFill>
              <a:blip r:embed="rId3"/>
              <a:stretch>
                <a:fillRect/>
              </a:stretch>
            </p:blipFill>
            <p:spPr>
              <a:xfrm>
                <a:off x="944217" y="48545"/>
                <a:ext cx="8776252" cy="2743200"/>
              </a:xfrm>
              <a:prstGeom prst="rect">
                <a:avLst/>
              </a:prstGeom>
            </p:spPr>
          </p:pic>
        </mc:Fallback>
      </mc:AlternateContent>
      <p:sp>
        <p:nvSpPr>
          <p:cNvPr id="3" name="Slide Number Placeholder 2">
            <a:extLst>
              <a:ext uri="{FF2B5EF4-FFF2-40B4-BE49-F238E27FC236}">
                <a16:creationId xmlns:a16="http://schemas.microsoft.com/office/drawing/2014/main" id="{E100D15E-371A-428D-B66A-16804C082590}"/>
              </a:ext>
            </a:extLst>
          </p:cNvPr>
          <p:cNvSpPr>
            <a:spLocks noGrp="1"/>
          </p:cNvSpPr>
          <p:nvPr>
            <p:ph type="sldNum" sz="quarter" idx="12"/>
          </p:nvPr>
        </p:nvSpPr>
        <p:spPr>
          <a:xfrm>
            <a:off x="10751413" y="5739717"/>
            <a:ext cx="907186" cy="498470"/>
          </a:xfrm>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26967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Preparation–Exploring Insurance Policy Details</a:t>
            </a:r>
            <a:endParaRPr lang="en-SG" sz="3300" cap="none"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AA5B4F0-DC94-4685-BE86-108DF3F3C017}"/>
              </a:ext>
            </a:extLst>
          </p:cNvPr>
          <p:cNvSpPr txBox="1"/>
          <p:nvPr/>
        </p:nvSpPr>
        <p:spPr>
          <a:xfrm>
            <a:off x="171449" y="3271365"/>
            <a:ext cx="11487150" cy="2639441"/>
          </a:xfrm>
          <a:prstGeom prst="rect">
            <a:avLst/>
          </a:prstGeom>
          <a:noFill/>
        </p:spPr>
        <p:txBody>
          <a:bodyPr wrap="square" rtlCol="0">
            <a:spAutoFit/>
          </a:bodyPr>
          <a:lstStyle/>
          <a:p>
            <a:pPr algn="just">
              <a:lnSpc>
                <a:spcPct val="150000"/>
              </a:lnSpc>
            </a:pPr>
            <a:r>
              <a:rPr lang="en-US" sz="1600" b="1" u="sng" dirty="0">
                <a:solidFill>
                  <a:srgbClr val="000000"/>
                </a:solidFill>
                <a:latin typeface="Calibri"/>
                <a:ea typeface="Calibri"/>
                <a:cs typeface="Calibri"/>
                <a:sym typeface="Calibri"/>
              </a:rPr>
              <a:t>Observations : </a:t>
            </a:r>
          </a:p>
          <a:p>
            <a:pPr algn="just">
              <a:lnSpc>
                <a:spcPct val="150000"/>
              </a:lnSpc>
            </a:pPr>
            <a:r>
              <a:rPr lang="en-SG" sz="1600" dirty="0">
                <a:latin typeface="Calibri" panose="020F0502020204030204" pitchFamily="34" charset="0"/>
                <a:cs typeface="Calibri" panose="020F0502020204030204" pitchFamily="34" charset="0"/>
              </a:rPr>
              <a:t>The pie charts helps us in understanding the relation ship between the following features and target variable </a:t>
            </a:r>
            <a:r>
              <a:rPr lang="en-SG" sz="1600" b="1" dirty="0">
                <a:latin typeface="Calibri" panose="020F0502020204030204" pitchFamily="34" charset="0"/>
                <a:cs typeface="Calibri" panose="020F0502020204030204" pitchFamily="34" charset="0"/>
              </a:rPr>
              <a:t>:</a:t>
            </a:r>
          </a:p>
          <a:p>
            <a:pPr marL="285750" indent="-285750" algn="just">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Policy Channel :</a:t>
            </a:r>
            <a:r>
              <a:rPr lang="en-SG" sz="1600" dirty="0">
                <a:latin typeface="Calibri" panose="020F0502020204030204" pitchFamily="34" charset="0"/>
                <a:cs typeface="Calibri" panose="020F0502020204030204" pitchFamily="34" charset="0"/>
              </a:rPr>
              <a:t>The 1st pie charts depicts the relationship between number of intents registered per policy channel. The policy channel-2 is having higher number of intents while policy channel-3 has lowest number of intents registered .</a:t>
            </a:r>
          </a:p>
          <a:p>
            <a:pPr marL="285750" indent="-285750" algn="just">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Type of Policy Holders: </a:t>
            </a:r>
            <a:r>
              <a:rPr lang="en-SG" sz="1600" dirty="0">
                <a:latin typeface="Calibri" panose="020F0502020204030204" pitchFamily="34" charset="0"/>
                <a:cs typeface="Calibri" panose="020F0502020204030204" pitchFamily="34" charset="0"/>
              </a:rPr>
              <a:t>The IVR calls received by single policy holders are more when compared with multiple policy holders. The type of policy holders shows the significant difference in the calls received.</a:t>
            </a:r>
          </a:p>
          <a:p>
            <a:pPr algn="just">
              <a:lnSpc>
                <a:spcPct val="150000"/>
              </a:lnSpc>
            </a:pPr>
            <a:endParaRPr lang="en-SG" sz="16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32FC350C-B675-4BA5-A279-6DF326A746D9}"/>
              </a:ext>
            </a:extLst>
          </p:cNvPr>
          <p:cNvPicPr>
            <a:picLocks noChangeAspect="1"/>
          </p:cNvPicPr>
          <p:nvPr/>
        </p:nvPicPr>
        <p:blipFill>
          <a:blip r:embed="rId2"/>
          <a:stretch>
            <a:fillRect/>
          </a:stretch>
        </p:blipFill>
        <p:spPr>
          <a:xfrm>
            <a:off x="6413638" y="351952"/>
            <a:ext cx="4095750" cy="2914650"/>
          </a:xfrm>
          <a:prstGeom prst="rect">
            <a:avLst/>
          </a:prstGeom>
        </p:spPr>
      </p:pic>
      <p:sp>
        <p:nvSpPr>
          <p:cNvPr id="14" name="Slide Number Placeholder 13">
            <a:extLst>
              <a:ext uri="{FF2B5EF4-FFF2-40B4-BE49-F238E27FC236}">
                <a16:creationId xmlns:a16="http://schemas.microsoft.com/office/drawing/2014/main" id="{C8E9E58F-41D3-45C9-9EF8-452AD61759A4}"/>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11</a:t>
            </a:fld>
            <a:endParaRPr lang="en-US" dirty="0"/>
          </a:p>
        </p:txBody>
      </p:sp>
      <p:pic>
        <p:nvPicPr>
          <p:cNvPr id="4" name="Picture 3">
            <a:extLst>
              <a:ext uri="{FF2B5EF4-FFF2-40B4-BE49-F238E27FC236}">
                <a16:creationId xmlns:a16="http://schemas.microsoft.com/office/drawing/2014/main" id="{E123D64C-C23A-400A-8C64-795B4231400B}"/>
              </a:ext>
            </a:extLst>
          </p:cNvPr>
          <p:cNvPicPr>
            <a:picLocks noChangeAspect="1"/>
          </p:cNvPicPr>
          <p:nvPr/>
        </p:nvPicPr>
        <p:blipFill>
          <a:blip r:embed="rId3"/>
          <a:stretch>
            <a:fillRect/>
          </a:stretch>
        </p:blipFill>
        <p:spPr>
          <a:xfrm>
            <a:off x="171449" y="238540"/>
            <a:ext cx="5819775" cy="3032826"/>
          </a:xfrm>
          <a:prstGeom prst="rect">
            <a:avLst/>
          </a:prstGeom>
        </p:spPr>
      </p:pic>
    </p:spTree>
    <p:extLst>
      <p:ext uri="{BB962C8B-B14F-4D97-AF65-F5344CB8AC3E}">
        <p14:creationId xmlns:p14="http://schemas.microsoft.com/office/powerpoint/2010/main" val="224923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 – Exploring Insurance Policy  Plan Details</a:t>
            </a:r>
            <a:endParaRPr lang="en-SG" sz="3300" cap="none"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AA5B4F0-DC94-4685-BE86-108DF3F3C017}"/>
              </a:ext>
            </a:extLst>
          </p:cNvPr>
          <p:cNvSpPr txBox="1"/>
          <p:nvPr/>
        </p:nvSpPr>
        <p:spPr>
          <a:xfrm>
            <a:off x="64603" y="3022999"/>
            <a:ext cx="11658599" cy="2639441"/>
          </a:xfrm>
          <a:prstGeom prst="rect">
            <a:avLst/>
          </a:prstGeom>
          <a:noFill/>
        </p:spPr>
        <p:txBody>
          <a:bodyPr wrap="square" rtlCol="0">
            <a:spAutoFit/>
          </a:bodyPr>
          <a:lstStyle/>
          <a:p>
            <a:pPr algn="just">
              <a:lnSpc>
                <a:spcPct val="150000"/>
              </a:lnSpc>
            </a:pPr>
            <a:r>
              <a:rPr lang="en-US" sz="1600" b="1" u="sng" dirty="0">
                <a:solidFill>
                  <a:srgbClr val="000000"/>
                </a:solidFill>
                <a:latin typeface="Calibri"/>
                <a:ea typeface="Calibri"/>
                <a:cs typeface="Calibri"/>
                <a:sym typeface="Calibri"/>
              </a:rPr>
              <a:t>Observations : </a:t>
            </a:r>
          </a:p>
          <a:p>
            <a:pPr algn="just">
              <a:lnSpc>
                <a:spcPct val="150000"/>
              </a:lnSpc>
            </a:pPr>
            <a:r>
              <a:rPr lang="en-SG" sz="1600" dirty="0">
                <a:latin typeface="Calibri" panose="020F0502020204030204" pitchFamily="34" charset="0"/>
                <a:cs typeface="Calibri" panose="020F0502020204030204" pitchFamily="34" charset="0"/>
              </a:rPr>
              <a:t>The pie charts helps us in understanding the relation ship between the following features and target variable, Intents </a:t>
            </a:r>
            <a:r>
              <a:rPr lang="en-SG" sz="1600" b="1" dirty="0">
                <a:latin typeface="Calibri" panose="020F0502020204030204" pitchFamily="34" charset="0"/>
                <a:cs typeface="Calibri" panose="020F0502020204030204" pitchFamily="34" charset="0"/>
              </a:rPr>
              <a:t>:</a:t>
            </a:r>
          </a:p>
          <a:p>
            <a:pPr algn="just">
              <a:lnSpc>
                <a:spcPct val="150000"/>
              </a:lnSpc>
            </a:pPr>
            <a:r>
              <a:rPr lang="en-SG" sz="1600" b="1" dirty="0">
                <a:latin typeface="Calibri" panose="020F0502020204030204" pitchFamily="34" charset="0"/>
                <a:cs typeface="Calibri" panose="020F0502020204030204" pitchFamily="34" charset="0"/>
              </a:rPr>
              <a:t>Family Plan Categories: </a:t>
            </a:r>
            <a:r>
              <a:rPr lang="en-SG" sz="1600" dirty="0">
                <a:latin typeface="Calibri" panose="020F0502020204030204" pitchFamily="34" charset="0"/>
                <a:cs typeface="Calibri" panose="020F0502020204030204" pitchFamily="34" charset="0"/>
              </a:rPr>
              <a:t>The family plan category -1 is having highest contribution of 34%. Family plan categories 9&amp; 16 contribute around 29% . </a:t>
            </a:r>
          </a:p>
          <a:p>
            <a:pPr algn="just">
              <a:lnSpc>
                <a:spcPct val="150000"/>
              </a:lnSpc>
            </a:pPr>
            <a:r>
              <a:rPr lang="en-SG" sz="1600" b="1" dirty="0">
                <a:latin typeface="Calibri" panose="020F0502020204030204" pitchFamily="34" charset="0"/>
                <a:cs typeface="Calibri" panose="020F0502020204030204" pitchFamily="34" charset="0"/>
              </a:rPr>
              <a:t>Plan Category : </a:t>
            </a:r>
            <a:r>
              <a:rPr lang="en-SG" sz="1600" dirty="0">
                <a:latin typeface="Calibri" panose="020F0502020204030204" pitchFamily="34" charset="0"/>
                <a:cs typeface="Calibri" panose="020F0502020204030204" pitchFamily="34" charset="0"/>
              </a:rPr>
              <a:t>Major contribution is from plan type-2 with 63% of the intents and plan type-1 is having least contribution of 17%</a:t>
            </a:r>
          </a:p>
          <a:p>
            <a:pPr algn="just">
              <a:lnSpc>
                <a:spcPct val="150000"/>
              </a:lnSpc>
            </a:pPr>
            <a:r>
              <a:rPr lang="en-SG" sz="1600" b="1" dirty="0">
                <a:latin typeface="Calibri" panose="020F0502020204030204" pitchFamily="34" charset="0"/>
                <a:cs typeface="Calibri" panose="020F0502020204030204" pitchFamily="34" charset="0"/>
              </a:rPr>
              <a:t>Plan Type Categories:</a:t>
            </a:r>
            <a:r>
              <a:rPr lang="en-SG" sz="1600" dirty="0">
                <a:latin typeface="Calibri" panose="020F0502020204030204" pitchFamily="34" charset="0"/>
                <a:cs typeface="Calibri" panose="020F0502020204030204" pitchFamily="34" charset="0"/>
              </a:rPr>
              <a:t> Plan Type -1 contributes of 57% of the intents and other two plan types- 3 &amp; 5 contributes 25%</a:t>
            </a:r>
          </a:p>
          <a:p>
            <a:pPr algn="just">
              <a:lnSpc>
                <a:spcPct val="150000"/>
              </a:lnSpc>
            </a:pPr>
            <a:endParaRPr lang="en-SG" sz="1600" dirty="0">
              <a:latin typeface="Calibri" panose="020F0502020204030204" pitchFamily="34" charset="0"/>
              <a:cs typeface="Calibri" panose="020F0502020204030204" pitchFamily="34" charset="0"/>
            </a:endParaRPr>
          </a:p>
        </p:txBody>
      </p:sp>
      <p:sp>
        <p:nvSpPr>
          <p:cNvPr id="19" name="Slide Number Placeholder 18">
            <a:extLst>
              <a:ext uri="{FF2B5EF4-FFF2-40B4-BE49-F238E27FC236}">
                <a16:creationId xmlns:a16="http://schemas.microsoft.com/office/drawing/2014/main" id="{B1793ABC-E8A9-4C10-9C0E-408532ED6ECE}"/>
              </a:ext>
            </a:extLst>
          </p:cNvPr>
          <p:cNvSpPr>
            <a:spLocks noGrp="1"/>
          </p:cNvSpPr>
          <p:nvPr>
            <p:ph type="sldNum" sz="quarter" idx="12"/>
          </p:nvPr>
        </p:nvSpPr>
        <p:spPr>
          <a:xfrm>
            <a:off x="10751413" y="5719212"/>
            <a:ext cx="907186" cy="498470"/>
          </a:xfrm>
        </p:spPr>
        <p:txBody>
          <a:bodyPr/>
          <a:lstStyle/>
          <a:p>
            <a:fld id="{6D22F896-40B5-4ADD-8801-0D06FADFA095}" type="slidenum">
              <a:rPr lang="en-US" smtClean="0"/>
              <a:t>12</a:t>
            </a:fld>
            <a:endParaRPr lang="en-US" dirty="0"/>
          </a:p>
        </p:txBody>
      </p:sp>
      <p:grpSp>
        <p:nvGrpSpPr>
          <p:cNvPr id="7" name="Group 6">
            <a:extLst>
              <a:ext uri="{FF2B5EF4-FFF2-40B4-BE49-F238E27FC236}">
                <a16:creationId xmlns:a16="http://schemas.microsoft.com/office/drawing/2014/main" id="{31C66777-DD29-4C1C-B998-22F1B7DEE56C}"/>
              </a:ext>
            </a:extLst>
          </p:cNvPr>
          <p:cNvGrpSpPr/>
          <p:nvPr/>
        </p:nvGrpSpPr>
        <p:grpSpPr>
          <a:xfrm>
            <a:off x="117889" y="160320"/>
            <a:ext cx="11410573" cy="2795064"/>
            <a:chOff x="117889" y="160320"/>
            <a:chExt cx="11410573" cy="2795064"/>
          </a:xfrm>
        </p:grpSpPr>
        <p:pic>
          <p:nvPicPr>
            <p:cNvPr id="4" name="Picture 3">
              <a:extLst>
                <a:ext uri="{FF2B5EF4-FFF2-40B4-BE49-F238E27FC236}">
                  <a16:creationId xmlns:a16="http://schemas.microsoft.com/office/drawing/2014/main" id="{1BDB1599-2B7A-4F8E-B32E-5D8A15019381}"/>
                </a:ext>
              </a:extLst>
            </p:cNvPr>
            <p:cNvPicPr>
              <a:picLocks noChangeAspect="1"/>
            </p:cNvPicPr>
            <p:nvPr/>
          </p:nvPicPr>
          <p:blipFill>
            <a:blip r:embed="rId2"/>
            <a:stretch>
              <a:fillRect/>
            </a:stretch>
          </p:blipFill>
          <p:spPr>
            <a:xfrm>
              <a:off x="117889" y="160320"/>
              <a:ext cx="3668742" cy="2733433"/>
            </a:xfrm>
            <a:prstGeom prst="rect">
              <a:avLst/>
            </a:prstGeom>
          </p:spPr>
        </p:pic>
        <p:pic>
          <p:nvPicPr>
            <p:cNvPr id="5" name="Picture 4">
              <a:extLst>
                <a:ext uri="{FF2B5EF4-FFF2-40B4-BE49-F238E27FC236}">
                  <a16:creationId xmlns:a16="http://schemas.microsoft.com/office/drawing/2014/main" id="{15662E49-04D4-4E46-BD03-F7E24A64382A}"/>
                </a:ext>
              </a:extLst>
            </p:cNvPr>
            <p:cNvPicPr>
              <a:picLocks noChangeAspect="1"/>
            </p:cNvPicPr>
            <p:nvPr/>
          </p:nvPicPr>
          <p:blipFill>
            <a:blip r:embed="rId3"/>
            <a:stretch>
              <a:fillRect/>
            </a:stretch>
          </p:blipFill>
          <p:spPr>
            <a:xfrm>
              <a:off x="3988649" y="221951"/>
              <a:ext cx="3552737" cy="2733433"/>
            </a:xfrm>
            <a:prstGeom prst="rect">
              <a:avLst/>
            </a:prstGeom>
          </p:spPr>
        </p:pic>
        <p:pic>
          <p:nvPicPr>
            <p:cNvPr id="6" name="Picture 5">
              <a:extLst>
                <a:ext uri="{FF2B5EF4-FFF2-40B4-BE49-F238E27FC236}">
                  <a16:creationId xmlns:a16="http://schemas.microsoft.com/office/drawing/2014/main" id="{5AB03938-F975-446C-81F8-D0615863C5E8}"/>
                </a:ext>
              </a:extLst>
            </p:cNvPr>
            <p:cNvPicPr>
              <a:picLocks noChangeAspect="1"/>
            </p:cNvPicPr>
            <p:nvPr/>
          </p:nvPicPr>
          <p:blipFill>
            <a:blip r:embed="rId4"/>
            <a:stretch>
              <a:fillRect/>
            </a:stretch>
          </p:blipFill>
          <p:spPr>
            <a:xfrm>
              <a:off x="7816215" y="283581"/>
              <a:ext cx="3712247" cy="2610172"/>
            </a:xfrm>
            <a:prstGeom prst="rect">
              <a:avLst/>
            </a:prstGeom>
          </p:spPr>
        </p:pic>
      </p:grpSp>
    </p:spTree>
    <p:extLst>
      <p:ext uri="{BB962C8B-B14F-4D97-AF65-F5344CB8AC3E}">
        <p14:creationId xmlns:p14="http://schemas.microsoft.com/office/powerpoint/2010/main" val="221198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 – Exploring Customer Details</a:t>
            </a:r>
            <a:endParaRPr lang="en-SG" sz="3300" cap="none"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B25D8458-9B74-4ADE-BE54-F257F95C821A}"/>
              </a:ext>
            </a:extLst>
          </p:cNvPr>
          <p:cNvSpPr txBox="1"/>
          <p:nvPr/>
        </p:nvSpPr>
        <p:spPr>
          <a:xfrm>
            <a:off x="175344" y="2659506"/>
            <a:ext cx="11592586" cy="3008772"/>
          </a:xfrm>
          <a:prstGeom prst="rect">
            <a:avLst/>
          </a:prstGeom>
          <a:noFill/>
        </p:spPr>
        <p:txBody>
          <a:bodyPr wrap="square" rtlCol="0">
            <a:spAutoFit/>
          </a:bodyPr>
          <a:lstStyle/>
          <a:p>
            <a:pPr algn="just">
              <a:lnSpc>
                <a:spcPct val="150000"/>
              </a:lnSpc>
            </a:pPr>
            <a:r>
              <a:rPr lang="en-US" sz="1600" b="1" u="sng" dirty="0">
                <a:solidFill>
                  <a:srgbClr val="000000"/>
                </a:solidFill>
                <a:latin typeface="Calibri"/>
                <a:ea typeface="Calibri"/>
                <a:cs typeface="Calibri"/>
                <a:sym typeface="Calibri"/>
              </a:rPr>
              <a:t> </a:t>
            </a:r>
          </a:p>
          <a:p>
            <a:pPr algn="just">
              <a:lnSpc>
                <a:spcPct val="150000"/>
              </a:lnSpc>
            </a:pPr>
            <a:r>
              <a:rPr lang="en-US" sz="1600" dirty="0">
                <a:solidFill>
                  <a:srgbClr val="000000"/>
                </a:solidFill>
                <a:latin typeface="Calibri"/>
                <a:cs typeface="Calibri"/>
                <a:sym typeface="Calibri"/>
              </a:rPr>
              <a:t>The pie-charts helps in understanding the customer profiling against intents in the following categories :</a:t>
            </a:r>
          </a:p>
          <a:p>
            <a:pPr marL="285750" indent="-285750" algn="just">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Education :  </a:t>
            </a:r>
            <a:r>
              <a:rPr lang="en-SG" sz="1600" dirty="0">
                <a:latin typeface="Calibri" panose="020F0502020204030204" pitchFamily="34" charset="0"/>
                <a:cs typeface="Calibri" panose="020F0502020204030204" pitchFamily="34" charset="0"/>
              </a:rPr>
              <a:t>The education category -3 has highest contribution of 49% and category-1 is having the lowest of 0%</a:t>
            </a:r>
          </a:p>
          <a:p>
            <a:pPr marL="285750" indent="-285750" algn="just">
              <a:lnSpc>
                <a:spcPct val="150000"/>
              </a:lnSpc>
              <a:buFont typeface="Wingdings" panose="05000000000000000000" pitchFamily="2" charset="2"/>
              <a:buChar char="Ø"/>
            </a:pPr>
            <a:r>
              <a:rPr lang="en-US" sz="1600" dirty="0">
                <a:solidFill>
                  <a:srgbClr val="000000"/>
                </a:solidFill>
                <a:latin typeface="Calibri"/>
                <a:cs typeface="Calibri"/>
                <a:sym typeface="Calibri"/>
              </a:rPr>
              <a:t> </a:t>
            </a:r>
            <a:r>
              <a:rPr lang="en-SG" sz="1600" b="1" dirty="0">
                <a:latin typeface="Calibri" panose="020F0502020204030204" pitchFamily="34" charset="0"/>
                <a:cs typeface="Calibri" panose="020F0502020204030204" pitchFamily="34" charset="0"/>
              </a:rPr>
              <a:t>Occupation</a:t>
            </a:r>
            <a:r>
              <a:rPr lang="en-SG" sz="1600" dirty="0">
                <a:latin typeface="Calibri" panose="020F0502020204030204" pitchFamily="34" charset="0"/>
                <a:cs typeface="Calibri" panose="020F0502020204030204" pitchFamily="34" charset="0"/>
              </a:rPr>
              <a:t> : The occupation category -2 has highest contribution in the IVR intents while occupation bucket 3,5,6 has lowest contribution of 1%.</a:t>
            </a:r>
          </a:p>
          <a:p>
            <a:pPr marL="285750" indent="-285750" algn="just">
              <a:lnSpc>
                <a:spcPct val="150000"/>
              </a:lnSpc>
              <a:buFont typeface="Wingdings" panose="05000000000000000000" pitchFamily="2" charset="2"/>
              <a:buChar char="Ø"/>
            </a:pPr>
            <a:r>
              <a:rPr lang="en-US" sz="1600" b="1" dirty="0">
                <a:solidFill>
                  <a:srgbClr val="000000"/>
                </a:solidFill>
                <a:latin typeface="Calibri"/>
                <a:cs typeface="Calibri"/>
                <a:sym typeface="Calibri"/>
              </a:rPr>
              <a:t>Income</a:t>
            </a:r>
            <a:r>
              <a:rPr lang="en-US" sz="1600" dirty="0">
                <a:solidFill>
                  <a:srgbClr val="000000"/>
                </a:solidFill>
                <a:latin typeface="Calibri"/>
                <a:cs typeface="Calibri"/>
                <a:sym typeface="Calibri"/>
              </a:rPr>
              <a:t> : </a:t>
            </a:r>
            <a:r>
              <a:rPr lang="en-SG" sz="1600" dirty="0">
                <a:latin typeface="Calibri" panose="020F0502020204030204" pitchFamily="34" charset="0"/>
                <a:cs typeface="Calibri" panose="020F0502020204030204" pitchFamily="34" charset="0"/>
              </a:rPr>
              <a:t>The income bucket -1,2 has major contribution in the intents of IVR call of around 35% each, while income bucket-5 has lowest contribution of 3%.</a:t>
            </a:r>
          </a:p>
          <a:p>
            <a:pPr marL="285750" indent="-285750" algn="just">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Net worth : </a:t>
            </a:r>
            <a:r>
              <a:rPr lang="en-SG" sz="1600" dirty="0">
                <a:latin typeface="Calibri" panose="020F0502020204030204" pitchFamily="34" charset="0"/>
                <a:cs typeface="Calibri" panose="020F0502020204030204" pitchFamily="34" charset="0"/>
              </a:rPr>
              <a:t>Higher number of intents registered in category 2 .</a:t>
            </a:r>
          </a:p>
        </p:txBody>
      </p:sp>
      <p:sp>
        <p:nvSpPr>
          <p:cNvPr id="28" name="Slide Number Placeholder 27">
            <a:extLst>
              <a:ext uri="{FF2B5EF4-FFF2-40B4-BE49-F238E27FC236}">
                <a16:creationId xmlns:a16="http://schemas.microsoft.com/office/drawing/2014/main" id="{08B42869-3A14-4BDE-82DE-8E28151EBA2F}"/>
              </a:ext>
            </a:extLst>
          </p:cNvPr>
          <p:cNvSpPr>
            <a:spLocks noGrp="1"/>
          </p:cNvSpPr>
          <p:nvPr>
            <p:ph type="sldNum" sz="quarter" idx="12"/>
          </p:nvPr>
        </p:nvSpPr>
        <p:spPr>
          <a:xfrm>
            <a:off x="10797549" y="5797272"/>
            <a:ext cx="907186" cy="498470"/>
          </a:xfrm>
        </p:spPr>
        <p:txBody>
          <a:bodyPr/>
          <a:lstStyle/>
          <a:p>
            <a:fld id="{6D22F896-40B5-4ADD-8801-0D06FADFA095}" type="slidenum">
              <a:rPr lang="en-US" smtClean="0"/>
              <a:t>13</a:t>
            </a:fld>
            <a:endParaRPr lang="en-US" dirty="0"/>
          </a:p>
        </p:txBody>
      </p:sp>
      <p:pic>
        <p:nvPicPr>
          <p:cNvPr id="12" name="Picture 11">
            <a:extLst>
              <a:ext uri="{FF2B5EF4-FFF2-40B4-BE49-F238E27FC236}">
                <a16:creationId xmlns:a16="http://schemas.microsoft.com/office/drawing/2014/main" id="{FB6CF8C9-C6D4-4927-9FF0-8E14B24F62DC}"/>
              </a:ext>
            </a:extLst>
          </p:cNvPr>
          <p:cNvPicPr>
            <a:picLocks noChangeAspect="1"/>
          </p:cNvPicPr>
          <p:nvPr/>
        </p:nvPicPr>
        <p:blipFill>
          <a:blip r:embed="rId2"/>
          <a:stretch>
            <a:fillRect/>
          </a:stretch>
        </p:blipFill>
        <p:spPr>
          <a:xfrm>
            <a:off x="0" y="2924595"/>
            <a:ext cx="1143000" cy="219075"/>
          </a:xfrm>
          <a:prstGeom prst="rect">
            <a:avLst/>
          </a:prstGeom>
        </p:spPr>
      </p:pic>
      <p:grpSp>
        <p:nvGrpSpPr>
          <p:cNvPr id="8" name="Group 7">
            <a:extLst>
              <a:ext uri="{FF2B5EF4-FFF2-40B4-BE49-F238E27FC236}">
                <a16:creationId xmlns:a16="http://schemas.microsoft.com/office/drawing/2014/main" id="{81805F8E-646B-4AE3-A796-0CB0D72A0725}"/>
              </a:ext>
            </a:extLst>
          </p:cNvPr>
          <p:cNvGrpSpPr/>
          <p:nvPr/>
        </p:nvGrpSpPr>
        <p:grpSpPr>
          <a:xfrm>
            <a:off x="82259" y="116966"/>
            <a:ext cx="11576340" cy="2677081"/>
            <a:chOff x="32464" y="207798"/>
            <a:chExt cx="12044838" cy="2153174"/>
          </a:xfrm>
        </p:grpSpPr>
        <p:pic>
          <p:nvPicPr>
            <p:cNvPr id="4" name="Picture 3">
              <a:extLst>
                <a:ext uri="{FF2B5EF4-FFF2-40B4-BE49-F238E27FC236}">
                  <a16:creationId xmlns:a16="http://schemas.microsoft.com/office/drawing/2014/main" id="{B172BE8B-A2CF-42C7-924B-4FBAB9A53E1C}"/>
                </a:ext>
              </a:extLst>
            </p:cNvPr>
            <p:cNvPicPr>
              <a:picLocks noChangeAspect="1"/>
            </p:cNvPicPr>
            <p:nvPr/>
          </p:nvPicPr>
          <p:blipFill>
            <a:blip r:embed="rId3"/>
            <a:stretch>
              <a:fillRect/>
            </a:stretch>
          </p:blipFill>
          <p:spPr>
            <a:xfrm>
              <a:off x="32464" y="337203"/>
              <a:ext cx="3238028" cy="2009633"/>
            </a:xfrm>
            <a:prstGeom prst="rect">
              <a:avLst/>
            </a:prstGeom>
          </p:spPr>
        </p:pic>
        <p:pic>
          <p:nvPicPr>
            <p:cNvPr id="5" name="Picture 4">
              <a:extLst>
                <a:ext uri="{FF2B5EF4-FFF2-40B4-BE49-F238E27FC236}">
                  <a16:creationId xmlns:a16="http://schemas.microsoft.com/office/drawing/2014/main" id="{39114CE4-7845-4F0A-9ACE-1FEB78683A58}"/>
                </a:ext>
              </a:extLst>
            </p:cNvPr>
            <p:cNvPicPr>
              <a:picLocks noChangeAspect="1"/>
            </p:cNvPicPr>
            <p:nvPr/>
          </p:nvPicPr>
          <p:blipFill>
            <a:blip r:embed="rId4"/>
            <a:stretch>
              <a:fillRect/>
            </a:stretch>
          </p:blipFill>
          <p:spPr>
            <a:xfrm>
              <a:off x="3154920" y="337204"/>
              <a:ext cx="3073554" cy="2023768"/>
            </a:xfrm>
            <a:prstGeom prst="rect">
              <a:avLst/>
            </a:prstGeom>
          </p:spPr>
        </p:pic>
        <p:pic>
          <p:nvPicPr>
            <p:cNvPr id="6" name="Picture 5">
              <a:extLst>
                <a:ext uri="{FF2B5EF4-FFF2-40B4-BE49-F238E27FC236}">
                  <a16:creationId xmlns:a16="http://schemas.microsoft.com/office/drawing/2014/main" id="{9364FD4C-6215-46F0-80E8-4051B34CB6D6}"/>
                </a:ext>
              </a:extLst>
            </p:cNvPr>
            <p:cNvPicPr>
              <a:picLocks noChangeAspect="1"/>
            </p:cNvPicPr>
            <p:nvPr/>
          </p:nvPicPr>
          <p:blipFill>
            <a:blip r:embed="rId5"/>
            <a:stretch>
              <a:fillRect/>
            </a:stretch>
          </p:blipFill>
          <p:spPr>
            <a:xfrm>
              <a:off x="6096000" y="365474"/>
              <a:ext cx="3155793" cy="1953093"/>
            </a:xfrm>
            <a:prstGeom prst="rect">
              <a:avLst/>
            </a:prstGeom>
          </p:spPr>
        </p:pic>
        <p:pic>
          <p:nvPicPr>
            <p:cNvPr id="7" name="Picture 6">
              <a:extLst>
                <a:ext uri="{FF2B5EF4-FFF2-40B4-BE49-F238E27FC236}">
                  <a16:creationId xmlns:a16="http://schemas.microsoft.com/office/drawing/2014/main" id="{CB3E974E-C2EC-46C0-BAB8-19D9DE191E55}"/>
                </a:ext>
              </a:extLst>
            </p:cNvPr>
            <p:cNvPicPr>
              <a:picLocks noChangeAspect="1"/>
            </p:cNvPicPr>
            <p:nvPr/>
          </p:nvPicPr>
          <p:blipFill>
            <a:blip r:embed="rId6"/>
            <a:stretch>
              <a:fillRect/>
            </a:stretch>
          </p:blipFill>
          <p:spPr>
            <a:xfrm>
              <a:off x="9075539" y="207798"/>
              <a:ext cx="3001763" cy="2139038"/>
            </a:xfrm>
            <a:prstGeom prst="rect">
              <a:avLst/>
            </a:prstGeom>
          </p:spPr>
        </p:pic>
      </p:grpSp>
    </p:spTree>
    <p:extLst>
      <p:ext uri="{BB962C8B-B14F-4D97-AF65-F5344CB8AC3E}">
        <p14:creationId xmlns:p14="http://schemas.microsoft.com/office/powerpoint/2010/main" val="39384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66653" y="5748723"/>
            <a:ext cx="907186" cy="498470"/>
          </a:xfrm>
        </p:spPr>
        <p:txBody>
          <a:bodyPr/>
          <a:lstStyle/>
          <a:p>
            <a:fld id="{6D22F896-40B5-4ADD-8801-0D06FADFA095}" type="slidenum">
              <a:rPr lang="en-US" smtClean="0"/>
              <a:t>14</a:t>
            </a:fld>
            <a:endParaRPr lang="en-US" dirty="0"/>
          </a:p>
        </p:txBody>
      </p:sp>
      <p:sp>
        <p:nvSpPr>
          <p:cNvPr id="13" name="TextBox 12">
            <a:extLst>
              <a:ext uri="{FF2B5EF4-FFF2-40B4-BE49-F238E27FC236}">
                <a16:creationId xmlns:a16="http://schemas.microsoft.com/office/drawing/2014/main" id="{27644EA4-997D-4567-8880-7BDDDBCE14EB}"/>
              </a:ext>
            </a:extLst>
          </p:cNvPr>
          <p:cNvSpPr txBox="1"/>
          <p:nvPr/>
        </p:nvSpPr>
        <p:spPr>
          <a:xfrm>
            <a:off x="0" y="5647029"/>
            <a:ext cx="10925558" cy="600164"/>
          </a:xfrm>
          <a:prstGeom prst="rect">
            <a:avLst/>
          </a:prstGeom>
          <a:noFill/>
        </p:spPr>
        <p:txBody>
          <a:bodyPr wrap="square" rtlCol="0">
            <a:spAutoFit/>
          </a:bodyPr>
          <a:lstStyle/>
          <a:p>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 – Preparing Train &amp; Test samples</a:t>
            </a:r>
            <a:endParaRPr lang="en-US" sz="3300"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14" name="TextBox 13">
            <a:extLst>
              <a:ext uri="{FF2B5EF4-FFF2-40B4-BE49-F238E27FC236}">
                <a16:creationId xmlns:a16="http://schemas.microsoft.com/office/drawing/2014/main" id="{261F0912-6923-4DFB-8912-2D6965A32813}"/>
              </a:ext>
            </a:extLst>
          </p:cNvPr>
          <p:cNvSpPr txBox="1"/>
          <p:nvPr/>
        </p:nvSpPr>
        <p:spPr>
          <a:xfrm>
            <a:off x="162745" y="135250"/>
            <a:ext cx="11197681" cy="4870821"/>
          </a:xfrm>
          <a:prstGeom prst="rect">
            <a:avLst/>
          </a:prstGeom>
          <a:noFill/>
        </p:spPr>
        <p:txBody>
          <a:bodyPr wrap="square" rtlCol="0">
            <a:spAutoFit/>
          </a:bodyPr>
          <a:lstStyle/>
          <a:p>
            <a:pPr marL="285750" indent="-285750" algn="just" defTabSz="914400">
              <a:lnSpc>
                <a:spcPct val="150000"/>
              </a:lnSpc>
              <a:spcBef>
                <a:spcPts val="500"/>
              </a:spcBef>
              <a:buFont typeface="Wingdings" panose="05000000000000000000" pitchFamily="2" charset="2"/>
              <a:buChar char="q"/>
            </a:pPr>
            <a:r>
              <a:rPr lang="en-SG" sz="1600" b="1" dirty="0">
                <a:solidFill>
                  <a:prstClr val="black"/>
                </a:solidFill>
                <a:latin typeface="Calibri" panose="020F0502020204030204"/>
              </a:rPr>
              <a:t>Clubbing of Sparse variables:</a:t>
            </a:r>
          </a:p>
          <a:p>
            <a:pPr marL="742950" lvl="1" indent="-285750" algn="just" defTabSz="914400">
              <a:lnSpc>
                <a:spcPct val="150000"/>
              </a:lnSpc>
              <a:spcBef>
                <a:spcPts val="500"/>
              </a:spcBef>
              <a:buFont typeface="Wingdings" panose="05000000000000000000" pitchFamily="2" charset="2"/>
              <a:buChar char="Ø"/>
            </a:pPr>
            <a:r>
              <a:rPr lang="en-SG" sz="1600" dirty="0">
                <a:solidFill>
                  <a:prstClr val="black"/>
                </a:solidFill>
                <a:latin typeface="Calibri" panose="020F0502020204030204"/>
              </a:rPr>
              <a:t> Sparse variable(&lt;1% data present in 95</a:t>
            </a:r>
            <a:r>
              <a:rPr lang="en-SG" sz="1600" baseline="30000" dirty="0">
                <a:solidFill>
                  <a:prstClr val="black"/>
                </a:solidFill>
                <a:latin typeface="Calibri" panose="020F0502020204030204"/>
              </a:rPr>
              <a:t>th</a:t>
            </a:r>
            <a:r>
              <a:rPr lang="en-SG" sz="1600" dirty="0">
                <a:solidFill>
                  <a:prstClr val="black"/>
                </a:solidFill>
                <a:latin typeface="Calibri" panose="020F0502020204030204"/>
              </a:rPr>
              <a:t> percentile) are clubbed into one column in their respective categoric-wise.</a:t>
            </a:r>
          </a:p>
          <a:p>
            <a:pPr marL="285750" indent="-285750" algn="just" defTabSz="914400">
              <a:lnSpc>
                <a:spcPct val="150000"/>
              </a:lnSpc>
              <a:spcBef>
                <a:spcPts val="1000"/>
              </a:spcBef>
              <a:buFont typeface="Wingdings" panose="05000000000000000000" pitchFamily="2" charset="2"/>
              <a:buChar char="q"/>
            </a:pPr>
            <a:r>
              <a:rPr lang="en-SG" sz="1600" dirty="0">
                <a:solidFill>
                  <a:prstClr val="black"/>
                </a:solidFill>
                <a:latin typeface="Calibri" panose="020F0502020204030204"/>
              </a:rPr>
              <a:t> </a:t>
            </a:r>
            <a:r>
              <a:rPr lang="en-US" sz="1600" b="1" dirty="0">
                <a:solidFill>
                  <a:prstClr val="black"/>
                </a:solidFill>
                <a:latin typeface="Calibri" panose="020F0502020204030204"/>
              </a:rPr>
              <a:t>Impute Missing values:</a:t>
            </a:r>
          </a:p>
          <a:p>
            <a:pPr marL="742950" lvl="1" indent="-285750" algn="just"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Filled missing values of POL_PPT with mode value of the column .</a:t>
            </a:r>
          </a:p>
          <a:p>
            <a:pPr marL="285750" indent="-285750" algn="just" defTabSz="914400">
              <a:lnSpc>
                <a:spcPct val="150000"/>
              </a:lnSpc>
              <a:spcBef>
                <a:spcPts val="500"/>
              </a:spcBef>
              <a:buFont typeface="Wingdings" panose="05000000000000000000" pitchFamily="2" charset="2"/>
              <a:buChar char="q"/>
            </a:pPr>
            <a:r>
              <a:rPr lang="en-US" sz="1600" b="1" dirty="0">
                <a:solidFill>
                  <a:prstClr val="black"/>
                </a:solidFill>
                <a:latin typeface="Calibri" panose="020F0502020204030204"/>
              </a:rPr>
              <a:t>Dropping of datetime variables:</a:t>
            </a:r>
          </a:p>
          <a:p>
            <a:pPr marL="742950" lvl="1" indent="-285750" algn="just"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Keeping the vintage score column for the respective date fields</a:t>
            </a:r>
          </a:p>
          <a:p>
            <a:pPr marL="285750" indent="-285750" algn="just">
              <a:lnSpc>
                <a:spcPct val="150000"/>
              </a:lnSpc>
              <a:buFont typeface="Wingdings" panose="05000000000000000000" pitchFamily="2" charset="2"/>
              <a:buChar char="q"/>
            </a:pPr>
            <a:r>
              <a:rPr lang="en-US" sz="1600" b="1" dirty="0">
                <a:latin typeface="Calibri" panose="020F0502020204030204" pitchFamily="34" charset="0"/>
                <a:cs typeface="Calibri" panose="020F0502020204030204" pitchFamily="34" charset="0"/>
              </a:rPr>
              <a:t>Random sampling </a:t>
            </a:r>
            <a:r>
              <a:rPr lang="en-US" sz="1600" dirty="0">
                <a:latin typeface="Calibri" panose="020F0502020204030204" pitchFamily="34" charset="0"/>
                <a:cs typeface="Calibri" panose="020F0502020204030204" pitchFamily="34" charset="0"/>
              </a:rPr>
              <a:t>– split all IVR data into train and test samples.</a:t>
            </a:r>
          </a:p>
          <a:p>
            <a:pPr marL="742950" lvl="1"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Train sample = 80% of randomly chosen IVR call information.</a:t>
            </a:r>
          </a:p>
          <a:p>
            <a:pPr marL="742950" lvl="1"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Test sample = 20% of remaining IVR call information.</a:t>
            </a:r>
          </a:p>
          <a:p>
            <a:pPr marL="742950" lvl="1" indent="-285750" algn="just">
              <a:lnSpc>
                <a:spcPct val="150000"/>
              </a:lnSpc>
              <a:buFont typeface="Wingdings" panose="05000000000000000000" pitchFamily="2" charset="2"/>
              <a:buChar char="Ø"/>
            </a:pPr>
            <a:r>
              <a:rPr lang="en-US" sz="1600" dirty="0">
                <a:solidFill>
                  <a:prstClr val="black"/>
                </a:solidFill>
                <a:latin typeface="Calibri" panose="020F0502020204030204" pitchFamily="34" charset="0"/>
                <a:cs typeface="Calibri" panose="020F0502020204030204" pitchFamily="34" charset="0"/>
              </a:rPr>
              <a:t> The data is sampled using Random stratified sampling to obtain a sample population that best represents the entire population and make homogeneous groups based on target variable IVR Intent.</a:t>
            </a:r>
          </a:p>
          <a:p>
            <a:pPr marL="285750" indent="-285750" algn="just">
              <a:lnSpc>
                <a:spcPct val="150000"/>
              </a:lnSpc>
              <a:buFont typeface="Wingdings" panose="05000000000000000000" pitchFamily="2" charset="2"/>
              <a:buChar char="q"/>
            </a:pPr>
            <a:endParaRPr lang="en-US" sz="1600" dirty="0">
              <a:solidFill>
                <a:prstClr val="black"/>
              </a:solidFill>
              <a:latin typeface="Calibri" panose="020F0502020204030204"/>
            </a:endParaRPr>
          </a:p>
        </p:txBody>
      </p:sp>
    </p:spTree>
    <p:extLst>
      <p:ext uri="{BB962C8B-B14F-4D97-AF65-F5344CB8AC3E}">
        <p14:creationId xmlns:p14="http://schemas.microsoft.com/office/powerpoint/2010/main" val="234372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80863" y="5762923"/>
            <a:ext cx="907186" cy="498470"/>
          </a:xfrm>
        </p:spPr>
        <p:txBody>
          <a:bodyPr/>
          <a:lstStyle/>
          <a:p>
            <a:fld id="{6D22F896-40B5-4ADD-8801-0D06FADFA095}" type="slidenum">
              <a:rPr lang="en-US" smtClean="0"/>
              <a:t>15</a:t>
            </a:fld>
            <a:endParaRPr lang="en-US" dirty="0"/>
          </a:p>
        </p:txBody>
      </p:sp>
      <p:sp>
        <p:nvSpPr>
          <p:cNvPr id="13" name="TextBox 12">
            <a:extLst>
              <a:ext uri="{FF2B5EF4-FFF2-40B4-BE49-F238E27FC236}">
                <a16:creationId xmlns:a16="http://schemas.microsoft.com/office/drawing/2014/main" id="{27644EA4-997D-4567-8880-7BDDDBCE14EB}"/>
              </a:ext>
            </a:extLst>
          </p:cNvPr>
          <p:cNvSpPr txBox="1"/>
          <p:nvPr/>
        </p:nvSpPr>
        <p:spPr>
          <a:xfrm>
            <a:off x="162745" y="5712076"/>
            <a:ext cx="8910136" cy="600164"/>
          </a:xfrm>
          <a:prstGeom prst="rect">
            <a:avLst/>
          </a:prstGeom>
          <a:noFill/>
        </p:spPr>
        <p:txBody>
          <a:bodyPr wrap="square" rtlCol="0">
            <a:spAutoFit/>
          </a:bodyPr>
          <a:lstStyle/>
          <a:p>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Preparation – Target Variable</a:t>
            </a:r>
            <a:endParaRPr lang="en-US" sz="3300"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14" name="TextBox 13">
            <a:extLst>
              <a:ext uri="{FF2B5EF4-FFF2-40B4-BE49-F238E27FC236}">
                <a16:creationId xmlns:a16="http://schemas.microsoft.com/office/drawing/2014/main" id="{261F0912-6923-4DFB-8912-2D6965A32813}"/>
              </a:ext>
            </a:extLst>
          </p:cNvPr>
          <p:cNvSpPr txBox="1"/>
          <p:nvPr/>
        </p:nvSpPr>
        <p:spPr>
          <a:xfrm>
            <a:off x="0" y="0"/>
            <a:ext cx="11234456" cy="5742854"/>
          </a:xfrm>
          <a:prstGeom prst="rect">
            <a:avLst/>
          </a:prstGeom>
          <a:noFill/>
        </p:spPr>
        <p:txBody>
          <a:bodyPr wrap="square" rtlCol="0">
            <a:spAutoFit/>
          </a:bodyPr>
          <a:lstStyle/>
          <a:p>
            <a:pPr marL="285750" indent="-285750" defTabSz="914400">
              <a:lnSpc>
                <a:spcPct val="200000"/>
              </a:lnSpc>
              <a:spcBef>
                <a:spcPts val="500"/>
              </a:spcBef>
              <a:buFont typeface="Wingdings" panose="05000000000000000000" pitchFamily="2" charset="2"/>
              <a:buChar char="q"/>
            </a:pPr>
            <a:r>
              <a:rPr lang="en-SG" sz="1600" b="1" dirty="0">
                <a:solidFill>
                  <a:prstClr val="black"/>
                </a:solidFill>
                <a:latin typeface="Calibri" panose="020F0502020204030204"/>
              </a:rPr>
              <a:t>Combining Intents (Target variable)</a:t>
            </a:r>
          </a:p>
          <a:p>
            <a:pPr marL="742950" lvl="1" indent="-285750" defTabSz="914400">
              <a:lnSpc>
                <a:spcPct val="200000"/>
              </a:lnSpc>
              <a:spcBef>
                <a:spcPts val="500"/>
              </a:spcBef>
              <a:buFont typeface="Wingdings" panose="05000000000000000000" pitchFamily="2" charset="2"/>
              <a:buChar char="Ø"/>
            </a:pPr>
            <a:r>
              <a:rPr lang="en-SG" sz="1600" dirty="0">
                <a:solidFill>
                  <a:prstClr val="black"/>
                </a:solidFill>
                <a:latin typeface="Calibri" panose="020F0502020204030204"/>
              </a:rPr>
              <a:t> 13 distinct Intents were combined into 8 distinct intents which are having si</a:t>
            </a:r>
            <a:r>
              <a:rPr lang="en-SG" sz="1600" dirty="0">
                <a:latin typeface="Calibri" panose="020F0502020204030204" pitchFamily="34" charset="0"/>
                <a:cs typeface="Calibri" panose="020F0502020204030204" pitchFamily="34" charset="0"/>
              </a:rPr>
              <a:t>milar business category sense.</a:t>
            </a:r>
          </a:p>
          <a:p>
            <a:pPr marL="742950" lvl="1" indent="-285750" defTabSz="914400">
              <a:lnSpc>
                <a:spcPct val="200000"/>
              </a:lnSpc>
              <a:spcBef>
                <a:spcPts val="500"/>
              </a:spcBef>
              <a:buFont typeface="Wingdings" panose="05000000000000000000" pitchFamily="2" charset="2"/>
              <a:buChar char="Ø"/>
            </a:pPr>
            <a:endParaRPr lang="en-SG" sz="1600" dirty="0">
              <a:solidFill>
                <a:prstClr val="black"/>
              </a:solidFill>
              <a:latin typeface="Calibri" panose="020F0502020204030204" pitchFamily="34" charset="0"/>
              <a:cs typeface="Calibri" panose="020F0502020204030204" pitchFamily="34" charset="0"/>
            </a:endParaRPr>
          </a:p>
          <a:p>
            <a:pPr marL="285750" indent="-285750" defTabSz="914400">
              <a:lnSpc>
                <a:spcPct val="200000"/>
              </a:lnSpc>
              <a:spcBef>
                <a:spcPts val="500"/>
              </a:spcBef>
              <a:buFont typeface="Wingdings" panose="05000000000000000000" pitchFamily="2" charset="2"/>
              <a:buChar char="q"/>
            </a:pPr>
            <a:endParaRPr lang="en-SG" sz="1600" b="1" dirty="0">
              <a:solidFill>
                <a:prstClr val="black"/>
              </a:solidFill>
              <a:latin typeface="Calibri" panose="020F0502020204030204"/>
            </a:endParaRPr>
          </a:p>
          <a:p>
            <a:pPr marL="285750" indent="-285750" defTabSz="914400">
              <a:lnSpc>
                <a:spcPct val="200000"/>
              </a:lnSpc>
              <a:spcBef>
                <a:spcPts val="500"/>
              </a:spcBef>
              <a:buFont typeface="Wingdings" panose="05000000000000000000" pitchFamily="2" charset="2"/>
              <a:buChar char="q"/>
            </a:pPr>
            <a:endParaRPr lang="en-SG" sz="1600" b="1" dirty="0">
              <a:solidFill>
                <a:prstClr val="black"/>
              </a:solidFill>
              <a:latin typeface="Calibri" panose="020F0502020204030204"/>
            </a:endParaRPr>
          </a:p>
          <a:p>
            <a:pPr marL="285750" indent="-285750" defTabSz="914400">
              <a:lnSpc>
                <a:spcPct val="200000"/>
              </a:lnSpc>
              <a:spcBef>
                <a:spcPts val="500"/>
              </a:spcBef>
              <a:buFont typeface="Wingdings" panose="05000000000000000000" pitchFamily="2" charset="2"/>
              <a:buChar char="q"/>
            </a:pPr>
            <a:endParaRPr lang="en-SG" sz="1600" b="1" dirty="0">
              <a:solidFill>
                <a:prstClr val="black"/>
              </a:solidFill>
              <a:latin typeface="Calibri" panose="020F0502020204030204"/>
            </a:endParaRPr>
          </a:p>
          <a:p>
            <a:pPr marL="285750" indent="-285750" defTabSz="914400">
              <a:lnSpc>
                <a:spcPct val="200000"/>
              </a:lnSpc>
              <a:spcBef>
                <a:spcPts val="500"/>
              </a:spcBef>
              <a:buFont typeface="Wingdings" panose="05000000000000000000" pitchFamily="2" charset="2"/>
              <a:buChar char="q"/>
            </a:pPr>
            <a:endParaRPr lang="en-SG" sz="1600" b="1" dirty="0">
              <a:solidFill>
                <a:prstClr val="black"/>
              </a:solidFill>
              <a:latin typeface="Calibri" panose="020F0502020204030204"/>
            </a:endParaRPr>
          </a:p>
          <a:p>
            <a:pPr marL="285750" indent="-285750" defTabSz="914400">
              <a:lnSpc>
                <a:spcPct val="200000"/>
              </a:lnSpc>
              <a:spcBef>
                <a:spcPts val="500"/>
              </a:spcBef>
              <a:buFont typeface="Wingdings" panose="05000000000000000000" pitchFamily="2" charset="2"/>
              <a:buChar char="q"/>
            </a:pPr>
            <a:endParaRPr lang="en-SG" sz="1600" b="1" dirty="0">
              <a:solidFill>
                <a:prstClr val="black"/>
              </a:solidFill>
              <a:latin typeface="Calibri" panose="020F0502020204030204"/>
            </a:endParaRPr>
          </a:p>
          <a:p>
            <a:pPr marL="742950" lvl="1"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Clubbing is done on the basics of services offered by </a:t>
            </a:r>
            <a:r>
              <a:rPr lang="en-US" sz="1600">
                <a:solidFill>
                  <a:prstClr val="black"/>
                </a:solidFill>
                <a:latin typeface="Calibri" panose="020F0502020204030204"/>
              </a:rPr>
              <a:t>the XYZ Insurance</a:t>
            </a:r>
            <a:r>
              <a:rPr lang="en-US" sz="1600" dirty="0">
                <a:solidFill>
                  <a:prstClr val="black"/>
                </a:solidFill>
                <a:latin typeface="Calibri" panose="020F0502020204030204"/>
              </a:rPr>
              <a:t>.</a:t>
            </a:r>
          </a:p>
          <a:p>
            <a:pPr marL="742950" lvl="1"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By clubbing we need not to drop the data and it will have benefits in pattern finding also.</a:t>
            </a:r>
          </a:p>
          <a:p>
            <a:pPr marL="742950" lvl="1" indent="-285750" defTabSz="914400">
              <a:lnSpc>
                <a:spcPct val="150000"/>
              </a:lnSpc>
              <a:spcBef>
                <a:spcPts val="500"/>
              </a:spcBef>
              <a:buFont typeface="Wingdings" panose="05000000000000000000" pitchFamily="2" charset="2"/>
              <a:buChar char="Ø"/>
            </a:pPr>
            <a:endParaRPr lang="en-SG" sz="1600" dirty="0">
              <a:solidFill>
                <a:prstClr val="black"/>
              </a:solidFill>
              <a:latin typeface="Calibri" panose="020F0502020204030204"/>
            </a:endParaRPr>
          </a:p>
        </p:txBody>
      </p:sp>
      <p:graphicFrame>
        <p:nvGraphicFramePr>
          <p:cNvPr id="6" name="Table 5">
            <a:extLst>
              <a:ext uri="{FF2B5EF4-FFF2-40B4-BE49-F238E27FC236}">
                <a16:creationId xmlns:a16="http://schemas.microsoft.com/office/drawing/2014/main" id="{9AEA88C1-9890-4FC0-B82C-B1D95DB66812}"/>
              </a:ext>
            </a:extLst>
          </p:cNvPr>
          <p:cNvGraphicFramePr>
            <a:graphicFrameLocks noGrp="1"/>
          </p:cNvGraphicFramePr>
          <p:nvPr>
            <p:extLst>
              <p:ext uri="{D42A27DB-BD31-4B8C-83A1-F6EECF244321}">
                <p14:modId xmlns:p14="http://schemas.microsoft.com/office/powerpoint/2010/main" val="173641444"/>
              </p:ext>
            </p:extLst>
          </p:nvPr>
        </p:nvGraphicFramePr>
        <p:xfrm>
          <a:off x="162745" y="1202078"/>
          <a:ext cx="6464085" cy="3147378"/>
        </p:xfrm>
        <a:graphic>
          <a:graphicData uri="http://schemas.openxmlformats.org/drawingml/2006/table">
            <a:tbl>
              <a:tblPr/>
              <a:tblGrid>
                <a:gridCol w="2888977">
                  <a:extLst>
                    <a:ext uri="{9D8B030D-6E8A-4147-A177-3AD203B41FA5}">
                      <a16:colId xmlns:a16="http://schemas.microsoft.com/office/drawing/2014/main" val="2750382425"/>
                    </a:ext>
                  </a:extLst>
                </a:gridCol>
                <a:gridCol w="577795">
                  <a:extLst>
                    <a:ext uri="{9D8B030D-6E8A-4147-A177-3AD203B41FA5}">
                      <a16:colId xmlns:a16="http://schemas.microsoft.com/office/drawing/2014/main" val="3264467002"/>
                    </a:ext>
                  </a:extLst>
                </a:gridCol>
                <a:gridCol w="2419518">
                  <a:extLst>
                    <a:ext uri="{9D8B030D-6E8A-4147-A177-3AD203B41FA5}">
                      <a16:colId xmlns:a16="http://schemas.microsoft.com/office/drawing/2014/main" val="2052772744"/>
                    </a:ext>
                  </a:extLst>
                </a:gridCol>
                <a:gridCol w="577795">
                  <a:extLst>
                    <a:ext uri="{9D8B030D-6E8A-4147-A177-3AD203B41FA5}">
                      <a16:colId xmlns:a16="http://schemas.microsoft.com/office/drawing/2014/main" val="301118054"/>
                    </a:ext>
                  </a:extLst>
                </a:gridCol>
              </a:tblGrid>
              <a:tr h="436050">
                <a:tc>
                  <a:txBody>
                    <a:bodyPr/>
                    <a:lstStyle/>
                    <a:p>
                      <a:pPr algn="ctr" fontAlgn="b"/>
                      <a:r>
                        <a:rPr lang="en-SG" sz="1400" b="1" i="0" u="none" strike="noStrike" dirty="0">
                          <a:solidFill>
                            <a:srgbClr val="000000"/>
                          </a:solidFill>
                          <a:effectLst/>
                          <a:latin typeface="Calibri" panose="020F0502020204030204" pitchFamily="34" charset="0"/>
                        </a:rPr>
                        <a:t>Intents </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SG" sz="1400" b="1" i="0" u="none" strike="noStrike" dirty="0">
                          <a:solidFill>
                            <a:srgbClr val="000000"/>
                          </a:solidFill>
                          <a:effectLst/>
                          <a:latin typeface="Calibri" panose="020F0502020204030204" pitchFamily="34" charset="0"/>
                        </a:rPr>
                        <a:t># of Calls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SG" sz="1400" b="1" i="0" u="none" strike="noStrike" dirty="0">
                          <a:solidFill>
                            <a:srgbClr val="000000"/>
                          </a:solidFill>
                          <a:effectLst/>
                          <a:latin typeface="Calibri" panose="020F0502020204030204" pitchFamily="34" charset="0"/>
                        </a:rPr>
                        <a:t>Clubbed Intents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SG" sz="1400" b="1" i="0" u="none" strike="noStrike" dirty="0">
                          <a:solidFill>
                            <a:srgbClr val="000000"/>
                          </a:solidFill>
                          <a:effectLst/>
                          <a:latin typeface="Calibri" panose="020F0502020204030204" pitchFamily="34" charset="0"/>
                        </a:rPr>
                        <a:t># 0f calls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4B084"/>
                    </a:solidFill>
                  </a:tcPr>
                </a:tc>
                <a:extLst>
                  <a:ext uri="{0D108BD9-81ED-4DB2-BD59-A6C34878D82A}">
                    <a16:rowId xmlns:a16="http://schemas.microsoft.com/office/drawing/2014/main" val="3682090174"/>
                  </a:ext>
                </a:extLst>
              </a:tr>
              <a:tr h="201262">
                <a:tc>
                  <a:txBody>
                    <a:bodyPr/>
                    <a:lstStyle/>
                    <a:p>
                      <a:pPr algn="l" fontAlgn="ctr"/>
                      <a:r>
                        <a:rPr lang="en-SG" sz="1100" b="0" i="0" u="none" strike="noStrike" dirty="0">
                          <a:solidFill>
                            <a:srgbClr val="000000"/>
                          </a:solidFill>
                          <a:effectLst/>
                          <a:latin typeface="Calibri "/>
                        </a:rPr>
                        <a:t>DUEDATE/AMOUNT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dirty="0">
                          <a:solidFill>
                            <a:srgbClr val="000000"/>
                          </a:solidFill>
                          <a:effectLst/>
                          <a:latin typeface="Calibri "/>
                        </a:rPr>
                        <a:t>13055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0" i="0" u="none" strike="noStrike" dirty="0">
                          <a:solidFill>
                            <a:srgbClr val="000000"/>
                          </a:solidFill>
                          <a:effectLst/>
                          <a:latin typeface="Calibri "/>
                        </a:rPr>
                        <a:t>Duedate/Amount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panose="020F0502020204030204" pitchFamily="34" charset="0"/>
                        </a:rPr>
                        <a:t>13055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587291"/>
                  </a:ext>
                </a:extLst>
              </a:tr>
              <a:tr h="201262">
                <a:tc>
                  <a:txBody>
                    <a:bodyPr/>
                    <a:lstStyle/>
                    <a:p>
                      <a:pPr algn="l" fontAlgn="ctr"/>
                      <a:r>
                        <a:rPr lang="en-SG" sz="1100" b="0" i="0" u="none" strike="noStrike" dirty="0">
                          <a:solidFill>
                            <a:srgbClr val="000000"/>
                          </a:solidFill>
                          <a:effectLst/>
                          <a:latin typeface="Calibri "/>
                        </a:rPr>
                        <a:t>ACCOUNTVALUE/SURRENDERVALUE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
                        </a:rPr>
                        <a:t>7574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0" i="0" u="none" strike="noStrike" dirty="0">
                          <a:solidFill>
                            <a:srgbClr val="000000"/>
                          </a:solidFill>
                          <a:effectLst/>
                          <a:latin typeface="Calibri "/>
                        </a:rPr>
                        <a:t>Accountvalue/Surrendervalue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panose="020F0502020204030204" pitchFamily="34" charset="0"/>
                        </a:rPr>
                        <a:t>7574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677603"/>
                  </a:ext>
                </a:extLst>
              </a:tr>
              <a:tr h="181785">
                <a:tc>
                  <a:txBody>
                    <a:bodyPr/>
                    <a:lstStyle/>
                    <a:p>
                      <a:pPr algn="l" fontAlgn="ctr"/>
                      <a:r>
                        <a:rPr lang="en-SG" sz="1100" b="0" i="0" u="none" strike="noStrike" dirty="0">
                          <a:solidFill>
                            <a:srgbClr val="000000"/>
                          </a:solidFill>
                          <a:effectLst/>
                          <a:latin typeface="Calibri "/>
                        </a:rPr>
                        <a:t>PROBABLE SURRENDER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
                        </a:rPr>
                        <a:t>2643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0" i="0" u="none" strike="noStrike" dirty="0">
                          <a:solidFill>
                            <a:srgbClr val="000000"/>
                          </a:solidFill>
                          <a:effectLst/>
                          <a:latin typeface="Calibri "/>
                        </a:rPr>
                        <a:t>Probable Surrender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panose="020F0502020204030204" pitchFamily="34" charset="0"/>
                        </a:rPr>
                        <a:t>2643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776549"/>
                  </a:ext>
                </a:extLst>
              </a:tr>
              <a:tr h="201262">
                <a:tc>
                  <a:txBody>
                    <a:bodyPr/>
                    <a:lstStyle/>
                    <a:p>
                      <a:pPr algn="l" fontAlgn="ctr"/>
                      <a:r>
                        <a:rPr lang="en-SG" sz="1100" b="0" i="0" u="none" strike="noStrike" dirty="0">
                          <a:solidFill>
                            <a:srgbClr val="000000"/>
                          </a:solidFill>
                          <a:effectLst/>
                          <a:latin typeface="Calibri "/>
                        </a:rPr>
                        <a:t>POLICYSTATUS-ACTIVE/LAPSE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
                        </a:rPr>
                        <a:t>7338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0" i="0" u="none" strike="noStrike" dirty="0">
                          <a:solidFill>
                            <a:srgbClr val="000000"/>
                          </a:solidFill>
                          <a:effectLst/>
                          <a:latin typeface="Calibri "/>
                        </a:rPr>
                        <a:t>Policystatus-active/Lapse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SG" sz="1100" b="0" i="0" u="none" strike="noStrike">
                          <a:solidFill>
                            <a:srgbClr val="000000"/>
                          </a:solidFill>
                          <a:effectLst/>
                          <a:latin typeface="Calibri" panose="020F0502020204030204" pitchFamily="34" charset="0"/>
                        </a:rPr>
                        <a:t>7338</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628395"/>
                  </a:ext>
                </a:extLst>
              </a:tr>
              <a:tr h="201262">
                <a:tc>
                  <a:txBody>
                    <a:bodyPr/>
                    <a:lstStyle/>
                    <a:p>
                      <a:pPr algn="l" fontAlgn="ctr"/>
                      <a:r>
                        <a:rPr lang="en-SG" sz="1100" b="0" i="0" u="none" strike="noStrike" dirty="0">
                          <a:solidFill>
                            <a:srgbClr val="000000"/>
                          </a:solidFill>
                          <a:effectLst/>
                          <a:latin typeface="Calibri "/>
                        </a:rPr>
                        <a:t>PREMIUMPAYMENT/CHEQUERECEIVEDENQUIRY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SG" sz="1100" b="0" i="0" u="none" strike="noStrike" dirty="0">
                          <a:solidFill>
                            <a:srgbClr val="000000"/>
                          </a:solidFill>
                          <a:effectLst/>
                          <a:latin typeface="Calibri "/>
                        </a:rPr>
                        <a:t>5434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l" fontAlgn="b"/>
                      <a:r>
                        <a:rPr lang="en-SG" sz="1100" b="1" i="0" u="none" strike="noStrike" dirty="0">
                          <a:solidFill>
                            <a:srgbClr val="000000"/>
                          </a:solidFill>
                          <a:effectLst/>
                          <a:latin typeface="Calibri" panose="020F0502020204030204" pitchFamily="34" charset="0"/>
                        </a:rPr>
                        <a:t>Premium Services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ctr" fontAlgn="b"/>
                      <a:r>
                        <a:rPr lang="en-SG" sz="1100" b="0" i="0" u="none" strike="noStrike">
                          <a:solidFill>
                            <a:srgbClr val="000000"/>
                          </a:solidFill>
                          <a:effectLst/>
                          <a:latin typeface="Calibri" panose="020F0502020204030204" pitchFamily="34" charset="0"/>
                        </a:rPr>
                        <a:t>8871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662429"/>
                  </a:ext>
                </a:extLst>
              </a:tr>
              <a:tr h="201262">
                <a:tc>
                  <a:txBody>
                    <a:bodyPr/>
                    <a:lstStyle/>
                    <a:p>
                      <a:pPr algn="l" fontAlgn="ctr"/>
                      <a:r>
                        <a:rPr lang="en-SG" sz="1100" b="0" i="0" u="none" strike="noStrike" dirty="0">
                          <a:solidFill>
                            <a:srgbClr val="000000"/>
                          </a:solidFill>
                          <a:effectLst/>
                          <a:latin typeface="Calibri "/>
                        </a:rPr>
                        <a:t>PREMUM RECEIPT REQUEST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SG" sz="1100" b="0" i="0" u="none" strike="noStrike" dirty="0">
                          <a:solidFill>
                            <a:srgbClr val="000000"/>
                          </a:solidFill>
                          <a:effectLst/>
                          <a:latin typeface="Calibri "/>
                        </a:rPr>
                        <a:t>3437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942719593"/>
                  </a:ext>
                </a:extLst>
              </a:tr>
              <a:tr h="201262">
                <a:tc>
                  <a:txBody>
                    <a:bodyPr/>
                    <a:lstStyle/>
                    <a:p>
                      <a:pPr algn="l" fontAlgn="ctr"/>
                      <a:r>
                        <a:rPr lang="en-SG" sz="1100" b="0" i="0" u="none" strike="noStrike" dirty="0">
                          <a:solidFill>
                            <a:srgbClr val="000000"/>
                          </a:solidFill>
                          <a:effectLst/>
                          <a:latin typeface="Calibri "/>
                        </a:rPr>
                        <a:t>POS REQUEST STATUS REQUIRED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SG" sz="1100" b="0" i="0" u="none" strike="noStrike" dirty="0">
                          <a:solidFill>
                            <a:srgbClr val="000000"/>
                          </a:solidFill>
                          <a:effectLst/>
                          <a:latin typeface="Calibri "/>
                        </a:rPr>
                        <a:t>2447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l" fontAlgn="b"/>
                      <a:r>
                        <a:rPr lang="en-SG" sz="1100" b="1" i="0" u="none" strike="noStrike" dirty="0">
                          <a:solidFill>
                            <a:srgbClr val="000000"/>
                          </a:solidFill>
                          <a:effectLst/>
                          <a:latin typeface="Calibri" panose="020F0502020204030204" pitchFamily="34" charset="0"/>
                        </a:rPr>
                        <a:t>Status Enquiry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b"/>
                      <a:r>
                        <a:rPr lang="en-SG" sz="1100" b="0" i="0" u="none" strike="noStrike" dirty="0">
                          <a:solidFill>
                            <a:srgbClr val="000000"/>
                          </a:solidFill>
                          <a:effectLst/>
                          <a:latin typeface="Calibri" panose="020F0502020204030204" pitchFamily="34" charset="0"/>
                        </a:rPr>
                        <a:t>4989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903779"/>
                  </a:ext>
                </a:extLst>
              </a:tr>
              <a:tr h="175293">
                <a:tc>
                  <a:txBody>
                    <a:bodyPr/>
                    <a:lstStyle/>
                    <a:p>
                      <a:pPr algn="l" fontAlgn="ctr"/>
                      <a:r>
                        <a:rPr lang="en-SG" sz="1100" b="0" i="0" u="none" strike="noStrike" dirty="0">
                          <a:solidFill>
                            <a:srgbClr val="000000"/>
                          </a:solidFill>
                          <a:effectLst/>
                          <a:latin typeface="Calibri "/>
                        </a:rPr>
                        <a:t>STATUSOFTHEPROPOSAL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SG" sz="1100" b="0" i="0" u="none" strike="noStrike" dirty="0">
                          <a:solidFill>
                            <a:srgbClr val="000000"/>
                          </a:solidFill>
                          <a:effectLst/>
                          <a:latin typeface="Calibri "/>
                        </a:rPr>
                        <a:t>1039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521853263"/>
                  </a:ext>
                </a:extLst>
              </a:tr>
              <a:tr h="201262">
                <a:tc>
                  <a:txBody>
                    <a:bodyPr/>
                    <a:lstStyle/>
                    <a:p>
                      <a:pPr algn="l" fontAlgn="ctr"/>
                      <a:r>
                        <a:rPr lang="en-SG" sz="1100" b="0" i="0" u="none" strike="noStrike" dirty="0">
                          <a:solidFill>
                            <a:srgbClr val="000000"/>
                          </a:solidFill>
                          <a:effectLst/>
                          <a:latin typeface="Calibri "/>
                        </a:rPr>
                        <a:t>POLICYPACKDISPATCHSTATUS/CLARIFICATION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SG" sz="1100" b="0" i="0" u="none" strike="noStrike" dirty="0">
                          <a:solidFill>
                            <a:srgbClr val="000000"/>
                          </a:solidFill>
                          <a:effectLst/>
                          <a:latin typeface="Calibri "/>
                        </a:rPr>
                        <a:t>1503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467213791"/>
                  </a:ext>
                </a:extLst>
              </a:tr>
              <a:tr h="201262">
                <a:tc>
                  <a:txBody>
                    <a:bodyPr/>
                    <a:lstStyle/>
                    <a:p>
                      <a:pPr algn="l" fontAlgn="ctr"/>
                      <a:r>
                        <a:rPr lang="en-SG" sz="1100" b="0" i="0" u="none" strike="noStrike" dirty="0">
                          <a:solidFill>
                            <a:srgbClr val="000000"/>
                          </a:solidFill>
                          <a:effectLst/>
                          <a:latin typeface="Calibri "/>
                        </a:rPr>
                        <a:t>ECS/CREDITCARD  INQUIRY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SG" sz="1100" b="0" i="0" u="none" strike="noStrike">
                          <a:solidFill>
                            <a:srgbClr val="000000"/>
                          </a:solidFill>
                          <a:effectLst/>
                          <a:latin typeface="Calibri "/>
                        </a:rPr>
                        <a:t>3486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l" fontAlgn="b"/>
                      <a:r>
                        <a:rPr lang="en-SG" sz="1100" b="1" i="0" u="none" strike="noStrike" dirty="0">
                          <a:solidFill>
                            <a:srgbClr val="000000"/>
                          </a:solidFill>
                          <a:effectLst/>
                          <a:latin typeface="Calibri" panose="020F0502020204030204" pitchFamily="34" charset="0"/>
                        </a:rPr>
                        <a:t>Payment Services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ctr" fontAlgn="b"/>
                      <a:r>
                        <a:rPr lang="en-SG" sz="1100" b="0" i="0" u="none" strike="noStrike">
                          <a:solidFill>
                            <a:srgbClr val="000000"/>
                          </a:solidFill>
                          <a:effectLst/>
                          <a:latin typeface="Calibri" panose="020F0502020204030204" pitchFamily="34" charset="0"/>
                        </a:rPr>
                        <a:t>4536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775875"/>
                  </a:ext>
                </a:extLst>
              </a:tr>
              <a:tr h="201262">
                <a:tc>
                  <a:txBody>
                    <a:bodyPr/>
                    <a:lstStyle/>
                    <a:p>
                      <a:pPr algn="l" fontAlgn="ctr"/>
                      <a:r>
                        <a:rPr lang="en-SG" sz="1100" b="0" i="0" u="none" strike="noStrike" dirty="0">
                          <a:solidFill>
                            <a:srgbClr val="000000"/>
                          </a:solidFill>
                          <a:effectLst/>
                          <a:latin typeface="Calibri "/>
                        </a:rPr>
                        <a:t>PAYMENTPROCEDURE/ONLINEPAYMENTPROCEDURE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SG" sz="1100" b="0" i="0" u="none" strike="noStrike" dirty="0">
                          <a:solidFill>
                            <a:srgbClr val="000000"/>
                          </a:solidFill>
                          <a:effectLst/>
                          <a:latin typeface="Calibri "/>
                        </a:rPr>
                        <a:t>1050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271481911"/>
                  </a:ext>
                </a:extLst>
              </a:tr>
              <a:tr h="201262">
                <a:tc>
                  <a:txBody>
                    <a:bodyPr/>
                    <a:lstStyle/>
                    <a:p>
                      <a:pPr algn="l" fontAlgn="ctr"/>
                      <a:r>
                        <a:rPr lang="en-SG" sz="1100" b="0" i="0" u="none" strike="noStrike" dirty="0">
                          <a:solidFill>
                            <a:srgbClr val="000000"/>
                          </a:solidFill>
                          <a:effectLst/>
                          <a:latin typeface="Calibri "/>
                        </a:rPr>
                        <a:t>BONUSINQUIRY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SG" sz="1100" b="0" i="0" u="none" strike="noStrike">
                          <a:solidFill>
                            <a:srgbClr val="000000"/>
                          </a:solidFill>
                          <a:effectLst/>
                          <a:latin typeface="Calibri "/>
                        </a:rPr>
                        <a:t>2019</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l" fontAlgn="b"/>
                      <a:r>
                        <a:rPr lang="en-SG" sz="1100" b="1" i="0" u="none" strike="noStrike" dirty="0">
                          <a:solidFill>
                            <a:srgbClr val="000000"/>
                          </a:solidFill>
                          <a:effectLst/>
                          <a:latin typeface="Calibri" panose="020F0502020204030204" pitchFamily="34" charset="0"/>
                        </a:rPr>
                        <a:t>Bonus/Loan Enquiry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2">
                  <a:txBody>
                    <a:bodyPr/>
                    <a:lstStyle/>
                    <a:p>
                      <a:pPr algn="ctr" fontAlgn="b"/>
                      <a:r>
                        <a:rPr lang="en-SG" sz="1100" b="0" i="0" u="none" strike="noStrike" dirty="0">
                          <a:solidFill>
                            <a:srgbClr val="000000"/>
                          </a:solidFill>
                          <a:effectLst/>
                          <a:latin typeface="Calibri" panose="020F0502020204030204" pitchFamily="34" charset="0"/>
                        </a:rPr>
                        <a:t>2733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852536"/>
                  </a:ext>
                </a:extLst>
              </a:tr>
              <a:tr h="201262">
                <a:tc>
                  <a:txBody>
                    <a:bodyPr/>
                    <a:lstStyle/>
                    <a:p>
                      <a:pPr algn="l" fontAlgn="ctr"/>
                      <a:r>
                        <a:rPr lang="en-SG" sz="1050" b="0" i="0" u="none" strike="noStrike" dirty="0">
                          <a:solidFill>
                            <a:srgbClr val="000000"/>
                          </a:solidFill>
                          <a:effectLst/>
                          <a:latin typeface="Calibri "/>
                        </a:rPr>
                        <a:t>LOANENQUIRY                             </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tc>
                  <a:txBody>
                    <a:bodyPr/>
                    <a:lstStyle/>
                    <a:p>
                      <a:pPr algn="r" fontAlgn="b"/>
                      <a:r>
                        <a:rPr lang="en-SG" sz="1050" b="0" i="0" u="none" strike="noStrike" dirty="0">
                          <a:solidFill>
                            <a:srgbClr val="000000"/>
                          </a:solidFill>
                          <a:effectLst/>
                          <a:latin typeface="Calibri "/>
                        </a:rPr>
                        <a:t>714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59164074"/>
                  </a:ext>
                </a:extLst>
              </a:tr>
            </a:tbl>
          </a:graphicData>
        </a:graphic>
      </p:graphicFrame>
      <p:pic>
        <p:nvPicPr>
          <p:cNvPr id="2" name="Picture 1">
            <a:extLst>
              <a:ext uri="{FF2B5EF4-FFF2-40B4-BE49-F238E27FC236}">
                <a16:creationId xmlns:a16="http://schemas.microsoft.com/office/drawing/2014/main" id="{EFC0E739-842D-4478-9ED0-1E02C5E763B4}"/>
              </a:ext>
            </a:extLst>
          </p:cNvPr>
          <p:cNvPicPr>
            <a:picLocks noChangeAspect="1"/>
          </p:cNvPicPr>
          <p:nvPr/>
        </p:nvPicPr>
        <p:blipFill>
          <a:blip r:embed="rId2"/>
          <a:stretch>
            <a:fillRect/>
          </a:stretch>
        </p:blipFill>
        <p:spPr>
          <a:xfrm>
            <a:off x="6789575" y="1202078"/>
            <a:ext cx="4749755" cy="3147378"/>
          </a:xfrm>
          <a:prstGeom prst="rect">
            <a:avLst/>
          </a:prstGeom>
        </p:spPr>
      </p:pic>
    </p:spTree>
    <p:extLst>
      <p:ext uri="{BB962C8B-B14F-4D97-AF65-F5344CB8AC3E}">
        <p14:creationId xmlns:p14="http://schemas.microsoft.com/office/powerpoint/2010/main" val="184050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25557" y="5773597"/>
            <a:ext cx="907186" cy="498470"/>
          </a:xfrm>
        </p:spPr>
        <p:txBody>
          <a:bodyPr/>
          <a:lstStyle/>
          <a:p>
            <a:fld id="{6D22F896-40B5-4ADD-8801-0D06FADFA095}" type="slidenum">
              <a:rPr lang="en-US" smtClean="0"/>
              <a:t>16</a:t>
            </a:fld>
            <a:endParaRPr lang="en-US" dirty="0"/>
          </a:p>
        </p:txBody>
      </p:sp>
      <p:sp>
        <p:nvSpPr>
          <p:cNvPr id="13" name="TextBox 12">
            <a:extLst>
              <a:ext uri="{FF2B5EF4-FFF2-40B4-BE49-F238E27FC236}">
                <a16:creationId xmlns:a16="http://schemas.microsoft.com/office/drawing/2014/main" id="{27644EA4-997D-4567-8880-7BDDDBCE14EB}"/>
              </a:ext>
            </a:extLst>
          </p:cNvPr>
          <p:cNvSpPr txBox="1"/>
          <p:nvPr/>
        </p:nvSpPr>
        <p:spPr>
          <a:xfrm>
            <a:off x="162745" y="5671903"/>
            <a:ext cx="10562812" cy="600164"/>
          </a:xfrm>
          <a:prstGeom prst="rect">
            <a:avLst/>
          </a:prstGeom>
          <a:noFill/>
        </p:spPr>
        <p:txBody>
          <a:bodyPr wrap="square" rtlCol="0">
            <a:spAutoFit/>
          </a:bodyPr>
          <a:lstStyle/>
          <a:p>
            <a:r>
              <a:rPr lang="en-SG" sz="3300" b="1"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Analysis &amp; Modelling –Predictor &amp; Feature selection </a:t>
            </a:r>
            <a:endParaRPr lang="en-US" sz="3300"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14" name="TextBox 13">
            <a:extLst>
              <a:ext uri="{FF2B5EF4-FFF2-40B4-BE49-F238E27FC236}">
                <a16:creationId xmlns:a16="http://schemas.microsoft.com/office/drawing/2014/main" id="{261F0912-6923-4DFB-8912-2D6965A32813}"/>
              </a:ext>
            </a:extLst>
          </p:cNvPr>
          <p:cNvSpPr txBox="1"/>
          <p:nvPr/>
        </p:nvSpPr>
        <p:spPr>
          <a:xfrm>
            <a:off x="162745" y="128169"/>
            <a:ext cx="11385408" cy="5191421"/>
          </a:xfrm>
          <a:prstGeom prst="rect">
            <a:avLst/>
          </a:prstGeom>
          <a:noFill/>
        </p:spPr>
        <p:txBody>
          <a:bodyPr wrap="square" rtlCol="0">
            <a:spAutoFit/>
          </a:bodyPr>
          <a:lstStyle/>
          <a:p>
            <a:pPr marL="285750" indent="-285750" defTabSz="914400">
              <a:lnSpc>
                <a:spcPct val="150000"/>
              </a:lnSpc>
              <a:spcBef>
                <a:spcPts val="500"/>
              </a:spcBef>
              <a:buFont typeface="Wingdings" panose="05000000000000000000" pitchFamily="2" charset="2"/>
              <a:buChar char="q"/>
            </a:pPr>
            <a:r>
              <a:rPr lang="en-SG" sz="1600" b="1" dirty="0">
                <a:solidFill>
                  <a:prstClr val="black"/>
                </a:solidFill>
                <a:latin typeface="Calibri" panose="020F0502020204030204"/>
              </a:rPr>
              <a:t>Transformation of Intents (Target variable) to numeric labels :</a:t>
            </a:r>
          </a:p>
          <a:p>
            <a:pPr marL="742950" lvl="1" indent="-285750" defTabSz="914400">
              <a:lnSpc>
                <a:spcPct val="150000"/>
              </a:lnSpc>
              <a:spcBef>
                <a:spcPts val="500"/>
              </a:spcBef>
              <a:buFont typeface="Wingdings" panose="05000000000000000000" pitchFamily="2" charset="2"/>
              <a:buChar char="Ø"/>
            </a:pPr>
            <a:r>
              <a:rPr lang="en-SG" sz="1600" dirty="0">
                <a:solidFill>
                  <a:prstClr val="black"/>
                </a:solidFill>
                <a:latin typeface="Calibri" panose="020F0502020204030204"/>
              </a:rPr>
              <a:t>8 distinct IVR intents are encoded to numerical labels ranging from (0-7) </a:t>
            </a:r>
          </a:p>
          <a:p>
            <a:pPr marL="285750" indent="-285750" defTabSz="914400">
              <a:lnSpc>
                <a:spcPct val="150000"/>
              </a:lnSpc>
              <a:spcBef>
                <a:spcPts val="500"/>
              </a:spcBef>
              <a:buFont typeface="Wingdings" panose="05000000000000000000" pitchFamily="2" charset="2"/>
              <a:buChar char="q"/>
            </a:pPr>
            <a:r>
              <a:rPr lang="en-US" sz="1600" b="1" dirty="0">
                <a:solidFill>
                  <a:prstClr val="black"/>
                </a:solidFill>
                <a:latin typeface="Calibri" panose="020F0502020204030204"/>
              </a:rPr>
              <a:t> Feature Selection:</a:t>
            </a:r>
          </a:p>
          <a:p>
            <a:pPr marL="742950" lvl="1"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Used different feature selection methods –</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Weight of Evidence and Information value </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Gradient Boost classifier , Extra Tree Classifier ,</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 Extra Gradient Boost Classifier</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Random Forest</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Select K-best (Chi-Square)</a:t>
            </a:r>
          </a:p>
          <a:p>
            <a:pPr marL="1200150" lvl="2"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 P-Value ( with confidence level of 95%)</a:t>
            </a:r>
          </a:p>
          <a:p>
            <a:pPr marL="742950" lvl="1"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The features were ranked by their feature importance using above methods.</a:t>
            </a:r>
          </a:p>
          <a:p>
            <a:pPr marL="742950" lvl="1" indent="-285750" defTabSz="914400">
              <a:lnSpc>
                <a:spcPct val="150000"/>
              </a:lnSpc>
              <a:spcBef>
                <a:spcPts val="500"/>
              </a:spcBef>
              <a:buFont typeface="Wingdings" panose="05000000000000000000" pitchFamily="2" charset="2"/>
              <a:buChar char="Ø"/>
            </a:pPr>
            <a:r>
              <a:rPr lang="en-US" sz="1600" dirty="0">
                <a:solidFill>
                  <a:prstClr val="black"/>
                </a:solidFill>
                <a:latin typeface="Calibri" panose="020F0502020204030204"/>
              </a:rPr>
              <a:t>Top 50 features were picked from each method.</a:t>
            </a:r>
          </a:p>
        </p:txBody>
      </p:sp>
    </p:spTree>
    <p:extLst>
      <p:ext uri="{BB962C8B-B14F-4D97-AF65-F5344CB8AC3E}">
        <p14:creationId xmlns:p14="http://schemas.microsoft.com/office/powerpoint/2010/main" val="107051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defTabSz="45720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Analysis &amp; Modelling – Techniques Adopted</a:t>
            </a:r>
            <a:endParaRPr lang="en-US" sz="3300" b="1" u="sng" cap="none" dirty="0">
              <a:solidFill>
                <a:prstClr val="black"/>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8BE87137-72C7-411E-BEF6-0E5DC3108D51}"/>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17</a:t>
            </a:fld>
            <a:endParaRPr lang="en-US" dirty="0"/>
          </a:p>
        </p:txBody>
      </p:sp>
      <p:sp>
        <p:nvSpPr>
          <p:cNvPr id="8" name="TextBox 7">
            <a:extLst>
              <a:ext uri="{FF2B5EF4-FFF2-40B4-BE49-F238E27FC236}">
                <a16:creationId xmlns:a16="http://schemas.microsoft.com/office/drawing/2014/main" id="{3923BB45-12C5-46EA-8B3F-5BDF1FCE5FE2}"/>
              </a:ext>
            </a:extLst>
          </p:cNvPr>
          <p:cNvSpPr txBox="1"/>
          <p:nvPr/>
        </p:nvSpPr>
        <p:spPr>
          <a:xfrm>
            <a:off x="129207" y="194823"/>
            <a:ext cx="11529391" cy="4993931"/>
          </a:xfrm>
          <a:prstGeom prst="rect">
            <a:avLst/>
          </a:prstGeom>
          <a:noFill/>
        </p:spPr>
        <p:txBody>
          <a:bodyPr wrap="square" rtlCol="0">
            <a:spAutoFit/>
          </a:bodyPr>
          <a:lstStyle/>
          <a:p>
            <a:pPr marL="285750" lvl="0" indent="-285750" defTabSz="914400">
              <a:lnSpc>
                <a:spcPct val="150000"/>
              </a:lnSpc>
              <a:buFont typeface="Wingdings" panose="05000000000000000000" pitchFamily="2" charset="2"/>
              <a:buChar char="q"/>
            </a:pPr>
            <a:r>
              <a:rPr lang="en-SG" b="1" u="sng" dirty="0">
                <a:solidFill>
                  <a:prstClr val="black"/>
                </a:solidFill>
                <a:latin typeface="Calibri" panose="020F0502020204030204"/>
              </a:rPr>
              <a:t>Linear models: </a:t>
            </a:r>
          </a:p>
          <a:p>
            <a:pPr marL="742950" lvl="1" indent="-285750" defTabSz="914400">
              <a:lnSpc>
                <a:spcPct val="150000"/>
              </a:lnSpc>
              <a:buFont typeface="Wingdings" panose="05000000000000000000" pitchFamily="2" charset="2"/>
              <a:buChar char="Ø"/>
            </a:pPr>
            <a:r>
              <a:rPr lang="en-SG" b="1" u="sng" dirty="0">
                <a:solidFill>
                  <a:prstClr val="black"/>
                </a:solidFill>
                <a:latin typeface="Calibri" panose="020F0502020204030204"/>
              </a:rPr>
              <a:t>Logistic Regression: </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Logistic Regression is used to solve the classification problem of identifying the top 3 Intents for the customer who is reaching out through IVR based on his historical data.</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It provides the flexibility to fit various distributions like Binomial, Gaussian, Poisson and so on.</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It helps in understanding the relationship between response variable and the independent variables. </a:t>
            </a:r>
          </a:p>
          <a:p>
            <a:pPr marL="285750" lvl="0" indent="-285750" defTabSz="914400">
              <a:lnSpc>
                <a:spcPct val="150000"/>
              </a:lnSpc>
              <a:buFont typeface="Wingdings" panose="05000000000000000000" pitchFamily="2" charset="2"/>
              <a:buChar char="q"/>
            </a:pPr>
            <a:r>
              <a:rPr lang="en-SG" b="1" u="sng" dirty="0">
                <a:solidFill>
                  <a:prstClr val="black"/>
                </a:solidFill>
                <a:latin typeface="Calibri" panose="020F0502020204030204"/>
              </a:rPr>
              <a:t>Ensemble Classifiers:</a:t>
            </a:r>
          </a:p>
          <a:p>
            <a:pPr marL="742950" lvl="1" indent="-285750" defTabSz="914400">
              <a:lnSpc>
                <a:spcPct val="150000"/>
              </a:lnSpc>
              <a:buFont typeface="Wingdings" panose="05000000000000000000" pitchFamily="2" charset="2"/>
              <a:buChar char="Ø"/>
            </a:pPr>
            <a:r>
              <a:rPr lang="en-SG" b="1" u="sng" dirty="0">
                <a:solidFill>
                  <a:prstClr val="black"/>
                </a:solidFill>
                <a:latin typeface="Calibri" panose="020F0502020204030204"/>
              </a:rPr>
              <a:t>Random forest Tree Classifier</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Random forest builds multiple decision trees on bootstrapped samples and merges them together to get a more accuracy .</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Each time a split in a tree is considered , it chooses random subset of predictors as split candidates, rather than choosing the optimal predictors from the full set of predictors .</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Random Forest is a flexible, easy to use machine learning algorithm that produces, even without hyper-parameter tuning, a great result most of the time. </a:t>
            </a:r>
          </a:p>
        </p:txBody>
      </p:sp>
    </p:spTree>
    <p:extLst>
      <p:ext uri="{BB962C8B-B14F-4D97-AF65-F5344CB8AC3E}">
        <p14:creationId xmlns:p14="http://schemas.microsoft.com/office/powerpoint/2010/main" val="366871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defTabSz="45720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Analysis &amp; Modelling – Techniques Adopted</a:t>
            </a:r>
            <a:endParaRPr lang="en-US" sz="3300" b="1" u="sng" cap="none" dirty="0">
              <a:solidFill>
                <a:prstClr val="black"/>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8BE87137-72C7-411E-BEF6-0E5DC3108D51}"/>
              </a:ext>
            </a:extLst>
          </p:cNvPr>
          <p:cNvSpPr>
            <a:spLocks noGrp="1"/>
          </p:cNvSpPr>
          <p:nvPr>
            <p:ph type="sldNum" sz="quarter" idx="12"/>
          </p:nvPr>
        </p:nvSpPr>
        <p:spPr>
          <a:xfrm>
            <a:off x="10751413" y="5719212"/>
            <a:ext cx="907186" cy="498470"/>
          </a:xfrm>
        </p:spPr>
        <p:txBody>
          <a:bodyPr/>
          <a:lstStyle/>
          <a:p>
            <a:fld id="{6D22F896-40B5-4ADD-8801-0D06FADFA095}" type="slidenum">
              <a:rPr lang="en-US" smtClean="0"/>
              <a:t>18</a:t>
            </a:fld>
            <a:endParaRPr lang="en-US" dirty="0"/>
          </a:p>
        </p:txBody>
      </p:sp>
      <p:sp>
        <p:nvSpPr>
          <p:cNvPr id="8" name="TextBox 7">
            <a:extLst>
              <a:ext uri="{FF2B5EF4-FFF2-40B4-BE49-F238E27FC236}">
                <a16:creationId xmlns:a16="http://schemas.microsoft.com/office/drawing/2014/main" id="{3923BB45-12C5-46EA-8B3F-5BDF1FCE5FE2}"/>
              </a:ext>
            </a:extLst>
          </p:cNvPr>
          <p:cNvSpPr txBox="1"/>
          <p:nvPr/>
        </p:nvSpPr>
        <p:spPr>
          <a:xfrm>
            <a:off x="129209" y="-9638"/>
            <a:ext cx="11529390" cy="5501763"/>
          </a:xfrm>
          <a:prstGeom prst="rect">
            <a:avLst/>
          </a:prstGeom>
          <a:noFill/>
        </p:spPr>
        <p:txBody>
          <a:bodyPr wrap="square" rtlCol="0">
            <a:spAutoFit/>
          </a:bodyPr>
          <a:lstStyle/>
          <a:p>
            <a:pPr marL="285750" lvl="0" indent="-285750" defTabSz="914400">
              <a:lnSpc>
                <a:spcPct val="200000"/>
              </a:lnSpc>
              <a:buFont typeface="Wingdings" panose="05000000000000000000" pitchFamily="2" charset="2"/>
              <a:buChar char="q"/>
            </a:pPr>
            <a:r>
              <a:rPr lang="en-US" b="1" u="sng" dirty="0">
                <a:solidFill>
                  <a:prstClr val="black"/>
                </a:solidFill>
                <a:latin typeface="Calibri" panose="020F0502020204030204"/>
              </a:rPr>
              <a:t>Ensemble Boosting Classifiers:</a:t>
            </a:r>
          </a:p>
          <a:p>
            <a:pPr marL="742950" lvl="1" indent="-285750" defTabSz="914400">
              <a:lnSpc>
                <a:spcPct val="200000"/>
              </a:lnSpc>
              <a:buFont typeface="Wingdings" panose="05000000000000000000" pitchFamily="2" charset="2"/>
              <a:buChar char="Ø"/>
            </a:pPr>
            <a:r>
              <a:rPr lang="en-US" sz="1600" b="1" dirty="0">
                <a:solidFill>
                  <a:prstClr val="black"/>
                </a:solidFill>
                <a:latin typeface="Calibri" panose="020F0502020204030204"/>
              </a:rPr>
              <a:t>Gradient boosting</a:t>
            </a:r>
            <a:r>
              <a:rPr lang="en-US" sz="1600" dirty="0">
                <a:solidFill>
                  <a:prstClr val="black"/>
                </a:solidFill>
                <a:latin typeface="Calibri" panose="020F0502020204030204"/>
              </a:rPr>
              <a:t> </a:t>
            </a:r>
            <a:r>
              <a:rPr lang="en-SG" sz="1600" b="1" dirty="0">
                <a:solidFill>
                  <a:prstClr val="black"/>
                </a:solidFill>
                <a:latin typeface="Calibri" panose="020F0502020204030204"/>
              </a:rPr>
              <a:t>Classifier</a:t>
            </a:r>
          </a:p>
          <a:p>
            <a:pPr marL="1200150" lvl="2" indent="-285750" defTabSz="914400">
              <a:lnSpc>
                <a:spcPct val="200000"/>
              </a:lnSpc>
              <a:buFont typeface="Arial" panose="020B0604020202020204" pitchFamily="34" charset="0"/>
              <a:buChar char="•"/>
            </a:pPr>
            <a:r>
              <a:rPr lang="en-SG" sz="1600" b="1" dirty="0">
                <a:solidFill>
                  <a:prstClr val="black"/>
                </a:solidFill>
                <a:latin typeface="Calibri" panose="020F0502020204030204"/>
              </a:rPr>
              <a:t> </a:t>
            </a:r>
            <a:r>
              <a:rPr lang="en-US" sz="1600" dirty="0">
                <a:solidFill>
                  <a:prstClr val="black"/>
                </a:solidFill>
                <a:latin typeface="Calibri" panose="020F0502020204030204"/>
              </a:rPr>
              <a:t>This machine learning technique leverages the patterns in residuals and strengthen a model with weak predictions and make it better.</a:t>
            </a:r>
          </a:p>
          <a:p>
            <a:pPr marL="1200150" lvl="2" indent="-285750" defTabSz="914400">
              <a:lnSpc>
                <a:spcPct val="200000"/>
              </a:lnSpc>
              <a:buFont typeface="Arial" panose="020B0604020202020204" pitchFamily="34" charset="0"/>
              <a:buChar char="•"/>
            </a:pPr>
            <a:r>
              <a:rPr lang="en-US" sz="1600" dirty="0">
                <a:solidFill>
                  <a:prstClr val="black"/>
                </a:solidFill>
                <a:latin typeface="Calibri" panose="020F0502020204030204"/>
              </a:rPr>
              <a:t>Once we reach a stage that residuals don’t have any pattern that could be modeled , we can stop modelling the residuals.</a:t>
            </a:r>
          </a:p>
          <a:p>
            <a:pPr marL="1200150" lvl="2" indent="-285750" defTabSz="914400">
              <a:lnSpc>
                <a:spcPct val="200000"/>
              </a:lnSpc>
              <a:buFont typeface="Arial" panose="020B0604020202020204" pitchFamily="34" charset="0"/>
              <a:buChar char="•"/>
            </a:pPr>
            <a:r>
              <a:rPr lang="en-US" sz="1600" dirty="0">
                <a:solidFill>
                  <a:prstClr val="black"/>
                </a:solidFill>
                <a:latin typeface="Calibri" panose="020F0502020204030204"/>
              </a:rPr>
              <a:t>It build trees one at a time, where each new tree helps to correct errors made by previously trained tree thus resulting in a stronger learning model that predicts Intents better.</a:t>
            </a:r>
          </a:p>
          <a:p>
            <a:pPr marL="742950" lvl="1" indent="-285750" defTabSz="914400">
              <a:lnSpc>
                <a:spcPct val="200000"/>
              </a:lnSpc>
              <a:buFont typeface="Wingdings" panose="05000000000000000000" pitchFamily="2" charset="2"/>
              <a:buChar char="Ø"/>
            </a:pPr>
            <a:r>
              <a:rPr lang="en-SG" sz="1600" b="1" dirty="0">
                <a:solidFill>
                  <a:prstClr val="black"/>
                </a:solidFill>
                <a:latin typeface="Calibri" panose="020F0502020204030204"/>
              </a:rPr>
              <a:t>AdaBoost :</a:t>
            </a:r>
          </a:p>
          <a:p>
            <a:pPr marL="1200150" lvl="2" indent="-285750" defTabSz="914400">
              <a:lnSpc>
                <a:spcPct val="200000"/>
              </a:lnSpc>
              <a:buFont typeface="Arial" panose="020B0604020202020204" pitchFamily="34" charset="0"/>
              <a:buChar char="•"/>
            </a:pPr>
            <a:r>
              <a:rPr lang="en-US" sz="1600" dirty="0">
                <a:solidFill>
                  <a:prstClr val="black"/>
                </a:solidFill>
                <a:latin typeface="Calibri" panose="020F0502020204030204"/>
              </a:rPr>
              <a:t>Adaboost is short name for Adaptive Boosting . AdaBoost was designed in such a way that at every step the sample distribution was adapted to put more weight on misclassified intents and less weight on correctly classified intents. </a:t>
            </a:r>
          </a:p>
          <a:p>
            <a:pPr marL="1200150" lvl="2" indent="-285750" defTabSz="914400">
              <a:lnSpc>
                <a:spcPct val="200000"/>
              </a:lnSpc>
              <a:buFont typeface="Arial" panose="020B0604020202020204" pitchFamily="34" charset="0"/>
              <a:buChar char="•"/>
            </a:pPr>
            <a:r>
              <a:rPr lang="en-US" sz="1600" dirty="0">
                <a:solidFill>
                  <a:prstClr val="black"/>
                </a:solidFill>
                <a:latin typeface="Calibri" panose="020F0502020204030204"/>
              </a:rPr>
              <a:t>The final prediction is a weighted average of all the weak learners, where more weight is placed on stronger learners. </a:t>
            </a:r>
          </a:p>
        </p:txBody>
      </p:sp>
    </p:spTree>
    <p:extLst>
      <p:ext uri="{BB962C8B-B14F-4D97-AF65-F5344CB8AC3E}">
        <p14:creationId xmlns:p14="http://schemas.microsoft.com/office/powerpoint/2010/main" val="299623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defTabSz="45720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Analysis &amp; Modelling – Techniques Adopted</a:t>
            </a:r>
            <a:endParaRPr lang="en-US" sz="3300" b="1" u="sng" cap="none" dirty="0">
              <a:solidFill>
                <a:prstClr val="black"/>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8BE87137-72C7-411E-BEF6-0E5DC3108D51}"/>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19</a:t>
            </a:fld>
            <a:endParaRPr lang="en-US" dirty="0"/>
          </a:p>
        </p:txBody>
      </p:sp>
      <p:sp>
        <p:nvSpPr>
          <p:cNvPr id="8" name="TextBox 7">
            <a:extLst>
              <a:ext uri="{FF2B5EF4-FFF2-40B4-BE49-F238E27FC236}">
                <a16:creationId xmlns:a16="http://schemas.microsoft.com/office/drawing/2014/main" id="{3923BB45-12C5-46EA-8B3F-5BDF1FCE5FE2}"/>
              </a:ext>
            </a:extLst>
          </p:cNvPr>
          <p:cNvSpPr txBox="1"/>
          <p:nvPr/>
        </p:nvSpPr>
        <p:spPr>
          <a:xfrm>
            <a:off x="260854" y="118305"/>
            <a:ext cx="11266098" cy="4855432"/>
          </a:xfrm>
          <a:prstGeom prst="rect">
            <a:avLst/>
          </a:prstGeom>
          <a:noFill/>
        </p:spPr>
        <p:txBody>
          <a:bodyPr wrap="square" rtlCol="0">
            <a:spAutoFit/>
          </a:bodyPr>
          <a:lstStyle/>
          <a:p>
            <a:pPr marL="742950" lvl="1"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LGBM Classifier :</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Light GBM grows tree vertically while other algorithm grows trees horizontally meaning that Light GBM grows tree leaf-wise while other algorithm grows level-wise. It will choose the leaf with max delta loss to grow. When growing the same leaf, Leaf-wise algorithm can reduce more loss than a level-wise algorithm.</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This ensemble model turned out to be useful.</a:t>
            </a:r>
          </a:p>
          <a:p>
            <a:pPr marL="742950" lvl="1"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XGBM Classifier :</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 It implements machine learning algorithms under the Gradient Boosting framework.</a:t>
            </a:r>
          </a:p>
          <a:p>
            <a:pPr marL="1200150" lvl="2" indent="-285750" defTabSz="914400">
              <a:lnSpc>
                <a:spcPct val="150000"/>
              </a:lnSpc>
              <a:buFont typeface="Arial" panose="020B0604020202020204" pitchFamily="34" charset="0"/>
              <a:buChar char="•"/>
            </a:pPr>
            <a:r>
              <a:rPr lang="en-US" sz="1600" dirty="0">
                <a:solidFill>
                  <a:prstClr val="black"/>
                </a:solidFill>
                <a:latin typeface="Calibri" panose="020F0502020204030204"/>
              </a:rPr>
              <a:t>It is a optimized gradient boosting algorithm through parallel processing (also known as GBDT, GBM) , tree-pruning, handling missing data and regularization to avoid overfitting that solve many data science problems in a fast and accurate way.</a:t>
            </a:r>
          </a:p>
          <a:p>
            <a:pPr marL="1200150" lvl="2" indent="-285750" defTabSz="914400">
              <a:lnSpc>
                <a:spcPct val="150000"/>
              </a:lnSpc>
              <a:buFont typeface="Arial" panose="020B0604020202020204" pitchFamily="34" charset="0"/>
              <a:buChar char="•"/>
            </a:pPr>
            <a:r>
              <a:rPr lang="en-US" sz="1600" dirty="0" err="1">
                <a:solidFill>
                  <a:prstClr val="black"/>
                </a:solidFill>
                <a:latin typeface="Calibri" panose="020F0502020204030204"/>
              </a:rPr>
              <a:t>XGBoost</a:t>
            </a:r>
            <a:r>
              <a:rPr lang="en-US" sz="1600" dirty="0">
                <a:solidFill>
                  <a:prstClr val="black"/>
                </a:solidFill>
                <a:latin typeface="Calibri" panose="020F0502020204030204"/>
              </a:rPr>
              <a:t> and Gradient Boosting Machines (GBMs) are both ensemble tree methods that apply the principle of boosting weak learners (CARTs generally) using the gradient descent architecture. However, </a:t>
            </a:r>
            <a:r>
              <a:rPr lang="en-US" sz="1600" dirty="0" err="1">
                <a:solidFill>
                  <a:prstClr val="black"/>
                </a:solidFill>
                <a:latin typeface="Calibri" panose="020F0502020204030204"/>
              </a:rPr>
              <a:t>XGBoost</a:t>
            </a:r>
            <a:r>
              <a:rPr lang="en-US" sz="1600" dirty="0">
                <a:solidFill>
                  <a:prstClr val="black"/>
                </a:solidFill>
                <a:latin typeface="Calibri" panose="020F0502020204030204"/>
              </a:rPr>
              <a:t> improves upon the base GBM framework through systems optimization and algorithmic enhancements.</a:t>
            </a:r>
          </a:p>
        </p:txBody>
      </p:sp>
    </p:spTree>
    <p:extLst>
      <p:ext uri="{BB962C8B-B14F-4D97-AF65-F5344CB8AC3E}">
        <p14:creationId xmlns:p14="http://schemas.microsoft.com/office/powerpoint/2010/main" val="40709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Contents</a:t>
            </a:r>
            <a:endPar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9" name="Slide Number Placeholder 2">
            <a:extLst>
              <a:ext uri="{FF2B5EF4-FFF2-40B4-BE49-F238E27FC236}">
                <a16:creationId xmlns:a16="http://schemas.microsoft.com/office/drawing/2014/main" id="{550082F5-045B-4DB6-AA65-821D6D171878}"/>
              </a:ext>
            </a:extLst>
          </p:cNvPr>
          <p:cNvSpPr txBox="1">
            <a:spLocks/>
          </p:cNvSpPr>
          <p:nvPr/>
        </p:nvSpPr>
        <p:spPr>
          <a:xfrm>
            <a:off x="10772670" y="5739090"/>
            <a:ext cx="907186"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40000"/>
                    <a:lumOff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2</a:t>
            </a:fld>
            <a:endParaRPr lang="en-US" dirty="0"/>
          </a:p>
        </p:txBody>
      </p:sp>
      <p:graphicFrame>
        <p:nvGraphicFramePr>
          <p:cNvPr id="3" name="Diagram 2"/>
          <p:cNvGraphicFramePr/>
          <p:nvPr/>
        </p:nvGraphicFramePr>
        <p:xfrm>
          <a:off x="123686" y="67659"/>
          <a:ext cx="11556169" cy="5522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1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defTabSz="45720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Analysis &amp; Modelling - Performance Metrics used </a:t>
            </a:r>
            <a:endParaRPr lang="en-US" sz="3300" b="1" u="sng" cap="none" dirty="0">
              <a:solidFill>
                <a:prstClr val="black"/>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8BE87137-72C7-411E-BEF6-0E5DC3108D51}"/>
              </a:ext>
            </a:extLst>
          </p:cNvPr>
          <p:cNvSpPr>
            <a:spLocks noGrp="1"/>
          </p:cNvSpPr>
          <p:nvPr>
            <p:ph type="sldNum" sz="quarter" idx="12"/>
          </p:nvPr>
        </p:nvSpPr>
        <p:spPr>
          <a:xfrm>
            <a:off x="10751413" y="5719212"/>
            <a:ext cx="907186" cy="498470"/>
          </a:xfrm>
        </p:spPr>
        <p:txBody>
          <a:bodyPr/>
          <a:lstStyle/>
          <a:p>
            <a:fld id="{6D22F896-40B5-4ADD-8801-0D06FADFA095}" type="slidenum">
              <a:rPr lang="en-US" smtClean="0"/>
              <a:t>20</a:t>
            </a:fld>
            <a:endParaRPr lang="en-US" dirty="0"/>
          </a:p>
        </p:txBody>
      </p:sp>
      <p:sp>
        <p:nvSpPr>
          <p:cNvPr id="8" name="TextBox 7">
            <a:extLst>
              <a:ext uri="{FF2B5EF4-FFF2-40B4-BE49-F238E27FC236}">
                <a16:creationId xmlns:a16="http://schemas.microsoft.com/office/drawing/2014/main" id="{3923BB45-12C5-46EA-8B3F-5BDF1FCE5FE2}"/>
              </a:ext>
            </a:extLst>
          </p:cNvPr>
          <p:cNvSpPr txBox="1"/>
          <p:nvPr/>
        </p:nvSpPr>
        <p:spPr>
          <a:xfrm>
            <a:off x="-1" y="1"/>
            <a:ext cx="11948845" cy="5640262"/>
          </a:xfrm>
          <a:prstGeom prst="rect">
            <a:avLst/>
          </a:prstGeom>
          <a:noFill/>
        </p:spPr>
        <p:txBody>
          <a:bodyPr wrap="square" rtlCol="0">
            <a:spAutoFit/>
          </a:bodyPr>
          <a:lstStyle/>
          <a:p>
            <a:pPr marL="285750" indent="-285750" defTabSz="914400">
              <a:lnSpc>
                <a:spcPct val="150000"/>
              </a:lnSpc>
              <a:buFont typeface="Wingdings" panose="05000000000000000000" pitchFamily="2" charset="2"/>
              <a:buChar char="q"/>
            </a:pPr>
            <a:r>
              <a:rPr lang="en-SG" b="1" u="sng" dirty="0">
                <a:solidFill>
                  <a:prstClr val="black"/>
                </a:solidFill>
                <a:latin typeface="Calibri" panose="020F0502020204030204"/>
              </a:rPr>
              <a:t>Performance Metrics used for Prediction of Top-3 Intents :</a:t>
            </a:r>
          </a:p>
          <a:p>
            <a:pPr marL="285750"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Accuracy :</a:t>
            </a:r>
            <a:r>
              <a:rPr lang="en-US" sz="1600" dirty="0">
                <a:solidFill>
                  <a:prstClr val="black"/>
                </a:solidFill>
                <a:latin typeface="Calibri" panose="020F0502020204030204"/>
              </a:rPr>
              <a:t>Multi-class accuracy is defined as the number of correct predictions over total predictions in the data.</a:t>
            </a:r>
          </a:p>
          <a:p>
            <a:pPr marL="742950" lvl="1" indent="-285750" defTabSz="914400">
              <a:lnSpc>
                <a:spcPct val="150000"/>
              </a:lnSpc>
              <a:buFont typeface="Wingdings" panose="05000000000000000000" pitchFamily="2" charset="2"/>
              <a:buChar char="Ø"/>
            </a:pPr>
            <a:r>
              <a:rPr lang="en-US" sz="1600" dirty="0">
                <a:solidFill>
                  <a:prstClr val="black"/>
                </a:solidFill>
                <a:latin typeface="Calibri" panose="020F0502020204030204"/>
              </a:rPr>
              <a:t> The accuracy for top3 intents is calculated such that if the actual intent matches with one of top 3 classes predicted by the model     as correct predictions.</a:t>
            </a:r>
            <a:endParaRPr lang="en-SG" sz="1600" b="1" dirty="0">
              <a:solidFill>
                <a:prstClr val="black"/>
              </a:solidFill>
              <a:latin typeface="Calibri" panose="020F0502020204030204"/>
            </a:endParaRPr>
          </a:p>
          <a:p>
            <a:pPr marL="285750"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Area under ROC(AUC) : </a:t>
            </a:r>
            <a:r>
              <a:rPr lang="en-SG" sz="1600" dirty="0">
                <a:solidFill>
                  <a:prstClr val="black"/>
                </a:solidFill>
                <a:latin typeface="Calibri" panose="020F0502020204030204"/>
              </a:rPr>
              <a:t>This tells how well a classifier can separate the selected intent from the other intents .</a:t>
            </a:r>
          </a:p>
          <a:p>
            <a:pPr marL="742950" lvl="1" indent="-285750" defTabSz="914400">
              <a:lnSpc>
                <a:spcPct val="150000"/>
              </a:lnSpc>
              <a:buFont typeface="Wingdings" panose="05000000000000000000" pitchFamily="2" charset="2"/>
              <a:buChar char="Ø"/>
            </a:pPr>
            <a:r>
              <a:rPr lang="en-SG" sz="1600" dirty="0">
                <a:solidFill>
                  <a:prstClr val="black"/>
                </a:solidFill>
                <a:latin typeface="Calibri" panose="020F0502020204030204"/>
              </a:rPr>
              <a:t>This is calculated with any of the top 3 predicted classes that matched with actual intent as  ‘1’ and the rest as zero . </a:t>
            </a:r>
          </a:p>
          <a:p>
            <a:pPr marL="285750"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Confusion Matrix : </a:t>
            </a:r>
            <a:r>
              <a:rPr lang="en-US" sz="1600" dirty="0">
                <a:solidFill>
                  <a:prstClr val="black"/>
                </a:solidFill>
                <a:latin typeface="Calibri" panose="020F0502020204030204"/>
              </a:rPr>
              <a:t>Confusion Matrix is a performance measurement for a classification algorithm where output can be with more classes.</a:t>
            </a:r>
          </a:p>
          <a:p>
            <a:pPr marL="742950" lvl="1" indent="-285750" defTabSz="914400">
              <a:lnSpc>
                <a:spcPct val="150000"/>
              </a:lnSpc>
              <a:buFont typeface="Wingdings" panose="05000000000000000000" pitchFamily="2" charset="2"/>
              <a:buChar char="Ø"/>
            </a:pPr>
            <a:r>
              <a:rPr lang="en-US" sz="1600" dirty="0">
                <a:solidFill>
                  <a:prstClr val="black"/>
                </a:solidFill>
                <a:latin typeface="Calibri" panose="020F0502020204030204"/>
              </a:rPr>
              <a:t> For any of the top-3 classes matching with actual intent ,the prediction is considered as ‘true’ and rest as false</a:t>
            </a:r>
          </a:p>
          <a:p>
            <a:pPr marL="285750" indent="-285750" defTabSz="914400">
              <a:lnSpc>
                <a:spcPct val="150000"/>
              </a:lnSpc>
              <a:buFont typeface="Wingdings" panose="05000000000000000000" pitchFamily="2" charset="2"/>
              <a:buChar char="Ø"/>
            </a:pPr>
            <a:r>
              <a:rPr lang="en-US" sz="1600" b="1" dirty="0">
                <a:solidFill>
                  <a:prstClr val="black"/>
                </a:solidFill>
                <a:latin typeface="Calibri" panose="020F0502020204030204"/>
              </a:rPr>
              <a:t>Classification Report :</a:t>
            </a:r>
          </a:p>
          <a:p>
            <a:pPr marL="742950" lvl="1" indent="-285750" defTabSz="914400">
              <a:lnSpc>
                <a:spcPct val="150000"/>
              </a:lnSpc>
              <a:buFont typeface="Wingdings" panose="05000000000000000000" pitchFamily="2" charset="2"/>
              <a:buChar char="Ø"/>
            </a:pPr>
            <a:r>
              <a:rPr lang="en-US" sz="1600" dirty="0">
                <a:solidFill>
                  <a:prstClr val="black"/>
                </a:solidFill>
                <a:latin typeface="Calibri" panose="020F0502020204030204"/>
              </a:rPr>
              <a:t>A macro-average will compute the metric independently for each class and then take the average (hence treating all classes equally), whereas a micro-average will aggregate the contributions of all classes to compute the average metric.</a:t>
            </a:r>
          </a:p>
          <a:p>
            <a:pPr marL="742950" lvl="1" indent="-285750" defTabSz="914400">
              <a:lnSpc>
                <a:spcPct val="150000"/>
              </a:lnSpc>
              <a:buFont typeface="Wingdings" panose="05000000000000000000" pitchFamily="2" charset="2"/>
              <a:buChar char="Ø"/>
            </a:pPr>
            <a:r>
              <a:rPr lang="en-US" sz="1600" dirty="0">
                <a:solidFill>
                  <a:prstClr val="black"/>
                </a:solidFill>
                <a:latin typeface="Calibri" panose="020F0502020204030204"/>
              </a:rPr>
              <a:t> In a multi-class classification setup, macro-average is preferable if you suspect there might be class imbalance</a:t>
            </a:r>
            <a:endParaRPr lang="en-SG" sz="1600" dirty="0">
              <a:solidFill>
                <a:prstClr val="black"/>
              </a:solidFill>
              <a:latin typeface="Calibri" panose="020F0502020204030204"/>
            </a:endParaRPr>
          </a:p>
          <a:p>
            <a:pPr marL="742950" lvl="1"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Precision</a:t>
            </a:r>
            <a:r>
              <a:rPr lang="en-SG" sz="1600" dirty="0">
                <a:solidFill>
                  <a:prstClr val="black"/>
                </a:solidFill>
                <a:latin typeface="Calibri" panose="020F0502020204030204"/>
              </a:rPr>
              <a:t> :</a:t>
            </a:r>
            <a:r>
              <a:rPr lang="en-US" sz="1600" dirty="0">
                <a:solidFill>
                  <a:prstClr val="black"/>
                </a:solidFill>
                <a:latin typeface="Calibri" panose="020F0502020204030204"/>
              </a:rPr>
              <a:t> It is the fraction of relevant instances among the retrieved instances</a:t>
            </a:r>
          </a:p>
          <a:p>
            <a:pPr marL="742950" lvl="1"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Recall</a:t>
            </a:r>
            <a:r>
              <a:rPr lang="en-SG" sz="1600" dirty="0">
                <a:solidFill>
                  <a:prstClr val="black"/>
                </a:solidFill>
                <a:latin typeface="Calibri" panose="020F0502020204030204"/>
              </a:rPr>
              <a:t> : It </a:t>
            </a:r>
            <a:r>
              <a:rPr lang="en-US" sz="1600" dirty="0">
                <a:solidFill>
                  <a:prstClr val="black"/>
                </a:solidFill>
                <a:latin typeface="Calibri" panose="020F0502020204030204"/>
              </a:rPr>
              <a:t>is the fraction of relevant instances that have been retrieved over the total amount of relevant instances. </a:t>
            </a:r>
            <a:endParaRPr lang="en-SG" sz="1600" dirty="0">
              <a:solidFill>
                <a:prstClr val="black"/>
              </a:solidFill>
              <a:latin typeface="Calibri" panose="020F0502020204030204"/>
            </a:endParaRPr>
          </a:p>
          <a:p>
            <a:pPr marL="742950" lvl="1" indent="-285750" defTabSz="914400">
              <a:lnSpc>
                <a:spcPct val="150000"/>
              </a:lnSpc>
              <a:buFont typeface="Wingdings" panose="05000000000000000000" pitchFamily="2" charset="2"/>
              <a:buChar char="Ø"/>
            </a:pPr>
            <a:r>
              <a:rPr lang="en-SG" sz="1600" b="1" dirty="0">
                <a:solidFill>
                  <a:prstClr val="black"/>
                </a:solidFill>
                <a:latin typeface="Calibri" panose="020F0502020204030204"/>
              </a:rPr>
              <a:t>F1 Score : </a:t>
            </a:r>
            <a:r>
              <a:rPr lang="en-SG" sz="1600" dirty="0">
                <a:solidFill>
                  <a:prstClr val="black"/>
                </a:solidFill>
                <a:latin typeface="Calibri" panose="020F0502020204030204"/>
              </a:rPr>
              <a:t>It</a:t>
            </a:r>
            <a:r>
              <a:rPr lang="en-US" sz="1600" dirty="0">
                <a:solidFill>
                  <a:prstClr val="black"/>
                </a:solidFill>
                <a:latin typeface="Calibri" panose="020F0502020204030204"/>
              </a:rPr>
              <a:t> is the harmonic average of the precision and recall</a:t>
            </a:r>
            <a:endParaRPr lang="en-SG" sz="1600" b="1" dirty="0">
              <a:solidFill>
                <a:prstClr val="black"/>
              </a:solidFill>
              <a:latin typeface="Calibri" panose="020F0502020204030204"/>
            </a:endParaRPr>
          </a:p>
        </p:txBody>
      </p:sp>
    </p:spTree>
    <p:extLst>
      <p:ext uri="{BB962C8B-B14F-4D97-AF65-F5344CB8AC3E}">
        <p14:creationId xmlns:p14="http://schemas.microsoft.com/office/powerpoint/2010/main" val="2889001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0" y="5750659"/>
            <a:ext cx="11777870" cy="547444"/>
          </a:xfrm>
        </p:spPr>
        <p:txBody>
          <a:bodyPr>
            <a:no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Analysis &amp; Modelling –Based On Various Feature Selection Techniques</a:t>
            </a:r>
            <a:endPar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23B85C8C-8A38-4596-94C3-D25FDD443E4D}"/>
              </a:ext>
            </a:extLst>
          </p:cNvPr>
          <p:cNvSpPr>
            <a:spLocks noGrp="1"/>
          </p:cNvSpPr>
          <p:nvPr>
            <p:ph type="sldNum" sz="quarter" idx="12"/>
          </p:nvPr>
        </p:nvSpPr>
        <p:spPr>
          <a:xfrm>
            <a:off x="10732898" y="5833237"/>
            <a:ext cx="907186" cy="498470"/>
          </a:xfrm>
        </p:spPr>
        <p:txBody>
          <a:bodyPr/>
          <a:lstStyle/>
          <a:p>
            <a:fld id="{6D22F896-40B5-4ADD-8801-0D06FADFA095}" type="slidenum">
              <a:rPr lang="en-US" smtClean="0"/>
              <a:t>21</a:t>
            </a:fld>
            <a:endParaRPr lang="en-US" dirty="0"/>
          </a:p>
        </p:txBody>
      </p:sp>
      <p:graphicFrame>
        <p:nvGraphicFramePr>
          <p:cNvPr id="9" name="Table 8">
            <a:extLst>
              <a:ext uri="{FF2B5EF4-FFF2-40B4-BE49-F238E27FC236}">
                <a16:creationId xmlns:a16="http://schemas.microsoft.com/office/drawing/2014/main" id="{B795AE84-D883-4703-A802-11999DC27A0C}"/>
              </a:ext>
            </a:extLst>
          </p:cNvPr>
          <p:cNvGraphicFramePr>
            <a:graphicFrameLocks noGrp="1"/>
          </p:cNvGraphicFramePr>
          <p:nvPr>
            <p:extLst>
              <p:ext uri="{D42A27DB-BD31-4B8C-83A1-F6EECF244321}">
                <p14:modId xmlns:p14="http://schemas.microsoft.com/office/powerpoint/2010/main" val="1369430104"/>
              </p:ext>
            </p:extLst>
          </p:nvPr>
        </p:nvGraphicFramePr>
        <p:xfrm>
          <a:off x="795130" y="367748"/>
          <a:ext cx="9402416" cy="3810605"/>
        </p:xfrm>
        <a:graphic>
          <a:graphicData uri="http://schemas.openxmlformats.org/drawingml/2006/table">
            <a:tbl>
              <a:tblPr>
                <a:tableStyleId>{BC89EF96-8CEA-46FF-86C4-4CE0E7609802}</a:tableStyleId>
              </a:tblPr>
              <a:tblGrid>
                <a:gridCol w="3737113">
                  <a:extLst>
                    <a:ext uri="{9D8B030D-6E8A-4147-A177-3AD203B41FA5}">
                      <a16:colId xmlns:a16="http://schemas.microsoft.com/office/drawing/2014/main" val="3310476439"/>
                    </a:ext>
                  </a:extLst>
                </a:gridCol>
                <a:gridCol w="1106558">
                  <a:extLst>
                    <a:ext uri="{9D8B030D-6E8A-4147-A177-3AD203B41FA5}">
                      <a16:colId xmlns:a16="http://schemas.microsoft.com/office/drawing/2014/main" val="1005834791"/>
                    </a:ext>
                  </a:extLst>
                </a:gridCol>
                <a:gridCol w="911749">
                  <a:extLst>
                    <a:ext uri="{9D8B030D-6E8A-4147-A177-3AD203B41FA5}">
                      <a16:colId xmlns:a16="http://schemas.microsoft.com/office/drawing/2014/main" val="3909501103"/>
                    </a:ext>
                  </a:extLst>
                </a:gridCol>
                <a:gridCol w="911749">
                  <a:extLst>
                    <a:ext uri="{9D8B030D-6E8A-4147-A177-3AD203B41FA5}">
                      <a16:colId xmlns:a16="http://schemas.microsoft.com/office/drawing/2014/main" val="3446577746"/>
                    </a:ext>
                  </a:extLst>
                </a:gridCol>
                <a:gridCol w="911749">
                  <a:extLst>
                    <a:ext uri="{9D8B030D-6E8A-4147-A177-3AD203B41FA5}">
                      <a16:colId xmlns:a16="http://schemas.microsoft.com/office/drawing/2014/main" val="1747686298"/>
                    </a:ext>
                  </a:extLst>
                </a:gridCol>
                <a:gridCol w="911749">
                  <a:extLst>
                    <a:ext uri="{9D8B030D-6E8A-4147-A177-3AD203B41FA5}">
                      <a16:colId xmlns:a16="http://schemas.microsoft.com/office/drawing/2014/main" val="549651519"/>
                    </a:ext>
                  </a:extLst>
                </a:gridCol>
                <a:gridCol w="911749">
                  <a:extLst>
                    <a:ext uri="{9D8B030D-6E8A-4147-A177-3AD203B41FA5}">
                      <a16:colId xmlns:a16="http://schemas.microsoft.com/office/drawing/2014/main" val="1986859879"/>
                    </a:ext>
                  </a:extLst>
                </a:gridCol>
              </a:tblGrid>
              <a:tr h="435652">
                <a:tc>
                  <a:txBody>
                    <a:bodyPr/>
                    <a:lstStyle/>
                    <a:p>
                      <a:pPr algn="l" fontAlgn="b"/>
                      <a:r>
                        <a:rPr lang="en-SG" sz="2000" b="1" u="none" strike="noStrike" dirty="0">
                          <a:solidFill>
                            <a:schemeClr val="accent1"/>
                          </a:solidFill>
                          <a:effectLst/>
                          <a:latin typeface="Calibri" panose="020F0502020204030204" pitchFamily="34" charset="0"/>
                          <a:cs typeface="Calibri" panose="020F0502020204030204" pitchFamily="34" charset="0"/>
                        </a:rPr>
                        <a:t>Feature Selection </a:t>
                      </a:r>
                      <a:endParaRPr lang="en-SG" sz="2000" b="1" i="0" u="none" strike="noStrike" dirty="0">
                        <a:solidFill>
                          <a:schemeClr val="accent1"/>
                        </a:solidFill>
                        <a:effectLst/>
                        <a:latin typeface="Calibri" panose="020F0502020204030204" pitchFamily="34" charset="0"/>
                        <a:cs typeface="Calibri" panose="020F0502020204030204" pitchFamily="34" charset="0"/>
                      </a:endParaRPr>
                    </a:p>
                  </a:txBody>
                  <a:tcPr marL="6350" marR="6350" marT="6350" marB="0" anchor="b"/>
                </a:tc>
                <a:tc gridSpan="6">
                  <a:txBody>
                    <a:bodyPr/>
                    <a:lstStyle/>
                    <a:p>
                      <a:pPr algn="ctr" fontAlgn="b"/>
                      <a:r>
                        <a:rPr lang="en-SG" sz="2000" b="1" u="none" strike="noStrike" dirty="0">
                          <a:solidFill>
                            <a:schemeClr val="accent1"/>
                          </a:solidFill>
                          <a:effectLst/>
                          <a:latin typeface="Calibri" panose="020F0502020204030204" pitchFamily="34" charset="0"/>
                          <a:cs typeface="Calibri" panose="020F0502020204030204" pitchFamily="34" charset="0"/>
                        </a:rPr>
                        <a:t>Accuracy-Predicting TOP-3 Intents(Train Data)</a:t>
                      </a:r>
                      <a:endParaRPr lang="en-SG" sz="2000" b="1" i="0" u="none" strike="noStrike" dirty="0">
                        <a:solidFill>
                          <a:schemeClr val="accent1"/>
                        </a:solidFill>
                        <a:effectLst/>
                        <a:latin typeface="Calibri" panose="020F0502020204030204" pitchFamily="34" charset="0"/>
                        <a:cs typeface="Calibri" panose="020F0502020204030204" pitchFamily="34" charset="0"/>
                      </a:endParaRPr>
                    </a:p>
                  </a:txBody>
                  <a:tcPr marL="6350" marR="6350" marT="6350" marB="0" anchor="b"/>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689039939"/>
                  </a:ext>
                </a:extLst>
              </a:tr>
              <a:tr h="435652">
                <a:tc>
                  <a:txBody>
                    <a:bodyPr/>
                    <a:lstStyle/>
                    <a:p>
                      <a:pPr algn="l" fontAlgn="b"/>
                      <a:r>
                        <a:rPr lang="en-SG" sz="1600" u="none" strike="noStrike" dirty="0">
                          <a:effectLst/>
                          <a:latin typeface="Calibri" panose="020F0502020204030204" pitchFamily="34" charset="0"/>
                          <a:cs typeface="Calibri" panose="020F0502020204030204" pitchFamily="34" charset="0"/>
                        </a:rPr>
                        <a:t> </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ctr"/>
                      <a:r>
                        <a:rPr lang="en-SG" sz="1600" b="1" i="0" u="none" strike="noStrike" dirty="0">
                          <a:solidFill>
                            <a:srgbClr val="000000"/>
                          </a:solidFill>
                          <a:effectLst/>
                          <a:latin typeface="Calibri" panose="020F0502020204030204" pitchFamily="34" charset="0"/>
                        </a:rPr>
                        <a:t>Logistic</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Regression</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Random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Forest</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XGBM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LGBM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Ada </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Boosting</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Gradient</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Boosting</a:t>
                      </a:r>
                    </a:p>
                  </a:txBody>
                  <a:tcPr marL="6350" marR="6350" marT="6350" marB="0" anchor="ctr"/>
                </a:tc>
                <a:extLst>
                  <a:ext uri="{0D108BD9-81ED-4DB2-BD59-A6C34878D82A}">
                    <a16:rowId xmlns:a16="http://schemas.microsoft.com/office/drawing/2014/main" val="3322264828"/>
                  </a:ext>
                </a:extLst>
              </a:tr>
              <a:tr h="421599">
                <a:tc>
                  <a:txBody>
                    <a:bodyPr/>
                    <a:lstStyle/>
                    <a:p>
                      <a:pPr algn="l" fontAlgn="b"/>
                      <a:r>
                        <a:rPr lang="en-SG" sz="1600" b="1" u="none" strike="noStrike" dirty="0">
                          <a:effectLst/>
                          <a:latin typeface="Calibri" panose="020F0502020204030204" pitchFamily="34" charset="0"/>
                          <a:cs typeface="Calibri" panose="020F0502020204030204" pitchFamily="34" charset="0"/>
                        </a:rPr>
                        <a:t>WOE &amp; IV</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68.8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67.4</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69.6</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73.0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68.8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69.7</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76583588"/>
                  </a:ext>
                </a:extLst>
              </a:tr>
              <a:tr h="407545">
                <a:tc>
                  <a:txBody>
                    <a:bodyPr/>
                    <a:lstStyle/>
                    <a:p>
                      <a:pPr algn="l" fontAlgn="b"/>
                      <a:r>
                        <a:rPr lang="en-SG" sz="1600" b="1" u="none" strike="noStrike" dirty="0" err="1">
                          <a:effectLst/>
                          <a:latin typeface="Calibri" panose="020F0502020204030204" pitchFamily="34" charset="0"/>
                          <a:cs typeface="Calibri" panose="020F0502020204030204" pitchFamily="34" charset="0"/>
                        </a:rPr>
                        <a:t>ExtraTree</a:t>
                      </a:r>
                      <a:r>
                        <a:rPr lang="en-SG" sz="1600" b="1" u="none" strike="noStrike" dirty="0">
                          <a:effectLst/>
                          <a:latin typeface="Calibri" panose="020F0502020204030204" pitchFamily="34" charset="0"/>
                          <a:cs typeface="Calibri" panose="020F0502020204030204" pitchFamily="34" charset="0"/>
                        </a:rPr>
                        <a:t> Classifier</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67.8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71.8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74.8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70.4</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71.8</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241051299"/>
                  </a:ext>
                </a:extLst>
              </a:tr>
              <a:tr h="407545">
                <a:tc>
                  <a:txBody>
                    <a:bodyPr/>
                    <a:lstStyle/>
                    <a:p>
                      <a:pPr algn="l" fontAlgn="b"/>
                      <a:r>
                        <a:rPr lang="en-SG" sz="1600" b="1" u="none" strike="noStrike" dirty="0">
                          <a:effectLst/>
                          <a:latin typeface="Calibri" panose="020F0502020204030204" pitchFamily="34" charset="0"/>
                          <a:cs typeface="Calibri" panose="020F0502020204030204" pitchFamily="34" charset="0"/>
                        </a:rPr>
                        <a:t>Gradient Boosting Classifier</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67.5</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71.7</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73.1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72.1</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872660933"/>
                  </a:ext>
                </a:extLst>
              </a:tr>
              <a:tr h="407545">
                <a:tc>
                  <a:txBody>
                    <a:bodyPr/>
                    <a:lstStyle/>
                    <a:p>
                      <a:pPr algn="l" fontAlgn="b"/>
                      <a:r>
                        <a:rPr lang="en-SG" sz="1600" b="1" u="none" strike="noStrike" dirty="0">
                          <a:effectLst/>
                          <a:latin typeface="Calibri" panose="020F0502020204030204" pitchFamily="34" charset="0"/>
                          <a:cs typeface="Calibri" panose="020F0502020204030204" pitchFamily="34" charset="0"/>
                        </a:rPr>
                        <a:t>XGBClassifier</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71.3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69.1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72.3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2000" b="1" i="0" u="none" strike="noStrike" kern="1200" dirty="0">
                          <a:solidFill>
                            <a:schemeClr val="accent1"/>
                          </a:solidFill>
                          <a:effectLst/>
                          <a:latin typeface="Calibri" panose="020F0502020204030204" pitchFamily="34" charset="0"/>
                          <a:ea typeface="+mn-ea"/>
                          <a:cs typeface="Calibri" panose="020F0502020204030204" pitchFamily="34" charset="0"/>
                        </a:rPr>
                        <a:t>77.1</a:t>
                      </a:r>
                      <a:endParaRPr lang="en-SG" sz="2000" b="1" i="0" u="none" strike="noStrike" dirty="0">
                        <a:solidFill>
                          <a:schemeClr val="accent1"/>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71.3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73.3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170501952"/>
                  </a:ext>
                </a:extLst>
              </a:tr>
              <a:tr h="407545">
                <a:tc>
                  <a:txBody>
                    <a:bodyPr/>
                    <a:lstStyle/>
                    <a:p>
                      <a:pPr algn="l" fontAlgn="b"/>
                      <a:r>
                        <a:rPr lang="en-SG" sz="1600" b="1" u="none" strike="noStrike" dirty="0">
                          <a:effectLst/>
                          <a:latin typeface="Calibri" panose="020F0502020204030204" pitchFamily="34" charset="0"/>
                          <a:cs typeface="Calibri" panose="020F0502020204030204" pitchFamily="34" charset="0"/>
                        </a:rPr>
                        <a:t>Random Forest Classifier</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70.6</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67.8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71.2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75.6</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69.8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71.4</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161071980"/>
                  </a:ext>
                </a:extLst>
              </a:tr>
              <a:tr h="407545">
                <a:tc>
                  <a:txBody>
                    <a:bodyPr/>
                    <a:lstStyle/>
                    <a:p>
                      <a:pPr algn="l" fontAlgn="b"/>
                      <a:r>
                        <a:rPr lang="en-SG" sz="1600" b="1" u="none" strike="noStrike" dirty="0">
                          <a:effectLst/>
                          <a:latin typeface="Calibri" panose="020F0502020204030204" pitchFamily="34" charset="0"/>
                          <a:cs typeface="Calibri" panose="020F0502020204030204" pitchFamily="34" charset="0"/>
                        </a:rPr>
                        <a:t>Select K best (Chi-square)</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70.8</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68.4</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71.7</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73.0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70.4</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72.0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66784062"/>
                  </a:ext>
                </a:extLst>
              </a:tr>
              <a:tr h="421599">
                <a:tc>
                  <a:txBody>
                    <a:bodyPr/>
                    <a:lstStyle/>
                    <a:p>
                      <a:pPr algn="l" fontAlgn="b"/>
                      <a:r>
                        <a:rPr lang="en-SG" sz="1600" b="1" u="none" strike="noStrike" dirty="0">
                          <a:effectLst/>
                          <a:latin typeface="Calibri" panose="020F0502020204030204" pitchFamily="34" charset="0"/>
                          <a:cs typeface="Calibri" panose="020F0502020204030204" pitchFamily="34" charset="0"/>
                        </a:rPr>
                        <a:t>P-Value (0.05)</a:t>
                      </a:r>
                      <a:endParaRPr lang="en-SG" sz="16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69.2</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a:effectLst/>
                          <a:latin typeface="Calibri" panose="020F0502020204030204" pitchFamily="34" charset="0"/>
                          <a:cs typeface="Calibri" panose="020F0502020204030204" pitchFamily="34" charset="0"/>
                        </a:rPr>
                        <a:t>67.6</a:t>
                      </a:r>
                      <a:endParaRPr lang="en-SG" sz="16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70.4</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72.8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69.0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SG" sz="1600" u="none" strike="noStrike" dirty="0">
                          <a:effectLst/>
                          <a:latin typeface="Calibri" panose="020F0502020204030204" pitchFamily="34" charset="0"/>
                          <a:cs typeface="Calibri" panose="020F0502020204030204" pitchFamily="34" charset="0"/>
                        </a:rPr>
                        <a:t>70.4</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81231483"/>
                  </a:ext>
                </a:extLst>
              </a:tr>
            </a:tbl>
          </a:graphicData>
        </a:graphic>
      </p:graphicFrame>
      <p:sp>
        <p:nvSpPr>
          <p:cNvPr id="10" name="TextBox 9">
            <a:extLst>
              <a:ext uri="{FF2B5EF4-FFF2-40B4-BE49-F238E27FC236}">
                <a16:creationId xmlns:a16="http://schemas.microsoft.com/office/drawing/2014/main" id="{716574B6-E595-403D-B04A-98E396250A53}"/>
              </a:ext>
            </a:extLst>
          </p:cNvPr>
          <p:cNvSpPr txBox="1"/>
          <p:nvPr/>
        </p:nvSpPr>
        <p:spPr>
          <a:xfrm>
            <a:off x="449745" y="4264964"/>
            <a:ext cx="10416209" cy="116211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SG" sz="1600" b="1" u="sng" dirty="0">
                <a:latin typeface="Calibri" panose="020F0502020204030204" pitchFamily="34" charset="0"/>
                <a:cs typeface="Calibri" panose="020F0502020204030204" pitchFamily="34" charset="0"/>
              </a:rPr>
              <a:t>Model Selection :</a:t>
            </a:r>
          </a:p>
          <a:p>
            <a:pPr marL="742950" lvl="1" indent="-285750">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 With feature selection of XGBClassifier , Light Gradient Boost Classifier is at par with other models. So the model is selected for further analysis.</a:t>
            </a:r>
          </a:p>
        </p:txBody>
      </p:sp>
    </p:spTree>
    <p:extLst>
      <p:ext uri="{BB962C8B-B14F-4D97-AF65-F5344CB8AC3E}">
        <p14:creationId xmlns:p14="http://schemas.microsoft.com/office/powerpoint/2010/main" val="317840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56379" y="5829253"/>
            <a:ext cx="907186" cy="498470"/>
          </a:xfrm>
        </p:spPr>
        <p:txBody>
          <a:bodyPr/>
          <a:lstStyle/>
          <a:p>
            <a:fld id="{6D22F896-40B5-4ADD-8801-0D06FADFA095}" type="slidenum">
              <a:rPr lang="en-US" smtClean="0"/>
              <a:t>22</a:t>
            </a:fld>
            <a:endParaRPr lang="en-US" dirty="0"/>
          </a:p>
        </p:txBody>
      </p:sp>
      <p:sp>
        <p:nvSpPr>
          <p:cNvPr id="13" name="TextBox 12">
            <a:extLst>
              <a:ext uri="{FF2B5EF4-FFF2-40B4-BE49-F238E27FC236}">
                <a16:creationId xmlns:a16="http://schemas.microsoft.com/office/drawing/2014/main" id="{27644EA4-997D-4567-8880-7BDDDBCE14EB}"/>
              </a:ext>
            </a:extLst>
          </p:cNvPr>
          <p:cNvSpPr txBox="1"/>
          <p:nvPr/>
        </p:nvSpPr>
        <p:spPr>
          <a:xfrm>
            <a:off x="162744" y="5727559"/>
            <a:ext cx="10593635" cy="600164"/>
          </a:xfrm>
          <a:prstGeom prst="rect">
            <a:avLst/>
          </a:prstGeom>
          <a:noFill/>
        </p:spPr>
        <p:txBody>
          <a:bodyPr wrap="square" rtlCol="0">
            <a:spAutoFit/>
          </a:bodyPr>
          <a:lstStyle/>
          <a:p>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 variables (features selected by XGBM Classifier)</a:t>
            </a:r>
            <a:endParaRPr lang="en-US" sz="3300"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pic>
        <p:nvPicPr>
          <p:cNvPr id="3" name="Picture 2">
            <a:extLst>
              <a:ext uri="{FF2B5EF4-FFF2-40B4-BE49-F238E27FC236}">
                <a16:creationId xmlns:a16="http://schemas.microsoft.com/office/drawing/2014/main" id="{2421E486-7396-4251-831C-689752099E76}"/>
              </a:ext>
            </a:extLst>
          </p:cNvPr>
          <p:cNvPicPr>
            <a:picLocks noChangeAspect="1"/>
          </p:cNvPicPr>
          <p:nvPr/>
        </p:nvPicPr>
        <p:blipFill>
          <a:blip r:embed="rId2"/>
          <a:stretch>
            <a:fillRect/>
          </a:stretch>
        </p:blipFill>
        <p:spPr>
          <a:xfrm>
            <a:off x="1076404" y="0"/>
            <a:ext cx="8627164" cy="5564180"/>
          </a:xfrm>
          <a:prstGeom prst="rect">
            <a:avLst/>
          </a:prstGeom>
        </p:spPr>
      </p:pic>
    </p:spTree>
    <p:extLst>
      <p:ext uri="{BB962C8B-B14F-4D97-AF65-F5344CB8AC3E}">
        <p14:creationId xmlns:p14="http://schemas.microsoft.com/office/powerpoint/2010/main" val="50603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9" y="5677232"/>
            <a:ext cx="11057282" cy="547444"/>
          </a:xfrm>
        </p:spPr>
        <p:txBody>
          <a:bodyPr>
            <a:noAutofit/>
          </a:bodyPr>
          <a:lstStyle/>
          <a:p>
            <a:pPr lvl="1" algn="l"/>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 Validation –Performance On Train Sample</a:t>
            </a:r>
          </a:p>
        </p:txBody>
      </p:sp>
      <p:sp>
        <p:nvSpPr>
          <p:cNvPr id="3" name="Slide Number Placeholder 2">
            <a:extLst>
              <a:ext uri="{FF2B5EF4-FFF2-40B4-BE49-F238E27FC236}">
                <a16:creationId xmlns:a16="http://schemas.microsoft.com/office/drawing/2014/main" id="{23B85C8C-8A38-4596-94C3-D25FDD443E4D}"/>
              </a:ext>
            </a:extLst>
          </p:cNvPr>
          <p:cNvSpPr>
            <a:spLocks noGrp="1"/>
          </p:cNvSpPr>
          <p:nvPr>
            <p:ph type="sldNum" sz="quarter" idx="12"/>
          </p:nvPr>
        </p:nvSpPr>
        <p:spPr>
          <a:xfrm>
            <a:off x="10732898" y="5630157"/>
            <a:ext cx="907186" cy="498470"/>
          </a:xfrm>
        </p:spPr>
        <p:txBody>
          <a:bodyPr/>
          <a:lstStyle/>
          <a:p>
            <a:fld id="{6D22F896-40B5-4ADD-8801-0D06FADFA095}" type="slidenum">
              <a:rPr lang="en-US" smtClean="0"/>
              <a:t>23</a:t>
            </a:fld>
            <a:endParaRPr lang="en-US" dirty="0"/>
          </a:p>
        </p:txBody>
      </p:sp>
      <p:graphicFrame>
        <p:nvGraphicFramePr>
          <p:cNvPr id="13" name="Table 13">
            <a:extLst>
              <a:ext uri="{FF2B5EF4-FFF2-40B4-BE49-F238E27FC236}">
                <a16:creationId xmlns:a16="http://schemas.microsoft.com/office/drawing/2014/main" id="{59E79AA4-277D-4F9C-8350-C571E36B347E}"/>
              </a:ext>
            </a:extLst>
          </p:cNvPr>
          <p:cNvGraphicFramePr>
            <a:graphicFrameLocks noGrp="1"/>
          </p:cNvGraphicFramePr>
          <p:nvPr>
            <p:extLst>
              <p:ext uri="{D42A27DB-BD31-4B8C-83A1-F6EECF244321}">
                <p14:modId xmlns:p14="http://schemas.microsoft.com/office/powerpoint/2010/main" val="1230706265"/>
              </p:ext>
            </p:extLst>
          </p:nvPr>
        </p:nvGraphicFramePr>
        <p:xfrm>
          <a:off x="1518200" y="1063486"/>
          <a:ext cx="8279299" cy="4430807"/>
        </p:xfrm>
        <a:graphic>
          <a:graphicData uri="http://schemas.openxmlformats.org/drawingml/2006/table">
            <a:tbl>
              <a:tblPr firstRow="1" bandRow="1">
                <a:tableStyleId>{5C22544A-7EE6-4342-B048-85BDC9FD1C3A}</a:tableStyleId>
              </a:tblPr>
              <a:tblGrid>
                <a:gridCol w="1182757">
                  <a:extLst>
                    <a:ext uri="{9D8B030D-6E8A-4147-A177-3AD203B41FA5}">
                      <a16:colId xmlns:a16="http://schemas.microsoft.com/office/drawing/2014/main" val="3400754898"/>
                    </a:ext>
                  </a:extLst>
                </a:gridCol>
                <a:gridCol w="1182757">
                  <a:extLst>
                    <a:ext uri="{9D8B030D-6E8A-4147-A177-3AD203B41FA5}">
                      <a16:colId xmlns:a16="http://schemas.microsoft.com/office/drawing/2014/main" val="4248798631"/>
                    </a:ext>
                  </a:extLst>
                </a:gridCol>
                <a:gridCol w="1182757">
                  <a:extLst>
                    <a:ext uri="{9D8B030D-6E8A-4147-A177-3AD203B41FA5}">
                      <a16:colId xmlns:a16="http://schemas.microsoft.com/office/drawing/2014/main" val="3107276034"/>
                    </a:ext>
                  </a:extLst>
                </a:gridCol>
                <a:gridCol w="1182757">
                  <a:extLst>
                    <a:ext uri="{9D8B030D-6E8A-4147-A177-3AD203B41FA5}">
                      <a16:colId xmlns:a16="http://schemas.microsoft.com/office/drawing/2014/main" val="1648069160"/>
                    </a:ext>
                  </a:extLst>
                </a:gridCol>
                <a:gridCol w="1182757">
                  <a:extLst>
                    <a:ext uri="{9D8B030D-6E8A-4147-A177-3AD203B41FA5}">
                      <a16:colId xmlns:a16="http://schemas.microsoft.com/office/drawing/2014/main" val="2802095058"/>
                    </a:ext>
                  </a:extLst>
                </a:gridCol>
                <a:gridCol w="1182757">
                  <a:extLst>
                    <a:ext uri="{9D8B030D-6E8A-4147-A177-3AD203B41FA5}">
                      <a16:colId xmlns:a16="http://schemas.microsoft.com/office/drawing/2014/main" val="3879892780"/>
                    </a:ext>
                  </a:extLst>
                </a:gridCol>
                <a:gridCol w="1182757">
                  <a:extLst>
                    <a:ext uri="{9D8B030D-6E8A-4147-A177-3AD203B41FA5}">
                      <a16:colId xmlns:a16="http://schemas.microsoft.com/office/drawing/2014/main" val="244306334"/>
                    </a:ext>
                  </a:extLst>
                </a:gridCol>
              </a:tblGrid>
              <a:tr h="648751">
                <a:tc>
                  <a:txBody>
                    <a:bodyPr/>
                    <a:lstStyle/>
                    <a:p>
                      <a:r>
                        <a:rPr lang="en-SG" sz="2800" dirty="0">
                          <a:latin typeface="Calibri" panose="020F0502020204030204" pitchFamily="34" charset="0"/>
                          <a:cs typeface="Calibri" panose="020F0502020204030204" pitchFamily="34" charset="0"/>
                        </a:rPr>
                        <a:t>TRAIN DATA</a:t>
                      </a:r>
                    </a:p>
                  </a:txBody>
                  <a:tcPr/>
                </a:tc>
                <a:tc>
                  <a:txBody>
                    <a:bodyPr/>
                    <a:lstStyle/>
                    <a:p>
                      <a:pPr algn="ctr" fontAlgn="ctr"/>
                      <a:r>
                        <a:rPr lang="en-SG" sz="1600" b="1" i="0" u="none" strike="noStrike" dirty="0">
                          <a:solidFill>
                            <a:srgbClr val="000000"/>
                          </a:solidFill>
                          <a:effectLst/>
                          <a:latin typeface="Calibri" panose="020F0502020204030204" pitchFamily="34" charset="0"/>
                        </a:rPr>
                        <a:t>Logistic</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Regression</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Random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Forest</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XGBM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LGBM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Ada </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Boosting</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Gradient</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Boosting</a:t>
                      </a:r>
                    </a:p>
                  </a:txBody>
                  <a:tcPr marL="6350" marR="6350" marT="6350" marB="0" anchor="ctr"/>
                </a:tc>
                <a:extLst>
                  <a:ext uri="{0D108BD9-81ED-4DB2-BD59-A6C34878D82A}">
                    <a16:rowId xmlns:a16="http://schemas.microsoft.com/office/drawing/2014/main" val="3566459254"/>
                  </a:ext>
                </a:extLst>
              </a:tr>
              <a:tr h="890923">
                <a:tc>
                  <a:txBody>
                    <a:bodyPr/>
                    <a:lstStyle/>
                    <a:p>
                      <a:pPr algn="ctr" fontAlgn="ctr"/>
                      <a:r>
                        <a:rPr lang="en-SG" sz="1600" b="1" i="0" u="none" strike="noStrike" dirty="0">
                          <a:solidFill>
                            <a:srgbClr val="000000"/>
                          </a:solidFill>
                          <a:effectLst/>
                          <a:latin typeface="Calibri" panose="020F0502020204030204" pitchFamily="34" charset="0"/>
                        </a:rPr>
                        <a:t>Accuracy</a:t>
                      </a:r>
                      <a:br>
                        <a:rPr lang="en-SG" sz="1600" b="1" i="0" u="none" strike="noStrike" dirty="0">
                          <a:solidFill>
                            <a:srgbClr val="000000"/>
                          </a:solidFill>
                          <a:effectLst/>
                          <a:latin typeface="Calibri" panose="020F0502020204030204" pitchFamily="34" charset="0"/>
                        </a:rPr>
                      </a:br>
                      <a:r>
                        <a:rPr lang="en-SG" sz="1200" b="1" i="0" u="none" strike="noStrike" dirty="0">
                          <a:solidFill>
                            <a:srgbClr val="000000"/>
                          </a:solidFill>
                          <a:effectLst/>
                          <a:latin typeface="Calibri" panose="020F0502020204030204" pitchFamily="34" charset="0"/>
                        </a:rPr>
                        <a:t> (Predicting Top-3 Intents)</a:t>
                      </a:r>
                      <a:endParaRPr lang="en-SG"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71.3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69.1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72.3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2000" b="1" i="0" u="none" strike="noStrike" kern="1200" dirty="0">
                          <a:solidFill>
                            <a:schemeClr val="dk1"/>
                          </a:solidFill>
                          <a:effectLst/>
                          <a:latin typeface="Calibri" panose="020F0502020204030204" pitchFamily="34" charset="0"/>
                          <a:ea typeface="+mn-ea"/>
                          <a:cs typeface="Calibri" panose="020F0502020204030204" pitchFamily="34" charset="0"/>
                        </a:rPr>
                        <a:t>77.1</a:t>
                      </a:r>
                      <a:endParaRPr lang="en-SG" sz="20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71.3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73.3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69309491"/>
                  </a:ext>
                </a:extLst>
              </a:tr>
              <a:tr h="648751">
                <a:tc>
                  <a:txBody>
                    <a:bodyPr/>
                    <a:lstStyle/>
                    <a:p>
                      <a:pPr algn="ctr" fontAlgn="ctr"/>
                      <a:r>
                        <a:rPr lang="en-SG" sz="1600" b="1" i="0" u="none" strike="noStrike" dirty="0">
                          <a:solidFill>
                            <a:srgbClr val="000000"/>
                          </a:solidFill>
                          <a:effectLst/>
                          <a:latin typeface="Calibri" panose="020F0502020204030204" pitchFamily="34" charset="0"/>
                        </a:rPr>
                        <a:t>Area under ROC </a:t>
                      </a: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77.5</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73.3</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78.1 </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82.3</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77.6</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79</a:t>
                      </a:r>
                    </a:p>
                  </a:txBody>
                  <a:tcPr marL="6350" marR="6350" marT="6350" marB="0" anchor="ctr"/>
                </a:tc>
                <a:extLst>
                  <a:ext uri="{0D108BD9-81ED-4DB2-BD59-A6C34878D82A}">
                    <a16:rowId xmlns:a16="http://schemas.microsoft.com/office/drawing/2014/main" val="2668261274"/>
                  </a:ext>
                </a:extLst>
              </a:tr>
              <a:tr h="648751">
                <a:tc>
                  <a:txBody>
                    <a:bodyPr/>
                    <a:lstStyle/>
                    <a:p>
                      <a:pPr algn="ctr" fontAlgn="ctr"/>
                      <a:r>
                        <a:rPr lang="en-SG" sz="1600" b="1" i="0" u="none" strike="noStrike" dirty="0">
                          <a:solidFill>
                            <a:srgbClr val="000000"/>
                          </a:solidFill>
                          <a:effectLst/>
                          <a:latin typeface="Calibri" panose="020F0502020204030204" pitchFamily="34" charset="0"/>
                        </a:rPr>
                        <a:t>Precision</a:t>
                      </a: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0.80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0.81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0.82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0.80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0.80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2249319678"/>
                  </a:ext>
                </a:extLst>
              </a:tr>
              <a:tr h="648751">
                <a:tc>
                  <a:txBody>
                    <a:bodyPr/>
                    <a:lstStyle/>
                    <a:p>
                      <a:pPr algn="ctr" fontAlgn="ctr"/>
                      <a:r>
                        <a:rPr lang="en-SG" sz="1600" b="1" i="0" u="none" strike="noStrike" dirty="0">
                          <a:solidFill>
                            <a:srgbClr val="000000"/>
                          </a:solidFill>
                          <a:effectLst/>
                          <a:latin typeface="Calibri" panose="020F0502020204030204" pitchFamily="34" charset="0"/>
                        </a:rPr>
                        <a:t>Recall</a:t>
                      </a: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0.59</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0.51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0.60</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0.68</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0.59</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4182999296"/>
                  </a:ext>
                </a:extLst>
              </a:tr>
              <a:tr h="648751">
                <a:tc>
                  <a:txBody>
                    <a:bodyPr/>
                    <a:lstStyle/>
                    <a:p>
                      <a:pPr algn="ctr" fontAlgn="ctr"/>
                      <a:r>
                        <a:rPr lang="en-SG" sz="1600" b="1" i="0" u="none" strike="noStrike" dirty="0">
                          <a:solidFill>
                            <a:srgbClr val="000000"/>
                          </a:solidFill>
                          <a:effectLst/>
                          <a:latin typeface="Calibri" panose="020F0502020204030204" pitchFamily="34" charset="0"/>
                        </a:rPr>
                        <a:t>F1-Score</a:t>
                      </a: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0.51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0.63</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0.71</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0.62</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SG" sz="1600" b="0" i="0" u="none" strike="noStrike" kern="1200" dirty="0">
                          <a:solidFill>
                            <a:schemeClr val="dk1"/>
                          </a:solidFill>
                          <a:effectLst/>
                          <a:latin typeface="Calibri" panose="020F0502020204030204" pitchFamily="34" charset="0"/>
                          <a:ea typeface="+mn-ea"/>
                          <a:cs typeface="Calibri" panose="020F0502020204030204" pitchFamily="34" charset="0"/>
                        </a:rPr>
                        <a:t>0.65</a:t>
                      </a:r>
                      <a:endParaRPr lang="en-SG"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2674680359"/>
                  </a:ext>
                </a:extLst>
              </a:tr>
            </a:tbl>
          </a:graphicData>
        </a:graphic>
      </p:graphicFrame>
      <p:sp>
        <p:nvSpPr>
          <p:cNvPr id="4" name="TextBox 3">
            <a:extLst>
              <a:ext uri="{FF2B5EF4-FFF2-40B4-BE49-F238E27FC236}">
                <a16:creationId xmlns:a16="http://schemas.microsoft.com/office/drawing/2014/main" id="{C3A409CD-A598-40E1-B8B1-934E43AD0265}"/>
              </a:ext>
            </a:extLst>
          </p:cNvPr>
          <p:cNvSpPr txBox="1"/>
          <p:nvPr/>
        </p:nvSpPr>
        <p:spPr>
          <a:xfrm>
            <a:off x="129209" y="228600"/>
            <a:ext cx="11510875" cy="584775"/>
          </a:xfrm>
          <a:prstGeom prst="rect">
            <a:avLst/>
          </a:prstGeom>
          <a:noFill/>
        </p:spPr>
        <p:txBody>
          <a:bodyPr wrap="square" rtlCol="0">
            <a:spAutoFit/>
          </a:bodyPr>
          <a:lstStyle/>
          <a:p>
            <a:pPr marL="342900" indent="-342900" algn="just">
              <a:buFont typeface="Wingdings" panose="05000000000000000000" pitchFamily="2" charset="2"/>
              <a:buChar char="q"/>
            </a:pPr>
            <a:r>
              <a:rPr lang="en-SG" sz="1600" dirty="0">
                <a:latin typeface="Calibri" panose="020F0502020204030204" pitchFamily="34" charset="0"/>
                <a:cs typeface="Calibri" panose="020F0502020204030204" pitchFamily="34" charset="0"/>
              </a:rPr>
              <a:t>With features selected from XGBM classifier, the performance on train sample with various </a:t>
            </a:r>
            <a:r>
              <a:rPr lang="en-SG" sz="1600" b="1" dirty="0">
                <a:latin typeface="Calibri" panose="020F0502020204030204" pitchFamily="34" charset="0"/>
                <a:cs typeface="Calibri" panose="020F0502020204030204" pitchFamily="34" charset="0"/>
              </a:rPr>
              <a:t>hyperparameter</a:t>
            </a:r>
            <a:r>
              <a:rPr lang="en-SG" sz="1600" dirty="0">
                <a:latin typeface="Calibri" panose="020F0502020204030204" pitchFamily="34" charset="0"/>
                <a:cs typeface="Calibri" panose="020F0502020204030204" pitchFamily="34" charset="0"/>
              </a:rPr>
              <a:t> </a:t>
            </a:r>
            <a:r>
              <a:rPr lang="en-SG" sz="1600" b="1" dirty="0">
                <a:latin typeface="Calibri" panose="020F0502020204030204" pitchFamily="34" charset="0"/>
                <a:cs typeface="Calibri" panose="020F0502020204030204" pitchFamily="34" charset="0"/>
              </a:rPr>
              <a:t>tuned</a:t>
            </a:r>
            <a:r>
              <a:rPr lang="en-SG" sz="1600" dirty="0">
                <a:latin typeface="Calibri" panose="020F0502020204030204" pitchFamily="34" charset="0"/>
                <a:cs typeface="Calibri" panose="020F0502020204030204" pitchFamily="34" charset="0"/>
              </a:rPr>
              <a:t> models is as tabulated below:</a:t>
            </a:r>
          </a:p>
        </p:txBody>
      </p:sp>
    </p:spTree>
    <p:extLst>
      <p:ext uri="{BB962C8B-B14F-4D97-AF65-F5344CB8AC3E}">
        <p14:creationId xmlns:p14="http://schemas.microsoft.com/office/powerpoint/2010/main" val="109882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37161" y="5709037"/>
            <a:ext cx="11057282" cy="547444"/>
          </a:xfrm>
        </p:spPr>
        <p:txBody>
          <a:bodyPr>
            <a:noAutofit/>
          </a:bodyPr>
          <a:lstStyle/>
          <a:p>
            <a:pPr lvl="1" algn="l"/>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 Validation –Performance On Test Sample</a:t>
            </a:r>
          </a:p>
        </p:txBody>
      </p:sp>
      <p:sp>
        <p:nvSpPr>
          <p:cNvPr id="3" name="Slide Number Placeholder 2">
            <a:extLst>
              <a:ext uri="{FF2B5EF4-FFF2-40B4-BE49-F238E27FC236}">
                <a16:creationId xmlns:a16="http://schemas.microsoft.com/office/drawing/2014/main" id="{23B85C8C-8A38-4596-94C3-D25FDD443E4D}"/>
              </a:ext>
            </a:extLst>
          </p:cNvPr>
          <p:cNvSpPr>
            <a:spLocks noGrp="1"/>
          </p:cNvSpPr>
          <p:nvPr>
            <p:ph type="sldNum" sz="quarter" idx="12"/>
          </p:nvPr>
        </p:nvSpPr>
        <p:spPr>
          <a:xfrm>
            <a:off x="10732898" y="5630157"/>
            <a:ext cx="907186" cy="498470"/>
          </a:xfrm>
        </p:spPr>
        <p:txBody>
          <a:bodyPr/>
          <a:lstStyle/>
          <a:p>
            <a:fld id="{6D22F896-40B5-4ADD-8801-0D06FADFA095}" type="slidenum">
              <a:rPr lang="en-US" smtClean="0"/>
              <a:t>24</a:t>
            </a:fld>
            <a:endParaRPr lang="en-US" dirty="0"/>
          </a:p>
        </p:txBody>
      </p:sp>
      <p:graphicFrame>
        <p:nvGraphicFramePr>
          <p:cNvPr id="13" name="Table 13">
            <a:extLst>
              <a:ext uri="{FF2B5EF4-FFF2-40B4-BE49-F238E27FC236}">
                <a16:creationId xmlns:a16="http://schemas.microsoft.com/office/drawing/2014/main" id="{59E79AA4-277D-4F9C-8350-C571E36B347E}"/>
              </a:ext>
            </a:extLst>
          </p:cNvPr>
          <p:cNvGraphicFramePr>
            <a:graphicFrameLocks noGrp="1"/>
          </p:cNvGraphicFramePr>
          <p:nvPr>
            <p:extLst>
              <p:ext uri="{D42A27DB-BD31-4B8C-83A1-F6EECF244321}">
                <p14:modId xmlns:p14="http://schemas.microsoft.com/office/powerpoint/2010/main" val="3499114401"/>
              </p:ext>
            </p:extLst>
          </p:nvPr>
        </p:nvGraphicFramePr>
        <p:xfrm>
          <a:off x="1684680" y="1103243"/>
          <a:ext cx="8279299" cy="4134678"/>
        </p:xfrm>
        <a:graphic>
          <a:graphicData uri="http://schemas.openxmlformats.org/drawingml/2006/table">
            <a:tbl>
              <a:tblPr firstRow="1" bandRow="1">
                <a:tableStyleId>{5C22544A-7EE6-4342-B048-85BDC9FD1C3A}</a:tableStyleId>
              </a:tblPr>
              <a:tblGrid>
                <a:gridCol w="1182757">
                  <a:extLst>
                    <a:ext uri="{9D8B030D-6E8A-4147-A177-3AD203B41FA5}">
                      <a16:colId xmlns:a16="http://schemas.microsoft.com/office/drawing/2014/main" val="3400754898"/>
                    </a:ext>
                  </a:extLst>
                </a:gridCol>
                <a:gridCol w="1182757">
                  <a:extLst>
                    <a:ext uri="{9D8B030D-6E8A-4147-A177-3AD203B41FA5}">
                      <a16:colId xmlns:a16="http://schemas.microsoft.com/office/drawing/2014/main" val="4248798631"/>
                    </a:ext>
                  </a:extLst>
                </a:gridCol>
                <a:gridCol w="1182757">
                  <a:extLst>
                    <a:ext uri="{9D8B030D-6E8A-4147-A177-3AD203B41FA5}">
                      <a16:colId xmlns:a16="http://schemas.microsoft.com/office/drawing/2014/main" val="3107276034"/>
                    </a:ext>
                  </a:extLst>
                </a:gridCol>
                <a:gridCol w="1182757">
                  <a:extLst>
                    <a:ext uri="{9D8B030D-6E8A-4147-A177-3AD203B41FA5}">
                      <a16:colId xmlns:a16="http://schemas.microsoft.com/office/drawing/2014/main" val="1648069160"/>
                    </a:ext>
                  </a:extLst>
                </a:gridCol>
                <a:gridCol w="1182757">
                  <a:extLst>
                    <a:ext uri="{9D8B030D-6E8A-4147-A177-3AD203B41FA5}">
                      <a16:colId xmlns:a16="http://schemas.microsoft.com/office/drawing/2014/main" val="2802095058"/>
                    </a:ext>
                  </a:extLst>
                </a:gridCol>
                <a:gridCol w="1182757">
                  <a:extLst>
                    <a:ext uri="{9D8B030D-6E8A-4147-A177-3AD203B41FA5}">
                      <a16:colId xmlns:a16="http://schemas.microsoft.com/office/drawing/2014/main" val="3879892780"/>
                    </a:ext>
                  </a:extLst>
                </a:gridCol>
                <a:gridCol w="1182757">
                  <a:extLst>
                    <a:ext uri="{9D8B030D-6E8A-4147-A177-3AD203B41FA5}">
                      <a16:colId xmlns:a16="http://schemas.microsoft.com/office/drawing/2014/main" val="244306334"/>
                    </a:ext>
                  </a:extLst>
                </a:gridCol>
              </a:tblGrid>
              <a:tr h="648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TEST DATA</a:t>
                      </a:r>
                    </a:p>
                  </a:txBody>
                  <a:tcPr anchor="ctr">
                    <a:solidFill>
                      <a:schemeClr val="accent1"/>
                    </a:solidFill>
                  </a:tcPr>
                </a:tc>
                <a:tc>
                  <a:txBody>
                    <a:bodyPr/>
                    <a:lstStyle/>
                    <a:p>
                      <a:pPr algn="ctr" fontAlgn="ctr"/>
                      <a:r>
                        <a:rPr lang="en-SG" sz="1600" b="1" i="0" u="none" strike="noStrike" dirty="0">
                          <a:solidFill>
                            <a:srgbClr val="000000"/>
                          </a:solidFill>
                          <a:effectLst/>
                          <a:latin typeface="Calibri" panose="020F0502020204030204" pitchFamily="34" charset="0"/>
                        </a:rPr>
                        <a:t>Logistic</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Regression</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Random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Forest</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XGBM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 LGBM</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Classifier </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Ada </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Boosting</a:t>
                      </a:r>
                    </a:p>
                  </a:txBody>
                  <a:tcPr marL="6350" marR="6350" marT="6350" marB="0" anchor="ctr"/>
                </a:tc>
                <a:tc>
                  <a:txBody>
                    <a:bodyPr/>
                    <a:lstStyle/>
                    <a:p>
                      <a:pPr algn="ctr" fontAlgn="ctr"/>
                      <a:r>
                        <a:rPr lang="en-SG" sz="1600" b="1" i="0" u="none" strike="noStrike" dirty="0">
                          <a:solidFill>
                            <a:srgbClr val="000000"/>
                          </a:solidFill>
                          <a:effectLst/>
                          <a:latin typeface="Calibri" panose="020F0502020204030204" pitchFamily="34" charset="0"/>
                        </a:rPr>
                        <a:t>Gradient</a:t>
                      </a:r>
                      <a:br>
                        <a:rPr lang="en-SG" sz="1600" b="1" i="0" u="none" strike="noStrike" dirty="0">
                          <a:solidFill>
                            <a:srgbClr val="000000"/>
                          </a:solidFill>
                          <a:effectLst/>
                          <a:latin typeface="Calibri" panose="020F0502020204030204" pitchFamily="34" charset="0"/>
                        </a:rPr>
                      </a:br>
                      <a:r>
                        <a:rPr lang="en-SG" sz="1600" b="1" i="0" u="none" strike="noStrike" dirty="0">
                          <a:solidFill>
                            <a:srgbClr val="000000"/>
                          </a:solidFill>
                          <a:effectLst/>
                          <a:latin typeface="Calibri" panose="020F0502020204030204" pitchFamily="34" charset="0"/>
                        </a:rPr>
                        <a:t>  Boosting</a:t>
                      </a:r>
                    </a:p>
                  </a:txBody>
                  <a:tcPr marL="6350" marR="6350" marT="6350" marB="0" anchor="ctr"/>
                </a:tc>
                <a:extLst>
                  <a:ext uri="{0D108BD9-81ED-4DB2-BD59-A6C34878D82A}">
                    <a16:rowId xmlns:a16="http://schemas.microsoft.com/office/drawing/2014/main" val="3566459254"/>
                  </a:ext>
                </a:extLst>
              </a:tr>
              <a:tr h="890923">
                <a:tc>
                  <a:txBody>
                    <a:bodyPr/>
                    <a:lstStyle/>
                    <a:p>
                      <a:pPr algn="ctr" fontAlgn="ctr"/>
                      <a:r>
                        <a:rPr lang="en-SG" sz="1600" b="1" i="0" u="none" strike="noStrike" dirty="0">
                          <a:solidFill>
                            <a:srgbClr val="000000"/>
                          </a:solidFill>
                          <a:effectLst/>
                          <a:latin typeface="Calibri" panose="020F0502020204030204" pitchFamily="34" charset="0"/>
                        </a:rPr>
                        <a:t>Accuracy</a:t>
                      </a:r>
                      <a:br>
                        <a:rPr lang="en-SG" sz="1600" b="1" i="0" u="none" strike="noStrike" dirty="0">
                          <a:solidFill>
                            <a:srgbClr val="000000"/>
                          </a:solidFill>
                          <a:effectLst/>
                          <a:latin typeface="Calibri" panose="020F0502020204030204" pitchFamily="34" charset="0"/>
                        </a:rPr>
                      </a:br>
                      <a:r>
                        <a:rPr lang="en-SG" sz="1200" b="1" i="0" u="none" strike="noStrike" dirty="0">
                          <a:solidFill>
                            <a:srgbClr val="000000"/>
                          </a:solidFill>
                          <a:effectLst/>
                          <a:latin typeface="Calibri" panose="020F0502020204030204" pitchFamily="34" charset="0"/>
                        </a:rPr>
                        <a:t> (Predicting Top-3 Intents)</a:t>
                      </a:r>
                      <a:endParaRPr lang="en-SG"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71.0</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68.7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71.6</a:t>
                      </a:r>
                    </a:p>
                  </a:txBody>
                  <a:tcPr marL="6350" marR="6350" marT="6350" marB="0" anchor="ctr"/>
                </a:tc>
                <a:tc>
                  <a:txBody>
                    <a:bodyPr/>
                    <a:lstStyle/>
                    <a:p>
                      <a:pPr algn="ctr" fontAlgn="ctr"/>
                      <a:r>
                        <a:rPr lang="en-SG" sz="1800" b="1" i="0" u="none" strike="noStrike" dirty="0">
                          <a:solidFill>
                            <a:srgbClr val="000000"/>
                          </a:solidFill>
                          <a:effectLst/>
                          <a:latin typeface="Calibri" panose="020F0502020204030204" pitchFamily="34" charset="0"/>
                          <a:cs typeface="Calibri" panose="020F0502020204030204" pitchFamily="34" charset="0"/>
                        </a:rPr>
                        <a:t>72.2</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70.1</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72.1</a:t>
                      </a:r>
                    </a:p>
                  </a:txBody>
                  <a:tcPr marL="6350" marR="6350" marT="6350" marB="0" anchor="ctr"/>
                </a:tc>
                <a:extLst>
                  <a:ext uri="{0D108BD9-81ED-4DB2-BD59-A6C34878D82A}">
                    <a16:rowId xmlns:a16="http://schemas.microsoft.com/office/drawing/2014/main" val="369309491"/>
                  </a:ext>
                </a:extLst>
              </a:tr>
              <a:tr h="648751">
                <a:tc>
                  <a:txBody>
                    <a:bodyPr/>
                    <a:lstStyle/>
                    <a:p>
                      <a:pPr algn="ctr" fontAlgn="ctr"/>
                      <a:r>
                        <a:rPr lang="en-SG" sz="1600" b="1" i="0" u="none" strike="noStrike" dirty="0">
                          <a:solidFill>
                            <a:srgbClr val="000000"/>
                          </a:solidFill>
                          <a:effectLst/>
                          <a:latin typeface="Calibri" panose="020F0502020204030204" pitchFamily="34" charset="0"/>
                        </a:rPr>
                        <a:t>Area under ROC </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77.4</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73.1</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77.4</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78.5</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76.9</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78</a:t>
                      </a:r>
                    </a:p>
                  </a:txBody>
                  <a:tcPr marL="6350" marR="6350" marT="6350" marB="0" anchor="ctr"/>
                </a:tc>
                <a:extLst>
                  <a:ext uri="{0D108BD9-81ED-4DB2-BD59-A6C34878D82A}">
                    <a16:rowId xmlns:a16="http://schemas.microsoft.com/office/drawing/2014/main" val="2668261274"/>
                  </a:ext>
                </a:extLst>
              </a:tr>
              <a:tr h="648751">
                <a:tc>
                  <a:txBody>
                    <a:bodyPr/>
                    <a:lstStyle/>
                    <a:p>
                      <a:pPr algn="ctr" fontAlgn="ctr"/>
                      <a:r>
                        <a:rPr lang="en-SG" sz="1600" b="1" i="0" u="none" strike="noStrike" dirty="0">
                          <a:solidFill>
                            <a:srgbClr val="000000"/>
                          </a:solidFill>
                          <a:effectLst/>
                          <a:latin typeface="Calibri" panose="020F0502020204030204" pitchFamily="34" charset="0"/>
                        </a:rPr>
                        <a:t>Precision</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0.79</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0.59</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0.81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0.78</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0.80</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0.79</a:t>
                      </a:r>
                    </a:p>
                  </a:txBody>
                  <a:tcPr marL="6350" marR="6350" marT="6350" marB="0" anchor="ctr"/>
                </a:tc>
                <a:extLst>
                  <a:ext uri="{0D108BD9-81ED-4DB2-BD59-A6C34878D82A}">
                    <a16:rowId xmlns:a16="http://schemas.microsoft.com/office/drawing/2014/main" val="2249319678"/>
                  </a:ext>
                </a:extLst>
              </a:tr>
              <a:tr h="648751">
                <a:tc>
                  <a:txBody>
                    <a:bodyPr/>
                    <a:lstStyle/>
                    <a:p>
                      <a:pPr algn="ctr" fontAlgn="ctr"/>
                      <a:r>
                        <a:rPr lang="en-SG" sz="1600" b="1" i="0" u="none" strike="noStrike" dirty="0">
                          <a:solidFill>
                            <a:srgbClr val="000000"/>
                          </a:solidFill>
                          <a:effectLst/>
                          <a:latin typeface="Calibri" panose="020F0502020204030204" pitchFamily="34" charset="0"/>
                        </a:rPr>
                        <a:t>Recall</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0.59</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0.51</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0.59</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0.61</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0.58</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0.60</a:t>
                      </a:r>
                    </a:p>
                  </a:txBody>
                  <a:tcPr marL="6350" marR="6350" marT="6350" marB="0" anchor="ctr"/>
                </a:tc>
                <a:extLst>
                  <a:ext uri="{0D108BD9-81ED-4DB2-BD59-A6C34878D82A}">
                    <a16:rowId xmlns:a16="http://schemas.microsoft.com/office/drawing/2014/main" val="4182999296"/>
                  </a:ext>
                </a:extLst>
              </a:tr>
              <a:tr h="648751">
                <a:tc>
                  <a:txBody>
                    <a:bodyPr/>
                    <a:lstStyle/>
                    <a:p>
                      <a:pPr algn="ctr" fontAlgn="ctr"/>
                      <a:r>
                        <a:rPr lang="en-SG" sz="1600" b="1" i="0" u="none" strike="noStrike" dirty="0">
                          <a:solidFill>
                            <a:srgbClr val="000000"/>
                          </a:solidFill>
                          <a:effectLst/>
                          <a:latin typeface="Calibri" panose="020F0502020204030204" pitchFamily="34" charset="0"/>
                        </a:rPr>
                        <a:t>F1-Score</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 0.62</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0.50</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0.62</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Calibri" panose="020F0502020204030204" pitchFamily="34" charset="0"/>
                          <a:cs typeface="Calibri" panose="020F0502020204030204" pitchFamily="34" charset="0"/>
                        </a:rPr>
                        <a:t>0.64</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0.61</a:t>
                      </a:r>
                    </a:p>
                  </a:txBody>
                  <a:tcPr marL="6350" marR="6350" marT="6350" marB="0" anchor="ctr"/>
                </a:tc>
                <a:tc>
                  <a:txBody>
                    <a:bodyPr/>
                    <a:lstStyle/>
                    <a:p>
                      <a:pPr algn="ctr" fontAlgn="ctr"/>
                      <a:r>
                        <a:rPr lang="en-SG" sz="1600" b="0" i="0" u="none" strike="noStrike" dirty="0">
                          <a:solidFill>
                            <a:srgbClr val="000000"/>
                          </a:solidFill>
                          <a:effectLst/>
                          <a:latin typeface="Calibri" panose="020F0502020204030204" pitchFamily="34" charset="0"/>
                          <a:cs typeface="Calibri" panose="020F0502020204030204" pitchFamily="34" charset="0"/>
                        </a:rPr>
                        <a:t>0.63</a:t>
                      </a:r>
                    </a:p>
                  </a:txBody>
                  <a:tcPr marL="6350" marR="6350" marT="6350" marB="0" anchor="ctr"/>
                </a:tc>
                <a:extLst>
                  <a:ext uri="{0D108BD9-81ED-4DB2-BD59-A6C34878D82A}">
                    <a16:rowId xmlns:a16="http://schemas.microsoft.com/office/drawing/2014/main" val="2674680359"/>
                  </a:ext>
                </a:extLst>
              </a:tr>
            </a:tbl>
          </a:graphicData>
        </a:graphic>
      </p:graphicFrame>
      <p:sp>
        <p:nvSpPr>
          <p:cNvPr id="4" name="TextBox 3">
            <a:extLst>
              <a:ext uri="{FF2B5EF4-FFF2-40B4-BE49-F238E27FC236}">
                <a16:creationId xmlns:a16="http://schemas.microsoft.com/office/drawing/2014/main" id="{C3A409CD-A598-40E1-B8B1-934E43AD0265}"/>
              </a:ext>
            </a:extLst>
          </p:cNvPr>
          <p:cNvSpPr txBox="1"/>
          <p:nvPr/>
        </p:nvSpPr>
        <p:spPr>
          <a:xfrm>
            <a:off x="137161" y="228600"/>
            <a:ext cx="11292839" cy="584775"/>
          </a:xfrm>
          <a:prstGeom prst="rect">
            <a:avLst/>
          </a:prstGeom>
          <a:noFill/>
        </p:spPr>
        <p:txBody>
          <a:bodyPr wrap="square" rtlCol="0">
            <a:spAutoFit/>
          </a:bodyPr>
          <a:lstStyle/>
          <a:p>
            <a:pPr marL="342900" indent="-342900" algn="just">
              <a:buFont typeface="Wingdings" panose="05000000000000000000" pitchFamily="2" charset="2"/>
              <a:buChar char="q"/>
            </a:pPr>
            <a:r>
              <a:rPr lang="en-SG" sz="1600" dirty="0">
                <a:latin typeface="Calibri" panose="020F0502020204030204" pitchFamily="34" charset="0"/>
                <a:cs typeface="Calibri" panose="020F0502020204030204" pitchFamily="34" charset="0"/>
              </a:rPr>
              <a:t>With features selected from XGBM classifier ,the performance on test sample with various </a:t>
            </a:r>
            <a:r>
              <a:rPr lang="en-SG" sz="1600" b="1" dirty="0">
                <a:latin typeface="Calibri" panose="020F0502020204030204" pitchFamily="34" charset="0"/>
                <a:cs typeface="Calibri" panose="020F0502020204030204" pitchFamily="34" charset="0"/>
              </a:rPr>
              <a:t>hyperparameter</a:t>
            </a:r>
            <a:r>
              <a:rPr lang="en-SG" sz="1600" dirty="0">
                <a:latin typeface="Calibri" panose="020F0502020204030204" pitchFamily="34" charset="0"/>
                <a:cs typeface="Calibri" panose="020F0502020204030204" pitchFamily="34" charset="0"/>
              </a:rPr>
              <a:t> </a:t>
            </a:r>
            <a:r>
              <a:rPr lang="en-SG" sz="1600" b="1" dirty="0">
                <a:latin typeface="Calibri" panose="020F0502020204030204" pitchFamily="34" charset="0"/>
                <a:cs typeface="Calibri" panose="020F0502020204030204" pitchFamily="34" charset="0"/>
              </a:rPr>
              <a:t>tuned</a:t>
            </a:r>
            <a:r>
              <a:rPr lang="en-SG" sz="1600" dirty="0">
                <a:latin typeface="Calibri" panose="020F0502020204030204" pitchFamily="34" charset="0"/>
                <a:cs typeface="Calibri" panose="020F0502020204030204" pitchFamily="34" charset="0"/>
              </a:rPr>
              <a:t> models is as tabulated below:</a:t>
            </a:r>
          </a:p>
        </p:txBody>
      </p:sp>
    </p:spTree>
    <p:extLst>
      <p:ext uri="{BB962C8B-B14F-4D97-AF65-F5344CB8AC3E}">
        <p14:creationId xmlns:p14="http://schemas.microsoft.com/office/powerpoint/2010/main" val="407930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 Validation </a:t>
            </a: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 Comparison of Models performance</a:t>
            </a:r>
            <a:endPar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endParaRP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669935" y="5753710"/>
            <a:ext cx="907186" cy="498470"/>
          </a:xfrm>
        </p:spPr>
        <p:txBody>
          <a:bodyPr/>
          <a:lstStyle/>
          <a:p>
            <a:fld id="{6D22F896-40B5-4ADD-8801-0D06FADFA095}" type="slidenum">
              <a:rPr lang="en-US" smtClean="0"/>
              <a:t>25</a:t>
            </a:fld>
            <a:endParaRPr lang="en-US" dirty="0"/>
          </a:p>
        </p:txBody>
      </p:sp>
      <p:sp>
        <p:nvSpPr>
          <p:cNvPr id="15" name="TextBox 14">
            <a:extLst>
              <a:ext uri="{FF2B5EF4-FFF2-40B4-BE49-F238E27FC236}">
                <a16:creationId xmlns:a16="http://schemas.microsoft.com/office/drawing/2014/main" id="{D515A772-1FF4-47DA-9027-B0616418C460}"/>
              </a:ext>
            </a:extLst>
          </p:cNvPr>
          <p:cNvSpPr txBox="1"/>
          <p:nvPr/>
        </p:nvSpPr>
        <p:spPr>
          <a:xfrm>
            <a:off x="129208" y="971528"/>
            <a:ext cx="6738730" cy="2270109"/>
          </a:xfrm>
          <a:prstGeom prst="rect">
            <a:avLst/>
          </a:prstGeom>
          <a:noFill/>
        </p:spPr>
        <p:txBody>
          <a:bodyPr wrap="square" rtlCol="0">
            <a:spAutoFit/>
          </a:bodyPr>
          <a:lstStyle/>
          <a:p>
            <a:pPr lvl="0" algn="just" defTabSz="914400">
              <a:lnSpc>
                <a:spcPct val="150000"/>
              </a:lnSpc>
            </a:pPr>
            <a:r>
              <a:rPr lang="en-SG" sz="1600" b="1" u="sng" dirty="0">
                <a:solidFill>
                  <a:prstClr val="black"/>
                </a:solidFill>
                <a:latin typeface="Calibri" panose="020F0502020204030204"/>
              </a:rPr>
              <a:t>Model using Light Gradient Boost Classifier(LBGM) vs Other models</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The performance of the model using Light Gradient Boost Classifier is at par with other models on train sample.</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The performance on test sample is consistent and at par with the respective model’s performance on train sample. </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This concludes there is no overfit of all the model on the train sample.</a:t>
            </a:r>
          </a:p>
        </p:txBody>
      </p:sp>
      <p:sp>
        <p:nvSpPr>
          <p:cNvPr id="17" name="TextBox 16">
            <a:extLst>
              <a:ext uri="{FF2B5EF4-FFF2-40B4-BE49-F238E27FC236}">
                <a16:creationId xmlns:a16="http://schemas.microsoft.com/office/drawing/2014/main" id="{6DFB4DAC-61C9-4017-8C1C-BCCE54F08E60}"/>
              </a:ext>
            </a:extLst>
          </p:cNvPr>
          <p:cNvSpPr txBox="1"/>
          <p:nvPr/>
        </p:nvSpPr>
        <p:spPr>
          <a:xfrm>
            <a:off x="129208" y="3389678"/>
            <a:ext cx="11529391" cy="2215991"/>
          </a:xfrm>
          <a:prstGeom prst="rect">
            <a:avLst/>
          </a:prstGeom>
          <a:noFill/>
        </p:spPr>
        <p:txBody>
          <a:bodyPr wrap="square" rtlCol="0">
            <a:spAutoFit/>
          </a:bodyPr>
          <a:lstStyle/>
          <a:p>
            <a:pPr lvl="0" algn="just" defTabSz="914400">
              <a:lnSpc>
                <a:spcPct val="150000"/>
              </a:lnSpc>
            </a:pPr>
            <a:r>
              <a:rPr lang="en-SG" sz="1600" b="1" u="sng" dirty="0">
                <a:solidFill>
                  <a:prstClr val="black"/>
                </a:solidFill>
                <a:latin typeface="Calibri" panose="020F0502020204030204"/>
              </a:rPr>
              <a:t>Acceptable model performance for Light Gradient Boost Classifier</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The Area under ROC (78.5%) and Accuracy index (72.2%) on  test samples.</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 The performance of the model has not improved even after including all Independent Variables in the train sample. This concludes the unexplained Dependent Variable is due lack of appropriate Independent Variables in the data and not necessarily because of the error in the model fit. </a:t>
            </a:r>
          </a:p>
          <a:p>
            <a:pPr algn="just"/>
            <a:endParaRPr lang="en-SG" dirty="0"/>
          </a:p>
        </p:txBody>
      </p:sp>
      <p:sp>
        <p:nvSpPr>
          <p:cNvPr id="4" name="TextBox 3">
            <a:extLst>
              <a:ext uri="{FF2B5EF4-FFF2-40B4-BE49-F238E27FC236}">
                <a16:creationId xmlns:a16="http://schemas.microsoft.com/office/drawing/2014/main" id="{6228DA67-5A07-4269-AEEE-1704DB476C9A}"/>
              </a:ext>
            </a:extLst>
          </p:cNvPr>
          <p:cNvSpPr txBox="1"/>
          <p:nvPr/>
        </p:nvSpPr>
        <p:spPr>
          <a:xfrm>
            <a:off x="129208" y="114027"/>
            <a:ext cx="11360648" cy="1077218"/>
          </a:xfrm>
          <a:prstGeom prst="rect">
            <a:avLst/>
          </a:prstGeom>
          <a:noFill/>
        </p:spPr>
        <p:txBody>
          <a:bodyPr wrap="square" rtlCol="0">
            <a:spAutoFit/>
          </a:bodyPr>
          <a:lstStyle/>
          <a:p>
            <a:pPr algn="just">
              <a:lnSpc>
                <a:spcPct val="150000"/>
              </a:lnSpc>
            </a:pPr>
            <a:r>
              <a:rPr lang="en-SG" sz="1600" dirty="0">
                <a:solidFill>
                  <a:prstClr val="black"/>
                </a:solidFill>
                <a:latin typeface="Calibri" panose="020F0502020204030204"/>
              </a:rPr>
              <a:t>We have predicted Top 3 intents for each policy ,and have been able to achieve accuracy of 72.2% with Light Gradient Boost Classifier(XGBM feature selection technique) </a:t>
            </a:r>
          </a:p>
          <a:p>
            <a:pPr algn="just"/>
            <a:endParaRPr lang="en-SG" sz="1600" dirty="0"/>
          </a:p>
        </p:txBody>
      </p:sp>
      <p:pic>
        <p:nvPicPr>
          <p:cNvPr id="7" name="Picture 6">
            <a:extLst>
              <a:ext uri="{FF2B5EF4-FFF2-40B4-BE49-F238E27FC236}">
                <a16:creationId xmlns:a16="http://schemas.microsoft.com/office/drawing/2014/main" id="{125D9469-FD51-4CF1-84D8-C8E799E0CC08}"/>
              </a:ext>
            </a:extLst>
          </p:cNvPr>
          <p:cNvPicPr>
            <a:picLocks noChangeAspect="1"/>
          </p:cNvPicPr>
          <p:nvPr/>
        </p:nvPicPr>
        <p:blipFill>
          <a:blip r:embed="rId2"/>
          <a:stretch>
            <a:fillRect/>
          </a:stretch>
        </p:blipFill>
        <p:spPr>
          <a:xfrm>
            <a:off x="6867938" y="632758"/>
            <a:ext cx="4790661" cy="3095826"/>
          </a:xfrm>
          <a:prstGeom prst="rect">
            <a:avLst/>
          </a:prstGeom>
        </p:spPr>
      </p:pic>
    </p:spTree>
    <p:extLst>
      <p:ext uri="{BB962C8B-B14F-4D97-AF65-F5344CB8AC3E}">
        <p14:creationId xmlns:p14="http://schemas.microsoft.com/office/powerpoint/2010/main" val="248763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Validation of Model– Performance Metrics Of  The Selected Model</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29893" y="5719212"/>
            <a:ext cx="907186" cy="498470"/>
          </a:xfrm>
        </p:spPr>
        <p:txBody>
          <a:bodyPr/>
          <a:lstStyle/>
          <a:p>
            <a:fld id="{6D22F896-40B5-4ADD-8801-0D06FADFA095}" type="slidenum">
              <a:rPr lang="en-US" smtClean="0"/>
              <a:t>26</a:t>
            </a:fld>
            <a:endParaRPr lang="en-US" dirty="0"/>
          </a:p>
        </p:txBody>
      </p:sp>
      <p:sp>
        <p:nvSpPr>
          <p:cNvPr id="4" name="TextBox 3">
            <a:extLst>
              <a:ext uri="{FF2B5EF4-FFF2-40B4-BE49-F238E27FC236}">
                <a16:creationId xmlns:a16="http://schemas.microsoft.com/office/drawing/2014/main" id="{B7015493-4E11-45A0-8DD9-6D9B3F810F03}"/>
              </a:ext>
            </a:extLst>
          </p:cNvPr>
          <p:cNvSpPr txBox="1"/>
          <p:nvPr/>
        </p:nvSpPr>
        <p:spPr>
          <a:xfrm flipH="1">
            <a:off x="322390" y="167749"/>
            <a:ext cx="9492400" cy="400110"/>
          </a:xfrm>
          <a:prstGeom prst="rect">
            <a:avLst/>
          </a:prstGeom>
          <a:noFill/>
        </p:spPr>
        <p:txBody>
          <a:bodyPr wrap="square" rtlCol="0">
            <a:spAutoFit/>
          </a:bodyPr>
          <a:lstStyle/>
          <a:p>
            <a:pPr marL="285750" indent="-285750">
              <a:buFont typeface="Wingdings" panose="05000000000000000000" pitchFamily="2" charset="2"/>
              <a:buChar char="q"/>
            </a:pPr>
            <a:r>
              <a:rPr lang="en-SG" sz="2000" b="1" u="sng" dirty="0">
                <a:latin typeface="Calibri" panose="020F0502020204030204" pitchFamily="34" charset="0"/>
                <a:cs typeface="Calibri" panose="020F0502020204030204" pitchFamily="34" charset="0"/>
              </a:rPr>
              <a:t>Prediction of Top-3 Intents by LGBM</a:t>
            </a:r>
            <a:r>
              <a:rPr lang="en-SG" sz="1400" b="1" u="sng" dirty="0">
                <a:solidFill>
                  <a:prstClr val="black"/>
                </a:solidFill>
                <a:latin typeface="Calibri" panose="020F0502020204030204"/>
              </a:rPr>
              <a:t>(XGBM feature selection technique) </a:t>
            </a:r>
            <a:r>
              <a:rPr lang="en-SG" sz="2000" b="1" u="sng" dirty="0">
                <a:latin typeface="Calibri" panose="020F0502020204030204" pitchFamily="34" charset="0"/>
                <a:cs typeface="Calibri" panose="020F0502020204030204" pitchFamily="34" charset="0"/>
              </a:rPr>
              <a:t> :</a:t>
            </a:r>
          </a:p>
        </p:txBody>
      </p:sp>
      <p:graphicFrame>
        <p:nvGraphicFramePr>
          <p:cNvPr id="6" name="Table 5">
            <a:extLst>
              <a:ext uri="{FF2B5EF4-FFF2-40B4-BE49-F238E27FC236}">
                <a16:creationId xmlns:a16="http://schemas.microsoft.com/office/drawing/2014/main" id="{4EA90915-D339-47C1-A820-BD1B606EF78D}"/>
              </a:ext>
            </a:extLst>
          </p:cNvPr>
          <p:cNvGraphicFramePr>
            <a:graphicFrameLocks noGrp="1"/>
          </p:cNvGraphicFramePr>
          <p:nvPr>
            <p:extLst>
              <p:ext uri="{D42A27DB-BD31-4B8C-83A1-F6EECF244321}">
                <p14:modId xmlns:p14="http://schemas.microsoft.com/office/powerpoint/2010/main" val="1674707253"/>
              </p:ext>
            </p:extLst>
          </p:nvPr>
        </p:nvGraphicFramePr>
        <p:xfrm>
          <a:off x="236556" y="1600198"/>
          <a:ext cx="11314693" cy="3891927"/>
        </p:xfrm>
        <a:graphic>
          <a:graphicData uri="http://schemas.openxmlformats.org/drawingml/2006/table">
            <a:tbl>
              <a:tblPr/>
              <a:tblGrid>
                <a:gridCol w="848602">
                  <a:extLst>
                    <a:ext uri="{9D8B030D-6E8A-4147-A177-3AD203B41FA5}">
                      <a16:colId xmlns:a16="http://schemas.microsoft.com/office/drawing/2014/main" val="823624995"/>
                    </a:ext>
                  </a:extLst>
                </a:gridCol>
                <a:gridCol w="848602">
                  <a:extLst>
                    <a:ext uri="{9D8B030D-6E8A-4147-A177-3AD203B41FA5}">
                      <a16:colId xmlns:a16="http://schemas.microsoft.com/office/drawing/2014/main" val="210257741"/>
                    </a:ext>
                  </a:extLst>
                </a:gridCol>
                <a:gridCol w="848602">
                  <a:extLst>
                    <a:ext uri="{9D8B030D-6E8A-4147-A177-3AD203B41FA5}">
                      <a16:colId xmlns:a16="http://schemas.microsoft.com/office/drawing/2014/main" val="781486405"/>
                    </a:ext>
                  </a:extLst>
                </a:gridCol>
                <a:gridCol w="848602">
                  <a:extLst>
                    <a:ext uri="{9D8B030D-6E8A-4147-A177-3AD203B41FA5}">
                      <a16:colId xmlns:a16="http://schemas.microsoft.com/office/drawing/2014/main" val="2255090290"/>
                    </a:ext>
                  </a:extLst>
                </a:gridCol>
                <a:gridCol w="848602">
                  <a:extLst>
                    <a:ext uri="{9D8B030D-6E8A-4147-A177-3AD203B41FA5}">
                      <a16:colId xmlns:a16="http://schemas.microsoft.com/office/drawing/2014/main" val="280956319"/>
                    </a:ext>
                  </a:extLst>
                </a:gridCol>
                <a:gridCol w="848602">
                  <a:extLst>
                    <a:ext uri="{9D8B030D-6E8A-4147-A177-3AD203B41FA5}">
                      <a16:colId xmlns:a16="http://schemas.microsoft.com/office/drawing/2014/main" val="1774564969"/>
                    </a:ext>
                  </a:extLst>
                </a:gridCol>
                <a:gridCol w="848602">
                  <a:extLst>
                    <a:ext uri="{9D8B030D-6E8A-4147-A177-3AD203B41FA5}">
                      <a16:colId xmlns:a16="http://schemas.microsoft.com/office/drawing/2014/main" val="235371515"/>
                    </a:ext>
                  </a:extLst>
                </a:gridCol>
                <a:gridCol w="992962">
                  <a:extLst>
                    <a:ext uri="{9D8B030D-6E8A-4147-A177-3AD203B41FA5}">
                      <a16:colId xmlns:a16="http://schemas.microsoft.com/office/drawing/2014/main" val="3758761716"/>
                    </a:ext>
                  </a:extLst>
                </a:gridCol>
                <a:gridCol w="704242">
                  <a:extLst>
                    <a:ext uri="{9D8B030D-6E8A-4147-A177-3AD203B41FA5}">
                      <a16:colId xmlns:a16="http://schemas.microsoft.com/office/drawing/2014/main" val="2620215210"/>
                    </a:ext>
                  </a:extLst>
                </a:gridCol>
                <a:gridCol w="848602">
                  <a:extLst>
                    <a:ext uri="{9D8B030D-6E8A-4147-A177-3AD203B41FA5}">
                      <a16:colId xmlns:a16="http://schemas.microsoft.com/office/drawing/2014/main" val="3843016169"/>
                    </a:ext>
                  </a:extLst>
                </a:gridCol>
                <a:gridCol w="848602">
                  <a:extLst>
                    <a:ext uri="{9D8B030D-6E8A-4147-A177-3AD203B41FA5}">
                      <a16:colId xmlns:a16="http://schemas.microsoft.com/office/drawing/2014/main" val="1411401763"/>
                    </a:ext>
                  </a:extLst>
                </a:gridCol>
                <a:gridCol w="1206459">
                  <a:extLst>
                    <a:ext uri="{9D8B030D-6E8A-4147-A177-3AD203B41FA5}">
                      <a16:colId xmlns:a16="http://schemas.microsoft.com/office/drawing/2014/main" val="4070256741"/>
                    </a:ext>
                  </a:extLst>
                </a:gridCol>
                <a:gridCol w="773612">
                  <a:extLst>
                    <a:ext uri="{9D8B030D-6E8A-4147-A177-3AD203B41FA5}">
                      <a16:colId xmlns:a16="http://schemas.microsoft.com/office/drawing/2014/main" val="3381753746"/>
                    </a:ext>
                  </a:extLst>
                </a:gridCol>
              </a:tblGrid>
              <a:tr h="998647">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CLI_OCCUPATION_CAT_02</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CLI_HNI_IND_N</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CLI_EDUCATION_CAT_04</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CLI_HNI_IND_Y</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CLI_SNGL_MLTPL_PLCYHLDR_FLG_SINGLE</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CLI_EDUCATION_CAT_02</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0" i="0" u="none" strike="noStrike" dirty="0">
                          <a:solidFill>
                            <a:srgbClr val="000000"/>
                          </a:solidFill>
                          <a:effectLst/>
                          <a:latin typeface="Calibri" panose="020F0502020204030204" pitchFamily="34" charset="0"/>
                        </a:rPr>
                        <a:t>CLI_SNGL_MLTPL_PLCYHLDR_FLG_MULTIPLE</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l"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CLEAN_INTENT</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Top-1</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Top-2</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Top-3</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Intent Predicted by Model</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tc>
                  <a:txBody>
                    <a:bodyPr/>
                    <a:lstStyle/>
                    <a:p>
                      <a:pPr algn="ctr" fontAlgn="ctr">
                        <a:lnSpc>
                          <a:spcPct val="150000"/>
                        </a:lnSpc>
                      </a:pPr>
                      <a:r>
                        <a:rPr lang="en-SG" sz="10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rPr>
                        <a:t>Matched</a:t>
                      </a:r>
                    </a:p>
                  </a:txBody>
                  <a:tcPr marL="952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515090509"/>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29131"/>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669373"/>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233469"/>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614068"/>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050158"/>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407506"/>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7</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YES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531191"/>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6</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NO</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804142"/>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NO</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154338"/>
                  </a:ext>
                </a:extLst>
              </a:tr>
              <a:tr h="289328">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0</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1</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4</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3</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a:solidFill>
                            <a:srgbClr val="000000"/>
                          </a:solidFill>
                          <a:effectLst/>
                          <a:latin typeface="Calibri" panose="020F0502020204030204" pitchFamily="34" charset="0"/>
                        </a:rPr>
                        <a:t>5</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2</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50000"/>
                        </a:lnSpc>
                      </a:pPr>
                      <a:r>
                        <a:rPr lang="en-SG" sz="1100" b="1" i="0" u="none" strike="noStrike" dirty="0">
                          <a:solidFill>
                            <a:srgbClr val="000000"/>
                          </a:solidFill>
                          <a:effectLst/>
                          <a:latin typeface="Calibri" panose="020F0502020204030204" pitchFamily="34" charset="0"/>
                        </a:rPr>
                        <a:t>NO</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782308"/>
                  </a:ext>
                </a:extLst>
              </a:tr>
            </a:tbl>
          </a:graphicData>
        </a:graphic>
      </p:graphicFrame>
      <p:sp>
        <p:nvSpPr>
          <p:cNvPr id="7" name="TextBox 6">
            <a:extLst>
              <a:ext uri="{FF2B5EF4-FFF2-40B4-BE49-F238E27FC236}">
                <a16:creationId xmlns:a16="http://schemas.microsoft.com/office/drawing/2014/main" id="{1FAF2FFC-F20F-4974-9C94-7A28BAAEA417}"/>
              </a:ext>
            </a:extLst>
          </p:cNvPr>
          <p:cNvSpPr txBox="1"/>
          <p:nvPr/>
        </p:nvSpPr>
        <p:spPr>
          <a:xfrm>
            <a:off x="1" y="761670"/>
            <a:ext cx="11658598" cy="1077218"/>
          </a:xfrm>
          <a:prstGeom prst="rect">
            <a:avLst/>
          </a:prstGeom>
          <a:noFill/>
        </p:spPr>
        <p:txBody>
          <a:bodyPr wrap="square" rtlCol="0">
            <a:spAutoFit/>
          </a:bodyPr>
          <a:lstStyle/>
          <a:p>
            <a:pPr marL="342900" indent="-342900">
              <a:buFont typeface="Wingdings" panose="05000000000000000000" pitchFamily="2" charset="2"/>
              <a:buChar char="Ø"/>
            </a:pPr>
            <a:r>
              <a:rPr lang="en-SG" sz="1600" dirty="0">
                <a:latin typeface="Calibri" panose="020F0502020204030204" pitchFamily="34" charset="0"/>
                <a:cs typeface="Calibri" panose="020F0502020204030204" pitchFamily="34" charset="0"/>
              </a:rPr>
              <a:t>The selected Model on the test data has showed an accuracy of 72.2% </a:t>
            </a:r>
          </a:p>
          <a:p>
            <a:pPr marL="342900" indent="-342900">
              <a:buFont typeface="Wingdings" panose="05000000000000000000" pitchFamily="2" charset="2"/>
              <a:buChar char="Ø"/>
            </a:pPr>
            <a:r>
              <a:rPr lang="en-SG" sz="1600" dirty="0">
                <a:latin typeface="Calibri" panose="020F0502020204030204" pitchFamily="34" charset="0"/>
                <a:cs typeface="Calibri" panose="020F0502020204030204" pitchFamily="34" charset="0"/>
              </a:rPr>
              <a:t> Based on the XGBM features selected , we further deep dive in to check for different categories of clients based on their details the pattern of top 3 intents prediction.</a:t>
            </a: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90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Validation of Model– Performance Metrics Of  The Selected Model</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29893" y="5719212"/>
            <a:ext cx="907186" cy="498470"/>
          </a:xfrm>
        </p:spPr>
        <p:txBody>
          <a:bodyPr/>
          <a:lstStyle/>
          <a:p>
            <a:fld id="{6D22F896-40B5-4ADD-8801-0D06FADFA095}" type="slidenum">
              <a:rPr lang="en-US" smtClean="0"/>
              <a:t>27</a:t>
            </a:fld>
            <a:endParaRPr lang="en-US" dirty="0"/>
          </a:p>
        </p:txBody>
      </p:sp>
      <p:sp>
        <p:nvSpPr>
          <p:cNvPr id="4" name="TextBox 3">
            <a:extLst>
              <a:ext uri="{FF2B5EF4-FFF2-40B4-BE49-F238E27FC236}">
                <a16:creationId xmlns:a16="http://schemas.microsoft.com/office/drawing/2014/main" id="{B7015493-4E11-45A0-8DD9-6D9B3F810F03}"/>
              </a:ext>
            </a:extLst>
          </p:cNvPr>
          <p:cNvSpPr txBox="1"/>
          <p:nvPr/>
        </p:nvSpPr>
        <p:spPr>
          <a:xfrm flipH="1">
            <a:off x="322390" y="167749"/>
            <a:ext cx="9492400" cy="400110"/>
          </a:xfrm>
          <a:prstGeom prst="rect">
            <a:avLst/>
          </a:prstGeom>
          <a:noFill/>
        </p:spPr>
        <p:txBody>
          <a:bodyPr wrap="square" rtlCol="0">
            <a:spAutoFit/>
          </a:bodyPr>
          <a:lstStyle/>
          <a:p>
            <a:pPr marL="285750" indent="-285750">
              <a:buFont typeface="Wingdings" panose="05000000000000000000" pitchFamily="2" charset="2"/>
              <a:buChar char="q"/>
            </a:pPr>
            <a:r>
              <a:rPr lang="en-SG" sz="2000" b="1" u="sng" dirty="0">
                <a:latin typeface="Calibri" panose="020F0502020204030204" pitchFamily="34" charset="0"/>
                <a:cs typeface="Calibri" panose="020F0502020204030204" pitchFamily="34" charset="0"/>
              </a:rPr>
              <a:t>Performance metrics of LGBM</a:t>
            </a:r>
            <a:r>
              <a:rPr lang="en-SG" sz="1400" b="1" u="sng" dirty="0">
                <a:solidFill>
                  <a:prstClr val="black"/>
                </a:solidFill>
                <a:latin typeface="Calibri" panose="020F0502020204030204"/>
              </a:rPr>
              <a:t>(XGBM feature selection technique) </a:t>
            </a:r>
            <a:r>
              <a:rPr lang="en-SG" sz="2000" b="1" u="sng" dirty="0">
                <a:latin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E008A15E-F368-4EC1-81BA-F77A25CFFBAF}"/>
              </a:ext>
            </a:extLst>
          </p:cNvPr>
          <p:cNvPicPr>
            <a:picLocks noChangeAspect="1"/>
          </p:cNvPicPr>
          <p:nvPr/>
        </p:nvPicPr>
        <p:blipFill>
          <a:blip r:embed="rId2"/>
          <a:stretch>
            <a:fillRect/>
          </a:stretch>
        </p:blipFill>
        <p:spPr>
          <a:xfrm>
            <a:off x="208721" y="1044231"/>
            <a:ext cx="4094198" cy="4342778"/>
          </a:xfrm>
          <a:prstGeom prst="rect">
            <a:avLst/>
          </a:prstGeom>
        </p:spPr>
      </p:pic>
      <p:graphicFrame>
        <p:nvGraphicFramePr>
          <p:cNvPr id="13" name="Table 12">
            <a:extLst>
              <a:ext uri="{FF2B5EF4-FFF2-40B4-BE49-F238E27FC236}">
                <a16:creationId xmlns:a16="http://schemas.microsoft.com/office/drawing/2014/main" id="{5F1594BC-55D0-4157-BD11-CB1ADDDD094E}"/>
              </a:ext>
            </a:extLst>
          </p:cNvPr>
          <p:cNvGraphicFramePr>
            <a:graphicFrameLocks noGrp="1"/>
          </p:cNvGraphicFramePr>
          <p:nvPr>
            <p:extLst>
              <p:ext uri="{D42A27DB-BD31-4B8C-83A1-F6EECF244321}">
                <p14:modId xmlns:p14="http://schemas.microsoft.com/office/powerpoint/2010/main" val="2558742200"/>
              </p:ext>
            </p:extLst>
          </p:nvPr>
        </p:nvGraphicFramePr>
        <p:xfrm>
          <a:off x="8159128" y="1301701"/>
          <a:ext cx="3390140" cy="3538654"/>
        </p:xfrm>
        <a:graphic>
          <a:graphicData uri="http://schemas.openxmlformats.org/drawingml/2006/table">
            <a:tbl>
              <a:tblPr/>
              <a:tblGrid>
                <a:gridCol w="1087403">
                  <a:extLst>
                    <a:ext uri="{9D8B030D-6E8A-4147-A177-3AD203B41FA5}">
                      <a16:colId xmlns:a16="http://schemas.microsoft.com/office/drawing/2014/main" val="3706667464"/>
                    </a:ext>
                  </a:extLst>
                </a:gridCol>
                <a:gridCol w="767579">
                  <a:extLst>
                    <a:ext uri="{9D8B030D-6E8A-4147-A177-3AD203B41FA5}">
                      <a16:colId xmlns:a16="http://schemas.microsoft.com/office/drawing/2014/main" val="274152460"/>
                    </a:ext>
                  </a:extLst>
                </a:gridCol>
                <a:gridCol w="767579">
                  <a:extLst>
                    <a:ext uri="{9D8B030D-6E8A-4147-A177-3AD203B41FA5}">
                      <a16:colId xmlns:a16="http://schemas.microsoft.com/office/drawing/2014/main" val="4110147782"/>
                    </a:ext>
                  </a:extLst>
                </a:gridCol>
                <a:gridCol w="767579">
                  <a:extLst>
                    <a:ext uri="{9D8B030D-6E8A-4147-A177-3AD203B41FA5}">
                      <a16:colId xmlns:a16="http://schemas.microsoft.com/office/drawing/2014/main" val="369923616"/>
                    </a:ext>
                  </a:extLst>
                </a:gridCol>
              </a:tblGrid>
              <a:tr h="334029">
                <a:tc>
                  <a:txBody>
                    <a:bodyPr/>
                    <a:lstStyle/>
                    <a:p>
                      <a:pPr algn="ctr" fontAlgn="b"/>
                      <a:r>
                        <a:rPr lang="en-SG" sz="1400" b="1" i="0" u="none" strike="noStrike" dirty="0">
                          <a:solidFill>
                            <a:srgbClr val="000000"/>
                          </a:solidFill>
                          <a:effectLst/>
                          <a:latin typeface="Calibri" panose="020F0502020204030204" pitchFamily="34" charset="0"/>
                        </a:rPr>
                        <a:t>Intent</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SG" sz="1400" b="1" i="0" u="none" strike="noStrike" dirty="0">
                          <a:solidFill>
                            <a:srgbClr val="000000"/>
                          </a:solidFill>
                          <a:effectLst/>
                          <a:latin typeface="Calibri" panose="020F0502020204030204" pitchFamily="34" charset="0"/>
                        </a:rPr>
                        <a:t>Precision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SG" sz="1400" b="1" i="0" u="none" strike="noStrike" dirty="0">
                          <a:solidFill>
                            <a:srgbClr val="000000"/>
                          </a:solidFill>
                          <a:effectLst/>
                          <a:latin typeface="Calibri" panose="020F0502020204030204" pitchFamily="34" charset="0"/>
                        </a:rPr>
                        <a:t>Recall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SG" sz="1400" b="1" i="0" u="none" strike="noStrike" dirty="0">
                          <a:solidFill>
                            <a:srgbClr val="000000"/>
                          </a:solidFill>
                          <a:effectLst/>
                          <a:latin typeface="Calibri" panose="020F0502020204030204" pitchFamily="34" charset="0"/>
                        </a:rPr>
                        <a:t>F1-Score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35737528"/>
                  </a:ext>
                </a:extLst>
              </a:tr>
              <a:tr h="334029">
                <a:tc>
                  <a:txBody>
                    <a:bodyPr/>
                    <a:lstStyle/>
                    <a:p>
                      <a:pPr algn="ctr" fontAlgn="b"/>
                      <a:r>
                        <a:rPr lang="en-SG" sz="1400" b="1" i="0" u="none" strike="noStrike" dirty="0">
                          <a:solidFill>
                            <a:srgbClr val="000000"/>
                          </a:solidFill>
                          <a:effectLst/>
                          <a:latin typeface="Calibri" panose="020F0502020204030204" pitchFamily="34" charset="0"/>
                        </a:rPr>
                        <a:t>0</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0.71</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0.82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0.76</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1515342"/>
                  </a:ext>
                </a:extLst>
              </a:tr>
              <a:tr h="334029">
                <a:tc>
                  <a:txBody>
                    <a:bodyPr/>
                    <a:lstStyle/>
                    <a:p>
                      <a:pPr algn="ctr" fontAlgn="b"/>
                      <a:r>
                        <a:rPr lang="en-SG" sz="1400" b="1" i="0" u="none" strike="noStrike" dirty="0">
                          <a:solidFill>
                            <a:srgbClr val="000000"/>
                          </a:solidFill>
                          <a:effectLst/>
                          <a:latin typeface="Calibri" panose="020F0502020204030204" pitchFamily="34" charset="0"/>
                        </a:rPr>
                        <a:t>1</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0.82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0.42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0.56</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567352"/>
                  </a:ext>
                </a:extLst>
              </a:tr>
              <a:tr h="334029">
                <a:tc>
                  <a:txBody>
                    <a:bodyPr/>
                    <a:lstStyle/>
                    <a:p>
                      <a:pPr algn="ctr" fontAlgn="b"/>
                      <a:r>
                        <a:rPr lang="en-SG" sz="1400" b="1" i="0" u="none" strike="noStrike" dirty="0">
                          <a:solidFill>
                            <a:srgbClr val="000000"/>
                          </a:solidFill>
                          <a:effectLst/>
                          <a:latin typeface="Calibri" panose="020F0502020204030204" pitchFamily="34" charset="0"/>
                        </a:rPr>
                        <a:t>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0.67</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0.98</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0.79</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791366"/>
                  </a:ext>
                </a:extLst>
              </a:tr>
              <a:tr h="334029">
                <a:tc>
                  <a:txBody>
                    <a:bodyPr/>
                    <a:lstStyle/>
                    <a:p>
                      <a:pPr algn="ctr" fontAlgn="b"/>
                      <a:r>
                        <a:rPr lang="en-SG" sz="1400" b="1" i="0" u="none" strike="noStrike" dirty="0">
                          <a:solidFill>
                            <a:srgbClr val="000000"/>
                          </a:solidFill>
                          <a:effectLst/>
                          <a:latin typeface="Calibri" panose="020F0502020204030204" pitchFamily="34" charset="0"/>
                        </a:rPr>
                        <a:t>3</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0.95</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0.49</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0.64</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3242329"/>
                  </a:ext>
                </a:extLst>
              </a:tr>
              <a:tr h="334029">
                <a:tc>
                  <a:txBody>
                    <a:bodyPr/>
                    <a:lstStyle/>
                    <a:p>
                      <a:pPr algn="ctr" fontAlgn="b"/>
                      <a:r>
                        <a:rPr lang="en-SG" sz="1400" b="1" i="0" u="none" strike="noStrike" dirty="0">
                          <a:solidFill>
                            <a:srgbClr val="000000"/>
                          </a:solidFill>
                          <a:effectLst/>
                          <a:latin typeface="Calibri" panose="020F0502020204030204" pitchFamily="34" charset="0"/>
                        </a:rPr>
                        <a:t>4</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0.69</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0.61</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a:solidFill>
                            <a:srgbClr val="000000"/>
                          </a:solidFill>
                          <a:effectLst/>
                          <a:latin typeface="Calibri" panose="020F0502020204030204" pitchFamily="34" charset="0"/>
                        </a:rPr>
                        <a:t>0.64</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038304"/>
                  </a:ext>
                </a:extLst>
              </a:tr>
              <a:tr h="334029">
                <a:tc>
                  <a:txBody>
                    <a:bodyPr/>
                    <a:lstStyle/>
                    <a:p>
                      <a:pPr algn="ctr" fontAlgn="b"/>
                      <a:r>
                        <a:rPr lang="en-SG" sz="1400" b="1" i="0" u="none" strike="noStrike" dirty="0">
                          <a:solidFill>
                            <a:srgbClr val="000000"/>
                          </a:solidFill>
                          <a:effectLst/>
                          <a:latin typeface="Calibri" panose="020F0502020204030204" pitchFamily="34" charset="0"/>
                        </a:rPr>
                        <a:t>5</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0.78</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0.78</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0.78</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626950"/>
                  </a:ext>
                </a:extLst>
              </a:tr>
              <a:tr h="334029">
                <a:tc>
                  <a:txBody>
                    <a:bodyPr/>
                    <a:lstStyle/>
                    <a:p>
                      <a:pPr algn="ctr" fontAlgn="b"/>
                      <a:r>
                        <a:rPr lang="en-SG" sz="1400" b="1" i="0" u="none" strike="noStrike" dirty="0">
                          <a:solidFill>
                            <a:srgbClr val="000000"/>
                          </a:solidFill>
                          <a:effectLst/>
                          <a:latin typeface="Calibri" panose="020F0502020204030204" pitchFamily="34" charset="0"/>
                        </a:rPr>
                        <a:t>6</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0.89</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0.19</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0.43</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161424"/>
                  </a:ext>
                </a:extLst>
              </a:tr>
              <a:tr h="334029">
                <a:tc>
                  <a:txBody>
                    <a:bodyPr/>
                    <a:lstStyle/>
                    <a:p>
                      <a:pPr algn="ctr" fontAlgn="b"/>
                      <a:r>
                        <a:rPr lang="en-SG" sz="1400" b="1" i="0" u="none" strike="noStrike" dirty="0">
                          <a:solidFill>
                            <a:srgbClr val="000000"/>
                          </a:solidFill>
                          <a:effectLst/>
                          <a:latin typeface="Calibri" panose="020F0502020204030204" pitchFamily="34" charset="0"/>
                        </a:rPr>
                        <a:t>7</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0.75</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0.62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0.68</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601639"/>
                  </a:ext>
                </a:extLst>
              </a:tr>
              <a:tr h="532393">
                <a:tc>
                  <a:txBody>
                    <a:bodyPr/>
                    <a:lstStyle/>
                    <a:p>
                      <a:pPr algn="ctr" fontAlgn="b"/>
                      <a:r>
                        <a:rPr lang="en-SG" sz="1400" b="1" i="0" u="none" strike="noStrike" dirty="0">
                          <a:solidFill>
                            <a:srgbClr val="000000"/>
                          </a:solidFill>
                          <a:effectLst/>
                          <a:latin typeface="Calibri" panose="020F0502020204030204" pitchFamily="34" charset="0"/>
                        </a:rPr>
                        <a:t>Weighted </a:t>
                      </a:r>
                      <a:r>
                        <a:rPr lang="en-SG" sz="1400" b="1" i="0" u="none" strike="noStrike" dirty="0" err="1">
                          <a:solidFill>
                            <a:srgbClr val="000000"/>
                          </a:solidFill>
                          <a:effectLst/>
                          <a:latin typeface="Calibri" panose="020F0502020204030204" pitchFamily="34" charset="0"/>
                        </a:rPr>
                        <a:t>Avg</a:t>
                      </a:r>
                      <a:endParaRPr lang="en-SG" sz="1400" b="1" i="0" u="none" strike="noStrike" dirty="0">
                        <a:solidFill>
                          <a:srgbClr val="000000"/>
                        </a:solidFill>
                        <a:effectLst/>
                        <a:latin typeface="Calibri" panose="020F0502020204030204" pitchFamily="34" charset="0"/>
                      </a:endParaRP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0.75</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0.72</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SG" sz="1400" b="0" i="0" u="none" strike="noStrike" dirty="0">
                          <a:solidFill>
                            <a:srgbClr val="000000"/>
                          </a:solidFill>
                          <a:effectLst/>
                          <a:latin typeface="Calibri" panose="020F0502020204030204" pitchFamily="34" charset="0"/>
                        </a:rPr>
                        <a:t>0.7</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508377"/>
                  </a:ext>
                </a:extLst>
              </a:tr>
            </a:tbl>
          </a:graphicData>
        </a:graphic>
      </p:graphicFrame>
      <p:sp>
        <p:nvSpPr>
          <p:cNvPr id="14" name="TextBox 13">
            <a:extLst>
              <a:ext uri="{FF2B5EF4-FFF2-40B4-BE49-F238E27FC236}">
                <a16:creationId xmlns:a16="http://schemas.microsoft.com/office/drawing/2014/main" id="{3E242E45-24F6-464C-A512-D8DC57B1B955}"/>
              </a:ext>
            </a:extLst>
          </p:cNvPr>
          <p:cNvSpPr txBox="1"/>
          <p:nvPr/>
        </p:nvSpPr>
        <p:spPr>
          <a:xfrm>
            <a:off x="8127649" y="705677"/>
            <a:ext cx="2692399" cy="338554"/>
          </a:xfrm>
          <a:prstGeom prst="rect">
            <a:avLst/>
          </a:prstGeom>
          <a:noFill/>
        </p:spPr>
        <p:txBody>
          <a:bodyPr wrap="square" rtlCol="0">
            <a:spAutoFit/>
          </a:bodyPr>
          <a:lstStyle/>
          <a:p>
            <a:r>
              <a:rPr lang="en-SG" sz="1600" b="1" u="sng" dirty="0">
                <a:latin typeface="Calibri" panose="020F0502020204030204" pitchFamily="34" charset="0"/>
                <a:cs typeface="Calibri" panose="020F0502020204030204" pitchFamily="34" charset="0"/>
              </a:rPr>
              <a:t>Classification Report</a:t>
            </a:r>
          </a:p>
        </p:txBody>
      </p:sp>
      <p:sp>
        <p:nvSpPr>
          <p:cNvPr id="15" name="TextBox 14">
            <a:extLst>
              <a:ext uri="{FF2B5EF4-FFF2-40B4-BE49-F238E27FC236}">
                <a16:creationId xmlns:a16="http://schemas.microsoft.com/office/drawing/2014/main" id="{337F690C-E375-4684-ABBB-F3E12B2DD3C3}"/>
              </a:ext>
            </a:extLst>
          </p:cNvPr>
          <p:cNvSpPr txBox="1"/>
          <p:nvPr/>
        </p:nvSpPr>
        <p:spPr>
          <a:xfrm>
            <a:off x="322390" y="705678"/>
            <a:ext cx="3737113" cy="338554"/>
          </a:xfrm>
          <a:prstGeom prst="rect">
            <a:avLst/>
          </a:prstGeom>
          <a:noFill/>
        </p:spPr>
        <p:txBody>
          <a:bodyPr wrap="square" rtlCol="0">
            <a:spAutoFit/>
          </a:bodyPr>
          <a:lstStyle/>
          <a:p>
            <a:pPr lvl="1"/>
            <a:r>
              <a:rPr lang="en-SG" sz="1600" b="1" u="sng" dirty="0">
                <a:latin typeface="Calibri" panose="020F0502020204030204" pitchFamily="34" charset="0"/>
                <a:cs typeface="Calibri" panose="020F0502020204030204" pitchFamily="34" charset="0"/>
              </a:rPr>
              <a:t>ROC for Intents</a:t>
            </a:r>
          </a:p>
        </p:txBody>
      </p:sp>
      <p:pic>
        <p:nvPicPr>
          <p:cNvPr id="16" name="Picture 15">
            <a:extLst>
              <a:ext uri="{FF2B5EF4-FFF2-40B4-BE49-F238E27FC236}">
                <a16:creationId xmlns:a16="http://schemas.microsoft.com/office/drawing/2014/main" id="{049284AC-7220-438F-A380-78240F9CE086}"/>
              </a:ext>
            </a:extLst>
          </p:cNvPr>
          <p:cNvPicPr>
            <a:picLocks noChangeAspect="1"/>
          </p:cNvPicPr>
          <p:nvPr/>
        </p:nvPicPr>
        <p:blipFill>
          <a:blip r:embed="rId3"/>
          <a:stretch>
            <a:fillRect/>
          </a:stretch>
        </p:blipFill>
        <p:spPr>
          <a:xfrm>
            <a:off x="4302919" y="825571"/>
            <a:ext cx="3586162" cy="4481925"/>
          </a:xfrm>
          <a:prstGeom prst="rect">
            <a:avLst/>
          </a:prstGeom>
        </p:spPr>
      </p:pic>
      <p:sp>
        <p:nvSpPr>
          <p:cNvPr id="17" name="TextBox 16">
            <a:extLst>
              <a:ext uri="{FF2B5EF4-FFF2-40B4-BE49-F238E27FC236}">
                <a16:creationId xmlns:a16="http://schemas.microsoft.com/office/drawing/2014/main" id="{0039E9CD-D96F-453B-942C-3A1C9F63DF26}"/>
              </a:ext>
            </a:extLst>
          </p:cNvPr>
          <p:cNvSpPr txBox="1"/>
          <p:nvPr/>
        </p:nvSpPr>
        <p:spPr>
          <a:xfrm>
            <a:off x="4390536" y="674899"/>
            <a:ext cx="3737113" cy="338554"/>
          </a:xfrm>
          <a:prstGeom prst="rect">
            <a:avLst/>
          </a:prstGeom>
          <a:noFill/>
        </p:spPr>
        <p:txBody>
          <a:bodyPr wrap="square" rtlCol="0">
            <a:spAutoFit/>
          </a:bodyPr>
          <a:lstStyle/>
          <a:p>
            <a:pPr lvl="1"/>
            <a:r>
              <a:rPr lang="en-SG" sz="1600" b="1" u="sng" dirty="0">
                <a:latin typeface="Calibri" panose="020F0502020204030204" pitchFamily="34" charset="0"/>
                <a:cs typeface="Calibri" panose="020F0502020204030204" pitchFamily="34" charset="0"/>
              </a:rPr>
              <a:t>Confusion matrix for Intents</a:t>
            </a:r>
          </a:p>
        </p:txBody>
      </p:sp>
    </p:spTree>
    <p:extLst>
      <p:ext uri="{BB962C8B-B14F-4D97-AF65-F5344CB8AC3E}">
        <p14:creationId xmlns:p14="http://schemas.microsoft.com/office/powerpoint/2010/main" val="2737950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56379" y="5829253"/>
            <a:ext cx="907186" cy="498470"/>
          </a:xfrm>
        </p:spPr>
        <p:txBody>
          <a:bodyPr/>
          <a:lstStyle/>
          <a:p>
            <a:fld id="{6D22F896-40B5-4ADD-8801-0D06FADFA095}" type="slidenum">
              <a:rPr lang="en-US" smtClean="0"/>
              <a:t>28</a:t>
            </a:fld>
            <a:endParaRPr lang="en-US" dirty="0"/>
          </a:p>
        </p:txBody>
      </p:sp>
      <p:sp>
        <p:nvSpPr>
          <p:cNvPr id="13" name="TextBox 12">
            <a:extLst>
              <a:ext uri="{FF2B5EF4-FFF2-40B4-BE49-F238E27FC236}">
                <a16:creationId xmlns:a16="http://schemas.microsoft.com/office/drawing/2014/main" id="{27644EA4-997D-4567-8880-7BDDDBCE14EB}"/>
              </a:ext>
            </a:extLst>
          </p:cNvPr>
          <p:cNvSpPr txBox="1"/>
          <p:nvPr/>
        </p:nvSpPr>
        <p:spPr>
          <a:xfrm>
            <a:off x="162744" y="5711469"/>
            <a:ext cx="10593635" cy="600164"/>
          </a:xfrm>
          <a:prstGeom prst="rect">
            <a:avLst/>
          </a:prstGeom>
          <a:noFill/>
        </p:spPr>
        <p:txBody>
          <a:bodyPr wrap="square" rtlCol="0">
            <a:spAutoFit/>
          </a:bodyPr>
          <a:lstStyle/>
          <a:p>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Checking for Common Features (Top-10 )</a:t>
            </a:r>
            <a:endParaRPr lang="en-US" sz="3300"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6" name="Round Diagonal Corner Rectangle 5"/>
          <p:cNvSpPr/>
          <p:nvPr/>
        </p:nvSpPr>
        <p:spPr>
          <a:xfrm>
            <a:off x="516834" y="1733384"/>
            <a:ext cx="3442915" cy="292608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a:solidFill>
                  <a:schemeClr val="tx1"/>
                </a:solidFill>
                <a:latin typeface="Calibri" pitchFamily="34" charset="0"/>
                <a:cs typeface="Calibri" pitchFamily="34" charset="0"/>
              </a:rPr>
              <a:t>PLAN_CAT_04</a:t>
            </a:r>
          </a:p>
          <a:p>
            <a:pPr marL="285750" indent="-285750">
              <a:buFont typeface="Arial" pitchFamily="34" charset="0"/>
              <a:buChar char="•"/>
            </a:pPr>
            <a:r>
              <a:rPr lang="en-US" sz="1600" dirty="0" err="1">
                <a:solidFill>
                  <a:schemeClr val="tx1"/>
                </a:solidFill>
                <a:latin typeface="Calibri" pitchFamily="34" charset="0"/>
                <a:cs typeface="Calibri" pitchFamily="34" charset="0"/>
              </a:rPr>
              <a:t>new_policy</a:t>
            </a:r>
            <a:endParaRPr lang="en-US" sz="1600" dirty="0">
              <a:solidFill>
                <a:schemeClr val="tx1"/>
              </a:solidFill>
              <a:latin typeface="Calibri" pitchFamily="34" charset="0"/>
              <a:cs typeface="Calibri" pitchFamily="34" charset="0"/>
            </a:endParaRPr>
          </a:p>
          <a:p>
            <a:pPr marL="285750" indent="-285750">
              <a:buFont typeface="Arial" pitchFamily="34" charset="0"/>
              <a:buChar char="•"/>
            </a:pPr>
            <a:r>
              <a:rPr lang="en-US" sz="1600" dirty="0">
                <a:solidFill>
                  <a:schemeClr val="tx1"/>
                </a:solidFill>
                <a:latin typeface="Calibri" pitchFamily="34" charset="0"/>
                <a:cs typeface="Calibri" pitchFamily="34" charset="0"/>
              </a:rPr>
              <a:t>POLICY_CHNL_04</a:t>
            </a:r>
          </a:p>
          <a:p>
            <a:pPr marL="285750" indent="-285750">
              <a:buFont typeface="Arial" pitchFamily="34" charset="0"/>
              <a:buChar char="•"/>
            </a:pPr>
            <a:r>
              <a:rPr lang="en-US" sz="1600" dirty="0">
                <a:solidFill>
                  <a:schemeClr val="tx1"/>
                </a:solidFill>
                <a:latin typeface="Calibri" pitchFamily="34" charset="0"/>
                <a:cs typeface="Calibri" pitchFamily="34" charset="0"/>
              </a:rPr>
              <a:t>CLI_SNGL_MLTPL_PLCYHLDR_FLG_MULTIPLE</a:t>
            </a:r>
          </a:p>
          <a:p>
            <a:pPr marL="285750" indent="-285750">
              <a:buFont typeface="Arial" pitchFamily="34" charset="0"/>
              <a:buChar char="•"/>
            </a:pPr>
            <a:r>
              <a:rPr lang="en-US" sz="1600" dirty="0">
                <a:solidFill>
                  <a:schemeClr val="tx1"/>
                </a:solidFill>
                <a:latin typeface="Calibri" pitchFamily="34" charset="0"/>
                <a:cs typeface="Calibri" pitchFamily="34" charset="0"/>
              </a:rPr>
              <a:t>UNO_EML_SYS</a:t>
            </a:r>
          </a:p>
          <a:p>
            <a:pPr marL="285750" indent="-285750">
              <a:buFont typeface="Arial" pitchFamily="34" charset="0"/>
              <a:buChar char="•"/>
            </a:pPr>
            <a:r>
              <a:rPr lang="en-US" sz="1600" dirty="0">
                <a:solidFill>
                  <a:schemeClr val="tx1"/>
                </a:solidFill>
                <a:latin typeface="Calibri" pitchFamily="34" charset="0"/>
                <a:cs typeface="Calibri" pitchFamily="34" charset="0"/>
              </a:rPr>
              <a:t>ECS_FLAG_No</a:t>
            </a:r>
          </a:p>
          <a:p>
            <a:pPr marL="285750" indent="-285750">
              <a:buFont typeface="Arial" pitchFamily="34" charset="0"/>
              <a:buChar char="•"/>
            </a:pPr>
            <a:r>
              <a:rPr lang="en-US" sz="1600" dirty="0">
                <a:solidFill>
                  <a:schemeClr val="tx1"/>
                </a:solidFill>
                <a:latin typeface="Calibri" pitchFamily="34" charset="0"/>
                <a:cs typeface="Calibri" pitchFamily="34" charset="0"/>
              </a:rPr>
              <a:t>SCP_EML_SYS</a:t>
            </a:r>
          </a:p>
          <a:p>
            <a:pPr marL="285750" indent="-285750">
              <a:buFont typeface="Arial" pitchFamily="34" charset="0"/>
              <a:buChar char="•"/>
            </a:pPr>
            <a:r>
              <a:rPr lang="en-US" sz="1600" dirty="0">
                <a:solidFill>
                  <a:schemeClr val="tx1"/>
                </a:solidFill>
                <a:latin typeface="Calibri" pitchFamily="34" charset="0"/>
                <a:cs typeface="Calibri" pitchFamily="34" charset="0"/>
              </a:rPr>
              <a:t>PLAN_CAT_02</a:t>
            </a:r>
          </a:p>
          <a:p>
            <a:pPr marL="285750" indent="-285750">
              <a:buFont typeface="Arial" pitchFamily="34" charset="0"/>
              <a:buChar char="•"/>
            </a:pPr>
            <a:r>
              <a:rPr lang="en-US" sz="1600" dirty="0">
                <a:solidFill>
                  <a:schemeClr val="tx1"/>
                </a:solidFill>
                <a:latin typeface="Calibri" pitchFamily="34" charset="0"/>
                <a:cs typeface="Calibri" pitchFamily="34" charset="0"/>
              </a:rPr>
              <a:t>MON_CLEARANCE_COUNT</a:t>
            </a:r>
          </a:p>
          <a:p>
            <a:pPr marL="285750" indent="-285750">
              <a:buFont typeface="Arial" pitchFamily="34" charset="0"/>
              <a:buChar char="•"/>
            </a:pPr>
            <a:r>
              <a:rPr lang="en-US" sz="1600" dirty="0">
                <a:solidFill>
                  <a:schemeClr val="tx1"/>
                </a:solidFill>
                <a:latin typeface="Calibri" pitchFamily="34" charset="0"/>
                <a:cs typeface="Calibri" pitchFamily="34" charset="0"/>
              </a:rPr>
              <a:t>ECS_FLAG_Yes</a:t>
            </a:r>
          </a:p>
        </p:txBody>
      </p:sp>
      <p:sp>
        <p:nvSpPr>
          <p:cNvPr id="7" name="Round Diagonal Corner Rectangle 6"/>
          <p:cNvSpPr/>
          <p:nvPr/>
        </p:nvSpPr>
        <p:spPr>
          <a:xfrm>
            <a:off x="4683318" y="1733384"/>
            <a:ext cx="3299791" cy="292608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a:solidFill>
                  <a:schemeClr val="tx1"/>
                </a:solidFill>
                <a:latin typeface="Calibri" pitchFamily="34" charset="0"/>
                <a:cs typeface="Calibri" pitchFamily="34" charset="0"/>
              </a:rPr>
              <a:t>POL_COV_TERM</a:t>
            </a:r>
          </a:p>
          <a:p>
            <a:pPr marL="285750" indent="-285750">
              <a:buFont typeface="Arial" pitchFamily="34" charset="0"/>
              <a:buChar char="•"/>
            </a:pPr>
            <a:r>
              <a:rPr lang="en-US" sz="1600" dirty="0">
                <a:solidFill>
                  <a:schemeClr val="tx1"/>
                </a:solidFill>
                <a:latin typeface="Calibri" pitchFamily="34" charset="0"/>
                <a:cs typeface="Calibri" pitchFamily="34" charset="0"/>
              </a:rPr>
              <a:t>COMM_VINTAGE_SCORE</a:t>
            </a:r>
          </a:p>
          <a:p>
            <a:pPr marL="285750" indent="-285750">
              <a:buFont typeface="Arial" pitchFamily="34" charset="0"/>
              <a:buChar char="•"/>
            </a:pPr>
            <a:r>
              <a:rPr lang="en-US" sz="1600" dirty="0">
                <a:solidFill>
                  <a:schemeClr val="tx1"/>
                </a:solidFill>
                <a:latin typeface="Calibri" pitchFamily="34" charset="0"/>
                <a:cs typeface="Calibri" pitchFamily="34" charset="0"/>
              </a:rPr>
              <a:t>SCP_SMS_PAYMENT MODE</a:t>
            </a:r>
          </a:p>
          <a:p>
            <a:pPr marL="285750" indent="-285750">
              <a:buFont typeface="Arial" pitchFamily="34" charset="0"/>
              <a:buChar char="•"/>
            </a:pPr>
            <a:r>
              <a:rPr lang="en-US" sz="1600" dirty="0">
                <a:solidFill>
                  <a:schemeClr val="tx1"/>
                </a:solidFill>
                <a:latin typeface="Calibri" pitchFamily="34" charset="0"/>
                <a:cs typeface="Calibri" pitchFamily="34" charset="0"/>
              </a:rPr>
              <a:t>REN_COUNT</a:t>
            </a:r>
          </a:p>
          <a:p>
            <a:pPr marL="285750" indent="-285750">
              <a:buFont typeface="Arial" pitchFamily="34" charset="0"/>
              <a:buChar char="•"/>
            </a:pPr>
            <a:r>
              <a:rPr lang="en-US" sz="1600" dirty="0">
                <a:solidFill>
                  <a:schemeClr val="tx1"/>
                </a:solidFill>
                <a:latin typeface="Calibri" pitchFamily="34" charset="0"/>
                <a:cs typeface="Calibri" pitchFamily="34" charset="0"/>
              </a:rPr>
              <a:t>DELIVERY_STATUS</a:t>
            </a:r>
          </a:p>
          <a:p>
            <a:pPr marL="285750" indent="-285750">
              <a:buFont typeface="Arial" pitchFamily="34" charset="0"/>
              <a:buChar char="•"/>
            </a:pPr>
            <a:r>
              <a:rPr lang="en-US" sz="1600" dirty="0">
                <a:solidFill>
                  <a:schemeClr val="tx1"/>
                </a:solidFill>
                <a:latin typeface="Calibri" pitchFamily="34" charset="0"/>
                <a:cs typeface="Calibri" pitchFamily="34" charset="0"/>
              </a:rPr>
              <a:t>MON_BOUNCE_COUNT</a:t>
            </a:r>
          </a:p>
          <a:p>
            <a:pPr marL="285750" indent="-285750">
              <a:buFont typeface="Arial" pitchFamily="34" charset="0"/>
              <a:buChar char="•"/>
            </a:pPr>
            <a:r>
              <a:rPr lang="en-US" sz="1600" dirty="0" err="1">
                <a:solidFill>
                  <a:schemeClr val="tx1"/>
                </a:solidFill>
                <a:latin typeface="Calibri" pitchFamily="34" charset="0"/>
                <a:cs typeface="Calibri" pitchFamily="34" charset="0"/>
              </a:rPr>
              <a:t>new_policy</a:t>
            </a:r>
            <a:r>
              <a:rPr lang="en-US" sz="1600" dirty="0">
                <a:solidFill>
                  <a:schemeClr val="tx1"/>
                </a:solidFill>
                <a:latin typeface="Calibri" pitchFamily="34" charset="0"/>
                <a:cs typeface="Calibri" pitchFamily="34" charset="0"/>
              </a:rPr>
              <a:t> </a:t>
            </a:r>
          </a:p>
          <a:p>
            <a:pPr marL="285750" indent="-285750">
              <a:buFont typeface="Arial" pitchFamily="34" charset="0"/>
              <a:buChar char="•"/>
            </a:pPr>
            <a:r>
              <a:rPr lang="en-US" sz="1600" dirty="0">
                <a:solidFill>
                  <a:schemeClr val="tx1"/>
                </a:solidFill>
                <a:latin typeface="Calibri" pitchFamily="34" charset="0"/>
                <a:cs typeface="Calibri" pitchFamily="34" charset="0"/>
              </a:rPr>
              <a:t>MON_CLEARANCE_COUNT </a:t>
            </a:r>
          </a:p>
          <a:p>
            <a:pPr marL="285750" indent="-285750">
              <a:buFont typeface="Arial" pitchFamily="34" charset="0"/>
              <a:buChar char="•"/>
            </a:pPr>
            <a:r>
              <a:rPr lang="en-US" sz="1600" dirty="0">
                <a:solidFill>
                  <a:schemeClr val="tx1"/>
                </a:solidFill>
                <a:latin typeface="Calibri" pitchFamily="34" charset="0"/>
                <a:cs typeface="Calibri" pitchFamily="34" charset="0"/>
              </a:rPr>
              <a:t>SCP_EML_SCP_EM_1 </a:t>
            </a:r>
          </a:p>
          <a:p>
            <a:pPr marL="285750" indent="-285750">
              <a:buFont typeface="Arial" pitchFamily="34" charset="0"/>
              <a:buChar char="•"/>
            </a:pPr>
            <a:r>
              <a:rPr lang="en-US" sz="1600" dirty="0">
                <a:solidFill>
                  <a:schemeClr val="tx1"/>
                </a:solidFill>
                <a:latin typeface="Calibri" pitchFamily="34" charset="0"/>
                <a:cs typeface="Calibri" pitchFamily="34" charset="0"/>
              </a:rPr>
              <a:t>HELP_LINE_SYS</a:t>
            </a:r>
          </a:p>
          <a:p>
            <a:pPr marL="285750" indent="-285750" algn="ctr">
              <a:buFont typeface="Arial" pitchFamily="34" charset="0"/>
              <a:buChar char="•"/>
            </a:pPr>
            <a:endParaRPr lang="en-US" dirty="0">
              <a:latin typeface="Calibri" pitchFamily="34" charset="0"/>
              <a:cs typeface="Calibri" pitchFamily="34" charset="0"/>
            </a:endParaRPr>
          </a:p>
        </p:txBody>
      </p:sp>
      <p:sp>
        <p:nvSpPr>
          <p:cNvPr id="8" name="Round Diagonal Corner Rectangle 7"/>
          <p:cNvSpPr/>
          <p:nvPr/>
        </p:nvSpPr>
        <p:spPr>
          <a:xfrm>
            <a:off x="8611263" y="1844702"/>
            <a:ext cx="2878372" cy="237744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err="1">
                <a:solidFill>
                  <a:schemeClr val="tx1"/>
                </a:solidFill>
                <a:latin typeface="Calibri" pitchFamily="34" charset="0"/>
                <a:cs typeface="Calibri" pitchFamily="34" charset="0"/>
              </a:rPr>
              <a:t>new_policy</a:t>
            </a:r>
            <a:endParaRPr lang="en-US" dirty="0">
              <a:solidFill>
                <a:schemeClr val="tx1"/>
              </a:solidFill>
              <a:latin typeface="Calibri" pitchFamily="34" charset="0"/>
              <a:cs typeface="Calibri" pitchFamily="34" charset="0"/>
            </a:endParaRPr>
          </a:p>
          <a:p>
            <a:pPr marL="285750" indent="-285750">
              <a:buFont typeface="Arial" pitchFamily="34" charset="0"/>
              <a:buChar char="•"/>
            </a:pPr>
            <a:r>
              <a:rPr lang="en-US" sz="1400" dirty="0">
                <a:solidFill>
                  <a:schemeClr val="tx1"/>
                </a:solidFill>
                <a:latin typeface="Calibri" pitchFamily="34" charset="0"/>
                <a:cs typeface="Calibri" pitchFamily="34" charset="0"/>
              </a:rPr>
              <a:t>MON_CLEARANCE_COUNT</a:t>
            </a:r>
          </a:p>
        </p:txBody>
      </p:sp>
      <p:sp>
        <p:nvSpPr>
          <p:cNvPr id="12" name="Rounded Rectangle 11"/>
          <p:cNvSpPr/>
          <p:nvPr/>
        </p:nvSpPr>
        <p:spPr>
          <a:xfrm>
            <a:off x="516834" y="747422"/>
            <a:ext cx="3363402" cy="620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itchFamily="34" charset="0"/>
                <a:cs typeface="Calibri" pitchFamily="34" charset="0"/>
              </a:rPr>
              <a:t>Champion model</a:t>
            </a:r>
          </a:p>
          <a:p>
            <a:pPr algn="ctr"/>
            <a:r>
              <a:rPr lang="en-US" b="1" dirty="0">
                <a:solidFill>
                  <a:schemeClr val="tx1"/>
                </a:solidFill>
                <a:latin typeface="Calibri" pitchFamily="34" charset="0"/>
                <a:cs typeface="Calibri" pitchFamily="34" charset="0"/>
              </a:rPr>
              <a:t>Logistic regression</a:t>
            </a:r>
          </a:p>
        </p:txBody>
      </p:sp>
      <p:sp>
        <p:nvSpPr>
          <p:cNvPr id="14" name="Round Diagonal Corner Rectangle 13"/>
          <p:cNvSpPr/>
          <p:nvPr/>
        </p:nvSpPr>
        <p:spPr>
          <a:xfrm>
            <a:off x="4802587" y="715618"/>
            <a:ext cx="3061252" cy="62020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itchFamily="34" charset="0"/>
                <a:cs typeface="Calibri" pitchFamily="34" charset="0"/>
              </a:rPr>
              <a:t>Challenger Model</a:t>
            </a:r>
          </a:p>
          <a:p>
            <a:pPr algn="ctr"/>
            <a:r>
              <a:rPr lang="en-US" b="1" dirty="0">
                <a:solidFill>
                  <a:schemeClr val="tx1"/>
                </a:solidFill>
                <a:latin typeface="Calibri" pitchFamily="34" charset="0"/>
                <a:cs typeface="Calibri" pitchFamily="34" charset="0"/>
              </a:rPr>
              <a:t>LGBM Classifier</a:t>
            </a:r>
          </a:p>
        </p:txBody>
      </p:sp>
      <p:sp>
        <p:nvSpPr>
          <p:cNvPr id="15" name="Round Diagonal Corner Rectangle 14"/>
          <p:cNvSpPr/>
          <p:nvPr/>
        </p:nvSpPr>
        <p:spPr>
          <a:xfrm>
            <a:off x="8627165" y="715617"/>
            <a:ext cx="2878373" cy="62020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itchFamily="34" charset="0"/>
                <a:cs typeface="Calibri" pitchFamily="34" charset="0"/>
              </a:rPr>
              <a:t>Common features</a:t>
            </a:r>
          </a:p>
        </p:txBody>
      </p:sp>
    </p:spTree>
    <p:extLst>
      <p:ext uri="{BB962C8B-B14F-4D97-AF65-F5344CB8AC3E}">
        <p14:creationId xmlns:p14="http://schemas.microsoft.com/office/powerpoint/2010/main" val="426204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Evaluation of Model – Performance Metrics Of  The Selected Model</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29</a:t>
            </a:fld>
            <a:endParaRPr lang="en-US" dirty="0"/>
          </a:p>
        </p:txBody>
      </p:sp>
      <p:sp>
        <p:nvSpPr>
          <p:cNvPr id="11" name="Rectangle 10">
            <a:extLst>
              <a:ext uri="{FF2B5EF4-FFF2-40B4-BE49-F238E27FC236}">
                <a16:creationId xmlns:a16="http://schemas.microsoft.com/office/drawing/2014/main" id="{4D738FE2-1D98-4DC7-A7CE-DC18E50C3F77}"/>
              </a:ext>
            </a:extLst>
          </p:cNvPr>
          <p:cNvSpPr/>
          <p:nvPr/>
        </p:nvSpPr>
        <p:spPr>
          <a:xfrm>
            <a:off x="6470374" y="0"/>
            <a:ext cx="5198165" cy="4775666"/>
          </a:xfrm>
          <a:prstGeom prst="rect">
            <a:avLst/>
          </a:prstGeom>
        </p:spPr>
        <p:txBody>
          <a:bodyPr wrap="square">
            <a:spAutoFit/>
          </a:bodyPr>
          <a:lstStyle/>
          <a:p>
            <a:pPr marL="285750" lvl="0" indent="-285750" defTabSz="914400">
              <a:buFont typeface="Wingdings" panose="05000000000000000000" pitchFamily="2" charset="2"/>
              <a:buChar char="q"/>
            </a:pPr>
            <a:r>
              <a:rPr lang="en-US" sz="1400" b="1" u="sng" dirty="0">
                <a:solidFill>
                  <a:prstClr val="black"/>
                </a:solidFill>
                <a:latin typeface="Calibri" panose="020F0502020204030204"/>
              </a:rPr>
              <a:t>Overall Model Performance (LGBM ):</a:t>
            </a:r>
          </a:p>
          <a:p>
            <a:pPr marL="285750" lvl="0" indent="-285750" defTabSz="914400">
              <a:buFont typeface="Wingdings" panose="05000000000000000000" pitchFamily="2" charset="2"/>
              <a:buChar char="q"/>
            </a:pPr>
            <a:endParaRPr lang="en-US" sz="1400" b="1" u="sng" dirty="0">
              <a:solidFill>
                <a:prstClr val="black"/>
              </a:solidFill>
              <a:latin typeface="Calibri" panose="020F0502020204030204"/>
            </a:endParaRPr>
          </a:p>
          <a:p>
            <a:pPr marL="285750" lvl="0" indent="-285750" algn="just" defTabSz="914400">
              <a:spcBef>
                <a:spcPts val="200"/>
              </a:spcBef>
              <a:spcAft>
                <a:spcPts val="200"/>
              </a:spcAft>
              <a:buFont typeface="Wingdings" panose="05000000000000000000" pitchFamily="2" charset="2"/>
              <a:buChar char="Ø"/>
            </a:pPr>
            <a:r>
              <a:rPr lang="en-SG" sz="1400" dirty="0">
                <a:solidFill>
                  <a:prstClr val="black"/>
                </a:solidFill>
                <a:latin typeface="Calibri" panose="020F0502020204030204"/>
              </a:rPr>
              <a:t>Overall model performance is consistent on both train and test samples with more than 70% Recall. This implies that 7 of 10 customers the predicted options will be accurate in real time.</a:t>
            </a:r>
          </a:p>
          <a:p>
            <a:pPr marL="285750" lvl="0" indent="-285750" algn="just" defTabSz="914400">
              <a:spcBef>
                <a:spcPts val="200"/>
              </a:spcBef>
              <a:spcAft>
                <a:spcPts val="200"/>
              </a:spcAft>
              <a:buFont typeface="Wingdings" panose="05000000000000000000" pitchFamily="2" charset="2"/>
              <a:buChar char="Ø"/>
            </a:pPr>
            <a:endParaRPr lang="en-SG" sz="1400" dirty="0">
              <a:solidFill>
                <a:prstClr val="black"/>
              </a:solidFill>
              <a:latin typeface="Calibri" panose="020F0502020204030204"/>
            </a:endParaRPr>
          </a:p>
          <a:p>
            <a:pPr marL="285750" lvl="0" indent="-285750" algn="just" defTabSz="914400">
              <a:spcBef>
                <a:spcPts val="200"/>
              </a:spcBef>
              <a:spcAft>
                <a:spcPts val="200"/>
              </a:spcAft>
              <a:buFont typeface="Wingdings" panose="05000000000000000000" pitchFamily="2" charset="2"/>
              <a:buChar char="Ø"/>
            </a:pPr>
            <a:r>
              <a:rPr lang="en-SG" sz="1400" dirty="0">
                <a:solidFill>
                  <a:prstClr val="black"/>
                </a:solidFill>
                <a:latin typeface="Calibri" panose="020F0502020204030204"/>
              </a:rPr>
              <a:t>The model is quite good for the following IVR options with more than 80% Recall (match rate) and cover 57% of total intents on both Train and Test samples.</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DUEDATE/AMOUNT</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PREMIUMSERVICES</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ACCOUNTVALUE/SURRENDERVALUE</a:t>
            </a:r>
          </a:p>
          <a:p>
            <a:pPr marL="742950" lvl="1" indent="-285750" algn="just" defTabSz="914400">
              <a:spcBef>
                <a:spcPts val="200"/>
              </a:spcBef>
              <a:spcAft>
                <a:spcPts val="200"/>
              </a:spcAft>
              <a:buFont typeface="Wingdings" pitchFamily="2" charset="2"/>
              <a:buChar char="§"/>
            </a:pPr>
            <a:endParaRPr lang="en-SG" sz="1400" dirty="0">
              <a:solidFill>
                <a:prstClr val="black"/>
              </a:solidFill>
              <a:latin typeface="Calibri" panose="020F0502020204030204"/>
            </a:endParaRPr>
          </a:p>
          <a:p>
            <a:pPr marL="285750" lvl="0" indent="-285750" algn="just" defTabSz="914400">
              <a:spcBef>
                <a:spcPts val="200"/>
              </a:spcBef>
              <a:spcAft>
                <a:spcPts val="200"/>
              </a:spcAft>
              <a:buFont typeface="Wingdings" panose="05000000000000000000" pitchFamily="2" charset="2"/>
              <a:buChar char="Ø"/>
            </a:pPr>
            <a:r>
              <a:rPr lang="en-SG" sz="1400" dirty="0">
                <a:solidFill>
                  <a:prstClr val="black"/>
                </a:solidFill>
                <a:latin typeface="Calibri" panose="020F0502020204030204"/>
              </a:rPr>
              <a:t>The model shows moderate performance for the following IVR options with more than 55% combined Recall and cover 38% of total intents on both Train and Test samples.</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POLICYSTATUS-ACTIVE/LAPSE</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STATUSENQUIRY</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PAYMENTSERVICES</a:t>
            </a:r>
          </a:p>
          <a:p>
            <a:pPr marL="742950" lvl="1" indent="-285750" algn="just" defTabSz="914400">
              <a:spcBef>
                <a:spcPts val="200"/>
              </a:spcBef>
              <a:spcAft>
                <a:spcPts val="200"/>
              </a:spcAft>
              <a:buFont typeface="Wingdings" pitchFamily="2" charset="2"/>
              <a:buChar char="§"/>
            </a:pPr>
            <a:r>
              <a:rPr lang="en-SG" sz="1200" b="1" dirty="0">
                <a:solidFill>
                  <a:prstClr val="black"/>
                </a:solidFill>
                <a:latin typeface="Calibri" panose="020F0502020204030204"/>
              </a:rPr>
              <a:t>BONUS/LOANENQUIRY</a:t>
            </a:r>
            <a:endParaRPr lang="en-SG" sz="1400" dirty="0">
              <a:solidFill>
                <a:prstClr val="black"/>
              </a:solidFill>
              <a:latin typeface="Calibri" panose="020F0502020204030204"/>
            </a:endParaRPr>
          </a:p>
        </p:txBody>
      </p:sp>
      <p:pic>
        <p:nvPicPr>
          <p:cNvPr id="5" name="Picture 4">
            <a:extLst>
              <a:ext uri="{FF2B5EF4-FFF2-40B4-BE49-F238E27FC236}">
                <a16:creationId xmlns:a16="http://schemas.microsoft.com/office/drawing/2014/main" id="{9F6CE138-0E94-4E09-93F5-19FA2F558A24}"/>
              </a:ext>
            </a:extLst>
          </p:cNvPr>
          <p:cNvPicPr>
            <a:picLocks noChangeAspect="1"/>
          </p:cNvPicPr>
          <p:nvPr/>
        </p:nvPicPr>
        <p:blipFill>
          <a:blip r:embed="rId2"/>
          <a:stretch>
            <a:fillRect/>
          </a:stretch>
        </p:blipFill>
        <p:spPr>
          <a:xfrm>
            <a:off x="129209" y="194680"/>
            <a:ext cx="6341165" cy="5346655"/>
          </a:xfrm>
          <a:prstGeom prst="rect">
            <a:avLst/>
          </a:prstGeom>
        </p:spPr>
      </p:pic>
      <p:sp>
        <p:nvSpPr>
          <p:cNvPr id="4" name="TextBox 3">
            <a:extLst>
              <a:ext uri="{FF2B5EF4-FFF2-40B4-BE49-F238E27FC236}">
                <a16:creationId xmlns:a16="http://schemas.microsoft.com/office/drawing/2014/main" id="{40E142BA-BB22-4BCE-A947-3FF9DE5AC6E6}"/>
              </a:ext>
            </a:extLst>
          </p:cNvPr>
          <p:cNvSpPr txBox="1"/>
          <p:nvPr/>
        </p:nvSpPr>
        <p:spPr>
          <a:xfrm>
            <a:off x="3518453" y="273596"/>
            <a:ext cx="779798" cy="253178"/>
          </a:xfrm>
          <a:prstGeom prst="rect">
            <a:avLst/>
          </a:prstGeom>
          <a:solidFill>
            <a:schemeClr val="bg1"/>
          </a:solidFill>
        </p:spPr>
        <p:txBody>
          <a:bodyPr wrap="square" rtlCol="0">
            <a:spAutoFit/>
          </a:bodyPr>
          <a:lstStyle/>
          <a:p>
            <a:endParaRPr lang="en-SG" dirty="0"/>
          </a:p>
        </p:txBody>
      </p:sp>
      <p:sp>
        <p:nvSpPr>
          <p:cNvPr id="7" name="TextBox 6">
            <a:extLst>
              <a:ext uri="{FF2B5EF4-FFF2-40B4-BE49-F238E27FC236}">
                <a16:creationId xmlns:a16="http://schemas.microsoft.com/office/drawing/2014/main" id="{FF19682D-413C-483A-A42B-286E3FE00E93}"/>
              </a:ext>
            </a:extLst>
          </p:cNvPr>
          <p:cNvSpPr txBox="1"/>
          <p:nvPr/>
        </p:nvSpPr>
        <p:spPr>
          <a:xfrm>
            <a:off x="3518453" y="2926197"/>
            <a:ext cx="779798" cy="253178"/>
          </a:xfrm>
          <a:prstGeom prst="rect">
            <a:avLst/>
          </a:prstGeom>
          <a:solidFill>
            <a:schemeClr val="bg1"/>
          </a:solidFill>
        </p:spPr>
        <p:txBody>
          <a:bodyPr wrap="square" rtlCol="0">
            <a:spAutoFit/>
          </a:bodyPr>
          <a:lstStyle/>
          <a:p>
            <a:endParaRPr lang="en-SG" dirty="0"/>
          </a:p>
        </p:txBody>
      </p:sp>
    </p:spTree>
    <p:extLst>
      <p:ext uri="{BB962C8B-B14F-4D97-AF65-F5344CB8AC3E}">
        <p14:creationId xmlns:p14="http://schemas.microsoft.com/office/powerpoint/2010/main" val="318013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Introduction</a:t>
            </a:r>
            <a:endPar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graphicFrame>
        <p:nvGraphicFramePr>
          <p:cNvPr id="8" name="Content Placeholder 7">
            <a:extLst>
              <a:ext uri="{FF2B5EF4-FFF2-40B4-BE49-F238E27FC236}">
                <a16:creationId xmlns:a16="http://schemas.microsoft.com/office/drawing/2014/main" id="{750AD6C7-FB35-4B38-931A-6E29E62C3E9D}"/>
              </a:ext>
            </a:extLst>
          </p:cNvPr>
          <p:cNvGraphicFramePr>
            <a:graphicFrameLocks noGrp="1"/>
          </p:cNvGraphicFramePr>
          <p:nvPr>
            <p:ph sz="quarter" idx="13"/>
            <p:extLst>
              <p:ext uri="{D42A27DB-BD31-4B8C-83A1-F6EECF244321}">
                <p14:modId xmlns:p14="http://schemas.microsoft.com/office/powerpoint/2010/main" val="1875707469"/>
              </p:ext>
            </p:extLst>
          </p:nvPr>
        </p:nvGraphicFramePr>
        <p:xfrm>
          <a:off x="107951" y="39757"/>
          <a:ext cx="11529391" cy="556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5770928-641F-4B26-8597-527349081108}"/>
              </a:ext>
            </a:extLst>
          </p:cNvPr>
          <p:cNvSpPr txBox="1"/>
          <p:nvPr/>
        </p:nvSpPr>
        <p:spPr>
          <a:xfrm>
            <a:off x="675304" y="836832"/>
            <a:ext cx="2559047" cy="830997"/>
          </a:xfrm>
          <a:prstGeom prst="rect">
            <a:avLst/>
          </a:prstGeom>
          <a:noFill/>
        </p:spPr>
        <p:txBody>
          <a:bodyPr wrap="square" rtlCol="0">
            <a:spAutoFit/>
          </a:bodyPr>
          <a:lstStyle/>
          <a:p>
            <a:r>
              <a:rPr lang="en-SG" sz="2400" b="1" dirty="0">
                <a:solidFill>
                  <a:prstClr val="black"/>
                </a:solidFill>
                <a:latin typeface="STLiti" panose="02010800040101010101" pitchFamily="2" charset="-122"/>
                <a:ea typeface="STLiti" panose="02010800040101010101" pitchFamily="2" charset="-122"/>
              </a:rPr>
              <a:t>Company Introduction</a:t>
            </a:r>
          </a:p>
        </p:txBody>
      </p:sp>
      <p:sp>
        <p:nvSpPr>
          <p:cNvPr id="11" name="TextBox 10">
            <a:extLst>
              <a:ext uri="{FF2B5EF4-FFF2-40B4-BE49-F238E27FC236}">
                <a16:creationId xmlns:a16="http://schemas.microsoft.com/office/drawing/2014/main" id="{A3E2870D-BEC0-4DFF-8FD5-0B50FD6D6A03}"/>
              </a:ext>
            </a:extLst>
          </p:cNvPr>
          <p:cNvSpPr txBox="1"/>
          <p:nvPr/>
        </p:nvSpPr>
        <p:spPr>
          <a:xfrm>
            <a:off x="1238033" y="2371191"/>
            <a:ext cx="1674688" cy="830997"/>
          </a:xfrm>
          <a:prstGeom prst="rect">
            <a:avLst/>
          </a:prstGeom>
          <a:noFill/>
        </p:spPr>
        <p:txBody>
          <a:bodyPr wrap="square" rtlCol="0">
            <a:spAutoFit/>
          </a:bodyPr>
          <a:lstStyle/>
          <a:p>
            <a:r>
              <a:rPr lang="en-SG" sz="2400" b="1" dirty="0">
                <a:solidFill>
                  <a:prstClr val="black"/>
                </a:solidFill>
                <a:latin typeface="STLiti" panose="02010800040101010101" pitchFamily="2" charset="-122"/>
                <a:ea typeface="STLiti" panose="02010800040101010101" pitchFamily="2" charset="-122"/>
              </a:rPr>
              <a:t>Business </a:t>
            </a:r>
          </a:p>
          <a:p>
            <a:r>
              <a:rPr lang="en-SG" sz="2400" b="1" dirty="0">
                <a:solidFill>
                  <a:prstClr val="black"/>
                </a:solidFill>
                <a:latin typeface="STLiti" panose="02010800040101010101" pitchFamily="2" charset="-122"/>
                <a:ea typeface="STLiti" panose="02010800040101010101" pitchFamily="2" charset="-122"/>
              </a:rPr>
              <a:t>context</a:t>
            </a:r>
          </a:p>
        </p:txBody>
      </p:sp>
      <p:sp>
        <p:nvSpPr>
          <p:cNvPr id="12" name="TextBox 11">
            <a:extLst>
              <a:ext uri="{FF2B5EF4-FFF2-40B4-BE49-F238E27FC236}">
                <a16:creationId xmlns:a16="http://schemas.microsoft.com/office/drawing/2014/main" id="{5A051DE0-38A6-43A4-AB60-705DA3398D79}"/>
              </a:ext>
            </a:extLst>
          </p:cNvPr>
          <p:cNvSpPr txBox="1"/>
          <p:nvPr/>
        </p:nvSpPr>
        <p:spPr>
          <a:xfrm>
            <a:off x="1037688" y="3978979"/>
            <a:ext cx="1407560" cy="830997"/>
          </a:xfrm>
          <a:prstGeom prst="rect">
            <a:avLst/>
          </a:prstGeom>
          <a:noFill/>
        </p:spPr>
        <p:txBody>
          <a:bodyPr wrap="square" rtlCol="0">
            <a:spAutoFit/>
          </a:bodyPr>
          <a:lstStyle/>
          <a:p>
            <a:r>
              <a:rPr lang="en-SG" sz="2400" b="1" dirty="0">
                <a:solidFill>
                  <a:prstClr val="black"/>
                </a:solidFill>
                <a:latin typeface="STLiti" panose="02010800040101010101" pitchFamily="2" charset="-122"/>
                <a:ea typeface="STLiti" panose="02010800040101010101" pitchFamily="2" charset="-122"/>
              </a:rPr>
              <a:t>Business Problem </a:t>
            </a:r>
            <a:endParaRPr lang="en-SG" sz="2400" dirty="0">
              <a:solidFill>
                <a:prstClr val="black"/>
              </a:solidFill>
            </a:endParaRPr>
          </a:p>
        </p:txBody>
      </p:sp>
      <p:sp>
        <p:nvSpPr>
          <p:cNvPr id="9" name="Slide Number Placeholder 2">
            <a:extLst>
              <a:ext uri="{FF2B5EF4-FFF2-40B4-BE49-F238E27FC236}">
                <a16:creationId xmlns:a16="http://schemas.microsoft.com/office/drawing/2014/main" id="{550082F5-045B-4DB6-AA65-821D6D171878}"/>
              </a:ext>
            </a:extLst>
          </p:cNvPr>
          <p:cNvSpPr txBox="1">
            <a:spLocks/>
          </p:cNvSpPr>
          <p:nvPr/>
        </p:nvSpPr>
        <p:spPr>
          <a:xfrm>
            <a:off x="10772670" y="5739090"/>
            <a:ext cx="907186"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40000"/>
                    <a:lumOff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solidFill>
                  <a:srgbClr val="EE8011">
                    <a:lumMod val="40000"/>
                    <a:lumOff val="60000"/>
                  </a:srgbClr>
                </a:solidFill>
              </a:rPr>
              <a:pPr/>
              <a:t>3</a:t>
            </a:fld>
            <a:endParaRPr lang="en-US" dirty="0">
              <a:solidFill>
                <a:srgbClr val="EE8011">
                  <a:lumMod val="40000"/>
                  <a:lumOff val="60000"/>
                </a:srgbClr>
              </a:solidFill>
            </a:endParaRPr>
          </a:p>
        </p:txBody>
      </p:sp>
    </p:spTree>
    <p:extLst>
      <p:ext uri="{BB962C8B-B14F-4D97-AF65-F5344CB8AC3E}">
        <p14:creationId xmlns:p14="http://schemas.microsoft.com/office/powerpoint/2010/main" val="52012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Gains chart</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30</a:t>
            </a:fld>
            <a:endParaRPr lang="en-US" dirty="0"/>
          </a:p>
        </p:txBody>
      </p:sp>
      <p:sp>
        <p:nvSpPr>
          <p:cNvPr id="11" name="Rectangle 10">
            <a:extLst>
              <a:ext uri="{FF2B5EF4-FFF2-40B4-BE49-F238E27FC236}">
                <a16:creationId xmlns:a16="http://schemas.microsoft.com/office/drawing/2014/main" id="{4D738FE2-1D98-4DC7-A7CE-DC18E50C3F77}"/>
              </a:ext>
            </a:extLst>
          </p:cNvPr>
          <p:cNvSpPr/>
          <p:nvPr/>
        </p:nvSpPr>
        <p:spPr>
          <a:xfrm>
            <a:off x="7449955" y="325290"/>
            <a:ext cx="4102766" cy="4855432"/>
          </a:xfrm>
          <a:prstGeom prst="rect">
            <a:avLst/>
          </a:prstGeom>
        </p:spPr>
        <p:txBody>
          <a:bodyPr wrap="square">
            <a:spAutoFit/>
          </a:bodyPr>
          <a:lstStyle/>
          <a:p>
            <a:pPr marL="285750" lvl="0" indent="-285750" defTabSz="914400">
              <a:lnSpc>
                <a:spcPct val="150000"/>
              </a:lnSpc>
              <a:buFont typeface="Wingdings" panose="05000000000000000000" pitchFamily="2" charset="2"/>
              <a:buChar char="q"/>
            </a:pPr>
            <a:r>
              <a:rPr lang="en-US" sz="1600" b="1" u="sng" dirty="0">
                <a:solidFill>
                  <a:prstClr val="black"/>
                </a:solidFill>
                <a:latin typeface="Calibri" panose="020F0502020204030204"/>
              </a:rPr>
              <a:t> Model Performance for individual intent (LGBM):</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The individual model performance for each intent is shown using Gains Table. Higher the deviation from base line for each intent type demonstrate higher discrimination power.</a:t>
            </a:r>
          </a:p>
          <a:p>
            <a:pPr marL="285750" lvl="0" indent="-285750" algn="just" defTabSz="914400">
              <a:lnSpc>
                <a:spcPct val="150000"/>
              </a:lnSpc>
              <a:buFont typeface="Wingdings" panose="05000000000000000000" pitchFamily="2" charset="2"/>
              <a:buChar char="Ø"/>
            </a:pPr>
            <a:endParaRPr lang="en-SG" sz="1600" dirty="0">
              <a:solidFill>
                <a:prstClr val="black"/>
              </a:solidFill>
              <a:latin typeface="Calibri" panose="020F0502020204030204"/>
            </a:endParaRP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The higher discrimination power means the match rate is in good positive correlation with the predicted probability of intent. </a:t>
            </a:r>
          </a:p>
          <a:p>
            <a:pPr lvl="0" algn="just" defTabSz="914400">
              <a:lnSpc>
                <a:spcPct val="150000"/>
              </a:lnSpc>
            </a:pPr>
            <a:endParaRPr lang="en-SG" sz="1600" dirty="0">
              <a:solidFill>
                <a:prstClr val="black"/>
              </a:solidFill>
              <a:latin typeface="Calibri" panose="020F0502020204030204"/>
            </a:endParaRPr>
          </a:p>
          <a:p>
            <a:pPr marL="285750" lvl="0" indent="-285750" defTabSz="914400">
              <a:lnSpc>
                <a:spcPct val="150000"/>
              </a:lnSpc>
              <a:buFont typeface="Wingdings" panose="05000000000000000000" pitchFamily="2" charset="2"/>
              <a:buChar char="Ø"/>
            </a:pPr>
            <a:endParaRPr lang="en-SG" sz="1600" dirty="0">
              <a:solidFill>
                <a:prstClr val="black"/>
              </a:solidFill>
              <a:latin typeface="Calibri" panose="020F0502020204030204"/>
            </a:endParaRPr>
          </a:p>
        </p:txBody>
      </p:sp>
      <p:pic>
        <p:nvPicPr>
          <p:cNvPr id="17" name="Picture 16">
            <a:extLst>
              <a:ext uri="{FF2B5EF4-FFF2-40B4-BE49-F238E27FC236}">
                <a16:creationId xmlns:a16="http://schemas.microsoft.com/office/drawing/2014/main" id="{F6A2A57F-1985-6649-B131-1E3A6FC83C0C}"/>
              </a:ext>
            </a:extLst>
          </p:cNvPr>
          <p:cNvPicPr>
            <a:picLocks noChangeAspect="1"/>
          </p:cNvPicPr>
          <p:nvPr/>
        </p:nvPicPr>
        <p:blipFill>
          <a:blip r:embed="rId2"/>
          <a:stretch>
            <a:fillRect/>
          </a:stretch>
        </p:blipFill>
        <p:spPr>
          <a:xfrm>
            <a:off x="129209" y="195817"/>
            <a:ext cx="7137865" cy="5346700"/>
          </a:xfrm>
          <a:prstGeom prst="rect">
            <a:avLst/>
          </a:prstGeom>
        </p:spPr>
      </p:pic>
    </p:spTree>
    <p:extLst>
      <p:ext uri="{BB962C8B-B14F-4D97-AF65-F5344CB8AC3E}">
        <p14:creationId xmlns:p14="http://schemas.microsoft.com/office/powerpoint/2010/main" val="1684888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Gains chart - DUEDATE/AMOUNT on Train sample</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31</a:t>
            </a:fld>
            <a:endParaRPr lang="en-US" dirty="0"/>
          </a:p>
        </p:txBody>
      </p:sp>
      <p:sp>
        <p:nvSpPr>
          <p:cNvPr id="8" name="Rectangle 7">
            <a:extLst>
              <a:ext uri="{FF2B5EF4-FFF2-40B4-BE49-F238E27FC236}">
                <a16:creationId xmlns:a16="http://schemas.microsoft.com/office/drawing/2014/main" id="{E765378D-F68C-4D4D-AAAB-3C44C06BE263}"/>
              </a:ext>
            </a:extLst>
          </p:cNvPr>
          <p:cNvSpPr/>
          <p:nvPr/>
        </p:nvSpPr>
        <p:spPr>
          <a:xfrm>
            <a:off x="129208" y="4187767"/>
            <a:ext cx="11459609" cy="1531445"/>
          </a:xfrm>
          <a:prstGeom prst="rect">
            <a:avLst/>
          </a:prstGeom>
        </p:spPr>
        <p:txBody>
          <a:bodyPr wrap="square">
            <a:spAutoFit/>
          </a:bodyPr>
          <a:lstStyle/>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All customers were sorted in descending order of predicted probability to opt for intent ‘Duedate/Amount’. </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Each Bin was defined to hold 5% of customers with decreasing predicted probability. </a:t>
            </a:r>
          </a:p>
          <a:p>
            <a:pPr marL="285750" lvl="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 It holds a KS value of 60% ,which is the maximum distance between %cumulative Intents and % cumulative Non-Intents </a:t>
            </a:r>
          </a:p>
          <a:p>
            <a:pPr marL="285750" lvl="0" indent="-285750" defTabSz="914400">
              <a:lnSpc>
                <a:spcPct val="150000"/>
              </a:lnSpc>
              <a:buFont typeface="Wingdings" panose="05000000000000000000" pitchFamily="2" charset="2"/>
              <a:buChar char="Ø"/>
            </a:pPr>
            <a:endParaRPr lang="en-SG" sz="1600" dirty="0">
              <a:solidFill>
                <a:prstClr val="black"/>
              </a:solidFill>
              <a:latin typeface="Calibri" panose="020F0502020204030204"/>
            </a:endParaRPr>
          </a:p>
        </p:txBody>
      </p:sp>
      <p:pic>
        <p:nvPicPr>
          <p:cNvPr id="13" name="Picture 12">
            <a:extLst>
              <a:ext uri="{FF2B5EF4-FFF2-40B4-BE49-F238E27FC236}">
                <a16:creationId xmlns:a16="http://schemas.microsoft.com/office/drawing/2014/main" id="{2CF9B689-1CB0-4222-8E1F-975640C8D9F5}"/>
              </a:ext>
            </a:extLst>
          </p:cNvPr>
          <p:cNvPicPr>
            <a:picLocks noChangeAspect="1"/>
          </p:cNvPicPr>
          <p:nvPr/>
        </p:nvPicPr>
        <p:blipFill>
          <a:blip r:embed="rId2"/>
          <a:stretch>
            <a:fillRect/>
          </a:stretch>
        </p:blipFill>
        <p:spPr>
          <a:xfrm>
            <a:off x="129208" y="27448"/>
            <a:ext cx="8685601" cy="3944400"/>
          </a:xfrm>
          <a:prstGeom prst="rect">
            <a:avLst/>
          </a:prstGeom>
        </p:spPr>
      </p:pic>
    </p:spTree>
    <p:extLst>
      <p:ext uri="{BB962C8B-B14F-4D97-AF65-F5344CB8AC3E}">
        <p14:creationId xmlns:p14="http://schemas.microsoft.com/office/powerpoint/2010/main" val="4006216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Model Observations</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32</a:t>
            </a:fld>
            <a:endParaRPr lang="en-US" dirty="0"/>
          </a:p>
        </p:txBody>
      </p:sp>
      <p:sp>
        <p:nvSpPr>
          <p:cNvPr id="11" name="Rectangle 10">
            <a:extLst>
              <a:ext uri="{FF2B5EF4-FFF2-40B4-BE49-F238E27FC236}">
                <a16:creationId xmlns:a16="http://schemas.microsoft.com/office/drawing/2014/main" id="{4D738FE2-1D98-4DC7-A7CE-DC18E50C3F77}"/>
              </a:ext>
            </a:extLst>
          </p:cNvPr>
          <p:cNvSpPr/>
          <p:nvPr/>
        </p:nvSpPr>
        <p:spPr>
          <a:xfrm>
            <a:off x="0" y="149087"/>
            <a:ext cx="11781322" cy="4691284"/>
          </a:xfrm>
          <a:prstGeom prst="rect">
            <a:avLst/>
          </a:prstGeom>
        </p:spPr>
        <p:txBody>
          <a:bodyPr wrap="square">
            <a:spAutoFit/>
          </a:bodyPr>
          <a:lstStyle/>
          <a:p>
            <a:pPr marL="285750" lvl="0"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The model shows poor performance for the IVR option ‘PROBABLESURRENDER’ with only 16% combined Recall on test sample. However, this segments covers only 5% of total intents. There is no sufficient explanatory power in the given features , a business judgement for this variable certainly improves the performance .</a:t>
            </a:r>
          </a:p>
          <a:p>
            <a:pPr marL="285750" lvl="0"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 The following Intents  covers 38% of total intents have moderate performance. Additional segmentation or new model development with weighted intents might increase the predictive power.</a:t>
            </a:r>
          </a:p>
          <a:p>
            <a:pPr marL="742950" lvl="1" indent="-285750" algn="just" defTabSz="914400">
              <a:lnSpc>
                <a:spcPct val="150000"/>
              </a:lnSpc>
              <a:spcBef>
                <a:spcPts val="200"/>
              </a:spcBef>
              <a:spcAft>
                <a:spcPts val="200"/>
              </a:spcAft>
              <a:buFont typeface="Wingdings" pitchFamily="2" charset="2"/>
              <a:buChar char="§"/>
            </a:pPr>
            <a:r>
              <a:rPr lang="en-SG" sz="1600" b="1" dirty="0">
                <a:solidFill>
                  <a:prstClr val="black"/>
                </a:solidFill>
                <a:latin typeface="Calibri" panose="020F0502020204030204"/>
              </a:rPr>
              <a:t>POLICYSTATUS-ACTIVE/LAPSE</a:t>
            </a:r>
          </a:p>
          <a:p>
            <a:pPr marL="742950" lvl="1" indent="-285750" algn="just" defTabSz="914400">
              <a:lnSpc>
                <a:spcPct val="150000"/>
              </a:lnSpc>
              <a:spcBef>
                <a:spcPts val="200"/>
              </a:spcBef>
              <a:spcAft>
                <a:spcPts val="200"/>
              </a:spcAft>
              <a:buFont typeface="Wingdings" pitchFamily="2" charset="2"/>
              <a:buChar char="§"/>
            </a:pPr>
            <a:r>
              <a:rPr lang="en-SG" sz="1600" b="1" dirty="0">
                <a:solidFill>
                  <a:prstClr val="black"/>
                </a:solidFill>
                <a:latin typeface="Calibri" panose="020F0502020204030204"/>
              </a:rPr>
              <a:t>STATUSENQUIRY</a:t>
            </a:r>
          </a:p>
          <a:p>
            <a:pPr marL="742950" lvl="1" indent="-285750" algn="just" defTabSz="914400">
              <a:lnSpc>
                <a:spcPct val="150000"/>
              </a:lnSpc>
              <a:spcBef>
                <a:spcPts val="200"/>
              </a:spcBef>
              <a:spcAft>
                <a:spcPts val="200"/>
              </a:spcAft>
              <a:buFont typeface="Wingdings" pitchFamily="2" charset="2"/>
              <a:buChar char="§"/>
            </a:pPr>
            <a:r>
              <a:rPr lang="en-SG" sz="1600" b="1" dirty="0">
                <a:solidFill>
                  <a:prstClr val="black"/>
                </a:solidFill>
                <a:latin typeface="Calibri" panose="020F0502020204030204"/>
              </a:rPr>
              <a:t>PAYMENTSERVICES</a:t>
            </a:r>
          </a:p>
          <a:p>
            <a:pPr marL="742950" lvl="1" indent="-285750" algn="just" defTabSz="914400">
              <a:lnSpc>
                <a:spcPct val="150000"/>
              </a:lnSpc>
              <a:spcBef>
                <a:spcPts val="200"/>
              </a:spcBef>
              <a:spcAft>
                <a:spcPts val="200"/>
              </a:spcAft>
              <a:buFont typeface="Wingdings" pitchFamily="2" charset="2"/>
              <a:buChar char="§"/>
            </a:pPr>
            <a:r>
              <a:rPr lang="en-SG" sz="1600" b="1" dirty="0">
                <a:solidFill>
                  <a:prstClr val="black"/>
                </a:solidFill>
                <a:latin typeface="Calibri" panose="020F0502020204030204"/>
              </a:rPr>
              <a:t>BONUS/LOANENQUIRY</a:t>
            </a:r>
            <a:endParaRPr lang="en-SG" sz="1600" dirty="0">
              <a:solidFill>
                <a:prstClr val="black"/>
              </a:solidFill>
              <a:latin typeface="Calibri" panose="020F0502020204030204"/>
            </a:endParaRPr>
          </a:p>
          <a:p>
            <a:pPr marL="28575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Additional analysis variables such as </a:t>
            </a:r>
          </a:p>
          <a:p>
            <a:pPr marL="742950" lvl="1"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Number of enquires / New customers at product level for each timestamp (with in 3 /6/9 months of issue date)</a:t>
            </a:r>
          </a:p>
          <a:p>
            <a:pPr marL="742950" lvl="1"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 New product Vs existing product enquiry rates at product level (with in 3 /6/9 months of issue date)</a:t>
            </a:r>
          </a:p>
        </p:txBody>
      </p:sp>
    </p:spTree>
    <p:extLst>
      <p:ext uri="{BB962C8B-B14F-4D97-AF65-F5344CB8AC3E}">
        <p14:creationId xmlns:p14="http://schemas.microsoft.com/office/powerpoint/2010/main" val="317442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pPr lvl="0">
              <a:lnSpc>
                <a:spcPct val="100000"/>
              </a:lnSpc>
              <a:spcBef>
                <a:spcPts val="0"/>
              </a:spcBef>
            </a:pPr>
            <a:r>
              <a:rPr lang="en-SG" sz="3300" b="1" cap="none" dirty="0">
                <a:solidFill>
                  <a:prstClr val="white"/>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cs typeface="+mn-cs"/>
              </a:rPr>
              <a:t>Business Suggestions for further enhancements </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33</a:t>
            </a:fld>
            <a:endParaRPr lang="en-US" dirty="0"/>
          </a:p>
        </p:txBody>
      </p:sp>
      <p:sp>
        <p:nvSpPr>
          <p:cNvPr id="5" name="Rectangle 4">
            <a:extLst>
              <a:ext uri="{FF2B5EF4-FFF2-40B4-BE49-F238E27FC236}">
                <a16:creationId xmlns:a16="http://schemas.microsoft.com/office/drawing/2014/main" id="{A2987B89-33FA-4AAB-9FAD-E1786CC394E9}"/>
              </a:ext>
            </a:extLst>
          </p:cNvPr>
          <p:cNvSpPr/>
          <p:nvPr/>
        </p:nvSpPr>
        <p:spPr>
          <a:xfrm>
            <a:off x="129208" y="118564"/>
            <a:ext cx="11377061" cy="6332759"/>
          </a:xfrm>
          <a:prstGeom prst="rect">
            <a:avLst/>
          </a:prstGeom>
        </p:spPr>
        <p:txBody>
          <a:bodyPr wrap="square">
            <a:spAutoFit/>
          </a:bodyPr>
          <a:lstStyle/>
          <a:p>
            <a:pPr marL="285750" indent="-285750" algn="just" defTabSz="914400">
              <a:lnSpc>
                <a:spcPct val="150000"/>
              </a:lnSpc>
              <a:buFont typeface="Wingdings" panose="05000000000000000000" pitchFamily="2" charset="2"/>
              <a:buChar char="Ø"/>
            </a:pPr>
            <a:r>
              <a:rPr lang="en-US" sz="1600" dirty="0">
                <a:latin typeface="Calibri" panose="020F0502020204030204"/>
              </a:rPr>
              <a:t>The top 3 intents captures 54% of historical call log. The probability of predicting other than these top 3 intents will be high if the model is developed only  based excluding these top 3 intents instead on whole train sample.</a:t>
            </a:r>
          </a:p>
          <a:p>
            <a:pPr marL="285750" indent="-285750" algn="just" defTabSz="914400">
              <a:lnSpc>
                <a:spcPct val="150000"/>
              </a:lnSpc>
              <a:buFont typeface="Wingdings" panose="05000000000000000000" pitchFamily="2" charset="2"/>
              <a:buChar char="Ø"/>
            </a:pPr>
            <a:r>
              <a:rPr lang="en-US" sz="1600" dirty="0">
                <a:latin typeface="Calibri" panose="020F0502020204030204"/>
              </a:rPr>
              <a:t>The identified top-10 features are contributing the most to the top-3 intents and this will help XYZ’s in process improvement to reduce customer grievance and increase customer satisfaction.</a:t>
            </a:r>
          </a:p>
          <a:p>
            <a:pPr marL="285750"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 </a:t>
            </a:r>
            <a:r>
              <a:rPr lang="en-US" sz="1600" dirty="0">
                <a:solidFill>
                  <a:prstClr val="black"/>
                </a:solidFill>
                <a:latin typeface="Calibri" panose="020F0502020204030204"/>
              </a:rPr>
              <a:t>As the next phase of applying ML in the area of enhancing customer service, we could also evaluate the option of automated Chatbots (using NLP) as a web-front channel to elevate customer experience</a:t>
            </a:r>
            <a:endParaRPr lang="en-US" sz="1600" dirty="0">
              <a:latin typeface="Calibri" panose="020F0502020204030204"/>
            </a:endParaRPr>
          </a:p>
          <a:p>
            <a:pPr marL="285750" indent="-285750" algn="just" defTabSz="914400">
              <a:lnSpc>
                <a:spcPct val="150000"/>
              </a:lnSpc>
              <a:buFont typeface="Wingdings" panose="05000000000000000000" pitchFamily="2" charset="2"/>
              <a:buChar char="Ø"/>
            </a:pPr>
            <a:r>
              <a:rPr lang="en-US" sz="1600" dirty="0">
                <a:latin typeface="Calibri" panose="020F0502020204030204"/>
              </a:rPr>
              <a:t>The following details will be useful for better segmentation and improved accuracy to predict intents. This results to better customer experience with IVR options.</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How close to maturity/renewal date (time to maturity/renewal date)</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Current delinquency status of the customer’s premium payment </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Next premium payment due in days/months</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Product level : from issue date to next 1/2/3/6 months “# Calls recorded by new customers/# new customers (issue date &lt; 6 months)”</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Product level : from due date to next -1 days to +15 days “# Calls recorded /# customers”</a:t>
            </a:r>
          </a:p>
          <a:p>
            <a:pPr marL="285750" indent="-285750" algn="just" defTabSz="914400">
              <a:lnSpc>
                <a:spcPct val="150000"/>
              </a:lnSpc>
              <a:buFont typeface="Wingdings" panose="05000000000000000000" pitchFamily="2" charset="2"/>
              <a:buChar char="Ø"/>
            </a:pPr>
            <a:endParaRPr lang="en-SG" sz="1600" dirty="0"/>
          </a:p>
          <a:p>
            <a:pPr marL="285750" lvl="0" indent="-285750" algn="just" defTabSz="914400">
              <a:lnSpc>
                <a:spcPct val="150000"/>
              </a:lnSpc>
              <a:buFont typeface="Wingdings" panose="05000000000000000000" pitchFamily="2" charset="2"/>
              <a:buChar char="Ø"/>
            </a:pPr>
            <a:endParaRPr lang="en-SG" sz="1600" dirty="0">
              <a:latin typeface="Calibri" panose="020F0502020204030204"/>
            </a:endParaRPr>
          </a:p>
          <a:p>
            <a:pPr marL="285750" lvl="0" indent="-285750" algn="just" defTabSz="914400">
              <a:lnSpc>
                <a:spcPct val="150000"/>
              </a:lnSpc>
              <a:buFont typeface="Wingdings" panose="05000000000000000000" pitchFamily="2" charset="2"/>
              <a:buChar char="Ø"/>
            </a:pPr>
            <a:endParaRPr lang="en-SG" sz="1600" dirty="0">
              <a:latin typeface="Calibri" panose="020F0502020204030204"/>
            </a:endParaRPr>
          </a:p>
        </p:txBody>
      </p:sp>
    </p:spTree>
    <p:extLst>
      <p:ext uri="{BB962C8B-B14F-4D97-AF65-F5344CB8AC3E}">
        <p14:creationId xmlns:p14="http://schemas.microsoft.com/office/powerpoint/2010/main" val="2996955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Quality Issues</a:t>
            </a:r>
          </a:p>
        </p:txBody>
      </p:sp>
      <p:sp>
        <p:nvSpPr>
          <p:cNvPr id="3" name="Slide Number Placeholder 2">
            <a:extLst>
              <a:ext uri="{FF2B5EF4-FFF2-40B4-BE49-F238E27FC236}">
                <a16:creationId xmlns:a16="http://schemas.microsoft.com/office/drawing/2014/main" id="{7B63C551-8307-4414-83A0-AC53B53FE882}"/>
              </a:ext>
            </a:extLst>
          </p:cNvPr>
          <p:cNvSpPr>
            <a:spLocks noGrp="1"/>
          </p:cNvSpPr>
          <p:nvPr>
            <p:ph type="sldNum" sz="quarter" idx="12"/>
          </p:nvPr>
        </p:nvSpPr>
        <p:spPr>
          <a:xfrm>
            <a:off x="10732897" y="5719212"/>
            <a:ext cx="907186" cy="498470"/>
          </a:xfrm>
        </p:spPr>
        <p:txBody>
          <a:bodyPr/>
          <a:lstStyle/>
          <a:p>
            <a:fld id="{6D22F896-40B5-4ADD-8801-0D06FADFA095}" type="slidenum">
              <a:rPr lang="en-US" smtClean="0"/>
              <a:t>34</a:t>
            </a:fld>
            <a:endParaRPr lang="en-US" dirty="0"/>
          </a:p>
        </p:txBody>
      </p:sp>
      <p:sp>
        <p:nvSpPr>
          <p:cNvPr id="4" name="TextBox 3">
            <a:extLst>
              <a:ext uri="{FF2B5EF4-FFF2-40B4-BE49-F238E27FC236}">
                <a16:creationId xmlns:a16="http://schemas.microsoft.com/office/drawing/2014/main" id="{5FFB5A7F-29B0-4B13-B500-683E0D61AA5E}"/>
              </a:ext>
            </a:extLst>
          </p:cNvPr>
          <p:cNvSpPr txBox="1"/>
          <p:nvPr/>
        </p:nvSpPr>
        <p:spPr>
          <a:xfrm>
            <a:off x="278296" y="88376"/>
            <a:ext cx="10908194" cy="5588966"/>
          </a:xfrm>
          <a:prstGeom prst="rect">
            <a:avLst/>
          </a:prstGeom>
          <a:noFill/>
        </p:spPr>
        <p:txBody>
          <a:bodyPr wrap="square" rtlCol="0">
            <a:spAutoFit/>
          </a:bodyPr>
          <a:lstStyle/>
          <a:p>
            <a:pPr marL="285750" lvl="0" indent="-285750" algn="just" defTabSz="914400">
              <a:lnSpc>
                <a:spcPct val="200000"/>
              </a:lnSpc>
              <a:spcBef>
                <a:spcPts val="1000"/>
              </a:spcBef>
              <a:buFont typeface="Wingdings" panose="05000000000000000000" pitchFamily="2" charset="2"/>
              <a:buChar char="q"/>
            </a:pPr>
            <a:r>
              <a:rPr lang="en-US" sz="1600" dirty="0">
                <a:solidFill>
                  <a:prstClr val="black"/>
                </a:solidFill>
                <a:latin typeface="Calibri" panose="020F0502020204030204"/>
              </a:rPr>
              <a:t>In the current dataset, most of the variables are categorical and dummy encoded but through a detailed study of XYZ’s business processes (CRM), the current systems in use and the related data, we will be able achieve the following.</a:t>
            </a:r>
          </a:p>
          <a:p>
            <a:pPr marL="1200150" lvl="2" indent="-285750" algn="just" defTabSz="914400">
              <a:lnSpc>
                <a:spcPct val="200000"/>
              </a:lnSpc>
              <a:spcBef>
                <a:spcPts val="1000"/>
              </a:spcBef>
              <a:buFont typeface="Wingdings" panose="05000000000000000000" pitchFamily="2" charset="2"/>
              <a:buChar char="Ø"/>
            </a:pPr>
            <a:r>
              <a:rPr lang="en-US" sz="1600" dirty="0">
                <a:solidFill>
                  <a:prstClr val="black"/>
                </a:solidFill>
                <a:latin typeface="Calibri" panose="020F0502020204030204"/>
              </a:rPr>
              <a:t>Identification of additional features/predictors which could have more influencing power on the model and thereby improve the prediction accuracy.</a:t>
            </a:r>
          </a:p>
          <a:p>
            <a:pPr marL="1200150" lvl="2" indent="-285750" algn="just" defTabSz="914400">
              <a:lnSpc>
                <a:spcPct val="200000"/>
              </a:lnSpc>
              <a:spcBef>
                <a:spcPts val="1000"/>
              </a:spcBef>
              <a:buFont typeface="Wingdings" panose="05000000000000000000" pitchFamily="2" charset="2"/>
              <a:buChar char="Ø"/>
            </a:pPr>
            <a:r>
              <a:rPr lang="en-US" sz="1600" dirty="0">
                <a:solidFill>
                  <a:prstClr val="black"/>
                </a:solidFill>
                <a:latin typeface="Calibri" panose="020F0502020204030204"/>
              </a:rPr>
              <a:t>Supplementary feature engineering work could be accomplished by gaining more detailed information about the given features to further improve on the output results. </a:t>
            </a:r>
          </a:p>
          <a:p>
            <a:pPr marL="342900" indent="-342900" algn="just" defTabSz="914400">
              <a:lnSpc>
                <a:spcPct val="200000"/>
              </a:lnSpc>
              <a:spcBef>
                <a:spcPts val="1000"/>
              </a:spcBef>
              <a:buFont typeface="Wingdings" panose="05000000000000000000" pitchFamily="2" charset="2"/>
              <a:buChar char="q"/>
            </a:pPr>
            <a:r>
              <a:rPr lang="en-US" sz="1600" dirty="0">
                <a:solidFill>
                  <a:prstClr val="black"/>
                </a:solidFill>
                <a:latin typeface="Calibri" panose="020F0502020204030204"/>
              </a:rPr>
              <a:t> Almost # 50 columns were sparsely populated.</a:t>
            </a:r>
          </a:p>
          <a:p>
            <a:pPr marL="285750" indent="-285750" algn="just" defTabSz="914400">
              <a:lnSpc>
                <a:spcPct val="200000"/>
              </a:lnSpc>
              <a:spcBef>
                <a:spcPts val="1000"/>
              </a:spcBef>
              <a:buFont typeface="Wingdings" panose="05000000000000000000" pitchFamily="2" charset="2"/>
              <a:buChar char="q"/>
            </a:pPr>
            <a:r>
              <a:rPr lang="en-US" sz="1600" dirty="0">
                <a:solidFill>
                  <a:prstClr val="black"/>
                </a:solidFill>
                <a:latin typeface="Calibri" panose="020F0502020204030204"/>
              </a:rPr>
              <a:t>Missing values were quoted with old value like ‘999’ ,which was hard to identify as missing value. Missing values can be imputed as NA instead .</a:t>
            </a:r>
          </a:p>
          <a:p>
            <a:pPr marL="1200150" lvl="2" indent="-285750" algn="just" defTabSz="914400">
              <a:lnSpc>
                <a:spcPct val="200000"/>
              </a:lnSpc>
              <a:spcBef>
                <a:spcPts val="1000"/>
              </a:spcBef>
              <a:buFont typeface="Wingdings" panose="05000000000000000000" pitchFamily="2" charset="2"/>
              <a:buChar char="q"/>
            </a:pPr>
            <a:endParaRPr lang="en-US" sz="1600" dirty="0">
              <a:solidFill>
                <a:prstClr val="black"/>
              </a:solidFill>
              <a:latin typeface="Calibri" panose="020F0502020204030204"/>
            </a:endParaRPr>
          </a:p>
        </p:txBody>
      </p:sp>
    </p:spTree>
    <p:extLst>
      <p:ext uri="{BB962C8B-B14F-4D97-AF65-F5344CB8AC3E}">
        <p14:creationId xmlns:p14="http://schemas.microsoft.com/office/powerpoint/2010/main" val="270522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Executive Summary</a:t>
            </a:r>
          </a:p>
        </p:txBody>
      </p:sp>
      <p:sp>
        <p:nvSpPr>
          <p:cNvPr id="14" name="TextBox 13">
            <a:extLst>
              <a:ext uri="{FF2B5EF4-FFF2-40B4-BE49-F238E27FC236}">
                <a16:creationId xmlns:a16="http://schemas.microsoft.com/office/drawing/2014/main" id="{38844D6B-24B1-4F41-A6F4-8C4DC574F9B1}"/>
              </a:ext>
            </a:extLst>
          </p:cNvPr>
          <p:cNvSpPr txBox="1"/>
          <p:nvPr/>
        </p:nvSpPr>
        <p:spPr>
          <a:xfrm>
            <a:off x="31773" y="0"/>
            <a:ext cx="11626825" cy="5594096"/>
          </a:xfrm>
          <a:prstGeom prst="rect">
            <a:avLst/>
          </a:prstGeom>
          <a:noFill/>
        </p:spPr>
        <p:txBody>
          <a:bodyPr wrap="square" rtlCol="0">
            <a:spAutoFit/>
          </a:bodyPr>
          <a:lstStyle/>
          <a:p>
            <a:pPr algn="just">
              <a:lnSpc>
                <a:spcPct val="150000"/>
              </a:lnSpc>
            </a:pPr>
            <a:r>
              <a:rPr lang="en-SG" sz="1600" b="1" u="sng" dirty="0">
                <a:latin typeface="Calibri" panose="020F0502020204030204" pitchFamily="34" charset="0"/>
                <a:cs typeface="Calibri" panose="020F0502020204030204" pitchFamily="34" charset="0"/>
              </a:rPr>
              <a:t>Background</a:t>
            </a:r>
            <a:r>
              <a:rPr lang="en-SG" sz="1600" b="1" dirty="0">
                <a:latin typeface="Calibri" panose="020F0502020204030204" pitchFamily="34" charset="0"/>
                <a:cs typeface="Calibri" panose="020F0502020204030204" pitchFamily="34" charset="0"/>
              </a:rPr>
              <a:t>: </a:t>
            </a:r>
            <a:r>
              <a:rPr lang="en-SG" sz="1600" dirty="0">
                <a:latin typeface="Calibri" panose="020F0502020204030204" pitchFamily="34" charset="0"/>
                <a:cs typeface="Calibri" panose="020F0502020204030204" pitchFamily="34" charset="0"/>
              </a:rPr>
              <a:t>XYZ Insurance planning to implement </a:t>
            </a:r>
            <a:r>
              <a:rPr lang="en-US" sz="1600" dirty="0">
                <a:latin typeface="Calibri" panose="020F0502020204030204" pitchFamily="34" charset="0"/>
                <a:cs typeface="Calibri" panose="020F0502020204030204" pitchFamily="34" charset="0"/>
              </a:rPr>
              <a:t>an IVR (Interactive Voice Response) system that identifies a customer based on previous customer interactions. Customer intent is predicted for an ongoing interaction and personalized services are proactively offered to the customer. A self-optimizing algorithm improves intent prediction, customer identity, and customer willingness to engage and use IVR. </a:t>
            </a:r>
            <a:r>
              <a:rPr lang="en-SG" sz="1600" dirty="0">
                <a:latin typeface="Calibri" panose="020F0502020204030204" pitchFamily="34" charset="0"/>
                <a:cs typeface="Calibri" panose="020F0502020204030204" pitchFamily="34" charset="0"/>
              </a:rPr>
              <a:t>This project is to generate customised short IVR with 3  expected intents to serve customers.</a:t>
            </a:r>
            <a:endParaRPr lang="en-US" sz="1600" dirty="0">
              <a:latin typeface="Calibri" panose="020F0502020204030204" pitchFamily="34" charset="0"/>
              <a:cs typeface="Calibri" panose="020F0502020204030204" pitchFamily="34" charset="0"/>
            </a:endParaRPr>
          </a:p>
          <a:p>
            <a:pPr algn="just">
              <a:lnSpc>
                <a:spcPct val="150000"/>
              </a:lnSpc>
            </a:pPr>
            <a:r>
              <a:rPr lang="en-SG" sz="1600" b="1" u="sng" dirty="0">
                <a:latin typeface="Calibri" panose="020F0502020204030204" pitchFamily="34" charset="0"/>
                <a:cs typeface="Calibri" panose="020F0502020204030204" pitchFamily="34" charset="0"/>
              </a:rPr>
              <a:t>Purpose</a:t>
            </a:r>
            <a:r>
              <a:rPr lang="en-SG" sz="1600" b="1" dirty="0">
                <a:latin typeface="Calibri" panose="020F0502020204030204" pitchFamily="34" charset="0"/>
                <a:cs typeface="Calibri" panose="020F0502020204030204" pitchFamily="34" charset="0"/>
              </a:rPr>
              <a:t>: </a:t>
            </a:r>
            <a:r>
              <a:rPr lang="en-SG" sz="1600" dirty="0">
                <a:latin typeface="Calibri" panose="020F0502020204030204" pitchFamily="34" charset="0"/>
                <a:cs typeface="Calibri" panose="020F0502020204030204" pitchFamily="34" charset="0"/>
              </a:rPr>
              <a:t>Prediction of Top-3 Intents for IVR </a:t>
            </a:r>
            <a:r>
              <a:rPr lang="en-US" sz="1600" dirty="0">
                <a:latin typeface="Calibri" panose="020F0502020204030204" pitchFamily="34" charset="0"/>
                <a:cs typeface="Calibri" panose="020F0502020204030204" pitchFamily="34" charset="0"/>
              </a:rPr>
              <a:t>based on prior previous customer interactions.</a:t>
            </a:r>
          </a:p>
          <a:p>
            <a:pPr algn="just">
              <a:lnSpc>
                <a:spcPct val="150000"/>
              </a:lnSpc>
            </a:pPr>
            <a:r>
              <a:rPr lang="en-SG" sz="1600" b="1" u="sng" dirty="0">
                <a:latin typeface="Calibri" panose="020F0502020204030204" pitchFamily="34" charset="0"/>
                <a:cs typeface="Calibri" panose="020F0502020204030204" pitchFamily="34" charset="0"/>
              </a:rPr>
              <a:t>Data</a:t>
            </a:r>
            <a:r>
              <a:rPr lang="en-SG" sz="1600" b="1" dirty="0">
                <a:latin typeface="Calibri" panose="020F0502020204030204" pitchFamily="34" charset="0"/>
                <a:cs typeface="Calibri" panose="020F0502020204030204" pitchFamily="34" charset="0"/>
              </a:rPr>
              <a:t>:    </a:t>
            </a:r>
            <a:r>
              <a:rPr lang="en-SG" sz="1600" dirty="0">
                <a:latin typeface="Calibri" panose="020F0502020204030204" pitchFamily="34" charset="0"/>
                <a:cs typeface="Calibri" panose="020F0502020204030204" pitchFamily="34" charset="0"/>
              </a:rPr>
              <a:t>Historical call data collected between January 2018 and March 2019 related to 13 intents from various sources was used to predict Top-3 Intents for IVR.</a:t>
            </a:r>
          </a:p>
          <a:p>
            <a:pPr algn="just">
              <a:lnSpc>
                <a:spcPct val="150000"/>
              </a:lnSpc>
            </a:pPr>
            <a:r>
              <a:rPr lang="en-SG" sz="1600" b="1" u="sng" dirty="0">
                <a:latin typeface="Calibri" panose="020F0502020204030204" pitchFamily="34" charset="0"/>
                <a:cs typeface="Calibri" panose="020F0502020204030204" pitchFamily="34" charset="0"/>
              </a:rPr>
              <a:t>Modelling Approach</a:t>
            </a:r>
            <a:r>
              <a:rPr lang="en-SG" sz="1600" b="1" dirty="0">
                <a:latin typeface="Calibri" panose="020F0502020204030204" pitchFamily="34" charset="0"/>
                <a:cs typeface="Calibri" panose="020F0502020204030204" pitchFamily="34" charset="0"/>
              </a:rPr>
              <a:t>:  </a:t>
            </a:r>
            <a:r>
              <a:rPr lang="en-SG" sz="1600" dirty="0">
                <a:latin typeface="Calibri" panose="020F0502020204030204" pitchFamily="34" charset="0"/>
                <a:cs typeface="Calibri" panose="020F0502020204030204" pitchFamily="34" charset="0"/>
              </a:rPr>
              <a:t>To develop a prediction module which predicts the top 3 intents using machine learning algorithms. </a:t>
            </a:r>
          </a:p>
          <a:p>
            <a:pPr algn="just">
              <a:lnSpc>
                <a:spcPct val="150000"/>
              </a:lnSpc>
            </a:pPr>
            <a:r>
              <a:rPr lang="en-SG" sz="1600" dirty="0">
                <a:latin typeface="Calibri" panose="020F0502020204030204" pitchFamily="34" charset="0"/>
                <a:cs typeface="Calibri" panose="020F0502020204030204" pitchFamily="34" charset="0"/>
              </a:rPr>
              <a:t>Key steps involved are:</a:t>
            </a:r>
          </a:p>
          <a:p>
            <a:pPr marL="742950" lvl="1" indent="-285750" algn="just">
              <a:lnSpc>
                <a:spcPct val="150000"/>
              </a:lnSpc>
              <a:buFont typeface="Wingdings" panose="05000000000000000000" pitchFamily="2" charset="2"/>
              <a:buChar char="§"/>
            </a:pPr>
            <a:r>
              <a:rPr lang="en-SG" sz="1600" dirty="0">
                <a:latin typeface="Calibri" panose="020F0502020204030204" pitchFamily="34" charset="0"/>
                <a:cs typeface="Calibri" panose="020F0502020204030204" pitchFamily="34" charset="0"/>
              </a:rPr>
              <a:t>To develop a predicted score/probability for each intents independently.  </a:t>
            </a:r>
          </a:p>
          <a:p>
            <a:pPr marL="742950" lvl="1" indent="-285750" algn="just">
              <a:lnSpc>
                <a:spcPct val="150000"/>
              </a:lnSpc>
              <a:buFont typeface="Wingdings" panose="05000000000000000000" pitchFamily="2" charset="2"/>
              <a:buChar char="§"/>
            </a:pPr>
            <a:r>
              <a:rPr lang="en-SG" sz="1600" dirty="0">
                <a:latin typeface="Calibri" panose="020F0502020204030204" pitchFamily="34" charset="0"/>
                <a:cs typeface="Calibri" panose="020F0502020204030204" pitchFamily="34" charset="0"/>
              </a:rPr>
              <a:t>The intents with top 3 score/probabilities were considered for new </a:t>
            </a:r>
            <a:r>
              <a:rPr lang="en-US" sz="1600" dirty="0">
                <a:latin typeface="Calibri" panose="020F0502020204030204" pitchFamily="34" charset="0"/>
                <a:cs typeface="Calibri" panose="020F0502020204030204" pitchFamily="34" charset="0"/>
              </a:rPr>
              <a:t>IVR.</a:t>
            </a:r>
          </a:p>
          <a:p>
            <a:pPr marL="742950" lvl="1" indent="-285750" algn="just">
              <a:lnSpc>
                <a:spcPct val="150000"/>
              </a:lnSpc>
              <a:buFont typeface="Wingdings" panose="05000000000000000000" pitchFamily="2" charset="2"/>
              <a:buChar char="§"/>
            </a:pPr>
            <a:r>
              <a:rPr lang="en-US" sz="1600" dirty="0">
                <a:latin typeface="Calibri" panose="020F0502020204030204" pitchFamily="34" charset="0"/>
                <a:cs typeface="Calibri" panose="020F0502020204030204" pitchFamily="34" charset="0"/>
              </a:rPr>
              <a:t>To validated the model to ensure consistent results on both train and test samples.</a:t>
            </a:r>
            <a:endParaRPr lang="en-SG" sz="1600" dirty="0">
              <a:latin typeface="Calibri" panose="020F0502020204030204" pitchFamily="34" charset="0"/>
              <a:cs typeface="Calibri" panose="020F0502020204030204" pitchFamily="34" charset="0"/>
            </a:endParaRPr>
          </a:p>
          <a:p>
            <a:pPr marL="285750" indent="-285750" algn="just">
              <a:lnSpc>
                <a:spcPct val="150000"/>
              </a:lnSpc>
              <a:buFont typeface="Wingdings" panose="05000000000000000000" pitchFamily="2" charset="2"/>
              <a:buChar char="q"/>
            </a:pPr>
            <a:r>
              <a:rPr lang="en-SG" sz="1600" b="1" dirty="0">
                <a:latin typeface="Calibri" panose="020F0502020204030204" pitchFamily="34" charset="0"/>
                <a:cs typeface="Calibri" panose="020F0502020204030204" pitchFamily="34" charset="0"/>
              </a:rPr>
              <a:t>Model Outcome :  </a:t>
            </a:r>
            <a:r>
              <a:rPr lang="en-SG" sz="1600" dirty="0">
                <a:solidFill>
                  <a:prstClr val="black"/>
                </a:solidFill>
                <a:latin typeface="Calibri" panose="020F0502020204030204"/>
              </a:rPr>
              <a:t>Overall model performance is consistent on both train and test samples with more than 70% Recall (Match rate). This implies that 7 of 10 customers the predicted options will be accurate in real time. The Match rate is higher for top 3 intents (ranging from &gt;80% to 99%). </a:t>
            </a:r>
          </a:p>
        </p:txBody>
      </p:sp>
      <p:sp>
        <p:nvSpPr>
          <p:cNvPr id="5" name="Slide Number Placeholder 2">
            <a:extLst>
              <a:ext uri="{FF2B5EF4-FFF2-40B4-BE49-F238E27FC236}">
                <a16:creationId xmlns:a16="http://schemas.microsoft.com/office/drawing/2014/main" id="{55174EAB-8C69-4184-9D8A-5BC967B04538}"/>
              </a:ext>
            </a:extLst>
          </p:cNvPr>
          <p:cNvSpPr txBox="1">
            <a:spLocks/>
          </p:cNvSpPr>
          <p:nvPr/>
        </p:nvSpPr>
        <p:spPr>
          <a:xfrm>
            <a:off x="10848847" y="5818988"/>
            <a:ext cx="907186"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40000"/>
                    <a:lumOff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25759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Scope and Data</a:t>
            </a:r>
          </a:p>
        </p:txBody>
      </p:sp>
      <p:sp>
        <p:nvSpPr>
          <p:cNvPr id="14" name="TextBox 13">
            <a:extLst>
              <a:ext uri="{FF2B5EF4-FFF2-40B4-BE49-F238E27FC236}">
                <a16:creationId xmlns:a16="http://schemas.microsoft.com/office/drawing/2014/main" id="{38844D6B-24B1-4F41-A6F4-8C4DC574F9B1}"/>
              </a:ext>
            </a:extLst>
          </p:cNvPr>
          <p:cNvSpPr txBox="1"/>
          <p:nvPr/>
        </p:nvSpPr>
        <p:spPr>
          <a:xfrm>
            <a:off x="259882" y="0"/>
            <a:ext cx="11398717" cy="605576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SG" b="1" dirty="0">
                <a:latin typeface="Calibri" panose="020F0502020204030204" pitchFamily="34" charset="0"/>
                <a:cs typeface="Calibri" panose="020F0502020204030204" pitchFamily="34" charset="0"/>
              </a:rPr>
              <a:t>Scope : </a:t>
            </a:r>
          </a:p>
          <a:p>
            <a:pPr marL="742950" lvl="1" indent="-28575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Scope of the project includes the data collected from various touch points – UNO, IVR, My money ,Mega soft , SCOPP, My-flow-POS, Help Line. </a:t>
            </a:r>
          </a:p>
          <a:p>
            <a:pPr marL="742950" lvl="1" indent="-285750" algn="just">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This data was interpreted further to predict the top-3 intents for the customer when customer reaches out XYZ insurance through IVR system.</a:t>
            </a:r>
          </a:p>
          <a:p>
            <a:pPr marL="285750" indent="-285750">
              <a:lnSpc>
                <a:spcPct val="150000"/>
              </a:lnSpc>
              <a:buFont typeface="Wingdings" panose="05000000000000000000" pitchFamily="2" charset="2"/>
              <a:buChar char="q"/>
            </a:pPr>
            <a:r>
              <a:rPr lang="en-SG" b="1" dirty="0">
                <a:latin typeface="Calibri" panose="020F0502020204030204" pitchFamily="34" charset="0"/>
                <a:cs typeface="Calibri" panose="020F0502020204030204" pitchFamily="34" charset="0"/>
              </a:rPr>
              <a:t>Data summary:</a:t>
            </a:r>
            <a:r>
              <a:rPr lang="en-SG" dirty="0">
                <a:latin typeface="Calibri" panose="020F0502020204030204" pitchFamily="34" charset="0"/>
                <a:cs typeface="Calibri" panose="020F0502020204030204" pitchFamily="34" charset="0"/>
              </a:rPr>
              <a:t> </a:t>
            </a:r>
          </a:p>
          <a:p>
            <a:pPr marL="742950" lvl="1" indent="-285750">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Historical IVR calls : </a:t>
            </a:r>
            <a:r>
              <a:rPr lang="en-SG" sz="1600" dirty="0">
                <a:latin typeface="Calibri" panose="020F0502020204030204" pitchFamily="34" charset="0"/>
                <a:cs typeface="Calibri" panose="020F0502020204030204" pitchFamily="34" charset="0"/>
              </a:rPr>
              <a:t>Call details between January 2018 and March 2019 related to 13 intents from various sources.</a:t>
            </a:r>
          </a:p>
          <a:p>
            <a:pPr marL="742950" lvl="1" indent="-285750">
              <a:lnSpc>
                <a:spcPct val="150000"/>
              </a:lnSpc>
              <a:buFont typeface="Wingdings" panose="05000000000000000000" pitchFamily="2" charset="2"/>
              <a:buChar char="Ø"/>
            </a:pPr>
            <a:r>
              <a:rPr lang="en-SG" sz="1600" b="1" dirty="0">
                <a:latin typeface="Calibri" panose="020F0502020204030204" pitchFamily="34" charset="0"/>
                <a:cs typeface="Calibri" panose="020F0502020204030204" pitchFamily="34" charset="0"/>
              </a:rPr>
              <a:t>Number of IVR calls : </a:t>
            </a:r>
            <a:r>
              <a:rPr lang="en-SG" sz="1600" dirty="0">
                <a:latin typeface="Calibri" panose="020F0502020204030204" pitchFamily="34" charset="0"/>
                <a:cs typeface="Calibri" panose="020F0502020204030204" pitchFamily="34" charset="0"/>
              </a:rPr>
              <a:t>51739</a:t>
            </a:r>
          </a:p>
          <a:p>
            <a:pPr marL="742950" lvl="1" indent="-285750">
              <a:lnSpc>
                <a:spcPct val="150000"/>
              </a:lnSpc>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Features in dataset :</a:t>
            </a:r>
          </a:p>
          <a:p>
            <a:pPr marL="1200150" lvl="2"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Intent touch point/ source system details</a:t>
            </a:r>
          </a:p>
          <a:p>
            <a:pPr marL="1200150" lvl="2"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Customer details</a:t>
            </a:r>
          </a:p>
          <a:p>
            <a:pPr marL="1200150" lvl="2"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Policy details</a:t>
            </a:r>
          </a:p>
          <a:p>
            <a:pPr marL="1200150" lvl="2"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180 (including all Indicator variables)</a:t>
            </a:r>
          </a:p>
          <a:p>
            <a:pPr marL="1200150" lvl="2"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Approximately 40 categorical variables (details in Slide  7)</a:t>
            </a:r>
          </a:p>
          <a:p>
            <a:pPr marL="1200150" lvl="2" indent="-285750">
              <a:lnSpc>
                <a:spcPct val="150000"/>
              </a:lnSpc>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p:txBody>
      </p:sp>
      <p:sp>
        <p:nvSpPr>
          <p:cNvPr id="5" name="Slide Number Placeholder 2">
            <a:extLst>
              <a:ext uri="{FF2B5EF4-FFF2-40B4-BE49-F238E27FC236}">
                <a16:creationId xmlns:a16="http://schemas.microsoft.com/office/drawing/2014/main" id="{55174EAB-8C69-4184-9D8A-5BC967B04538}"/>
              </a:ext>
            </a:extLst>
          </p:cNvPr>
          <p:cNvSpPr txBox="1">
            <a:spLocks/>
          </p:cNvSpPr>
          <p:nvPr/>
        </p:nvSpPr>
        <p:spPr>
          <a:xfrm>
            <a:off x="10848847" y="5818988"/>
            <a:ext cx="907186"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40000"/>
                    <a:lumOff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276145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E41B-C316-47BC-8DC2-E72FBD1811A9}"/>
              </a:ext>
            </a:extLst>
          </p:cNvPr>
          <p:cNvSpPr>
            <a:spLocks noGrp="1"/>
          </p:cNvSpPr>
          <p:nvPr>
            <p:ph type="sldNum" sz="quarter" idx="12"/>
          </p:nvPr>
        </p:nvSpPr>
        <p:spPr>
          <a:xfrm>
            <a:off x="10746105" y="5820118"/>
            <a:ext cx="907186" cy="498470"/>
          </a:xfrm>
        </p:spPr>
        <p:txBody>
          <a:bodyPr/>
          <a:lstStyle/>
          <a:p>
            <a:fld id="{6D22F896-40B5-4ADD-8801-0D06FADFA095}" type="slidenum">
              <a:rPr lang="en-US" smtClean="0"/>
              <a:t>6</a:t>
            </a:fld>
            <a:endParaRPr lang="en-US" dirty="0"/>
          </a:p>
        </p:txBody>
      </p:sp>
      <p:grpSp>
        <p:nvGrpSpPr>
          <p:cNvPr id="5" name="Group 4">
            <a:extLst>
              <a:ext uri="{FF2B5EF4-FFF2-40B4-BE49-F238E27FC236}">
                <a16:creationId xmlns:a16="http://schemas.microsoft.com/office/drawing/2014/main" id="{BF760DA3-287B-4CA3-98D2-AD1CC69652EB}"/>
              </a:ext>
            </a:extLst>
          </p:cNvPr>
          <p:cNvGrpSpPr/>
          <p:nvPr/>
        </p:nvGrpSpPr>
        <p:grpSpPr>
          <a:xfrm>
            <a:off x="162744" y="780593"/>
            <a:ext cx="11176312" cy="2757737"/>
            <a:chOff x="-303913" y="735956"/>
            <a:chExt cx="11237837" cy="2703885"/>
          </a:xfrm>
        </p:grpSpPr>
        <p:sp>
          <p:nvSpPr>
            <p:cNvPr id="6" name="TextBox 5">
              <a:extLst>
                <a:ext uri="{FF2B5EF4-FFF2-40B4-BE49-F238E27FC236}">
                  <a16:creationId xmlns:a16="http://schemas.microsoft.com/office/drawing/2014/main" id="{5E10E1E6-0711-4369-8733-15F78C06CB0C}"/>
                </a:ext>
              </a:extLst>
            </p:cNvPr>
            <p:cNvSpPr txBox="1"/>
            <p:nvPr/>
          </p:nvSpPr>
          <p:spPr>
            <a:xfrm>
              <a:off x="7572791" y="907941"/>
              <a:ext cx="3009091" cy="2000548"/>
            </a:xfrm>
            <a:prstGeom prst="rect">
              <a:avLst/>
            </a:prstGeom>
            <a:noFill/>
          </p:spPr>
          <p:txBody>
            <a:bodyPr wrap="square" rtlCol="0">
              <a:spAutoFit/>
            </a:bodyPr>
            <a:lstStyle/>
            <a:p>
              <a:pPr lvl="1" defTabSz="914400"/>
              <a:r>
                <a:rPr lang="en-US" sz="1600" b="1" dirty="0">
                  <a:solidFill>
                    <a:prstClr val="black"/>
                  </a:solidFill>
                  <a:latin typeface="Calibri" panose="020F0502020204030204"/>
                </a:rPr>
                <a:t>Customer details </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Education </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Occupation</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Income </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Individual Net worth</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Single / Multiple Policy Holder </a:t>
              </a:r>
            </a:p>
            <a:p>
              <a:endParaRPr lang="en-SG" dirty="0"/>
            </a:p>
          </p:txBody>
        </p:sp>
        <p:grpSp>
          <p:nvGrpSpPr>
            <p:cNvPr id="7" name="Group 6">
              <a:extLst>
                <a:ext uri="{FF2B5EF4-FFF2-40B4-BE49-F238E27FC236}">
                  <a16:creationId xmlns:a16="http://schemas.microsoft.com/office/drawing/2014/main" id="{3DA37047-14DA-4DC5-81FC-E5D4051CC929}"/>
                </a:ext>
              </a:extLst>
            </p:cNvPr>
            <p:cNvGrpSpPr/>
            <p:nvPr/>
          </p:nvGrpSpPr>
          <p:grpSpPr>
            <a:xfrm>
              <a:off x="-303913" y="743853"/>
              <a:ext cx="4220606" cy="2695988"/>
              <a:chOff x="-202460" y="691309"/>
              <a:chExt cx="4203125" cy="2693044"/>
            </a:xfrm>
          </p:grpSpPr>
          <p:sp>
            <p:nvSpPr>
              <p:cNvPr id="11" name="TextBox 10">
                <a:extLst>
                  <a:ext uri="{FF2B5EF4-FFF2-40B4-BE49-F238E27FC236}">
                    <a16:creationId xmlns:a16="http://schemas.microsoft.com/office/drawing/2014/main" id="{8361AD09-0D15-41A6-91F6-B517D1E8D069}"/>
                  </a:ext>
                </a:extLst>
              </p:cNvPr>
              <p:cNvSpPr txBox="1"/>
              <p:nvPr/>
            </p:nvSpPr>
            <p:spPr>
              <a:xfrm>
                <a:off x="-202460" y="855397"/>
                <a:ext cx="4203125" cy="2366280"/>
              </a:xfrm>
              <a:prstGeom prst="rect">
                <a:avLst/>
              </a:prstGeom>
              <a:noFill/>
              <a:ln>
                <a:noFill/>
              </a:ln>
            </p:spPr>
            <p:txBody>
              <a:bodyPr wrap="square" rtlCol="0">
                <a:spAutoFit/>
              </a:bodyPr>
              <a:lstStyle/>
              <a:p>
                <a:pPr lvl="1" algn="just" defTabSz="914400"/>
                <a:r>
                  <a:rPr lang="en-US" sz="1600" b="1" dirty="0">
                    <a:solidFill>
                      <a:prstClr val="black"/>
                    </a:solidFill>
                    <a:latin typeface="Calibri" panose="020F0502020204030204"/>
                  </a:rPr>
                  <a:t>IVR Call Details</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Helpline Details</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SCOPP- Email ticket is logged with Intent</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My Money System Customer Call details</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 Mega soft -Hardcopy Material package dispatched</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UNO-Email send by Customer details</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IVR -Number of times that Policy ID served through IVR for Intent</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 Any walk-in to XYZ Branch</a:t>
                </a:r>
              </a:p>
            </p:txBody>
          </p:sp>
          <p:sp>
            <p:nvSpPr>
              <p:cNvPr id="12" name="Rectangle: Rounded Corners 11">
                <a:extLst>
                  <a:ext uri="{FF2B5EF4-FFF2-40B4-BE49-F238E27FC236}">
                    <a16:creationId xmlns:a16="http://schemas.microsoft.com/office/drawing/2014/main" id="{D873AEA7-704A-409F-A6EE-B4652E0D2AE4}"/>
                  </a:ext>
                </a:extLst>
              </p:cNvPr>
              <p:cNvSpPr/>
              <p:nvPr/>
            </p:nvSpPr>
            <p:spPr>
              <a:xfrm>
                <a:off x="-646" y="691309"/>
                <a:ext cx="3857309" cy="26930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8" name="TextBox 7">
              <a:extLst>
                <a:ext uri="{FF2B5EF4-FFF2-40B4-BE49-F238E27FC236}">
                  <a16:creationId xmlns:a16="http://schemas.microsoft.com/office/drawing/2014/main" id="{4BFE033F-D29E-4E8C-AAD9-44BFCF318E3B}"/>
                </a:ext>
              </a:extLst>
            </p:cNvPr>
            <p:cNvSpPr txBox="1"/>
            <p:nvPr/>
          </p:nvSpPr>
          <p:spPr>
            <a:xfrm>
              <a:off x="3772092" y="901482"/>
              <a:ext cx="3228140" cy="1916217"/>
            </a:xfrm>
            <a:prstGeom prst="rect">
              <a:avLst/>
            </a:prstGeom>
            <a:noFill/>
          </p:spPr>
          <p:txBody>
            <a:bodyPr wrap="square" rtlCol="0">
              <a:spAutoFit/>
            </a:bodyPr>
            <a:lstStyle/>
            <a:p>
              <a:pPr lvl="1" defTabSz="914400"/>
              <a:r>
                <a:rPr lang="en-US" sz="1600" b="1" dirty="0">
                  <a:solidFill>
                    <a:prstClr val="black"/>
                  </a:solidFill>
                  <a:latin typeface="Calibri" panose="020F0502020204030204"/>
                </a:rPr>
                <a:t>Insurance Policy details</a:t>
              </a:r>
              <a:endParaRPr lang="en-US" b="1" dirty="0">
                <a:solidFill>
                  <a:prstClr val="black"/>
                </a:solidFill>
                <a:latin typeface="Calibri" panose="020F0502020204030204"/>
              </a:endParaRP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Policy channel</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Plan family</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Plan category</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 Electronic Clearing Service</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policy coverage term</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policy premium term</a:t>
              </a:r>
            </a:p>
            <a:p>
              <a:pPr marL="742950" lvl="1" indent="-285750" defTabSz="914400">
                <a:buFont typeface="Wingdings" panose="05000000000000000000" pitchFamily="2" charset="2"/>
                <a:buChar char="Ø"/>
              </a:pPr>
              <a:r>
                <a:rPr lang="en-US" sz="1500" dirty="0">
                  <a:solidFill>
                    <a:prstClr val="black"/>
                  </a:solidFill>
                  <a:latin typeface="Calibri" panose="020F0502020204030204"/>
                </a:rPr>
                <a:t>new policy</a:t>
              </a:r>
            </a:p>
          </p:txBody>
        </p:sp>
        <p:sp>
          <p:nvSpPr>
            <p:cNvPr id="9" name="Rectangle: Rounded Corners 8">
              <a:extLst>
                <a:ext uri="{FF2B5EF4-FFF2-40B4-BE49-F238E27FC236}">
                  <a16:creationId xmlns:a16="http://schemas.microsoft.com/office/drawing/2014/main" id="{DA7AEC15-257C-4738-B7F1-DCC3157F890E}"/>
                </a:ext>
              </a:extLst>
            </p:cNvPr>
            <p:cNvSpPr/>
            <p:nvPr/>
          </p:nvSpPr>
          <p:spPr>
            <a:xfrm>
              <a:off x="4015211" y="735956"/>
              <a:ext cx="3343670" cy="26930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Rounded Corners 9">
              <a:extLst>
                <a:ext uri="{FF2B5EF4-FFF2-40B4-BE49-F238E27FC236}">
                  <a16:creationId xmlns:a16="http://schemas.microsoft.com/office/drawing/2014/main" id="{0D354096-A716-4AB2-8641-0CDF74B7CF48}"/>
                </a:ext>
              </a:extLst>
            </p:cNvPr>
            <p:cNvSpPr/>
            <p:nvPr/>
          </p:nvSpPr>
          <p:spPr>
            <a:xfrm>
              <a:off x="7590254" y="743853"/>
              <a:ext cx="3343670" cy="26930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13" name="TextBox 12">
            <a:extLst>
              <a:ext uri="{FF2B5EF4-FFF2-40B4-BE49-F238E27FC236}">
                <a16:creationId xmlns:a16="http://schemas.microsoft.com/office/drawing/2014/main" id="{27644EA4-997D-4567-8880-7BDDDBCE14EB}"/>
              </a:ext>
            </a:extLst>
          </p:cNvPr>
          <p:cNvSpPr txBox="1"/>
          <p:nvPr/>
        </p:nvSpPr>
        <p:spPr>
          <a:xfrm>
            <a:off x="162744" y="5672096"/>
            <a:ext cx="5998886" cy="600164"/>
          </a:xfrm>
          <a:prstGeom prst="rect">
            <a:avLst/>
          </a:prstGeom>
          <a:noFill/>
        </p:spPr>
        <p:txBody>
          <a:bodyPr wrap="square" rtlCol="0">
            <a:spAutoFit/>
          </a:bodyPr>
          <a:lstStyle/>
          <a:p>
            <a:r>
              <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Summary</a:t>
            </a:r>
            <a:endParaRPr lang="en-SG" sz="4000" dirty="0"/>
          </a:p>
        </p:txBody>
      </p:sp>
      <p:sp>
        <p:nvSpPr>
          <p:cNvPr id="14" name="TextBox 13">
            <a:extLst>
              <a:ext uri="{FF2B5EF4-FFF2-40B4-BE49-F238E27FC236}">
                <a16:creationId xmlns:a16="http://schemas.microsoft.com/office/drawing/2014/main" id="{261F0912-6923-4DFB-8912-2D6965A32813}"/>
              </a:ext>
            </a:extLst>
          </p:cNvPr>
          <p:cNvSpPr txBox="1"/>
          <p:nvPr/>
        </p:nvSpPr>
        <p:spPr>
          <a:xfrm>
            <a:off x="447261" y="200089"/>
            <a:ext cx="9233452" cy="338554"/>
          </a:xfrm>
          <a:prstGeom prst="rect">
            <a:avLst/>
          </a:prstGeom>
          <a:noFill/>
        </p:spPr>
        <p:txBody>
          <a:bodyPr wrap="square" rtlCol="0">
            <a:spAutoFit/>
          </a:bodyPr>
          <a:lstStyle/>
          <a:p>
            <a:pPr marL="285750" indent="-285750">
              <a:buFont typeface="Wingdings" panose="05000000000000000000" pitchFamily="2" charset="2"/>
              <a:buChar char="Ø"/>
            </a:pPr>
            <a:r>
              <a:rPr lang="en-SG" sz="1600" dirty="0">
                <a:latin typeface="Calibri" panose="020F0502020204030204" pitchFamily="34" charset="0"/>
                <a:cs typeface="Calibri" panose="020F0502020204030204" pitchFamily="34" charset="0"/>
              </a:rPr>
              <a:t>The data can be categorised into 3 details depending on the information  as shown :</a:t>
            </a:r>
          </a:p>
        </p:txBody>
      </p:sp>
      <p:sp>
        <p:nvSpPr>
          <p:cNvPr id="15" name="TextBox 14">
            <a:extLst>
              <a:ext uri="{FF2B5EF4-FFF2-40B4-BE49-F238E27FC236}">
                <a16:creationId xmlns:a16="http://schemas.microsoft.com/office/drawing/2014/main" id="{C63F2E89-A0A4-478D-B4A5-98627BBE1FFC}"/>
              </a:ext>
            </a:extLst>
          </p:cNvPr>
          <p:cNvSpPr txBox="1"/>
          <p:nvPr/>
        </p:nvSpPr>
        <p:spPr>
          <a:xfrm>
            <a:off x="162745" y="3766925"/>
            <a:ext cx="11176311" cy="1900777"/>
          </a:xfrm>
          <a:prstGeom prst="rect">
            <a:avLst/>
          </a:prstGeom>
          <a:noFill/>
        </p:spPr>
        <p:txBody>
          <a:bodyPr wrap="square" rtlCol="0">
            <a:spAutoFit/>
          </a:bodyPr>
          <a:lstStyle/>
          <a:p>
            <a:pPr>
              <a:lnSpc>
                <a:spcPct val="150000"/>
              </a:lnSpc>
            </a:pPr>
            <a:r>
              <a:rPr lang="en-SG" sz="1600" b="1" dirty="0">
                <a:latin typeface="Calibri" panose="020F0502020204030204" pitchFamily="34" charset="0"/>
                <a:cs typeface="Calibri" panose="020F0502020204030204" pitchFamily="34" charset="0"/>
              </a:rPr>
              <a:t>Clean_Intent </a:t>
            </a:r>
            <a:r>
              <a:rPr lang="en-SG" sz="1600" dirty="0">
                <a:latin typeface="Calibri" panose="020F0502020204030204" pitchFamily="34" charset="0"/>
                <a:cs typeface="Calibri" panose="020F0502020204030204" pitchFamily="34" charset="0"/>
              </a:rPr>
              <a:t>is the target variable , which is to be predicted specific to customers .</a:t>
            </a:r>
          </a:p>
          <a:p>
            <a:pPr marL="742950" lvl="1" indent="-285750">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 13 distinct values </a:t>
            </a:r>
          </a:p>
          <a:p>
            <a:pPr marL="742950" lvl="1" indent="-285750">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 Depending on the call details of IVR , Intent has been categorised and this has been converted to labels(0-12)</a:t>
            </a:r>
          </a:p>
          <a:p>
            <a:pPr marL="742950" lvl="1" indent="-285750">
              <a:lnSpc>
                <a:spcPct val="150000"/>
              </a:lnSpc>
              <a:buFont typeface="Wingdings" panose="05000000000000000000" pitchFamily="2" charset="2"/>
              <a:buChar char="Ø"/>
            </a:pPr>
            <a:r>
              <a:rPr lang="en-SG" sz="1600" dirty="0">
                <a:latin typeface="Calibri" panose="020F0502020204030204" pitchFamily="34" charset="0"/>
                <a:cs typeface="Calibri" panose="020F0502020204030204" pitchFamily="34" charset="0"/>
              </a:rPr>
              <a:t>The business problem is to identify and predict top 3 intents when the customer calls the IVR based on the historical data.</a:t>
            </a:r>
          </a:p>
          <a:p>
            <a:pPr>
              <a:lnSpc>
                <a:spcPct val="150000"/>
              </a:lnSpc>
            </a:pPr>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508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5A2886F-CB10-4C47-910A-5F085E76D806}"/>
              </a:ext>
            </a:extLst>
          </p:cNvPr>
          <p:cNvSpPr>
            <a:spLocks noGrp="1"/>
          </p:cNvSpPr>
          <p:nvPr>
            <p:ph type="title"/>
          </p:nvPr>
        </p:nvSpPr>
        <p:spPr>
          <a:xfrm>
            <a:off x="0" y="5605951"/>
            <a:ext cx="11529391" cy="725557"/>
          </a:xfrm>
        </p:spPr>
        <p:txBody>
          <a:bodyPr>
            <a:no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Data and its Variables (Features)</a:t>
            </a:r>
          </a:p>
        </p:txBody>
      </p:sp>
      <p:graphicFrame>
        <p:nvGraphicFramePr>
          <p:cNvPr id="3" name="Table 2">
            <a:extLst>
              <a:ext uri="{FF2B5EF4-FFF2-40B4-BE49-F238E27FC236}">
                <a16:creationId xmlns:a16="http://schemas.microsoft.com/office/drawing/2014/main" id="{C056AD7D-C8A3-4618-88D0-CE14AEE8DFB3}"/>
              </a:ext>
            </a:extLst>
          </p:cNvPr>
          <p:cNvGraphicFramePr>
            <a:graphicFrameLocks noGrp="1"/>
          </p:cNvGraphicFramePr>
          <p:nvPr>
            <p:extLst>
              <p:ext uri="{D42A27DB-BD31-4B8C-83A1-F6EECF244321}">
                <p14:modId xmlns:p14="http://schemas.microsoft.com/office/powerpoint/2010/main" val="2181428814"/>
              </p:ext>
            </p:extLst>
          </p:nvPr>
        </p:nvGraphicFramePr>
        <p:xfrm>
          <a:off x="0" y="0"/>
          <a:ext cx="11728174" cy="5605951"/>
        </p:xfrm>
        <a:graphic>
          <a:graphicData uri="http://schemas.openxmlformats.org/drawingml/2006/table">
            <a:tbl>
              <a:tblPr/>
              <a:tblGrid>
                <a:gridCol w="2598168">
                  <a:extLst>
                    <a:ext uri="{9D8B030D-6E8A-4147-A177-3AD203B41FA5}">
                      <a16:colId xmlns:a16="http://schemas.microsoft.com/office/drawing/2014/main" val="620507787"/>
                    </a:ext>
                  </a:extLst>
                </a:gridCol>
                <a:gridCol w="9130006">
                  <a:extLst>
                    <a:ext uri="{9D8B030D-6E8A-4147-A177-3AD203B41FA5}">
                      <a16:colId xmlns:a16="http://schemas.microsoft.com/office/drawing/2014/main" val="3733540742"/>
                    </a:ext>
                  </a:extLst>
                </a:gridCol>
              </a:tblGrid>
              <a:tr h="136221">
                <a:tc>
                  <a:txBody>
                    <a:bodyPr/>
                    <a:lstStyle/>
                    <a:p>
                      <a:pPr algn="l" fontAlgn="t"/>
                      <a:r>
                        <a:rPr lang="en-SG" sz="870" b="1" i="0" u="none" strike="noStrike" dirty="0">
                          <a:solidFill>
                            <a:srgbClr val="000000"/>
                          </a:solidFill>
                          <a:effectLst/>
                          <a:latin typeface="Calibri" panose="020F0502020204030204" pitchFamily="34" charset="0"/>
                        </a:rPr>
                        <a:t>VARIABLE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l" fontAlgn="b"/>
                      <a:r>
                        <a:rPr lang="en-SG" sz="870" b="1" i="0" u="none" strike="noStrike" dirty="0">
                          <a:solidFill>
                            <a:srgbClr val="000000"/>
                          </a:solidFill>
                          <a:effectLst/>
                          <a:latin typeface="Calibri" panose="020F0502020204030204" pitchFamily="34" charset="0"/>
                        </a:rPr>
                        <a:t>DESCRIPTION</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extLst>
                  <a:ext uri="{0D108BD9-81ED-4DB2-BD59-A6C34878D82A}">
                    <a16:rowId xmlns:a16="http://schemas.microsoft.com/office/drawing/2014/main" val="1352224499"/>
                  </a:ext>
                </a:extLst>
              </a:tr>
              <a:tr h="136221">
                <a:tc>
                  <a:txBody>
                    <a:bodyPr/>
                    <a:lstStyle/>
                    <a:p>
                      <a:pPr algn="l" fontAlgn="t"/>
                      <a:r>
                        <a:rPr lang="en-SG" sz="870" b="1" i="0" u="none" strike="noStrike" dirty="0">
                          <a:solidFill>
                            <a:srgbClr val="000000"/>
                          </a:solidFill>
                          <a:effectLst/>
                          <a:latin typeface="Calibri" panose="020F0502020204030204" pitchFamily="34" charset="0"/>
                        </a:rPr>
                        <a:t>mapped_pol_id</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870" b="1" i="0" u="none" strike="noStrike" dirty="0">
                          <a:solidFill>
                            <a:srgbClr val="000000"/>
                          </a:solidFill>
                          <a:effectLst/>
                          <a:latin typeface="Calibri" panose="020F0502020204030204" pitchFamily="34" charset="0"/>
                        </a:rPr>
                        <a:t>Customer_id</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626815"/>
                  </a:ext>
                </a:extLst>
              </a:tr>
              <a:tr h="136221">
                <a:tc>
                  <a:txBody>
                    <a:bodyPr/>
                    <a:lstStyle/>
                    <a:p>
                      <a:pPr algn="l" fontAlgn="t"/>
                      <a:r>
                        <a:rPr lang="en-SG" sz="870" b="1" i="0" u="none" strike="noStrike" dirty="0">
                          <a:solidFill>
                            <a:srgbClr val="000000"/>
                          </a:solidFill>
                          <a:effectLst/>
                          <a:latin typeface="Calibri" panose="020F0502020204030204" pitchFamily="34" charset="0"/>
                        </a:rPr>
                        <a:t>CLEAN_INTENT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70" b="1" i="0" u="none" strike="noStrike" dirty="0">
                          <a:solidFill>
                            <a:srgbClr val="000000"/>
                          </a:solidFill>
                          <a:effectLst/>
                          <a:latin typeface="Calibri" panose="020F0502020204030204" pitchFamily="34" charset="0"/>
                        </a:rPr>
                        <a:t>Helpline System- Keeps Track of Inbound calls to Max and Intent for which Call has been made</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910412"/>
                  </a:ext>
                </a:extLst>
              </a:tr>
              <a:tr h="136221">
                <a:tc>
                  <a:txBody>
                    <a:bodyPr/>
                    <a:lstStyle/>
                    <a:p>
                      <a:pPr algn="l" fontAlgn="t"/>
                      <a:r>
                        <a:rPr lang="en-SG" sz="870" b="1" i="0" u="none" strike="noStrike" dirty="0">
                          <a:solidFill>
                            <a:srgbClr val="000000"/>
                          </a:solidFill>
                          <a:effectLst/>
                          <a:latin typeface="Calibri" panose="020F0502020204030204" pitchFamily="34" charset="0"/>
                        </a:rPr>
                        <a:t>POS_COUNT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870" b="1" i="0" u="none" strike="noStrike" dirty="0">
                          <a:solidFill>
                            <a:srgbClr val="000000"/>
                          </a:solidFill>
                          <a:effectLst/>
                          <a:latin typeface="Calibri" panose="020F0502020204030204" pitchFamily="34" charset="0"/>
                        </a:rPr>
                        <a:t>POS System- Any walkin to Max Branch is recorded in this system</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453659"/>
                  </a:ext>
                </a:extLst>
              </a:tr>
              <a:tr h="136221">
                <a:tc>
                  <a:txBody>
                    <a:bodyPr/>
                    <a:lstStyle/>
                    <a:p>
                      <a:pPr algn="l" fontAlgn="t"/>
                      <a:r>
                        <a:rPr lang="en-SG" sz="870" b="1" i="0" u="none" strike="noStrike" dirty="0">
                          <a:solidFill>
                            <a:srgbClr val="000000"/>
                          </a:solidFill>
                          <a:effectLst/>
                          <a:latin typeface="Calibri" panose="020F0502020204030204" pitchFamily="34" charset="0"/>
                        </a:rPr>
                        <a:t>POS_VINTAGE_SCORE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3316264022"/>
                  </a:ext>
                </a:extLst>
              </a:tr>
              <a:tr h="136221">
                <a:tc>
                  <a:txBody>
                    <a:bodyPr/>
                    <a:lstStyle/>
                    <a:p>
                      <a:pPr algn="l" fontAlgn="t"/>
                      <a:r>
                        <a:rPr lang="en-SG" sz="870" b="1" i="0" u="none" strike="noStrike" dirty="0">
                          <a:solidFill>
                            <a:srgbClr val="000000"/>
                          </a:solidFill>
                          <a:effectLst/>
                          <a:latin typeface="Calibri" panose="020F0502020204030204" pitchFamily="34" charset="0"/>
                        </a:rPr>
                        <a:t>POS_SYS_TOUCH_PT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4071997915"/>
                  </a:ext>
                </a:extLst>
              </a:tr>
              <a:tr h="136221">
                <a:tc>
                  <a:txBody>
                    <a:bodyPr/>
                    <a:lstStyle/>
                    <a:p>
                      <a:pPr algn="l" fontAlgn="t"/>
                      <a:r>
                        <a:rPr lang="en-SG" sz="870" b="1" i="0" u="none" strike="noStrike" dirty="0">
                          <a:solidFill>
                            <a:srgbClr val="000000"/>
                          </a:solidFill>
                          <a:effectLst/>
                          <a:latin typeface="Calibri" panose="020F0502020204030204" pitchFamily="34" charset="0"/>
                        </a:rPr>
                        <a:t>REN_COUNT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b"/>
                      <a:r>
                        <a:rPr lang="en-US" sz="870" b="1" i="0" u="none" strike="noStrike" dirty="0">
                          <a:solidFill>
                            <a:srgbClr val="000000"/>
                          </a:solidFill>
                          <a:effectLst/>
                          <a:latin typeface="Calibri" panose="020F0502020204030204" pitchFamily="34" charset="0"/>
                        </a:rPr>
                        <a:t>Renewal System - Keeps the Record of Outbound Calls to client related to Renewal of premium</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682607"/>
                  </a:ext>
                </a:extLst>
              </a:tr>
              <a:tr h="136221">
                <a:tc>
                  <a:txBody>
                    <a:bodyPr/>
                    <a:lstStyle/>
                    <a:p>
                      <a:pPr algn="l" fontAlgn="t"/>
                      <a:r>
                        <a:rPr lang="en-SG" sz="870" b="1" i="0" u="none" strike="noStrike" dirty="0">
                          <a:solidFill>
                            <a:srgbClr val="000000"/>
                          </a:solidFill>
                          <a:effectLst/>
                          <a:latin typeface="Calibri" panose="020F0502020204030204" pitchFamily="34" charset="0"/>
                        </a:rPr>
                        <a:t>REN_VINTAGE_SCORE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4184159896"/>
                  </a:ext>
                </a:extLst>
              </a:tr>
              <a:tr h="136221">
                <a:tc>
                  <a:txBody>
                    <a:bodyPr/>
                    <a:lstStyle/>
                    <a:p>
                      <a:pPr algn="l" fontAlgn="t"/>
                      <a:r>
                        <a:rPr lang="en-SG" sz="870" b="1" i="0" u="none" strike="noStrike" dirty="0">
                          <a:solidFill>
                            <a:srgbClr val="000000"/>
                          </a:solidFill>
                          <a:effectLst/>
                          <a:latin typeface="Calibri" panose="020F0502020204030204" pitchFamily="34" charset="0"/>
                        </a:rPr>
                        <a:t>REN_SYS_TOUCH_PT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4205170614"/>
                  </a:ext>
                </a:extLst>
              </a:tr>
              <a:tr h="136221">
                <a:tc>
                  <a:txBody>
                    <a:bodyPr/>
                    <a:lstStyle/>
                    <a:p>
                      <a:pPr algn="l" fontAlgn="t"/>
                      <a:r>
                        <a:rPr lang="en-SG" sz="870" b="1" i="0" u="none" strike="noStrike" dirty="0">
                          <a:solidFill>
                            <a:srgbClr val="000000"/>
                          </a:solidFill>
                          <a:effectLst/>
                          <a:latin typeface="Calibri" panose="020F0502020204030204" pitchFamily="34" charset="0"/>
                        </a:rPr>
                        <a:t>DELIVERY_STATUS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913601381"/>
                  </a:ext>
                </a:extLst>
              </a:tr>
              <a:tr h="136221">
                <a:tc>
                  <a:txBody>
                    <a:bodyPr/>
                    <a:lstStyle/>
                    <a:p>
                      <a:pPr algn="l" fontAlgn="t"/>
                      <a:r>
                        <a:rPr lang="en-SG" sz="870" b="1" i="0" u="none" strike="noStrike" dirty="0">
                          <a:solidFill>
                            <a:srgbClr val="000000"/>
                          </a:solidFill>
                          <a:effectLst/>
                          <a:latin typeface="Calibri" panose="020F0502020204030204" pitchFamily="34" charset="0"/>
                        </a:rPr>
                        <a:t>UNO_CS_COMM_COUNT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870" b="1" i="0" u="none" strike="noStrike" dirty="0">
                          <a:solidFill>
                            <a:srgbClr val="000000"/>
                          </a:solidFill>
                          <a:effectLst/>
                          <a:latin typeface="Calibri" panose="020F0502020204030204" pitchFamily="34" charset="0"/>
                        </a:rPr>
                        <a:t>UNO-CS Communication System stores the journey/ Status of ticket generated in helpline.i.e Any change in the ticket like Closure, Escalted is stored in this system</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290316"/>
                  </a:ext>
                </a:extLst>
              </a:tr>
              <a:tr h="136221">
                <a:tc>
                  <a:txBody>
                    <a:bodyPr/>
                    <a:lstStyle/>
                    <a:p>
                      <a:pPr algn="l" fontAlgn="t"/>
                      <a:r>
                        <a:rPr lang="en-SG" sz="870" b="1" i="0" u="none" strike="noStrike" dirty="0">
                          <a:solidFill>
                            <a:srgbClr val="000000"/>
                          </a:solidFill>
                          <a:effectLst/>
                          <a:latin typeface="Calibri" panose="020F0502020204030204" pitchFamily="34" charset="0"/>
                        </a:rPr>
                        <a:t>COMM_VINTAGE_SCORE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1279227115"/>
                  </a:ext>
                </a:extLst>
              </a:tr>
              <a:tr h="136221">
                <a:tc>
                  <a:txBody>
                    <a:bodyPr/>
                    <a:lstStyle/>
                    <a:p>
                      <a:pPr algn="l" fontAlgn="t"/>
                      <a:r>
                        <a:rPr lang="en-SG" sz="870" b="1" i="0" u="none" strike="noStrike" dirty="0">
                          <a:solidFill>
                            <a:srgbClr val="000000"/>
                          </a:solidFill>
                          <a:effectLst/>
                          <a:latin typeface="Calibri" panose="020F0502020204030204" pitchFamily="34" charset="0"/>
                        </a:rPr>
                        <a:t>UNO_CS_COMM_SYS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3210735392"/>
                  </a:ext>
                </a:extLst>
              </a:tr>
              <a:tr h="136221">
                <a:tc>
                  <a:txBody>
                    <a:bodyPr/>
                    <a:lstStyle/>
                    <a:p>
                      <a:pPr algn="l" fontAlgn="t"/>
                      <a:r>
                        <a:rPr lang="en-SG" sz="870" b="1" i="0" u="none" strike="noStrike" dirty="0">
                          <a:solidFill>
                            <a:srgbClr val="000000"/>
                          </a:solidFill>
                          <a:effectLst/>
                          <a:latin typeface="Calibri" panose="020F0502020204030204" pitchFamily="34" charset="0"/>
                        </a:rPr>
                        <a:t>SCP_SMS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dirty="0">
                          <a:solidFill>
                            <a:srgbClr val="000000"/>
                          </a:solidFill>
                          <a:effectLst/>
                          <a:latin typeface="Calibri" panose="020F0502020204030204" pitchFamily="34" charset="0"/>
                        </a:rPr>
                        <a:t>Dummy Variable for SCOPP-SMS System ( Value in these columns is number of times SMS is sent in last 15 days)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16731"/>
                  </a:ext>
                </a:extLst>
              </a:tr>
              <a:tr h="173942">
                <a:tc>
                  <a:txBody>
                    <a:bodyPr/>
                    <a:lstStyle/>
                    <a:p>
                      <a:pPr algn="l" fontAlgn="t"/>
                      <a:r>
                        <a:rPr lang="en-SG" sz="870" b="1" i="0" u="none" strike="noStrike" dirty="0">
                          <a:solidFill>
                            <a:srgbClr val="000000"/>
                          </a:solidFill>
                          <a:effectLst/>
                          <a:latin typeface="Calibri" panose="020F0502020204030204" pitchFamily="34" charset="0"/>
                        </a:rPr>
                        <a:t>MON_CLEARANCE_COUNT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70" b="1" i="0" u="none" strike="noStrike" dirty="0">
                          <a:solidFill>
                            <a:srgbClr val="000000"/>
                          </a:solidFill>
                          <a:effectLst/>
                          <a:latin typeface="Calibri" panose="020F0502020204030204" pitchFamily="34" charset="0"/>
                        </a:rPr>
                        <a:t>My Money System - In this Transaction related to payment is recorded e.g. cheque cleared , cheeque bounced etc.</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222732"/>
                  </a:ext>
                </a:extLst>
              </a:tr>
              <a:tr h="187801">
                <a:tc>
                  <a:txBody>
                    <a:bodyPr/>
                    <a:lstStyle/>
                    <a:p>
                      <a:pPr algn="l" fontAlgn="t"/>
                      <a:r>
                        <a:rPr lang="en-SG" sz="870" b="1" i="0" u="none" strike="noStrike" dirty="0">
                          <a:solidFill>
                            <a:srgbClr val="000000"/>
                          </a:solidFill>
                          <a:effectLst/>
                          <a:latin typeface="Calibri" panose="020F0502020204030204" pitchFamily="34" charset="0"/>
                        </a:rPr>
                        <a:t>IVR</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70" b="1" i="0" u="none" strike="noStrike" dirty="0">
                          <a:solidFill>
                            <a:srgbClr val="000000"/>
                          </a:solidFill>
                          <a:effectLst/>
                          <a:latin typeface="Calibri" panose="020F0502020204030204" pitchFamily="34" charset="0"/>
                        </a:rPr>
                        <a:t>Dummy Variables/ Tranpose - Number of times that PolicY ID been served through IVR for particular Intent</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115884"/>
                  </a:ext>
                </a:extLst>
              </a:tr>
              <a:tr h="136221">
                <a:tc>
                  <a:txBody>
                    <a:bodyPr/>
                    <a:lstStyle/>
                    <a:p>
                      <a:pPr algn="l" fontAlgn="t"/>
                      <a:r>
                        <a:rPr lang="en-SG" sz="870" b="1" i="0" u="none" strike="noStrike" dirty="0">
                          <a:solidFill>
                            <a:srgbClr val="000000"/>
                          </a:solidFill>
                          <a:effectLst/>
                          <a:latin typeface="Calibri" panose="020F0502020204030204" pitchFamily="34" charset="0"/>
                        </a:rPr>
                        <a:t>UNO</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dirty="0">
                          <a:solidFill>
                            <a:srgbClr val="000000"/>
                          </a:solidFill>
                          <a:effectLst/>
                          <a:latin typeface="Calibri" panose="020F0502020204030204" pitchFamily="34" charset="0"/>
                        </a:rPr>
                        <a:t>Email send by Customer to Max Is tracked in this system</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822069"/>
                  </a:ext>
                </a:extLst>
              </a:tr>
              <a:tr h="136221">
                <a:tc>
                  <a:txBody>
                    <a:bodyPr/>
                    <a:lstStyle/>
                    <a:p>
                      <a:pPr algn="l" fontAlgn="t"/>
                      <a:r>
                        <a:rPr lang="en-SG" sz="870" b="1" i="0" u="none" strike="noStrike" dirty="0">
                          <a:solidFill>
                            <a:srgbClr val="000000"/>
                          </a:solidFill>
                          <a:effectLst/>
                          <a:latin typeface="Calibri" panose="020F0502020204030204" pitchFamily="34" charset="0"/>
                        </a:rPr>
                        <a:t>MEGA</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dirty="0">
                          <a:solidFill>
                            <a:srgbClr val="000000"/>
                          </a:solidFill>
                          <a:effectLst/>
                          <a:latin typeface="Calibri" panose="020F0502020204030204" pitchFamily="34" charset="0"/>
                        </a:rPr>
                        <a:t>Megasoft - Hardcopy Material package dispatch details are recorded in this System</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20565"/>
                  </a:ext>
                </a:extLst>
              </a:tr>
              <a:tr h="136221">
                <a:tc>
                  <a:txBody>
                    <a:bodyPr/>
                    <a:lstStyle/>
                    <a:p>
                      <a:pPr algn="l" fontAlgn="t"/>
                      <a:r>
                        <a:rPr lang="en-SG" sz="870" b="1" i="0" u="none" strike="noStrike" dirty="0">
                          <a:solidFill>
                            <a:srgbClr val="000000"/>
                          </a:solidFill>
                          <a:effectLst/>
                          <a:latin typeface="Calibri" panose="020F0502020204030204" pitchFamily="34" charset="0"/>
                        </a:rPr>
                        <a:t>SCP_EML</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dirty="0">
                          <a:solidFill>
                            <a:srgbClr val="000000"/>
                          </a:solidFill>
                          <a:effectLst/>
                          <a:latin typeface="Calibri" panose="020F0502020204030204" pitchFamily="34" charset="0"/>
                        </a:rPr>
                        <a:t>SCOPP-Email System- In this Inbound Email ticket is logged with Intent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00506"/>
                  </a:ext>
                </a:extLst>
              </a:tr>
              <a:tr h="136221">
                <a:tc>
                  <a:txBody>
                    <a:bodyPr/>
                    <a:lstStyle/>
                    <a:p>
                      <a:pPr algn="l" fontAlgn="t"/>
                      <a:r>
                        <a:rPr lang="en-SG" sz="870" b="1" i="0" u="none" strike="noStrike" dirty="0">
                          <a:solidFill>
                            <a:srgbClr val="000000"/>
                          </a:solidFill>
                          <a:effectLst/>
                          <a:latin typeface="Calibri" panose="020F0502020204030204" pitchFamily="34" charset="0"/>
                        </a:rPr>
                        <a:t>HELP_LINE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dirty="0">
                          <a:solidFill>
                            <a:srgbClr val="000000"/>
                          </a:solidFill>
                          <a:effectLst/>
                          <a:latin typeface="Calibri" panose="020F0502020204030204" pitchFamily="34" charset="0"/>
                        </a:rPr>
                        <a:t>Ticket is logged when Customer Call to Max Helpline with Specific Intent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752807"/>
                  </a:ext>
                </a:extLst>
              </a:tr>
              <a:tr h="136221">
                <a:tc>
                  <a:txBody>
                    <a:bodyPr/>
                    <a:lstStyle/>
                    <a:p>
                      <a:pPr algn="l" fontAlgn="t"/>
                      <a:r>
                        <a:rPr lang="en-SG" sz="870" b="1" i="0" u="none" strike="noStrike" dirty="0">
                          <a:solidFill>
                            <a:srgbClr val="000000"/>
                          </a:solidFill>
                          <a:effectLst/>
                          <a:latin typeface="Calibri" panose="020F0502020204030204" pitchFamily="34" charset="0"/>
                        </a:rPr>
                        <a:t>DUE_DATE_SYS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SG" sz="870" b="1" i="0" u="none" strike="noStrike" dirty="0">
                          <a:solidFill>
                            <a:srgbClr val="000000"/>
                          </a:solidFill>
                          <a:effectLst/>
                          <a:latin typeface="Calibri" panose="020F0502020204030204" pitchFamily="34" charset="0"/>
                        </a:rPr>
                        <a:t>Paid Status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039155"/>
                  </a:ext>
                </a:extLst>
              </a:tr>
              <a:tr h="136221">
                <a:tc>
                  <a:txBody>
                    <a:bodyPr/>
                    <a:lstStyle/>
                    <a:p>
                      <a:pPr algn="l" fontAlgn="t"/>
                      <a:r>
                        <a:rPr lang="en-SG" sz="870" b="1" i="0" u="none" strike="noStrike" dirty="0">
                          <a:solidFill>
                            <a:srgbClr val="000000"/>
                          </a:solidFill>
                          <a:effectLst/>
                          <a:latin typeface="Calibri" panose="020F0502020204030204" pitchFamily="34" charset="0"/>
                        </a:rPr>
                        <a:t>DUE_VINTAGE_SCORE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1520731520"/>
                  </a:ext>
                </a:extLst>
              </a:tr>
              <a:tr h="136221">
                <a:tc>
                  <a:txBody>
                    <a:bodyPr/>
                    <a:lstStyle/>
                    <a:p>
                      <a:pPr algn="l" fontAlgn="t"/>
                      <a:r>
                        <a:rPr lang="en-SG" sz="870" b="1" i="0" u="none" strike="noStrike" dirty="0">
                          <a:solidFill>
                            <a:srgbClr val="000000"/>
                          </a:solidFill>
                          <a:effectLst/>
                          <a:latin typeface="Calibri" panose="020F0502020204030204" pitchFamily="34" charset="0"/>
                        </a:rPr>
                        <a:t>DUE_STS_SYS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703125507"/>
                  </a:ext>
                </a:extLst>
              </a:tr>
              <a:tr h="136221">
                <a:tc>
                  <a:txBody>
                    <a:bodyPr/>
                    <a:lstStyle/>
                    <a:p>
                      <a:pPr algn="l" fontAlgn="t"/>
                      <a:r>
                        <a:rPr lang="en-SG" sz="870" b="1" i="0" u="none" strike="noStrike" dirty="0" err="1">
                          <a:solidFill>
                            <a:srgbClr val="000000"/>
                          </a:solidFill>
                          <a:effectLst/>
                          <a:latin typeface="Calibri" panose="020F0502020204030204" pitchFamily="34" charset="0"/>
                        </a:rPr>
                        <a:t>ind_surr</a:t>
                      </a:r>
                      <a:endParaRPr lang="en-SG" sz="870" b="1" i="0" u="none" strike="noStrike" dirty="0">
                        <a:solidFill>
                          <a:srgbClr val="000000"/>
                        </a:solidFill>
                        <a:effectLst/>
                        <a:latin typeface="Calibri" panose="020F0502020204030204" pitchFamily="34" charset="0"/>
                      </a:endParaRP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70" b="1" i="0" u="none" strike="noStrike" dirty="0">
                          <a:solidFill>
                            <a:srgbClr val="000000"/>
                          </a:solidFill>
                          <a:effectLst/>
                          <a:latin typeface="Calibri" panose="020F0502020204030204" pitchFamily="34" charset="0"/>
                        </a:rPr>
                        <a:t>If Policy is already surrender in past.</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161715"/>
                  </a:ext>
                </a:extLst>
              </a:tr>
              <a:tr h="136221">
                <a:tc>
                  <a:txBody>
                    <a:bodyPr/>
                    <a:lstStyle/>
                    <a:p>
                      <a:pPr algn="l" fontAlgn="t"/>
                      <a:r>
                        <a:rPr lang="en-SG" sz="870" b="1" i="0" u="none" strike="noStrike">
                          <a:solidFill>
                            <a:srgbClr val="000000"/>
                          </a:solidFill>
                          <a:effectLst/>
                          <a:latin typeface="Calibri" panose="020F0502020204030204" pitchFamily="34" charset="0"/>
                        </a:rPr>
                        <a:t>new_policy</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70" b="1" i="0" u="none" strike="noStrike" dirty="0">
                          <a:solidFill>
                            <a:srgbClr val="000000"/>
                          </a:solidFill>
                          <a:effectLst/>
                          <a:latin typeface="Calibri" panose="020F0502020204030204" pitchFamily="34" charset="0"/>
                        </a:rPr>
                        <a:t>For a policy issued in last 15 days value = 1</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180631"/>
                  </a:ext>
                </a:extLst>
              </a:tr>
              <a:tr h="136221">
                <a:tc>
                  <a:txBody>
                    <a:bodyPr/>
                    <a:lstStyle/>
                    <a:p>
                      <a:pPr algn="l" fontAlgn="t"/>
                      <a:r>
                        <a:rPr lang="en-SG" sz="870" b="1" i="0" u="none" strike="noStrike">
                          <a:solidFill>
                            <a:srgbClr val="000000"/>
                          </a:solidFill>
                          <a:effectLst/>
                          <a:latin typeface="Calibri" panose="020F0502020204030204" pitchFamily="34" charset="0"/>
                        </a:rPr>
                        <a:t>Lock_in_ind</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70" b="1" i="0" u="none" strike="noStrike" dirty="0">
                          <a:solidFill>
                            <a:srgbClr val="000000"/>
                          </a:solidFill>
                          <a:effectLst/>
                          <a:latin typeface="Calibri" panose="020F0502020204030204" pitchFamily="34" charset="0"/>
                        </a:rPr>
                        <a:t>for Certain ULIP plans customer policy is </a:t>
                      </a:r>
                      <a:r>
                        <a:rPr lang="en-US" sz="870" b="1" i="0" u="none" strike="noStrike" dirty="0" err="1">
                          <a:solidFill>
                            <a:srgbClr val="000000"/>
                          </a:solidFill>
                          <a:effectLst/>
                          <a:latin typeface="Calibri" panose="020F0502020204030204" pitchFamily="34" charset="0"/>
                        </a:rPr>
                        <a:t>atleast</a:t>
                      </a:r>
                      <a:r>
                        <a:rPr lang="en-US" sz="870" b="1" i="0" u="none" strike="noStrike" dirty="0">
                          <a:solidFill>
                            <a:srgbClr val="000000"/>
                          </a:solidFill>
                          <a:effectLst/>
                          <a:latin typeface="Calibri" panose="020F0502020204030204" pitchFamily="34" charset="0"/>
                        </a:rPr>
                        <a:t> lock-in for a certain period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867104"/>
                  </a:ext>
                </a:extLst>
              </a:tr>
              <a:tr h="136221">
                <a:tc>
                  <a:txBody>
                    <a:bodyPr/>
                    <a:lstStyle/>
                    <a:p>
                      <a:pPr algn="l" fontAlgn="t"/>
                      <a:r>
                        <a:rPr lang="en-SG" sz="870" b="1" i="0" u="none" strike="noStrike">
                          <a:solidFill>
                            <a:srgbClr val="000000"/>
                          </a:solidFill>
                          <a:effectLst/>
                          <a:latin typeface="Calibri" panose="020F0502020204030204" pitchFamily="34" charset="0"/>
                        </a:rPr>
                        <a:t>POL_PPT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policy premium term</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0267119"/>
                  </a:ext>
                </a:extLst>
              </a:tr>
              <a:tr h="136221">
                <a:tc>
                  <a:txBody>
                    <a:bodyPr/>
                    <a:lstStyle/>
                    <a:p>
                      <a:pPr algn="l" fontAlgn="t"/>
                      <a:r>
                        <a:rPr lang="en-SG" sz="870" b="1" i="0" u="none" strike="noStrike">
                          <a:solidFill>
                            <a:srgbClr val="000000"/>
                          </a:solidFill>
                          <a:effectLst/>
                          <a:latin typeface="Calibri" panose="020F0502020204030204" pitchFamily="34" charset="0"/>
                        </a:rPr>
                        <a:t>POL_RIDER_COUNT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870" b="1" i="0" u="none" strike="noStrike">
                          <a:solidFill>
                            <a:srgbClr val="000000"/>
                          </a:solidFill>
                          <a:effectLst/>
                          <a:latin typeface="Calibri" panose="020F0502020204030204" pitchFamily="34" charset="0"/>
                        </a:rPr>
                        <a:t>Extra Riders count</a:t>
                      </a:r>
                    </a:p>
                  </a:txBody>
                  <a:tcPr marL="1846" marR="1846" marT="18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373407"/>
                  </a:ext>
                </a:extLst>
              </a:tr>
              <a:tr h="136221">
                <a:tc>
                  <a:txBody>
                    <a:bodyPr/>
                    <a:lstStyle/>
                    <a:p>
                      <a:pPr algn="l" fontAlgn="t"/>
                      <a:r>
                        <a:rPr lang="en-SG" sz="870" b="1" i="0" u="none" strike="noStrike">
                          <a:solidFill>
                            <a:srgbClr val="000000"/>
                          </a:solidFill>
                          <a:effectLst/>
                          <a:latin typeface="Calibri" panose="020F0502020204030204" pitchFamily="34" charset="0"/>
                        </a:rPr>
                        <a:t>POL_COV_TERM</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policy coverage term</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954447"/>
                  </a:ext>
                </a:extLst>
              </a:tr>
              <a:tr h="136221">
                <a:tc>
                  <a:txBody>
                    <a:bodyPr/>
                    <a:lstStyle/>
                    <a:p>
                      <a:pPr algn="l" fontAlgn="t"/>
                      <a:r>
                        <a:rPr lang="en-SG" sz="870" b="1" i="0" u="none" strike="noStrike">
                          <a:solidFill>
                            <a:srgbClr val="000000"/>
                          </a:solidFill>
                          <a:effectLst/>
                          <a:latin typeface="Calibri" panose="020F0502020204030204" pitchFamily="34" charset="0"/>
                        </a:rPr>
                        <a:t>ECS_FLAG_No</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870" b="1" i="0" u="none" strike="noStrike" dirty="0">
                          <a:solidFill>
                            <a:srgbClr val="000000"/>
                          </a:solidFill>
                          <a:effectLst/>
                          <a:latin typeface="Calibri" panose="020F0502020204030204" pitchFamily="34" charset="0"/>
                        </a:rPr>
                        <a:t>ECS Flag - Electronic Clearing Service i.e. funds automatically deducted from account</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655149"/>
                  </a:ext>
                </a:extLst>
              </a:tr>
              <a:tr h="136221">
                <a:tc>
                  <a:txBody>
                    <a:bodyPr/>
                    <a:lstStyle/>
                    <a:p>
                      <a:pPr algn="l" fontAlgn="t"/>
                      <a:r>
                        <a:rPr lang="en-SG" sz="870" b="1" i="0" u="none" strike="noStrike">
                          <a:solidFill>
                            <a:srgbClr val="000000"/>
                          </a:solidFill>
                          <a:effectLst/>
                          <a:latin typeface="Calibri" panose="020F0502020204030204" pitchFamily="34" charset="0"/>
                        </a:rPr>
                        <a:t>ECS_FLAG_Yes</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extLst>
                  <a:ext uri="{0D108BD9-81ED-4DB2-BD59-A6C34878D82A}">
                    <a16:rowId xmlns:a16="http://schemas.microsoft.com/office/drawing/2014/main" val="1506195206"/>
                  </a:ext>
                </a:extLst>
              </a:tr>
              <a:tr h="136221">
                <a:tc>
                  <a:txBody>
                    <a:bodyPr/>
                    <a:lstStyle/>
                    <a:p>
                      <a:pPr algn="l" fontAlgn="t"/>
                      <a:r>
                        <a:rPr lang="en-SG" sz="870" b="1" i="0" u="none" strike="noStrike">
                          <a:solidFill>
                            <a:srgbClr val="000000"/>
                          </a:solidFill>
                          <a:effectLst/>
                          <a:latin typeface="Calibri" panose="020F0502020204030204" pitchFamily="34" charset="0"/>
                        </a:rPr>
                        <a:t>POLICY_CHNL</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Policy channel</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513944"/>
                  </a:ext>
                </a:extLst>
              </a:tr>
              <a:tr h="136221">
                <a:tc>
                  <a:txBody>
                    <a:bodyPr/>
                    <a:lstStyle/>
                    <a:p>
                      <a:pPr algn="l" fontAlgn="t"/>
                      <a:r>
                        <a:rPr lang="en-SG" sz="870" b="1" i="0" u="none" strike="noStrike">
                          <a:solidFill>
                            <a:srgbClr val="000000"/>
                          </a:solidFill>
                          <a:effectLst/>
                          <a:latin typeface="Calibri" panose="020F0502020204030204" pitchFamily="34" charset="0"/>
                        </a:rPr>
                        <a:t>CLI_OCCUPATION_CAT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Client Occupation ( Categorical Variable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222225"/>
                  </a:ext>
                </a:extLst>
              </a:tr>
              <a:tr h="166310">
                <a:tc>
                  <a:txBody>
                    <a:bodyPr/>
                    <a:lstStyle/>
                    <a:p>
                      <a:pPr algn="l" fontAlgn="t"/>
                      <a:r>
                        <a:rPr lang="en-SG" sz="870" b="1" i="0" u="none" strike="noStrike">
                          <a:solidFill>
                            <a:srgbClr val="000000"/>
                          </a:solidFill>
                          <a:effectLst/>
                          <a:latin typeface="Calibri" panose="020F0502020204030204" pitchFamily="34" charset="0"/>
                        </a:rPr>
                        <a:t>CLI_EDUCATION_CAT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70" b="1" i="0" u="none" strike="noStrike">
                          <a:solidFill>
                            <a:srgbClr val="000000"/>
                          </a:solidFill>
                          <a:effectLst/>
                          <a:latin typeface="Calibri" panose="020F0502020204030204" pitchFamily="34" charset="0"/>
                        </a:rPr>
                        <a:t>Education Categories ( Grad &amp; above , illiterate, high school etc.)</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938757"/>
                  </a:ext>
                </a:extLst>
              </a:tr>
              <a:tr h="136221">
                <a:tc>
                  <a:txBody>
                    <a:bodyPr/>
                    <a:lstStyle/>
                    <a:p>
                      <a:pPr algn="l" fontAlgn="t"/>
                      <a:r>
                        <a:rPr lang="en-SG" sz="870" b="1" i="0" u="none" strike="noStrike">
                          <a:solidFill>
                            <a:srgbClr val="000000"/>
                          </a:solidFill>
                          <a:effectLst/>
                          <a:latin typeface="Calibri" panose="020F0502020204030204" pitchFamily="34" charset="0"/>
                        </a:rPr>
                        <a:t>CLI_HNI_IND</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High Networth Individual</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1603004"/>
                  </a:ext>
                </a:extLst>
              </a:tr>
              <a:tr h="136221">
                <a:tc>
                  <a:txBody>
                    <a:bodyPr/>
                    <a:lstStyle/>
                    <a:p>
                      <a:pPr algn="l" fontAlgn="t"/>
                      <a:r>
                        <a:rPr lang="en-SG" sz="870" b="1" i="0" u="none" strike="noStrike">
                          <a:solidFill>
                            <a:srgbClr val="000000"/>
                          </a:solidFill>
                          <a:effectLst/>
                          <a:latin typeface="Calibri" panose="020F0502020204030204" pitchFamily="34" charset="0"/>
                        </a:rPr>
                        <a:t>PLAN_FAMILY</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Plan Family ( Categorical Variable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420985"/>
                  </a:ext>
                </a:extLst>
              </a:tr>
              <a:tr h="136221">
                <a:tc>
                  <a:txBody>
                    <a:bodyPr/>
                    <a:lstStyle/>
                    <a:p>
                      <a:pPr algn="l" fontAlgn="t"/>
                      <a:r>
                        <a:rPr lang="en-SG" sz="870" b="1" i="0" u="none" strike="noStrike">
                          <a:solidFill>
                            <a:srgbClr val="000000"/>
                          </a:solidFill>
                          <a:effectLst/>
                          <a:latin typeface="Calibri" panose="020F0502020204030204" pitchFamily="34" charset="0"/>
                        </a:rPr>
                        <a:t>PLAN_CAT</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Plan Category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624256"/>
                  </a:ext>
                </a:extLst>
              </a:tr>
              <a:tr h="136221">
                <a:tc>
                  <a:txBody>
                    <a:bodyPr/>
                    <a:lstStyle/>
                    <a:p>
                      <a:pPr algn="l" fontAlgn="t"/>
                      <a:r>
                        <a:rPr lang="en-SG" sz="870" b="1" i="0" u="none" strike="noStrike">
                          <a:solidFill>
                            <a:srgbClr val="000000"/>
                          </a:solidFill>
                          <a:effectLst/>
                          <a:latin typeface="Calibri" panose="020F0502020204030204" pitchFamily="34" charset="0"/>
                        </a:rPr>
                        <a:t>PLAN_TYPE</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Plan Type Categorical Variable</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124657"/>
                  </a:ext>
                </a:extLst>
              </a:tr>
              <a:tr h="173942">
                <a:tc>
                  <a:txBody>
                    <a:bodyPr/>
                    <a:lstStyle/>
                    <a:p>
                      <a:pPr algn="l" fontAlgn="t"/>
                      <a:r>
                        <a:rPr lang="en-SG" sz="870" b="1" i="0" u="none" strike="noStrike">
                          <a:solidFill>
                            <a:srgbClr val="000000"/>
                          </a:solidFill>
                          <a:effectLst/>
                          <a:latin typeface="Calibri" panose="020F0502020204030204" pitchFamily="34" charset="0"/>
                        </a:rPr>
                        <a:t>CLI_SNGL_MLTPL_PLCYHLDR_FLG</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a:solidFill>
                            <a:srgbClr val="000000"/>
                          </a:solidFill>
                          <a:effectLst/>
                          <a:latin typeface="Calibri" panose="020F0502020204030204" pitchFamily="34" charset="0"/>
                        </a:rPr>
                        <a:t>Flag for Single and Multiple policy holder </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586886"/>
                  </a:ext>
                </a:extLst>
              </a:tr>
              <a:tr h="136221">
                <a:tc>
                  <a:txBody>
                    <a:bodyPr/>
                    <a:lstStyle/>
                    <a:p>
                      <a:pPr algn="l" fontAlgn="t"/>
                      <a:r>
                        <a:rPr lang="en-SG" sz="870" b="1" i="0" u="none" strike="noStrike">
                          <a:solidFill>
                            <a:srgbClr val="000000"/>
                          </a:solidFill>
                          <a:effectLst/>
                          <a:latin typeface="Calibri" panose="020F0502020204030204" pitchFamily="34" charset="0"/>
                        </a:rPr>
                        <a:t>INCOME_BUK</a:t>
                      </a:r>
                    </a:p>
                  </a:txBody>
                  <a:tcPr marL="1846" marR="1846" marT="18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870" b="1" i="0" u="none" strike="noStrike" dirty="0">
                          <a:solidFill>
                            <a:srgbClr val="000000"/>
                          </a:solidFill>
                          <a:effectLst/>
                          <a:latin typeface="Calibri" panose="020F0502020204030204" pitchFamily="34" charset="0"/>
                        </a:rPr>
                        <a:t>Income Buckets / Category</a:t>
                      </a:r>
                    </a:p>
                  </a:txBody>
                  <a:tcPr marL="1846" marR="1846" marT="18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657445"/>
                  </a:ext>
                </a:extLst>
              </a:tr>
            </a:tbl>
          </a:graphicData>
        </a:graphic>
      </p:graphicFrame>
      <p:sp>
        <p:nvSpPr>
          <p:cNvPr id="5" name="Slide Number Placeholder 2">
            <a:extLst>
              <a:ext uri="{FF2B5EF4-FFF2-40B4-BE49-F238E27FC236}">
                <a16:creationId xmlns:a16="http://schemas.microsoft.com/office/drawing/2014/main" id="{627FB394-23BF-49DA-8AFA-943B7F63EACB}"/>
              </a:ext>
            </a:extLst>
          </p:cNvPr>
          <p:cNvSpPr>
            <a:spLocks noGrp="1"/>
          </p:cNvSpPr>
          <p:nvPr>
            <p:ph type="sldNum" sz="quarter" idx="12"/>
          </p:nvPr>
        </p:nvSpPr>
        <p:spPr>
          <a:xfrm>
            <a:off x="10746105" y="5821903"/>
            <a:ext cx="907186" cy="498470"/>
          </a:xfrm>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2227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Modelling approach</a:t>
            </a:r>
          </a:p>
        </p:txBody>
      </p:sp>
      <p:sp>
        <p:nvSpPr>
          <p:cNvPr id="16" name="TextBox 15">
            <a:extLst>
              <a:ext uri="{FF2B5EF4-FFF2-40B4-BE49-F238E27FC236}">
                <a16:creationId xmlns:a16="http://schemas.microsoft.com/office/drawing/2014/main" id="{EF82DF6A-06B9-4082-8D23-33B35DCDDEFB}"/>
              </a:ext>
            </a:extLst>
          </p:cNvPr>
          <p:cNvSpPr txBox="1"/>
          <p:nvPr/>
        </p:nvSpPr>
        <p:spPr>
          <a:xfrm>
            <a:off x="64604" y="93858"/>
            <a:ext cx="8693316" cy="5594096"/>
          </a:xfrm>
          <a:prstGeom prst="rect">
            <a:avLst/>
          </a:prstGeom>
          <a:noFill/>
        </p:spPr>
        <p:txBody>
          <a:bodyPr wrap="square" rtlCol="0">
            <a:spAutoFit/>
          </a:bodyPr>
          <a:lstStyle/>
          <a:p>
            <a:pPr marL="285750" indent="-285750" algn="just" defTabSz="914400">
              <a:lnSpc>
                <a:spcPct val="150000"/>
              </a:lnSpc>
              <a:buFont typeface="Wingdings" panose="05000000000000000000" pitchFamily="2" charset="2"/>
              <a:buChar char="q"/>
            </a:pPr>
            <a:r>
              <a:rPr lang="en-US" sz="1600" b="1" dirty="0">
                <a:solidFill>
                  <a:prstClr val="black"/>
                </a:solidFill>
                <a:latin typeface="Calibri" panose="020F0502020204030204"/>
              </a:rPr>
              <a:t>Data Collection </a:t>
            </a:r>
            <a:r>
              <a:rPr lang="en-US" sz="1600" dirty="0">
                <a:solidFill>
                  <a:prstClr val="black"/>
                </a:solidFill>
                <a:latin typeface="Calibri" panose="020F0502020204030204"/>
              </a:rPr>
              <a:t>–</a:t>
            </a:r>
            <a:r>
              <a:rPr lang="en-US" sz="1600" b="1" dirty="0">
                <a:solidFill>
                  <a:prstClr val="black"/>
                </a:solidFill>
                <a:latin typeface="Calibri" panose="020F0502020204030204"/>
              </a:rPr>
              <a:t> All IVR call details between January </a:t>
            </a:r>
            <a:r>
              <a:rPr lang="en-US" sz="1600" b="1" dirty="0">
                <a:latin typeface="Calibri" panose="020F0502020204030204"/>
              </a:rPr>
              <a:t>2018 and March 2019</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Intent of the call </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Policy details</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Client details</a:t>
            </a:r>
          </a:p>
          <a:p>
            <a:pPr marL="742950" lvl="1" indent="-285750" algn="just" defTabSz="914400">
              <a:lnSpc>
                <a:spcPct val="150000"/>
              </a:lnSpc>
              <a:buFont typeface="Wingdings" panose="05000000000000000000" pitchFamily="2" charset="2"/>
              <a:buChar char="Ø"/>
            </a:pPr>
            <a:r>
              <a:rPr lang="en-US" sz="1600" dirty="0">
                <a:latin typeface="Calibri" panose="020F0502020204030204"/>
              </a:rPr>
              <a:t>IVR touch points from which the data has been gathered.</a:t>
            </a:r>
          </a:p>
          <a:p>
            <a:pPr marL="285750" indent="-285750" algn="just" defTabSz="914400">
              <a:lnSpc>
                <a:spcPct val="150000"/>
              </a:lnSpc>
              <a:buFont typeface="Wingdings" panose="05000000000000000000" pitchFamily="2" charset="2"/>
              <a:buChar char="q"/>
            </a:pPr>
            <a:r>
              <a:rPr lang="en-US" sz="1600" b="1" dirty="0">
                <a:solidFill>
                  <a:prstClr val="black"/>
                </a:solidFill>
                <a:latin typeface="Calibri" panose="020F0502020204030204"/>
              </a:rPr>
              <a:t>Data Preparation  </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Importing data from raw csv files</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Random sampling – Data was sampled into trained (80%) and test (20%) sample.</a:t>
            </a:r>
          </a:p>
          <a:p>
            <a:pPr marL="1200150" lvl="2" indent="-285750" algn="just" defTabSz="914400">
              <a:lnSpc>
                <a:spcPct val="150000"/>
              </a:lnSpc>
              <a:buFont typeface="Arial" panose="020B0604020202020204" pitchFamily="34" charset="0"/>
              <a:buChar char="•"/>
            </a:pPr>
            <a:r>
              <a:rPr lang="en-US" sz="1600" dirty="0">
                <a:solidFill>
                  <a:prstClr val="black"/>
                </a:solidFill>
                <a:latin typeface="Calibri" panose="020F0502020204030204"/>
              </a:rPr>
              <a:t>The data is sampled using Random stratified sampling</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Feature selection </a:t>
            </a:r>
            <a:endParaRPr lang="en-SG" sz="1600" dirty="0">
              <a:solidFill>
                <a:prstClr val="black"/>
              </a:solidFill>
              <a:latin typeface="Calibri" panose="020F0502020204030204"/>
            </a:endParaRPr>
          </a:p>
          <a:p>
            <a:pPr marL="285750" lvl="0" indent="-285750" algn="just" defTabSz="914400">
              <a:lnSpc>
                <a:spcPct val="150000"/>
              </a:lnSpc>
              <a:buFont typeface="Wingdings" panose="05000000000000000000" pitchFamily="2" charset="2"/>
              <a:buChar char="q"/>
            </a:pPr>
            <a:r>
              <a:rPr lang="en-US" sz="1600" b="1" dirty="0">
                <a:solidFill>
                  <a:prstClr val="black"/>
                </a:solidFill>
                <a:latin typeface="Calibri" panose="020F0502020204030204"/>
              </a:rPr>
              <a:t>Analysis and Modelling </a:t>
            </a:r>
            <a:r>
              <a:rPr lang="en-US" sz="1600" dirty="0">
                <a:solidFill>
                  <a:prstClr val="black"/>
                </a:solidFill>
                <a:latin typeface="Calibri" panose="020F0502020204030204"/>
              </a:rPr>
              <a:t> </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Fitting classifier over train sample and to predict score/probability for all intents.</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The top 3 intents among others specific to customer by score/probability were considered for New IVR.</a:t>
            </a:r>
          </a:p>
          <a:p>
            <a:pPr marL="742950" lvl="1" indent="-285750" algn="just" defTabSz="914400">
              <a:lnSpc>
                <a:spcPct val="150000"/>
              </a:lnSpc>
              <a:buFont typeface="Wingdings" panose="05000000000000000000" pitchFamily="2" charset="2"/>
              <a:buChar char="Ø"/>
            </a:pPr>
            <a:r>
              <a:rPr lang="en-US" sz="1600" dirty="0">
                <a:solidFill>
                  <a:prstClr val="black"/>
                </a:solidFill>
                <a:latin typeface="Calibri" panose="020F0502020204030204"/>
              </a:rPr>
              <a:t>Validate the model performance to ensure consistent results on both train and test samples.</a:t>
            </a:r>
          </a:p>
        </p:txBody>
      </p:sp>
      <p:pic>
        <p:nvPicPr>
          <p:cNvPr id="27" name="Picture 26">
            <a:extLst>
              <a:ext uri="{FF2B5EF4-FFF2-40B4-BE49-F238E27FC236}">
                <a16:creationId xmlns:a16="http://schemas.microsoft.com/office/drawing/2014/main" id="{A1EFAC9B-A63E-4181-AEB8-EFCC83E8AE47}"/>
              </a:ext>
            </a:extLst>
          </p:cNvPr>
          <p:cNvPicPr>
            <a:picLocks noChangeAspect="1"/>
          </p:cNvPicPr>
          <p:nvPr/>
        </p:nvPicPr>
        <p:blipFill>
          <a:blip r:embed="rId2">
            <a:duotone>
              <a:schemeClr val="accent1">
                <a:shade val="45000"/>
                <a:satMod val="135000"/>
              </a:schemeClr>
              <a:prstClr val="white"/>
            </a:duotone>
            <a:alphaModFix/>
            <a:extLst>
              <a:ext uri="{BEBA8EAE-BF5A-486C-A8C5-ECC9F3942E4B}">
                <a14:imgProps xmlns:a14="http://schemas.microsoft.com/office/drawing/2010/main">
                  <a14:imgLayer r:embed="rId3">
                    <a14:imgEffect>
                      <a14:sharpenSoften amount="50000"/>
                    </a14:imgEffect>
                    <a14:imgEffect>
                      <a14:colorTemperature colorTemp="8800"/>
                    </a14:imgEffect>
                    <a14:imgEffect>
                      <a14:saturation sat="400000"/>
                    </a14:imgEffect>
                  </a14:imgLayer>
                </a14:imgProps>
              </a:ext>
            </a:extLst>
          </a:blip>
          <a:stretch>
            <a:fillRect/>
          </a:stretch>
        </p:blipFill>
        <p:spPr>
          <a:xfrm>
            <a:off x="7613152" y="435372"/>
            <a:ext cx="4092340" cy="39099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pic>
      <p:sp>
        <p:nvSpPr>
          <p:cNvPr id="3" name="Slide Number Placeholder 2">
            <a:extLst>
              <a:ext uri="{FF2B5EF4-FFF2-40B4-BE49-F238E27FC236}">
                <a16:creationId xmlns:a16="http://schemas.microsoft.com/office/drawing/2014/main" id="{40E47C7C-BC60-48D6-9E4F-4A4AE6A50176}"/>
              </a:ext>
            </a:extLst>
          </p:cNvPr>
          <p:cNvSpPr>
            <a:spLocks noGrp="1"/>
          </p:cNvSpPr>
          <p:nvPr>
            <p:ph type="sldNum" sz="quarter" idx="12"/>
          </p:nvPr>
        </p:nvSpPr>
        <p:spPr>
          <a:xfrm>
            <a:off x="10674186" y="5760355"/>
            <a:ext cx="907186" cy="498470"/>
          </a:xfrm>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02528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D6D-CE62-4677-8B31-D96AB3EC2353}"/>
              </a:ext>
            </a:extLst>
          </p:cNvPr>
          <p:cNvSpPr>
            <a:spLocks noGrp="1"/>
          </p:cNvSpPr>
          <p:nvPr>
            <p:ph type="title"/>
          </p:nvPr>
        </p:nvSpPr>
        <p:spPr>
          <a:xfrm>
            <a:off x="129208" y="5605669"/>
            <a:ext cx="11529391" cy="725557"/>
          </a:xfrm>
        </p:spPr>
        <p:txBody>
          <a:bodyPr>
            <a:normAutofit/>
          </a:bodyPr>
          <a:lstStyle/>
          <a:p>
            <a:r>
              <a:rPr lang="en-SG" sz="3300" b="1" cap="none"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Model performance metrics</a:t>
            </a:r>
            <a:endParaRPr lang="en-SG" sz="3300" b="1" dirty="0">
              <a:solidFill>
                <a:schemeClr val="bg1"/>
              </a:solidFill>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16" name="TextBox 15">
            <a:extLst>
              <a:ext uri="{FF2B5EF4-FFF2-40B4-BE49-F238E27FC236}">
                <a16:creationId xmlns:a16="http://schemas.microsoft.com/office/drawing/2014/main" id="{EF82DF6A-06B9-4082-8D23-33B35DCDDEFB}"/>
              </a:ext>
            </a:extLst>
          </p:cNvPr>
          <p:cNvSpPr txBox="1"/>
          <p:nvPr/>
        </p:nvSpPr>
        <p:spPr>
          <a:xfrm>
            <a:off x="129208" y="116130"/>
            <a:ext cx="11529391" cy="5594096"/>
          </a:xfrm>
          <a:prstGeom prst="rect">
            <a:avLst/>
          </a:prstGeom>
          <a:noFill/>
        </p:spPr>
        <p:txBody>
          <a:bodyPr wrap="square" rtlCol="0">
            <a:spAutoFit/>
          </a:bodyPr>
          <a:lstStyle/>
          <a:p>
            <a:pPr marL="285750" lvl="0" indent="-285750" algn="just" defTabSz="914400">
              <a:lnSpc>
                <a:spcPct val="150000"/>
              </a:lnSpc>
              <a:buFont typeface="Wingdings" panose="05000000000000000000" pitchFamily="2" charset="2"/>
              <a:buChar char="q"/>
            </a:pPr>
            <a:r>
              <a:rPr lang="en-SG" sz="1600" b="1" dirty="0">
                <a:solidFill>
                  <a:prstClr val="black"/>
                </a:solidFill>
                <a:latin typeface="Calibri" panose="020F0502020204030204"/>
              </a:rPr>
              <a:t>Model performance metrics- </a:t>
            </a:r>
          </a:p>
          <a:p>
            <a:pPr marL="742950" lvl="1"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Assess the proposed model performance for its stability , strength and accuracy on the test sample.</a:t>
            </a:r>
          </a:p>
          <a:p>
            <a:pPr marL="742950" lvl="1" indent="-285750" algn="just" defTabSz="914400">
              <a:lnSpc>
                <a:spcPct val="150000"/>
              </a:lnSpc>
              <a:buFont typeface="Wingdings" panose="05000000000000000000" pitchFamily="2" charset="2"/>
              <a:buChar char="Ø"/>
            </a:pPr>
            <a:r>
              <a:rPr lang="en-SG" sz="1600" b="1" dirty="0">
                <a:solidFill>
                  <a:prstClr val="black"/>
                </a:solidFill>
                <a:latin typeface="Calibri" panose="020F0502020204030204"/>
              </a:rPr>
              <a:t>Precision</a:t>
            </a:r>
            <a:endParaRPr lang="en-SG" sz="1600" dirty="0">
              <a:solidFill>
                <a:prstClr val="black"/>
              </a:solidFill>
              <a:latin typeface="Calibri" panose="020F0502020204030204"/>
            </a:endParaRPr>
          </a:p>
          <a:p>
            <a:pPr marL="1200150" lvl="2" indent="-285750" algn="just" defTabSz="914400">
              <a:lnSpc>
                <a:spcPct val="150000"/>
              </a:lnSpc>
              <a:buFont typeface="Wingdings" panose="05000000000000000000" pitchFamily="2" charset="2"/>
              <a:buChar char="§"/>
            </a:pPr>
            <a:r>
              <a:rPr lang="en-US" sz="1600" dirty="0">
                <a:solidFill>
                  <a:prstClr val="black"/>
                </a:solidFill>
                <a:latin typeface="Calibri" panose="020F0502020204030204"/>
              </a:rPr>
              <a:t>Precision is the ratio of correctly predicted Intents to the total predicted positive intents</a:t>
            </a:r>
            <a:endParaRPr lang="en-SG" sz="1600" dirty="0">
              <a:solidFill>
                <a:prstClr val="black"/>
              </a:solidFill>
              <a:latin typeface="Calibri" panose="020F0502020204030204"/>
            </a:endParaRPr>
          </a:p>
          <a:p>
            <a:pPr marL="742950" lvl="1" indent="-285750" algn="just" defTabSz="914400">
              <a:lnSpc>
                <a:spcPct val="150000"/>
              </a:lnSpc>
              <a:buFont typeface="Wingdings" panose="05000000000000000000" pitchFamily="2" charset="2"/>
              <a:buChar char="Ø"/>
            </a:pPr>
            <a:r>
              <a:rPr lang="en-SG" sz="1600" b="1" dirty="0">
                <a:solidFill>
                  <a:prstClr val="black"/>
                </a:solidFill>
                <a:latin typeface="Calibri" panose="020F0502020204030204"/>
              </a:rPr>
              <a:t>Recall </a:t>
            </a:r>
          </a:p>
          <a:p>
            <a:pPr marL="1200150" lvl="2" indent="-285750" algn="just" defTabSz="914400">
              <a:lnSpc>
                <a:spcPct val="150000"/>
              </a:lnSpc>
              <a:buFont typeface="Wingdings" panose="05000000000000000000" pitchFamily="2" charset="2"/>
              <a:buChar char="§"/>
            </a:pPr>
            <a:r>
              <a:rPr lang="en-US" sz="1600" dirty="0">
                <a:solidFill>
                  <a:prstClr val="black"/>
                </a:solidFill>
                <a:latin typeface="Calibri" panose="020F0502020204030204"/>
              </a:rPr>
              <a:t>Recall is the ratio of correctly predicted intents to the all observations in actual class .</a:t>
            </a:r>
            <a:endParaRPr lang="en-SG" sz="1600" dirty="0">
              <a:solidFill>
                <a:prstClr val="black"/>
              </a:solidFill>
              <a:latin typeface="Calibri" panose="020F0502020204030204"/>
            </a:endParaRPr>
          </a:p>
          <a:p>
            <a:pPr marL="742950" lvl="1" indent="-285750" algn="just" defTabSz="914400">
              <a:lnSpc>
                <a:spcPct val="150000"/>
              </a:lnSpc>
              <a:buFont typeface="Wingdings" panose="05000000000000000000" pitchFamily="2" charset="2"/>
              <a:buChar char="Ø"/>
            </a:pPr>
            <a:r>
              <a:rPr lang="en-SG" sz="1600" b="1" dirty="0">
                <a:solidFill>
                  <a:prstClr val="black"/>
                </a:solidFill>
                <a:latin typeface="Calibri" panose="020F0502020204030204"/>
              </a:rPr>
              <a:t>F1-score </a:t>
            </a:r>
          </a:p>
          <a:p>
            <a:pPr marL="1200150" lvl="2" indent="-285750" algn="just" defTabSz="914400">
              <a:lnSpc>
                <a:spcPct val="150000"/>
              </a:lnSpc>
              <a:buFont typeface="Wingdings" panose="05000000000000000000" pitchFamily="2" charset="2"/>
              <a:buChar char="§"/>
            </a:pPr>
            <a:r>
              <a:rPr lang="en-US" sz="1600" dirty="0">
                <a:solidFill>
                  <a:prstClr val="black"/>
                </a:solidFill>
                <a:latin typeface="Calibri" panose="020F0502020204030204"/>
              </a:rPr>
              <a:t>F1 Score is the weighted average of Precision and Recall. This score takes both false positives and false negatives into account. </a:t>
            </a:r>
          </a:p>
          <a:p>
            <a:pPr marL="742950" lvl="1" indent="-285750" algn="just" defTabSz="914400">
              <a:lnSpc>
                <a:spcPct val="150000"/>
              </a:lnSpc>
              <a:buFont typeface="Wingdings" panose="05000000000000000000" pitchFamily="2" charset="2"/>
              <a:buChar char="Ø"/>
            </a:pPr>
            <a:r>
              <a:rPr lang="en-SG" sz="1600" b="1" dirty="0">
                <a:solidFill>
                  <a:prstClr val="black"/>
                </a:solidFill>
                <a:latin typeface="Calibri" panose="020F0502020204030204"/>
              </a:rPr>
              <a:t>Accuracy </a:t>
            </a:r>
            <a:endParaRPr lang="en-SG" sz="1600" dirty="0">
              <a:solidFill>
                <a:prstClr val="black"/>
              </a:solidFill>
              <a:latin typeface="Calibri" panose="020F0502020204030204"/>
            </a:endParaRPr>
          </a:p>
          <a:p>
            <a:pPr marL="1200150" lvl="2" indent="-285750" algn="just" defTabSz="914400">
              <a:lnSpc>
                <a:spcPct val="150000"/>
              </a:lnSpc>
              <a:buFont typeface="Wingdings" panose="05000000000000000000" pitchFamily="2" charset="2"/>
              <a:buChar char="§"/>
            </a:pPr>
            <a:r>
              <a:rPr lang="en-US" sz="1600" dirty="0">
                <a:solidFill>
                  <a:prstClr val="black"/>
                </a:solidFill>
                <a:latin typeface="Calibri" panose="020F0502020204030204"/>
              </a:rPr>
              <a:t>Accuracy is the ratio of correctly predicted intents to the all observations.</a:t>
            </a:r>
            <a:endParaRPr lang="en-SG" sz="1600" dirty="0">
              <a:solidFill>
                <a:prstClr val="black"/>
              </a:solidFill>
              <a:latin typeface="Calibri" panose="020F0502020204030204"/>
            </a:endParaRPr>
          </a:p>
          <a:p>
            <a:pPr marL="742950" lvl="1" indent="-285750" algn="just" defTabSz="914400">
              <a:lnSpc>
                <a:spcPct val="150000"/>
              </a:lnSpc>
              <a:buFont typeface="Wingdings" panose="05000000000000000000" pitchFamily="2" charset="2"/>
              <a:buChar char="Ø"/>
            </a:pPr>
            <a:r>
              <a:rPr lang="en-SG" sz="1600" b="1" dirty="0">
                <a:solidFill>
                  <a:prstClr val="black"/>
                </a:solidFill>
                <a:latin typeface="Calibri" panose="020F0502020204030204"/>
              </a:rPr>
              <a:t>Discrimination Metrics </a:t>
            </a:r>
          </a:p>
          <a:p>
            <a:pPr marL="1200150" lvl="2" indent="-285750" algn="just" defTabSz="914400">
              <a:lnSpc>
                <a:spcPct val="150000"/>
              </a:lnSpc>
              <a:buFont typeface="Wingdings" panose="05000000000000000000" pitchFamily="2" charset="2"/>
              <a:buChar char="Ø"/>
            </a:pPr>
            <a:r>
              <a:rPr lang="en-SG" sz="1600" dirty="0">
                <a:solidFill>
                  <a:prstClr val="black"/>
                </a:solidFill>
                <a:latin typeface="Calibri" panose="020F0502020204030204"/>
              </a:rPr>
              <a:t>Area under ROC, Confusion matrix </a:t>
            </a:r>
          </a:p>
          <a:p>
            <a:pPr marL="1200150" lvl="2" indent="-285750" algn="just" defTabSz="914400">
              <a:lnSpc>
                <a:spcPct val="150000"/>
              </a:lnSpc>
              <a:buFont typeface="Wingdings" panose="05000000000000000000" pitchFamily="2" charset="2"/>
              <a:buChar char="§"/>
            </a:pPr>
            <a:r>
              <a:rPr lang="en-SG" sz="1600" dirty="0">
                <a:solidFill>
                  <a:prstClr val="black"/>
                </a:solidFill>
                <a:latin typeface="Calibri" panose="020F0502020204030204"/>
              </a:rPr>
              <a:t>It describes the discrimination power to identify the intent as different from other intents</a:t>
            </a:r>
          </a:p>
          <a:p>
            <a:pPr marL="285750" lvl="0" indent="-285750" algn="just" defTabSz="914400">
              <a:lnSpc>
                <a:spcPct val="150000"/>
              </a:lnSpc>
              <a:buFont typeface="Wingdings" panose="05000000000000000000" pitchFamily="2" charset="2"/>
              <a:buChar char="q"/>
            </a:pPr>
            <a:r>
              <a:rPr lang="en-US" sz="1600" b="1" dirty="0">
                <a:solidFill>
                  <a:prstClr val="black"/>
                </a:solidFill>
                <a:latin typeface="Calibri" panose="020F0502020204030204"/>
              </a:rPr>
              <a:t> Conclusion – </a:t>
            </a:r>
            <a:r>
              <a:rPr lang="en-US" sz="1600" dirty="0">
                <a:solidFill>
                  <a:prstClr val="black"/>
                </a:solidFill>
                <a:latin typeface="Calibri" panose="020F0502020204030204"/>
              </a:rPr>
              <a:t>Constructive solution to identify the </a:t>
            </a:r>
            <a:r>
              <a:rPr lang="en-SG" sz="1600" dirty="0">
                <a:solidFill>
                  <a:prstClr val="black"/>
                </a:solidFill>
                <a:latin typeface="Calibri" panose="020F0502020204030204"/>
              </a:rPr>
              <a:t>top 3 intents for each of the specific customers.</a:t>
            </a:r>
          </a:p>
        </p:txBody>
      </p:sp>
      <p:sp>
        <p:nvSpPr>
          <p:cNvPr id="3" name="Slide Number Placeholder 2">
            <a:extLst>
              <a:ext uri="{FF2B5EF4-FFF2-40B4-BE49-F238E27FC236}">
                <a16:creationId xmlns:a16="http://schemas.microsoft.com/office/drawing/2014/main" id="{31F861DA-DD08-4E03-9428-2ABD93A180F8}"/>
              </a:ext>
            </a:extLst>
          </p:cNvPr>
          <p:cNvSpPr>
            <a:spLocks noGrp="1"/>
          </p:cNvSpPr>
          <p:nvPr>
            <p:ph type="sldNum" sz="quarter" idx="12"/>
          </p:nvPr>
        </p:nvSpPr>
        <p:spPr>
          <a:xfrm>
            <a:off x="10751413" y="5832756"/>
            <a:ext cx="907186" cy="498470"/>
          </a:xfrm>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9251715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ppt/theme/theme2.xml><?xml version="1.0" encoding="utf-8"?>
<a:theme xmlns:a="http://schemas.openxmlformats.org/drawingml/2006/main" name="1_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2882</TotalTime>
  <Words>4428</Words>
  <Application>Microsoft Office PowerPoint</Application>
  <PresentationFormat>Widescreen</PresentationFormat>
  <Paragraphs>796</Paragraphs>
  <Slides>34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STLiti</vt:lpstr>
      <vt:lpstr>Arial</vt:lpstr>
      <vt:lpstr>Calibri</vt:lpstr>
      <vt:lpstr>Calibri </vt:lpstr>
      <vt:lpstr>Impact</vt:lpstr>
      <vt:lpstr>Wingdings</vt:lpstr>
      <vt:lpstr>Main Event</vt:lpstr>
      <vt:lpstr>1_Main Event</vt:lpstr>
      <vt:lpstr>Predicting IVR call intent</vt:lpstr>
      <vt:lpstr>Contents</vt:lpstr>
      <vt:lpstr>Introduction</vt:lpstr>
      <vt:lpstr>Executive Summary</vt:lpstr>
      <vt:lpstr>Scope and Data</vt:lpstr>
      <vt:lpstr>PowerPoint Presentation</vt:lpstr>
      <vt:lpstr>Data and its Variables (Features)</vt:lpstr>
      <vt:lpstr>Modelling approach</vt:lpstr>
      <vt:lpstr>Model performance metrics</vt:lpstr>
      <vt:lpstr>Data Preparation - Exploring Intents</vt:lpstr>
      <vt:lpstr>Data Preparation–Exploring Insurance Policy Details</vt:lpstr>
      <vt:lpstr>Data Preparation – Exploring Insurance Policy  Plan Details</vt:lpstr>
      <vt:lpstr>Data Preparation – Exploring Customer Details</vt:lpstr>
      <vt:lpstr>PowerPoint Presentation</vt:lpstr>
      <vt:lpstr>PowerPoint Presentation</vt:lpstr>
      <vt:lpstr>PowerPoint Presentation</vt:lpstr>
      <vt:lpstr>Analysis &amp; Modelling – Techniques Adopted</vt:lpstr>
      <vt:lpstr>Analysis &amp; Modelling – Techniques Adopted</vt:lpstr>
      <vt:lpstr>Analysis &amp; Modelling – Techniques Adopted</vt:lpstr>
      <vt:lpstr>Analysis &amp; Modelling - Performance Metrics used </vt:lpstr>
      <vt:lpstr>Analysis &amp; Modelling –Based On Various Feature Selection Techniques</vt:lpstr>
      <vt:lpstr>PowerPoint Presentation</vt:lpstr>
      <vt:lpstr>Model Validation –Performance On Train Sample</vt:lpstr>
      <vt:lpstr>Model Validation –Performance On Test Sample</vt:lpstr>
      <vt:lpstr>Model Validation – Comparison of Models performance</vt:lpstr>
      <vt:lpstr>Validation of Model– Performance Metrics Of  The Selected Model</vt:lpstr>
      <vt:lpstr>Validation of Model– Performance Metrics Of  The Selected Model</vt:lpstr>
      <vt:lpstr>PowerPoint Presentation</vt:lpstr>
      <vt:lpstr>Evaluation of Model – Performance Metrics Of  The Selected Model</vt:lpstr>
      <vt:lpstr>Gains chart</vt:lpstr>
      <vt:lpstr>Gains chart - DUEDATE/AMOUNT on Train sample</vt:lpstr>
      <vt:lpstr>Model Observations</vt:lpstr>
      <vt:lpstr>Business Suggestions for further enhancements </vt:lpstr>
      <vt:lpstr>Data Quality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 life insurance</dc:title>
  <dc:creator>Pushyami Keerthi</dc:creator>
  <cp:lastModifiedBy>Pushyami Keerthi</cp:lastModifiedBy>
  <cp:revision>334</cp:revision>
  <dcterms:created xsi:type="dcterms:W3CDTF">2019-09-04T08:00:40Z</dcterms:created>
  <dcterms:modified xsi:type="dcterms:W3CDTF">2019-09-21T10:57:42Z</dcterms:modified>
</cp:coreProperties>
</file>