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2" r:id="rId6"/>
    <p:sldId id="263" r:id="rId7"/>
    <p:sldId id="264" r:id="rId8"/>
    <p:sldId id="261"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88A5-9C06-47E4-8DBA-7EF7A59E85B3}"/>
              </a:ext>
            </a:extLst>
          </p:cNvPr>
          <p:cNvSpPr>
            <a:spLocks noGrp="1"/>
          </p:cNvSpPr>
          <p:nvPr>
            <p:ph type="ctrTitle"/>
          </p:nvPr>
        </p:nvSpPr>
        <p:spPr/>
        <p:txBody>
          <a:bodyPr/>
          <a:lstStyle/>
          <a:p>
            <a:r>
              <a:rPr lang="en-SG" dirty="0"/>
              <a:t>India-Electricity	</a:t>
            </a:r>
          </a:p>
        </p:txBody>
      </p:sp>
      <p:sp>
        <p:nvSpPr>
          <p:cNvPr id="3" name="Subtitle 2">
            <a:extLst>
              <a:ext uri="{FF2B5EF4-FFF2-40B4-BE49-F238E27FC236}">
                <a16:creationId xmlns:a16="http://schemas.microsoft.com/office/drawing/2014/main" id="{F526F5CE-2156-4DA2-92B2-245EB1FFA11A}"/>
              </a:ext>
            </a:extLst>
          </p:cNvPr>
          <p:cNvSpPr>
            <a:spLocks noGrp="1"/>
          </p:cNvSpPr>
          <p:nvPr>
            <p:ph type="subTitle" idx="1"/>
          </p:nvPr>
        </p:nvSpPr>
        <p:spPr/>
        <p:txBody>
          <a:bodyPr/>
          <a:lstStyle/>
          <a:p>
            <a:r>
              <a:rPr lang="en-SG" dirty="0"/>
              <a:t>	By Pushyami Keerthi</a:t>
            </a:r>
          </a:p>
        </p:txBody>
      </p:sp>
    </p:spTree>
    <p:extLst>
      <p:ext uri="{BB962C8B-B14F-4D97-AF65-F5344CB8AC3E}">
        <p14:creationId xmlns:p14="http://schemas.microsoft.com/office/powerpoint/2010/main" val="38430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FDCC7-07CD-4D07-B715-CAF05475F64A}"/>
              </a:ext>
            </a:extLst>
          </p:cNvPr>
          <p:cNvSpPr>
            <a:spLocks noGrp="1"/>
          </p:cNvSpPr>
          <p:nvPr>
            <p:ph type="title"/>
          </p:nvPr>
        </p:nvSpPr>
        <p:spPr/>
        <p:txBody>
          <a:bodyPr/>
          <a:lstStyle/>
          <a:p>
            <a:r>
              <a:rPr lang="en-SG" dirty="0"/>
              <a:t>Contents	</a:t>
            </a:r>
          </a:p>
        </p:txBody>
      </p:sp>
      <p:sp>
        <p:nvSpPr>
          <p:cNvPr id="3" name="Content Placeholder 2">
            <a:extLst>
              <a:ext uri="{FF2B5EF4-FFF2-40B4-BE49-F238E27FC236}">
                <a16:creationId xmlns:a16="http://schemas.microsoft.com/office/drawing/2014/main" id="{23900956-152A-428E-BDB3-1714BED2A337}"/>
              </a:ext>
            </a:extLst>
          </p:cNvPr>
          <p:cNvSpPr>
            <a:spLocks noGrp="1"/>
          </p:cNvSpPr>
          <p:nvPr>
            <p:ph idx="1"/>
          </p:nvPr>
        </p:nvSpPr>
        <p:spPr/>
        <p:txBody>
          <a:bodyPr/>
          <a:lstStyle/>
          <a:p>
            <a:r>
              <a:rPr lang="en-SG" dirty="0"/>
              <a:t>Business Objective</a:t>
            </a:r>
          </a:p>
          <a:p>
            <a:r>
              <a:rPr lang="en-SG" dirty="0"/>
              <a:t>Reasons for increase of Energy needs &amp; Proposed solution</a:t>
            </a:r>
          </a:p>
          <a:p>
            <a:r>
              <a:rPr lang="en-SG" dirty="0"/>
              <a:t>Trend analysis –Region wise Consumption</a:t>
            </a:r>
          </a:p>
          <a:p>
            <a:r>
              <a:rPr lang="en-SG" dirty="0"/>
              <a:t>Coal sector on industry </a:t>
            </a:r>
          </a:p>
          <a:p>
            <a:r>
              <a:rPr lang="en-SG" dirty="0"/>
              <a:t>Recommendations and Conclusions	 </a:t>
            </a:r>
          </a:p>
          <a:p>
            <a:endParaRPr lang="en-SG" dirty="0"/>
          </a:p>
        </p:txBody>
      </p:sp>
    </p:spTree>
    <p:extLst>
      <p:ext uri="{BB962C8B-B14F-4D97-AF65-F5344CB8AC3E}">
        <p14:creationId xmlns:p14="http://schemas.microsoft.com/office/powerpoint/2010/main" val="380959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8D78-6011-46D0-89BA-58D54F2475E3}"/>
              </a:ext>
            </a:extLst>
          </p:cNvPr>
          <p:cNvSpPr>
            <a:spLocks noGrp="1"/>
          </p:cNvSpPr>
          <p:nvPr>
            <p:ph type="title"/>
          </p:nvPr>
        </p:nvSpPr>
        <p:spPr>
          <a:xfrm>
            <a:off x="1042021" y="0"/>
            <a:ext cx="9905998" cy="974035"/>
          </a:xfrm>
        </p:spPr>
        <p:txBody>
          <a:bodyPr>
            <a:normAutofit/>
          </a:bodyPr>
          <a:lstStyle/>
          <a:p>
            <a:r>
              <a:rPr lang="en-SG" sz="3200" dirty="0"/>
              <a:t>Business Objective 	</a:t>
            </a:r>
          </a:p>
        </p:txBody>
      </p:sp>
      <p:sp>
        <p:nvSpPr>
          <p:cNvPr id="3" name="Content Placeholder 2">
            <a:extLst>
              <a:ext uri="{FF2B5EF4-FFF2-40B4-BE49-F238E27FC236}">
                <a16:creationId xmlns:a16="http://schemas.microsoft.com/office/drawing/2014/main" id="{4D07FF05-698B-4646-AFAD-2FDB1CDB9A39}"/>
              </a:ext>
            </a:extLst>
          </p:cNvPr>
          <p:cNvSpPr>
            <a:spLocks noGrp="1"/>
          </p:cNvSpPr>
          <p:nvPr>
            <p:ph idx="1"/>
          </p:nvPr>
        </p:nvSpPr>
        <p:spPr>
          <a:xfrm>
            <a:off x="1042020" y="866325"/>
            <a:ext cx="9905999" cy="5792892"/>
          </a:xfrm>
        </p:spPr>
        <p:txBody>
          <a:bodyPr>
            <a:noAutofit/>
          </a:bodyPr>
          <a:lstStyle/>
          <a:p>
            <a:r>
              <a:rPr lang="en-SG" sz="1800" dirty="0"/>
              <a:t>India’s energy needs are going to double in next 6-7 years at the present rate of growth of the economy.</a:t>
            </a:r>
          </a:p>
          <a:p>
            <a:r>
              <a:rPr lang="en-SG" sz="1800" dirty="0"/>
              <a:t>Ratio of energy demand and GDP is useful indicator for economics growth  </a:t>
            </a:r>
            <a:r>
              <a:rPr lang="en-SG" sz="1800" dirty="0" err="1"/>
              <a:t>i.e</a:t>
            </a:r>
            <a:r>
              <a:rPr lang="en-SG" sz="1800" dirty="0"/>
              <a:t> economic growth of country depend upon rate of improvement in per capita energy consumption.</a:t>
            </a:r>
          </a:p>
          <a:p>
            <a:r>
              <a:rPr lang="en-SG" sz="1800" dirty="0">
                <a:solidFill>
                  <a:prstClr val="white"/>
                </a:solidFill>
              </a:rPr>
              <a:t>Due to increasing import charges and problems associated with the development of energy  from conventional sources like pollution and global warming  a need to create </a:t>
            </a:r>
            <a:r>
              <a:rPr lang="en-US" sz="1800" dirty="0"/>
              <a:t> sustainable, and potentially clean, source of energy for future growth is essential.</a:t>
            </a:r>
          </a:p>
          <a:p>
            <a:r>
              <a:rPr lang="en-SG" sz="1800" dirty="0"/>
              <a:t>The main objective of this presentation is </a:t>
            </a:r>
          </a:p>
          <a:p>
            <a:pPr lvl="1"/>
            <a:r>
              <a:rPr lang="en-SG" sz="1800" dirty="0"/>
              <a:t>To make aware of the present electricity scenario</a:t>
            </a:r>
          </a:p>
          <a:p>
            <a:pPr lvl="1"/>
            <a:r>
              <a:rPr lang="en-SG" sz="1800" dirty="0"/>
              <a:t>To understand the proportion of energy use based on the industries </a:t>
            </a:r>
          </a:p>
          <a:p>
            <a:pPr lvl="1"/>
            <a:r>
              <a:rPr lang="en-SG" sz="1800" dirty="0"/>
              <a:t>To make aware of electricity deficiency problem </a:t>
            </a:r>
          </a:p>
          <a:p>
            <a:pPr lvl="1"/>
            <a:r>
              <a:rPr lang="en-SG" sz="1800" dirty="0"/>
              <a:t>Nuclear, Solar , Wind, Biomass are among potentially clean fuel and have a future </a:t>
            </a:r>
          </a:p>
          <a:p>
            <a:pPr lvl="1"/>
            <a:endParaRPr lang="en-SG" sz="1800" dirty="0"/>
          </a:p>
          <a:p>
            <a:pPr lvl="1"/>
            <a:endParaRPr lang="en-SG" sz="1800" dirty="0"/>
          </a:p>
          <a:p>
            <a:endParaRPr lang="en-SG" sz="1800" dirty="0"/>
          </a:p>
          <a:p>
            <a:pPr lvl="1"/>
            <a:endParaRPr lang="en-SG" sz="1800" dirty="0"/>
          </a:p>
        </p:txBody>
      </p:sp>
    </p:spTree>
    <p:extLst>
      <p:ext uri="{BB962C8B-B14F-4D97-AF65-F5344CB8AC3E}">
        <p14:creationId xmlns:p14="http://schemas.microsoft.com/office/powerpoint/2010/main" val="71782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8AF0-3DF6-4E39-8A5D-E8BAF050F223}"/>
              </a:ext>
            </a:extLst>
          </p:cNvPr>
          <p:cNvSpPr>
            <a:spLocks noGrp="1"/>
          </p:cNvSpPr>
          <p:nvPr>
            <p:ph type="title"/>
          </p:nvPr>
        </p:nvSpPr>
        <p:spPr>
          <a:xfrm>
            <a:off x="1141413" y="618518"/>
            <a:ext cx="9905998" cy="981682"/>
          </a:xfrm>
        </p:spPr>
        <p:txBody>
          <a:bodyPr>
            <a:normAutofit/>
          </a:bodyPr>
          <a:lstStyle/>
          <a:p>
            <a:r>
              <a:rPr lang="en-SG" sz="3200" dirty="0"/>
              <a:t>Reasons for increase of Energy needs &amp; Proposed solution</a:t>
            </a:r>
          </a:p>
        </p:txBody>
      </p:sp>
      <p:sp>
        <p:nvSpPr>
          <p:cNvPr id="3" name="Content Placeholder 2">
            <a:extLst>
              <a:ext uri="{FF2B5EF4-FFF2-40B4-BE49-F238E27FC236}">
                <a16:creationId xmlns:a16="http://schemas.microsoft.com/office/drawing/2014/main" id="{083736AC-1E92-4FE2-8B2F-FD26AFFC3C1A}"/>
              </a:ext>
            </a:extLst>
          </p:cNvPr>
          <p:cNvSpPr>
            <a:spLocks noGrp="1"/>
          </p:cNvSpPr>
          <p:nvPr>
            <p:ph idx="1"/>
          </p:nvPr>
        </p:nvSpPr>
        <p:spPr>
          <a:xfrm>
            <a:off x="1012203" y="1600200"/>
            <a:ext cx="9905999" cy="4820478"/>
          </a:xfrm>
        </p:spPr>
        <p:txBody>
          <a:bodyPr>
            <a:noAutofit/>
          </a:bodyPr>
          <a:lstStyle/>
          <a:p>
            <a:r>
              <a:rPr lang="en-SG" sz="1800" dirty="0"/>
              <a:t>For growing economy, the need for electricity is very crucial. Electricity plays very important role in growth of country.</a:t>
            </a:r>
          </a:p>
          <a:p>
            <a:r>
              <a:rPr lang="en-SG" sz="1800" dirty="0"/>
              <a:t>Reason for increasing demand of energy :</a:t>
            </a:r>
          </a:p>
          <a:p>
            <a:pPr lvl="1"/>
            <a:r>
              <a:rPr lang="en-SG" sz="1800" dirty="0"/>
              <a:t>Domestic demand is increasing more rapidly as the quality of life for Indians is improving</a:t>
            </a:r>
          </a:p>
          <a:p>
            <a:pPr lvl="1"/>
            <a:r>
              <a:rPr lang="en-SG" sz="1800" dirty="0"/>
              <a:t>Increase in transportation</a:t>
            </a:r>
          </a:p>
          <a:p>
            <a:pPr lvl="1"/>
            <a:r>
              <a:rPr lang="en-SG" sz="1800" dirty="0"/>
              <a:t>Increasing population</a:t>
            </a:r>
          </a:p>
          <a:p>
            <a:pPr lvl="1"/>
            <a:r>
              <a:rPr lang="en-SG" sz="1800" dirty="0"/>
              <a:t>Increase in industrialisation </a:t>
            </a:r>
          </a:p>
          <a:p>
            <a:pPr marL="0" indent="0">
              <a:buNone/>
            </a:pPr>
            <a:r>
              <a:rPr lang="en-SG" sz="1800" dirty="0"/>
              <a:t>Solution Proposed:</a:t>
            </a:r>
          </a:p>
          <a:p>
            <a:r>
              <a:rPr lang="en-SG" sz="1800" dirty="0"/>
              <a:t>For sustainable growth and pollution reduction ,developing countries like India require substantial investments in their power sector looking forward for new available form of energy resources for future survival (mainly Renewable resources)</a:t>
            </a:r>
          </a:p>
          <a:p>
            <a:pPr lvl="1"/>
            <a:endParaRPr lang="en-SG" sz="1800" dirty="0"/>
          </a:p>
          <a:p>
            <a:endParaRPr lang="en-SG" sz="1800" dirty="0"/>
          </a:p>
          <a:p>
            <a:endParaRPr lang="en-SG" sz="1800" dirty="0"/>
          </a:p>
          <a:p>
            <a:endParaRPr lang="en-SG" sz="1800" dirty="0"/>
          </a:p>
        </p:txBody>
      </p:sp>
    </p:spTree>
    <p:extLst>
      <p:ext uri="{BB962C8B-B14F-4D97-AF65-F5344CB8AC3E}">
        <p14:creationId xmlns:p14="http://schemas.microsoft.com/office/powerpoint/2010/main" val="283757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4041-6228-4C9E-9730-ED9D82410B60}"/>
              </a:ext>
            </a:extLst>
          </p:cNvPr>
          <p:cNvSpPr>
            <a:spLocks noGrp="1"/>
          </p:cNvSpPr>
          <p:nvPr>
            <p:ph type="title"/>
          </p:nvPr>
        </p:nvSpPr>
        <p:spPr>
          <a:xfrm>
            <a:off x="694152" y="101685"/>
            <a:ext cx="9905998" cy="635400"/>
          </a:xfrm>
        </p:spPr>
        <p:txBody>
          <a:bodyPr>
            <a:normAutofit/>
          </a:bodyPr>
          <a:lstStyle/>
          <a:p>
            <a:r>
              <a:rPr lang="en-SG" sz="3200" dirty="0"/>
              <a:t>Trend analysis –Region wise Consumption</a:t>
            </a:r>
          </a:p>
        </p:txBody>
      </p:sp>
      <p:sp>
        <p:nvSpPr>
          <p:cNvPr id="3" name="Content Placeholder 2">
            <a:extLst>
              <a:ext uri="{FF2B5EF4-FFF2-40B4-BE49-F238E27FC236}">
                <a16:creationId xmlns:a16="http://schemas.microsoft.com/office/drawing/2014/main" id="{03866317-52FC-4A67-AD45-599AD1D143D6}"/>
              </a:ext>
            </a:extLst>
          </p:cNvPr>
          <p:cNvSpPr>
            <a:spLocks noGrp="1"/>
          </p:cNvSpPr>
          <p:nvPr>
            <p:ph idx="1"/>
          </p:nvPr>
        </p:nvSpPr>
        <p:spPr>
          <a:xfrm>
            <a:off x="694152" y="5059016"/>
            <a:ext cx="11421648" cy="1868557"/>
          </a:xfrm>
        </p:spPr>
        <p:txBody>
          <a:bodyPr>
            <a:noAutofit/>
          </a:bodyPr>
          <a:lstStyle/>
          <a:p>
            <a:r>
              <a:rPr lang="en-SG" sz="1800" dirty="0"/>
              <a:t>During the year 2014-2017, demand for electricity in India is out far stripped in all regions especially in Northern region .</a:t>
            </a:r>
          </a:p>
          <a:p>
            <a:r>
              <a:rPr lang="en-SG" sz="1800" dirty="0"/>
              <a:t>Although the overall growth of the country and the need of electricity is linear, in eastern region  for year 2016 there is a small decrease in consumption and North eastern regions  having lower increasing trends .</a:t>
            </a:r>
          </a:p>
          <a:p>
            <a:endParaRPr lang="en-SG" sz="1800" dirty="0"/>
          </a:p>
          <a:p>
            <a:endParaRPr lang="en-SG" sz="1800" dirty="0"/>
          </a:p>
        </p:txBody>
      </p:sp>
      <p:pic>
        <p:nvPicPr>
          <p:cNvPr id="4" name="Picture 3">
            <a:extLst>
              <a:ext uri="{FF2B5EF4-FFF2-40B4-BE49-F238E27FC236}">
                <a16:creationId xmlns:a16="http://schemas.microsoft.com/office/drawing/2014/main" id="{B972EA2F-FA6E-4A61-8716-9395B1CE064F}"/>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2427592" y="756962"/>
            <a:ext cx="6766104" cy="43219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2669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5CA3-4504-42B6-9FF0-91B11D04F7C0}"/>
              </a:ext>
            </a:extLst>
          </p:cNvPr>
          <p:cNvSpPr>
            <a:spLocks noGrp="1"/>
          </p:cNvSpPr>
          <p:nvPr>
            <p:ph type="title"/>
          </p:nvPr>
        </p:nvSpPr>
        <p:spPr>
          <a:xfrm>
            <a:off x="1061900" y="91744"/>
            <a:ext cx="9905998" cy="772960"/>
          </a:xfrm>
        </p:spPr>
        <p:txBody>
          <a:bodyPr>
            <a:normAutofit/>
          </a:bodyPr>
          <a:lstStyle/>
          <a:p>
            <a:r>
              <a:rPr lang="en-SG" dirty="0"/>
              <a:t>Coal sector on industry </a:t>
            </a:r>
          </a:p>
        </p:txBody>
      </p:sp>
      <p:sp>
        <p:nvSpPr>
          <p:cNvPr id="9" name="TextBox 8">
            <a:extLst>
              <a:ext uri="{FF2B5EF4-FFF2-40B4-BE49-F238E27FC236}">
                <a16:creationId xmlns:a16="http://schemas.microsoft.com/office/drawing/2014/main" id="{3A187739-403C-423E-B635-48E43B46CF34}"/>
              </a:ext>
            </a:extLst>
          </p:cNvPr>
          <p:cNvSpPr txBox="1"/>
          <p:nvPr/>
        </p:nvSpPr>
        <p:spPr>
          <a:xfrm>
            <a:off x="538438" y="4549676"/>
            <a:ext cx="10952922" cy="2308324"/>
          </a:xfrm>
          <a:prstGeom prst="rect">
            <a:avLst/>
          </a:prstGeom>
          <a:noFill/>
        </p:spPr>
        <p:txBody>
          <a:bodyPr wrap="square" rtlCol="0">
            <a:spAutoFit/>
          </a:bodyPr>
          <a:lstStyle/>
          <a:p>
            <a:pPr marL="285750" indent="-285750">
              <a:buFont typeface="Wingdings" panose="05000000000000000000" pitchFamily="2" charset="2"/>
              <a:buChar char="v"/>
            </a:pPr>
            <a:r>
              <a:rPr lang="en-SG" b="1" u="sng" dirty="0"/>
              <a:t>Power Industry : </a:t>
            </a:r>
          </a:p>
          <a:p>
            <a:pPr marL="742950" lvl="1" indent="-285750">
              <a:buFont typeface="Wingdings" panose="05000000000000000000" pitchFamily="2" charset="2"/>
              <a:buChar char="Ø"/>
            </a:pPr>
            <a:r>
              <a:rPr lang="en-SG" dirty="0"/>
              <a:t>The Industry Power has major part of Coal consumption with 63.2% . </a:t>
            </a:r>
          </a:p>
          <a:p>
            <a:pPr marL="742950" lvl="1" indent="-285750">
              <a:buFont typeface="Wingdings" panose="05000000000000000000" pitchFamily="2" charset="2"/>
              <a:buChar char="Ø"/>
            </a:pPr>
            <a:r>
              <a:rPr lang="en-SG" dirty="0"/>
              <a:t>The Domestic Coal has most consumption in the Power industry with 84.5%.</a:t>
            </a:r>
          </a:p>
          <a:p>
            <a:pPr marL="285750" indent="-285750">
              <a:buFont typeface="Wingdings" panose="05000000000000000000" pitchFamily="2" charset="2"/>
              <a:buChar char="v"/>
            </a:pPr>
            <a:r>
              <a:rPr lang="en-SG" b="1" u="sng" dirty="0"/>
              <a:t> Industry “Other” :</a:t>
            </a:r>
          </a:p>
          <a:p>
            <a:pPr marL="742950" lvl="1" indent="-285750">
              <a:buFont typeface="Wingdings" panose="05000000000000000000" pitchFamily="2" charset="2"/>
              <a:buChar char="Ø"/>
            </a:pPr>
            <a:r>
              <a:rPr lang="en-SG" dirty="0"/>
              <a:t>The Industry “Other” has next major part in Coal consumption with 28.6% .</a:t>
            </a:r>
          </a:p>
          <a:p>
            <a:pPr marL="742950" lvl="1" indent="-285750">
              <a:buFont typeface="Wingdings" panose="05000000000000000000" pitchFamily="2" charset="2"/>
              <a:buChar char="Ø"/>
            </a:pPr>
            <a:r>
              <a:rPr lang="en-SG" dirty="0"/>
              <a:t> Major portion of Imported Coal is used in “Other” Industry</a:t>
            </a:r>
          </a:p>
          <a:p>
            <a:pPr marL="285750" indent="-285750">
              <a:buFont typeface="Wingdings" panose="05000000000000000000" pitchFamily="2" charset="2"/>
              <a:buChar char="v"/>
            </a:pPr>
            <a:r>
              <a:rPr lang="en-US" dirty="0"/>
              <a:t>In</a:t>
            </a:r>
            <a:r>
              <a:rPr lang="en-SG" dirty="0"/>
              <a:t> Industry Power,</a:t>
            </a:r>
            <a:r>
              <a:rPr lang="en-US" dirty="0"/>
              <a:t> Lignite has most consumption with 84.03% compared to other industries.</a:t>
            </a:r>
            <a:endParaRPr lang="en-SG" dirty="0"/>
          </a:p>
          <a:p>
            <a:pPr marL="285750" indent="-285750">
              <a:buFont typeface="Wingdings" panose="05000000000000000000" pitchFamily="2" charset="2"/>
              <a:buChar char="v"/>
            </a:pPr>
            <a:endParaRPr lang="en-SG" dirty="0"/>
          </a:p>
        </p:txBody>
      </p:sp>
      <p:pic>
        <p:nvPicPr>
          <p:cNvPr id="15" name="Picture 14">
            <a:extLst>
              <a:ext uri="{FF2B5EF4-FFF2-40B4-BE49-F238E27FC236}">
                <a16:creationId xmlns:a16="http://schemas.microsoft.com/office/drawing/2014/main" id="{49D34B63-6F05-490D-BC56-470D9688214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153501" y="673962"/>
            <a:ext cx="6001058" cy="35272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Content Placeholder 19">
            <a:extLst>
              <a:ext uri="{FF2B5EF4-FFF2-40B4-BE49-F238E27FC236}">
                <a16:creationId xmlns:a16="http://schemas.microsoft.com/office/drawing/2014/main" id="{441CD915-B182-4728-AFF6-51603D0A39BA}"/>
              </a:ext>
            </a:extLst>
          </p:cNvPr>
          <p:cNvPicPr>
            <a:picLocks noGrp="1" noChangeAspect="1"/>
          </p:cNvPicPr>
          <p:nvPr>
            <p:ph idx="1"/>
          </p:nvPr>
        </p:nvPicPr>
        <p:blipFill>
          <a:blip r:embed="rId4">
            <a:extLst>
              <a:ext uri="{BEBA8EAE-BF5A-486C-A8C5-ECC9F3942E4B}">
                <a14:imgProps xmlns:a14="http://schemas.microsoft.com/office/drawing/2010/main">
                  <a14:imgLayer r:embed="rId5">
                    <a14:imgEffect>
                      <a14:colorTemperature colorTemp="8800"/>
                    </a14:imgEffect>
                  </a14:imgLayer>
                </a14:imgProps>
              </a:ext>
            </a:extLst>
          </a:blip>
          <a:stretch>
            <a:fillRect/>
          </a:stretch>
        </p:blipFill>
        <p:spPr>
          <a:xfrm>
            <a:off x="6272485" y="649885"/>
            <a:ext cx="5843315" cy="3541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9319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B98E55-37D9-4320-9F04-CE2D8FE220FA}"/>
              </a:ext>
            </a:extLst>
          </p:cNvPr>
          <p:cNvSpPr>
            <a:spLocks noGrp="1"/>
          </p:cNvSpPr>
          <p:nvPr>
            <p:ph type="title"/>
          </p:nvPr>
        </p:nvSpPr>
        <p:spPr>
          <a:xfrm>
            <a:off x="733909" y="191135"/>
            <a:ext cx="9905998" cy="723265"/>
          </a:xfrm>
        </p:spPr>
        <p:txBody>
          <a:bodyPr>
            <a:normAutofit/>
          </a:bodyPr>
          <a:lstStyle/>
          <a:p>
            <a:r>
              <a:rPr lang="en-SG" sz="3200" dirty="0"/>
              <a:t>Energy consumption Scenario in India</a:t>
            </a:r>
          </a:p>
        </p:txBody>
      </p:sp>
      <p:sp>
        <p:nvSpPr>
          <p:cNvPr id="9" name="Content Placeholder 8">
            <a:extLst>
              <a:ext uri="{FF2B5EF4-FFF2-40B4-BE49-F238E27FC236}">
                <a16:creationId xmlns:a16="http://schemas.microsoft.com/office/drawing/2014/main" id="{E1F55C91-519F-4B0F-9A4B-DAC9B35EDBB5}"/>
              </a:ext>
            </a:extLst>
          </p:cNvPr>
          <p:cNvSpPr>
            <a:spLocks noGrp="1"/>
          </p:cNvSpPr>
          <p:nvPr>
            <p:ph idx="1"/>
          </p:nvPr>
        </p:nvSpPr>
        <p:spPr>
          <a:xfrm>
            <a:off x="1141413" y="5287616"/>
            <a:ext cx="9905998" cy="1570383"/>
          </a:xfrm>
        </p:spPr>
        <p:txBody>
          <a:bodyPr>
            <a:normAutofit/>
          </a:bodyPr>
          <a:lstStyle/>
          <a:p>
            <a:r>
              <a:rPr lang="en-SG" sz="1800" dirty="0"/>
              <a:t>Chhattisgarh and Sikkim has highest surplus of energy </a:t>
            </a:r>
          </a:p>
          <a:p>
            <a:r>
              <a:rPr lang="en-SG" sz="1800" dirty="0"/>
              <a:t>Bihar and Jammu &amp; Kashmir has highest deficit of Energy</a:t>
            </a:r>
          </a:p>
          <a:p>
            <a:r>
              <a:rPr lang="en-US" sz="1800" dirty="0"/>
              <a:t>Bihar has higher population hence energy demand is higher causing deficit of energy.</a:t>
            </a:r>
          </a:p>
          <a:p>
            <a:endParaRPr lang="en-SG" sz="1800" dirty="0"/>
          </a:p>
        </p:txBody>
      </p:sp>
      <p:pic>
        <p:nvPicPr>
          <p:cNvPr id="2" name="Picture 1">
            <a:extLst>
              <a:ext uri="{FF2B5EF4-FFF2-40B4-BE49-F238E27FC236}">
                <a16:creationId xmlns:a16="http://schemas.microsoft.com/office/drawing/2014/main" id="{4832529D-7B8E-4FCD-8D84-A0942EB3BF69}"/>
              </a:ext>
            </a:extLst>
          </p:cNvPr>
          <p:cNvPicPr>
            <a:picLocks noChangeAspect="1"/>
          </p:cNvPicPr>
          <p:nvPr/>
        </p:nvPicPr>
        <p:blipFill>
          <a:blip r:embed="rId2"/>
          <a:stretch>
            <a:fillRect/>
          </a:stretch>
        </p:blipFill>
        <p:spPr>
          <a:xfrm>
            <a:off x="1884091" y="703078"/>
            <a:ext cx="7887105" cy="44579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9737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0CB6-C505-4376-A8F9-644CE7905E82}"/>
              </a:ext>
            </a:extLst>
          </p:cNvPr>
          <p:cNvSpPr>
            <a:spLocks noGrp="1"/>
          </p:cNvSpPr>
          <p:nvPr>
            <p:ph type="title"/>
          </p:nvPr>
        </p:nvSpPr>
        <p:spPr/>
        <p:txBody>
          <a:bodyPr/>
          <a:lstStyle/>
          <a:p>
            <a:r>
              <a:rPr lang="en-SG" dirty="0"/>
              <a:t>Recommendations and Conclusions	</a:t>
            </a:r>
          </a:p>
        </p:txBody>
      </p:sp>
      <p:sp>
        <p:nvSpPr>
          <p:cNvPr id="3" name="Content Placeholder 2">
            <a:extLst>
              <a:ext uri="{FF2B5EF4-FFF2-40B4-BE49-F238E27FC236}">
                <a16:creationId xmlns:a16="http://schemas.microsoft.com/office/drawing/2014/main" id="{08442545-E8BF-4D92-92A3-19485DC6C32C}"/>
              </a:ext>
            </a:extLst>
          </p:cNvPr>
          <p:cNvSpPr>
            <a:spLocks noGrp="1"/>
          </p:cNvSpPr>
          <p:nvPr>
            <p:ph idx="1"/>
          </p:nvPr>
        </p:nvSpPr>
        <p:spPr>
          <a:xfrm>
            <a:off x="1141412" y="1639957"/>
            <a:ext cx="9905999" cy="4151244"/>
          </a:xfrm>
        </p:spPr>
        <p:txBody>
          <a:bodyPr>
            <a:normAutofit/>
          </a:bodyPr>
          <a:lstStyle/>
          <a:p>
            <a:r>
              <a:rPr lang="en-SG" dirty="0"/>
              <a:t>Conclusions:</a:t>
            </a:r>
          </a:p>
          <a:p>
            <a:pPr lvl="1"/>
            <a:r>
              <a:rPr lang="en-SG" dirty="0"/>
              <a:t>India, one of the stable economic country depend upon thermal power plant to meet most of the demand about 63.2%.</a:t>
            </a:r>
          </a:p>
          <a:p>
            <a:pPr lvl="1"/>
            <a:r>
              <a:rPr lang="en-SG" dirty="0"/>
              <a:t>Still the share of renewable energy is not significant.</a:t>
            </a:r>
          </a:p>
          <a:p>
            <a:r>
              <a:rPr lang="en-SG" dirty="0"/>
              <a:t>Recommendations:</a:t>
            </a:r>
          </a:p>
          <a:p>
            <a:pPr lvl="1"/>
            <a:r>
              <a:rPr lang="en-SG" dirty="0"/>
              <a:t>India has potential of renewable energy source in abundance ,which if developed properly can augment the growing demand of the energy .</a:t>
            </a:r>
          </a:p>
          <a:p>
            <a:pPr lvl="1"/>
            <a:r>
              <a:rPr lang="en-SG" dirty="0"/>
              <a:t>To make future brighter India gear up to utilise renewable resources to reduce the global warming and pollution .</a:t>
            </a:r>
          </a:p>
          <a:p>
            <a:endParaRPr lang="en-SG" dirty="0"/>
          </a:p>
          <a:p>
            <a:endParaRPr lang="en-SG" dirty="0"/>
          </a:p>
        </p:txBody>
      </p:sp>
    </p:spTree>
    <p:extLst>
      <p:ext uri="{BB962C8B-B14F-4D97-AF65-F5344CB8AC3E}">
        <p14:creationId xmlns:p14="http://schemas.microsoft.com/office/powerpoint/2010/main" val="345810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FB786-E97F-4A75-8C6D-284BD9B1B8A7}"/>
              </a:ext>
            </a:extLst>
          </p:cNvPr>
          <p:cNvSpPr>
            <a:spLocks noGrp="1"/>
          </p:cNvSpPr>
          <p:nvPr>
            <p:ph idx="1"/>
          </p:nvPr>
        </p:nvSpPr>
        <p:spPr/>
        <p:txBody>
          <a:bodyPr>
            <a:normAutofit/>
          </a:bodyPr>
          <a:lstStyle/>
          <a:p>
            <a:pPr marL="0" indent="0">
              <a:buNone/>
            </a:pPr>
            <a:r>
              <a:rPr lang="en-SG" sz="6000" dirty="0">
                <a:effectLst>
                  <a:outerShdw blurRad="38100" dist="38100" dir="2700000" algn="tl">
                    <a:srgbClr val="000000">
                      <a:alpha val="43137"/>
                    </a:srgbClr>
                  </a:outerShdw>
                </a:effectLst>
                <a:latin typeface="Goudy Stout" panose="0202090407030B020401" pitchFamily="18" charset="0"/>
              </a:rPr>
              <a:t>Thank You</a:t>
            </a:r>
          </a:p>
        </p:txBody>
      </p:sp>
    </p:spTree>
    <p:extLst>
      <p:ext uri="{BB962C8B-B14F-4D97-AF65-F5344CB8AC3E}">
        <p14:creationId xmlns:p14="http://schemas.microsoft.com/office/powerpoint/2010/main" val="2071724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2904</TotalTime>
  <Words>536</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Goudy Stout</vt:lpstr>
      <vt:lpstr>Tw Cen MT</vt:lpstr>
      <vt:lpstr>Wingdings</vt:lpstr>
      <vt:lpstr>Circuit</vt:lpstr>
      <vt:lpstr>India-Electricity </vt:lpstr>
      <vt:lpstr>Contents </vt:lpstr>
      <vt:lpstr>Business Objective  </vt:lpstr>
      <vt:lpstr>Reasons for increase of Energy needs &amp; Proposed solution</vt:lpstr>
      <vt:lpstr>Trend analysis –Region wise Consumption</vt:lpstr>
      <vt:lpstr>Coal sector on industry </vt:lpstr>
      <vt:lpstr>Energy consumption Scenario in India</vt:lpstr>
      <vt:lpstr>Recommendations and Conclusions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India-Electricity</dc:title>
  <dc:creator>Pushyami Keerthi</dc:creator>
  <cp:lastModifiedBy>Pushyami Keerthi</cp:lastModifiedBy>
  <cp:revision>103</cp:revision>
  <dcterms:created xsi:type="dcterms:W3CDTF">2019-03-07T08:44:36Z</dcterms:created>
  <dcterms:modified xsi:type="dcterms:W3CDTF">2019-03-10T05:12:35Z</dcterms:modified>
</cp:coreProperties>
</file>