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0" r:id="rId3"/>
    <p:sldId id="286" r:id="rId4"/>
    <p:sldId id="284" r:id="rId5"/>
    <p:sldId id="259" r:id="rId6"/>
    <p:sldId id="281" r:id="rId7"/>
    <p:sldId id="280" r:id="rId8"/>
    <p:sldId id="277" r:id="rId9"/>
    <p:sldId id="283" r:id="rId10"/>
    <p:sldId id="288" r:id="rId11"/>
    <p:sldId id="293" r:id="rId12"/>
    <p:sldId id="282" r:id="rId13"/>
    <p:sldId id="287" r:id="rId14"/>
    <p:sldId id="285" r:id="rId15"/>
    <p:sldId id="292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FBFA75-15A9-4A64-AD30-CF2FAD99BE67}">
          <p14:sldIdLst>
            <p14:sldId id="257"/>
            <p14:sldId id="270"/>
            <p14:sldId id="286"/>
            <p14:sldId id="284"/>
            <p14:sldId id="259"/>
            <p14:sldId id="281"/>
            <p14:sldId id="280"/>
            <p14:sldId id="277"/>
            <p14:sldId id="283"/>
            <p14:sldId id="288"/>
            <p14:sldId id="293"/>
            <p14:sldId id="282"/>
            <p14:sldId id="287"/>
            <p14:sldId id="285"/>
            <p14:sldId id="292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3529" autoAdjust="0"/>
  </p:normalViewPr>
  <p:slideViewPr>
    <p:cSldViewPr snapToGrid="0">
      <p:cViewPr varScale="1">
        <p:scale>
          <a:sx n="64" d="100"/>
          <a:sy n="64" d="100"/>
        </p:scale>
        <p:origin x="116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11680"/>
            <a:ext cx="8348870" cy="2560320"/>
          </a:xfrm>
        </p:spPr>
        <p:txBody>
          <a:bodyPr/>
          <a:lstStyle/>
          <a:p>
            <a:r>
              <a:rPr lang="en-SG" dirty="0"/>
              <a:t>Energy Consumption and Relationship with GDP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Pushyami Keerthi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690E-B49D-4F07-9388-76E24483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Norther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CAEA-7CC5-4F6E-88B3-0601AC74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1898374"/>
            <a:ext cx="10923104" cy="42738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sz="1600" b="1" dirty="0"/>
              <a:t>GDP Contribution for Norther region: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1600" dirty="0"/>
              <a:t>The Norther region is having sates like Delhi, Haryana ,Rajasthan , Chandigarh which are major Industrial states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1600" dirty="0"/>
              <a:t>Himachal Pradesh, Punjab  are having </a:t>
            </a:r>
            <a:r>
              <a:rPr lang="en-US" sz="1600" dirty="0"/>
              <a:t>the most fertile regions in India prospered as a consequence of the Green Revolution.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1600" b="1" dirty="0"/>
              <a:t>Energy Consumption for Northern Region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1600" dirty="0"/>
              <a:t>Most of the states are Industrialised, as the production to increase the consumption of energy also increases over period of time.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1600" dirty="0"/>
              <a:t> Agriculture is more or less dependent on the availability of electricity, which also contributes it figure in consumption of electricity.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1600" dirty="0"/>
              <a:t>Over a period of 2014-2017 , the growth of in Northern region is evidently following linear relation ship between the GDP and the energy consumption than compared to other regions.</a:t>
            </a:r>
            <a:br>
              <a:rPr lang="en-SG" sz="1600" dirty="0"/>
            </a:b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69320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4625-8E80-4434-9627-4E7CABF3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Relationship between GDP and Energy over             4 years(2014-17)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C53155-2CA8-4E6A-9E7A-31BC7E958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860" y="1780904"/>
            <a:ext cx="8763000" cy="319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7474F7-69F9-4E04-B574-0095A0B5822B}"/>
              </a:ext>
            </a:extLst>
          </p:cNvPr>
          <p:cNvSpPr txBox="1"/>
          <p:nvPr/>
        </p:nvSpPr>
        <p:spPr>
          <a:xfrm>
            <a:off x="957469" y="5058558"/>
            <a:ext cx="1043266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The GDP growth rate from 2014 to 2017 is not similar across the regions but still follows an increasing trend.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Except the Norther region , all the regions having inline growth of GDP with the energy consumption.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The Norther region , has sharp increase of GDP and as well as Energy consumption, which evolves to have </a:t>
            </a:r>
          </a:p>
          <a:p>
            <a:r>
              <a:rPr lang="en-SG" sz="1600" dirty="0"/>
              <a:t>      stronger relationship with each other over period of 2014-2017.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The Western region and the North Eastern region has more positive correlation between Energy consumption</a:t>
            </a:r>
          </a:p>
          <a:p>
            <a:r>
              <a:rPr lang="en-SG" sz="1600" dirty="0"/>
              <a:t>     and GDP</a:t>
            </a:r>
          </a:p>
          <a:p>
            <a:r>
              <a:rPr lang="en-SG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01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602E-128C-43FB-B165-FF78BE44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and Energy Consumption (Region) - Correlation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3CF0EA-6F2C-4C0A-80EB-7A918F751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029" y="4005378"/>
            <a:ext cx="10408519" cy="25550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sz="1600" dirty="0">
                <a:cs typeface="Arial" panose="020B0604020202020204" pitchFamily="34" charset="0"/>
              </a:rPr>
              <a:t>All regions have very good positive correlation between GDP/Lag GDP and energy consumption.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1600" b="1" dirty="0">
                <a:cs typeface="Arial" panose="020B0604020202020204" pitchFamily="34" charset="0"/>
              </a:rPr>
              <a:t>Western</a:t>
            </a:r>
            <a:r>
              <a:rPr lang="en-SG" sz="1600" dirty="0">
                <a:cs typeface="Arial" panose="020B0604020202020204" pitchFamily="34" charset="0"/>
              </a:rPr>
              <a:t> </a:t>
            </a:r>
            <a:r>
              <a:rPr lang="en-SG" sz="1600" b="1" dirty="0">
                <a:cs typeface="Arial" panose="020B0604020202020204" pitchFamily="34" charset="0"/>
              </a:rPr>
              <a:t>region</a:t>
            </a:r>
            <a:r>
              <a:rPr lang="en-SG" sz="1600" dirty="0">
                <a:cs typeface="Arial" panose="020B0604020202020204" pitchFamily="34" charset="0"/>
              </a:rPr>
              <a:t> has high positive correlation coefficient between GDP / Lag GDP and Energy Consumptions across the country, which shows that western region is having exceptionally well for all the years.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cs typeface="Arial" panose="020B0604020202020204" pitchFamily="34" charset="0"/>
              </a:rPr>
              <a:t>The western region generates 24% of the national GDP of the country, with an annual growth rate of 14.5% as of 2017. The states generate about 23% of the</a:t>
            </a:r>
            <a:r>
              <a:rPr lang="en-US" sz="1600" u="sng" dirty="0">
                <a:cs typeface="Arial" panose="020B0604020202020204" pitchFamily="34" charset="0"/>
              </a:rPr>
              <a:t> </a:t>
            </a:r>
            <a:r>
              <a:rPr lang="en-US" sz="1600" dirty="0">
                <a:cs typeface="Arial" panose="020B0604020202020204" pitchFamily="34" charset="0"/>
              </a:rPr>
              <a:t>tax revenues of the country. More than 85% of the households have access to electricity. Agriculture employs most people in this region, while services have largest share in the total GDP</a:t>
            </a:r>
          </a:p>
          <a:p>
            <a:pPr>
              <a:buFont typeface="Wingdings" panose="05000000000000000000" pitchFamily="2" charset="2"/>
              <a:buChar char="Ø"/>
            </a:pPr>
            <a:endParaRPr lang="en-SG" sz="160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SG" sz="160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SG" sz="16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SG" sz="1600" dirty="0"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45C67-7B78-4D32-89A8-5BF33E28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19704"/>
            <a:ext cx="4521432" cy="1795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750BB4-22BC-4F45-B02B-A8F148D72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88" y="1819703"/>
            <a:ext cx="4521432" cy="179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C571-F5F5-48E7-BD5B-A167517F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Western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0910-CA44-4732-B4D3-2FAB3F4D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828800"/>
            <a:ext cx="10883347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sz="1600" dirty="0"/>
              <a:t>The western region includes more of industrialisation , urban areas as a factor that contribute to GDP and energy consumption.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1600" dirty="0"/>
              <a:t>States like Goa ,Gujrat, Maharashtra which are more developed states and have major portion in the national GDP.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1600" dirty="0"/>
              <a:t>Demonetisation and Introduction of GST could have been a cause of decrease in linear relation ship between the GDP and Energy consumption.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40940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F1D4-8717-4408-9119-20A443D9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 between Lag GDP and Energy Consumption (By Region) - Linear Regression Model Coefficients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FE6B-2951-47ED-9563-98F78E7E8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365" y="4306086"/>
            <a:ext cx="10783957" cy="239164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Norther region shows </a:t>
            </a:r>
            <a:r>
              <a:rPr lang="en-SG" sz="1600" b="1" dirty="0"/>
              <a:t>strong relationship</a:t>
            </a:r>
            <a:r>
              <a:rPr lang="en-SG" sz="1600" dirty="0"/>
              <a:t> between GDP and Energy consumption which is evident by high GDP coefficient compared to other regions.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The Western region with high correlation coefficient is doing </a:t>
            </a:r>
            <a:r>
              <a:rPr lang="en-SG" sz="1600" b="1" dirty="0"/>
              <a:t>exceptionally well</a:t>
            </a:r>
            <a:r>
              <a:rPr lang="en-SG" sz="1600" dirty="0"/>
              <a:t> compared to other regions followed by south region.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However, the Consumption trend is similar to GDP from 2014 to 2017 and is evident by high correlation (&gt;85%) between Consumption and GDP for all Regions.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3CC404-A540-49F9-BCBD-A2B1142E24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978561"/>
              </p:ext>
            </p:extLst>
          </p:nvPr>
        </p:nvGraphicFramePr>
        <p:xfrm>
          <a:off x="1083365" y="1560442"/>
          <a:ext cx="10483546" cy="24771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30065">
                  <a:extLst>
                    <a:ext uri="{9D8B030D-6E8A-4147-A177-3AD203B41FA5}">
                      <a16:colId xmlns:a16="http://schemas.microsoft.com/office/drawing/2014/main" val="2076449716"/>
                    </a:ext>
                  </a:extLst>
                </a:gridCol>
                <a:gridCol w="1151066">
                  <a:extLst>
                    <a:ext uri="{9D8B030D-6E8A-4147-A177-3AD203B41FA5}">
                      <a16:colId xmlns:a16="http://schemas.microsoft.com/office/drawing/2014/main" val="4149229730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71282195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val="167920368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val="2103452222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val="3681736704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val="3015326801"/>
                    </a:ext>
                  </a:extLst>
                </a:gridCol>
              </a:tblGrid>
              <a:tr h="344247">
                <a:tc>
                  <a:txBody>
                    <a:bodyPr/>
                    <a:lstStyle/>
                    <a:p>
                      <a:r>
                        <a:rPr lang="en-SG" sz="1600" dirty="0"/>
                        <a:t>Region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East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North-East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North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South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West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Overall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85236"/>
                  </a:ext>
                </a:extLst>
              </a:tr>
              <a:tr h="100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Consumption Vs Lag GDP</a:t>
                      </a:r>
                    </a:p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(Correlation coefficient)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</a:rPr>
                        <a:t>90.2%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</a:rPr>
                        <a:t>92.6%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</a:rPr>
                        <a:t>86.4%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93.7%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97.5%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</a:rPr>
                        <a:t>98.8%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094140"/>
                  </a:ext>
                </a:extLst>
              </a:tr>
              <a:tr h="30658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1" u="none" strike="noStrike" dirty="0">
                          <a:effectLst/>
                        </a:rPr>
                        <a:t>Slope(Lag GDP)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</a:rPr>
                        <a:t>0.0493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</a:rPr>
                        <a:t>0.0236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0.1557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0.09249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</a:rPr>
                        <a:t>0.0745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</a:rPr>
                        <a:t>0.0993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0566"/>
                  </a:ext>
                </a:extLst>
              </a:tr>
              <a:tr h="30658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1" u="none" strike="noStrike" dirty="0">
                          <a:effectLst/>
                        </a:rPr>
                        <a:t>Intercept(Lag GDP)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12178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2135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357031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S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80598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17718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S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436454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829141"/>
                  </a:ext>
                </a:extLst>
              </a:tr>
              <a:tr h="50724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u="none" strike="noStrike" dirty="0">
                          <a:effectLst/>
                        </a:rPr>
                        <a:t>P-Value( GDP)</a:t>
                      </a:r>
                    </a:p>
                    <a:p>
                      <a:pPr algn="l" fontAlgn="b"/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  <a:latin typeface="+mn-lt"/>
                        </a:rPr>
                        <a:t>4%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  <a:latin typeface="+mn-lt"/>
                        </a:rPr>
                        <a:t>18%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  <a:latin typeface="+mn-lt"/>
                        </a:rPr>
                        <a:t>3%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  <a:latin typeface="+mn-lt"/>
                        </a:rPr>
                        <a:t>1%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  <a:latin typeface="+mn-lt"/>
                        </a:rPr>
                        <a:t>1%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  <a:latin typeface="+mn-lt"/>
                        </a:rPr>
                        <a:t>0%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52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40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68F3-7BDC-4182-A089-7E480B71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GDP and Energy </a:t>
            </a:r>
            <a:br>
              <a:rPr lang="en-US" dirty="0"/>
            </a:br>
            <a:r>
              <a:rPr lang="en-US" dirty="0"/>
              <a:t>(G</a:t>
            </a:r>
            <a:r>
              <a:rPr lang="en-SG" dirty="0"/>
              <a:t>reen energy technology)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310999-609B-4177-88F4-34062D132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367748" y="1532738"/>
            <a:ext cx="5814391" cy="3257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058053-DBE7-41C7-84BF-8ABA62262059}"/>
              </a:ext>
            </a:extLst>
          </p:cNvPr>
          <p:cNvSpPr txBox="1"/>
          <p:nvPr/>
        </p:nvSpPr>
        <p:spPr>
          <a:xfrm>
            <a:off x="1093303" y="4790661"/>
            <a:ext cx="10997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The Norther region,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SG" sz="1600" dirty="0"/>
              <a:t>Generates 34% of total Renewable energy in the country.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SG" sz="1600" dirty="0"/>
              <a:t>Per unit Increase in GDP, results to higher growth in Consumption compare to other regions.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The increase in GDP results to expected increase Consumption of 15.57% for North region and for other regions it is  from 2% to 10%.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From this it is evident that Green energy technology is having positive impact on GDP and Energy consumption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2D42C13-F86F-4949-9393-9EDFC01A4B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488129"/>
              </p:ext>
            </p:extLst>
          </p:nvPr>
        </p:nvGraphicFramePr>
        <p:xfrm>
          <a:off x="5575851" y="2313395"/>
          <a:ext cx="6542595" cy="15735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76449716"/>
                    </a:ext>
                  </a:extLst>
                </a:gridCol>
                <a:gridCol w="695380">
                  <a:extLst>
                    <a:ext uri="{9D8B030D-6E8A-4147-A177-3AD203B41FA5}">
                      <a16:colId xmlns:a16="http://schemas.microsoft.com/office/drawing/2014/main" val="4149229730"/>
                    </a:ext>
                  </a:extLst>
                </a:gridCol>
                <a:gridCol w="930683">
                  <a:extLst>
                    <a:ext uri="{9D8B030D-6E8A-4147-A177-3AD203B41FA5}">
                      <a16:colId xmlns:a16="http://schemas.microsoft.com/office/drawing/2014/main" val="712821959"/>
                    </a:ext>
                  </a:extLst>
                </a:gridCol>
                <a:gridCol w="930683">
                  <a:extLst>
                    <a:ext uri="{9D8B030D-6E8A-4147-A177-3AD203B41FA5}">
                      <a16:colId xmlns:a16="http://schemas.microsoft.com/office/drawing/2014/main" val="1679203689"/>
                    </a:ext>
                  </a:extLst>
                </a:gridCol>
                <a:gridCol w="930683">
                  <a:extLst>
                    <a:ext uri="{9D8B030D-6E8A-4147-A177-3AD203B41FA5}">
                      <a16:colId xmlns:a16="http://schemas.microsoft.com/office/drawing/2014/main" val="2103452222"/>
                    </a:ext>
                  </a:extLst>
                </a:gridCol>
                <a:gridCol w="930683">
                  <a:extLst>
                    <a:ext uri="{9D8B030D-6E8A-4147-A177-3AD203B41FA5}">
                      <a16:colId xmlns:a16="http://schemas.microsoft.com/office/drawing/2014/main" val="3681736704"/>
                    </a:ext>
                  </a:extLst>
                </a:gridCol>
                <a:gridCol w="930683">
                  <a:extLst>
                    <a:ext uri="{9D8B030D-6E8A-4147-A177-3AD203B41FA5}">
                      <a16:colId xmlns:a16="http://schemas.microsoft.com/office/drawing/2014/main" val="3015326801"/>
                    </a:ext>
                  </a:extLst>
                </a:gridCol>
              </a:tblGrid>
              <a:tr h="248486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+mn-lt"/>
                        </a:rPr>
                        <a:t>Region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+mn-lt"/>
                        </a:rPr>
                        <a:t>East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+mn-lt"/>
                        </a:rPr>
                        <a:t>North-East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+mn-lt"/>
                        </a:rPr>
                        <a:t>North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+mn-lt"/>
                        </a:rPr>
                        <a:t>South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+mn-lt"/>
                        </a:rPr>
                        <a:t>West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+mn-lt"/>
                        </a:rPr>
                        <a:t>Overall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85236"/>
                  </a:ext>
                </a:extLst>
              </a:tr>
              <a:tr h="23183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1" u="none" strike="noStrike" dirty="0">
                          <a:effectLst/>
                          <a:latin typeface="+mn-lt"/>
                        </a:rPr>
                        <a:t>Slope(GDP)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  <a:latin typeface="+mn-lt"/>
                        </a:rPr>
                        <a:t>0.0493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  <a:latin typeface="+mn-lt"/>
                        </a:rPr>
                        <a:t>0.0236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i="1" u="sng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0.1557</a:t>
                      </a:r>
                      <a:endParaRPr lang="en-SG" sz="1600" b="1" i="1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  <a:latin typeface="+mn-lt"/>
                        </a:rPr>
                        <a:t>0.09249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  <a:latin typeface="+mn-lt"/>
                        </a:rPr>
                        <a:t>0.0745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  <a:latin typeface="+mn-lt"/>
                        </a:rPr>
                        <a:t>0.0993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0566"/>
                  </a:ext>
                </a:extLst>
              </a:tr>
              <a:tr h="23183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Intercept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12178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2135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357031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S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80598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17718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S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436454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829141"/>
                  </a:ext>
                </a:extLst>
              </a:tr>
              <a:tr h="35991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u="none" strike="noStrike" dirty="0">
                          <a:effectLst/>
                          <a:latin typeface="+mn-lt"/>
                        </a:rPr>
                        <a:t>P-Value</a:t>
                      </a:r>
                    </a:p>
                    <a:p>
                      <a:pPr algn="l" fontAlgn="b"/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  <a:latin typeface="+mn-lt"/>
                        </a:rPr>
                        <a:t>4%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  <a:latin typeface="+mn-lt"/>
                        </a:rPr>
                        <a:t>18%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  <a:latin typeface="+mn-lt"/>
                        </a:rPr>
                        <a:t>3%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  <a:latin typeface="+mn-lt"/>
                        </a:rPr>
                        <a:t>1%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  <a:latin typeface="+mn-lt"/>
                        </a:rPr>
                        <a:t>1%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  <a:latin typeface="+mn-lt"/>
                        </a:rPr>
                        <a:t>0%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52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1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3046-CC07-4D41-9B78-C307E1E5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     </a:t>
            </a:r>
          </a:p>
          <a:p>
            <a:pPr marL="0" indent="0">
              <a:buNone/>
            </a:pPr>
            <a:r>
              <a:rPr lang="en-SG" sz="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</a:p>
          <a:p>
            <a:pPr marL="0" indent="0">
              <a:buNone/>
            </a:pPr>
            <a:r>
              <a:rPr lang="en-SG" sz="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17441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A699750-0993-4E37-A2EB-46916750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Data &amp; Methodology</a:t>
            </a:r>
            <a:br>
              <a:rPr lang="en-US" dirty="0"/>
            </a:br>
            <a:endParaRPr lang="en-SG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A9BC468-2FE8-4790-BAB9-704CB245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549" y="1947234"/>
            <a:ext cx="11012556" cy="4550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purpose of this paper is to analyze the relationship between electricity consumption and </a:t>
            </a:r>
            <a:r>
              <a:rPr lang="en-SG" sz="2000" dirty="0"/>
              <a:t>annual growth of GSDP at Current prices </a:t>
            </a:r>
            <a:r>
              <a:rPr lang="en-US" sz="2000" dirty="0"/>
              <a:t>(Rs. in Crore) in India.</a:t>
            </a:r>
            <a:endParaRPr lang="en-SG" sz="2000" dirty="0"/>
          </a:p>
        </p:txBody>
      </p:sp>
      <p:sp>
        <p:nvSpPr>
          <p:cNvPr id="19" name="Block Arc 18" title="Curved line">
            <a:extLst>
              <a:ext uri="{FF2B5EF4-FFF2-40B4-BE49-F238E27FC236}">
                <a16:creationId xmlns:a16="http://schemas.microsoft.com/office/drawing/2014/main" id="{5BA9C954-3DDB-4C71-9680-2F52A74F20E6}"/>
              </a:ext>
            </a:extLst>
          </p:cNvPr>
          <p:cNvSpPr/>
          <p:nvPr/>
        </p:nvSpPr>
        <p:spPr>
          <a:xfrm>
            <a:off x="-2286638" y="1181059"/>
            <a:ext cx="5007297" cy="7019196"/>
          </a:xfrm>
          <a:prstGeom prst="blockArc">
            <a:avLst>
              <a:gd name="adj1" fmla="val 18900000"/>
              <a:gd name="adj2" fmla="val 2145023"/>
              <a:gd name="adj3" fmla="val 3987"/>
            </a:avLst>
          </a:prstGeom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A36F0A-C57C-40BC-8EFB-3DABC4450988}"/>
              </a:ext>
            </a:extLst>
          </p:cNvPr>
          <p:cNvGrpSpPr/>
          <p:nvPr/>
        </p:nvGrpSpPr>
        <p:grpSpPr>
          <a:xfrm>
            <a:off x="1722884" y="2937157"/>
            <a:ext cx="8349454" cy="2851140"/>
            <a:chOff x="2874685" y="1530493"/>
            <a:chExt cx="6396873" cy="41650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732C670-E614-44BA-AEF4-A72029FB8D4A}"/>
                </a:ext>
              </a:extLst>
            </p:cNvPr>
            <p:cNvGrpSpPr/>
            <p:nvPr/>
          </p:nvGrpSpPr>
          <p:grpSpPr>
            <a:xfrm>
              <a:off x="3576960" y="1530493"/>
              <a:ext cx="5694598" cy="1314888"/>
              <a:chOff x="727119" y="184430"/>
              <a:chExt cx="3807589" cy="1168791"/>
            </a:xfrm>
          </p:grpSpPr>
          <p:sp>
            <p:nvSpPr>
              <p:cNvPr id="21" name="Rectangle 20" title="Group A and its tasks">
                <a:extLst>
                  <a:ext uri="{FF2B5EF4-FFF2-40B4-BE49-F238E27FC236}">
                    <a16:creationId xmlns:a16="http://schemas.microsoft.com/office/drawing/2014/main" id="{FCC58D92-F9FA-4573-B903-B3CF2ADEBA9F}"/>
                  </a:ext>
                </a:extLst>
              </p:cNvPr>
              <p:cNvSpPr/>
              <p:nvPr/>
            </p:nvSpPr>
            <p:spPr>
              <a:xfrm>
                <a:off x="727119" y="316760"/>
                <a:ext cx="3762500" cy="1036461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46C7E0-9FD0-47AE-8691-95098654E84C}"/>
                  </a:ext>
                </a:extLst>
              </p:cNvPr>
              <p:cNvSpPr txBox="1"/>
              <p:nvPr/>
            </p:nvSpPr>
            <p:spPr>
              <a:xfrm>
                <a:off x="759466" y="184430"/>
                <a:ext cx="3775242" cy="932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40422" tIns="48260" rIns="48260" bIns="48260" numCol="1" spcCol="1270" anchor="t" anchorCtr="0">
                <a:noAutofit/>
              </a:bodyPr>
              <a:lstStyle/>
              <a:p>
                <a:r>
                  <a:rPr lang="en-US" sz="2000" dirty="0"/>
                  <a:t>Summarized numbers by Region and Country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Energy Consumption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GSDP(Current)</a:t>
                </a:r>
              </a:p>
              <a:p>
                <a:endParaRPr lang="en-US" sz="2000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4AFF4-B09A-424F-8ED8-4C1F88ECE055}"/>
                </a:ext>
              </a:extLst>
            </p:cNvPr>
            <p:cNvGrpSpPr/>
            <p:nvPr/>
          </p:nvGrpSpPr>
          <p:grpSpPr>
            <a:xfrm>
              <a:off x="3691672" y="3246940"/>
              <a:ext cx="5512452" cy="970042"/>
              <a:chOff x="918184" y="1865630"/>
              <a:chExt cx="3580645" cy="970043"/>
            </a:xfrm>
          </p:grpSpPr>
          <p:sp>
            <p:nvSpPr>
              <p:cNvPr id="25" name="Rectangle 24" title="Group B and its tasks">
                <a:extLst>
                  <a:ext uri="{FF2B5EF4-FFF2-40B4-BE49-F238E27FC236}">
                    <a16:creationId xmlns:a16="http://schemas.microsoft.com/office/drawing/2014/main" id="{8F86A201-8FF3-435F-8325-CF93642A27E3}"/>
                  </a:ext>
                </a:extLst>
              </p:cNvPr>
              <p:cNvSpPr/>
              <p:nvPr/>
            </p:nvSpPr>
            <p:spPr>
              <a:xfrm>
                <a:off x="986451" y="1865630"/>
                <a:ext cx="3512378" cy="93281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1C3D07-8894-4D17-894A-F1289FB4E1E5}"/>
                  </a:ext>
                </a:extLst>
              </p:cNvPr>
              <p:cNvSpPr txBox="1"/>
              <p:nvPr/>
            </p:nvSpPr>
            <p:spPr>
              <a:xfrm>
                <a:off x="918184" y="1892538"/>
                <a:ext cx="3580645" cy="94313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40422" tIns="48260" rIns="48260" bIns="48260" numCol="1" spcCol="1270" anchor="t" anchorCtr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Consumption from 2014 to 2017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GSDP (Current) by from 2011 to 2017</a:t>
                </a:r>
              </a:p>
            </p:txBody>
          </p:sp>
        </p:grpSp>
        <p:sp>
          <p:nvSpPr>
            <p:cNvPr id="27" name="Oval 26" title="Circle for Group B">
              <a:extLst>
                <a:ext uri="{FF2B5EF4-FFF2-40B4-BE49-F238E27FC236}">
                  <a16:creationId xmlns:a16="http://schemas.microsoft.com/office/drawing/2014/main" id="{623DC01B-735D-47FC-BEBE-FEF88ADEFAEA}"/>
                </a:ext>
              </a:extLst>
            </p:cNvPr>
            <p:cNvSpPr/>
            <p:nvPr/>
          </p:nvSpPr>
          <p:spPr>
            <a:xfrm>
              <a:off x="3010874" y="3152108"/>
              <a:ext cx="1166018" cy="1166018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SG" dirty="0"/>
                <a:t>Time Stamp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9F5A25D-4135-43D3-9405-2C8674D7E8B7}"/>
                </a:ext>
              </a:extLst>
            </p:cNvPr>
            <p:cNvGrpSpPr/>
            <p:nvPr/>
          </p:nvGrpSpPr>
          <p:grpSpPr>
            <a:xfrm>
              <a:off x="3457693" y="4646161"/>
              <a:ext cx="5746431" cy="945428"/>
              <a:chOff x="647373" y="3264852"/>
              <a:chExt cx="3842247" cy="945429"/>
            </a:xfrm>
          </p:grpSpPr>
          <p:sp>
            <p:nvSpPr>
              <p:cNvPr id="29" name="Rectangle 28" title="Group C and its tasks">
                <a:extLst>
                  <a:ext uri="{FF2B5EF4-FFF2-40B4-BE49-F238E27FC236}">
                    <a16:creationId xmlns:a16="http://schemas.microsoft.com/office/drawing/2014/main" id="{F1B2F7B6-A86D-4EE3-BDB6-1C8645086218}"/>
                  </a:ext>
                </a:extLst>
              </p:cNvPr>
              <p:cNvSpPr/>
              <p:nvPr/>
            </p:nvSpPr>
            <p:spPr>
              <a:xfrm>
                <a:off x="647373" y="3264852"/>
                <a:ext cx="3842247" cy="932815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2A8CF7-1709-417E-9ECA-F8D73CA4D53A}"/>
                  </a:ext>
                </a:extLst>
              </p:cNvPr>
              <p:cNvSpPr txBox="1"/>
              <p:nvPr/>
            </p:nvSpPr>
            <p:spPr>
              <a:xfrm>
                <a:off x="751935" y="3277466"/>
                <a:ext cx="3737685" cy="9328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40422" tIns="48260" rIns="48260" bIns="48260" numCol="1" spcCol="1270" anchor="t" anchorCtr="0"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Correlation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Causation (Linear Regression) </a:t>
                </a:r>
              </a:p>
            </p:txBody>
          </p:sp>
        </p:grpSp>
        <p:sp>
          <p:nvSpPr>
            <p:cNvPr id="31" name="Oval 30" title="Circle for Group C">
              <a:extLst>
                <a:ext uri="{FF2B5EF4-FFF2-40B4-BE49-F238E27FC236}">
                  <a16:creationId xmlns:a16="http://schemas.microsoft.com/office/drawing/2014/main" id="{E16C0B51-974A-4E90-85F3-6B64129C2431}"/>
                </a:ext>
              </a:extLst>
            </p:cNvPr>
            <p:cNvSpPr/>
            <p:nvPr/>
          </p:nvSpPr>
          <p:spPr>
            <a:xfrm>
              <a:off x="2874685" y="4529561"/>
              <a:ext cx="1166018" cy="1166018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SG" dirty="0"/>
                <a:t>Methodology</a:t>
              </a:r>
            </a:p>
          </p:txBody>
        </p:sp>
      </p:grpSp>
      <p:sp>
        <p:nvSpPr>
          <p:cNvPr id="35" name="Oval 34" title="Circle for Group B">
            <a:extLst>
              <a:ext uri="{FF2B5EF4-FFF2-40B4-BE49-F238E27FC236}">
                <a16:creationId xmlns:a16="http://schemas.microsoft.com/office/drawing/2014/main" id="{856403EE-4587-48BC-B539-45D1862154C5}"/>
              </a:ext>
            </a:extLst>
          </p:cNvPr>
          <p:cNvSpPr/>
          <p:nvPr/>
        </p:nvSpPr>
        <p:spPr>
          <a:xfrm>
            <a:off x="1774832" y="3071845"/>
            <a:ext cx="1580056" cy="932001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SG" dirty="0"/>
              <a:t>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667683-1847-470F-83B9-224DBDE03535}"/>
              </a:ext>
            </a:extLst>
          </p:cNvPr>
          <p:cNvSpPr txBox="1"/>
          <p:nvPr/>
        </p:nvSpPr>
        <p:spPr>
          <a:xfrm>
            <a:off x="3353025" y="5535105"/>
            <a:ext cx="7701837" cy="2758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40422" tIns="48260" rIns="48260" bIns="48260" numCol="1" spcCol="127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9CB81-CE97-4DF2-A34C-171ECF3D172F}"/>
              </a:ext>
            </a:extLst>
          </p:cNvPr>
          <p:cNvSpPr txBox="1"/>
          <p:nvPr/>
        </p:nvSpPr>
        <p:spPr>
          <a:xfrm>
            <a:off x="539304" y="6466229"/>
            <a:ext cx="968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For missing data in GSDP(current), the data is imputed with same growth rate as of previous year.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The data of state-wise is summarized region wise </a:t>
            </a:r>
          </a:p>
          <a:p>
            <a:endParaRPr lang="en-SG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A699750-0993-4E37-A2EB-46916750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Components of GDP</a:t>
            </a:r>
            <a:br>
              <a:rPr lang="en-US" dirty="0"/>
            </a:br>
            <a:endParaRPr lang="en-SG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A9BC468-2FE8-4790-BAB9-704CB245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036" y="1699591"/>
            <a:ext cx="10537420" cy="4632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Private Consumption Expenditure (C)</a:t>
            </a:r>
          </a:p>
          <a:p>
            <a:pPr marL="0" indent="0">
              <a:buNone/>
            </a:pPr>
            <a:r>
              <a:rPr lang="en-US" sz="2000" dirty="0"/>
              <a:t>2. Investment Expenditure (I)</a:t>
            </a:r>
          </a:p>
          <a:p>
            <a:pPr marL="274320" lvl="1" indent="0">
              <a:buNone/>
            </a:pPr>
            <a:r>
              <a:rPr lang="en-US" sz="1600" dirty="0"/>
              <a:t>(a) Business Fixed Investment</a:t>
            </a:r>
          </a:p>
          <a:p>
            <a:pPr marL="274320" lvl="1" indent="0">
              <a:buNone/>
            </a:pPr>
            <a:r>
              <a:rPr lang="en-US" sz="1600" dirty="0"/>
              <a:t>(b) Inventory Investment (or change in stock)</a:t>
            </a:r>
          </a:p>
          <a:p>
            <a:pPr marL="274320" lvl="1" indent="0">
              <a:buNone/>
            </a:pPr>
            <a:r>
              <a:rPr lang="en-US" sz="1600" dirty="0"/>
              <a:t>(c) Residential Construction Investment</a:t>
            </a:r>
          </a:p>
          <a:p>
            <a:pPr marL="274320" lvl="1" indent="0">
              <a:buNone/>
            </a:pPr>
            <a:r>
              <a:rPr lang="en-US" sz="1600" dirty="0"/>
              <a:t>(d) Public Investment</a:t>
            </a:r>
          </a:p>
          <a:p>
            <a:pPr marL="0" indent="0">
              <a:buNone/>
            </a:pPr>
            <a:r>
              <a:rPr lang="en-US" sz="2000" dirty="0"/>
              <a:t>3. Government Purchases of Goods and Services (G)</a:t>
            </a:r>
          </a:p>
          <a:p>
            <a:pPr marL="0" indent="0">
              <a:buNone/>
            </a:pPr>
            <a:r>
              <a:rPr lang="en-US" sz="2000" dirty="0"/>
              <a:t>4. Net Exports (X – M)</a:t>
            </a:r>
          </a:p>
          <a:p>
            <a:pPr marL="0" indent="0">
              <a:buNone/>
            </a:pPr>
            <a:r>
              <a:rPr lang="en-US" sz="2000" dirty="0"/>
              <a:t>GDP = C + I + G + (X-M)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41715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9DB2-A900-49F3-9F9D-C0F609DB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Factors affecting GDP and Energy Consumption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6F1514-E41E-4838-ACF1-A1E9AEB1A3F9}"/>
              </a:ext>
            </a:extLst>
          </p:cNvPr>
          <p:cNvGrpSpPr/>
          <p:nvPr/>
        </p:nvGrpSpPr>
        <p:grpSpPr>
          <a:xfrm>
            <a:off x="1404211" y="1962978"/>
            <a:ext cx="7826292" cy="4275870"/>
            <a:chOff x="648837" y="611256"/>
            <a:chExt cx="7826292" cy="427587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128254C-875F-45A5-B57C-3B548DC1F4E6}"/>
                </a:ext>
              </a:extLst>
            </p:cNvPr>
            <p:cNvGrpSpPr/>
            <p:nvPr/>
          </p:nvGrpSpPr>
          <p:grpSpPr>
            <a:xfrm>
              <a:off x="648837" y="980588"/>
              <a:ext cx="7826292" cy="3906538"/>
              <a:chOff x="648837" y="980588"/>
              <a:chExt cx="7826292" cy="390653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8530882-BF57-48F2-A42D-91C427F7C948}"/>
                  </a:ext>
                </a:extLst>
              </p:cNvPr>
              <p:cNvSpPr/>
              <p:nvPr/>
            </p:nvSpPr>
            <p:spPr>
              <a:xfrm>
                <a:off x="648837" y="980588"/>
                <a:ext cx="5176475" cy="3906538"/>
              </a:xfrm>
              <a:custGeom>
                <a:avLst/>
                <a:gdLst>
                  <a:gd name="connsiteX0" fmla="*/ 0 w 5176475"/>
                  <a:gd name="connsiteY0" fmla="*/ 1953269 h 3906538"/>
                  <a:gd name="connsiteX1" fmla="*/ 2588238 w 5176475"/>
                  <a:gd name="connsiteY1" fmla="*/ 0 h 3906538"/>
                  <a:gd name="connsiteX2" fmla="*/ 5176476 w 5176475"/>
                  <a:gd name="connsiteY2" fmla="*/ 1953269 h 3906538"/>
                  <a:gd name="connsiteX3" fmla="*/ 2588238 w 5176475"/>
                  <a:gd name="connsiteY3" fmla="*/ 3906538 h 3906538"/>
                  <a:gd name="connsiteX4" fmla="*/ 0 w 5176475"/>
                  <a:gd name="connsiteY4" fmla="*/ 1953269 h 390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6475" h="3906538">
                    <a:moveTo>
                      <a:pt x="0" y="1953269"/>
                    </a:moveTo>
                    <a:cubicBezTo>
                      <a:pt x="0" y="874508"/>
                      <a:pt x="1158794" y="0"/>
                      <a:pt x="2588238" y="0"/>
                    </a:cubicBezTo>
                    <a:cubicBezTo>
                      <a:pt x="4017682" y="0"/>
                      <a:pt x="5176476" y="874508"/>
                      <a:pt x="5176476" y="1953269"/>
                    </a:cubicBezTo>
                    <a:cubicBezTo>
                      <a:pt x="5176476" y="3032030"/>
                      <a:pt x="4017682" y="3906538"/>
                      <a:pt x="2588238" y="3906538"/>
                    </a:cubicBezTo>
                    <a:cubicBezTo>
                      <a:pt x="1158794" y="3906538"/>
                      <a:pt x="0" y="3032030"/>
                      <a:pt x="0" y="1953269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722841" tIns="460665" rIns="1469000" bIns="460665" numCol="1" spcCol="1270" anchor="ctr" anchorCtr="0">
                <a:noAutofit/>
              </a:bodyPr>
              <a:lstStyle/>
              <a:p>
                <a:pPr marL="285750" lvl="0" indent="-2857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</a:pPr>
                <a:r>
                  <a:rPr lang="en-SG" sz="1600" kern="1200" dirty="0"/>
                  <a:t>Forestry      </a:t>
                </a:r>
              </a:p>
              <a:p>
                <a:pPr marL="285750" lvl="0" indent="-2857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kern="1200" dirty="0"/>
                  <a:t>Trade</a:t>
                </a:r>
              </a:p>
              <a:p>
                <a:pPr marL="285750" lvl="0" indent="-2857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kern="1200" dirty="0"/>
                  <a:t>Real Estate</a:t>
                </a:r>
                <a:endParaRPr lang="en-US" sz="1600" dirty="0"/>
              </a:p>
              <a:p>
                <a:pPr marL="285750" lvl="0" indent="-2857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kern="1200" dirty="0"/>
                  <a:t>Financing</a:t>
                </a:r>
              </a:p>
              <a:p>
                <a:pPr marL="285750" lvl="0" indent="-2857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kern="1200" dirty="0"/>
                  <a:t>Insurance</a:t>
                </a:r>
              </a:p>
              <a:p>
                <a:pPr marL="285750" lvl="0" indent="-2857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kern="1200" dirty="0"/>
                  <a:t>Real estate </a:t>
                </a:r>
              </a:p>
              <a:p>
                <a:pPr marL="285750" lvl="0" indent="-2857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kern="1200" dirty="0"/>
                  <a:t>Business Services </a:t>
                </a:r>
                <a:endParaRPr lang="en-US" sz="1600" dirty="0"/>
              </a:p>
              <a:p>
                <a:pPr marL="285750" lvl="0" indent="-2857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kern="1200" dirty="0"/>
                  <a:t>Public Administration</a:t>
                </a:r>
                <a:endParaRPr lang="en-US" sz="1600" dirty="0"/>
              </a:p>
              <a:p>
                <a:pPr marL="285750" lvl="0" indent="-2857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kern="1200" dirty="0"/>
                  <a:t>Defense and                                           Other related Services</a:t>
                </a:r>
                <a:endParaRPr lang="en-SG" sz="1600" kern="1200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BA0FC03-7373-45D5-B59B-D9F9A5F84A54}"/>
                  </a:ext>
                </a:extLst>
              </p:cNvPr>
              <p:cNvSpPr/>
              <p:nvPr/>
            </p:nvSpPr>
            <p:spPr>
              <a:xfrm>
                <a:off x="3496833" y="980588"/>
                <a:ext cx="4978296" cy="3906538"/>
              </a:xfrm>
              <a:custGeom>
                <a:avLst/>
                <a:gdLst>
                  <a:gd name="connsiteX0" fmla="*/ 0 w 4978296"/>
                  <a:gd name="connsiteY0" fmla="*/ 1953269 h 3906538"/>
                  <a:gd name="connsiteX1" fmla="*/ 2489148 w 4978296"/>
                  <a:gd name="connsiteY1" fmla="*/ 0 h 3906538"/>
                  <a:gd name="connsiteX2" fmla="*/ 4978296 w 4978296"/>
                  <a:gd name="connsiteY2" fmla="*/ 1953269 h 3906538"/>
                  <a:gd name="connsiteX3" fmla="*/ 2489148 w 4978296"/>
                  <a:gd name="connsiteY3" fmla="*/ 3906538 h 3906538"/>
                  <a:gd name="connsiteX4" fmla="*/ 0 w 4978296"/>
                  <a:gd name="connsiteY4" fmla="*/ 1953269 h 390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8296" h="3906538">
                    <a:moveTo>
                      <a:pt x="0" y="1953269"/>
                    </a:moveTo>
                    <a:cubicBezTo>
                      <a:pt x="0" y="874508"/>
                      <a:pt x="1114430" y="0"/>
                      <a:pt x="2489148" y="0"/>
                    </a:cubicBezTo>
                    <a:cubicBezTo>
                      <a:pt x="3863866" y="0"/>
                      <a:pt x="4978296" y="874508"/>
                      <a:pt x="4978296" y="1953269"/>
                    </a:cubicBezTo>
                    <a:cubicBezTo>
                      <a:pt x="4978296" y="3032030"/>
                      <a:pt x="3863866" y="3906538"/>
                      <a:pt x="2489148" y="3906538"/>
                    </a:cubicBezTo>
                    <a:cubicBezTo>
                      <a:pt x="1114430" y="3906538"/>
                      <a:pt x="0" y="3032030"/>
                      <a:pt x="0" y="1953269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412760" tIns="460664" rIns="695167" bIns="460666" numCol="1" spcCol="1270" anchor="ctr" anchorCtr="0">
                <a:noAutofit/>
              </a:bodyPr>
              <a:lstStyle/>
              <a:p>
                <a:pPr marL="1200150" lvl="2" indent="-285750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</a:pPr>
                <a:r>
                  <a:rPr lang="en-SG" sz="1600" kern="1200" dirty="0"/>
                  <a:t>Population</a:t>
                </a:r>
              </a:p>
              <a:p>
                <a:pPr marL="1200150" lvl="2" indent="-285750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</a:pPr>
                <a:r>
                  <a:rPr lang="en-SG" sz="1600" kern="1200" dirty="0"/>
                  <a:t>Region/Location</a:t>
                </a:r>
              </a:p>
              <a:p>
                <a:pPr marL="1200150" lvl="2" indent="-285750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</a:pPr>
                <a:r>
                  <a:rPr lang="en-SG" sz="1600" kern="1200" dirty="0"/>
                  <a:t>Age of infrastructure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2802C8-83AB-490F-9C01-1ECE8279E0CE}"/>
                </a:ext>
              </a:extLst>
            </p:cNvPr>
            <p:cNvSpPr txBox="1"/>
            <p:nvPr/>
          </p:nvSpPr>
          <p:spPr>
            <a:xfrm>
              <a:off x="2853640" y="611256"/>
              <a:ext cx="2494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+mj-lt"/>
                </a:rPr>
                <a:t>GDP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72BD6A-7515-48F0-A4CC-D15D2CE05776}"/>
                </a:ext>
              </a:extLst>
            </p:cNvPr>
            <p:cNvSpPr txBox="1"/>
            <p:nvPr/>
          </p:nvSpPr>
          <p:spPr>
            <a:xfrm>
              <a:off x="5588891" y="630307"/>
              <a:ext cx="280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Energy Consumption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53DAD0-D21E-4CE6-A69D-16EE52D4CB3A}"/>
                </a:ext>
              </a:extLst>
            </p:cNvPr>
            <p:cNvSpPr txBox="1"/>
            <p:nvPr/>
          </p:nvSpPr>
          <p:spPr>
            <a:xfrm>
              <a:off x="3943210" y="1850746"/>
              <a:ext cx="220344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Agriculture Manufacturing Electricity Supply Water supply     Mining-Quarrying Transportation Fishing</a:t>
              </a:r>
            </a:p>
            <a:p>
              <a:r>
                <a:rPr lang="en-SG" sz="1600" dirty="0"/>
                <a:t>Hotels</a:t>
              </a:r>
            </a:p>
            <a:p>
              <a:endParaRPr lang="en-SG" sz="1600" dirty="0"/>
            </a:p>
            <a:p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18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- Consumption and GDP (Overall)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6229D-C5DB-4378-92E8-8F9EABF6DEDE}"/>
              </a:ext>
            </a:extLst>
          </p:cNvPr>
          <p:cNvSpPr txBox="1"/>
          <p:nvPr/>
        </p:nvSpPr>
        <p:spPr>
          <a:xfrm>
            <a:off x="993912" y="5101175"/>
            <a:ext cx="10999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Both Consumption and GDP shows an increasing trend from 2014 to 2017.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 The GDP growth rate from 2014 to 2017 is stable and is around 10% per year and the Growth rate of Consumption is not linear.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21594-B47B-450D-ABA1-9E7D6B7B8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8" y="1756825"/>
            <a:ext cx="8501270" cy="324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3C55-66F4-445A-8017-9309A054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85010"/>
            <a:ext cx="12031578" cy="1195731"/>
          </a:xfrm>
          <a:noFill/>
        </p:spPr>
        <p:txBody>
          <a:bodyPr>
            <a:noAutofit/>
          </a:bodyPr>
          <a:lstStyle/>
          <a:p>
            <a:pPr algn="ctr"/>
            <a:r>
              <a:rPr lang="en-US" dirty="0"/>
              <a:t>GDP and Energy Consumption(Overall)- Linear Regression</a:t>
            </a:r>
            <a:br>
              <a:rPr lang="en-US" dirty="0"/>
            </a:b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2639C-F623-40DF-9A25-91DEE6A0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347" y="4079802"/>
            <a:ext cx="10239730" cy="253353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cs typeface="Arial" panose="020B0604020202020204" pitchFamily="34" charset="0"/>
              </a:rPr>
              <a:t>Dependent Variable: Consumption(2014-2017) Vs Independent Variables : GDP and Lag GDP (2013-2017)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cs typeface="Arial" panose="020B0604020202020204" pitchFamily="34" charset="0"/>
              </a:rPr>
              <a:t>Used linear Regression to predict the Consumption given GDP and Lag GDP. Observed high R-Squared value (&gt; 85%) in both models. This shows the strong causation of GDP and Lag GDP to predict consumption.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cs typeface="Arial" panose="020B0604020202020204" pitchFamily="34" charset="0"/>
              </a:rPr>
              <a:t>GDP and Consumption are measured in the same time period and are </a:t>
            </a:r>
            <a:r>
              <a:rPr lang="en-SG" sz="1600" dirty="0" err="1">
                <a:cs typeface="Arial" panose="020B0604020202020204" pitchFamily="34" charset="0"/>
              </a:rPr>
              <a:t>interdependable</a:t>
            </a:r>
            <a:r>
              <a:rPr lang="en-SG" sz="1600" dirty="0">
                <a:cs typeface="Arial" panose="020B0604020202020204" pitchFamily="34" charset="0"/>
              </a:rPr>
              <a:t>. GDP as a model variable includes the impact of the performing period. Hence, GDP is not considered as model variable.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cs typeface="Arial" panose="020B0604020202020204" pitchFamily="34" charset="0"/>
              </a:rPr>
              <a:t>Model with Lagged GDP is not captured any future information which overlaps the Dependent variable consumption. So can be used as  the final model variable when compared to GDP.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sz="1600" dirty="0">
              <a:cs typeface="Arial" panose="020B0604020202020204" pitchFamily="34" charset="0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B3E295E-4C88-4885-A7F6-E8F2E8CA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13" y="1645135"/>
            <a:ext cx="4715501" cy="2429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0F4B6-5543-4BE8-9C0F-8B3AE6F2B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826" y="1556847"/>
            <a:ext cx="5358063" cy="242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4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2F5C-3150-4694-BE66-E02970BD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267" y="223249"/>
            <a:ext cx="8319052" cy="1036850"/>
          </a:xfrm>
        </p:spPr>
        <p:txBody>
          <a:bodyPr/>
          <a:lstStyle/>
          <a:p>
            <a:pPr algn="ctr"/>
            <a:r>
              <a:rPr lang="en-US" dirty="0"/>
              <a:t>GDP and Energy Consumption (Overall) - Correlation &amp; Regression Coefficients</a:t>
            </a:r>
            <a:endParaRPr lang="en-SG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CFFF8C70-0467-432A-BF19-0E1B7F70D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26902"/>
              </p:ext>
            </p:extLst>
          </p:nvPr>
        </p:nvGraphicFramePr>
        <p:xfrm>
          <a:off x="5820016" y="2175188"/>
          <a:ext cx="6259665" cy="23698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10037">
                  <a:extLst>
                    <a:ext uri="{9D8B030D-6E8A-4147-A177-3AD203B41FA5}">
                      <a16:colId xmlns:a16="http://schemas.microsoft.com/office/drawing/2014/main" val="2059673833"/>
                    </a:ext>
                  </a:extLst>
                </a:gridCol>
                <a:gridCol w="825548">
                  <a:extLst>
                    <a:ext uri="{9D8B030D-6E8A-4147-A177-3AD203B41FA5}">
                      <a16:colId xmlns:a16="http://schemas.microsoft.com/office/drawing/2014/main" val="838303082"/>
                    </a:ext>
                  </a:extLst>
                </a:gridCol>
                <a:gridCol w="1006020">
                  <a:extLst>
                    <a:ext uri="{9D8B030D-6E8A-4147-A177-3AD203B41FA5}">
                      <a16:colId xmlns:a16="http://schemas.microsoft.com/office/drawing/2014/main" val="2188854110"/>
                    </a:ext>
                  </a:extLst>
                </a:gridCol>
                <a:gridCol w="1006020">
                  <a:extLst>
                    <a:ext uri="{9D8B030D-6E8A-4147-A177-3AD203B41FA5}">
                      <a16:colId xmlns:a16="http://schemas.microsoft.com/office/drawing/2014/main" val="445125824"/>
                    </a:ext>
                  </a:extLst>
                </a:gridCol>
                <a:gridCol w="896186">
                  <a:extLst>
                    <a:ext uri="{9D8B030D-6E8A-4147-A177-3AD203B41FA5}">
                      <a16:colId xmlns:a16="http://schemas.microsoft.com/office/drawing/2014/main" val="3397778956"/>
                    </a:ext>
                  </a:extLst>
                </a:gridCol>
                <a:gridCol w="1115854">
                  <a:extLst>
                    <a:ext uri="{9D8B030D-6E8A-4147-A177-3AD203B41FA5}">
                      <a16:colId xmlns:a16="http://schemas.microsoft.com/office/drawing/2014/main" val="3823990658"/>
                    </a:ext>
                  </a:extLst>
                </a:gridCol>
              </a:tblGrid>
              <a:tr h="609730"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</a:t>
                      </a:r>
                    </a:p>
                  </a:txBody>
                  <a:tcPr marL="91021" marR="91021" marT="45511" marB="455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GDP </a:t>
                      </a:r>
                    </a:p>
                  </a:txBody>
                  <a:tcPr marL="91021" marR="91021" marT="45511" marB="455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</a:p>
                  </a:txBody>
                  <a:tcPr marL="91021" marR="91021" marT="45511" marB="455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R-Square</a:t>
                      </a:r>
                    </a:p>
                  </a:txBody>
                  <a:tcPr marL="91021" marR="91021" marT="45511" marB="455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marL="91021" marR="91021" marT="45511" marB="455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Correlation</a:t>
                      </a:r>
                    </a:p>
                  </a:txBody>
                  <a:tcPr marL="91021" marR="91021" marT="45511" marB="455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000955"/>
                  </a:ext>
                </a:extLst>
              </a:tr>
              <a:tr h="880063"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GDP</a:t>
                      </a:r>
                    </a:p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(2014-2017)</a:t>
                      </a:r>
                    </a:p>
                  </a:txBody>
                  <a:tcPr marL="91021" marR="91021" marT="45511" marB="455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0.0925</a:t>
                      </a:r>
                    </a:p>
                  </a:txBody>
                  <a:tcPr marL="91021" marR="91021" marT="45511" marB="455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-26718.9</a:t>
                      </a:r>
                    </a:p>
                  </a:txBody>
                  <a:tcPr marL="91021" marR="91021" marT="45511" marB="455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</a:p>
                  </a:txBody>
                  <a:tcPr marL="91021" marR="91021" marT="45511" marB="455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1021" marR="91021" marT="45511" marB="455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0.9516</a:t>
                      </a:r>
                    </a:p>
                  </a:txBody>
                  <a:tcPr marL="91021" marR="91021" marT="45511" marB="455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00616"/>
                  </a:ext>
                </a:extLst>
              </a:tr>
              <a:tr h="880063"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Lag GDP</a:t>
                      </a:r>
                    </a:p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(2013-2016)</a:t>
                      </a:r>
                    </a:p>
                  </a:txBody>
                  <a:tcPr marL="91021" marR="91021" marT="45511" marB="455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0.0993</a:t>
                      </a:r>
                    </a:p>
                  </a:txBody>
                  <a:tcPr marL="91021" marR="91021" marT="45511" marB="455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-27850.9</a:t>
                      </a:r>
                    </a:p>
                  </a:txBody>
                  <a:tcPr marL="91021" marR="91021" marT="45511" marB="455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98%</a:t>
                      </a:r>
                    </a:p>
                  </a:txBody>
                  <a:tcPr marL="91021" marR="91021" marT="45511" marB="455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91021" marR="91021" marT="45511" marB="455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0.9890</a:t>
                      </a:r>
                    </a:p>
                  </a:txBody>
                  <a:tcPr marL="91021" marR="91021" marT="45511" marB="455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208704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D3775-8BF3-4A89-800D-EB5C0D6B3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243" y="1193726"/>
            <a:ext cx="11178209" cy="95415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cs typeface="Arial" panose="020B0604020202020204" pitchFamily="34" charset="0"/>
              </a:rPr>
              <a:t> The Consumption trend is similar to GDP from 2014 to 2017 and is evident by high correlation (&gt;85%) between Consumption and GDP / Lag GDP.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AC5BEC4-5D84-432A-A61B-1CFD3DCCFC5D}"/>
              </a:ext>
            </a:extLst>
          </p:cNvPr>
          <p:cNvSpPr txBox="1">
            <a:spLocks/>
          </p:cNvSpPr>
          <p:nvPr/>
        </p:nvSpPr>
        <p:spPr>
          <a:xfrm>
            <a:off x="794990" y="4572349"/>
            <a:ext cx="11178209" cy="236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cs typeface="Arial" panose="020B0604020202020204" pitchFamily="34" charset="0"/>
              </a:rPr>
              <a:t>Overall, the country is having positive correlation between the energy consumption and GDP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cs typeface="Arial" panose="020B0604020202020204" pitchFamily="34" charset="0"/>
              </a:rPr>
              <a:t>With the high GDP/Lag GDP coefficient it is quite evident that GDP is causing the energy consumption drive to increase over period of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cs typeface="Arial" panose="020B0604020202020204" pitchFamily="34" charset="0"/>
              </a:rPr>
              <a:t>Higher R-square and low P-value of Lag GDP confirms the assumption of Lag GDP as the model variable instead of GDP.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cs typeface="Arial" panose="020B0604020202020204" pitchFamily="34" charset="0"/>
              </a:rPr>
              <a:t>However, this assumes the each region has similar trend and relationship. Further region level analysis was performed to verify this assumption.</a:t>
            </a:r>
          </a:p>
          <a:p>
            <a:pPr marL="0" indent="0">
              <a:buNone/>
            </a:pPr>
            <a:endParaRPr lang="en-SG" sz="1600" dirty="0"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D12096-E14D-4F90-B3A3-EE7CF860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93" y="2066658"/>
            <a:ext cx="4591252" cy="24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3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- Consumption and GDP (By Region)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6229D-C5DB-4378-92E8-8F9EABF6DEDE}"/>
              </a:ext>
            </a:extLst>
          </p:cNvPr>
          <p:cNvSpPr txBox="1"/>
          <p:nvPr/>
        </p:nvSpPr>
        <p:spPr>
          <a:xfrm>
            <a:off x="717482" y="4637961"/>
            <a:ext cx="115938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GDP shows an increasing trend from 2014 to 2017 in all Regions.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Consumption shows an increasing trend from 2014 to 2017 except for the Regions </a:t>
            </a:r>
            <a:r>
              <a:rPr lang="en-SG" sz="1600" u="sng" dirty="0"/>
              <a:t>East and North-East</a:t>
            </a:r>
            <a:r>
              <a:rPr lang="en-SG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The GDP growth rate from 2014 to 2017 is not similar across the regions but still follows an increasing trend.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cs typeface="Arial" panose="020B0604020202020204" pitchFamily="34" charset="0"/>
              </a:rPr>
              <a:t>GDP and Consumption are measured in the same time period and are </a:t>
            </a:r>
            <a:r>
              <a:rPr lang="en-SG" sz="1600" dirty="0" err="1">
                <a:cs typeface="Arial" panose="020B0604020202020204" pitchFamily="34" charset="0"/>
              </a:rPr>
              <a:t>interdependable</a:t>
            </a:r>
            <a:r>
              <a:rPr lang="en-SG" sz="1600" dirty="0">
                <a:cs typeface="Arial" panose="020B0604020202020204" pitchFamily="34" charset="0"/>
              </a:rPr>
              <a:t>. GDP as a model variable includes the impact of the performing period. Hence, GDP is not considered as model variable.</a:t>
            </a:r>
            <a:endParaRPr lang="en-SG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Lagged GDP is considered as the final model variable as it is not captured any future information which overlaps the Dependent variable consumption.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Used linear Regression to predict the Consumption given  Lagged GDP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4D9E7-BFB8-46EC-9302-F92077F68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85" y="1594572"/>
            <a:ext cx="11092069" cy="304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9767-6264-452E-AAED-000E448D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Lag GDP and Energy Consumption (By Region)- Linear Regression</a:t>
            </a:r>
            <a:endParaRPr lang="en-SG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C8A600F-9F40-491E-A3AF-7A4284EA4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732" y="1719470"/>
            <a:ext cx="10800444" cy="3419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C7C155-47ED-4514-8C68-2274E9FCB9AE}"/>
              </a:ext>
            </a:extLst>
          </p:cNvPr>
          <p:cNvSpPr txBox="1"/>
          <p:nvPr/>
        </p:nvSpPr>
        <p:spPr>
          <a:xfrm>
            <a:off x="1020732" y="5317435"/>
            <a:ext cx="10436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The model coefficient (slope of regression line) is high for </a:t>
            </a:r>
            <a:r>
              <a:rPr lang="en-SG" sz="1600" b="1" dirty="0"/>
              <a:t>Northern</a:t>
            </a:r>
            <a:r>
              <a:rPr lang="en-SG" sz="1600" dirty="0"/>
              <a:t> </a:t>
            </a:r>
            <a:r>
              <a:rPr lang="en-SG" sz="1600" b="1" dirty="0"/>
              <a:t>region</a:t>
            </a:r>
            <a:r>
              <a:rPr lang="en-SG" sz="1600" dirty="0"/>
              <a:t> followed by Southern and Western Regions.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Higher the model coefficient the change in Lag GDP result to higher change in Consumption in the same direction.</a:t>
            </a:r>
          </a:p>
        </p:txBody>
      </p:sp>
    </p:spTree>
    <p:extLst>
      <p:ext uri="{BB962C8B-B14F-4D97-AF65-F5344CB8AC3E}">
        <p14:creationId xmlns:p14="http://schemas.microsoft.com/office/powerpoint/2010/main" val="258354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5653</TotalTime>
  <Words>1342</Words>
  <Application>Microsoft Office PowerPoint</Application>
  <PresentationFormat>Widescreen</PresentationFormat>
  <Paragraphs>194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Book Antiqua</vt:lpstr>
      <vt:lpstr>Calibri</vt:lpstr>
      <vt:lpstr>Wingdings</vt:lpstr>
      <vt:lpstr>Sales Direction 16X9</vt:lpstr>
      <vt:lpstr>Energy Consumption and Relationship with GDP</vt:lpstr>
      <vt:lpstr>     Data &amp; Methodology </vt:lpstr>
      <vt:lpstr>     Components of GDP </vt:lpstr>
      <vt:lpstr>Factors affecting GDP and Energy Consumption</vt:lpstr>
      <vt:lpstr>Trend - Consumption and GDP (Overall)</vt:lpstr>
      <vt:lpstr>GDP and Energy Consumption(Overall)- Linear Regression </vt:lpstr>
      <vt:lpstr>GDP and Energy Consumption (Overall) - Correlation &amp; Regression Coefficients</vt:lpstr>
      <vt:lpstr>Trend - Consumption and GDP (By Region)</vt:lpstr>
      <vt:lpstr>Relation between Lag GDP and Energy Consumption (By Region)- Linear Regression</vt:lpstr>
      <vt:lpstr>Norther Region</vt:lpstr>
      <vt:lpstr> Relationship between GDP and Energy over             4 years(2014-17)</vt:lpstr>
      <vt:lpstr>GDP and Energy Consumption (Region) - Correlation</vt:lpstr>
      <vt:lpstr>Western Region</vt:lpstr>
      <vt:lpstr>Relation between Lag GDP and Energy Consumption (By Region) - Linear Regression Model Coefficients</vt:lpstr>
      <vt:lpstr>Relationship between GDP and Energy  (Green energy technology)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Pushyami Keerthi</dc:creator>
  <cp:lastModifiedBy>Pushyami Keerthi</cp:lastModifiedBy>
  <cp:revision>234</cp:revision>
  <dcterms:created xsi:type="dcterms:W3CDTF">2019-03-19T08:33:29Z</dcterms:created>
  <dcterms:modified xsi:type="dcterms:W3CDTF">2019-09-21T12:08:21Z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