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Khand Light"/>
      <p:regular r:id="rId15"/>
      <p:bold r:id="rId16"/>
    </p:embeddedFont>
    <p:embeddedFont>
      <p:font typeface="Cutive Mono"/>
      <p:regular r:id="rId17"/>
    </p:embeddedFont>
    <p:embeddedFont>
      <p:font typeface="Titillium Web"/>
      <p:regular r:id="rId18"/>
      <p:bold r:id="rId19"/>
      <p:italic r:id="rId20"/>
      <p:boldItalic r:id="rId21"/>
    </p:embeddedFont>
    <p:embeddedFont>
      <p:font typeface="Reem Kufi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italic.fntdata"/><Relationship Id="rId11" Type="http://schemas.openxmlformats.org/officeDocument/2006/relationships/slide" Target="slides/slide7.xml"/><Relationship Id="rId22" Type="http://schemas.openxmlformats.org/officeDocument/2006/relationships/font" Target="fonts/ReemKufi-regular.fntdata"/><Relationship Id="rId10" Type="http://schemas.openxmlformats.org/officeDocument/2006/relationships/slide" Target="slides/slide6.xml"/><Relationship Id="rId21" Type="http://schemas.openxmlformats.org/officeDocument/2006/relationships/font" Target="fonts/TitilliumWeb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KhandLight-regular.fntdata"/><Relationship Id="rId14" Type="http://schemas.openxmlformats.org/officeDocument/2006/relationships/slide" Target="slides/slide10.xml"/><Relationship Id="rId17" Type="http://schemas.openxmlformats.org/officeDocument/2006/relationships/font" Target="fonts/CutiveMono-regular.fntdata"/><Relationship Id="rId16" Type="http://schemas.openxmlformats.org/officeDocument/2006/relationships/font" Target="fonts/KhandLight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-bold.fntdata"/><Relationship Id="rId6" Type="http://schemas.openxmlformats.org/officeDocument/2006/relationships/slide" Target="slides/slide2.xml"/><Relationship Id="rId18" Type="http://schemas.openxmlformats.org/officeDocument/2006/relationships/font" Target="fonts/TitilliumWeb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rxiv.org/pdf/1010.3003.pdf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a54b4a813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a54b4a81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5e1ed11e4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5e1ed11e4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39480b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39480b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39480bec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39480be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9480be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39480be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39480bec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39480bec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paper found here: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2"/>
              </a:rPr>
              <a:t>https://arxiv.org/pdf/1010.3003.pdf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 link;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https://paperswithcode.com/paper/sentiment-analysis-of-twitter-data-for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e1ed11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e1ed11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5e1ed11e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5e1ed11e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5e1ed11e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5e1ed11e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>
  <p:cSld name="CUSTOM_4">
    <p:bg>
      <p:bgPr>
        <a:solidFill>
          <a:srgbClr val="F3F3F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34671" y="2653975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34675" y="3154350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hand Light"/>
              <a:buNone/>
              <a:defRPr sz="1400">
                <a:latin typeface="Khand Light"/>
                <a:ea typeface="Khand Light"/>
                <a:cs typeface="Khand Light"/>
                <a:sym typeface="Khand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Khand Light"/>
              <a:buNone/>
              <a:defRPr>
                <a:latin typeface="Khand Light"/>
                <a:ea typeface="Khand Light"/>
                <a:cs typeface="Khand Light"/>
                <a:sym typeface="Kha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1">
  <p:cSld name="CUSTOM_7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1"/>
          <p:cNvCxnSpPr/>
          <p:nvPr/>
        </p:nvCxnSpPr>
        <p:spPr>
          <a:xfrm>
            <a:off x="719375" y="1165263"/>
            <a:ext cx="2679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1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hasCustomPrompt="1" idx="2" type="title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2">
  <p:cSld name="CUSTOM_2_2_1_2"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2"/>
          <p:cNvCxnSpPr/>
          <p:nvPr/>
        </p:nvCxnSpPr>
        <p:spPr>
          <a:xfrm rot="10800000">
            <a:off x="5746800" y="1165275"/>
            <a:ext cx="3482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2"/>
          <p:cNvSpPr txBox="1"/>
          <p:nvPr>
            <p:ph type="ctrTitle"/>
          </p:nvPr>
        </p:nvSpPr>
        <p:spPr>
          <a:xfrm flipH="1">
            <a:off x="2751601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IGN 3">
  <p:cSld name="CUSTOM_2_2_1_2_2">
    <p:bg>
      <p:bgPr>
        <a:solidFill>
          <a:srgbClr val="F3F3F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3"/>
          <p:cNvCxnSpPr/>
          <p:nvPr/>
        </p:nvCxnSpPr>
        <p:spPr>
          <a:xfrm>
            <a:off x="-73475" y="1165275"/>
            <a:ext cx="3471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3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5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2782949" y="2653975"/>
            <a:ext cx="56265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5228696" y="3154350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55">
          <p15:clr>
            <a:srgbClr val="FA7B17"/>
          </p15:clr>
        </p15:guide>
        <p15:guide id="2" orient="horz" pos="1754">
          <p15:clr>
            <a:srgbClr val="FA7B17"/>
          </p15:clr>
        </p15:guide>
        <p15:guide id="3" pos="458">
          <p15:clr>
            <a:srgbClr val="FA7B17"/>
          </p15:clr>
        </p15:guide>
        <p15:guide id="4" orient="horz" pos="272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34671" y="1896536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56719" y="2396900"/>
            <a:ext cx="48939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734671" y="942675"/>
            <a:ext cx="84093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51357"/>
              </a:buClr>
              <a:buSzPts val="900"/>
              <a:buFont typeface="Titillium Web"/>
              <a:buNone/>
              <a:defRPr b="1" sz="900">
                <a:solidFill>
                  <a:srgbClr val="051357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56719" y="1479789"/>
            <a:ext cx="65823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8"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4_1">
    <p:bg>
      <p:bgPr>
        <a:solidFill>
          <a:srgbClr val="F3F3F3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hasCustomPrompt="1" type="title"/>
          </p:nvPr>
        </p:nvSpPr>
        <p:spPr>
          <a:xfrm>
            <a:off x="1466100" y="1312931"/>
            <a:ext cx="1992900" cy="9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466100" y="2986555"/>
            <a:ext cx="1992900" cy="9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459025" y="1904075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3459025" y="3571601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4778675" y="1312931"/>
            <a:ext cx="1862400" cy="993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4778675" y="2986555"/>
            <a:ext cx="1862400" cy="969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subTitle"/>
          </p:nvPr>
        </p:nvSpPr>
        <p:spPr>
          <a:xfrm>
            <a:off x="6641075" y="1904075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6641075" y="3571601"/>
            <a:ext cx="1862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eem Kufi"/>
              <a:buNone/>
              <a:defRPr b="1" sz="16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8" type="subTitle"/>
          </p:nvPr>
        </p:nvSpPr>
        <p:spPr>
          <a:xfrm>
            <a:off x="3459000" y="22811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6641075" y="22811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3" type="subTitle"/>
          </p:nvPr>
        </p:nvSpPr>
        <p:spPr>
          <a:xfrm>
            <a:off x="3459000" y="39498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6641075" y="3949890"/>
            <a:ext cx="1682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4" name="Google Shape;24;p3"/>
          <p:cNvCxnSpPr/>
          <p:nvPr/>
        </p:nvCxnSpPr>
        <p:spPr>
          <a:xfrm rot="10800000">
            <a:off x="6635400" y="990000"/>
            <a:ext cx="2508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Google Shape;25;p3"/>
          <p:cNvSpPr txBox="1"/>
          <p:nvPr>
            <p:ph idx="15" type="ctrTitle"/>
          </p:nvPr>
        </p:nvSpPr>
        <p:spPr>
          <a:xfrm>
            <a:off x="625349" y="762825"/>
            <a:ext cx="60156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_1">
    <p:bg>
      <p:bgPr>
        <a:solidFill>
          <a:srgbClr val="F3F3F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5064230" y="2889000"/>
            <a:ext cx="3142880" cy="1943989"/>
          </a:xfrm>
          <a:custGeom>
            <a:rect b="b" l="l" r="r" t="t"/>
            <a:pathLst>
              <a:path extrusionOk="0" h="19759" w="20168">
                <a:moveTo>
                  <a:pt x="0" y="1"/>
                </a:moveTo>
                <a:lnTo>
                  <a:pt x="0" y="19759"/>
                </a:lnTo>
                <a:lnTo>
                  <a:pt x="20168" y="19759"/>
                </a:lnTo>
                <a:lnTo>
                  <a:pt x="201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type="ctrTitle"/>
          </p:nvPr>
        </p:nvSpPr>
        <p:spPr>
          <a:xfrm>
            <a:off x="600872" y="1318285"/>
            <a:ext cx="4163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5276650" y="3068250"/>
            <a:ext cx="2718000" cy="15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hasCustomPrompt="1" idx="2" type="title"/>
          </p:nvPr>
        </p:nvSpPr>
        <p:spPr>
          <a:xfrm>
            <a:off x="634807" y="498298"/>
            <a:ext cx="19929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/>
          <p:nvPr/>
        </p:nvSpPr>
        <p:spPr>
          <a:xfrm>
            <a:off x="501865" y="4827938"/>
            <a:ext cx="2111932" cy="10134"/>
          </a:xfrm>
          <a:custGeom>
            <a:rect b="b" l="l" r="r" t="t"/>
            <a:pathLst>
              <a:path extrusionOk="0" h="103" w="21466">
                <a:moveTo>
                  <a:pt x="1" y="0"/>
                </a:moveTo>
                <a:lnTo>
                  <a:pt x="1" y="103"/>
                </a:lnTo>
                <a:lnTo>
                  <a:pt x="21465" y="103"/>
                </a:lnTo>
                <a:lnTo>
                  <a:pt x="21465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084">
          <p15:clr>
            <a:srgbClr val="FA7B17"/>
          </p15:clr>
        </p15:guide>
        <p15:guide id="2" orient="horz" pos="511">
          <p15:clr>
            <a:srgbClr val="FA7B17"/>
          </p15:clr>
        </p15:guide>
        <p15:guide id="3" pos="454">
          <p15:clr>
            <a:srgbClr val="FA7B17"/>
          </p15:clr>
        </p15:guide>
        <p15:guide id="4" orient="horz" pos="340">
          <p15:clr>
            <a:srgbClr val="FA7B17"/>
          </p15:clr>
        </p15:guide>
        <p15:guide id="5" pos="392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2">
  <p:cSld name="CUSTOM_6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 flipH="1">
            <a:off x="431747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 flipH="1">
            <a:off x="436750" y="3060404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5" name="Google Shape;35;p5"/>
          <p:cNvSpPr txBox="1"/>
          <p:nvPr>
            <p:ph hasCustomPrompt="1" idx="2" type="title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/>
          <p:nvPr>
            <p:ph idx="3" type="ctrTitle"/>
          </p:nvPr>
        </p:nvSpPr>
        <p:spPr>
          <a:xfrm flipH="1">
            <a:off x="4244529" y="762825"/>
            <a:ext cx="42864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 rot="10800000">
            <a:off x="5736000" y="1165275"/>
            <a:ext cx="34866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/>
          <p:nvPr/>
        </p:nvSpPr>
        <p:spPr>
          <a:xfrm>
            <a:off x="4721650" y="1710250"/>
            <a:ext cx="483268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3">
  <p:cSld name="CUSTOM_2">
    <p:bg>
      <p:bgPr>
        <a:solidFill>
          <a:srgbClr val="F3F3F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1060525" y="1695311"/>
            <a:ext cx="348846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060525" y="1695311"/>
            <a:ext cx="3488462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1" y="1695300"/>
            <a:ext cx="4548983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ctrTitle"/>
          </p:nvPr>
        </p:nvSpPr>
        <p:spPr>
          <a:xfrm>
            <a:off x="6080624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6080625" y="3068250"/>
            <a:ext cx="1914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5" name="Google Shape;45;p6"/>
          <p:cNvSpPr txBox="1"/>
          <p:nvPr>
            <p:ph idx="2" type="subTitle"/>
          </p:nvPr>
        </p:nvSpPr>
        <p:spPr>
          <a:xfrm>
            <a:off x="1129538" y="2468725"/>
            <a:ext cx="30099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6" name="Google Shape;46;p6"/>
          <p:cNvSpPr txBox="1"/>
          <p:nvPr>
            <p:ph idx="3" type="ctrTitle"/>
          </p:nvPr>
        </p:nvSpPr>
        <p:spPr>
          <a:xfrm>
            <a:off x="625350" y="762825"/>
            <a:ext cx="42651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hasCustomPrompt="1" idx="4" type="title"/>
          </p:nvPr>
        </p:nvSpPr>
        <p:spPr>
          <a:xfrm>
            <a:off x="4292253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cxnSp>
        <p:nvCxnSpPr>
          <p:cNvPr id="48" name="Google Shape;48;p6"/>
          <p:cNvCxnSpPr/>
          <p:nvPr/>
        </p:nvCxnSpPr>
        <p:spPr>
          <a:xfrm>
            <a:off x="-75550" y="1165275"/>
            <a:ext cx="3474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4">
  <p:cSld name="CUSTOM_2_2_3">
    <p:bg>
      <p:bgPr>
        <a:solidFill>
          <a:srgbClr val="F3F3F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 flipH="1">
            <a:off x="431747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 flipH="1">
            <a:off x="444098" y="3075100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2" name="Google Shape;52;p7"/>
          <p:cNvSpPr txBox="1"/>
          <p:nvPr>
            <p:ph hasCustomPrompt="1" idx="2" type="title"/>
          </p:nvPr>
        </p:nvSpPr>
        <p:spPr>
          <a:xfrm flipH="1">
            <a:off x="3551287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53" name="Google Shape;53;p7"/>
          <p:cNvSpPr txBox="1"/>
          <p:nvPr>
            <p:ph idx="3" type="ctrTitle"/>
          </p:nvPr>
        </p:nvSpPr>
        <p:spPr>
          <a:xfrm flipH="1">
            <a:off x="4244529" y="762825"/>
            <a:ext cx="42864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rot="10800000">
            <a:off x="5735900" y="1165275"/>
            <a:ext cx="363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SIGN 5">
  <p:cSld name="CUSTOM_2_2_2">
    <p:bg>
      <p:bgPr>
        <a:solidFill>
          <a:srgbClr val="F3F3F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ctrTitle"/>
          </p:nvPr>
        </p:nvSpPr>
        <p:spPr>
          <a:xfrm>
            <a:off x="6080624" y="2460650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57" name="Google Shape;57;p8"/>
          <p:cNvSpPr txBox="1"/>
          <p:nvPr>
            <p:ph idx="1" type="subTitle"/>
          </p:nvPr>
        </p:nvSpPr>
        <p:spPr>
          <a:xfrm>
            <a:off x="6080625" y="3075598"/>
            <a:ext cx="1914000" cy="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8"/>
          <p:cNvSpPr txBox="1"/>
          <p:nvPr>
            <p:ph hasCustomPrompt="1" idx="2" type="title"/>
          </p:nvPr>
        </p:nvSpPr>
        <p:spPr>
          <a:xfrm>
            <a:off x="4306949" y="689975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59" name="Google Shape;59;p8"/>
          <p:cNvSpPr txBox="1"/>
          <p:nvPr>
            <p:ph idx="3" type="ctrTitle"/>
          </p:nvPr>
        </p:nvSpPr>
        <p:spPr>
          <a:xfrm>
            <a:off x="625350" y="762825"/>
            <a:ext cx="42723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60" name="Google Shape;60;p8"/>
          <p:cNvSpPr/>
          <p:nvPr/>
        </p:nvSpPr>
        <p:spPr>
          <a:xfrm>
            <a:off x="378150" y="1695300"/>
            <a:ext cx="4170893" cy="3004234"/>
          </a:xfrm>
          <a:custGeom>
            <a:rect b="b" l="l" r="r" t="t"/>
            <a:pathLst>
              <a:path extrusionOk="0" h="30388" w="35286">
                <a:moveTo>
                  <a:pt x="1" y="0"/>
                </a:moveTo>
                <a:lnTo>
                  <a:pt x="1" y="30387"/>
                </a:lnTo>
                <a:lnTo>
                  <a:pt x="35286" y="30387"/>
                </a:lnTo>
                <a:lnTo>
                  <a:pt x="35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1129538" y="2468725"/>
            <a:ext cx="3009900" cy="14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cxnSp>
        <p:nvCxnSpPr>
          <p:cNvPr id="62" name="Google Shape;62;p8"/>
          <p:cNvCxnSpPr/>
          <p:nvPr/>
        </p:nvCxnSpPr>
        <p:spPr>
          <a:xfrm>
            <a:off x="-20600" y="1165275"/>
            <a:ext cx="3419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5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ctrTitle"/>
          </p:nvPr>
        </p:nvSpPr>
        <p:spPr>
          <a:xfrm>
            <a:off x="603743" y="3903375"/>
            <a:ext cx="265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65" name="Google Shape;65;p9"/>
          <p:cNvSpPr txBox="1"/>
          <p:nvPr>
            <p:ph hasCustomPrompt="1" idx="2" type="title"/>
          </p:nvPr>
        </p:nvSpPr>
        <p:spPr>
          <a:xfrm>
            <a:off x="618218" y="695188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2978242" y="1839050"/>
            <a:ext cx="46458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9"/>
          <p:cNvSpPr txBox="1"/>
          <p:nvPr>
            <p:ph idx="3" type="subTitle"/>
          </p:nvPr>
        </p:nvSpPr>
        <p:spPr>
          <a:xfrm>
            <a:off x="2978100" y="1955150"/>
            <a:ext cx="46458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9"/>
          <p:cNvSpPr txBox="1"/>
          <p:nvPr>
            <p:ph idx="4" type="subTitle"/>
          </p:nvPr>
        </p:nvSpPr>
        <p:spPr>
          <a:xfrm>
            <a:off x="2978242" y="2695075"/>
            <a:ext cx="46458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9"/>
          <p:cNvSpPr txBox="1"/>
          <p:nvPr>
            <p:ph idx="5" type="subTitle"/>
          </p:nvPr>
        </p:nvSpPr>
        <p:spPr>
          <a:xfrm>
            <a:off x="2978100" y="2811175"/>
            <a:ext cx="46458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70" name="Google Shape;70;p9"/>
          <p:cNvCxnSpPr/>
          <p:nvPr/>
        </p:nvCxnSpPr>
        <p:spPr>
          <a:xfrm rot="10800000">
            <a:off x="5761344" y="1165275"/>
            <a:ext cx="348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9"/>
          <p:cNvSpPr txBox="1"/>
          <p:nvPr>
            <p:ph idx="6" type="ctrTitle"/>
          </p:nvPr>
        </p:nvSpPr>
        <p:spPr>
          <a:xfrm flipH="1">
            <a:off x="2751696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54">
          <p15:clr>
            <a:srgbClr val="FA7B17"/>
          </p15:clr>
        </p15:guide>
        <p15:guide id="2" pos="458">
          <p15:clr>
            <a:srgbClr val="FA7B17"/>
          </p15:clr>
        </p15:guide>
        <p15:guide id="3" orient="horz" pos="2727">
          <p15:clr>
            <a:srgbClr val="FA7B17"/>
          </p15:clr>
        </p15:guide>
        <p15:guide id="4" orient="horz" pos="624">
          <p15:clr>
            <a:srgbClr val="FA7B17"/>
          </p15:clr>
        </p15:guide>
        <p15:guide id="5" orient="horz" pos="737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2_2_1_2_1"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0"/>
          <p:cNvCxnSpPr/>
          <p:nvPr/>
        </p:nvCxnSpPr>
        <p:spPr>
          <a:xfrm>
            <a:off x="-82400" y="1165275"/>
            <a:ext cx="34809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0"/>
          <p:cNvSpPr txBox="1"/>
          <p:nvPr>
            <p:ph type="ctrTitle"/>
          </p:nvPr>
        </p:nvSpPr>
        <p:spPr>
          <a:xfrm>
            <a:off x="625349" y="7628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sz="1100">
                <a:latin typeface="Cutive Mono"/>
                <a:ea typeface="Cutive Mono"/>
                <a:cs typeface="Cutive Mono"/>
                <a:sym typeface="Cutive Mon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Font typeface="Cutive Mono"/>
              <a:buNone/>
              <a:defRPr b="1" sz="1100"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subTitle"/>
          </p:nvPr>
        </p:nvSpPr>
        <p:spPr>
          <a:xfrm>
            <a:off x="1671200" y="2309850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2" type="subTitle"/>
          </p:nvPr>
        </p:nvSpPr>
        <p:spPr>
          <a:xfrm>
            <a:off x="1671125" y="2425950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3" type="subTitle"/>
          </p:nvPr>
        </p:nvSpPr>
        <p:spPr>
          <a:xfrm>
            <a:off x="1671200" y="3973425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4" type="subTitle"/>
          </p:nvPr>
        </p:nvSpPr>
        <p:spPr>
          <a:xfrm>
            <a:off x="1671125" y="4089525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5" type="subTitle"/>
          </p:nvPr>
        </p:nvSpPr>
        <p:spPr>
          <a:xfrm>
            <a:off x="5015875" y="2309850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6" type="subTitle"/>
          </p:nvPr>
        </p:nvSpPr>
        <p:spPr>
          <a:xfrm>
            <a:off x="5015800" y="2425950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7" type="subTitle"/>
          </p:nvPr>
        </p:nvSpPr>
        <p:spPr>
          <a:xfrm>
            <a:off x="5015875" y="3973425"/>
            <a:ext cx="2457000" cy="2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em Kufi"/>
              <a:buNone/>
              <a:defRPr sz="1200"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8" type="subTitle"/>
          </p:nvPr>
        </p:nvSpPr>
        <p:spPr>
          <a:xfrm>
            <a:off x="5015800" y="4089525"/>
            <a:ext cx="2457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hasCustomPrompt="1" idx="9" type="title"/>
          </p:nvPr>
        </p:nvSpPr>
        <p:spPr>
          <a:xfrm flipH="1">
            <a:off x="7233195" y="687840"/>
            <a:ext cx="1296600" cy="31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24">
          <p15:clr>
            <a:srgbClr val="FA7B17"/>
          </p15:clr>
        </p15:guide>
        <p15:guide id="2" pos="345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Reem Kufi"/>
              <a:buNone/>
              <a:defRPr sz="28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●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utive Mono"/>
              <a:buChar char="○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100"/>
              <a:buFont typeface="Cutive Mono"/>
              <a:buChar char="■"/>
              <a:defRPr sz="11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-270775" y="118500"/>
            <a:ext cx="5191500" cy="5143500"/>
          </a:xfrm>
          <a:prstGeom prst="ellipse">
            <a:avLst/>
          </a:prstGeom>
          <a:gradFill>
            <a:gsLst>
              <a:gs pos="0">
                <a:srgbClr val="FFFFFF">
                  <a:alpha val="52941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ctrTitle"/>
          </p:nvPr>
        </p:nvSpPr>
        <p:spPr>
          <a:xfrm>
            <a:off x="734675" y="2205550"/>
            <a:ext cx="6486300" cy="100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Iteration 1</a:t>
            </a:r>
            <a:endParaRPr sz="6600"/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884475" y="3121075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Team 6: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Hannah Nguyen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Puskar Dev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Safi Ullah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1383750" y="2954592"/>
            <a:ext cx="5626500" cy="10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3829649" y="3952809"/>
            <a:ext cx="3180600" cy="15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Does anyone have any questions?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5064230" y="2889000"/>
            <a:ext cx="3142880" cy="1943989"/>
          </a:xfrm>
          <a:custGeom>
            <a:rect b="b" l="l" r="r" t="t"/>
            <a:pathLst>
              <a:path extrusionOk="0" h="19759" w="20168">
                <a:moveTo>
                  <a:pt x="0" y="1"/>
                </a:moveTo>
                <a:lnTo>
                  <a:pt x="0" y="19759"/>
                </a:lnTo>
                <a:lnTo>
                  <a:pt x="20168" y="19759"/>
                </a:lnTo>
                <a:lnTo>
                  <a:pt x="20168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01865" y="4827938"/>
            <a:ext cx="2111932" cy="10134"/>
          </a:xfrm>
          <a:custGeom>
            <a:rect b="b" l="l" r="r" t="t"/>
            <a:pathLst>
              <a:path extrusionOk="0" h="103" w="21466">
                <a:moveTo>
                  <a:pt x="1" y="0"/>
                </a:moveTo>
                <a:lnTo>
                  <a:pt x="1" y="103"/>
                </a:lnTo>
                <a:lnTo>
                  <a:pt x="21465" y="103"/>
                </a:lnTo>
                <a:lnTo>
                  <a:pt x="21465" y="0"/>
                </a:lnTo>
                <a:close/>
              </a:path>
            </a:pathLst>
          </a:custGeom>
          <a:solidFill>
            <a:srgbClr val="000000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2" type="title"/>
          </p:nvPr>
        </p:nvSpPr>
        <p:spPr>
          <a:xfrm>
            <a:off x="567156" y="498300"/>
            <a:ext cx="3057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119" name="Google Shape;119;p20"/>
          <p:cNvSpPr txBox="1"/>
          <p:nvPr>
            <p:ph type="ctrTitle"/>
          </p:nvPr>
        </p:nvSpPr>
        <p:spPr>
          <a:xfrm flipH="1">
            <a:off x="1080200" y="416050"/>
            <a:ext cx="2656200" cy="6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UI Screenshots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75" y="935213"/>
            <a:ext cx="1741314" cy="37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7625" y="934976"/>
            <a:ext cx="1741326" cy="37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8075" y="935240"/>
            <a:ext cx="1741326" cy="37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8525" y="934976"/>
            <a:ext cx="1741326" cy="376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ctrTitle"/>
          </p:nvPr>
        </p:nvSpPr>
        <p:spPr>
          <a:xfrm>
            <a:off x="1071525" y="371025"/>
            <a:ext cx="57828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/>
              <a:t>Sentiment Analysis on Tweets </a:t>
            </a:r>
            <a:endParaRPr b="1" sz="2400"/>
          </a:p>
        </p:txBody>
      </p:sp>
      <p:sp>
        <p:nvSpPr>
          <p:cNvPr id="129" name="Google Shape;129;p21"/>
          <p:cNvSpPr txBox="1"/>
          <p:nvPr/>
        </p:nvSpPr>
        <p:spPr>
          <a:xfrm>
            <a:off x="550150" y="1450100"/>
            <a:ext cx="8266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Twitter API to collect </a:t>
            </a: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tweets for a given stock 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API response contains three fields: tweet id, created date and time, and text of the tweet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Text in tweet may contain unnecessary info such as  excessive whitespaces, web addresses and name of twitter users 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Regular expressions to clean the tweet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30" name="Google Shape;130;p21"/>
          <p:cNvSpPr txBox="1"/>
          <p:nvPr>
            <p:ph idx="4294967295" type="title"/>
          </p:nvPr>
        </p:nvSpPr>
        <p:spPr>
          <a:xfrm flipH="1">
            <a:off x="474325" y="321075"/>
            <a:ext cx="399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2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ctrTitle"/>
          </p:nvPr>
        </p:nvSpPr>
        <p:spPr>
          <a:xfrm>
            <a:off x="724499" y="514950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/>
              <a:t>  </a:t>
            </a:r>
            <a:r>
              <a:rPr b="1" lang="es" sz="2400"/>
              <a:t>Sentiment Analysis on Tweets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69275" y="1462500"/>
            <a:ext cx="79197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Flair library on </a:t>
            </a: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Python</a:t>
            </a: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 to run sentiment analysis on the cleaned tweets.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Flair is a Natural Language Processing Library (NLP) library that uses keras tensorflow and pytorch . It has a pre-trained sentiment analysis model.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utive Mono"/>
              <a:buChar char="●"/>
            </a:pP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 The prediction results: a score (i.e. confidence/probability) and a </a:t>
            </a: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value</a:t>
            </a:r>
            <a:r>
              <a:rPr lang="es" sz="2000">
                <a:latin typeface="Cutive Mono"/>
                <a:ea typeface="Cutive Mono"/>
                <a:cs typeface="Cutive Mono"/>
                <a:sym typeface="Cutive Mono"/>
              </a:rPr>
              <a:t> as (NEGATIVE/POSITIVE) for the a tweet’s text.</a:t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 flipH="1">
            <a:off x="507725" y="367350"/>
            <a:ext cx="482700" cy="5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3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98" y="923650"/>
            <a:ext cx="8466815" cy="38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4294967295" type="title"/>
          </p:nvPr>
        </p:nvSpPr>
        <p:spPr>
          <a:xfrm flipH="1">
            <a:off x="454875" y="346450"/>
            <a:ext cx="5742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4</a:t>
            </a:r>
            <a:endParaRPr b="1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ctrTitle"/>
          </p:nvPr>
        </p:nvSpPr>
        <p:spPr>
          <a:xfrm>
            <a:off x="625350" y="520550"/>
            <a:ext cx="57828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400"/>
              <a:t>  WHY does it matter?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731250" y="1474875"/>
            <a:ext cx="5366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utive Mono"/>
              <a:buChar char="●"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Various studies and some research shows that </a:t>
            </a: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public opinion or human emotions can have impact on volatility of stock market.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utive Mono"/>
              <a:buChar char="●"/>
            </a:pP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 Example, a research paper </a:t>
            </a:r>
            <a:r>
              <a:rPr lang="es" sz="1600">
                <a:solidFill>
                  <a:schemeClr val="dk1"/>
                </a:solidFill>
                <a:latin typeface="Cutive Mono"/>
                <a:ea typeface="Cutive Mono"/>
                <a:cs typeface="Cutive Mono"/>
                <a:sym typeface="Cutive Mono"/>
              </a:rPr>
              <a:t>‘Twitter mood predicts the stock market.’ </a:t>
            </a:r>
            <a:r>
              <a:rPr lang="es" sz="1600">
                <a:latin typeface="Cutive Mono"/>
                <a:ea typeface="Cutive Mono"/>
                <a:cs typeface="Cutive Mono"/>
                <a:sym typeface="Cutive Mono"/>
              </a:rPr>
              <a:t>by Bollen et.al, proved that there is a correlation between the moods of public expressed on twitter and the way stock market performs.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50" name="Google Shape;150;p24"/>
          <p:cNvSpPr txBox="1"/>
          <p:nvPr>
            <p:ph idx="4294967295" type="title"/>
          </p:nvPr>
        </p:nvSpPr>
        <p:spPr>
          <a:xfrm flipH="1">
            <a:off x="491000" y="469250"/>
            <a:ext cx="5244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</a:t>
            </a:r>
            <a:endParaRPr b="1"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300" y="1474875"/>
            <a:ext cx="2974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ctrTitle"/>
          </p:nvPr>
        </p:nvSpPr>
        <p:spPr>
          <a:xfrm>
            <a:off x="1348599" y="496425"/>
            <a:ext cx="5782800" cy="2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latin typeface="Reem Kufi"/>
                <a:ea typeface="Reem Kufi"/>
                <a:cs typeface="Reem Kufi"/>
                <a:sym typeface="Reem Kufi"/>
              </a:rPr>
              <a:t>Challenges</a:t>
            </a:r>
            <a:endParaRPr b="1" sz="3000">
              <a:latin typeface="Reem Kufi"/>
              <a:ea typeface="Reem Kufi"/>
              <a:cs typeface="Reem Kufi"/>
              <a:sym typeface="Reem Kuf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9" type="title"/>
          </p:nvPr>
        </p:nvSpPr>
        <p:spPr>
          <a:xfrm flipH="1">
            <a:off x="532700" y="496425"/>
            <a:ext cx="331800" cy="31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605150" y="3127075"/>
            <a:ext cx="69762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Learning React Native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Accessing large number of tweets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650" y="1182225"/>
            <a:ext cx="1944850" cy="1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 flipH="1">
            <a:off x="1680600" y="447525"/>
            <a:ext cx="5782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eem Kufi"/>
                <a:ea typeface="Reem Kufi"/>
                <a:cs typeface="Reem Kufi"/>
                <a:sym typeface="Reem Kufi"/>
              </a:rPr>
              <a:t>Future development plans</a:t>
            </a:r>
            <a:endParaRPr sz="2800">
              <a:latin typeface="Cutive Mono"/>
              <a:ea typeface="Cutive Mono"/>
              <a:cs typeface="Cutive Mono"/>
              <a:sym typeface="Cutive Mono"/>
            </a:endParaRPr>
          </a:p>
        </p:txBody>
      </p:sp>
      <p:sp>
        <p:nvSpPr>
          <p:cNvPr id="165" name="Google Shape;165;p26"/>
          <p:cNvSpPr txBox="1"/>
          <p:nvPr>
            <p:ph idx="4294967295" type="title"/>
          </p:nvPr>
        </p:nvSpPr>
        <p:spPr>
          <a:xfrm flipH="1">
            <a:off x="525500" y="342875"/>
            <a:ext cx="458400" cy="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7</a:t>
            </a:r>
            <a:endParaRPr b="1" sz="3000"/>
          </a:p>
        </p:txBody>
      </p:sp>
      <p:sp>
        <p:nvSpPr>
          <p:cNvPr id="166" name="Google Shape;166;p26"/>
          <p:cNvSpPr txBox="1"/>
          <p:nvPr/>
        </p:nvSpPr>
        <p:spPr>
          <a:xfrm>
            <a:off x="110825" y="2747050"/>
            <a:ext cx="6479400" cy="26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Set up database to store info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Create login page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Have a user agreement contract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Cutive Mono"/>
              <a:buChar char="●"/>
            </a:pP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Connect</a:t>
            </a: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 front-</a:t>
            </a: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end</a:t>
            </a:r>
            <a:r>
              <a:rPr lang="es" sz="2200">
                <a:solidFill>
                  <a:srgbClr val="434343"/>
                </a:solidFill>
                <a:latin typeface="Cutive Mono"/>
                <a:ea typeface="Cutive Mono"/>
                <a:cs typeface="Cutive Mono"/>
                <a:sym typeface="Cutive Mono"/>
              </a:rPr>
              <a:t> with the back-end</a:t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0744" y="1442925"/>
            <a:ext cx="2766330" cy="1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ctrTitle"/>
          </p:nvPr>
        </p:nvSpPr>
        <p:spPr>
          <a:xfrm>
            <a:off x="1166325" y="724725"/>
            <a:ext cx="5782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Github Link</a:t>
            </a:r>
            <a:endParaRPr sz="1600">
              <a:latin typeface="Cutive Mono"/>
              <a:ea typeface="Cutive Mono"/>
              <a:cs typeface="Cutive Mono"/>
              <a:sym typeface="Cutive Mono"/>
            </a:endParaRPr>
          </a:p>
        </p:txBody>
      </p:sp>
      <p:cxnSp>
        <p:nvCxnSpPr>
          <p:cNvPr id="173" name="Google Shape;173;p27"/>
          <p:cNvCxnSpPr/>
          <p:nvPr/>
        </p:nvCxnSpPr>
        <p:spPr>
          <a:xfrm>
            <a:off x="1075500" y="2773438"/>
            <a:ext cx="69930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7"/>
          <p:cNvSpPr txBox="1"/>
          <p:nvPr>
            <p:ph idx="4294967295" type="subTitle"/>
          </p:nvPr>
        </p:nvSpPr>
        <p:spPr>
          <a:xfrm>
            <a:off x="1075500" y="2370050"/>
            <a:ext cx="42030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https://github.com/puskardev/StockApp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540975" y="343725"/>
            <a:ext cx="3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eem Kufi"/>
                <a:ea typeface="Reem Kufi"/>
                <a:cs typeface="Reem Kufi"/>
                <a:sym typeface="Reem Kufi"/>
              </a:rPr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Resum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