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Khand Light"/>
      <p:regular r:id="rId16"/>
      <p:bold r:id="rId17"/>
    </p:embeddedFont>
    <p:embeddedFont>
      <p:font typeface="Cutive Mono"/>
      <p:regular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Reem Kufi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9A8E32-5042-4E49-AA5A-EFDFA2E49969}">
  <a:tblStyle styleId="{619A8E32-5042-4E49-AA5A-EFDFA2E499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-bold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eemKufi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handLight-bold.fntdata"/><Relationship Id="rId16" Type="http://schemas.openxmlformats.org/officeDocument/2006/relationships/font" Target="fonts/Khand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regular.fntdata"/><Relationship Id="rId6" Type="http://schemas.openxmlformats.org/officeDocument/2006/relationships/slide" Target="slides/slide1.xml"/><Relationship Id="rId18" Type="http://schemas.openxmlformats.org/officeDocument/2006/relationships/font" Target="fonts/Cutive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54b4a81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54b4a81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e1ed11e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e1ed11e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9480bec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9480bec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9480b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9480b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9480be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9480be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9480bec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9480bec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e1ed11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e1ed11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e1ed11e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e1ed11e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1c2815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1c2815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e1ed11e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e1ed11e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CUSTOM_4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4671" y="2653975"/>
            <a:ext cx="84093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4675" y="3154350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hand Light"/>
              <a:buNone/>
              <a:defRPr sz="1400">
                <a:latin typeface="Khand Light"/>
                <a:ea typeface="Khand Light"/>
                <a:cs typeface="Khand Light"/>
                <a:sym typeface="Khand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1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1"/>
          <p:cNvCxnSpPr/>
          <p:nvPr/>
        </p:nvCxnSpPr>
        <p:spPr>
          <a:xfrm>
            <a:off x="719375" y="1165263"/>
            <a:ext cx="2679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1"/>
          <p:cNvSpPr txBox="1"/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hasCustomPrompt="1" idx="2" type="title"/>
          </p:nvPr>
        </p:nvSpPr>
        <p:spPr>
          <a:xfrm flipH="1">
            <a:off x="7233195" y="687840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2">
  <p:cSld name="CUSTOM_2_2_1_2"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2"/>
          <p:cNvCxnSpPr/>
          <p:nvPr/>
        </p:nvCxnSpPr>
        <p:spPr>
          <a:xfrm rot="10800000">
            <a:off x="5746800" y="1165275"/>
            <a:ext cx="3482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2751601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3">
  <p:cSld name="CUSTOM_2_2_1_2_2"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-73475" y="1165275"/>
            <a:ext cx="3471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2782949" y="2653975"/>
            <a:ext cx="56265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5228696" y="3154350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55">
          <p15:clr>
            <a:srgbClr val="FA7B17"/>
          </p15:clr>
        </p15:guide>
        <p15:guide id="2" orient="horz" pos="1754">
          <p15:clr>
            <a:srgbClr val="FA7B17"/>
          </p15:clr>
        </p15:guide>
        <p15:guide id="3" pos="458">
          <p15:clr>
            <a:srgbClr val="FA7B17"/>
          </p15:clr>
        </p15:guide>
        <p15:guide id="4" orient="horz" pos="272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34671" y="1896536"/>
            <a:ext cx="84093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56719" y="2396900"/>
            <a:ext cx="48939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734671" y="942675"/>
            <a:ext cx="84093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756719" y="1479789"/>
            <a:ext cx="65823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8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1466100" y="1312931"/>
            <a:ext cx="1992900" cy="99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466100" y="2986555"/>
            <a:ext cx="1992900" cy="9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459025" y="1904075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3459025" y="3571601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4778675" y="1312931"/>
            <a:ext cx="1862400" cy="99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4778675" y="2986555"/>
            <a:ext cx="1862400" cy="9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subTitle"/>
          </p:nvPr>
        </p:nvSpPr>
        <p:spPr>
          <a:xfrm>
            <a:off x="6641075" y="1904075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641075" y="3571601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subTitle"/>
          </p:nvPr>
        </p:nvSpPr>
        <p:spPr>
          <a:xfrm>
            <a:off x="3459000" y="22811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6641075" y="22811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3459000" y="39498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6641075" y="39498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6635400" y="990000"/>
            <a:ext cx="2508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5" type="ctrTitle"/>
          </p:nvPr>
        </p:nvSpPr>
        <p:spPr>
          <a:xfrm>
            <a:off x="625349" y="762825"/>
            <a:ext cx="60156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_1">
    <p:bg>
      <p:bgPr>
        <a:solidFill>
          <a:srgbClr val="F3F3F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064230" y="2889000"/>
            <a:ext cx="3142880" cy="1943989"/>
          </a:xfrm>
          <a:custGeom>
            <a:rect b="b" l="l" r="r" t="t"/>
            <a:pathLst>
              <a:path extrusionOk="0" h="19759" w="20168">
                <a:moveTo>
                  <a:pt x="0" y="1"/>
                </a:moveTo>
                <a:lnTo>
                  <a:pt x="0" y="19759"/>
                </a:lnTo>
                <a:lnTo>
                  <a:pt x="20168" y="19759"/>
                </a:lnTo>
                <a:lnTo>
                  <a:pt x="201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600872" y="1318285"/>
            <a:ext cx="4163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276650" y="3068250"/>
            <a:ext cx="2718000" cy="15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hasCustomPrompt="1" idx="2" type="title"/>
          </p:nvPr>
        </p:nvSpPr>
        <p:spPr>
          <a:xfrm>
            <a:off x="634807" y="498298"/>
            <a:ext cx="19929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/>
          <p:nvPr/>
        </p:nvSpPr>
        <p:spPr>
          <a:xfrm>
            <a:off x="501865" y="4827938"/>
            <a:ext cx="2111932" cy="10134"/>
          </a:xfrm>
          <a:custGeom>
            <a:rect b="b" l="l" r="r" t="t"/>
            <a:pathLst>
              <a:path extrusionOk="0" h="103" w="21466">
                <a:moveTo>
                  <a:pt x="1" y="0"/>
                </a:moveTo>
                <a:lnTo>
                  <a:pt x="1" y="103"/>
                </a:lnTo>
                <a:lnTo>
                  <a:pt x="21465" y="103"/>
                </a:lnTo>
                <a:lnTo>
                  <a:pt x="21465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84">
          <p15:clr>
            <a:srgbClr val="FA7B17"/>
          </p15:clr>
        </p15:guide>
        <p15:guide id="2" orient="horz" pos="511">
          <p15:clr>
            <a:srgbClr val="FA7B17"/>
          </p15:clr>
        </p15:guide>
        <p15:guide id="3" pos="454">
          <p15:clr>
            <a:srgbClr val="FA7B17"/>
          </p15:clr>
        </p15:guide>
        <p15:guide id="4" orient="horz" pos="340">
          <p15:clr>
            <a:srgbClr val="FA7B17"/>
          </p15:clr>
        </p15:guide>
        <p15:guide id="5" pos="39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2">
  <p:cSld name="CUSTOM_6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431747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 flipH="1">
            <a:off x="436750" y="3060404"/>
            <a:ext cx="1914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" name="Google Shape;35;p5"/>
          <p:cNvSpPr txBox="1"/>
          <p:nvPr>
            <p:ph hasCustomPrompt="1" idx="2" type="title"/>
          </p:nvPr>
        </p:nvSpPr>
        <p:spPr>
          <a:xfrm flipH="1">
            <a:off x="3551287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idx="3" type="ctrTitle"/>
          </p:nvPr>
        </p:nvSpPr>
        <p:spPr>
          <a:xfrm flipH="1">
            <a:off x="4244529" y="762825"/>
            <a:ext cx="42864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 rot="10800000">
            <a:off x="5736000" y="1165275"/>
            <a:ext cx="3486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/>
          <p:nvPr/>
        </p:nvSpPr>
        <p:spPr>
          <a:xfrm>
            <a:off x="4721650" y="1710250"/>
            <a:ext cx="4832682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3">
  <p:cSld name="CUSTOM_2">
    <p:bg>
      <p:bgPr>
        <a:solidFill>
          <a:srgbClr val="F3F3F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60525" y="1695311"/>
            <a:ext cx="3488462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060525" y="1695311"/>
            <a:ext cx="3488462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" y="1695300"/>
            <a:ext cx="4548983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6080624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6080625" y="3068250"/>
            <a:ext cx="1914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5" name="Google Shape;45;p6"/>
          <p:cNvSpPr txBox="1"/>
          <p:nvPr>
            <p:ph idx="2" type="subTitle"/>
          </p:nvPr>
        </p:nvSpPr>
        <p:spPr>
          <a:xfrm>
            <a:off x="1129538" y="2468725"/>
            <a:ext cx="30099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6" name="Google Shape;46;p6"/>
          <p:cNvSpPr txBox="1"/>
          <p:nvPr>
            <p:ph idx="3" type="ctrTitle"/>
          </p:nvPr>
        </p:nvSpPr>
        <p:spPr>
          <a:xfrm>
            <a:off x="625350" y="762825"/>
            <a:ext cx="42651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hasCustomPrompt="1" idx="4" type="title"/>
          </p:nvPr>
        </p:nvSpPr>
        <p:spPr>
          <a:xfrm>
            <a:off x="4292253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cxnSp>
        <p:nvCxnSpPr>
          <p:cNvPr id="48" name="Google Shape;48;p6"/>
          <p:cNvCxnSpPr/>
          <p:nvPr/>
        </p:nvCxnSpPr>
        <p:spPr>
          <a:xfrm>
            <a:off x="-75550" y="1165275"/>
            <a:ext cx="3474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4">
  <p:cSld name="CUSTOM_2_2_3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 flipH="1">
            <a:off x="431747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 flipH="1">
            <a:off x="444098" y="3075100"/>
            <a:ext cx="1914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7"/>
          <p:cNvSpPr txBox="1"/>
          <p:nvPr>
            <p:ph hasCustomPrompt="1" idx="2" type="title"/>
          </p:nvPr>
        </p:nvSpPr>
        <p:spPr>
          <a:xfrm flipH="1">
            <a:off x="3551287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53" name="Google Shape;53;p7"/>
          <p:cNvSpPr txBox="1"/>
          <p:nvPr>
            <p:ph idx="3" type="ctrTitle"/>
          </p:nvPr>
        </p:nvSpPr>
        <p:spPr>
          <a:xfrm flipH="1">
            <a:off x="4244529" y="762825"/>
            <a:ext cx="42864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rot="10800000">
            <a:off x="5735900" y="1165275"/>
            <a:ext cx="3630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5">
  <p:cSld name="CUSTOM_2_2_2">
    <p:bg>
      <p:bgPr>
        <a:solidFill>
          <a:srgbClr val="F3F3F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6080624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6080625" y="3075598"/>
            <a:ext cx="1914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8"/>
          <p:cNvSpPr txBox="1"/>
          <p:nvPr>
            <p:ph hasCustomPrompt="1" idx="2" type="title"/>
          </p:nvPr>
        </p:nvSpPr>
        <p:spPr>
          <a:xfrm>
            <a:off x="4306949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 txBox="1"/>
          <p:nvPr>
            <p:ph idx="3" type="ctrTitle"/>
          </p:nvPr>
        </p:nvSpPr>
        <p:spPr>
          <a:xfrm>
            <a:off x="625350" y="762825"/>
            <a:ext cx="42723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378150" y="1695300"/>
            <a:ext cx="4170893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1129538" y="2468725"/>
            <a:ext cx="30099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62" name="Google Shape;62;p8"/>
          <p:cNvCxnSpPr/>
          <p:nvPr/>
        </p:nvCxnSpPr>
        <p:spPr>
          <a:xfrm>
            <a:off x="-20600" y="1165275"/>
            <a:ext cx="3419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ctrTitle"/>
          </p:nvPr>
        </p:nvSpPr>
        <p:spPr>
          <a:xfrm>
            <a:off x="603743" y="3903375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5" name="Google Shape;65;p9"/>
          <p:cNvSpPr txBox="1"/>
          <p:nvPr>
            <p:ph hasCustomPrompt="1" idx="2" type="title"/>
          </p:nvPr>
        </p:nvSpPr>
        <p:spPr>
          <a:xfrm>
            <a:off x="618218" y="695188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2978242" y="1839050"/>
            <a:ext cx="46458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9"/>
          <p:cNvSpPr txBox="1"/>
          <p:nvPr>
            <p:ph idx="3" type="subTitle"/>
          </p:nvPr>
        </p:nvSpPr>
        <p:spPr>
          <a:xfrm>
            <a:off x="2978100" y="1955150"/>
            <a:ext cx="46458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9"/>
          <p:cNvSpPr txBox="1"/>
          <p:nvPr>
            <p:ph idx="4" type="subTitle"/>
          </p:nvPr>
        </p:nvSpPr>
        <p:spPr>
          <a:xfrm>
            <a:off x="2978242" y="2695075"/>
            <a:ext cx="46458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9"/>
          <p:cNvSpPr txBox="1"/>
          <p:nvPr>
            <p:ph idx="5" type="subTitle"/>
          </p:nvPr>
        </p:nvSpPr>
        <p:spPr>
          <a:xfrm>
            <a:off x="2978100" y="2811175"/>
            <a:ext cx="46458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70" name="Google Shape;70;p9"/>
          <p:cNvCxnSpPr/>
          <p:nvPr/>
        </p:nvCxnSpPr>
        <p:spPr>
          <a:xfrm rot="10800000">
            <a:off x="5761344" y="1165275"/>
            <a:ext cx="3480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9"/>
          <p:cNvSpPr txBox="1"/>
          <p:nvPr>
            <p:ph idx="6" type="ctrTitle"/>
          </p:nvPr>
        </p:nvSpPr>
        <p:spPr>
          <a:xfrm flipH="1">
            <a:off x="2751696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54">
          <p15:clr>
            <a:srgbClr val="FA7B17"/>
          </p15:clr>
        </p15:guide>
        <p15:guide id="2" pos="458">
          <p15:clr>
            <a:srgbClr val="FA7B17"/>
          </p15:clr>
        </p15:guide>
        <p15:guide id="3" orient="horz" pos="2727">
          <p15:clr>
            <a:srgbClr val="FA7B17"/>
          </p15:clr>
        </p15:guide>
        <p15:guide id="4" orient="horz" pos="624">
          <p15:clr>
            <a:srgbClr val="FA7B17"/>
          </p15:clr>
        </p15:guide>
        <p15:guide id="5" orient="horz" pos="73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_2_1_2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0"/>
          <p:cNvCxnSpPr/>
          <p:nvPr/>
        </p:nvCxnSpPr>
        <p:spPr>
          <a:xfrm>
            <a:off x="-82400" y="1165275"/>
            <a:ext cx="3480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0"/>
          <p:cNvSpPr txBox="1"/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671200" y="2309850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>
            <a:off x="1671125" y="2425950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>
            <a:off x="1671200" y="3973425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>
            <a:off x="1671125" y="4089525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>
            <a:off x="5015875" y="2309850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>
            <a:off x="5015800" y="2425950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7" type="subTitle"/>
          </p:nvPr>
        </p:nvSpPr>
        <p:spPr>
          <a:xfrm>
            <a:off x="5015875" y="3973425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8" type="subTitle"/>
          </p:nvPr>
        </p:nvSpPr>
        <p:spPr>
          <a:xfrm>
            <a:off x="5015800" y="4089525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hasCustomPrompt="1" idx="9" type="title"/>
          </p:nvPr>
        </p:nvSpPr>
        <p:spPr>
          <a:xfrm flipH="1">
            <a:off x="7233195" y="687840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270775" y="118500"/>
            <a:ext cx="5191500" cy="5143500"/>
          </a:xfrm>
          <a:prstGeom prst="ellipse">
            <a:avLst/>
          </a:prstGeom>
          <a:gradFill>
            <a:gsLst>
              <a:gs pos="0">
                <a:srgbClr val="FFFFFF">
                  <a:alpha val="52941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734675" y="2205550"/>
            <a:ext cx="6486300" cy="10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Iteration 2</a:t>
            </a:r>
            <a:endParaRPr sz="6600"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884475" y="3121075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Team 6: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Hannah Nguyen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Puskar Dev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Safi Ullah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1383750" y="2752692"/>
            <a:ext cx="56265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THANKS!</a:t>
            </a:r>
            <a:endParaRPr sz="7000"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3829649" y="3686484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Does anyone have any questions?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583825" y="341225"/>
            <a:ext cx="4464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1</a:t>
            </a:r>
            <a:endParaRPr b="1" sz="3000"/>
          </a:p>
        </p:txBody>
      </p:sp>
      <p:sp>
        <p:nvSpPr>
          <p:cNvPr id="117" name="Google Shape;117;p20"/>
          <p:cNvSpPr txBox="1"/>
          <p:nvPr>
            <p:ph idx="4294967295" type="ctrTitle"/>
          </p:nvPr>
        </p:nvSpPr>
        <p:spPr>
          <a:xfrm flipH="1">
            <a:off x="1030225" y="382850"/>
            <a:ext cx="2656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UI Screenshots</a:t>
            </a:r>
            <a:endParaRPr b="1" sz="28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0" y="1022750"/>
            <a:ext cx="1833723" cy="396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023" y="1022725"/>
            <a:ext cx="1833726" cy="396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227" y="1022754"/>
            <a:ext cx="1833726" cy="396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8427" y="1022754"/>
            <a:ext cx="1833726" cy="396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988325" y="404325"/>
            <a:ext cx="44631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Backend </a:t>
            </a:r>
            <a:endParaRPr b="1" sz="2800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7" name="Google Shape;127;p21"/>
          <p:cNvSpPr txBox="1"/>
          <p:nvPr>
            <p:ph idx="4294967295" type="title"/>
          </p:nvPr>
        </p:nvSpPr>
        <p:spPr>
          <a:xfrm flipH="1">
            <a:off x="515950" y="329400"/>
            <a:ext cx="399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2</a:t>
            </a:r>
            <a:endParaRPr b="1" sz="30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700" y="1120400"/>
            <a:ext cx="3212525" cy="21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83300" y="1594975"/>
            <a:ext cx="5477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Python with Flask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Flask is a micro web framework written in Python.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REST API’s to communicate between front-end and back-end 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React Native provides the Fetch API for networking.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824375" y="415075"/>
            <a:ext cx="57828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 Backend  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669275" y="1462500"/>
            <a:ext cx="79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36" name="Google Shape;136;p22"/>
          <p:cNvSpPr txBox="1"/>
          <p:nvPr>
            <p:ph idx="4294967295" type="title"/>
          </p:nvPr>
        </p:nvSpPr>
        <p:spPr>
          <a:xfrm flipH="1">
            <a:off x="532675" y="325725"/>
            <a:ext cx="4827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3</a:t>
            </a:r>
            <a:endParaRPr b="1" sz="3000"/>
          </a:p>
        </p:txBody>
      </p:sp>
      <p:sp>
        <p:nvSpPr>
          <p:cNvPr id="137" name="Google Shape;137;p22"/>
          <p:cNvSpPr txBox="1"/>
          <p:nvPr/>
        </p:nvSpPr>
        <p:spPr>
          <a:xfrm>
            <a:off x="581125" y="1513425"/>
            <a:ext cx="8296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tive Mono"/>
              <a:buChar char="●"/>
            </a:pPr>
            <a:r>
              <a:rPr lang="es" sz="1800">
                <a:latin typeface="Cutive Mono"/>
                <a:ea typeface="Cutive Mono"/>
                <a:cs typeface="Cutive Mono"/>
                <a:sym typeface="Cutive Mono"/>
              </a:rPr>
              <a:t>Fetch API on React-native will make a POST request to flask server passing the stock ticker (e.g. TSLA)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tive Mono"/>
              <a:buChar char="●"/>
            </a:pPr>
            <a:r>
              <a:rPr lang="es" sz="1800">
                <a:latin typeface="Cutive Mono"/>
                <a:ea typeface="Cutive Mono"/>
                <a:cs typeface="Cutive Mono"/>
                <a:sym typeface="Cutive Mono"/>
              </a:rPr>
              <a:t>Then, the server will do the necessary processing/analysis and send back a JSON response to front-end.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tive Mono"/>
              <a:buChar char="●"/>
            </a:pPr>
            <a:r>
              <a:rPr lang="es" sz="1800">
                <a:latin typeface="Cutive Mono"/>
                <a:ea typeface="Cutive Mono"/>
                <a:cs typeface="Cutive Mono"/>
                <a:sym typeface="Cutive Mono"/>
              </a:rPr>
              <a:t>The necessary information from the response will be extracted and delivered to the user.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utive Mono"/>
                <a:ea typeface="Cutive Mono"/>
                <a:cs typeface="Cutive Mono"/>
                <a:sym typeface="Cutive Mono"/>
              </a:rPr>
              <a:t>  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title"/>
          </p:nvPr>
        </p:nvSpPr>
        <p:spPr>
          <a:xfrm flipH="1">
            <a:off x="529801" y="363100"/>
            <a:ext cx="1782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4 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Use Case</a:t>
            </a:r>
            <a:endParaRPr b="1" sz="30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00" y="399500"/>
            <a:ext cx="5206749" cy="4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1326725" y="380750"/>
            <a:ext cx="29787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Risks &amp; </a:t>
            </a: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Challenges </a:t>
            </a:r>
            <a:endParaRPr b="1" sz="2800"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9" type="title"/>
          </p:nvPr>
        </p:nvSpPr>
        <p:spPr>
          <a:xfrm flipH="1">
            <a:off x="499400" y="546350"/>
            <a:ext cx="3318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05150" y="3127075"/>
            <a:ext cx="69762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Debugging errors in emulator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Connecting backend with front-end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Changing styles for data and API’s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TIME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346" y="858949"/>
            <a:ext cx="3438504" cy="1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 flipH="1">
            <a:off x="4210800" y="447525"/>
            <a:ext cx="4933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Future development plans</a:t>
            </a:r>
            <a:endParaRPr sz="26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57" name="Google Shape;157;p25"/>
          <p:cNvSpPr txBox="1"/>
          <p:nvPr>
            <p:ph idx="4294967295" type="title"/>
          </p:nvPr>
        </p:nvSpPr>
        <p:spPr>
          <a:xfrm flipH="1">
            <a:off x="525500" y="342875"/>
            <a:ext cx="458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6</a:t>
            </a:r>
            <a:endParaRPr b="1" sz="3000"/>
          </a:p>
        </p:txBody>
      </p:sp>
      <p:sp>
        <p:nvSpPr>
          <p:cNvPr id="158" name="Google Shape;158;p25"/>
          <p:cNvSpPr txBox="1"/>
          <p:nvPr/>
        </p:nvSpPr>
        <p:spPr>
          <a:xfrm>
            <a:off x="86650" y="1591125"/>
            <a:ext cx="64794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Connect backend code to front end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Write the User Agreement Contract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Analysis on data from Yahoo finance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50" y="2606212"/>
            <a:ext cx="3049175" cy="22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6"/>
          <p:cNvGraphicFramePr/>
          <p:nvPr/>
        </p:nvGraphicFramePr>
        <p:xfrm>
          <a:off x="525713" y="13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{619A8E32-5042-4E49-AA5A-EFDFA2E49969}</a:tableStyleId>
              </a:tblPr>
              <a:tblGrid>
                <a:gridCol w="5377650"/>
                <a:gridCol w="2993100"/>
              </a:tblGrid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Feedback</a:t>
                      </a:r>
                      <a:endParaRPr b="1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Status</a:t>
                      </a:r>
                      <a:endParaRPr b="1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113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On the homepage, there is confusion between the different lists, “My Stocks” and “Watch List”</a:t>
                      </a:r>
                      <a:endParaRPr sz="1600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In-Progress</a:t>
                      </a:r>
                      <a:endParaRPr sz="1600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/>
                </a:tc>
              </a:tr>
              <a:tr h="113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The wording in the “Based on our analysis” section in the stock information page should be chosen carefully, since it is illegal to suggest or give advice on selling stocks.</a:t>
                      </a:r>
                      <a:endParaRPr sz="1600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Complete</a:t>
                      </a:r>
                      <a:endParaRPr sz="1600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/>
                </a:tc>
              </a:tr>
              <a:tr h="8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For users who are new to investing in stocks, most information on the app may not make any sense to them since they are technical. </a:t>
                      </a:r>
                      <a:endParaRPr sz="1600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In-Progress</a:t>
                      </a:r>
                      <a:endParaRPr sz="1600"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540975" y="343725"/>
            <a:ext cx="3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7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5378425" y="4945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Reem Kufi"/>
                <a:ea typeface="Reem Kufi"/>
                <a:cs typeface="Reem Kufi"/>
                <a:sym typeface="Reem Kufi"/>
              </a:rPr>
              <a:t>           User Feedback</a:t>
            </a:r>
            <a:endParaRPr sz="2800"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232925" y="533025"/>
            <a:ext cx="5782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Github Link</a:t>
            </a:r>
            <a:endParaRPr b="1" sz="2800"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72" name="Google Shape;172;p27"/>
          <p:cNvCxnSpPr/>
          <p:nvPr/>
        </p:nvCxnSpPr>
        <p:spPr>
          <a:xfrm>
            <a:off x="1075500" y="1966138"/>
            <a:ext cx="699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1075500" y="1479525"/>
            <a:ext cx="52914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https://github.com/puskardev/StockApp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540975" y="343725"/>
            <a:ext cx="3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8</a:t>
            </a:r>
            <a:endParaRPr/>
          </a:p>
        </p:txBody>
      </p:sp>
      <p:cxnSp>
        <p:nvCxnSpPr>
          <p:cNvPr id="175" name="Google Shape;175;p27"/>
          <p:cNvCxnSpPr/>
          <p:nvPr/>
        </p:nvCxnSpPr>
        <p:spPr>
          <a:xfrm>
            <a:off x="1075500" y="4307463"/>
            <a:ext cx="699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7"/>
          <p:cNvSpPr txBox="1"/>
          <p:nvPr>
            <p:ph idx="4294967295" type="subTitle"/>
          </p:nvPr>
        </p:nvSpPr>
        <p:spPr>
          <a:xfrm>
            <a:off x="1075500" y="3829175"/>
            <a:ext cx="45408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https://forms.gle/nAjV5nnZGZk8gn766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7"/>
          <p:cNvCxnSpPr/>
          <p:nvPr/>
        </p:nvCxnSpPr>
        <p:spPr>
          <a:xfrm flipH="1" rot="10800000">
            <a:off x="-167250" y="3448538"/>
            <a:ext cx="3604500" cy="1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>
            <p:ph type="ctrTitle"/>
          </p:nvPr>
        </p:nvSpPr>
        <p:spPr>
          <a:xfrm>
            <a:off x="150975" y="2812175"/>
            <a:ext cx="5782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Reem Kufi"/>
                <a:ea typeface="Reem Kufi"/>
                <a:cs typeface="Reem Kufi"/>
                <a:sym typeface="Reem Kufi"/>
              </a:rPr>
              <a:t>Google Form for Feedback</a:t>
            </a:r>
            <a:endParaRPr b="1" sz="2800"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Resu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