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9"/>
  </p:notesMasterIdLst>
  <p:sldIdLst>
    <p:sldId id="256" r:id="rId3"/>
    <p:sldId id="257" r:id="rId4"/>
    <p:sldId id="258" r:id="rId5"/>
    <p:sldId id="259" r:id="rId6"/>
    <p:sldId id="260" r:id="rId7"/>
    <p:sldId id="261" r:id="rId8"/>
  </p:sldIdLst>
  <p:sldSz cx="9144000" cy="5143500" type="screen16x9"/>
  <p:notesSz cx="6858000" cy="9144000"/>
  <p:embeddedFontLst>
    <p:embeddedFont>
      <p:font typeface="Avenir Book" panose="02000503020000020003" pitchFamily="2" charset="0"/>
      <p:regular r:id="rId10"/>
      <p:italic r:id="rId11"/>
    </p:embeddedFont>
    <p:embeddedFont>
      <p:font typeface="Calibri" panose="020F0502020204030204" pitchFamily="34" charset="0"/>
      <p:regular r:id="rId12"/>
      <p:bold r:id="rId13"/>
      <p:italic r:id="rId14"/>
      <p:boldItalic r:id="rId15"/>
    </p:embeddedFont>
    <p:embeddedFont>
      <p:font typeface="Lato" panose="020F0502020204030203" pitchFamily="34" charset="0"/>
      <p:regular r:id="rId16"/>
      <p:bold r:id="rId17"/>
      <p:italic r:id="rId18"/>
      <p:boldItalic r:id="rId19"/>
    </p:embeddedFont>
    <p:embeddedFont>
      <p:font typeface="Questrial" pitchFamily="2" charset="77"/>
      <p:regular r:id="rId20"/>
    </p:embeddedFont>
    <p:embeddedFont>
      <p:font typeface="Raleway" pitchFamily="2" charset="77"/>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1E0085-6276-4676-8755-3DC2E1509D98}">
  <a:tblStyle styleId="{041E0085-6276-4676-8755-3DC2E1509D98}"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2908300D-5132-46A5-A7D7-123DE890B128}"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7"/>
  </p:normalViewPr>
  <p:slideViewPr>
    <p:cSldViewPr snapToGrid="0">
      <p:cViewPr varScale="1">
        <p:scale>
          <a:sx n="139" d="100"/>
          <a:sy n="139" d="100"/>
        </p:scale>
        <p:origin x="138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12.fntdata"/><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3.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71f814962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f71f814962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71f814962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f71f814962_2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71f814962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f71f814962_2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71f814962_2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f71f814962_2_1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1f814962_2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f71f814962_2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f71f814962_2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f71f814962_2_1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4"/>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6" name="Google Shape;56;p14"/>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7" name="Google Shape;57;p1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8"/>
        <p:cNvGrpSpPr/>
        <p:nvPr/>
      </p:nvGrpSpPr>
      <p:grpSpPr>
        <a:xfrm>
          <a:off x="0" y="0"/>
          <a:ext cx="0" cy="0"/>
          <a:chOff x="0" y="0"/>
          <a:chExt cx="0" cy="0"/>
        </a:xfrm>
      </p:grpSpPr>
      <p:sp>
        <p:nvSpPr>
          <p:cNvPr id="59" name="Google Shape;59;p15"/>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60" name="Google Shape;60;p15"/>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1" name="Google Shape;61;p1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
        <p:nvSpPr>
          <p:cNvPr id="62" name="Google Shape;62;p15"/>
          <p:cNvSpPr/>
          <p:nvPr/>
        </p:nvSpPr>
        <p:spPr>
          <a:xfrm>
            <a:off x="0" y="0"/>
            <a:ext cx="9144000" cy="732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5" name="Google Shape;65;p16"/>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6" name="Google Shape;66;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
        <p:nvSpPr>
          <p:cNvPr id="67" name="Google Shape;67;p16"/>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70" name="Google Shape;70;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3" name="Google Shape;73;p18"/>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4" name="Google Shape;74;p18"/>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5" name="Google Shape;75;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
        <p:nvSpPr>
          <p:cNvPr id="76" name="Google Shape;76;p18"/>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9" name="Google Shape;79;p19"/>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0" name="Google Shape;80;p1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
        <p:nvSpPr>
          <p:cNvPr id="81" name="Google Shape;81;p19"/>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84" name="Google Shape;84;p2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grpSp>
        <p:nvGrpSpPr>
          <p:cNvPr id="85" name="Google Shape;85;p20"/>
          <p:cNvGrpSpPr/>
          <p:nvPr/>
        </p:nvGrpSpPr>
        <p:grpSpPr>
          <a:xfrm>
            <a:off x="830392" y="4169130"/>
            <a:ext cx="745763" cy="45826"/>
            <a:chOff x="4580561" y="2589004"/>
            <a:chExt cx="1064464" cy="25200"/>
          </a:xfrm>
        </p:grpSpPr>
        <p:sp>
          <p:nvSpPr>
            <p:cNvPr id="86" name="Google Shape;86;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7" name="Google Shape;87;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8"/>
        <p:cNvGrpSpPr/>
        <p:nvPr/>
      </p:nvGrpSpPr>
      <p:grpSpPr>
        <a:xfrm>
          <a:off x="0" y="0"/>
          <a:ext cx="0" cy="0"/>
          <a:chOff x="0" y="0"/>
          <a:chExt cx="0" cy="0"/>
        </a:xfrm>
      </p:grpSpPr>
      <p:sp>
        <p:nvSpPr>
          <p:cNvPr id="89" name="Google Shape;89;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0" name="Google Shape;90;p21"/>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91" name="Google Shape;91;p21"/>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92" name="Google Shape;92;p21"/>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3" name="Google Shape;93;p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22"/>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96" name="Google Shape;96;p2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97"/>
        <p:cNvGrpSpPr/>
        <p:nvPr/>
      </p:nvGrpSpPr>
      <p:grpSpPr>
        <a:xfrm>
          <a:off x="0" y="0"/>
          <a:ext cx="0" cy="0"/>
          <a:chOff x="0" y="0"/>
          <a:chExt cx="0" cy="0"/>
        </a:xfrm>
      </p:grpSpPr>
      <p:grpSp>
        <p:nvGrpSpPr>
          <p:cNvPr id="98" name="Google Shape;98;p23"/>
          <p:cNvGrpSpPr/>
          <p:nvPr/>
        </p:nvGrpSpPr>
        <p:grpSpPr>
          <a:xfrm>
            <a:off x="830392" y="4169130"/>
            <a:ext cx="745763" cy="45826"/>
            <a:chOff x="4580561" y="2589004"/>
            <a:chExt cx="1064464" cy="25200"/>
          </a:xfrm>
        </p:grpSpPr>
        <p:sp>
          <p:nvSpPr>
            <p:cNvPr id="99" name="Google Shape;99;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0" name="Google Shape;100;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101" name="Google Shape;101;p23"/>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02" name="Google Shape;102;p23"/>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103" name="Google Shape;103;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5"/>
          <p:cNvSpPr txBox="1"/>
          <p:nvPr/>
        </p:nvSpPr>
        <p:spPr>
          <a:xfrm>
            <a:off x="218125" y="565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700"/>
              <a:buFont typeface="Arial"/>
              <a:buNone/>
            </a:pPr>
            <a:r>
              <a:rPr lang="en" sz="1700" b="1" dirty="0">
                <a:solidFill>
                  <a:schemeClr val="dk1"/>
                </a:solidFill>
                <a:latin typeface="Avenir Book" panose="02000503020000020003" pitchFamily="2" charset="0"/>
                <a:ea typeface="Questrial"/>
                <a:cs typeface="Questrial"/>
                <a:sym typeface="Questrial"/>
              </a:rPr>
              <a:t>OLIST</a:t>
            </a:r>
            <a:endParaRPr sz="2000" b="1" i="0" u="none" strike="noStrike" cap="none" dirty="0">
              <a:solidFill>
                <a:srgbClr val="000000"/>
              </a:solidFill>
              <a:latin typeface="Avenir Book" panose="02000503020000020003" pitchFamily="2" charset="0"/>
              <a:ea typeface="Questrial"/>
              <a:cs typeface="Questrial"/>
              <a:sym typeface="Questrial"/>
            </a:endParaRPr>
          </a:p>
        </p:txBody>
      </p:sp>
      <p:sp>
        <p:nvSpPr>
          <p:cNvPr id="111" name="Google Shape;111;p25"/>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IN" b="1" i="0" dirty="0">
                <a:solidFill>
                  <a:srgbClr val="091E42"/>
                </a:solidFill>
                <a:effectLst/>
                <a:latin typeface="Avenir Book" panose="02000503020000020003" pitchFamily="2" charset="0"/>
              </a:rPr>
              <a:t>Data Science Adoption Strategy</a:t>
            </a:r>
            <a:endParaRPr dirty="0">
              <a:solidFill>
                <a:schemeClr val="dk1"/>
              </a:solidFill>
              <a:latin typeface="Avenir Book" panose="02000503020000020003" pitchFamily="2" charset="0"/>
              <a:ea typeface="Questrial"/>
              <a:cs typeface="Questrial"/>
              <a:sym typeface="Questrial"/>
            </a:endParaRPr>
          </a:p>
        </p:txBody>
      </p:sp>
      <p:sp>
        <p:nvSpPr>
          <p:cNvPr id="112" name="Google Shape;112;p25"/>
          <p:cNvSpPr txBox="1">
            <a:spLocks noGrp="1"/>
          </p:cNvSpPr>
          <p:nvPr>
            <p:ph type="subTitle" idx="1"/>
          </p:nvPr>
        </p:nvSpPr>
        <p:spPr>
          <a:xfrm>
            <a:off x="729627" y="3172900"/>
            <a:ext cx="7688100" cy="111563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b="1" dirty="0">
                <a:solidFill>
                  <a:schemeClr val="dk1"/>
                </a:solidFill>
                <a:latin typeface="Avenir Book" panose="02000503020000020003" pitchFamily="2" charset="0"/>
                <a:ea typeface="Questrial"/>
                <a:cs typeface="Questrial"/>
                <a:sym typeface="Questrial"/>
              </a:rPr>
              <a:t>Name : </a:t>
            </a:r>
            <a:r>
              <a:rPr lang="en-US" b="1" dirty="0">
                <a:solidFill>
                  <a:schemeClr val="dk1"/>
                </a:solidFill>
                <a:latin typeface="Avenir Book" panose="02000503020000020003" pitchFamily="2" charset="0"/>
                <a:ea typeface="Questrial"/>
                <a:cs typeface="Questrial"/>
                <a:sym typeface="Questrial"/>
              </a:rPr>
              <a:t>Puspanjali Sarma</a:t>
            </a:r>
            <a:endParaRPr b="1" dirty="0">
              <a:solidFill>
                <a:schemeClr val="dk1"/>
              </a:solidFill>
              <a:latin typeface="Avenir Book" panose="02000503020000020003" pitchFamily="2" charset="0"/>
              <a:ea typeface="Questrial"/>
              <a:cs typeface="Questrial"/>
              <a:sym typeface="Questrial"/>
            </a:endParaRPr>
          </a:p>
          <a:p>
            <a:pPr marL="0" lvl="0" indent="0" algn="l" rtl="0">
              <a:lnSpc>
                <a:spcPct val="100000"/>
              </a:lnSpc>
              <a:spcBef>
                <a:spcPts val="0"/>
              </a:spcBef>
              <a:spcAft>
                <a:spcPts val="0"/>
              </a:spcAft>
              <a:buSzPts val="1600"/>
              <a:buNone/>
            </a:pPr>
            <a:r>
              <a:rPr lang="en" b="1" dirty="0">
                <a:solidFill>
                  <a:schemeClr val="dk1"/>
                </a:solidFill>
                <a:latin typeface="Avenir Book" panose="02000503020000020003" pitchFamily="2" charset="0"/>
                <a:ea typeface="Questrial"/>
                <a:cs typeface="Questrial"/>
                <a:sym typeface="Questrial"/>
              </a:rPr>
              <a:t>Position : S</a:t>
            </a:r>
            <a:r>
              <a:rPr lang="en-IN" b="1" dirty="0">
                <a:solidFill>
                  <a:schemeClr val="dk1"/>
                </a:solidFill>
                <a:latin typeface="Avenir Book" panose="02000503020000020003" pitchFamily="2" charset="0"/>
                <a:ea typeface="Questrial"/>
                <a:cs typeface="Questrial"/>
                <a:sym typeface="Questrial"/>
              </a:rPr>
              <a:t>o</a:t>
            </a:r>
            <a:r>
              <a:rPr lang="en" b="1" dirty="0">
                <a:solidFill>
                  <a:schemeClr val="dk1"/>
                </a:solidFill>
                <a:latin typeface="Avenir Book" panose="02000503020000020003" pitchFamily="2" charset="0"/>
                <a:ea typeface="Questrial"/>
                <a:cs typeface="Questrial"/>
                <a:sym typeface="Questrial"/>
              </a:rPr>
              <a:t>lution Architect</a:t>
            </a:r>
          </a:p>
          <a:p>
            <a:pPr marL="0" lvl="0" indent="0" algn="l" rtl="0">
              <a:lnSpc>
                <a:spcPct val="100000"/>
              </a:lnSpc>
              <a:spcBef>
                <a:spcPts val="0"/>
              </a:spcBef>
              <a:spcAft>
                <a:spcPts val="0"/>
              </a:spcAft>
              <a:buSzPts val="1600"/>
              <a:buNone/>
            </a:pPr>
            <a:r>
              <a:rPr lang="en" b="1" dirty="0">
                <a:solidFill>
                  <a:schemeClr val="dk1"/>
                </a:solidFill>
                <a:latin typeface="Avenir Book" panose="02000503020000020003" pitchFamily="2" charset="0"/>
                <a:ea typeface="Questrial"/>
                <a:cs typeface="Questrial"/>
                <a:sym typeface="Questrial"/>
              </a:rPr>
              <a:t>Batch : ML C43 – IIIT -B</a:t>
            </a:r>
            <a:endParaRPr b="1" dirty="0">
              <a:solidFill>
                <a:schemeClr val="dk1"/>
              </a:solidFill>
              <a:latin typeface="Avenir Book" panose="02000503020000020003" pitchFamily="2" charset="0"/>
              <a:ea typeface="Questrial"/>
              <a:cs typeface="Questrial"/>
              <a:sym typeface="Questrial"/>
            </a:endParaRPr>
          </a:p>
          <a:p>
            <a:pPr marL="0" lvl="0" indent="0" algn="l" rtl="0">
              <a:lnSpc>
                <a:spcPct val="100000"/>
              </a:lnSpc>
              <a:spcBef>
                <a:spcPts val="0"/>
              </a:spcBef>
              <a:spcAft>
                <a:spcPts val="0"/>
              </a:spcAft>
              <a:buSzPts val="1600"/>
              <a:buNone/>
            </a:pPr>
            <a:r>
              <a:rPr lang="en" b="1" dirty="0">
                <a:solidFill>
                  <a:schemeClr val="dk1"/>
                </a:solidFill>
                <a:latin typeface="Avenir Book" panose="02000503020000020003" pitchFamily="2" charset="0"/>
                <a:ea typeface="Questrial"/>
                <a:cs typeface="Questrial"/>
                <a:sym typeface="Questrial"/>
              </a:rPr>
              <a:t>Date: 16/08/2023</a:t>
            </a:r>
            <a:endParaRPr b="1" dirty="0">
              <a:solidFill>
                <a:schemeClr val="dk1"/>
              </a:solidFill>
              <a:latin typeface="Avenir Book" panose="02000503020000020003" pitchFamily="2" charset="0"/>
              <a:ea typeface="Questrial"/>
              <a:cs typeface="Questrial"/>
              <a:sym typeface="Quest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6"/>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2100" b="1" i="0" u="none" strike="noStrike" cap="none" dirty="0">
                <a:solidFill>
                  <a:schemeClr val="dk1"/>
                </a:solidFill>
                <a:latin typeface="Questrial"/>
                <a:ea typeface="Questrial"/>
                <a:cs typeface="Questrial"/>
                <a:sym typeface="Questrial"/>
              </a:rPr>
              <a:t>Candidate Data Science Projects</a:t>
            </a:r>
            <a:endParaRPr sz="2100" b="1" dirty="0">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Questrial"/>
              <a:ea typeface="Questrial"/>
              <a:cs typeface="Questrial"/>
              <a:sym typeface="Questrial"/>
            </a:endParaRPr>
          </a:p>
        </p:txBody>
      </p:sp>
      <p:graphicFrame>
        <p:nvGraphicFramePr>
          <p:cNvPr id="118" name="Google Shape;118;p26"/>
          <p:cNvGraphicFramePr/>
          <p:nvPr>
            <p:extLst>
              <p:ext uri="{D42A27DB-BD31-4B8C-83A1-F6EECF244321}">
                <p14:modId xmlns:p14="http://schemas.microsoft.com/office/powerpoint/2010/main" val="3489009616"/>
              </p:ext>
            </p:extLst>
          </p:nvPr>
        </p:nvGraphicFramePr>
        <p:xfrm>
          <a:off x="65725" y="697117"/>
          <a:ext cx="9009198" cy="4527185"/>
        </p:xfrm>
        <a:graphic>
          <a:graphicData uri="http://schemas.openxmlformats.org/drawingml/2006/table">
            <a:tbl>
              <a:tblPr>
                <a:noFill/>
                <a:tableStyleId>{041E0085-6276-4676-8755-3DC2E1509D98}</a:tableStyleId>
              </a:tblPr>
              <a:tblGrid>
                <a:gridCol w="1044006">
                  <a:extLst>
                    <a:ext uri="{9D8B030D-6E8A-4147-A177-3AD203B41FA5}">
                      <a16:colId xmlns:a16="http://schemas.microsoft.com/office/drawing/2014/main" val="20000"/>
                    </a:ext>
                  </a:extLst>
                </a:gridCol>
                <a:gridCol w="972566">
                  <a:extLst>
                    <a:ext uri="{9D8B030D-6E8A-4147-A177-3AD203B41FA5}">
                      <a16:colId xmlns:a16="http://schemas.microsoft.com/office/drawing/2014/main" val="20001"/>
                    </a:ext>
                  </a:extLst>
                </a:gridCol>
                <a:gridCol w="6992626">
                  <a:extLst>
                    <a:ext uri="{9D8B030D-6E8A-4147-A177-3AD203B41FA5}">
                      <a16:colId xmlns:a16="http://schemas.microsoft.com/office/drawing/2014/main" val="20002"/>
                    </a:ext>
                  </a:extLst>
                </a:gridCol>
              </a:tblGrid>
              <a:tr h="253497">
                <a:tc>
                  <a:txBody>
                    <a:bodyPr/>
                    <a:lstStyle/>
                    <a:p>
                      <a:pPr marL="0" marR="0" lvl="0" indent="0" algn="l" rtl="0">
                        <a:lnSpc>
                          <a:spcPct val="115000"/>
                        </a:lnSpc>
                        <a:spcBef>
                          <a:spcPts val="0"/>
                        </a:spcBef>
                        <a:spcAft>
                          <a:spcPts val="0"/>
                        </a:spcAft>
                        <a:buClr>
                          <a:srgbClr val="000000"/>
                        </a:buClr>
                        <a:buSzPts val="1000"/>
                        <a:buFont typeface="Arial"/>
                        <a:buNone/>
                      </a:pPr>
                      <a:endParaRPr sz="1000" u="none" strike="noStrike" cap="none" dirty="0">
                        <a:latin typeface="Avenir Book" panose="02000503020000020003" pitchFamily="2" charset="0"/>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Avenir Book" panose="02000503020000020003" pitchFamily="2" charset="0"/>
                          <a:ea typeface="Questrial"/>
                          <a:cs typeface="Questrial"/>
                          <a:sym typeface="Questrial"/>
                        </a:rPr>
                        <a:t>Functional Area</a:t>
                      </a:r>
                      <a:endParaRPr sz="1000" u="none" strike="noStrike" cap="none" dirty="0">
                        <a:latin typeface="Avenir Book" panose="02000503020000020003" pitchFamily="2" charset="0"/>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Avenir Book" panose="02000503020000020003" pitchFamily="2" charset="0"/>
                          <a:ea typeface="Questrial"/>
                          <a:cs typeface="Questrial"/>
                          <a:sym typeface="Questrial"/>
                        </a:rPr>
                        <a:t>Project Description</a:t>
                      </a:r>
                      <a:endParaRPr sz="1000" u="none" strike="noStrike" cap="none" dirty="0">
                        <a:latin typeface="Avenir Book" panose="02000503020000020003" pitchFamily="2" charset="0"/>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875317">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Avenir Book" panose="02000503020000020003" pitchFamily="2" charset="0"/>
                          <a:ea typeface="Questrial"/>
                          <a:cs typeface="Questrial"/>
                          <a:sym typeface="Questrial"/>
                        </a:rPr>
                        <a:t>Project 1:</a:t>
                      </a:r>
                      <a:r>
                        <a:rPr lang="en-IN" sz="900" b="1" u="none" strike="noStrike" cap="none" dirty="0">
                          <a:latin typeface="Avenir Book" panose="02000503020000020003" pitchFamily="2" charset="0"/>
                          <a:ea typeface="Questrial"/>
                          <a:cs typeface="Questrial"/>
                          <a:sym typeface="Questrial"/>
                        </a:rPr>
                        <a:t>Delivery Date Prediction</a:t>
                      </a:r>
                      <a:endParaRPr sz="900" b="1"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900" b="0" u="none" strike="noStrike" cap="none" dirty="0">
                          <a:latin typeface="Avenir Book" panose="02000503020000020003" pitchFamily="2" charset="0"/>
                          <a:ea typeface="Questrial"/>
                          <a:cs typeface="Questrial"/>
                          <a:sym typeface="Questrial"/>
                        </a:rPr>
                        <a:t>Delivery   </a:t>
                      </a:r>
                      <a:endParaRPr sz="900" b="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Avenir Book" panose="02000503020000020003" pitchFamily="2" charset="0"/>
                          <a:ea typeface="Questrial"/>
                          <a:cs typeface="Questrial"/>
                          <a:sym typeface="Questrial"/>
                        </a:rPr>
                        <a:t>The logistics team at Olist uses heuristics to provide an estimated delivery date for the orders placed. It is very conservative about the delivery dates. As a result, it is able to deliver the products much in advance. Although this is beneficial for the 'on time delivery' KPI of the logistics team, it is not favorable for the CMO. He found that on average, the estimated time to deliver products that is given to customers is twice that of the actual delivery time. Such a high expected delivery time is driving away Olist's customers. So, the CMO is looking to use ML to get a far more accurate expected delivery date.</a:t>
                      </a:r>
                      <a:endParaRPr sz="90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734524">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Avenir Book" panose="02000503020000020003" pitchFamily="2" charset="0"/>
                          <a:ea typeface="Questrial"/>
                          <a:cs typeface="Questrial"/>
                          <a:sym typeface="Questrial"/>
                        </a:rPr>
                        <a:t>Project 2:</a:t>
                      </a:r>
                      <a:endParaRPr sz="900" b="1" u="none" strike="noStrike" cap="none" dirty="0">
                        <a:latin typeface="Avenir Book" panose="02000503020000020003" pitchFamily="2" charset="0"/>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latin typeface="Avenir Book" panose="02000503020000020003" pitchFamily="2" charset="0"/>
                          <a:ea typeface="Questrial"/>
                          <a:cs typeface="Questrial"/>
                          <a:sym typeface="Questrial"/>
                        </a:rPr>
                        <a:t>Sentiment Analysis</a:t>
                      </a:r>
                      <a:endParaRPr sz="900" b="1"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900" b="0" u="none" strike="noStrike" cap="none" dirty="0">
                          <a:latin typeface="Avenir Book" panose="02000503020000020003" pitchFamily="2" charset="0"/>
                          <a:ea typeface="Questrial"/>
                          <a:cs typeface="Questrial"/>
                          <a:sym typeface="Questrial"/>
                        </a:rPr>
                        <a:t>Customer service</a:t>
                      </a:r>
                      <a:endParaRPr sz="900" b="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Avenir Book" panose="02000503020000020003" pitchFamily="2" charset="0"/>
                          <a:ea typeface="Questrial"/>
                          <a:cs typeface="Questrial"/>
                          <a:sym typeface="Questrial"/>
                        </a:rPr>
                        <a:t>The Chief Marketing Officer at Olist wanted to understand the experience of the customers based on the reviews received after the delivery of the orders. He also wanted to identify the areas of improvement based on these reviews. He had heard that NLP can be used for sentiment analysis and topic modeling, which will be useful in finding topics in customer reviews. However, he was also cognizant of the fact the customer reviews are in Portuguese, whereas the NLP algorithms are not so sophisticated in Portuguese.</a:t>
                      </a:r>
                      <a:endParaRPr sz="90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91953">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Avenir Book" panose="02000503020000020003" pitchFamily="2" charset="0"/>
                          <a:ea typeface="Questrial"/>
                          <a:cs typeface="Questrial"/>
                          <a:sym typeface="Questrial"/>
                        </a:rPr>
                        <a:t>Project 3:</a:t>
                      </a:r>
                      <a:endParaRPr sz="900" b="1" u="none" strike="noStrike" cap="none" dirty="0">
                        <a:latin typeface="Avenir Book" panose="02000503020000020003" pitchFamily="2" charset="0"/>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latin typeface="Avenir Book" panose="02000503020000020003" pitchFamily="2" charset="0"/>
                          <a:ea typeface="Questrial"/>
                          <a:cs typeface="Questrial"/>
                          <a:sym typeface="Questrial"/>
                        </a:rPr>
                        <a:t>Customer Churn</a:t>
                      </a:r>
                      <a:endParaRPr sz="900" b="1"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900" b="0" u="none" strike="noStrike" cap="none" dirty="0">
                          <a:latin typeface="Avenir Book" panose="02000503020000020003" pitchFamily="2" charset="0"/>
                          <a:ea typeface="Questrial"/>
                          <a:cs typeface="Questrial"/>
                          <a:sym typeface="Questrial"/>
                        </a:rPr>
                        <a:t>Marketing </a:t>
                      </a:r>
                      <a:endParaRPr sz="900" b="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Avenir Book" panose="02000503020000020003" pitchFamily="2" charset="0"/>
                          <a:ea typeface="Questrial"/>
                          <a:cs typeface="Questrial"/>
                          <a:sym typeface="Questrial"/>
                        </a:rPr>
                        <a:t>Customer churn is a critical metric for a CMO at an e-commerce company. Olist wants to develop customer churn models to identify 'at-risk' customers so that appropriate retention strategies can be built. This will provide insights into the factors driving customer churn, thus reinforcing its retention efforts.</a:t>
                      </a:r>
                      <a:endParaRPr sz="90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643361">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Avenir Book" panose="02000503020000020003" pitchFamily="2" charset="0"/>
                          <a:ea typeface="Questrial"/>
                          <a:cs typeface="Questrial"/>
                          <a:sym typeface="Questrial"/>
                        </a:rPr>
                        <a:t>Project 4:</a:t>
                      </a:r>
                      <a:endParaRPr sz="900" b="1" u="none" strike="noStrike" cap="none" dirty="0">
                        <a:latin typeface="Avenir Book" panose="02000503020000020003" pitchFamily="2" charset="0"/>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latin typeface="Avenir Book" panose="02000503020000020003" pitchFamily="2" charset="0"/>
                          <a:ea typeface="Questrial"/>
                          <a:cs typeface="Questrial"/>
                          <a:sym typeface="Questrial"/>
                        </a:rPr>
                        <a:t>Customer Acquisition Cost Optimisation</a:t>
                      </a:r>
                      <a:endParaRPr sz="900" b="1"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900" b="0" u="none" strike="noStrike" cap="none" dirty="0">
                          <a:latin typeface="Avenir Book" panose="02000503020000020003" pitchFamily="2" charset="0"/>
                          <a:ea typeface="Questrial"/>
                          <a:cs typeface="Questrial"/>
                          <a:sym typeface="Questrial"/>
                        </a:rPr>
                        <a:t>Cost Optimisation/Sales/Marketing</a:t>
                      </a:r>
                      <a:endParaRPr sz="900" b="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Avenir Book" panose="02000503020000020003" pitchFamily="2" charset="0"/>
                          <a:ea typeface="Questrial"/>
                          <a:cs typeface="Questrial"/>
                          <a:sym typeface="Questrial"/>
                        </a:rPr>
                        <a:t>The Marketing team at Olist runs multiple promotional campaigns to acquire new customers. However, the CFO believes that the marketing team is burning significant cash by offering deep discounts on products and other benefits, which is inflating the customer acquisition cost. The CFO wants to initiate a new process to measure the effectiveness of the acquisition campaigns by comparing them against the lifetime value of customers.</a:t>
                      </a:r>
                      <a:endParaRPr sz="90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593731">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Avenir Book" panose="02000503020000020003" pitchFamily="2" charset="0"/>
                          <a:ea typeface="Questrial"/>
                          <a:cs typeface="Questrial"/>
                          <a:sym typeface="Questrial"/>
                        </a:rPr>
                        <a:t>Project 5:</a:t>
                      </a:r>
                      <a:endParaRPr sz="900" b="1" u="none" strike="noStrike" cap="none" dirty="0">
                        <a:latin typeface="Avenir Book" panose="02000503020000020003" pitchFamily="2" charset="0"/>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latin typeface="Avenir Book" panose="02000503020000020003" pitchFamily="2" charset="0"/>
                          <a:ea typeface="Questrial"/>
                          <a:cs typeface="Questrial"/>
                          <a:sym typeface="Questrial"/>
                        </a:rPr>
                        <a:t>Fraud Detection</a:t>
                      </a:r>
                      <a:endParaRPr sz="900" b="1"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900" b="0" u="none" strike="noStrike" cap="none" dirty="0">
                          <a:latin typeface="Avenir Book" panose="02000503020000020003" pitchFamily="2" charset="0"/>
                          <a:ea typeface="Questrial"/>
                          <a:cs typeface="Questrial"/>
                          <a:sym typeface="Questrial"/>
                        </a:rPr>
                        <a:t>Fraud prevention</a:t>
                      </a:r>
                      <a:endParaRPr sz="900" b="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Avenir Book" panose="02000503020000020003" pitchFamily="2" charset="0"/>
                          <a:ea typeface="Questrial"/>
                          <a:cs typeface="Questrial"/>
                          <a:sym typeface="Questrial"/>
                        </a:rPr>
                        <a:t>Fraud is one the most challenging areas to deal with in an e-commerce industry, as it can result in huge financial losses. There can be fraud in the areas of merchant identity, advanced fee, and wire transfer scams, chargeback fraud, etc. The CFO wants to use the power of analytics to identify fraudulent transactions so as to help guard the organization against such actions.</a:t>
                      </a:r>
                      <a:endParaRPr sz="90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734524">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Avenir Book" panose="02000503020000020003" pitchFamily="2" charset="0"/>
                          <a:ea typeface="Questrial"/>
                          <a:cs typeface="Questrial"/>
                          <a:sym typeface="Questrial"/>
                        </a:rPr>
                        <a:t>Project 6:</a:t>
                      </a:r>
                      <a:endParaRPr sz="900" b="1" u="none" strike="noStrike" cap="none" dirty="0">
                        <a:latin typeface="Avenir Book" panose="02000503020000020003" pitchFamily="2" charset="0"/>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latin typeface="Avenir Book" panose="02000503020000020003" pitchFamily="2" charset="0"/>
                          <a:ea typeface="Questrial"/>
                          <a:cs typeface="Questrial"/>
                          <a:sym typeface="Questrial"/>
                        </a:rPr>
                        <a:t>Price Optimisation</a:t>
                      </a:r>
                      <a:endParaRPr sz="900" b="1"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900" b="0" u="none" strike="noStrike" cap="none" dirty="0">
                          <a:latin typeface="Avenir Book" panose="02000503020000020003" pitchFamily="2" charset="0"/>
                          <a:ea typeface="Questrial"/>
                          <a:cs typeface="Questrial"/>
                          <a:sym typeface="Questrial"/>
                        </a:rPr>
                        <a:t>S</a:t>
                      </a:r>
                      <a:r>
                        <a:rPr lang="en" sz="900" b="0" u="none" strike="noStrike" cap="none" dirty="0">
                          <a:latin typeface="Avenir Book" panose="02000503020000020003" pitchFamily="2" charset="0"/>
                          <a:ea typeface="Questrial"/>
                          <a:cs typeface="Questrial"/>
                          <a:sym typeface="Questrial"/>
                        </a:rPr>
                        <a:t>ales/marketing</a:t>
                      </a:r>
                      <a:endParaRPr sz="900" b="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Avenir Book" panose="02000503020000020003" pitchFamily="2" charset="0"/>
                          <a:ea typeface="Questrial"/>
                          <a:cs typeface="Questrial"/>
                          <a:sym typeface="Questrial"/>
                        </a:rPr>
                        <a:t>Pricing is one of the most important piece of business for an e-commerce organization. It has a direct and profound impact on revenue, sales, profit and demand. Price optimization is performed using a number of factors such as the location, the attitude of the customer, competitor’s pricing, etc. and the data science algorithm predicts the customer’s segmentation to make a response to the change of price. OLISTs sales team wants to build a price optimization algorithm so as to maximize the sales and revenue.</a:t>
                      </a:r>
                      <a:endParaRPr sz="90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cxnSp>
        <p:nvCxnSpPr>
          <p:cNvPr id="123" name="Google Shape;123;p27"/>
          <p:cNvCxnSpPr/>
          <p:nvPr/>
        </p:nvCxnSpPr>
        <p:spPr>
          <a:xfrm flipH="1">
            <a:off x="3633850" y="1059150"/>
            <a:ext cx="7800" cy="3219000"/>
          </a:xfrm>
          <a:prstGeom prst="straightConnector1">
            <a:avLst/>
          </a:prstGeom>
          <a:noFill/>
          <a:ln w="9525" cap="flat" cmpd="sng">
            <a:solidFill>
              <a:srgbClr val="666666"/>
            </a:solidFill>
            <a:prstDash val="dash"/>
            <a:round/>
            <a:headEnd type="none" w="sm" len="sm"/>
            <a:tailEnd type="none" w="sm" len="sm"/>
          </a:ln>
        </p:spPr>
      </p:cxnSp>
      <p:cxnSp>
        <p:nvCxnSpPr>
          <p:cNvPr id="124" name="Google Shape;124;p27"/>
          <p:cNvCxnSpPr/>
          <p:nvPr/>
        </p:nvCxnSpPr>
        <p:spPr>
          <a:xfrm>
            <a:off x="1310400" y="2678775"/>
            <a:ext cx="4661100" cy="10800"/>
          </a:xfrm>
          <a:prstGeom prst="straightConnector1">
            <a:avLst/>
          </a:prstGeom>
          <a:noFill/>
          <a:ln w="9525" cap="flat" cmpd="sng">
            <a:solidFill>
              <a:srgbClr val="666666"/>
            </a:solidFill>
            <a:prstDash val="dash"/>
            <a:round/>
            <a:headEnd type="none" w="sm" len="sm"/>
            <a:tailEnd type="none" w="sm" len="sm"/>
          </a:ln>
        </p:spPr>
      </p:cxnSp>
      <p:cxnSp>
        <p:nvCxnSpPr>
          <p:cNvPr id="125" name="Google Shape;125;p27"/>
          <p:cNvCxnSpPr/>
          <p:nvPr/>
        </p:nvCxnSpPr>
        <p:spPr>
          <a:xfrm>
            <a:off x="1244525" y="1016925"/>
            <a:ext cx="21000" cy="3348600"/>
          </a:xfrm>
          <a:prstGeom prst="straightConnector1">
            <a:avLst/>
          </a:prstGeom>
          <a:noFill/>
          <a:ln w="9525" cap="flat" cmpd="sng">
            <a:solidFill>
              <a:srgbClr val="0B5394"/>
            </a:solidFill>
            <a:prstDash val="solid"/>
            <a:round/>
            <a:headEnd type="stealth" w="med" len="med"/>
            <a:tailEnd type="none" w="sm" len="sm"/>
          </a:ln>
        </p:spPr>
      </p:cxnSp>
      <p:cxnSp>
        <p:nvCxnSpPr>
          <p:cNvPr id="126" name="Google Shape;126;p27"/>
          <p:cNvCxnSpPr/>
          <p:nvPr/>
        </p:nvCxnSpPr>
        <p:spPr>
          <a:xfrm flipH="1">
            <a:off x="1280675" y="4348325"/>
            <a:ext cx="4617000" cy="2400"/>
          </a:xfrm>
          <a:prstGeom prst="straightConnector1">
            <a:avLst/>
          </a:prstGeom>
          <a:noFill/>
          <a:ln w="9525" cap="flat" cmpd="sng">
            <a:solidFill>
              <a:srgbClr val="0B5394"/>
            </a:solidFill>
            <a:prstDash val="solid"/>
            <a:round/>
            <a:headEnd type="stealth" w="med" len="med"/>
            <a:tailEnd type="none" w="sm" len="sm"/>
          </a:ln>
        </p:spPr>
      </p:cxnSp>
      <p:sp>
        <p:nvSpPr>
          <p:cNvPr id="127" name="Google Shape;127;p27"/>
          <p:cNvSpPr txBox="1"/>
          <p:nvPr/>
        </p:nvSpPr>
        <p:spPr>
          <a:xfrm>
            <a:off x="239600" y="2468175"/>
            <a:ext cx="1076100" cy="41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1" dirty="0">
                <a:latin typeface="Avenir Book" panose="02000503020000020003" pitchFamily="2" charset="0"/>
                <a:ea typeface="Questrial"/>
                <a:cs typeface="Questrial"/>
                <a:sym typeface="Questrial"/>
              </a:rPr>
              <a:t>Strategic Value</a:t>
            </a:r>
            <a:endParaRPr sz="1300" b="1" dirty="0">
              <a:latin typeface="Avenir Book" panose="02000503020000020003" pitchFamily="2" charset="0"/>
              <a:ea typeface="Questrial"/>
              <a:cs typeface="Questrial"/>
              <a:sym typeface="Questrial"/>
            </a:endParaRPr>
          </a:p>
        </p:txBody>
      </p:sp>
      <p:sp>
        <p:nvSpPr>
          <p:cNvPr id="128" name="Google Shape;128;p27"/>
          <p:cNvSpPr txBox="1"/>
          <p:nvPr/>
        </p:nvSpPr>
        <p:spPr>
          <a:xfrm>
            <a:off x="2088000" y="4293300"/>
            <a:ext cx="3169200" cy="415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Questrial"/>
                <a:cs typeface="Questrial"/>
                <a:sym typeface="Questrial"/>
              </a:rPr>
              <a:t>Feasibility + Complexity</a:t>
            </a:r>
            <a:endParaRPr b="1" dirty="0">
              <a:latin typeface="Avenir Book" panose="02000503020000020003" pitchFamily="2" charset="0"/>
              <a:ea typeface="Questrial"/>
              <a:cs typeface="Questrial"/>
              <a:sym typeface="Questrial"/>
            </a:endParaRPr>
          </a:p>
          <a:p>
            <a:pPr marL="0" marR="0" lvl="0" indent="0" algn="ctr" rtl="0">
              <a:lnSpc>
                <a:spcPct val="100000"/>
              </a:lnSpc>
              <a:spcBef>
                <a:spcPts val="0"/>
              </a:spcBef>
              <a:spcAft>
                <a:spcPts val="0"/>
              </a:spcAft>
              <a:buClr>
                <a:srgbClr val="000000"/>
              </a:buClr>
              <a:buSzPts val="1400"/>
              <a:buFont typeface="Arial"/>
              <a:buNone/>
            </a:pPr>
            <a:endParaRPr b="1" dirty="0">
              <a:latin typeface="Avenir Book" panose="02000503020000020003" pitchFamily="2" charset="0"/>
              <a:ea typeface="Questrial"/>
              <a:cs typeface="Questrial"/>
              <a:sym typeface="Questrial"/>
            </a:endParaRPr>
          </a:p>
        </p:txBody>
      </p:sp>
      <p:sp>
        <p:nvSpPr>
          <p:cNvPr id="129" name="Google Shape;129;p27"/>
          <p:cNvSpPr txBox="1"/>
          <p:nvPr/>
        </p:nvSpPr>
        <p:spPr>
          <a:xfrm>
            <a:off x="642950" y="901350"/>
            <a:ext cx="746100" cy="1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dirty="0">
                <a:solidFill>
                  <a:srgbClr val="000000"/>
                </a:solidFill>
                <a:latin typeface="Avenir Book" panose="02000503020000020003" pitchFamily="2" charset="0"/>
                <a:ea typeface="Questrial"/>
                <a:cs typeface="Questrial"/>
                <a:sym typeface="Questrial"/>
              </a:rPr>
              <a:t>HIGH</a:t>
            </a:r>
            <a:endParaRPr sz="1200" i="0" u="none" strike="noStrike" cap="none" dirty="0">
              <a:solidFill>
                <a:srgbClr val="000000"/>
              </a:solidFill>
              <a:latin typeface="Avenir Book" panose="02000503020000020003" pitchFamily="2" charset="0"/>
              <a:ea typeface="Questrial"/>
              <a:cs typeface="Questrial"/>
              <a:sym typeface="Questrial"/>
            </a:endParaRPr>
          </a:p>
        </p:txBody>
      </p:sp>
      <p:sp>
        <p:nvSpPr>
          <p:cNvPr id="130" name="Google Shape;130;p27"/>
          <p:cNvSpPr txBox="1"/>
          <p:nvPr/>
        </p:nvSpPr>
        <p:spPr>
          <a:xfrm>
            <a:off x="1280675" y="4293300"/>
            <a:ext cx="608700" cy="21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dirty="0">
                <a:solidFill>
                  <a:srgbClr val="000000"/>
                </a:solidFill>
                <a:latin typeface="Avenir Book" panose="02000503020000020003" pitchFamily="2" charset="0"/>
                <a:ea typeface="Questrial"/>
                <a:cs typeface="Questrial"/>
                <a:sym typeface="Questrial"/>
              </a:rPr>
              <a:t>LOW</a:t>
            </a:r>
            <a:endParaRPr sz="1200" i="0" u="none" strike="noStrike" cap="none" dirty="0">
              <a:solidFill>
                <a:srgbClr val="000000"/>
              </a:solidFill>
              <a:latin typeface="Avenir Book" panose="02000503020000020003" pitchFamily="2" charset="0"/>
              <a:ea typeface="Questrial"/>
              <a:cs typeface="Questrial"/>
              <a:sym typeface="Questrial"/>
            </a:endParaRPr>
          </a:p>
        </p:txBody>
      </p:sp>
      <p:sp>
        <p:nvSpPr>
          <p:cNvPr id="131" name="Google Shape;131;p27"/>
          <p:cNvSpPr txBox="1"/>
          <p:nvPr/>
        </p:nvSpPr>
        <p:spPr>
          <a:xfrm>
            <a:off x="711650" y="4049275"/>
            <a:ext cx="608700" cy="21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dirty="0">
                <a:solidFill>
                  <a:srgbClr val="000000"/>
                </a:solidFill>
                <a:latin typeface="Avenir Book" panose="02000503020000020003" pitchFamily="2" charset="0"/>
                <a:ea typeface="Questrial"/>
                <a:cs typeface="Questrial"/>
                <a:sym typeface="Questrial"/>
              </a:rPr>
              <a:t>LOW</a:t>
            </a:r>
            <a:endParaRPr sz="1200" i="0" u="none" strike="noStrike" cap="none" dirty="0">
              <a:solidFill>
                <a:srgbClr val="000000"/>
              </a:solidFill>
              <a:latin typeface="Avenir Book" panose="02000503020000020003" pitchFamily="2" charset="0"/>
              <a:ea typeface="Questrial"/>
              <a:cs typeface="Questrial"/>
              <a:sym typeface="Questrial"/>
            </a:endParaRPr>
          </a:p>
        </p:txBody>
      </p:sp>
      <p:sp>
        <p:nvSpPr>
          <p:cNvPr id="132" name="Google Shape;132;p27"/>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dirty="0">
                <a:solidFill>
                  <a:schemeClr val="dk1"/>
                </a:solidFill>
                <a:latin typeface="Avenir Book" panose="02000503020000020003" pitchFamily="2" charset="0"/>
                <a:ea typeface="Questrial"/>
                <a:cs typeface="Questrial"/>
                <a:sym typeface="Questrial"/>
              </a:rPr>
              <a:t>C</a:t>
            </a:r>
            <a:r>
              <a:rPr lang="en" sz="1200" i="0" u="none" strike="noStrike" cap="none" dirty="0">
                <a:solidFill>
                  <a:schemeClr val="dk1"/>
                </a:solidFill>
                <a:latin typeface="Avenir Book" panose="02000503020000020003" pitchFamily="2" charset="0"/>
                <a:ea typeface="Questrial"/>
                <a:cs typeface="Questrial"/>
                <a:sym typeface="Questrial"/>
              </a:rPr>
              <a:t>omplete the Data Science Opportunity Matrix below by modeling each of the six projects in terms of feasibility</a:t>
            </a:r>
            <a:r>
              <a:rPr lang="en" sz="1200" dirty="0">
                <a:solidFill>
                  <a:schemeClr val="dk1"/>
                </a:solidFill>
                <a:latin typeface="Avenir Book" panose="02000503020000020003" pitchFamily="2" charset="0"/>
                <a:ea typeface="Questrial"/>
                <a:cs typeface="Questrial"/>
                <a:sym typeface="Questrial"/>
              </a:rPr>
              <a:t>, complexity, strategic and</a:t>
            </a:r>
            <a:r>
              <a:rPr lang="en" sz="1200" i="0" u="none" strike="noStrike" cap="none" dirty="0">
                <a:solidFill>
                  <a:schemeClr val="dk1"/>
                </a:solidFill>
                <a:latin typeface="Avenir Book" panose="02000503020000020003" pitchFamily="2" charset="0"/>
                <a:ea typeface="Questrial"/>
                <a:cs typeface="Questrial"/>
                <a:sym typeface="Questrial"/>
              </a:rPr>
              <a:t> business value impact</a:t>
            </a:r>
            <a:r>
              <a:rPr lang="en" sz="1200" dirty="0">
                <a:solidFill>
                  <a:schemeClr val="dk1"/>
                </a:solidFill>
                <a:latin typeface="Avenir Book" panose="02000503020000020003" pitchFamily="2" charset="0"/>
                <a:ea typeface="Questrial"/>
                <a:cs typeface="Questrial"/>
                <a:sym typeface="Questrial"/>
              </a:rPr>
              <a:t>.</a:t>
            </a:r>
            <a:endParaRPr sz="1500" i="0" u="none" strike="noStrike" cap="none" dirty="0">
              <a:solidFill>
                <a:srgbClr val="000000"/>
              </a:solidFill>
              <a:latin typeface="Avenir Book" panose="02000503020000020003" pitchFamily="2" charset="0"/>
              <a:ea typeface="Questrial"/>
              <a:cs typeface="Questrial"/>
              <a:sym typeface="Questrial"/>
            </a:endParaRPr>
          </a:p>
        </p:txBody>
      </p:sp>
      <p:graphicFrame>
        <p:nvGraphicFramePr>
          <p:cNvPr id="133" name="Google Shape;133;p27"/>
          <p:cNvGraphicFramePr/>
          <p:nvPr>
            <p:extLst>
              <p:ext uri="{D42A27DB-BD31-4B8C-83A1-F6EECF244321}">
                <p14:modId xmlns:p14="http://schemas.microsoft.com/office/powerpoint/2010/main" val="3877616348"/>
              </p:ext>
            </p:extLst>
          </p:nvPr>
        </p:nvGraphicFramePr>
        <p:xfrm>
          <a:off x="6425100" y="1348612"/>
          <a:ext cx="2791700" cy="1018350"/>
        </p:xfrm>
        <a:graphic>
          <a:graphicData uri="http://schemas.openxmlformats.org/drawingml/2006/table">
            <a:tbl>
              <a:tblPr>
                <a:noFill/>
                <a:tableStyleId>{2908300D-5132-46A5-A7D7-123DE890B128}</a:tableStyleId>
              </a:tblPr>
              <a:tblGrid>
                <a:gridCol w="614925">
                  <a:extLst>
                    <a:ext uri="{9D8B030D-6E8A-4147-A177-3AD203B41FA5}">
                      <a16:colId xmlns:a16="http://schemas.microsoft.com/office/drawing/2014/main" val="20000"/>
                    </a:ext>
                  </a:extLst>
                </a:gridCol>
                <a:gridCol w="2176775">
                  <a:extLst>
                    <a:ext uri="{9D8B030D-6E8A-4147-A177-3AD203B41FA5}">
                      <a16:colId xmlns:a16="http://schemas.microsoft.com/office/drawing/2014/main" val="20001"/>
                    </a:ext>
                  </a:extLst>
                </a:gridCol>
              </a:tblGrid>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1:</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Delivery Date Prediction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0"/>
                  </a:ext>
                </a:extLst>
              </a:tr>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2:</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Sentiment Analysis</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1"/>
                  </a:ext>
                </a:extLst>
              </a:tr>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3:</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Customer Churn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2"/>
                  </a:ext>
                </a:extLst>
              </a:tr>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4:</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Customer Acquisition Cost Optimisation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3"/>
                  </a:ext>
                </a:extLst>
              </a:tr>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5:</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Fraud Detection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4"/>
                  </a:ext>
                </a:extLst>
              </a:tr>
              <a:tr h="158993">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6:</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u="none" strike="noStrike" cap="none" dirty="0">
                          <a:latin typeface="Questrial"/>
                          <a:ea typeface="Questrial"/>
                          <a:cs typeface="Questrial"/>
                          <a:sym typeface="Questrial"/>
                        </a:rPr>
                        <a:t>Price Optimisation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34" name="Google Shape;134;p27"/>
          <p:cNvSpPr txBox="1"/>
          <p:nvPr/>
        </p:nvSpPr>
        <p:spPr>
          <a:xfrm>
            <a:off x="5721325" y="4293300"/>
            <a:ext cx="746100" cy="1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dirty="0">
                <a:solidFill>
                  <a:srgbClr val="000000"/>
                </a:solidFill>
                <a:latin typeface="Avenir Book" panose="02000503020000020003" pitchFamily="2" charset="0"/>
                <a:ea typeface="Questrial"/>
                <a:cs typeface="Questrial"/>
                <a:sym typeface="Questrial"/>
              </a:rPr>
              <a:t>HIGH</a:t>
            </a:r>
            <a:endParaRPr sz="1200" i="0" u="none" strike="noStrike" cap="none" dirty="0">
              <a:solidFill>
                <a:srgbClr val="000000"/>
              </a:solidFill>
              <a:latin typeface="Avenir Book" panose="02000503020000020003" pitchFamily="2" charset="0"/>
              <a:ea typeface="Questrial"/>
              <a:cs typeface="Questrial"/>
              <a:sym typeface="Questrial"/>
            </a:endParaRPr>
          </a:p>
        </p:txBody>
      </p:sp>
      <p:sp>
        <p:nvSpPr>
          <p:cNvPr id="135" name="Google Shape;135;p27"/>
          <p:cNvSpPr/>
          <p:nvPr/>
        </p:nvSpPr>
        <p:spPr>
          <a:xfrm>
            <a:off x="7150787" y="3556500"/>
            <a:ext cx="248100" cy="245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dirty="0">
              <a:solidFill>
                <a:srgbClr val="000000"/>
              </a:solidFill>
              <a:latin typeface="Avenir Book" panose="02000503020000020003" pitchFamily="2" charset="0"/>
              <a:sym typeface="Arial"/>
            </a:endParaRPr>
          </a:p>
        </p:txBody>
      </p:sp>
      <p:sp>
        <p:nvSpPr>
          <p:cNvPr id="136" name="Google Shape;136;p27"/>
          <p:cNvSpPr/>
          <p:nvPr/>
        </p:nvSpPr>
        <p:spPr>
          <a:xfrm>
            <a:off x="7070687" y="3874075"/>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dirty="0">
              <a:solidFill>
                <a:srgbClr val="000000"/>
              </a:solidFill>
              <a:latin typeface="Avenir Book" panose="02000503020000020003" pitchFamily="2" charset="0"/>
              <a:sym typeface="Arial"/>
            </a:endParaRPr>
          </a:p>
        </p:txBody>
      </p:sp>
      <p:sp>
        <p:nvSpPr>
          <p:cNvPr id="137" name="Google Shape;137;p27"/>
          <p:cNvSpPr txBox="1"/>
          <p:nvPr/>
        </p:nvSpPr>
        <p:spPr>
          <a:xfrm>
            <a:off x="6811425" y="2981500"/>
            <a:ext cx="1699800" cy="33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u="sng" dirty="0">
                <a:latin typeface="Avenir Book" panose="02000503020000020003" pitchFamily="2" charset="0"/>
                <a:ea typeface="Questrial"/>
                <a:cs typeface="Questrial"/>
                <a:sym typeface="Questrial"/>
              </a:rPr>
              <a:t>Business Value</a:t>
            </a:r>
            <a:endParaRPr sz="900" b="1" i="0" u="sng" strike="noStrike" cap="none" dirty="0">
              <a:solidFill>
                <a:srgbClr val="000000"/>
              </a:solidFill>
              <a:latin typeface="Avenir Book" panose="02000503020000020003" pitchFamily="2" charset="0"/>
              <a:ea typeface="Questrial"/>
              <a:cs typeface="Questrial"/>
              <a:sym typeface="Questrial"/>
            </a:endParaRPr>
          </a:p>
        </p:txBody>
      </p:sp>
      <p:sp>
        <p:nvSpPr>
          <p:cNvPr id="138" name="Google Shape;138;p27"/>
          <p:cNvSpPr txBox="1"/>
          <p:nvPr/>
        </p:nvSpPr>
        <p:spPr>
          <a:xfrm>
            <a:off x="7440125" y="3237575"/>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dirty="0">
                <a:solidFill>
                  <a:srgbClr val="000000"/>
                </a:solidFill>
                <a:latin typeface="Avenir Book" panose="02000503020000020003" pitchFamily="2" charset="0"/>
                <a:ea typeface="Questrial"/>
                <a:cs typeface="Questrial"/>
                <a:sym typeface="Questrial"/>
              </a:rPr>
              <a:t>Low</a:t>
            </a:r>
            <a:endParaRPr sz="1100" i="0" u="none" strike="noStrike" cap="none" dirty="0">
              <a:solidFill>
                <a:srgbClr val="000000"/>
              </a:solidFill>
              <a:latin typeface="Avenir Book" panose="02000503020000020003" pitchFamily="2" charset="0"/>
              <a:ea typeface="Questrial"/>
              <a:cs typeface="Questrial"/>
              <a:sym typeface="Questrial"/>
            </a:endParaRPr>
          </a:p>
        </p:txBody>
      </p:sp>
      <p:sp>
        <p:nvSpPr>
          <p:cNvPr id="139" name="Google Shape;139;p27"/>
          <p:cNvSpPr txBox="1"/>
          <p:nvPr/>
        </p:nvSpPr>
        <p:spPr>
          <a:xfrm>
            <a:off x="7440125" y="3511050"/>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dirty="0">
                <a:solidFill>
                  <a:srgbClr val="000000"/>
                </a:solidFill>
                <a:latin typeface="Avenir Book" panose="02000503020000020003" pitchFamily="2" charset="0"/>
                <a:ea typeface="Questrial"/>
                <a:cs typeface="Questrial"/>
                <a:sym typeface="Questrial"/>
              </a:rPr>
              <a:t>Medium</a:t>
            </a:r>
            <a:endParaRPr sz="1100" i="0" u="none" strike="noStrike" cap="none" dirty="0">
              <a:solidFill>
                <a:srgbClr val="000000"/>
              </a:solidFill>
              <a:latin typeface="Avenir Book" panose="02000503020000020003" pitchFamily="2" charset="0"/>
              <a:ea typeface="Questrial"/>
              <a:cs typeface="Questrial"/>
              <a:sym typeface="Questrial"/>
            </a:endParaRPr>
          </a:p>
        </p:txBody>
      </p:sp>
      <p:sp>
        <p:nvSpPr>
          <p:cNvPr id="140" name="Google Shape;140;p27"/>
          <p:cNvSpPr txBox="1"/>
          <p:nvPr/>
        </p:nvSpPr>
        <p:spPr>
          <a:xfrm>
            <a:off x="7440125" y="3901525"/>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dirty="0">
                <a:solidFill>
                  <a:srgbClr val="000000"/>
                </a:solidFill>
                <a:latin typeface="Avenir Book" panose="02000503020000020003" pitchFamily="2" charset="0"/>
                <a:ea typeface="Questrial"/>
                <a:cs typeface="Questrial"/>
                <a:sym typeface="Questrial"/>
              </a:rPr>
              <a:t>High</a:t>
            </a:r>
            <a:endParaRPr sz="1100" i="0" u="none" strike="noStrike" cap="none" dirty="0">
              <a:solidFill>
                <a:srgbClr val="000000"/>
              </a:solidFill>
              <a:latin typeface="Avenir Book" panose="02000503020000020003" pitchFamily="2" charset="0"/>
              <a:ea typeface="Questrial"/>
              <a:cs typeface="Questrial"/>
              <a:sym typeface="Questrial"/>
            </a:endParaRPr>
          </a:p>
        </p:txBody>
      </p:sp>
      <p:sp>
        <p:nvSpPr>
          <p:cNvPr id="141" name="Google Shape;141;p27"/>
          <p:cNvSpPr/>
          <p:nvPr/>
        </p:nvSpPr>
        <p:spPr>
          <a:xfrm>
            <a:off x="7190837" y="3327125"/>
            <a:ext cx="168000" cy="157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dirty="0">
              <a:solidFill>
                <a:srgbClr val="000000"/>
              </a:solidFill>
              <a:latin typeface="Avenir Book" panose="02000503020000020003" pitchFamily="2" charset="0"/>
              <a:sym typeface="Arial"/>
            </a:endParaRPr>
          </a:p>
        </p:txBody>
      </p:sp>
      <p:sp>
        <p:nvSpPr>
          <p:cNvPr id="142" name="Google Shape;142;p27"/>
          <p:cNvSpPr/>
          <p:nvPr/>
        </p:nvSpPr>
        <p:spPr>
          <a:xfrm>
            <a:off x="3885912" y="2137013"/>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P1</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
        <p:nvSpPr>
          <p:cNvPr id="143" name="Google Shape;143;p27"/>
          <p:cNvSpPr/>
          <p:nvPr/>
        </p:nvSpPr>
        <p:spPr>
          <a:xfrm>
            <a:off x="4179072" y="2064179"/>
            <a:ext cx="408300" cy="41835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P2</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
        <p:nvSpPr>
          <p:cNvPr id="144" name="Google Shape;144;p27"/>
          <p:cNvSpPr/>
          <p:nvPr/>
        </p:nvSpPr>
        <p:spPr>
          <a:xfrm>
            <a:off x="3885912" y="1600145"/>
            <a:ext cx="408300" cy="41835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P3</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
        <p:nvSpPr>
          <p:cNvPr id="145" name="Google Shape;145;p27"/>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Lato"/>
                <a:cs typeface="Lato"/>
                <a:sym typeface="Lato"/>
              </a:rPr>
              <a:t>Hint: Copy and edit these to represent each of your projects ("P1" = "Project 1" and so forth)</a:t>
            </a:r>
            <a:endParaRPr sz="1400" b="1" i="0" u="none" strike="noStrike" cap="none" dirty="0">
              <a:solidFill>
                <a:srgbClr val="000000"/>
              </a:solidFill>
              <a:latin typeface="Avenir Book" panose="02000503020000020003" pitchFamily="2" charset="0"/>
              <a:ea typeface="Lato"/>
              <a:cs typeface="Lato"/>
              <a:sym typeface="Lato"/>
            </a:endParaRPr>
          </a:p>
        </p:txBody>
      </p:sp>
      <p:sp>
        <p:nvSpPr>
          <p:cNvPr id="26" name="Google Shape;144;p27">
            <a:extLst>
              <a:ext uri="{FF2B5EF4-FFF2-40B4-BE49-F238E27FC236}">
                <a16:creationId xmlns:a16="http://schemas.microsoft.com/office/drawing/2014/main" id="{6023A934-D38D-4B06-BFD7-32F9D8CC3787}"/>
              </a:ext>
            </a:extLst>
          </p:cNvPr>
          <p:cNvSpPr/>
          <p:nvPr/>
        </p:nvSpPr>
        <p:spPr>
          <a:xfrm>
            <a:off x="3913331" y="2422254"/>
            <a:ext cx="380881" cy="337201"/>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P4</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
        <p:nvSpPr>
          <p:cNvPr id="27" name="Google Shape;144;p27">
            <a:extLst>
              <a:ext uri="{FF2B5EF4-FFF2-40B4-BE49-F238E27FC236}">
                <a16:creationId xmlns:a16="http://schemas.microsoft.com/office/drawing/2014/main" id="{4849EBB0-DEC4-4E93-BF72-6FC1E130BA50}"/>
              </a:ext>
            </a:extLst>
          </p:cNvPr>
          <p:cNvSpPr/>
          <p:nvPr/>
        </p:nvSpPr>
        <p:spPr>
          <a:xfrm>
            <a:off x="2930993" y="2773361"/>
            <a:ext cx="318600" cy="334556"/>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P5</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
        <p:nvSpPr>
          <p:cNvPr id="28" name="Google Shape;144;p27">
            <a:extLst>
              <a:ext uri="{FF2B5EF4-FFF2-40B4-BE49-F238E27FC236}">
                <a16:creationId xmlns:a16="http://schemas.microsoft.com/office/drawing/2014/main" id="{D1CBB6A9-98F2-4447-9CB0-3BC1B983F4D7}"/>
              </a:ext>
            </a:extLst>
          </p:cNvPr>
          <p:cNvSpPr/>
          <p:nvPr/>
        </p:nvSpPr>
        <p:spPr>
          <a:xfrm>
            <a:off x="2918001" y="2995664"/>
            <a:ext cx="318600" cy="334556"/>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P6</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graphicFrame>
        <p:nvGraphicFramePr>
          <p:cNvPr id="151" name="Google Shape;151;p28"/>
          <p:cNvGraphicFramePr/>
          <p:nvPr>
            <p:extLst>
              <p:ext uri="{D42A27DB-BD31-4B8C-83A1-F6EECF244321}">
                <p14:modId xmlns:p14="http://schemas.microsoft.com/office/powerpoint/2010/main" val="1912067964"/>
              </p:ext>
            </p:extLst>
          </p:nvPr>
        </p:nvGraphicFramePr>
        <p:xfrm>
          <a:off x="214350" y="1024400"/>
          <a:ext cx="8589625" cy="2306385"/>
        </p:xfrm>
        <a:graphic>
          <a:graphicData uri="http://schemas.openxmlformats.org/drawingml/2006/table">
            <a:tbl>
              <a:tblPr>
                <a:noFill/>
                <a:tableStyleId>{041E0085-6276-4676-8755-3DC2E1509D98}</a:tableStyleId>
              </a:tblPr>
              <a:tblGrid>
                <a:gridCol w="948125">
                  <a:extLst>
                    <a:ext uri="{9D8B030D-6E8A-4147-A177-3AD203B41FA5}">
                      <a16:colId xmlns:a16="http://schemas.microsoft.com/office/drawing/2014/main" val="20000"/>
                    </a:ext>
                  </a:extLst>
                </a:gridCol>
                <a:gridCol w="1972675">
                  <a:extLst>
                    <a:ext uri="{9D8B030D-6E8A-4147-A177-3AD203B41FA5}">
                      <a16:colId xmlns:a16="http://schemas.microsoft.com/office/drawing/2014/main" val="20001"/>
                    </a:ext>
                  </a:extLst>
                </a:gridCol>
                <a:gridCol w="1142875">
                  <a:extLst>
                    <a:ext uri="{9D8B030D-6E8A-4147-A177-3AD203B41FA5}">
                      <a16:colId xmlns:a16="http://schemas.microsoft.com/office/drawing/2014/main" val="20002"/>
                    </a:ext>
                  </a:extLst>
                </a:gridCol>
                <a:gridCol w="995925">
                  <a:extLst>
                    <a:ext uri="{9D8B030D-6E8A-4147-A177-3AD203B41FA5}">
                      <a16:colId xmlns:a16="http://schemas.microsoft.com/office/drawing/2014/main" val="20003"/>
                    </a:ext>
                  </a:extLst>
                </a:gridCol>
                <a:gridCol w="1202000">
                  <a:extLst>
                    <a:ext uri="{9D8B030D-6E8A-4147-A177-3AD203B41FA5}">
                      <a16:colId xmlns:a16="http://schemas.microsoft.com/office/drawing/2014/main" val="20004"/>
                    </a:ext>
                  </a:extLst>
                </a:gridCol>
                <a:gridCol w="1232375">
                  <a:extLst>
                    <a:ext uri="{9D8B030D-6E8A-4147-A177-3AD203B41FA5}">
                      <a16:colId xmlns:a16="http://schemas.microsoft.com/office/drawing/2014/main" val="20005"/>
                    </a:ext>
                  </a:extLst>
                </a:gridCol>
                <a:gridCol w="1095650">
                  <a:extLst>
                    <a:ext uri="{9D8B030D-6E8A-4147-A177-3AD203B41FA5}">
                      <a16:colId xmlns:a16="http://schemas.microsoft.com/office/drawing/2014/main" val="20006"/>
                    </a:ext>
                  </a:extLst>
                </a:gridCol>
              </a:tblGrid>
              <a:tr h="312850">
                <a:tc>
                  <a:txBody>
                    <a:bodyPr/>
                    <a:lstStyle/>
                    <a:p>
                      <a:pPr marL="0" marR="0" lvl="0" indent="0" algn="ctr" rtl="0">
                        <a:lnSpc>
                          <a:spcPct val="115000"/>
                        </a:lnSpc>
                        <a:spcBef>
                          <a:spcPts val="0"/>
                        </a:spcBef>
                        <a:spcAft>
                          <a:spcPts val="0"/>
                        </a:spcAft>
                        <a:buClr>
                          <a:srgbClr val="000000"/>
                        </a:buClr>
                        <a:buSzPts val="1100"/>
                        <a:buFont typeface="Arial"/>
                        <a:buNone/>
                      </a:pPr>
                      <a:r>
                        <a:rPr lang="en" sz="1100" b="1" u="none" strike="noStrike" cap="none" dirty="0">
                          <a:latin typeface="Questrial"/>
                          <a:ea typeface="Questrial"/>
                          <a:cs typeface="Questrial"/>
                          <a:sym typeface="Questrial"/>
                        </a:rPr>
                        <a:t>Order</a:t>
                      </a:r>
                      <a:endParaRPr sz="1100" u="none" strike="noStrike" cap="none" dirty="0">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 sz="1100" dirty="0">
                          <a:latin typeface="Questrial"/>
                          <a:ea typeface="Questrial"/>
                          <a:cs typeface="Questrial"/>
                          <a:sym typeface="Questrial"/>
                        </a:rPr>
                        <a:t>Project</a:t>
                      </a:r>
                      <a:endParaRPr sz="1100" u="none" strike="noStrike" cap="none" dirty="0">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dirty="0">
                          <a:latin typeface="Questrial"/>
                          <a:ea typeface="Questrial"/>
                          <a:cs typeface="Questrial"/>
                          <a:sym typeface="Questrial"/>
                        </a:rPr>
                        <a:t>Data feasibility</a:t>
                      </a:r>
                      <a:endParaRPr sz="1200" b="1" u="none" strike="noStrike" cap="none" dirty="0">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dirty="0">
                          <a:latin typeface="Questrial"/>
                          <a:ea typeface="Questrial"/>
                          <a:cs typeface="Questrial"/>
                          <a:sym typeface="Questrial"/>
                        </a:rPr>
                        <a:t>Infrastructure feasibility</a:t>
                      </a:r>
                      <a:endParaRPr sz="1200" b="1" u="none" strike="noStrike" cap="none" dirty="0">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dirty="0">
                          <a:latin typeface="Questrial"/>
                          <a:ea typeface="Questrial"/>
                          <a:cs typeface="Questrial"/>
                          <a:sym typeface="Questrial"/>
                        </a:rPr>
                        <a:t>Complexity</a:t>
                      </a:r>
                      <a:endParaRPr sz="1200" b="1" u="none" strike="noStrike" cap="none" dirty="0">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dirty="0">
                          <a:latin typeface="Questrial"/>
                          <a:ea typeface="Questrial"/>
                          <a:cs typeface="Questrial"/>
                          <a:sym typeface="Questrial"/>
                        </a:rPr>
                        <a:t>Strategic Value</a:t>
                      </a:r>
                      <a:endParaRPr sz="1200" b="1" u="none" strike="noStrike" cap="none" dirty="0">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dirty="0">
                          <a:latin typeface="Questrial"/>
                          <a:ea typeface="Questrial"/>
                          <a:cs typeface="Questrial"/>
                          <a:sym typeface="Questrial"/>
                        </a:rPr>
                        <a:t>Business Value</a:t>
                      </a:r>
                      <a:endParaRPr sz="1200" b="1" u="none" strike="noStrike" cap="none" dirty="0">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00050">
                <a:tc>
                  <a:txBody>
                    <a:bodyPr/>
                    <a:lstStyle/>
                    <a:p>
                      <a:pPr marL="0" marR="0" lvl="0" indent="0" algn="ctr" rtl="0">
                        <a:lnSpc>
                          <a:spcPct val="115000"/>
                        </a:lnSpc>
                        <a:spcBef>
                          <a:spcPts val="0"/>
                        </a:spcBef>
                        <a:spcAft>
                          <a:spcPts val="0"/>
                        </a:spcAft>
                        <a:buClr>
                          <a:srgbClr val="000000"/>
                        </a:buClr>
                        <a:buSzPts val="1100"/>
                        <a:buFont typeface="Arial"/>
                        <a:buNone/>
                      </a:pPr>
                      <a:endParaRPr sz="11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endParaRPr sz="11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1=Low; 5=High</a:t>
                      </a:r>
                      <a:endParaRPr sz="1000" b="1" u="none" strike="noStrike" cap="none" dirty="0">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1=High; 5=Low</a:t>
                      </a:r>
                      <a:endParaRPr sz="1000" b="1" u="none" strike="noStrike" cap="none" dirty="0">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1=High; 5=Low</a:t>
                      </a:r>
                      <a:endParaRPr sz="1000" b="1" u="none" strike="noStrike" cap="none" dirty="0">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1=Low; 5=High</a:t>
                      </a:r>
                      <a:endParaRPr sz="1000" b="1" u="none" strike="noStrike" cap="none" dirty="0">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1=Small; 5=Large</a:t>
                      </a:r>
                      <a:endParaRPr sz="1000" b="1" u="none" strike="noStrike" cap="none" dirty="0">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00050">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First</a:t>
                      </a:r>
                      <a:endParaRPr sz="16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Project 3:</a:t>
                      </a:r>
                      <a:endParaRPr sz="16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Customer Churn</a:t>
                      </a:r>
                      <a:endParaRPr sz="16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3.6</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3</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3</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00050">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Second</a:t>
                      </a:r>
                      <a:endParaRPr sz="16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Project 1: </a:t>
                      </a:r>
                      <a:endParaRPr sz="16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600"/>
                        <a:buFont typeface="Arial"/>
                        <a:buNone/>
                      </a:pPr>
                      <a:r>
                        <a:rPr lang="en-IN" sz="1600" b="1" u="none" strike="noStrike" cap="none" dirty="0">
                          <a:latin typeface="Questrial"/>
                          <a:ea typeface="Questrial"/>
                          <a:cs typeface="Questrial"/>
                          <a:sym typeface="Questrial"/>
                        </a:rPr>
                        <a:t>Delivery Date Prediction</a:t>
                      </a:r>
                      <a:endParaRPr sz="16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4.2</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3</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52" name="Google Shape;152;p28"/>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2100" b="1" i="0" u="none" strike="noStrike" cap="none" dirty="0">
                <a:solidFill>
                  <a:schemeClr val="dk1"/>
                </a:solidFill>
                <a:latin typeface="Avenir Book" panose="02000503020000020003" pitchFamily="2" charset="0"/>
                <a:ea typeface="Questrial"/>
                <a:cs typeface="Questrial"/>
                <a:sym typeface="Questrial"/>
              </a:rPr>
              <a:t>Highest-Priority Data Science Projects </a:t>
            </a:r>
            <a:endParaRPr sz="2100" b="1" i="0" u="none" strike="noStrike" cap="none" dirty="0">
              <a:solidFill>
                <a:schemeClr val="dk1"/>
              </a:solidFill>
              <a:latin typeface="Avenir Book" panose="02000503020000020003" pitchFamily="2" charset="0"/>
              <a:ea typeface="Questrial"/>
              <a:cs typeface="Questrial"/>
              <a:sym typeface="Quest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Avenir Book" panose="02000503020000020003" pitchFamily="2" charset="0"/>
              <a:ea typeface="Questrial"/>
              <a:cs typeface="Questrial"/>
              <a:sym typeface="Quest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i="0" u="none" strike="noStrike" cap="none" dirty="0">
                <a:solidFill>
                  <a:schemeClr val="dk1"/>
                </a:solidFill>
                <a:latin typeface="Avenir Book" panose="02000503020000020003" pitchFamily="2" charset="0"/>
                <a:ea typeface="Questrial"/>
                <a:cs typeface="Questrial"/>
                <a:sym typeface="Questrial"/>
              </a:rPr>
              <a:t>Complete the “Data Science Road Map” below with the first four data science projects chosen for implementation.</a:t>
            </a:r>
            <a:endParaRPr sz="1200" i="0" u="none" strike="noStrike" cap="none" dirty="0">
              <a:solidFill>
                <a:schemeClr val="dk1"/>
              </a:solidFill>
              <a:latin typeface="Avenir Book" panose="02000503020000020003" pitchFamily="2" charset="0"/>
              <a:ea typeface="Questrial"/>
              <a:cs typeface="Questrial"/>
              <a:sym typeface="Questrial"/>
            </a:endParaRPr>
          </a:p>
          <a:p>
            <a:pPr marL="0" marR="0" lvl="0" indent="0" algn="l" rtl="0">
              <a:lnSpc>
                <a:spcPct val="100000"/>
              </a:lnSpc>
              <a:spcBef>
                <a:spcPts val="0"/>
              </a:spcBef>
              <a:spcAft>
                <a:spcPts val="0"/>
              </a:spcAft>
              <a:buClr>
                <a:srgbClr val="000000"/>
              </a:buClr>
              <a:buSzPts val="1500"/>
              <a:buFont typeface="Arial"/>
              <a:buNone/>
            </a:pPr>
            <a:endParaRPr sz="1500" i="0" u="none" strike="noStrike" cap="none" dirty="0">
              <a:solidFill>
                <a:srgbClr val="000000"/>
              </a:solidFill>
              <a:latin typeface="Avenir Book" panose="02000503020000020003" pitchFamily="2" charset="0"/>
              <a:ea typeface="Questrial"/>
              <a:cs typeface="Questrial"/>
              <a:sym typeface="Questrial"/>
            </a:endParaRPr>
          </a:p>
        </p:txBody>
      </p:sp>
      <p:sp>
        <p:nvSpPr>
          <p:cNvPr id="158" name="Google Shape;158;p29"/>
          <p:cNvSpPr/>
          <p:nvPr/>
        </p:nvSpPr>
        <p:spPr>
          <a:xfrm>
            <a:off x="4318750" y="1395900"/>
            <a:ext cx="4488000" cy="7424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r>
              <a:rPr lang="en-IN" sz="800" dirty="0">
                <a:solidFill>
                  <a:schemeClr val="bg2"/>
                </a:solidFill>
                <a:effectLst/>
                <a:latin typeface="Avenir Book" panose="02000503020000020003" pitchFamily="2" charset="0"/>
                <a:ea typeface="Times New Roman" panose="02020603050405020304" pitchFamily="18" charset="0"/>
              </a:rPr>
              <a:t>The proposed solutions to develop customer churn models include both ML and non-ML solutions. ML-based solutions can provide accurate and automated predictions, while non-ML solutions can provide cost-effective and interpretable solutions. Both approaches can help companies develop targeted retention strategies for at-risk customers and gain insights into the factors driving customer churn.</a:t>
            </a:r>
            <a:endParaRPr lang="en-IN" sz="800" dirty="0">
              <a:solidFill>
                <a:schemeClr val="bg2"/>
              </a:solidFill>
              <a:effectLst/>
              <a:latin typeface="Avenir Book" panose="02000503020000020003" pitchFamily="2" charset="0"/>
              <a:ea typeface="Arial" panose="020B0604020202020204" pitchFamily="34" charset="0"/>
            </a:endParaRPr>
          </a:p>
        </p:txBody>
      </p:sp>
      <p:sp>
        <p:nvSpPr>
          <p:cNvPr id="159" name="Google Shape;159;p29"/>
          <p:cNvSpPr/>
          <p:nvPr/>
        </p:nvSpPr>
        <p:spPr>
          <a:xfrm>
            <a:off x="1120600" y="1395900"/>
            <a:ext cx="3030300" cy="7424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Avenir Book" panose="02000503020000020003" pitchFamily="2" charset="0"/>
                <a:ea typeface="Questrial"/>
                <a:cs typeface="Questrial"/>
                <a:sym typeface="Questrial"/>
              </a:rPr>
              <a:t>Project 3:</a:t>
            </a:r>
            <a:endParaRPr sz="1100" b="1" i="0" u="none" strike="noStrike" cap="none" dirty="0">
              <a:solidFill>
                <a:srgbClr val="000000"/>
              </a:solidFill>
              <a:latin typeface="Avenir Book" panose="02000503020000020003" pitchFamily="2" charset="0"/>
              <a:ea typeface="Questrial"/>
              <a:cs typeface="Questrial"/>
              <a:sym typeface="Questrial"/>
            </a:endParaRPr>
          </a:p>
          <a:p>
            <a:pPr algn="l" fontAlgn="ctr"/>
            <a:r>
              <a:rPr lang="en-IN" sz="1100" b="0" i="0" u="none" strike="noStrike" dirty="0">
                <a:solidFill>
                  <a:srgbClr val="000000"/>
                </a:solidFill>
                <a:effectLst/>
                <a:latin typeface="Avenir Book" panose="02000503020000020003" pitchFamily="2" charset="0"/>
              </a:rPr>
              <a:t>Customer Churn</a:t>
            </a:r>
          </a:p>
        </p:txBody>
      </p:sp>
      <p:sp>
        <p:nvSpPr>
          <p:cNvPr id="160" name="Google Shape;160;p29"/>
          <p:cNvSpPr/>
          <p:nvPr/>
        </p:nvSpPr>
        <p:spPr>
          <a:xfrm>
            <a:off x="1120600" y="2240461"/>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Avenir Book" panose="02000503020000020003" pitchFamily="2" charset="0"/>
                <a:ea typeface="Questrial"/>
                <a:cs typeface="Questrial"/>
                <a:sym typeface="Questrial"/>
              </a:rPr>
              <a:t>Project 1:</a:t>
            </a:r>
            <a:endParaRPr sz="1100" b="1" i="0" u="none" strike="noStrike" cap="none" dirty="0">
              <a:solidFill>
                <a:srgbClr val="000000"/>
              </a:solidFill>
              <a:latin typeface="Avenir Book" panose="02000503020000020003" pitchFamily="2" charset="0"/>
              <a:ea typeface="Questrial"/>
              <a:cs typeface="Questrial"/>
              <a:sym typeface="Questrial"/>
            </a:endParaRPr>
          </a:p>
          <a:p>
            <a:pPr algn="l" fontAlgn="ctr"/>
            <a:r>
              <a:rPr lang="en-IN" sz="1100" b="0" i="0" u="none" strike="noStrike" dirty="0">
                <a:solidFill>
                  <a:srgbClr val="000000"/>
                </a:solidFill>
                <a:effectLst/>
                <a:latin typeface="Avenir Book" panose="02000503020000020003" pitchFamily="2" charset="0"/>
              </a:rPr>
              <a:t>Delivery Date Prediction</a:t>
            </a:r>
          </a:p>
        </p:txBody>
      </p:sp>
      <p:sp>
        <p:nvSpPr>
          <p:cNvPr id="161" name="Google Shape;161;p29"/>
          <p:cNvSpPr/>
          <p:nvPr/>
        </p:nvSpPr>
        <p:spPr>
          <a:xfrm>
            <a:off x="1127624" y="3064221"/>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Avenir Book" panose="02000503020000020003" pitchFamily="2" charset="0"/>
                <a:ea typeface="Questrial"/>
                <a:cs typeface="Questrial"/>
                <a:sym typeface="Questrial"/>
              </a:rPr>
              <a:t>Project 2:</a:t>
            </a:r>
            <a:endParaRPr sz="1100" b="1" i="0" u="none" strike="noStrike" cap="none" dirty="0">
              <a:solidFill>
                <a:srgbClr val="000000"/>
              </a:solidFill>
              <a:latin typeface="Avenir Book" panose="02000503020000020003" pitchFamily="2" charset="0"/>
              <a:ea typeface="Questrial"/>
              <a:cs typeface="Questrial"/>
              <a:sym typeface="Questrial"/>
            </a:endParaRPr>
          </a:p>
          <a:p>
            <a:pPr>
              <a:lnSpc>
                <a:spcPct val="115000"/>
              </a:lnSpc>
              <a:buSzPts val="1100"/>
            </a:pPr>
            <a:r>
              <a:rPr lang="en-IN" sz="1100" b="0" i="0" u="none" strike="noStrike" dirty="0">
                <a:solidFill>
                  <a:srgbClr val="000000"/>
                </a:solidFill>
                <a:effectLst/>
                <a:latin typeface="Avenir Book" panose="02000503020000020003" pitchFamily="2" charset="0"/>
              </a:rPr>
              <a:t>Sentiment Analysis</a:t>
            </a:r>
          </a:p>
        </p:txBody>
      </p:sp>
      <p:sp>
        <p:nvSpPr>
          <p:cNvPr id="162" name="Google Shape;162;p29"/>
          <p:cNvSpPr/>
          <p:nvPr/>
        </p:nvSpPr>
        <p:spPr>
          <a:xfrm>
            <a:off x="1120600" y="3887981"/>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Avenir Book" panose="02000503020000020003" pitchFamily="2" charset="0"/>
                <a:ea typeface="Questrial"/>
                <a:cs typeface="Questrial"/>
                <a:sym typeface="Questrial"/>
              </a:rPr>
              <a:t>Project 6:</a:t>
            </a:r>
            <a:endParaRPr sz="1100" b="1" i="0" u="none" strike="noStrike" cap="none" dirty="0">
              <a:solidFill>
                <a:srgbClr val="000000"/>
              </a:solidFill>
              <a:latin typeface="Avenir Book" panose="02000503020000020003" pitchFamily="2" charset="0"/>
              <a:ea typeface="Questrial"/>
              <a:cs typeface="Questrial"/>
              <a:sym typeface="Questrial"/>
            </a:endParaRPr>
          </a:p>
          <a:p>
            <a:pPr>
              <a:lnSpc>
                <a:spcPct val="115000"/>
              </a:lnSpc>
              <a:buSzPts val="1100"/>
            </a:pPr>
            <a:r>
              <a:rPr lang="en-IN" sz="1100" b="0" i="0" u="none" strike="noStrike" dirty="0">
                <a:solidFill>
                  <a:srgbClr val="000000"/>
                </a:solidFill>
                <a:effectLst/>
                <a:latin typeface="Avenir Book" panose="02000503020000020003" pitchFamily="2" charset="0"/>
              </a:rPr>
              <a:t>Price Optimisation</a:t>
            </a:r>
          </a:p>
        </p:txBody>
      </p:sp>
      <p:sp>
        <p:nvSpPr>
          <p:cNvPr id="163" name="Google Shape;163;p29"/>
          <p:cNvSpPr/>
          <p:nvPr/>
        </p:nvSpPr>
        <p:spPr>
          <a:xfrm>
            <a:off x="245950" y="1395900"/>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Questrial"/>
                <a:cs typeface="Questrial"/>
                <a:sym typeface="Questrial"/>
              </a:rPr>
              <a:t>1</a:t>
            </a:r>
            <a:endParaRPr sz="2000" i="0" u="none" strike="noStrike" cap="none" dirty="0">
              <a:solidFill>
                <a:srgbClr val="000000"/>
              </a:solidFill>
              <a:latin typeface="Avenir Book" panose="02000503020000020003" pitchFamily="2" charset="0"/>
              <a:ea typeface="Questrial"/>
              <a:cs typeface="Questrial"/>
              <a:sym typeface="Questrial"/>
            </a:endParaRPr>
          </a:p>
        </p:txBody>
      </p:sp>
      <p:sp>
        <p:nvSpPr>
          <p:cNvPr id="164" name="Google Shape;164;p29"/>
          <p:cNvSpPr txBox="1"/>
          <p:nvPr/>
        </p:nvSpPr>
        <p:spPr>
          <a:xfrm>
            <a:off x="245950" y="1059300"/>
            <a:ext cx="7068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dirty="0">
                <a:solidFill>
                  <a:srgbClr val="000000"/>
                </a:solidFill>
                <a:latin typeface="Avenir Book" panose="02000503020000020003" pitchFamily="2" charset="0"/>
                <a:ea typeface="Questrial"/>
                <a:cs typeface="Questrial"/>
                <a:sym typeface="Questrial"/>
              </a:rPr>
              <a:t>Order</a:t>
            </a:r>
            <a:endParaRPr sz="1400" i="0" u="sng" strike="noStrike" cap="none" dirty="0">
              <a:solidFill>
                <a:srgbClr val="000000"/>
              </a:solidFill>
              <a:latin typeface="Avenir Book" panose="02000503020000020003" pitchFamily="2" charset="0"/>
              <a:ea typeface="Questrial"/>
              <a:cs typeface="Questrial"/>
              <a:sym typeface="Questrial"/>
            </a:endParaRPr>
          </a:p>
        </p:txBody>
      </p:sp>
      <p:sp>
        <p:nvSpPr>
          <p:cNvPr id="165" name="Google Shape;165;p29"/>
          <p:cNvSpPr txBox="1"/>
          <p:nvPr/>
        </p:nvSpPr>
        <p:spPr>
          <a:xfrm>
            <a:off x="2198400" y="1059300"/>
            <a:ext cx="8748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dirty="0">
                <a:solidFill>
                  <a:srgbClr val="000000"/>
                </a:solidFill>
                <a:latin typeface="Avenir Book" panose="02000503020000020003" pitchFamily="2" charset="0"/>
                <a:ea typeface="Questrial"/>
                <a:cs typeface="Questrial"/>
                <a:sym typeface="Questrial"/>
              </a:rPr>
              <a:t>Project</a:t>
            </a:r>
            <a:endParaRPr sz="1400" i="0" u="sng" strike="noStrike" cap="none" dirty="0">
              <a:solidFill>
                <a:srgbClr val="000000"/>
              </a:solidFill>
              <a:latin typeface="Avenir Book" panose="02000503020000020003" pitchFamily="2" charset="0"/>
              <a:ea typeface="Questrial"/>
              <a:cs typeface="Questrial"/>
              <a:sym typeface="Questrial"/>
            </a:endParaRPr>
          </a:p>
        </p:txBody>
      </p:sp>
      <p:sp>
        <p:nvSpPr>
          <p:cNvPr id="166" name="Google Shape;166;p29"/>
          <p:cNvSpPr txBox="1"/>
          <p:nvPr/>
        </p:nvSpPr>
        <p:spPr>
          <a:xfrm>
            <a:off x="5692600" y="1059300"/>
            <a:ext cx="17403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dirty="0">
                <a:solidFill>
                  <a:srgbClr val="000000"/>
                </a:solidFill>
                <a:latin typeface="Avenir Book" panose="02000503020000020003" pitchFamily="2" charset="0"/>
                <a:ea typeface="Questrial"/>
                <a:cs typeface="Questrial"/>
                <a:sym typeface="Questrial"/>
              </a:rPr>
              <a:t>Order Justification</a:t>
            </a:r>
            <a:endParaRPr sz="1400" i="0" u="sng" strike="noStrike" cap="none" dirty="0">
              <a:solidFill>
                <a:srgbClr val="000000"/>
              </a:solidFill>
              <a:latin typeface="Avenir Book" panose="02000503020000020003" pitchFamily="2" charset="0"/>
              <a:ea typeface="Questrial"/>
              <a:cs typeface="Questrial"/>
              <a:sym typeface="Questrial"/>
            </a:endParaRPr>
          </a:p>
        </p:txBody>
      </p:sp>
      <p:sp>
        <p:nvSpPr>
          <p:cNvPr id="167" name="Google Shape;167;p29"/>
          <p:cNvSpPr/>
          <p:nvPr/>
        </p:nvSpPr>
        <p:spPr>
          <a:xfrm>
            <a:off x="245950" y="219597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Questrial"/>
                <a:cs typeface="Questrial"/>
                <a:sym typeface="Questrial"/>
              </a:rPr>
              <a:t>2</a:t>
            </a:r>
            <a:endParaRPr sz="2000" i="0" u="none" strike="noStrike" cap="none" dirty="0">
              <a:solidFill>
                <a:srgbClr val="000000"/>
              </a:solidFill>
              <a:latin typeface="Avenir Book" panose="02000503020000020003" pitchFamily="2" charset="0"/>
              <a:ea typeface="Questrial"/>
              <a:cs typeface="Questrial"/>
              <a:sym typeface="Questrial"/>
            </a:endParaRPr>
          </a:p>
        </p:txBody>
      </p:sp>
      <p:sp>
        <p:nvSpPr>
          <p:cNvPr id="168" name="Google Shape;168;p29"/>
          <p:cNvSpPr/>
          <p:nvPr/>
        </p:nvSpPr>
        <p:spPr>
          <a:xfrm>
            <a:off x="245950" y="3064221"/>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Questrial"/>
                <a:cs typeface="Questrial"/>
                <a:sym typeface="Questrial"/>
              </a:rPr>
              <a:t>3</a:t>
            </a:r>
            <a:endParaRPr sz="2000" i="0" u="none" strike="noStrike" cap="none" dirty="0">
              <a:solidFill>
                <a:srgbClr val="000000"/>
              </a:solidFill>
              <a:latin typeface="Avenir Book" panose="02000503020000020003" pitchFamily="2" charset="0"/>
              <a:ea typeface="Questrial"/>
              <a:cs typeface="Questrial"/>
              <a:sym typeface="Questrial"/>
            </a:endParaRPr>
          </a:p>
        </p:txBody>
      </p:sp>
      <p:sp>
        <p:nvSpPr>
          <p:cNvPr id="169" name="Google Shape;169;p29"/>
          <p:cNvSpPr/>
          <p:nvPr/>
        </p:nvSpPr>
        <p:spPr>
          <a:xfrm>
            <a:off x="245950" y="3887981"/>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Questrial"/>
                <a:cs typeface="Questrial"/>
                <a:sym typeface="Questrial"/>
              </a:rPr>
              <a:t>4</a:t>
            </a:r>
            <a:endParaRPr sz="2000" i="0" u="none" strike="noStrike" cap="none" dirty="0">
              <a:solidFill>
                <a:srgbClr val="000000"/>
              </a:solidFill>
              <a:latin typeface="Avenir Book" panose="02000503020000020003" pitchFamily="2" charset="0"/>
              <a:ea typeface="Questrial"/>
              <a:cs typeface="Questrial"/>
              <a:sym typeface="Questrial"/>
            </a:endParaRPr>
          </a:p>
        </p:txBody>
      </p:sp>
      <p:sp>
        <p:nvSpPr>
          <p:cNvPr id="170" name="Google Shape;170;p29"/>
          <p:cNvSpPr/>
          <p:nvPr/>
        </p:nvSpPr>
        <p:spPr>
          <a:xfrm>
            <a:off x="4318750" y="3061265"/>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nSpc>
                <a:spcPct val="115000"/>
              </a:lnSpc>
              <a:buSzPts val="1000"/>
            </a:pPr>
            <a:r>
              <a:rPr lang="en-IN" sz="800" dirty="0">
                <a:solidFill>
                  <a:srgbClr val="000000"/>
                </a:solidFill>
                <a:effectLst/>
                <a:latin typeface="Avenir Book" panose="02000503020000020003" pitchFamily="2" charset="0"/>
                <a:ea typeface="Times New Roman" panose="02020603050405020304" pitchFamily="18" charset="0"/>
              </a:rPr>
              <a:t>To perform sentiment analysis on Portuguese customer reviews, we can use either ML-based or non-ML-based approaches. The ML-based approach involves training and fine-tuning a machine learning model on a labelled dataset, while the non-ML approach is based on rule-based techniques.</a:t>
            </a:r>
            <a:endParaRPr lang="en-IN" sz="800" dirty="0">
              <a:effectLst/>
              <a:latin typeface="Avenir Book" panose="02000503020000020003" pitchFamily="2" charset="0"/>
              <a:ea typeface="Arial" panose="020B0604020202020204" pitchFamily="34" charset="0"/>
            </a:endParaRPr>
          </a:p>
        </p:txBody>
      </p:sp>
      <p:sp>
        <p:nvSpPr>
          <p:cNvPr id="171" name="Google Shape;171;p29"/>
          <p:cNvSpPr/>
          <p:nvPr/>
        </p:nvSpPr>
        <p:spPr>
          <a:xfrm>
            <a:off x="4318750" y="2195972"/>
            <a:ext cx="4488000" cy="769046"/>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nSpc>
                <a:spcPct val="115000"/>
              </a:lnSpc>
            </a:pPr>
            <a:r>
              <a:rPr lang="en-US" sz="800" dirty="0">
                <a:effectLst/>
                <a:latin typeface="Avenir Book" panose="02000503020000020003" pitchFamily="2" charset="0"/>
                <a:ea typeface="Questrial" pitchFamily="2" charset="0"/>
              </a:rPr>
              <a:t>The estimation of accurate delivery dates is a regression problem to be solved. You use various data to estimate the time needed for delivery, then add the time to order date to get the right delivery date. Delivery date prediction is also a kind of balancing act between competitiveness and accuracy. You can always have long delivery dates and always be accurate, but might lose on sale to some competitor who can deliver quickly</a:t>
            </a:r>
            <a:endParaRPr lang="en-US" sz="800" i="0" u="none" strike="noStrike" cap="none" dirty="0">
              <a:solidFill>
                <a:srgbClr val="000000"/>
              </a:solidFill>
              <a:latin typeface="Avenir Book" panose="02000503020000020003" pitchFamily="2" charset="0"/>
              <a:ea typeface="Questrial"/>
              <a:cs typeface="Questrial"/>
              <a:sym typeface="Questrial"/>
            </a:endParaRPr>
          </a:p>
        </p:txBody>
      </p:sp>
      <p:sp>
        <p:nvSpPr>
          <p:cNvPr id="172" name="Google Shape;172;p29"/>
          <p:cNvSpPr/>
          <p:nvPr/>
        </p:nvSpPr>
        <p:spPr>
          <a:xfrm>
            <a:off x="4318750" y="3887982"/>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nSpc>
                <a:spcPct val="115000"/>
              </a:lnSpc>
              <a:buSzPts val="1000"/>
            </a:pPr>
            <a:r>
              <a:rPr lang="en-IN" sz="800" dirty="0">
                <a:effectLst/>
                <a:latin typeface="Avenir Book" panose="02000503020000020003" pitchFamily="2" charset="0"/>
                <a:ea typeface="Times New Roman" panose="02020603050405020304" pitchFamily="18" charset="0"/>
              </a:rPr>
              <a:t>solutions can help optimize pricing and maximize sales and revenue. The ML solution can provide real-time optimization and adapt to changing market conditions, while the non-ML solution can be effective in consistent pricing strategies.</a:t>
            </a:r>
            <a:endParaRPr lang="en-IN" sz="800" dirty="0">
              <a:effectLst/>
              <a:latin typeface="Avenir Book" panose="02000503020000020003" pitchFamily="2" charset="0"/>
              <a:ea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Lato"/>
                <a:cs typeface="Lato"/>
                <a:sym typeface="Lato"/>
              </a:rPr>
              <a:t>Hint: You may want to break up this table into two separate slides</a:t>
            </a:r>
            <a:endParaRPr sz="1400" b="1" i="0" u="none" strike="noStrike" cap="none" dirty="0">
              <a:solidFill>
                <a:srgbClr val="000000"/>
              </a:solidFill>
              <a:latin typeface="Avenir Book" panose="02000503020000020003" pitchFamily="2" charset="0"/>
              <a:ea typeface="Lato"/>
              <a:cs typeface="Lato"/>
              <a:sym typeface="Lato"/>
            </a:endParaRPr>
          </a:p>
        </p:txBody>
      </p:sp>
      <p:graphicFrame>
        <p:nvGraphicFramePr>
          <p:cNvPr id="178" name="Google Shape;178;p30"/>
          <p:cNvGraphicFramePr/>
          <p:nvPr>
            <p:extLst>
              <p:ext uri="{D42A27DB-BD31-4B8C-83A1-F6EECF244321}">
                <p14:modId xmlns:p14="http://schemas.microsoft.com/office/powerpoint/2010/main" val="1930596500"/>
              </p:ext>
            </p:extLst>
          </p:nvPr>
        </p:nvGraphicFramePr>
        <p:xfrm>
          <a:off x="65724" y="768096"/>
          <a:ext cx="9078276" cy="4370232"/>
        </p:xfrm>
        <a:graphic>
          <a:graphicData uri="http://schemas.openxmlformats.org/drawingml/2006/table">
            <a:tbl>
              <a:tblPr>
                <a:noFill/>
                <a:tableStyleId>{2908300D-5132-46A5-A7D7-123DE890B128}</a:tableStyleId>
              </a:tblPr>
              <a:tblGrid>
                <a:gridCol w="848676">
                  <a:extLst>
                    <a:ext uri="{9D8B030D-6E8A-4147-A177-3AD203B41FA5}">
                      <a16:colId xmlns:a16="http://schemas.microsoft.com/office/drawing/2014/main" val="20000"/>
                    </a:ext>
                  </a:extLst>
                </a:gridCol>
                <a:gridCol w="1024128">
                  <a:extLst>
                    <a:ext uri="{9D8B030D-6E8A-4147-A177-3AD203B41FA5}">
                      <a16:colId xmlns:a16="http://schemas.microsoft.com/office/drawing/2014/main" val="20001"/>
                    </a:ext>
                  </a:extLst>
                </a:gridCol>
                <a:gridCol w="7205472">
                  <a:extLst>
                    <a:ext uri="{9D8B030D-6E8A-4147-A177-3AD203B41FA5}">
                      <a16:colId xmlns:a16="http://schemas.microsoft.com/office/drawing/2014/main" val="20002"/>
                    </a:ext>
                  </a:extLst>
                </a:gridCol>
              </a:tblGrid>
              <a:tr h="710408">
                <a:tc>
                  <a:txBody>
                    <a:bodyPr/>
                    <a:lstStyle/>
                    <a:p>
                      <a:pPr marL="0" marR="0" lvl="0" indent="0" algn="ctr" rtl="0">
                        <a:lnSpc>
                          <a:spcPct val="115000"/>
                        </a:lnSpc>
                        <a:spcBef>
                          <a:spcPts val="0"/>
                        </a:spcBef>
                        <a:spcAft>
                          <a:spcPts val="0"/>
                        </a:spcAft>
                        <a:buClr>
                          <a:srgbClr val="000000"/>
                        </a:buClr>
                        <a:buSzPts val="1000"/>
                        <a:buFont typeface="Arial"/>
                        <a:buNone/>
                      </a:pPr>
                      <a:r>
                        <a:rPr lang="en" sz="800" u="none" strike="noStrike" cap="none" dirty="0">
                          <a:latin typeface="Questrial"/>
                          <a:ea typeface="Questrial"/>
                          <a:cs typeface="Questrial"/>
                          <a:sym typeface="Questrial"/>
                        </a:rPr>
                        <a:t>Data Requirements</a:t>
                      </a:r>
                      <a:endParaRPr sz="8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800" u="none" strike="noStrike" cap="none" dirty="0">
                          <a:latin typeface="Questrial"/>
                          <a:ea typeface="Questrial"/>
                          <a:cs typeface="Questrial"/>
                          <a:sym typeface="Questrial"/>
                        </a:rPr>
                        <a:t>What data should be included in the Data Strategy?</a:t>
                      </a:r>
                      <a:endParaRPr sz="8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50800" marR="0" lvl="0" indent="0" algn="l" rtl="0">
                        <a:lnSpc>
                          <a:spcPct val="115000"/>
                        </a:lnSpc>
                        <a:spcBef>
                          <a:spcPts val="0"/>
                        </a:spcBef>
                        <a:spcAft>
                          <a:spcPts val="0"/>
                        </a:spcAft>
                        <a:buClr>
                          <a:srgbClr val="000000"/>
                        </a:buClr>
                        <a:buSzPts val="1000"/>
                        <a:buFont typeface="Questrial"/>
                        <a:buNone/>
                      </a:pPr>
                      <a:r>
                        <a:rPr lang="en-US" sz="800" u="none" strike="noStrike" cap="none" dirty="0">
                          <a:latin typeface="Questrial"/>
                          <a:ea typeface="Questrial"/>
                          <a:cs typeface="Questrial"/>
                          <a:sym typeface="Questrial"/>
                        </a:rPr>
                        <a:t>Business data: This includes data on customers, products, sales, revenue, expenses, and other business-related metrics.</a:t>
                      </a:r>
                    </a:p>
                    <a:p>
                      <a:pPr marL="50800" marR="0" lvl="0" indent="0" algn="l" rtl="0">
                        <a:lnSpc>
                          <a:spcPct val="115000"/>
                        </a:lnSpc>
                        <a:spcBef>
                          <a:spcPts val="0"/>
                        </a:spcBef>
                        <a:spcAft>
                          <a:spcPts val="0"/>
                        </a:spcAft>
                        <a:buClr>
                          <a:srgbClr val="000000"/>
                        </a:buClr>
                        <a:buSzPts val="1000"/>
                        <a:buFont typeface="Questrial"/>
                        <a:buNone/>
                      </a:pPr>
                      <a:r>
                        <a:rPr lang="en-US" sz="800" u="none" strike="noStrike" cap="none" dirty="0">
                          <a:latin typeface="Questrial"/>
                          <a:ea typeface="Questrial"/>
                          <a:cs typeface="Questrial"/>
                          <a:sym typeface="Questrial"/>
                        </a:rPr>
                        <a:t>Operational data: This includes data on internal processes and systems, such as inventory management, supply chain, and logistics.</a:t>
                      </a:r>
                    </a:p>
                    <a:p>
                      <a:pPr marL="50800" marR="0" lvl="0" indent="0" algn="l" rtl="0">
                        <a:lnSpc>
                          <a:spcPct val="115000"/>
                        </a:lnSpc>
                        <a:spcBef>
                          <a:spcPts val="0"/>
                        </a:spcBef>
                        <a:spcAft>
                          <a:spcPts val="0"/>
                        </a:spcAft>
                        <a:buClr>
                          <a:srgbClr val="000000"/>
                        </a:buClr>
                        <a:buSzPts val="1000"/>
                        <a:buFont typeface="Questrial"/>
                        <a:buNone/>
                      </a:pPr>
                      <a:r>
                        <a:rPr lang="en-US" sz="800" u="none" strike="noStrike" cap="none" dirty="0">
                          <a:latin typeface="Questrial"/>
                          <a:ea typeface="Questrial"/>
                          <a:cs typeface="Questrial"/>
                          <a:sym typeface="Questrial"/>
                        </a:rPr>
                        <a:t>Financial data: This includes data on budgets, financial statements, and other financial metrics.</a:t>
                      </a:r>
                    </a:p>
                    <a:p>
                      <a:pPr marL="50800" marR="0" lvl="0" indent="0" algn="l" rtl="0">
                        <a:lnSpc>
                          <a:spcPct val="115000"/>
                        </a:lnSpc>
                        <a:spcBef>
                          <a:spcPts val="0"/>
                        </a:spcBef>
                        <a:spcAft>
                          <a:spcPts val="0"/>
                        </a:spcAft>
                        <a:buClr>
                          <a:srgbClr val="000000"/>
                        </a:buClr>
                        <a:buSzPts val="1000"/>
                        <a:buFont typeface="Questrial"/>
                        <a:buNone/>
                      </a:pPr>
                      <a:r>
                        <a:rPr lang="en-US" sz="800" u="none" strike="noStrike" cap="none" dirty="0">
                          <a:latin typeface="Questrial"/>
                          <a:ea typeface="Questrial"/>
                          <a:cs typeface="Questrial"/>
                          <a:sym typeface="Questrial"/>
                        </a:rPr>
                        <a:t>Marketing data: This includes data on advertising campaigns, website traffic, social media engagement, and other marketing-related metrics.</a:t>
                      </a:r>
                    </a:p>
                    <a:p>
                      <a:pPr marL="50800" marR="0" lvl="0" indent="0" algn="l" rtl="0">
                        <a:lnSpc>
                          <a:spcPct val="115000"/>
                        </a:lnSpc>
                        <a:spcBef>
                          <a:spcPts val="0"/>
                        </a:spcBef>
                        <a:spcAft>
                          <a:spcPts val="0"/>
                        </a:spcAft>
                        <a:buClr>
                          <a:srgbClr val="000000"/>
                        </a:buClr>
                        <a:buSzPts val="1000"/>
                        <a:buFont typeface="Questrial"/>
                        <a:buNone/>
                      </a:pPr>
                      <a:r>
                        <a:rPr lang="en-US" sz="800" u="none" strike="noStrike" cap="none" dirty="0">
                          <a:latin typeface="Questrial"/>
                          <a:ea typeface="Questrial"/>
                          <a:cs typeface="Questrial"/>
                          <a:sym typeface="Questrial"/>
                        </a:rPr>
                        <a:t>External data: This includes data from external sources, such as government data, industry benchmarks, and market research.</a:t>
                      </a:r>
                      <a:endParaRPr sz="8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37113">
                <a:tc rowSpan="3">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Data Governance</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Data Availability</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Replication: Ensure that data is replicated across multiple locations to ensure availability in case of system failures or disasters.</a:t>
                      </a:r>
                    </a:p>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Recovery: Establish procedures for data backup and recovery in case of system failures, disasters, or other disruptions</a:t>
                      </a:r>
                    </a:p>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Resiliency: Ensure that data systems and infrastructure are designed to withstand outages and maintain data availability.</a:t>
                      </a: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710408">
                <a:tc vMerge="1">
                  <a:txBody>
                    <a:bodyPr/>
                    <a:lstStyle/>
                    <a:p>
                      <a:endParaRPr lang="en-US"/>
                    </a:p>
                  </a:txBody>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Usability</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Metadata Management: Ensure that data is properly labeled and described with metadata to make it easier to understand and use.</a:t>
                      </a:r>
                    </a:p>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Dictionary: Develop a data dictionary that defines data elements and their attributes, providing a common understanding of the data across the organization.</a:t>
                      </a:r>
                    </a:p>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Catalog: Develop a data catalog that provides a searchable inventory of available data assets, including information on their purpose, format, and usage.</a:t>
                      </a:r>
                      <a:endParaRPr sz="8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573761">
                <a:tc vMerge="1">
                  <a:txBody>
                    <a:bodyPr/>
                    <a:lstStyle/>
                    <a:p>
                      <a:endParaRPr lang="en-US"/>
                    </a:p>
                  </a:txBody>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Integrity</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Access: Define who has access to what data and under what conditions. This includes establishing appropriate access controls and permissions for each user or role.</a:t>
                      </a:r>
                    </a:p>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Security: Ensure that the data is secure and protected against unauthorized access or theft. This includes implementing appropriate security measures such as encryption, firewalls, and intrusion detection systems.</a:t>
                      </a: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1006063">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Skills and Capacity</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Data literacy skills and organizational capacity </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Arial"/>
                        </a:rPr>
                        <a:t>Training and education: Provide training and education programs to help employees develop data literacy skills, including data analysis, data visualization, and data communication.</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Arial"/>
                        </a:rPr>
                        <a:t>Role-specific training: Provide role-specific training for employees who use data in their work, such as data analysts or business intelligence professionals.</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Arial"/>
                        </a:rPr>
                        <a:t>Data documentation: Ensure that data is properly documented with metadata, data dictionaries, and data catalogs to make it easier for users to understand and interpret the data.</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Arial"/>
                        </a:rPr>
                        <a:t>Data communication: Develop effective data communication techniques to make it easier to share and communicate data insights with others.</a:t>
                      </a: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869072">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Support for Machine Learning</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IN" sz="1000" u="none" strike="noStrike" cap="none" dirty="0">
                          <a:latin typeface="Questrial"/>
                          <a:ea typeface="Questrial"/>
                          <a:cs typeface="Questrial"/>
                          <a:sym typeface="Questrial"/>
                        </a:rPr>
                        <a:t>Machine learning</a:t>
                      </a: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IN" sz="800" b="0" i="0" u="none" strike="noStrike" cap="none" dirty="0">
                          <a:solidFill>
                            <a:srgbClr val="000000"/>
                          </a:solidFill>
                          <a:latin typeface="Questrial"/>
                          <a:ea typeface="Questrial"/>
                          <a:cs typeface="Questrial"/>
                          <a:sym typeface="Questrial"/>
                        </a:rPr>
                        <a:t>Required proper skill sets of DS professionals.. Licences of tool is required. Make sure we have right tool to execute the ML solution, regression models are ok but NN, RNN, NLP etc.. Might require proper tool and environment execute the model algorithm. </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Questrial"/>
                        </a:rPr>
                        <a:t>Ensure that the data used to train machine learning algorithms is accurate, complete, and reliable. This includes establishing data quality standards and monitoring data quality over time.</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Questrial"/>
                        </a:rPr>
                        <a:t>Develop processes to label data that is used to train machine learning algorithms. This includes creating a set of ground-truth labels that can be used to evaluate the accuracy of the machine learning models.</a:t>
                      </a:r>
                      <a:endParaRPr lang="en-IN" sz="800" b="0" i="0" u="none" strike="noStrike" cap="none" dirty="0">
                        <a:solidFill>
                          <a:srgbClr val="000000"/>
                        </a:solidFill>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79" name="Google Shape;179;p30"/>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700"/>
              <a:buFont typeface="Arial"/>
              <a:buNone/>
            </a:pPr>
            <a:r>
              <a:rPr lang="en" sz="1700" b="1" i="0" u="none" strike="noStrike" cap="none" dirty="0">
                <a:solidFill>
                  <a:schemeClr val="dk1"/>
                </a:solidFill>
                <a:latin typeface="Avenir Book" panose="02000503020000020003" pitchFamily="2" charset="0"/>
                <a:ea typeface="Questrial"/>
                <a:cs typeface="Questrial"/>
                <a:sym typeface="Questrial"/>
              </a:rPr>
              <a:t>Technical Infrastructure Needed to Support the Data Science Organization </a:t>
            </a:r>
            <a:endParaRPr sz="1500" i="0" u="none" strike="noStrike" cap="none" dirty="0">
              <a:solidFill>
                <a:srgbClr val="000000"/>
              </a:solidFill>
              <a:latin typeface="Avenir Book" panose="02000503020000020003" pitchFamily="2" charset="0"/>
              <a:ea typeface="Questrial"/>
              <a:cs typeface="Questrial"/>
              <a:sym typeface="Quest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SBL">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1613</Words>
  <Application>Microsoft Macintosh PowerPoint</Application>
  <PresentationFormat>On-screen Show (16:9)</PresentationFormat>
  <Paragraphs>143</Paragraphs>
  <Slides>6</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Avenir Book</vt:lpstr>
      <vt:lpstr>Calibri</vt:lpstr>
      <vt:lpstr>Raleway</vt:lpstr>
      <vt:lpstr>Questrial</vt:lpstr>
      <vt:lpstr>Arial</vt:lpstr>
      <vt:lpstr>Lato</vt:lpstr>
      <vt:lpstr>Simple Light</vt:lpstr>
      <vt:lpstr>DSBL</vt:lpstr>
      <vt:lpstr>Data Science Adoption Strategy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Adoption Strategy</dc:title>
  <cp:lastModifiedBy>Puspanjali Sarma</cp:lastModifiedBy>
  <cp:revision>13</cp:revision>
  <dcterms:modified xsi:type="dcterms:W3CDTF">2023-08-20T10:00:10Z</dcterms:modified>
</cp:coreProperties>
</file>