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3"/>
  </p:notesMasterIdLst>
  <p:sldIdLst>
    <p:sldId id="256" r:id="rId2"/>
    <p:sldId id="257" r:id="rId3"/>
    <p:sldId id="258" r:id="rId4"/>
    <p:sldId id="274" r:id="rId5"/>
    <p:sldId id="271" r:id="rId6"/>
    <p:sldId id="260" r:id="rId7"/>
    <p:sldId id="272" r:id="rId8"/>
    <p:sldId id="273" r:id="rId9"/>
    <p:sldId id="275" r:id="rId10"/>
    <p:sldId id="277" r:id="rId11"/>
    <p:sldId id="276" r:id="rId12"/>
    <p:sldId id="270" r:id="rId13"/>
    <p:sldId id="278" r:id="rId14"/>
    <p:sldId id="280" r:id="rId15"/>
    <p:sldId id="281" r:id="rId16"/>
    <p:sldId id="286" r:id="rId17"/>
    <p:sldId id="289" r:id="rId18"/>
    <p:sldId id="291" r:id="rId19"/>
    <p:sldId id="293" r:id="rId20"/>
    <p:sldId id="296" r:id="rId21"/>
    <p:sldId id="297"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p:cViewPr varScale="1">
        <p:scale>
          <a:sx n="62" d="100"/>
          <a:sy n="62" d="100"/>
        </p:scale>
        <p:origin x="804"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5F998D-F5BD-47E2-BE4F-4703B839EEFE}" type="doc">
      <dgm:prSet loTypeId="urn:microsoft.com/office/officeart/2005/8/layout/chevron1" loCatId="process" qsTypeId="urn:microsoft.com/office/officeart/2005/8/quickstyle/simple4" qsCatId="simple" csTypeId="urn:microsoft.com/office/officeart/2005/8/colors/accent1_2" csCatId="accent1" phldr="1"/>
      <dgm:spPr/>
      <dgm:t>
        <a:bodyPr/>
        <a:lstStyle/>
        <a:p>
          <a:endParaRPr lang="en-IN"/>
        </a:p>
      </dgm:t>
    </dgm:pt>
    <dgm:pt modelId="{55CB5C56-1331-4E88-962D-6B08C5DB89C5}">
      <dgm:prSet phldrT="[Text]"/>
      <dgm:spPr/>
      <dgm:t>
        <a:bodyPr/>
        <a:lstStyle/>
        <a:p>
          <a:r>
            <a:rPr lang="en-IN" dirty="0"/>
            <a:t>Data Cleaning</a:t>
          </a:r>
        </a:p>
      </dgm:t>
    </dgm:pt>
    <dgm:pt modelId="{8020A1F3-EB24-436E-B2B3-980441C8923B}" type="parTrans" cxnId="{112CA894-40F0-4207-A768-944B6A3A528D}">
      <dgm:prSet/>
      <dgm:spPr/>
      <dgm:t>
        <a:bodyPr/>
        <a:lstStyle/>
        <a:p>
          <a:endParaRPr lang="en-IN"/>
        </a:p>
      </dgm:t>
    </dgm:pt>
    <dgm:pt modelId="{4DA4EE25-6739-4FDF-8BCB-4226576F514E}" type="sibTrans" cxnId="{112CA894-40F0-4207-A768-944B6A3A528D}">
      <dgm:prSet/>
      <dgm:spPr/>
      <dgm:t>
        <a:bodyPr/>
        <a:lstStyle/>
        <a:p>
          <a:endParaRPr lang="en-IN"/>
        </a:p>
      </dgm:t>
    </dgm:pt>
    <dgm:pt modelId="{CA1B71A3-10A5-4B13-B272-BB3B9FECDABF}">
      <dgm:prSet phldrT="[Text]"/>
      <dgm:spPr/>
      <dgm:t>
        <a:bodyPr/>
        <a:lstStyle/>
        <a:p>
          <a:r>
            <a:rPr lang="en-IN" b="0" dirty="0"/>
            <a:t>Removing the null valued columns, unnecessary variables and checking the null value percentage and removing the respective rows.</a:t>
          </a:r>
        </a:p>
      </dgm:t>
    </dgm:pt>
    <dgm:pt modelId="{2C47AFCB-AAB9-4D3C-8C18-B60FE15BE261}" type="parTrans" cxnId="{8FC3EEA8-0A45-4AB6-BDC6-3FCB94B31C1F}">
      <dgm:prSet/>
      <dgm:spPr/>
      <dgm:t>
        <a:bodyPr/>
        <a:lstStyle/>
        <a:p>
          <a:endParaRPr lang="en-IN"/>
        </a:p>
      </dgm:t>
    </dgm:pt>
    <dgm:pt modelId="{6EF21C2D-7F78-42C6-9D82-EC8B08EC6282}" type="sibTrans" cxnId="{8FC3EEA8-0A45-4AB6-BDC6-3FCB94B31C1F}">
      <dgm:prSet/>
      <dgm:spPr/>
      <dgm:t>
        <a:bodyPr/>
        <a:lstStyle/>
        <a:p>
          <a:endParaRPr lang="en-IN"/>
        </a:p>
      </dgm:t>
    </dgm:pt>
    <dgm:pt modelId="{6B640DFC-F9CF-45E5-BA1A-09EFCDD54979}">
      <dgm:prSet phldrT="[Text]"/>
      <dgm:spPr/>
      <dgm:t>
        <a:bodyPr/>
        <a:lstStyle/>
        <a:p>
          <a:r>
            <a:rPr lang="en-IN" dirty="0"/>
            <a:t>Data Understanding</a:t>
          </a:r>
        </a:p>
      </dgm:t>
    </dgm:pt>
    <dgm:pt modelId="{2CE37399-350A-4BFC-8C27-142657F6BA85}" type="parTrans" cxnId="{51600302-9455-4D72-B471-3F3A4C0C2DAE}">
      <dgm:prSet/>
      <dgm:spPr/>
      <dgm:t>
        <a:bodyPr/>
        <a:lstStyle/>
        <a:p>
          <a:endParaRPr lang="en-IN"/>
        </a:p>
      </dgm:t>
    </dgm:pt>
    <dgm:pt modelId="{4E15A43E-88FC-4BA9-AEA2-BAF341C56B06}" type="sibTrans" cxnId="{51600302-9455-4D72-B471-3F3A4C0C2DAE}">
      <dgm:prSet/>
      <dgm:spPr/>
      <dgm:t>
        <a:bodyPr/>
        <a:lstStyle/>
        <a:p>
          <a:endParaRPr lang="en-IN"/>
        </a:p>
      </dgm:t>
    </dgm:pt>
    <dgm:pt modelId="{B03FE3F2-F7D8-42EC-B23D-624DC9A37AD4}">
      <dgm:prSet phldrT="[Text]"/>
      <dgm:spPr/>
      <dgm:t>
        <a:bodyPr/>
        <a:lstStyle/>
        <a:p>
          <a:r>
            <a:rPr lang="en-IN" dirty="0"/>
            <a:t>Working with the Data Dictionary and getting knowledge of all the columns and their domain specific uses</a:t>
          </a:r>
        </a:p>
      </dgm:t>
    </dgm:pt>
    <dgm:pt modelId="{A1C7E66D-BC69-4FA5-AEF1-A4F59E30B5C3}" type="parTrans" cxnId="{CB2BDA9F-1BAB-49ED-97B1-45CEAD0BB707}">
      <dgm:prSet/>
      <dgm:spPr/>
      <dgm:t>
        <a:bodyPr/>
        <a:lstStyle/>
        <a:p>
          <a:endParaRPr lang="en-IN"/>
        </a:p>
      </dgm:t>
    </dgm:pt>
    <dgm:pt modelId="{05002572-76F4-4D07-AC69-14B37F8E5645}" type="sibTrans" cxnId="{CB2BDA9F-1BAB-49ED-97B1-45CEAD0BB707}">
      <dgm:prSet/>
      <dgm:spPr/>
      <dgm:t>
        <a:bodyPr/>
        <a:lstStyle/>
        <a:p>
          <a:endParaRPr lang="en-IN"/>
        </a:p>
      </dgm:t>
    </dgm:pt>
    <dgm:pt modelId="{CDD0B664-C0D2-48B9-BCF9-E477D4DFEAD2}">
      <dgm:prSet phldrT="[Text]"/>
      <dgm:spPr/>
      <dgm:t>
        <a:bodyPr/>
        <a:lstStyle/>
        <a:p>
          <a:r>
            <a:rPr lang="en-IN" dirty="0"/>
            <a:t>Data Analysis</a:t>
          </a:r>
        </a:p>
      </dgm:t>
    </dgm:pt>
    <dgm:pt modelId="{EDC454A4-D6E6-473F-91E0-255C022D7E7B}" type="parTrans" cxnId="{0CFDC168-568B-41F3-B801-68F68BC59DFB}">
      <dgm:prSet/>
      <dgm:spPr/>
      <dgm:t>
        <a:bodyPr/>
        <a:lstStyle/>
        <a:p>
          <a:endParaRPr lang="en-IN"/>
        </a:p>
      </dgm:t>
    </dgm:pt>
    <dgm:pt modelId="{C7AB851D-A794-4800-8765-5D104FAF7A59}" type="sibTrans" cxnId="{0CFDC168-568B-41F3-B801-68F68BC59DFB}">
      <dgm:prSet/>
      <dgm:spPr/>
      <dgm:t>
        <a:bodyPr/>
        <a:lstStyle/>
        <a:p>
          <a:endParaRPr lang="en-IN"/>
        </a:p>
      </dgm:t>
    </dgm:pt>
    <dgm:pt modelId="{DC66C8E9-132B-415B-BEF5-4E5E428DBE99}">
      <dgm:prSet phldrT="[Text]"/>
      <dgm:spPr/>
      <dgm:t>
        <a:bodyPr/>
        <a:lstStyle/>
        <a:p>
          <a:r>
            <a:rPr lang="en-IN" b="1" dirty="0"/>
            <a:t>Univariate Analysis: </a:t>
          </a:r>
          <a:r>
            <a:rPr lang="en-IN" dirty="0"/>
            <a:t>Analysing each column, plotting the distributions of each column.</a:t>
          </a:r>
        </a:p>
      </dgm:t>
    </dgm:pt>
    <dgm:pt modelId="{68CF87B4-1970-4E4F-B9B9-505DCF725A80}" type="parTrans" cxnId="{066A5161-A0D2-46D1-BB3B-6F8F69D6508E}">
      <dgm:prSet/>
      <dgm:spPr/>
      <dgm:t>
        <a:bodyPr/>
        <a:lstStyle/>
        <a:p>
          <a:endParaRPr lang="en-IN"/>
        </a:p>
      </dgm:t>
    </dgm:pt>
    <dgm:pt modelId="{3AA4A86D-8C3E-42A5-9E6C-496BB6935D10}" type="sibTrans" cxnId="{066A5161-A0D2-46D1-BB3B-6F8F69D6508E}">
      <dgm:prSet/>
      <dgm:spPr/>
      <dgm:t>
        <a:bodyPr/>
        <a:lstStyle/>
        <a:p>
          <a:endParaRPr lang="en-IN"/>
        </a:p>
      </dgm:t>
    </dgm:pt>
    <dgm:pt modelId="{6FC7F249-91B9-493E-94DB-4694CF66A293}">
      <dgm:prSet phldrT="[Text]"/>
      <dgm:spPr/>
      <dgm:t>
        <a:bodyPr/>
        <a:lstStyle/>
        <a:p>
          <a:r>
            <a:rPr lang="en-IN" b="1" dirty="0"/>
            <a:t>Segmented Univariate Analysis: </a:t>
          </a:r>
          <a:r>
            <a:rPr lang="en-IN" dirty="0"/>
            <a:t>Analysing the continuous data columns with respect to the categorical column.</a:t>
          </a:r>
        </a:p>
      </dgm:t>
    </dgm:pt>
    <dgm:pt modelId="{3B78185D-478B-4EA9-91F9-65576BB72190}" type="parTrans" cxnId="{280FA4BD-3A53-4C37-A416-60009F0F64E9}">
      <dgm:prSet/>
      <dgm:spPr/>
      <dgm:t>
        <a:bodyPr/>
        <a:lstStyle/>
        <a:p>
          <a:endParaRPr lang="en-IN"/>
        </a:p>
      </dgm:t>
    </dgm:pt>
    <dgm:pt modelId="{3D3C68D9-BACF-44AA-8257-7D655E54193B}" type="sibTrans" cxnId="{280FA4BD-3A53-4C37-A416-60009F0F64E9}">
      <dgm:prSet/>
      <dgm:spPr/>
      <dgm:t>
        <a:bodyPr/>
        <a:lstStyle/>
        <a:p>
          <a:endParaRPr lang="en-IN"/>
        </a:p>
      </dgm:t>
    </dgm:pt>
    <dgm:pt modelId="{9C5CE046-7B5F-44F1-B523-8A7F98F9DE3D}">
      <dgm:prSet phldrT="[Text]"/>
      <dgm:spPr/>
      <dgm:t>
        <a:bodyPr/>
        <a:lstStyle/>
        <a:p>
          <a:r>
            <a:rPr lang="en-IN" b="1" dirty="0"/>
            <a:t>Bivariate Analysis:  </a:t>
          </a:r>
          <a:r>
            <a:rPr lang="en-IN" dirty="0"/>
            <a:t>Analysing the two variable behaviour like term and loan status with respect to loan amount.</a:t>
          </a:r>
        </a:p>
      </dgm:t>
    </dgm:pt>
    <dgm:pt modelId="{1B87BF48-4931-436E-975E-E23925406005}" type="parTrans" cxnId="{D311E00E-9E63-4B4C-9F62-142A1965B0D1}">
      <dgm:prSet/>
      <dgm:spPr/>
      <dgm:t>
        <a:bodyPr/>
        <a:lstStyle/>
        <a:p>
          <a:endParaRPr lang="en-IN"/>
        </a:p>
      </dgm:t>
    </dgm:pt>
    <dgm:pt modelId="{0419FFBB-8A99-4B0E-8802-11C7941D62D5}" type="sibTrans" cxnId="{D311E00E-9E63-4B4C-9F62-142A1965B0D1}">
      <dgm:prSet/>
      <dgm:spPr/>
      <dgm:t>
        <a:bodyPr/>
        <a:lstStyle/>
        <a:p>
          <a:endParaRPr lang="en-IN"/>
        </a:p>
      </dgm:t>
    </dgm:pt>
    <dgm:pt modelId="{3986C5D0-F713-4AD8-A3E9-2954807BC06A}">
      <dgm:prSet phldrT="[Text]"/>
      <dgm:spPr/>
      <dgm:t>
        <a:bodyPr/>
        <a:lstStyle/>
        <a:p>
          <a:r>
            <a:rPr lang="en-IN" dirty="0"/>
            <a:t>Recommendations</a:t>
          </a:r>
        </a:p>
      </dgm:t>
    </dgm:pt>
    <dgm:pt modelId="{BBB04CBD-5FEC-407A-BECC-F4DA5806B683}" type="parTrans" cxnId="{9DBDD2AC-3577-453F-BAB4-03ECFC813979}">
      <dgm:prSet/>
      <dgm:spPr/>
      <dgm:t>
        <a:bodyPr/>
        <a:lstStyle/>
        <a:p>
          <a:endParaRPr lang="en-IN"/>
        </a:p>
      </dgm:t>
    </dgm:pt>
    <dgm:pt modelId="{F09F6089-264E-4D7D-95BC-54043C2559AC}" type="sibTrans" cxnId="{9DBDD2AC-3577-453F-BAB4-03ECFC813979}">
      <dgm:prSet/>
      <dgm:spPr/>
      <dgm:t>
        <a:bodyPr/>
        <a:lstStyle/>
        <a:p>
          <a:endParaRPr lang="en-IN"/>
        </a:p>
      </dgm:t>
    </dgm:pt>
    <dgm:pt modelId="{ECE5C178-DA4C-4131-A66B-01B9C2A4AC41}">
      <dgm:prSet phldrT="[Text]"/>
      <dgm:spPr/>
      <dgm:t>
        <a:bodyPr/>
        <a:lstStyle/>
        <a:p>
          <a:r>
            <a:rPr lang="en-IN" dirty="0"/>
            <a:t>Analysing all plots and recommendations for reducing the loss of business by detecting columns best which contribute to loan defaulters.</a:t>
          </a:r>
        </a:p>
      </dgm:t>
    </dgm:pt>
    <dgm:pt modelId="{6C82F606-3B55-4FCA-971E-622BD1B6696F}" type="parTrans" cxnId="{8F1D797A-65DC-4C1C-B71F-9DEA18AA7EB6}">
      <dgm:prSet/>
      <dgm:spPr/>
      <dgm:t>
        <a:bodyPr/>
        <a:lstStyle/>
        <a:p>
          <a:endParaRPr lang="en-IN"/>
        </a:p>
      </dgm:t>
    </dgm:pt>
    <dgm:pt modelId="{AF84B5C9-2744-49A1-806C-351C61DCB00B}" type="sibTrans" cxnId="{8F1D797A-65DC-4C1C-B71F-9DEA18AA7EB6}">
      <dgm:prSet/>
      <dgm:spPr/>
      <dgm:t>
        <a:bodyPr/>
        <a:lstStyle/>
        <a:p>
          <a:endParaRPr lang="en-IN"/>
        </a:p>
      </dgm:t>
    </dgm:pt>
    <dgm:pt modelId="{AB68E471-34CC-45F7-B207-7425C8E3F996}" type="pres">
      <dgm:prSet presAssocID="{FE5F998D-F5BD-47E2-BE4F-4703B839EEFE}" presName="Name0" presStyleCnt="0">
        <dgm:presLayoutVars>
          <dgm:dir/>
          <dgm:animLvl val="lvl"/>
          <dgm:resizeHandles val="exact"/>
        </dgm:presLayoutVars>
      </dgm:prSet>
      <dgm:spPr/>
    </dgm:pt>
    <dgm:pt modelId="{00365E18-BF22-4433-B2FB-9AF1F3EDDF77}" type="pres">
      <dgm:prSet presAssocID="{55CB5C56-1331-4E88-962D-6B08C5DB89C5}" presName="composite" presStyleCnt="0"/>
      <dgm:spPr/>
    </dgm:pt>
    <dgm:pt modelId="{D29F048C-AB98-4D21-B17C-DE745D45E342}" type="pres">
      <dgm:prSet presAssocID="{55CB5C56-1331-4E88-962D-6B08C5DB89C5}" presName="parTx" presStyleLbl="node1" presStyleIdx="0" presStyleCnt="4">
        <dgm:presLayoutVars>
          <dgm:chMax val="0"/>
          <dgm:chPref val="0"/>
          <dgm:bulletEnabled val="1"/>
        </dgm:presLayoutVars>
      </dgm:prSet>
      <dgm:spPr/>
    </dgm:pt>
    <dgm:pt modelId="{96C6DE9F-3284-40FC-9D7B-702D158F29CE}" type="pres">
      <dgm:prSet presAssocID="{55CB5C56-1331-4E88-962D-6B08C5DB89C5}" presName="desTx" presStyleLbl="revTx" presStyleIdx="0" presStyleCnt="4">
        <dgm:presLayoutVars>
          <dgm:bulletEnabled val="1"/>
        </dgm:presLayoutVars>
      </dgm:prSet>
      <dgm:spPr/>
    </dgm:pt>
    <dgm:pt modelId="{1994FA2E-038E-47C2-90FB-096FB5672F8B}" type="pres">
      <dgm:prSet presAssocID="{4DA4EE25-6739-4FDF-8BCB-4226576F514E}" presName="space" presStyleCnt="0"/>
      <dgm:spPr/>
    </dgm:pt>
    <dgm:pt modelId="{6A6144E4-D8C2-443F-92BC-095D80F8BA2C}" type="pres">
      <dgm:prSet presAssocID="{6B640DFC-F9CF-45E5-BA1A-09EFCDD54979}" presName="composite" presStyleCnt="0"/>
      <dgm:spPr/>
    </dgm:pt>
    <dgm:pt modelId="{FA62A3D3-4E79-4FC9-AB3F-7CB634238364}" type="pres">
      <dgm:prSet presAssocID="{6B640DFC-F9CF-45E5-BA1A-09EFCDD54979}" presName="parTx" presStyleLbl="node1" presStyleIdx="1" presStyleCnt="4">
        <dgm:presLayoutVars>
          <dgm:chMax val="0"/>
          <dgm:chPref val="0"/>
          <dgm:bulletEnabled val="1"/>
        </dgm:presLayoutVars>
      </dgm:prSet>
      <dgm:spPr/>
    </dgm:pt>
    <dgm:pt modelId="{7EEAC757-09FE-4A7B-9561-8783A516C5E7}" type="pres">
      <dgm:prSet presAssocID="{6B640DFC-F9CF-45E5-BA1A-09EFCDD54979}" presName="desTx" presStyleLbl="revTx" presStyleIdx="1" presStyleCnt="4">
        <dgm:presLayoutVars>
          <dgm:bulletEnabled val="1"/>
        </dgm:presLayoutVars>
      </dgm:prSet>
      <dgm:spPr/>
    </dgm:pt>
    <dgm:pt modelId="{FA910D71-E031-46E8-83CB-84AFF59A8840}" type="pres">
      <dgm:prSet presAssocID="{4E15A43E-88FC-4BA9-AEA2-BAF341C56B06}" presName="space" presStyleCnt="0"/>
      <dgm:spPr/>
    </dgm:pt>
    <dgm:pt modelId="{58D60294-446F-4ED0-B1E7-90A3D39F3C9A}" type="pres">
      <dgm:prSet presAssocID="{CDD0B664-C0D2-48B9-BCF9-E477D4DFEAD2}" presName="composite" presStyleCnt="0"/>
      <dgm:spPr/>
    </dgm:pt>
    <dgm:pt modelId="{02802369-E3AD-4989-A0D5-B8EB0D7BE375}" type="pres">
      <dgm:prSet presAssocID="{CDD0B664-C0D2-48B9-BCF9-E477D4DFEAD2}" presName="parTx" presStyleLbl="node1" presStyleIdx="2" presStyleCnt="4">
        <dgm:presLayoutVars>
          <dgm:chMax val="0"/>
          <dgm:chPref val="0"/>
          <dgm:bulletEnabled val="1"/>
        </dgm:presLayoutVars>
      </dgm:prSet>
      <dgm:spPr/>
    </dgm:pt>
    <dgm:pt modelId="{16334FC6-7124-4485-9B10-AE927E02B781}" type="pres">
      <dgm:prSet presAssocID="{CDD0B664-C0D2-48B9-BCF9-E477D4DFEAD2}" presName="desTx" presStyleLbl="revTx" presStyleIdx="2" presStyleCnt="4">
        <dgm:presLayoutVars>
          <dgm:bulletEnabled val="1"/>
        </dgm:presLayoutVars>
      </dgm:prSet>
      <dgm:spPr/>
    </dgm:pt>
    <dgm:pt modelId="{ED52DAC2-B2BF-4DFF-BD0A-181185BFE595}" type="pres">
      <dgm:prSet presAssocID="{C7AB851D-A794-4800-8765-5D104FAF7A59}" presName="space" presStyleCnt="0"/>
      <dgm:spPr/>
    </dgm:pt>
    <dgm:pt modelId="{62FDE7AD-481C-4701-AC6A-BF653D175DE5}" type="pres">
      <dgm:prSet presAssocID="{3986C5D0-F713-4AD8-A3E9-2954807BC06A}" presName="composite" presStyleCnt="0"/>
      <dgm:spPr/>
    </dgm:pt>
    <dgm:pt modelId="{B664E593-E32C-4A12-BF20-B850830D9C01}" type="pres">
      <dgm:prSet presAssocID="{3986C5D0-F713-4AD8-A3E9-2954807BC06A}" presName="parTx" presStyleLbl="node1" presStyleIdx="3" presStyleCnt="4">
        <dgm:presLayoutVars>
          <dgm:chMax val="0"/>
          <dgm:chPref val="0"/>
          <dgm:bulletEnabled val="1"/>
        </dgm:presLayoutVars>
      </dgm:prSet>
      <dgm:spPr/>
    </dgm:pt>
    <dgm:pt modelId="{76F61178-B718-4808-86A4-C950D2300F42}" type="pres">
      <dgm:prSet presAssocID="{3986C5D0-F713-4AD8-A3E9-2954807BC06A}" presName="desTx" presStyleLbl="revTx" presStyleIdx="3" presStyleCnt="4">
        <dgm:presLayoutVars>
          <dgm:bulletEnabled val="1"/>
        </dgm:presLayoutVars>
      </dgm:prSet>
      <dgm:spPr/>
    </dgm:pt>
  </dgm:ptLst>
  <dgm:cxnLst>
    <dgm:cxn modelId="{51600302-9455-4D72-B471-3F3A4C0C2DAE}" srcId="{FE5F998D-F5BD-47E2-BE4F-4703B839EEFE}" destId="{6B640DFC-F9CF-45E5-BA1A-09EFCDD54979}" srcOrd="1" destOrd="0" parTransId="{2CE37399-350A-4BFC-8C27-142657F6BA85}" sibTransId="{4E15A43E-88FC-4BA9-AEA2-BAF341C56B06}"/>
    <dgm:cxn modelId="{010BF503-F5FC-4602-9A75-1DCD3E11879D}" type="presOf" srcId="{9C5CE046-7B5F-44F1-B523-8A7F98F9DE3D}" destId="{16334FC6-7124-4485-9B10-AE927E02B781}" srcOrd="0" destOrd="2" presId="urn:microsoft.com/office/officeart/2005/8/layout/chevron1"/>
    <dgm:cxn modelId="{D311E00E-9E63-4B4C-9F62-142A1965B0D1}" srcId="{CDD0B664-C0D2-48B9-BCF9-E477D4DFEAD2}" destId="{9C5CE046-7B5F-44F1-B523-8A7F98F9DE3D}" srcOrd="2" destOrd="0" parTransId="{1B87BF48-4931-436E-975E-E23925406005}" sibTransId="{0419FFBB-8A99-4B0E-8802-11C7941D62D5}"/>
    <dgm:cxn modelId="{3863B13F-C9F7-4242-8948-3794CC746F84}" type="presOf" srcId="{3986C5D0-F713-4AD8-A3E9-2954807BC06A}" destId="{B664E593-E32C-4A12-BF20-B850830D9C01}" srcOrd="0" destOrd="0" presId="urn:microsoft.com/office/officeart/2005/8/layout/chevron1"/>
    <dgm:cxn modelId="{066A5161-A0D2-46D1-BB3B-6F8F69D6508E}" srcId="{CDD0B664-C0D2-48B9-BCF9-E477D4DFEAD2}" destId="{DC66C8E9-132B-415B-BEF5-4E5E428DBE99}" srcOrd="0" destOrd="0" parTransId="{68CF87B4-1970-4E4F-B9B9-505DCF725A80}" sibTransId="{3AA4A86D-8C3E-42A5-9E6C-496BB6935D10}"/>
    <dgm:cxn modelId="{92E15062-B758-4068-8CEA-006368E871B8}" type="presOf" srcId="{DC66C8E9-132B-415B-BEF5-4E5E428DBE99}" destId="{16334FC6-7124-4485-9B10-AE927E02B781}" srcOrd="0" destOrd="0" presId="urn:microsoft.com/office/officeart/2005/8/layout/chevron1"/>
    <dgm:cxn modelId="{AD6EE243-A4FB-4962-927E-977607D1E717}" type="presOf" srcId="{CDD0B664-C0D2-48B9-BCF9-E477D4DFEAD2}" destId="{02802369-E3AD-4989-A0D5-B8EB0D7BE375}" srcOrd="0" destOrd="0" presId="urn:microsoft.com/office/officeart/2005/8/layout/chevron1"/>
    <dgm:cxn modelId="{0CFDC168-568B-41F3-B801-68F68BC59DFB}" srcId="{FE5F998D-F5BD-47E2-BE4F-4703B839EEFE}" destId="{CDD0B664-C0D2-48B9-BCF9-E477D4DFEAD2}" srcOrd="2" destOrd="0" parTransId="{EDC454A4-D6E6-473F-91E0-255C022D7E7B}" sibTransId="{C7AB851D-A794-4800-8765-5D104FAF7A59}"/>
    <dgm:cxn modelId="{95598D57-BC3D-4BDE-B65F-2C6F2EC9DE3F}" type="presOf" srcId="{ECE5C178-DA4C-4131-A66B-01B9C2A4AC41}" destId="{76F61178-B718-4808-86A4-C950D2300F42}" srcOrd="0" destOrd="0" presId="urn:microsoft.com/office/officeart/2005/8/layout/chevron1"/>
    <dgm:cxn modelId="{8F1D797A-65DC-4C1C-B71F-9DEA18AA7EB6}" srcId="{3986C5D0-F713-4AD8-A3E9-2954807BC06A}" destId="{ECE5C178-DA4C-4131-A66B-01B9C2A4AC41}" srcOrd="0" destOrd="0" parTransId="{6C82F606-3B55-4FCA-971E-622BD1B6696F}" sibTransId="{AF84B5C9-2744-49A1-806C-351C61DCB00B}"/>
    <dgm:cxn modelId="{F6AB2B8A-17BE-4C4F-858C-BC347B921DBF}" type="presOf" srcId="{55CB5C56-1331-4E88-962D-6B08C5DB89C5}" destId="{D29F048C-AB98-4D21-B17C-DE745D45E342}" srcOrd="0" destOrd="0" presId="urn:microsoft.com/office/officeart/2005/8/layout/chevron1"/>
    <dgm:cxn modelId="{8791D18C-A3D3-44B4-B701-B993EA2797A4}" type="presOf" srcId="{B03FE3F2-F7D8-42EC-B23D-624DC9A37AD4}" destId="{7EEAC757-09FE-4A7B-9561-8783A516C5E7}" srcOrd="0" destOrd="0" presId="urn:microsoft.com/office/officeart/2005/8/layout/chevron1"/>
    <dgm:cxn modelId="{112CA894-40F0-4207-A768-944B6A3A528D}" srcId="{FE5F998D-F5BD-47E2-BE4F-4703B839EEFE}" destId="{55CB5C56-1331-4E88-962D-6B08C5DB89C5}" srcOrd="0" destOrd="0" parTransId="{8020A1F3-EB24-436E-B2B3-980441C8923B}" sibTransId="{4DA4EE25-6739-4FDF-8BCB-4226576F514E}"/>
    <dgm:cxn modelId="{CB2BDA9F-1BAB-49ED-97B1-45CEAD0BB707}" srcId="{6B640DFC-F9CF-45E5-BA1A-09EFCDD54979}" destId="{B03FE3F2-F7D8-42EC-B23D-624DC9A37AD4}" srcOrd="0" destOrd="0" parTransId="{A1C7E66D-BC69-4FA5-AEF1-A4F59E30B5C3}" sibTransId="{05002572-76F4-4D07-AC69-14B37F8E5645}"/>
    <dgm:cxn modelId="{886063A6-6DDF-4D72-B0BB-CD9E1AADF35C}" type="presOf" srcId="{FE5F998D-F5BD-47E2-BE4F-4703B839EEFE}" destId="{AB68E471-34CC-45F7-B207-7425C8E3F996}" srcOrd="0" destOrd="0" presId="urn:microsoft.com/office/officeart/2005/8/layout/chevron1"/>
    <dgm:cxn modelId="{8FC3EEA8-0A45-4AB6-BDC6-3FCB94B31C1F}" srcId="{55CB5C56-1331-4E88-962D-6B08C5DB89C5}" destId="{CA1B71A3-10A5-4B13-B272-BB3B9FECDABF}" srcOrd="0" destOrd="0" parTransId="{2C47AFCB-AAB9-4D3C-8C18-B60FE15BE261}" sibTransId="{6EF21C2D-7F78-42C6-9D82-EC8B08EC6282}"/>
    <dgm:cxn modelId="{7D74FCAB-817A-431D-8473-25B2B057DB5F}" type="presOf" srcId="{CA1B71A3-10A5-4B13-B272-BB3B9FECDABF}" destId="{96C6DE9F-3284-40FC-9D7B-702D158F29CE}" srcOrd="0" destOrd="0" presId="urn:microsoft.com/office/officeart/2005/8/layout/chevron1"/>
    <dgm:cxn modelId="{9DBDD2AC-3577-453F-BAB4-03ECFC813979}" srcId="{FE5F998D-F5BD-47E2-BE4F-4703B839EEFE}" destId="{3986C5D0-F713-4AD8-A3E9-2954807BC06A}" srcOrd="3" destOrd="0" parTransId="{BBB04CBD-5FEC-407A-BECC-F4DA5806B683}" sibTransId="{F09F6089-264E-4D7D-95BC-54043C2559AC}"/>
    <dgm:cxn modelId="{280FA4BD-3A53-4C37-A416-60009F0F64E9}" srcId="{CDD0B664-C0D2-48B9-BCF9-E477D4DFEAD2}" destId="{6FC7F249-91B9-493E-94DB-4694CF66A293}" srcOrd="1" destOrd="0" parTransId="{3B78185D-478B-4EA9-91F9-65576BB72190}" sibTransId="{3D3C68D9-BACF-44AA-8257-7D655E54193B}"/>
    <dgm:cxn modelId="{AA9FD2ED-5AB0-4B28-B5A9-9BEE2B3A0599}" type="presOf" srcId="{6FC7F249-91B9-493E-94DB-4694CF66A293}" destId="{16334FC6-7124-4485-9B10-AE927E02B781}" srcOrd="0" destOrd="1" presId="urn:microsoft.com/office/officeart/2005/8/layout/chevron1"/>
    <dgm:cxn modelId="{9C5428FE-803A-47C7-BDA6-A0DAB150F80C}" type="presOf" srcId="{6B640DFC-F9CF-45E5-BA1A-09EFCDD54979}" destId="{FA62A3D3-4E79-4FC9-AB3F-7CB634238364}" srcOrd="0" destOrd="0" presId="urn:microsoft.com/office/officeart/2005/8/layout/chevron1"/>
    <dgm:cxn modelId="{803C34D1-945D-446F-A1E8-590C5B77C4FB}" type="presParOf" srcId="{AB68E471-34CC-45F7-B207-7425C8E3F996}" destId="{00365E18-BF22-4433-B2FB-9AF1F3EDDF77}" srcOrd="0" destOrd="0" presId="urn:microsoft.com/office/officeart/2005/8/layout/chevron1"/>
    <dgm:cxn modelId="{37A030E6-464C-46F4-9EDA-9820E678500C}" type="presParOf" srcId="{00365E18-BF22-4433-B2FB-9AF1F3EDDF77}" destId="{D29F048C-AB98-4D21-B17C-DE745D45E342}" srcOrd="0" destOrd="0" presId="urn:microsoft.com/office/officeart/2005/8/layout/chevron1"/>
    <dgm:cxn modelId="{4F267C4C-4C08-45EC-83F5-0A51F9D58A21}" type="presParOf" srcId="{00365E18-BF22-4433-B2FB-9AF1F3EDDF77}" destId="{96C6DE9F-3284-40FC-9D7B-702D158F29CE}" srcOrd="1" destOrd="0" presId="urn:microsoft.com/office/officeart/2005/8/layout/chevron1"/>
    <dgm:cxn modelId="{8C05CF21-87DF-40EE-8519-1EA5D2E2F50A}" type="presParOf" srcId="{AB68E471-34CC-45F7-B207-7425C8E3F996}" destId="{1994FA2E-038E-47C2-90FB-096FB5672F8B}" srcOrd="1" destOrd="0" presId="urn:microsoft.com/office/officeart/2005/8/layout/chevron1"/>
    <dgm:cxn modelId="{C3895F4F-9F91-4E61-810A-E8323A7BC665}" type="presParOf" srcId="{AB68E471-34CC-45F7-B207-7425C8E3F996}" destId="{6A6144E4-D8C2-443F-92BC-095D80F8BA2C}" srcOrd="2" destOrd="0" presId="urn:microsoft.com/office/officeart/2005/8/layout/chevron1"/>
    <dgm:cxn modelId="{07FC8BD3-1E8D-4274-A61E-A2431C559E98}" type="presParOf" srcId="{6A6144E4-D8C2-443F-92BC-095D80F8BA2C}" destId="{FA62A3D3-4E79-4FC9-AB3F-7CB634238364}" srcOrd="0" destOrd="0" presId="urn:microsoft.com/office/officeart/2005/8/layout/chevron1"/>
    <dgm:cxn modelId="{C1653DA0-14EB-4828-B001-83277E9002D2}" type="presParOf" srcId="{6A6144E4-D8C2-443F-92BC-095D80F8BA2C}" destId="{7EEAC757-09FE-4A7B-9561-8783A516C5E7}" srcOrd="1" destOrd="0" presId="urn:microsoft.com/office/officeart/2005/8/layout/chevron1"/>
    <dgm:cxn modelId="{6954029B-2688-4C20-86F7-71882696E136}" type="presParOf" srcId="{AB68E471-34CC-45F7-B207-7425C8E3F996}" destId="{FA910D71-E031-46E8-83CB-84AFF59A8840}" srcOrd="3" destOrd="0" presId="urn:microsoft.com/office/officeart/2005/8/layout/chevron1"/>
    <dgm:cxn modelId="{199DB79B-97AD-425A-9BE5-811325362D02}" type="presParOf" srcId="{AB68E471-34CC-45F7-B207-7425C8E3F996}" destId="{58D60294-446F-4ED0-B1E7-90A3D39F3C9A}" srcOrd="4" destOrd="0" presId="urn:microsoft.com/office/officeart/2005/8/layout/chevron1"/>
    <dgm:cxn modelId="{7494A3E3-64C5-480B-A6EF-4A23EBBCDAED}" type="presParOf" srcId="{58D60294-446F-4ED0-B1E7-90A3D39F3C9A}" destId="{02802369-E3AD-4989-A0D5-B8EB0D7BE375}" srcOrd="0" destOrd="0" presId="urn:microsoft.com/office/officeart/2005/8/layout/chevron1"/>
    <dgm:cxn modelId="{0D3CAE21-341B-4E47-B0C7-CAB4D12E87CE}" type="presParOf" srcId="{58D60294-446F-4ED0-B1E7-90A3D39F3C9A}" destId="{16334FC6-7124-4485-9B10-AE927E02B781}" srcOrd="1" destOrd="0" presId="urn:microsoft.com/office/officeart/2005/8/layout/chevron1"/>
    <dgm:cxn modelId="{5BCAFCC3-5C36-4096-8A05-56B5C7CBF8AA}" type="presParOf" srcId="{AB68E471-34CC-45F7-B207-7425C8E3F996}" destId="{ED52DAC2-B2BF-4DFF-BD0A-181185BFE595}" srcOrd="5" destOrd="0" presId="urn:microsoft.com/office/officeart/2005/8/layout/chevron1"/>
    <dgm:cxn modelId="{DC95C7F0-6B75-4656-A879-96BD79BA67E2}" type="presParOf" srcId="{AB68E471-34CC-45F7-B207-7425C8E3F996}" destId="{62FDE7AD-481C-4701-AC6A-BF653D175DE5}" srcOrd="6" destOrd="0" presId="urn:microsoft.com/office/officeart/2005/8/layout/chevron1"/>
    <dgm:cxn modelId="{D1AD2D1D-CBBD-4BD8-B945-A6CDFEDD632B}" type="presParOf" srcId="{62FDE7AD-481C-4701-AC6A-BF653D175DE5}" destId="{B664E593-E32C-4A12-BF20-B850830D9C01}" srcOrd="0" destOrd="0" presId="urn:microsoft.com/office/officeart/2005/8/layout/chevron1"/>
    <dgm:cxn modelId="{2459CDCF-79A9-4F0C-8B71-C9BEB4A58032}" type="presParOf" srcId="{62FDE7AD-481C-4701-AC6A-BF653D175DE5}" destId="{76F61178-B718-4808-86A4-C950D2300F42}"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9F048C-AB98-4D21-B17C-DE745D45E342}">
      <dsp:nvSpPr>
        <dsp:cNvPr id="0" name=""/>
        <dsp:cNvSpPr/>
      </dsp:nvSpPr>
      <dsp:spPr>
        <a:xfrm>
          <a:off x="5656" y="23772"/>
          <a:ext cx="2788071" cy="81000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IN" sz="1500" kern="1200" dirty="0"/>
            <a:t>Data Cleaning</a:t>
          </a:r>
        </a:p>
      </dsp:txBody>
      <dsp:txXfrm>
        <a:off x="410656" y="23772"/>
        <a:ext cx="1978071" cy="810000"/>
      </dsp:txXfrm>
    </dsp:sp>
    <dsp:sp modelId="{96C6DE9F-3284-40FC-9D7B-702D158F29CE}">
      <dsp:nvSpPr>
        <dsp:cNvPr id="0" name=""/>
        <dsp:cNvSpPr/>
      </dsp:nvSpPr>
      <dsp:spPr>
        <a:xfrm>
          <a:off x="5656" y="935022"/>
          <a:ext cx="2230457" cy="304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66750">
            <a:lnSpc>
              <a:spcPct val="90000"/>
            </a:lnSpc>
            <a:spcBef>
              <a:spcPct val="0"/>
            </a:spcBef>
            <a:spcAft>
              <a:spcPct val="15000"/>
            </a:spcAft>
            <a:buChar char="•"/>
          </a:pPr>
          <a:r>
            <a:rPr lang="en-IN" sz="1500" b="0" kern="1200" dirty="0"/>
            <a:t>Removing the null valued columns, unnecessary variables and checking the null value percentage and removing the respective rows.</a:t>
          </a:r>
        </a:p>
      </dsp:txBody>
      <dsp:txXfrm>
        <a:off x="5656" y="935022"/>
        <a:ext cx="2230457" cy="3045937"/>
      </dsp:txXfrm>
    </dsp:sp>
    <dsp:sp modelId="{FA62A3D3-4E79-4FC9-AB3F-7CB634238364}">
      <dsp:nvSpPr>
        <dsp:cNvPr id="0" name=""/>
        <dsp:cNvSpPr/>
      </dsp:nvSpPr>
      <dsp:spPr>
        <a:xfrm>
          <a:off x="2577728" y="23772"/>
          <a:ext cx="2788071" cy="81000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IN" sz="1500" kern="1200" dirty="0"/>
            <a:t>Data Understanding</a:t>
          </a:r>
        </a:p>
      </dsp:txBody>
      <dsp:txXfrm>
        <a:off x="2982728" y="23772"/>
        <a:ext cx="1978071" cy="810000"/>
      </dsp:txXfrm>
    </dsp:sp>
    <dsp:sp modelId="{7EEAC757-09FE-4A7B-9561-8783A516C5E7}">
      <dsp:nvSpPr>
        <dsp:cNvPr id="0" name=""/>
        <dsp:cNvSpPr/>
      </dsp:nvSpPr>
      <dsp:spPr>
        <a:xfrm>
          <a:off x="2577728" y="935022"/>
          <a:ext cx="2230457" cy="304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66750">
            <a:lnSpc>
              <a:spcPct val="90000"/>
            </a:lnSpc>
            <a:spcBef>
              <a:spcPct val="0"/>
            </a:spcBef>
            <a:spcAft>
              <a:spcPct val="15000"/>
            </a:spcAft>
            <a:buChar char="•"/>
          </a:pPr>
          <a:r>
            <a:rPr lang="en-IN" sz="1500" kern="1200" dirty="0"/>
            <a:t>Working with the Data Dictionary and getting knowledge of all the columns and their domain specific uses</a:t>
          </a:r>
        </a:p>
      </dsp:txBody>
      <dsp:txXfrm>
        <a:off x="2577728" y="935022"/>
        <a:ext cx="2230457" cy="3045937"/>
      </dsp:txXfrm>
    </dsp:sp>
    <dsp:sp modelId="{02802369-E3AD-4989-A0D5-B8EB0D7BE375}">
      <dsp:nvSpPr>
        <dsp:cNvPr id="0" name=""/>
        <dsp:cNvSpPr/>
      </dsp:nvSpPr>
      <dsp:spPr>
        <a:xfrm>
          <a:off x="5149800" y="23772"/>
          <a:ext cx="2788071" cy="81000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IN" sz="1500" kern="1200" dirty="0"/>
            <a:t>Data Analysis</a:t>
          </a:r>
        </a:p>
      </dsp:txBody>
      <dsp:txXfrm>
        <a:off x="5554800" y="23772"/>
        <a:ext cx="1978071" cy="810000"/>
      </dsp:txXfrm>
    </dsp:sp>
    <dsp:sp modelId="{16334FC6-7124-4485-9B10-AE927E02B781}">
      <dsp:nvSpPr>
        <dsp:cNvPr id="0" name=""/>
        <dsp:cNvSpPr/>
      </dsp:nvSpPr>
      <dsp:spPr>
        <a:xfrm>
          <a:off x="5149800" y="935022"/>
          <a:ext cx="2230457" cy="304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66750">
            <a:lnSpc>
              <a:spcPct val="90000"/>
            </a:lnSpc>
            <a:spcBef>
              <a:spcPct val="0"/>
            </a:spcBef>
            <a:spcAft>
              <a:spcPct val="15000"/>
            </a:spcAft>
            <a:buChar char="•"/>
          </a:pPr>
          <a:r>
            <a:rPr lang="en-IN" sz="1500" b="1" kern="1200" dirty="0"/>
            <a:t>Univariate Analysis: </a:t>
          </a:r>
          <a:r>
            <a:rPr lang="en-IN" sz="1500" kern="1200" dirty="0"/>
            <a:t>Analysing each column, plotting the distributions of each column.</a:t>
          </a:r>
        </a:p>
        <a:p>
          <a:pPr marL="114300" lvl="1" indent="-114300" algn="l" defTabSz="666750">
            <a:lnSpc>
              <a:spcPct val="90000"/>
            </a:lnSpc>
            <a:spcBef>
              <a:spcPct val="0"/>
            </a:spcBef>
            <a:spcAft>
              <a:spcPct val="15000"/>
            </a:spcAft>
            <a:buChar char="•"/>
          </a:pPr>
          <a:r>
            <a:rPr lang="en-IN" sz="1500" b="1" kern="1200" dirty="0"/>
            <a:t>Segmented Univariate Analysis: </a:t>
          </a:r>
          <a:r>
            <a:rPr lang="en-IN" sz="1500" kern="1200" dirty="0"/>
            <a:t>Analysing the continuous data columns with respect to the categorical column.</a:t>
          </a:r>
        </a:p>
        <a:p>
          <a:pPr marL="114300" lvl="1" indent="-114300" algn="l" defTabSz="666750">
            <a:lnSpc>
              <a:spcPct val="90000"/>
            </a:lnSpc>
            <a:spcBef>
              <a:spcPct val="0"/>
            </a:spcBef>
            <a:spcAft>
              <a:spcPct val="15000"/>
            </a:spcAft>
            <a:buChar char="•"/>
          </a:pPr>
          <a:r>
            <a:rPr lang="en-IN" sz="1500" b="1" kern="1200" dirty="0"/>
            <a:t>Bivariate Analysis:  </a:t>
          </a:r>
          <a:r>
            <a:rPr lang="en-IN" sz="1500" kern="1200" dirty="0"/>
            <a:t>Analysing the two variable behaviour like term and loan status with respect to loan amount.</a:t>
          </a:r>
        </a:p>
      </dsp:txBody>
      <dsp:txXfrm>
        <a:off x="5149800" y="935022"/>
        <a:ext cx="2230457" cy="3045937"/>
      </dsp:txXfrm>
    </dsp:sp>
    <dsp:sp modelId="{B664E593-E32C-4A12-BF20-B850830D9C01}">
      <dsp:nvSpPr>
        <dsp:cNvPr id="0" name=""/>
        <dsp:cNvSpPr/>
      </dsp:nvSpPr>
      <dsp:spPr>
        <a:xfrm>
          <a:off x="7721871" y="23772"/>
          <a:ext cx="2788071" cy="81000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IN" sz="1500" kern="1200" dirty="0"/>
            <a:t>Recommendations</a:t>
          </a:r>
        </a:p>
      </dsp:txBody>
      <dsp:txXfrm>
        <a:off x="8126871" y="23772"/>
        <a:ext cx="1978071" cy="810000"/>
      </dsp:txXfrm>
    </dsp:sp>
    <dsp:sp modelId="{76F61178-B718-4808-86A4-C950D2300F42}">
      <dsp:nvSpPr>
        <dsp:cNvPr id="0" name=""/>
        <dsp:cNvSpPr/>
      </dsp:nvSpPr>
      <dsp:spPr>
        <a:xfrm>
          <a:off x="7721871" y="935022"/>
          <a:ext cx="2230457" cy="304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66750">
            <a:lnSpc>
              <a:spcPct val="90000"/>
            </a:lnSpc>
            <a:spcBef>
              <a:spcPct val="0"/>
            </a:spcBef>
            <a:spcAft>
              <a:spcPct val="15000"/>
            </a:spcAft>
            <a:buChar char="•"/>
          </a:pPr>
          <a:r>
            <a:rPr lang="en-IN" sz="1500" kern="1200" dirty="0"/>
            <a:t>Analysing all plots and recommendations for reducing the loss of business by detecting columns best which contribute to loan defaulters.</a:t>
          </a:r>
        </a:p>
      </dsp:txBody>
      <dsp:txXfrm>
        <a:off x="7721871" y="935022"/>
        <a:ext cx="2230457" cy="304593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38790D5-40F2-4634-BAA2-C59B5CE4E291}" type="datetimeFigureOut">
              <a:rPr lang="en-IN" smtClean="0"/>
              <a:t>07-09-2022</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7D536AD-0A42-4DD7-B6B9-EB8C8439EFD5}" type="slidenum">
              <a:rPr lang="en-IN" smtClean="0"/>
              <a:t>‹#›</a:t>
            </a:fld>
            <a:endParaRPr lang="en-IN"/>
          </a:p>
        </p:txBody>
      </p:sp>
    </p:spTree>
    <p:extLst>
      <p:ext uri="{BB962C8B-B14F-4D97-AF65-F5344CB8AC3E}">
        <p14:creationId xmlns:p14="http://schemas.microsoft.com/office/powerpoint/2010/main" val="139485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8527" y="1348890"/>
            <a:ext cx="10354945" cy="97980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FAC0AFA-7879-4669-93F8-3694BCB9618A}" type="datetime1">
              <a:rPr lang="en-US" smtClean="0"/>
              <a:t>9/7/2022</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EF78B4F9-F0A4-4D52-A2D7-7B5C23E6D979}" type="datetime1">
              <a:rPr lang="en-US" smtClean="0"/>
              <a:t>9/7/2022</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0A2C7DB-E2A2-4B53-94B5-60A4B443C63C}" type="datetime1">
              <a:rPr lang="en-US" smtClean="0"/>
              <a:t>9/7/2022</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AB89DD43-CFBA-4C15-9A46-417998B30DD1}" type="datetime1">
              <a:rPr lang="en-US" smtClean="0"/>
              <a:t>9/7/2022</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E0EE1854-4A59-4A58-9DAD-4F7DA463A5DD}" type="datetime1">
              <a:rPr lang="en-US" smtClean="0"/>
              <a:t>9/7/2022</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0450068" y="326136"/>
            <a:ext cx="1409814" cy="379475"/>
          </a:xfrm>
          <a:prstGeom prst="rect">
            <a:avLst/>
          </a:prstGeom>
        </p:spPr>
      </p:pic>
      <p:pic>
        <p:nvPicPr>
          <p:cNvPr id="17" name="bg object 17"/>
          <p:cNvPicPr/>
          <p:nvPr/>
        </p:nvPicPr>
        <p:blipFill>
          <a:blip r:embed="rId8" cstate="print"/>
          <a:stretch>
            <a:fillRect/>
          </a:stretch>
        </p:blipFill>
        <p:spPr>
          <a:xfrm>
            <a:off x="0" y="178307"/>
            <a:ext cx="1267967" cy="813815"/>
          </a:xfrm>
          <a:prstGeom prst="rect">
            <a:avLst/>
          </a:prstGeom>
        </p:spPr>
      </p:pic>
      <p:sp>
        <p:nvSpPr>
          <p:cNvPr id="2" name="Holder 2"/>
          <p:cNvSpPr>
            <a:spLocks noGrp="1"/>
          </p:cNvSpPr>
          <p:nvPr>
            <p:ph type="title"/>
          </p:nvPr>
        </p:nvSpPr>
        <p:spPr>
          <a:xfrm>
            <a:off x="4893264" y="826848"/>
            <a:ext cx="2028825" cy="635000"/>
          </a:xfrm>
          <a:prstGeom prst="rect">
            <a:avLst/>
          </a:prstGeom>
        </p:spPr>
        <p:txBody>
          <a:bodyPr wrap="square" lIns="0" tIns="0" rIns="0" bIns="0">
            <a:spAutoFit/>
          </a:bodyPr>
          <a:lstStyle>
            <a:lvl1pPr>
              <a:defRPr sz="40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483689" y="1848321"/>
            <a:ext cx="11224620" cy="385635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E4149519-4EEB-4B54-8C12-03335862F591}" type="datetime1">
              <a:rPr lang="en-US" smtClean="0"/>
              <a:t>9/7/2022</a:t>
            </a:fld>
            <a:endParaRPr lang="en-US" dirty="0"/>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5401" y="1052643"/>
            <a:ext cx="7835900" cy="879475"/>
          </a:xfrm>
          <a:prstGeom prst="rect">
            <a:avLst/>
          </a:prstGeom>
        </p:spPr>
        <p:txBody>
          <a:bodyPr vert="horz" wrap="square" lIns="0" tIns="13335" rIns="0" bIns="0" rtlCol="0">
            <a:spAutoFit/>
          </a:bodyPr>
          <a:lstStyle/>
          <a:p>
            <a:pPr marL="12700">
              <a:lnSpc>
                <a:spcPct val="100000"/>
              </a:lnSpc>
              <a:spcBef>
                <a:spcPts val="105"/>
              </a:spcBef>
            </a:pPr>
            <a:r>
              <a:rPr sz="5600" b="1" dirty="0">
                <a:latin typeface="Times New Roman" panose="02020603050405020304" pitchFamily="18" charset="0"/>
                <a:cs typeface="Times New Roman" panose="02020603050405020304" pitchFamily="18" charset="0"/>
              </a:rPr>
              <a:t>Lending</a:t>
            </a:r>
            <a:r>
              <a:rPr sz="5600" b="1" spc="-55" dirty="0">
                <a:latin typeface="Times New Roman" panose="02020603050405020304" pitchFamily="18" charset="0"/>
                <a:cs typeface="Times New Roman" panose="02020603050405020304" pitchFamily="18" charset="0"/>
              </a:rPr>
              <a:t> </a:t>
            </a:r>
            <a:r>
              <a:rPr sz="5600" b="1" dirty="0">
                <a:latin typeface="Times New Roman" panose="02020603050405020304" pitchFamily="18" charset="0"/>
                <a:cs typeface="Times New Roman" panose="02020603050405020304" pitchFamily="18" charset="0"/>
              </a:rPr>
              <a:t>Club</a:t>
            </a:r>
            <a:r>
              <a:rPr sz="5600" b="1" spc="-35" dirty="0">
                <a:latin typeface="Times New Roman" panose="02020603050405020304" pitchFamily="18" charset="0"/>
                <a:cs typeface="Times New Roman" panose="02020603050405020304" pitchFamily="18" charset="0"/>
              </a:rPr>
              <a:t> </a:t>
            </a:r>
            <a:r>
              <a:rPr sz="5600" b="1" dirty="0">
                <a:latin typeface="Times New Roman" panose="02020603050405020304" pitchFamily="18" charset="0"/>
                <a:cs typeface="Times New Roman" panose="02020603050405020304" pitchFamily="18" charset="0"/>
              </a:rPr>
              <a:t>Case</a:t>
            </a:r>
            <a:r>
              <a:rPr sz="5600" b="1" spc="-35" dirty="0">
                <a:latin typeface="Times New Roman" panose="02020603050405020304" pitchFamily="18" charset="0"/>
                <a:cs typeface="Times New Roman" panose="02020603050405020304" pitchFamily="18" charset="0"/>
              </a:rPr>
              <a:t> </a:t>
            </a:r>
            <a:r>
              <a:rPr sz="5600" b="1" spc="5" dirty="0">
                <a:latin typeface="Times New Roman" panose="02020603050405020304" pitchFamily="18" charset="0"/>
                <a:cs typeface="Times New Roman" panose="02020603050405020304" pitchFamily="18" charset="0"/>
              </a:rPr>
              <a:t>Study</a:t>
            </a:r>
            <a:endParaRPr sz="56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467182" y="4568677"/>
            <a:ext cx="11496218" cy="1063753"/>
          </a:xfrm>
          <a:prstGeom prst="rect">
            <a:avLst/>
          </a:prstGeom>
        </p:spPr>
        <p:txBody>
          <a:bodyPr vert="horz" wrap="square" lIns="0" tIns="139065" rIns="0" bIns="0" rtlCol="0">
            <a:spAutoFit/>
          </a:bodyPr>
          <a:lstStyle/>
          <a:p>
            <a:pPr algn="ctr"/>
            <a:r>
              <a:rPr lang="en-GB" sz="2000" b="1" dirty="0">
                <a:latin typeface="Times New Roman" panose="02020603050405020304" pitchFamily="18" charset="0"/>
                <a:cs typeface="Times New Roman" panose="02020603050405020304" pitchFamily="18" charset="0"/>
              </a:rPr>
              <a:t>Group Members: </a:t>
            </a:r>
            <a:r>
              <a:rPr lang="en-GB" sz="2000" dirty="0">
                <a:latin typeface="Times New Roman" panose="02020603050405020304" pitchFamily="18" charset="0"/>
                <a:cs typeface="Times New Roman" panose="02020603050405020304" pitchFamily="18" charset="0"/>
              </a:rPr>
              <a:t>Puspanjali Sarma &amp; Harjaspreet Singh </a:t>
            </a:r>
          </a:p>
          <a:p>
            <a:pPr algn="ctr"/>
            <a:r>
              <a:rPr lang="en-GB" sz="2000" b="1" dirty="0">
                <a:latin typeface="Times New Roman" panose="02020603050405020304" pitchFamily="18" charset="0"/>
                <a:cs typeface="Times New Roman" panose="02020603050405020304" pitchFamily="18" charset="0"/>
              </a:rPr>
              <a:t>Batch:</a:t>
            </a:r>
            <a:r>
              <a:rPr lang="en-GB" sz="2000" dirty="0">
                <a:latin typeface="Times New Roman" panose="02020603050405020304" pitchFamily="18" charset="0"/>
                <a:cs typeface="Times New Roman" panose="02020603050405020304" pitchFamily="18" charset="0"/>
              </a:rPr>
              <a:t> ML- C43</a:t>
            </a:r>
          </a:p>
          <a:p>
            <a:pPr algn="ctr"/>
            <a:r>
              <a:rPr lang="en-GB" sz="2000" b="1" dirty="0">
                <a:latin typeface="Times New Roman" panose="02020603050405020304" pitchFamily="18" charset="0"/>
                <a:cs typeface="Times New Roman" panose="02020603050405020304" pitchFamily="18" charset="0"/>
              </a:rPr>
              <a:t>Institute: </a:t>
            </a:r>
            <a:r>
              <a:rPr lang="en-GB" sz="2000" dirty="0">
                <a:latin typeface="Times New Roman" panose="02020603050405020304" pitchFamily="18" charset="0"/>
                <a:cs typeface="Times New Roman" panose="02020603050405020304" pitchFamily="18" charset="0"/>
              </a:rPr>
              <a:t>Post Graduate Diploma in Machine Learning and AI - IIIT, Bangalore</a:t>
            </a:r>
          </a:p>
        </p:txBody>
      </p:sp>
      <p:sp>
        <p:nvSpPr>
          <p:cNvPr id="4" name="Slide Number Placeholder 3">
            <a:extLst>
              <a:ext uri="{FF2B5EF4-FFF2-40B4-BE49-F238E27FC236}">
                <a16:creationId xmlns:a16="http://schemas.microsoft.com/office/drawing/2014/main" id="{D5ABC693-4248-DE7D-7A38-FDDB6473CEA8}"/>
              </a:ext>
            </a:extLst>
          </p:cNvPr>
          <p:cNvSpPr>
            <a:spLocks noGrp="1"/>
          </p:cNvSpPr>
          <p:nvPr>
            <p:ph type="sldNum" sz="quarter" idx="7"/>
          </p:nvPr>
        </p:nvSpPr>
        <p:spPr/>
        <p:txBody>
          <a:bodyPr/>
          <a:lstStyle/>
          <a:p>
            <a:fld id="{B6F15528-21DE-4FAA-801E-634DDDAF4B2B}" type="slidenum">
              <a:rPr lang="en-IN" smtClean="0"/>
              <a:t>1</a:t>
            </a:fld>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2F9811FC-9245-85E9-F699-3BE3429DD5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110" y="1219200"/>
            <a:ext cx="5724526" cy="36065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AD908726-49A0-0EA1-F4AF-EE9A34C39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5834" y="1219200"/>
            <a:ext cx="5257800" cy="3606545"/>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2">
            <a:extLst>
              <a:ext uri="{FF2B5EF4-FFF2-40B4-BE49-F238E27FC236}">
                <a16:creationId xmlns:a16="http://schemas.microsoft.com/office/drawing/2014/main" id="{7C13C189-77B7-E36C-13FA-04EDD48B9154}"/>
              </a:ext>
            </a:extLst>
          </p:cNvPr>
          <p:cNvSpPr txBox="1">
            <a:spLocks noGrp="1"/>
          </p:cNvSpPr>
          <p:nvPr>
            <p:ph type="title"/>
          </p:nvPr>
        </p:nvSpPr>
        <p:spPr>
          <a:xfrm>
            <a:off x="2947266" y="57423"/>
            <a:ext cx="6297468" cy="319959"/>
          </a:xfrm>
          <a:prstGeom prst="rect">
            <a:avLst/>
          </a:prstGeom>
        </p:spPr>
        <p:txBody>
          <a:bodyPr vert="horz" wrap="square" lIns="0" tIns="12065" rIns="0" bIns="0" rtlCol="0">
            <a:spAutoFit/>
          </a:bodyPr>
          <a:lstStyle/>
          <a:p>
            <a:pPr marL="12700" algn="ctr">
              <a:spcBef>
                <a:spcPts val="95"/>
              </a:spcBef>
            </a:pPr>
            <a:r>
              <a:rPr lang="en-IN" sz="2000" b="1" spc="-5" dirty="0">
                <a:latin typeface="Times New Roman" panose="02020603050405020304" pitchFamily="18" charset="0"/>
                <a:cs typeface="Times New Roman" panose="02020603050405020304" pitchFamily="18" charset="0"/>
              </a:rPr>
              <a:t>Univariate Analysis – Categorical Variables </a:t>
            </a:r>
            <a:endParaRPr sz="2000" b="1" spc="-5"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88A69C7-6177-2722-338C-AEDBB1BC701F}"/>
              </a:ext>
            </a:extLst>
          </p:cNvPr>
          <p:cNvSpPr txBox="1"/>
          <p:nvPr/>
        </p:nvSpPr>
        <p:spPr>
          <a:xfrm>
            <a:off x="6615834" y="5105400"/>
            <a:ext cx="5257800" cy="830997"/>
          </a:xfrm>
          <a:prstGeom prst="rect">
            <a:avLst/>
          </a:prstGeom>
          <a:noFill/>
        </p:spPr>
        <p:txBody>
          <a:bodyPr wrap="square" rtlCol="0">
            <a:spAutoFit/>
          </a:bodyPr>
          <a:lstStyle/>
          <a:p>
            <a:r>
              <a:rPr lang="en-US" sz="1600" b="1" i="0" dirty="0">
                <a:solidFill>
                  <a:srgbClr val="000000"/>
                </a:solidFill>
                <a:effectLst/>
                <a:latin typeface="Times New Roman" panose="02020603050405020304" pitchFamily="18" charset="0"/>
                <a:cs typeface="Times New Roman" panose="02020603050405020304" pitchFamily="18" charset="0"/>
              </a:rPr>
              <a:t>Observations</a:t>
            </a:r>
            <a:r>
              <a:rPr lang="en-US" sz="1600" b="0" i="0" dirty="0">
                <a:solidFill>
                  <a:srgbClr val="000000"/>
                </a:solidFill>
                <a:effectLst/>
                <a:latin typeface="Times New Roman" panose="02020603050405020304" pitchFamily="18" charset="0"/>
                <a:cs typeface="Times New Roman" panose="02020603050405020304" pitchFamily="18" charset="0"/>
              </a:rPr>
              <a:t> : Most of them living in rented home or mortgaged their home. And number of applicants is high from these categories so charged off is high too.</a:t>
            </a:r>
            <a:endParaRPr lang="en-US"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095FAAF-7B3B-7799-2802-7451C200D6C7}"/>
              </a:ext>
            </a:extLst>
          </p:cNvPr>
          <p:cNvSpPr txBox="1"/>
          <p:nvPr/>
        </p:nvSpPr>
        <p:spPr>
          <a:xfrm>
            <a:off x="434110" y="5113106"/>
            <a:ext cx="5724525" cy="830997"/>
          </a:xfrm>
          <a:prstGeom prst="rect">
            <a:avLst/>
          </a:prstGeom>
          <a:noFill/>
        </p:spPr>
        <p:txBody>
          <a:bodyPr wrap="square" rtlCol="0">
            <a:spAutoFit/>
          </a:bodyPr>
          <a:lstStyle/>
          <a:p>
            <a:r>
              <a:rPr lang="en-US" sz="1600" b="1" i="0" dirty="0">
                <a:solidFill>
                  <a:srgbClr val="000000"/>
                </a:solidFill>
                <a:effectLst/>
                <a:latin typeface="Times New Roman" panose="02020603050405020304" pitchFamily="18" charset="0"/>
                <a:cs typeface="Times New Roman" panose="02020603050405020304" pitchFamily="18" charset="0"/>
              </a:rPr>
              <a:t>Observation</a:t>
            </a:r>
            <a:r>
              <a:rPr lang="en-US" sz="1600" b="0" i="0" dirty="0">
                <a:solidFill>
                  <a:srgbClr val="000000"/>
                </a:solidFill>
                <a:effectLst/>
                <a:latin typeface="Times New Roman" panose="02020603050405020304" pitchFamily="18" charset="0"/>
                <a:cs typeface="Times New Roman" panose="02020603050405020304" pitchFamily="18" charset="0"/>
              </a:rPr>
              <a:t>: Borrowers who had taken loan to repay in 60 months had more % of number of applicants getting charged off as compared to applicants who had taken loan for 36 months.</a:t>
            </a:r>
            <a:endParaRPr lang="en-US"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27C58CF-3E00-2FCB-9213-5DD7D4B9DE63}"/>
              </a:ext>
            </a:extLst>
          </p:cNvPr>
          <p:cNvSpPr>
            <a:spLocks noGrp="1"/>
          </p:cNvSpPr>
          <p:nvPr>
            <p:ph type="sldNum" sz="quarter" idx="7"/>
          </p:nvPr>
        </p:nvSpPr>
        <p:spPr/>
        <p:txBody>
          <a:bodyPr/>
          <a:lstStyle/>
          <a:p>
            <a:fld id="{B6F15528-21DE-4FAA-801E-634DDDAF4B2B}" type="slidenum">
              <a:rPr lang="en-IN" smtClean="0"/>
              <a:t>10</a:t>
            </a:fld>
            <a:endParaRPr lang="en-IN" dirty="0"/>
          </a:p>
        </p:txBody>
      </p:sp>
    </p:spTree>
    <p:extLst>
      <p:ext uri="{BB962C8B-B14F-4D97-AF65-F5344CB8AC3E}">
        <p14:creationId xmlns:p14="http://schemas.microsoft.com/office/powerpoint/2010/main" val="2273601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FB71DA5B-AA18-9E02-391A-28D8467938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838200"/>
            <a:ext cx="9296400" cy="4719881"/>
          </a:xfrm>
          <a:prstGeom prst="rect">
            <a:avLst/>
          </a:prstGeom>
          <a:noFill/>
          <a:extLst>
            <a:ext uri="{909E8E84-426E-40DD-AFC4-6F175D3DCCD1}">
              <a14:hiddenFill xmlns:a14="http://schemas.microsoft.com/office/drawing/2010/main">
                <a:solidFill>
                  <a:srgbClr val="FFFFFF"/>
                </a:solidFill>
              </a14:hiddenFill>
            </a:ext>
          </a:extLst>
        </p:spPr>
      </p:pic>
      <p:sp>
        <p:nvSpPr>
          <p:cNvPr id="4" name="object 2">
            <a:extLst>
              <a:ext uri="{FF2B5EF4-FFF2-40B4-BE49-F238E27FC236}">
                <a16:creationId xmlns:a16="http://schemas.microsoft.com/office/drawing/2014/main" id="{D2FA2A40-DD2B-CF26-D8F4-26406ED4B195}"/>
              </a:ext>
            </a:extLst>
          </p:cNvPr>
          <p:cNvSpPr txBox="1">
            <a:spLocks noGrp="1"/>
          </p:cNvSpPr>
          <p:nvPr>
            <p:ph type="title"/>
          </p:nvPr>
        </p:nvSpPr>
        <p:spPr>
          <a:xfrm>
            <a:off x="2947266" y="401681"/>
            <a:ext cx="6297468" cy="319959"/>
          </a:xfrm>
          <a:prstGeom prst="rect">
            <a:avLst/>
          </a:prstGeom>
        </p:spPr>
        <p:txBody>
          <a:bodyPr vert="horz" wrap="square" lIns="0" tIns="12065" rIns="0" bIns="0" rtlCol="0">
            <a:spAutoFit/>
          </a:bodyPr>
          <a:lstStyle/>
          <a:p>
            <a:pPr marL="12700" algn="ctr">
              <a:spcBef>
                <a:spcPts val="95"/>
              </a:spcBef>
            </a:pPr>
            <a:r>
              <a:rPr lang="en-IN" sz="2000" b="1" spc="-5" dirty="0">
                <a:latin typeface="Times New Roman" panose="02020603050405020304" pitchFamily="18" charset="0"/>
                <a:cs typeface="Times New Roman" panose="02020603050405020304" pitchFamily="18" charset="0"/>
              </a:rPr>
              <a:t>Univariate Analysis – Categorical Variables </a:t>
            </a:r>
            <a:endParaRPr sz="2000" b="1" spc="-5"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4844340-2A18-FE63-B034-62AFD240D029}"/>
              </a:ext>
            </a:extLst>
          </p:cNvPr>
          <p:cNvSpPr txBox="1"/>
          <p:nvPr/>
        </p:nvSpPr>
        <p:spPr>
          <a:xfrm>
            <a:off x="1295400" y="5791200"/>
            <a:ext cx="9296400" cy="830997"/>
          </a:xfrm>
          <a:prstGeom prst="rect">
            <a:avLst/>
          </a:prstGeom>
          <a:noFill/>
        </p:spPr>
        <p:txBody>
          <a:bodyPr wrap="square" rtlCol="0">
            <a:spAutoFit/>
          </a:bodyPr>
          <a:lstStyle/>
          <a:p>
            <a:r>
              <a:rPr lang="en-US" sz="1600" b="1" i="0" dirty="0">
                <a:solidFill>
                  <a:srgbClr val="000000"/>
                </a:solidFill>
                <a:effectLst/>
                <a:latin typeface="Times New Roman" panose="02020603050405020304" pitchFamily="18" charset="0"/>
                <a:cs typeface="Times New Roman" panose="02020603050405020304" pitchFamily="18" charset="0"/>
              </a:rPr>
              <a:t>Observation</a:t>
            </a:r>
            <a:r>
              <a:rPr lang="en-US" sz="1600" b="0" i="0" dirty="0">
                <a:solidFill>
                  <a:srgbClr val="000000"/>
                </a:solidFill>
                <a:effectLst/>
                <a:latin typeface="Times New Roman" panose="02020603050405020304" pitchFamily="18" charset="0"/>
                <a:cs typeface="Times New Roman" panose="02020603050405020304" pitchFamily="18" charset="0"/>
              </a:rPr>
              <a:t>: Count of loan application is increasing every year which is adding more to number of charged off applications. It is also seen that number of loans issued in 2008( May-October) got dipped, may be due to Recession.</a:t>
            </a:r>
            <a:endParaRPr lang="en-US" sz="16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1D9882AD-B6A5-1126-A5F8-1B72988FE6DD}"/>
              </a:ext>
            </a:extLst>
          </p:cNvPr>
          <p:cNvSpPr>
            <a:spLocks noGrp="1"/>
          </p:cNvSpPr>
          <p:nvPr>
            <p:ph type="sldNum" sz="quarter" idx="7"/>
          </p:nvPr>
        </p:nvSpPr>
        <p:spPr/>
        <p:txBody>
          <a:bodyPr/>
          <a:lstStyle/>
          <a:p>
            <a:fld id="{B6F15528-21DE-4FAA-801E-634DDDAF4B2B}" type="slidenum">
              <a:rPr lang="en-IN" smtClean="0"/>
              <a:t>11</a:t>
            </a:fld>
            <a:endParaRPr lang="en-IN" dirty="0"/>
          </a:p>
        </p:txBody>
      </p:sp>
    </p:spTree>
    <p:extLst>
      <p:ext uri="{BB962C8B-B14F-4D97-AF65-F5344CB8AC3E}">
        <p14:creationId xmlns:p14="http://schemas.microsoft.com/office/powerpoint/2010/main" val="1534111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286018" y="323887"/>
            <a:ext cx="5123180" cy="635000"/>
          </a:xfrm>
          <a:prstGeom prst="rect">
            <a:avLst/>
          </a:prstGeom>
        </p:spPr>
        <p:txBody>
          <a:bodyPr vert="horz" wrap="square" lIns="0" tIns="12065" rIns="0" bIns="0" rtlCol="0">
            <a:spAutoFit/>
          </a:bodyPr>
          <a:lstStyle/>
          <a:p>
            <a:pPr marL="12700" algn="ctr">
              <a:spcBef>
                <a:spcPts val="95"/>
              </a:spcBef>
            </a:pPr>
            <a:r>
              <a:rPr lang="en-IN" b="1" spc="-5" dirty="0">
                <a:latin typeface="Times New Roman" panose="02020603050405020304" pitchFamily="18" charset="0"/>
                <a:cs typeface="Times New Roman" panose="02020603050405020304" pitchFamily="18" charset="0"/>
              </a:rPr>
              <a:t>Bi-Variate Analysis</a:t>
            </a:r>
            <a:endParaRPr b="1" spc="-5" dirty="0">
              <a:latin typeface="Times New Roman" panose="02020603050405020304" pitchFamily="18" charset="0"/>
              <a:cs typeface="Times New Roman" panose="02020603050405020304" pitchFamily="18" charset="0"/>
            </a:endParaRPr>
          </a:p>
        </p:txBody>
      </p:sp>
      <p:pic>
        <p:nvPicPr>
          <p:cNvPr id="7170" name="Picture 2">
            <a:extLst>
              <a:ext uri="{FF2B5EF4-FFF2-40B4-BE49-F238E27FC236}">
                <a16:creationId xmlns:a16="http://schemas.microsoft.com/office/drawing/2014/main" id="{45B3F980-8EFC-DDA3-B47F-4428D5DAE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337" y="1147994"/>
            <a:ext cx="5143030" cy="350342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6C953BE9-58DC-8F3B-E7FC-6EE67961B5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164057"/>
            <a:ext cx="5867400" cy="3492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35F2EBF-FFC6-3C02-DC0C-A2E92CC0ED14}"/>
              </a:ext>
            </a:extLst>
          </p:cNvPr>
          <p:cNvSpPr txBox="1"/>
          <p:nvPr/>
        </p:nvSpPr>
        <p:spPr>
          <a:xfrm>
            <a:off x="571500" y="4871663"/>
            <a:ext cx="5410200" cy="1384995"/>
          </a:xfrm>
          <a:prstGeom prst="rect">
            <a:avLst/>
          </a:prstGeom>
          <a:noFill/>
        </p:spPr>
        <p:txBody>
          <a:bodyPr wrap="square" rtlCol="0">
            <a:spAutoFit/>
          </a:bodyPr>
          <a:lstStyle/>
          <a:p>
            <a:pPr algn="l"/>
            <a:r>
              <a:rPr lang="en-US" sz="1400" b="1" i="0" dirty="0">
                <a:solidFill>
                  <a:srgbClr val="000000"/>
                </a:solidFill>
                <a:effectLst/>
                <a:latin typeface="Times New Roman" panose="02020603050405020304" pitchFamily="18" charset="0"/>
                <a:cs typeface="Times New Roman" panose="02020603050405020304" pitchFamily="18" charset="0"/>
              </a:rPr>
              <a:t>Observations</a:t>
            </a:r>
            <a:r>
              <a:rPr lang="en-US" sz="1400" b="0" i="0" dirty="0">
                <a:solidFill>
                  <a:srgbClr val="000000"/>
                </a:solidFill>
                <a:effectLst/>
                <a:latin typeface="Times New Roman" panose="02020603050405020304" pitchFamily="18" charset="0"/>
                <a:cs typeface="Times New Roman" panose="02020603050405020304" pitchFamily="18" charset="0"/>
              </a:rPr>
              <a:t>:</a:t>
            </a:r>
          </a:p>
          <a:p>
            <a:pPr algn="l">
              <a:buFont typeface="+mj-lt"/>
              <a:buAutoNum type="arabicPeriod"/>
            </a:pPr>
            <a:r>
              <a:rPr lang="en-US" sz="1400" b="0" i="0" dirty="0">
                <a:solidFill>
                  <a:srgbClr val="000000"/>
                </a:solidFill>
                <a:effectLst/>
                <a:latin typeface="Times New Roman" panose="02020603050405020304" pitchFamily="18" charset="0"/>
                <a:cs typeface="Times New Roman" panose="02020603050405020304" pitchFamily="18" charset="0"/>
              </a:rPr>
              <a:t>Income range 80000+ has less chances of charged off.</a:t>
            </a:r>
          </a:p>
          <a:p>
            <a:pPr algn="l">
              <a:buFont typeface="+mj-lt"/>
              <a:buAutoNum type="arabicPeriod"/>
            </a:pPr>
            <a:r>
              <a:rPr lang="en-US" sz="1400" b="0" i="0" dirty="0">
                <a:solidFill>
                  <a:srgbClr val="000000"/>
                </a:solidFill>
                <a:effectLst/>
                <a:latin typeface="Times New Roman" panose="02020603050405020304" pitchFamily="18" charset="0"/>
                <a:cs typeface="Times New Roman" panose="02020603050405020304" pitchFamily="18" charset="0"/>
              </a:rPr>
              <a:t>Income range 0-20000 has high chances of charged off.</a:t>
            </a:r>
          </a:p>
          <a:p>
            <a:pPr algn="l">
              <a:buFont typeface="+mj-lt"/>
              <a:buAutoNum type="arabicPeriod"/>
            </a:pPr>
            <a:r>
              <a:rPr lang="en-US" sz="1400" b="0" i="0" dirty="0">
                <a:solidFill>
                  <a:srgbClr val="000000"/>
                </a:solidFill>
                <a:effectLst/>
                <a:latin typeface="Times New Roman" panose="02020603050405020304" pitchFamily="18" charset="0"/>
                <a:cs typeface="Times New Roman" panose="02020603050405020304" pitchFamily="18" charset="0"/>
              </a:rPr>
              <a:t>Notice that with increase in annual income charged off proportion got decreased.</a:t>
            </a:r>
          </a:p>
          <a:p>
            <a:endParaRPr lang="en-US" sz="1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F4AFF7C-3751-85E6-5BF7-215CD783AD15}"/>
              </a:ext>
            </a:extLst>
          </p:cNvPr>
          <p:cNvSpPr txBox="1"/>
          <p:nvPr/>
        </p:nvSpPr>
        <p:spPr>
          <a:xfrm>
            <a:off x="5770982" y="4871663"/>
            <a:ext cx="5867400" cy="1169551"/>
          </a:xfrm>
          <a:prstGeom prst="rect">
            <a:avLst/>
          </a:prstGeom>
          <a:noFill/>
        </p:spPr>
        <p:txBody>
          <a:bodyPr wrap="square" rtlCol="0">
            <a:spAutoFit/>
          </a:bodyPr>
          <a:lstStyle/>
          <a:p>
            <a:pPr algn="l"/>
            <a:r>
              <a:rPr lang="en-US" sz="1400" b="1" i="0" dirty="0">
                <a:solidFill>
                  <a:srgbClr val="000000"/>
                </a:solidFill>
                <a:effectLst/>
                <a:latin typeface="Times New Roman" panose="02020603050405020304" pitchFamily="18" charset="0"/>
                <a:cs typeface="Times New Roman" panose="02020603050405020304" pitchFamily="18" charset="0"/>
              </a:rPr>
              <a:t>Observations</a:t>
            </a:r>
            <a:r>
              <a:rPr lang="en-US" sz="1400" b="0" i="0" dirty="0">
                <a:solidFill>
                  <a:srgbClr val="000000"/>
                </a:solidFill>
                <a:effectLst/>
                <a:latin typeface="Times New Roman" panose="02020603050405020304" pitchFamily="18" charset="0"/>
                <a:cs typeface="Times New Roman" panose="02020603050405020304" pitchFamily="18" charset="0"/>
              </a:rPr>
              <a:t>:</a:t>
            </a:r>
          </a:p>
          <a:p>
            <a:pPr algn="l">
              <a:buFont typeface="+mj-lt"/>
              <a:buAutoNum type="arabicPeriod"/>
            </a:pPr>
            <a:r>
              <a:rPr lang="en-US" sz="1400" b="0" i="0" dirty="0">
                <a:solidFill>
                  <a:srgbClr val="000000"/>
                </a:solidFill>
                <a:effectLst/>
                <a:latin typeface="Times New Roman" panose="02020603050405020304" pitchFamily="18" charset="0"/>
                <a:cs typeface="Times New Roman" panose="02020603050405020304" pitchFamily="18" charset="0"/>
              </a:rPr>
              <a:t>Grade "A" has very less chances of charged off.</a:t>
            </a:r>
          </a:p>
          <a:p>
            <a:pPr algn="l">
              <a:buFont typeface="+mj-lt"/>
              <a:buAutoNum type="arabicPeriod"/>
            </a:pPr>
            <a:r>
              <a:rPr lang="en-US" sz="1400" b="0" i="0" dirty="0">
                <a:solidFill>
                  <a:srgbClr val="000000"/>
                </a:solidFill>
                <a:effectLst/>
                <a:latin typeface="Times New Roman" panose="02020603050405020304" pitchFamily="18" charset="0"/>
                <a:cs typeface="Times New Roman" panose="02020603050405020304" pitchFamily="18" charset="0"/>
              </a:rPr>
              <a:t>Grade "F" and "G" have very high chances of charged off.</a:t>
            </a:r>
          </a:p>
          <a:p>
            <a:pPr algn="l">
              <a:buFont typeface="+mj-lt"/>
              <a:buAutoNum type="arabicPeriod"/>
            </a:pPr>
            <a:r>
              <a:rPr lang="en-US" sz="1400" b="0" i="0" dirty="0">
                <a:solidFill>
                  <a:srgbClr val="000000"/>
                </a:solidFill>
                <a:effectLst/>
                <a:latin typeface="Times New Roman" panose="02020603050405020304" pitchFamily="18" charset="0"/>
                <a:cs typeface="Times New Roman" panose="02020603050405020304" pitchFamily="18" charset="0"/>
              </a:rPr>
              <a:t>Chances of charged of is increasing with grade moving from "A" towards "G"</a:t>
            </a:r>
          </a:p>
        </p:txBody>
      </p:sp>
      <p:sp>
        <p:nvSpPr>
          <p:cNvPr id="6" name="Slide Number Placeholder 5">
            <a:extLst>
              <a:ext uri="{FF2B5EF4-FFF2-40B4-BE49-F238E27FC236}">
                <a16:creationId xmlns:a16="http://schemas.microsoft.com/office/drawing/2014/main" id="{D8D0932E-9645-2A51-AEE9-4AA68882E808}"/>
              </a:ext>
            </a:extLst>
          </p:cNvPr>
          <p:cNvSpPr>
            <a:spLocks noGrp="1"/>
          </p:cNvSpPr>
          <p:nvPr>
            <p:ph type="sldNum" sz="quarter" idx="7"/>
          </p:nvPr>
        </p:nvSpPr>
        <p:spPr/>
        <p:txBody>
          <a:bodyPr/>
          <a:lstStyle/>
          <a:p>
            <a:fld id="{B6F15528-21DE-4FAA-801E-634DDDAF4B2B}" type="slidenum">
              <a:rPr lang="en-IN" smtClean="0"/>
              <a:t>12</a:t>
            </a:fld>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276600" y="457200"/>
            <a:ext cx="5123180" cy="635000"/>
          </a:xfrm>
          <a:prstGeom prst="rect">
            <a:avLst/>
          </a:prstGeom>
        </p:spPr>
        <p:txBody>
          <a:bodyPr vert="horz" wrap="square" lIns="0" tIns="12065" rIns="0" bIns="0" rtlCol="0">
            <a:spAutoFit/>
          </a:bodyPr>
          <a:lstStyle/>
          <a:p>
            <a:pPr marL="12700" algn="ctr">
              <a:spcBef>
                <a:spcPts val="95"/>
              </a:spcBef>
            </a:pPr>
            <a:r>
              <a:rPr lang="en-IN" b="1" spc="-5" dirty="0">
                <a:latin typeface="Times New Roman" panose="02020603050405020304" pitchFamily="18" charset="0"/>
                <a:cs typeface="Times New Roman" panose="02020603050405020304" pitchFamily="18" charset="0"/>
              </a:rPr>
              <a:t>Bi-Variate Analysis</a:t>
            </a:r>
            <a:endParaRPr b="1" spc="-5" dirty="0">
              <a:latin typeface="Times New Roman" panose="02020603050405020304" pitchFamily="18" charset="0"/>
              <a:cs typeface="Times New Roman" panose="02020603050405020304" pitchFamily="18" charset="0"/>
            </a:endParaRPr>
          </a:p>
        </p:txBody>
      </p:sp>
      <p:pic>
        <p:nvPicPr>
          <p:cNvPr id="11266" name="Picture 2">
            <a:extLst>
              <a:ext uri="{FF2B5EF4-FFF2-40B4-BE49-F238E27FC236}">
                <a16:creationId xmlns:a16="http://schemas.microsoft.com/office/drawing/2014/main" id="{345EFE9A-FE86-5362-5F04-0067B6791A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8658225" cy="4762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A459588-38A1-B280-12AE-CD0A84FAA37D}"/>
              </a:ext>
            </a:extLst>
          </p:cNvPr>
          <p:cNvSpPr txBox="1"/>
          <p:nvPr/>
        </p:nvSpPr>
        <p:spPr>
          <a:xfrm>
            <a:off x="9296400" y="1447800"/>
            <a:ext cx="2438400" cy="3970318"/>
          </a:xfrm>
          <a:prstGeom prst="rect">
            <a:avLst/>
          </a:prstGeom>
          <a:noFill/>
        </p:spPr>
        <p:txBody>
          <a:bodyPr wrap="square" rtlCol="0">
            <a:spAutoFit/>
          </a:bodyPr>
          <a:lstStyle/>
          <a:p>
            <a:pPr algn="l"/>
            <a:r>
              <a:rPr lang="en-US" b="1" i="0" dirty="0">
                <a:solidFill>
                  <a:srgbClr val="000000"/>
                </a:solidFill>
                <a:effectLst/>
                <a:latin typeface="Times New Roman" panose="02020603050405020304" pitchFamily="18" charset="0"/>
                <a:cs typeface="Times New Roman" panose="02020603050405020304" pitchFamily="18" charset="0"/>
              </a:rPr>
              <a:t>Observations:</a:t>
            </a:r>
          </a:p>
          <a:p>
            <a:pPr algn="l"/>
            <a:endParaRPr lang="en-US" b="0" i="0" dirty="0">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dirty="0">
                <a:solidFill>
                  <a:srgbClr val="000000"/>
                </a:solidFill>
                <a:latin typeface="Times New Roman" panose="02020603050405020304" pitchFamily="18" charset="0"/>
                <a:cs typeface="Times New Roman" panose="02020603050405020304" pitchFamily="18" charset="0"/>
              </a:rPr>
              <a:t>S</a:t>
            </a:r>
            <a:r>
              <a:rPr lang="en-US" b="0" i="0" dirty="0">
                <a:solidFill>
                  <a:srgbClr val="000000"/>
                </a:solidFill>
                <a:effectLst/>
                <a:latin typeface="Times New Roman" panose="02020603050405020304" pitchFamily="18" charset="0"/>
                <a:cs typeface="Times New Roman" panose="02020603050405020304" pitchFamily="18" charset="0"/>
              </a:rPr>
              <a:t>mall Business applicants have high chances of getting charged off.</a:t>
            </a:r>
          </a:p>
          <a:p>
            <a:pPr algn="l">
              <a:buFont typeface="+mj-lt"/>
              <a:buAutoNum type="arabicPeriod"/>
            </a:pPr>
            <a:endParaRPr lang="en-US" b="0" i="0" dirty="0">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Wedding and major_purchase are purposes where charged off proportion is better as compare to other categories.</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0478256-E15C-950D-352B-D17181CB6A99}"/>
              </a:ext>
            </a:extLst>
          </p:cNvPr>
          <p:cNvSpPr>
            <a:spLocks noGrp="1"/>
          </p:cNvSpPr>
          <p:nvPr>
            <p:ph type="sldNum" sz="quarter" idx="7"/>
          </p:nvPr>
        </p:nvSpPr>
        <p:spPr/>
        <p:txBody>
          <a:bodyPr/>
          <a:lstStyle/>
          <a:p>
            <a:fld id="{B6F15528-21DE-4FAA-801E-634DDDAF4B2B}" type="slidenum">
              <a:rPr lang="en-IN" smtClean="0"/>
              <a:t>13</a:t>
            </a:fld>
            <a:endParaRPr lang="en-IN" dirty="0"/>
          </a:p>
        </p:txBody>
      </p:sp>
    </p:spTree>
    <p:extLst>
      <p:ext uri="{BB962C8B-B14F-4D97-AF65-F5344CB8AC3E}">
        <p14:creationId xmlns:p14="http://schemas.microsoft.com/office/powerpoint/2010/main" val="3391460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276600" y="416812"/>
            <a:ext cx="5123180" cy="635000"/>
          </a:xfrm>
          <a:prstGeom prst="rect">
            <a:avLst/>
          </a:prstGeom>
        </p:spPr>
        <p:txBody>
          <a:bodyPr vert="horz" wrap="square" lIns="0" tIns="12065" rIns="0" bIns="0" rtlCol="0">
            <a:spAutoFit/>
          </a:bodyPr>
          <a:lstStyle/>
          <a:p>
            <a:pPr marL="12700" algn="ctr">
              <a:spcBef>
                <a:spcPts val="95"/>
              </a:spcBef>
            </a:pPr>
            <a:r>
              <a:rPr lang="en-IN" b="1" spc="-5" dirty="0">
                <a:latin typeface="Times New Roman" panose="02020603050405020304" pitchFamily="18" charset="0"/>
                <a:cs typeface="Times New Roman" panose="02020603050405020304" pitchFamily="18" charset="0"/>
              </a:rPr>
              <a:t>Bi-Variate Analysis</a:t>
            </a:r>
            <a:endParaRPr b="1" spc="-5" dirty="0">
              <a:latin typeface="Times New Roman" panose="02020603050405020304" pitchFamily="18" charset="0"/>
              <a:cs typeface="Times New Roman" panose="02020603050405020304" pitchFamily="18" charset="0"/>
            </a:endParaRPr>
          </a:p>
        </p:txBody>
      </p:sp>
      <p:pic>
        <p:nvPicPr>
          <p:cNvPr id="9218" name="Picture 2">
            <a:extLst>
              <a:ext uri="{FF2B5EF4-FFF2-40B4-BE49-F238E27FC236}">
                <a16:creationId xmlns:a16="http://schemas.microsoft.com/office/drawing/2014/main" id="{73BDE0CA-B44E-9044-0912-BF8710E63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284" y="1290332"/>
            <a:ext cx="5595757" cy="36576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B3C5E5E3-DB77-A2ED-E207-D680C2E54D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285618"/>
            <a:ext cx="5441284" cy="3657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C838370-2663-A49C-7919-170333AD2D3C}"/>
              </a:ext>
            </a:extLst>
          </p:cNvPr>
          <p:cNvSpPr txBox="1"/>
          <p:nvPr/>
        </p:nvSpPr>
        <p:spPr>
          <a:xfrm>
            <a:off x="498342" y="5029200"/>
            <a:ext cx="5445258" cy="1200329"/>
          </a:xfrm>
          <a:prstGeom prst="rect">
            <a:avLst/>
          </a:prstGeom>
          <a:noFill/>
        </p:spPr>
        <p:txBody>
          <a:bodyPr wrap="square" rtlCol="0">
            <a:spAutoFit/>
          </a:bodyPr>
          <a:lstStyle/>
          <a:p>
            <a:pPr algn="l"/>
            <a:r>
              <a:rPr lang="en-US" sz="1200" b="1" i="0" dirty="0">
                <a:solidFill>
                  <a:srgbClr val="000000"/>
                </a:solidFill>
                <a:effectLst/>
                <a:latin typeface="Times New Roman" panose="02020603050405020304" pitchFamily="18" charset="0"/>
                <a:cs typeface="Times New Roman" panose="02020603050405020304" pitchFamily="18" charset="0"/>
              </a:rPr>
              <a:t>Observations</a:t>
            </a:r>
            <a:r>
              <a:rPr lang="en-US" sz="1200" b="0" i="0" dirty="0">
                <a:solidFill>
                  <a:srgbClr val="000000"/>
                </a:solidFill>
                <a:effectLst/>
                <a:latin typeface="Times New Roman" panose="02020603050405020304" pitchFamily="18" charset="0"/>
                <a:cs typeface="Times New Roman" panose="02020603050405020304" pitchFamily="18" charset="0"/>
              </a:rPr>
              <a:t>:</a:t>
            </a:r>
          </a:p>
          <a:p>
            <a:pPr algn="l">
              <a:buFont typeface="+mj-lt"/>
              <a:buAutoNum type="arabicPeriod"/>
            </a:pPr>
            <a:r>
              <a:rPr lang="en-US" sz="1200" b="0" i="0" dirty="0">
                <a:solidFill>
                  <a:srgbClr val="000000"/>
                </a:solidFill>
                <a:effectLst/>
                <a:latin typeface="Times New Roman" panose="02020603050405020304" pitchFamily="18" charset="0"/>
                <a:cs typeface="Times New Roman" panose="02020603050405020304" pitchFamily="18" charset="0"/>
              </a:rPr>
              <a:t>sub Grades of "A" has very less chances of charged off.</a:t>
            </a:r>
          </a:p>
          <a:p>
            <a:pPr algn="l">
              <a:buFont typeface="+mj-lt"/>
              <a:buAutoNum type="arabicPeriod"/>
            </a:pPr>
            <a:r>
              <a:rPr lang="en-US" sz="1200" b="0" i="0" dirty="0">
                <a:solidFill>
                  <a:srgbClr val="000000"/>
                </a:solidFill>
                <a:effectLst/>
                <a:latin typeface="Times New Roman" panose="02020603050405020304" pitchFamily="18" charset="0"/>
                <a:cs typeface="Times New Roman" panose="02020603050405020304" pitchFamily="18" charset="0"/>
              </a:rPr>
              <a:t>sub Grades of "F" and "G" have very high chances of charged off.</a:t>
            </a:r>
          </a:p>
          <a:p>
            <a:pPr algn="l">
              <a:buFont typeface="+mj-lt"/>
              <a:buAutoNum type="arabicPeriod"/>
            </a:pPr>
            <a:r>
              <a:rPr lang="en-US" sz="1200" b="0" i="0" dirty="0">
                <a:solidFill>
                  <a:srgbClr val="000000"/>
                </a:solidFill>
                <a:effectLst/>
                <a:latin typeface="Times New Roman" panose="02020603050405020304" pitchFamily="18" charset="0"/>
                <a:cs typeface="Times New Roman" panose="02020603050405020304" pitchFamily="18" charset="0"/>
              </a:rPr>
              <a:t>proportion of charged off is increasing with sub grades moving from sub grades of "A" towards sub grades of "G"</a:t>
            </a:r>
          </a:p>
          <a:p>
            <a:endParaRPr lang="en-US" sz="1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62C7EFB-1914-AF11-DEB4-4E80CE5241ED}"/>
              </a:ext>
            </a:extLst>
          </p:cNvPr>
          <p:cNvSpPr txBox="1"/>
          <p:nvPr/>
        </p:nvSpPr>
        <p:spPr>
          <a:xfrm>
            <a:off x="6137193" y="4943218"/>
            <a:ext cx="5552491" cy="1754326"/>
          </a:xfrm>
          <a:prstGeom prst="rect">
            <a:avLst/>
          </a:prstGeom>
          <a:noFill/>
        </p:spPr>
        <p:txBody>
          <a:bodyPr wrap="square" rtlCol="0">
            <a:spAutoFit/>
          </a:bodyPr>
          <a:lstStyle/>
          <a:p>
            <a:pPr algn="l"/>
            <a:r>
              <a:rPr lang="en-US" sz="1200" b="1" i="0" dirty="0">
                <a:solidFill>
                  <a:srgbClr val="000000"/>
                </a:solidFill>
                <a:effectLst/>
                <a:latin typeface="Times New Roman" panose="02020603050405020304" pitchFamily="18" charset="0"/>
                <a:cs typeface="Times New Roman" panose="02020603050405020304" pitchFamily="18" charset="0"/>
              </a:rPr>
              <a:t>Observations</a:t>
            </a:r>
            <a:r>
              <a:rPr lang="en-US" sz="1200" b="0" i="0" dirty="0">
                <a:solidFill>
                  <a:srgbClr val="000000"/>
                </a:solidFill>
                <a:effectLst/>
                <a:latin typeface="Times New Roman" panose="02020603050405020304" pitchFamily="18" charset="0"/>
                <a:cs typeface="Times New Roman" panose="02020603050405020304" pitchFamily="18" charset="0"/>
              </a:rPr>
              <a:t>:</a:t>
            </a:r>
          </a:p>
          <a:p>
            <a:pPr algn="l">
              <a:buFont typeface="+mj-lt"/>
              <a:buAutoNum type="arabicPeriod"/>
            </a:pPr>
            <a:r>
              <a:rPr lang="en-US" sz="1200" b="0" i="0" dirty="0">
                <a:solidFill>
                  <a:srgbClr val="000000"/>
                </a:solidFill>
                <a:effectLst/>
                <a:latin typeface="Times New Roman" panose="02020603050405020304" pitchFamily="18" charset="0"/>
                <a:cs typeface="Times New Roman" panose="02020603050405020304" pitchFamily="18" charset="0"/>
              </a:rPr>
              <a:t>Those who already have pub_rec_bankruptcies value 1, have charged off proportion higher than who have no pub_rec_bankruptcies.</a:t>
            </a:r>
          </a:p>
          <a:p>
            <a:pPr algn="l">
              <a:buFont typeface="+mj-lt"/>
              <a:buAutoNum type="arabicPeriod"/>
            </a:pPr>
            <a:r>
              <a:rPr lang="en-US" sz="1200" b="0" i="0" dirty="0">
                <a:solidFill>
                  <a:srgbClr val="000000"/>
                </a:solidFill>
                <a:effectLst/>
                <a:latin typeface="Times New Roman" panose="02020603050405020304" pitchFamily="18" charset="0"/>
                <a:cs typeface="Times New Roman" panose="02020603050405020304" pitchFamily="18" charset="0"/>
              </a:rPr>
              <a:t>pub_rec_bankruptcies count 2 has even higher charged off proportion but those numbers are not significant to decide.</a:t>
            </a:r>
          </a:p>
          <a:p>
            <a:pPr algn="l">
              <a:buFont typeface="+mj-lt"/>
              <a:buAutoNum type="arabicPeriod"/>
            </a:pPr>
            <a:r>
              <a:rPr lang="en-US" sz="1200" b="0" i="0" dirty="0">
                <a:solidFill>
                  <a:srgbClr val="000000"/>
                </a:solidFill>
                <a:effectLst/>
                <a:latin typeface="Times New Roman" panose="02020603050405020304" pitchFamily="18" charset="0"/>
                <a:cs typeface="Times New Roman" panose="02020603050405020304" pitchFamily="18" charset="0"/>
              </a:rPr>
              <a:t>Not known is the column for which we don't have any information about borrower.</a:t>
            </a:r>
          </a:p>
          <a:p>
            <a:pPr algn="l">
              <a:buFont typeface="+mj-lt"/>
              <a:buAutoNum type="arabicPeriod"/>
            </a:pPr>
            <a:r>
              <a:rPr lang="en-US" sz="1200" b="0" i="0" dirty="0">
                <a:solidFill>
                  <a:srgbClr val="000000"/>
                </a:solidFill>
                <a:effectLst/>
                <a:latin typeface="Times New Roman" panose="02020603050405020304" pitchFamily="18" charset="0"/>
                <a:cs typeface="Times New Roman" panose="02020603050405020304" pitchFamily="18" charset="0"/>
              </a:rPr>
              <a:t>This also makes sense that who has defaulted before has more chances of defaulting in future as well.</a:t>
            </a:r>
          </a:p>
          <a:p>
            <a:endParaRPr lang="en-US" sz="12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53B60D9-5318-6BB8-8CD7-CC901EAF8135}"/>
              </a:ext>
            </a:extLst>
          </p:cNvPr>
          <p:cNvSpPr>
            <a:spLocks noGrp="1"/>
          </p:cNvSpPr>
          <p:nvPr>
            <p:ph type="sldNum" sz="quarter" idx="7"/>
          </p:nvPr>
        </p:nvSpPr>
        <p:spPr/>
        <p:txBody>
          <a:bodyPr/>
          <a:lstStyle/>
          <a:p>
            <a:fld id="{B6F15528-21DE-4FAA-801E-634DDDAF4B2B}" type="slidenum">
              <a:rPr lang="en-IN" smtClean="0"/>
              <a:t>14</a:t>
            </a:fld>
            <a:endParaRPr lang="en-IN" dirty="0"/>
          </a:p>
        </p:txBody>
      </p:sp>
    </p:spTree>
    <p:extLst>
      <p:ext uri="{BB962C8B-B14F-4D97-AF65-F5344CB8AC3E}">
        <p14:creationId xmlns:p14="http://schemas.microsoft.com/office/powerpoint/2010/main" val="2918068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276600" y="307179"/>
            <a:ext cx="5123180" cy="635000"/>
          </a:xfrm>
          <a:prstGeom prst="rect">
            <a:avLst/>
          </a:prstGeom>
        </p:spPr>
        <p:txBody>
          <a:bodyPr vert="horz" wrap="square" lIns="0" tIns="12065" rIns="0" bIns="0" rtlCol="0">
            <a:spAutoFit/>
          </a:bodyPr>
          <a:lstStyle/>
          <a:p>
            <a:pPr marL="12700" algn="ctr">
              <a:spcBef>
                <a:spcPts val="95"/>
              </a:spcBef>
            </a:pPr>
            <a:r>
              <a:rPr lang="en-IN" b="1" spc="-5" dirty="0">
                <a:latin typeface="Times New Roman" panose="02020603050405020304" pitchFamily="18" charset="0"/>
                <a:cs typeface="Times New Roman" panose="02020603050405020304" pitchFamily="18" charset="0"/>
              </a:rPr>
              <a:t>Bi-Variate Analysis</a:t>
            </a:r>
            <a:endParaRPr b="1" spc="-5" dirty="0">
              <a:latin typeface="Times New Roman" panose="02020603050405020304" pitchFamily="18" charset="0"/>
              <a:cs typeface="Times New Roman" panose="02020603050405020304" pitchFamily="18" charset="0"/>
            </a:endParaRPr>
          </a:p>
        </p:txBody>
      </p:sp>
      <p:pic>
        <p:nvPicPr>
          <p:cNvPr id="8194" name="Picture 2">
            <a:extLst>
              <a:ext uri="{FF2B5EF4-FFF2-40B4-BE49-F238E27FC236}">
                <a16:creationId xmlns:a16="http://schemas.microsoft.com/office/drawing/2014/main" id="{855E777D-410C-2B97-7DA9-EDE42DBE41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190" y="1053345"/>
            <a:ext cx="5334000" cy="37681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E67E3AE0-A106-EE3D-91B3-FD07C1B196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0969" y="1053345"/>
            <a:ext cx="5486400" cy="37373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22914AC-7D2C-9B0B-D1DB-E5221400ABF6}"/>
              </a:ext>
            </a:extLst>
          </p:cNvPr>
          <p:cNvSpPr txBox="1"/>
          <p:nvPr/>
        </p:nvSpPr>
        <p:spPr>
          <a:xfrm>
            <a:off x="535969" y="5038544"/>
            <a:ext cx="5486400" cy="1384995"/>
          </a:xfrm>
          <a:prstGeom prst="rect">
            <a:avLst/>
          </a:prstGeom>
          <a:noFill/>
        </p:spPr>
        <p:txBody>
          <a:bodyPr wrap="square" rtlCol="0">
            <a:spAutoFit/>
          </a:bodyPr>
          <a:lstStyle/>
          <a:p>
            <a:pPr algn="l"/>
            <a:r>
              <a:rPr lang="en-US" sz="1400" b="1" i="0" dirty="0">
                <a:solidFill>
                  <a:srgbClr val="000000"/>
                </a:solidFill>
                <a:effectLst/>
                <a:latin typeface="Times New Roman" panose="02020603050405020304" pitchFamily="18" charset="0"/>
                <a:cs typeface="Times New Roman" panose="02020603050405020304" pitchFamily="18" charset="0"/>
              </a:rPr>
              <a:t>Observations</a:t>
            </a:r>
            <a:r>
              <a:rPr lang="en-US" sz="1400" b="0" i="0" dirty="0">
                <a:solidFill>
                  <a:srgbClr val="000000"/>
                </a:solidFill>
                <a:effectLst/>
                <a:latin typeface="Times New Roman" panose="02020603050405020304" pitchFamily="18" charset="0"/>
                <a:cs typeface="Times New Roman" panose="02020603050405020304" pitchFamily="18" charset="0"/>
              </a:rPr>
              <a:t>:</a:t>
            </a:r>
          </a:p>
          <a:p>
            <a:pPr algn="l">
              <a:buFont typeface="+mj-lt"/>
              <a:buAutoNum type="arabicPeriod"/>
            </a:pPr>
            <a:r>
              <a:rPr lang="en-US" sz="1400" b="0" i="0" dirty="0">
                <a:solidFill>
                  <a:srgbClr val="000000"/>
                </a:solidFill>
                <a:effectLst/>
                <a:latin typeface="Times New Roman" panose="02020603050405020304" pitchFamily="18" charset="0"/>
                <a:cs typeface="Times New Roman" panose="02020603050405020304" pitchFamily="18" charset="0"/>
              </a:rPr>
              <a:t>The interest rate less than 10% has very less chances of charged off. Interest rates are starting from minim in 5 %.</a:t>
            </a:r>
          </a:p>
          <a:p>
            <a:pPr algn="l">
              <a:buFont typeface="+mj-lt"/>
              <a:buAutoNum type="arabicPeriod"/>
            </a:pPr>
            <a:r>
              <a:rPr lang="en-US" sz="1400" b="0" i="0" dirty="0">
                <a:solidFill>
                  <a:srgbClr val="000000"/>
                </a:solidFill>
                <a:effectLst/>
                <a:latin typeface="Times New Roman" panose="02020603050405020304" pitchFamily="18" charset="0"/>
                <a:cs typeface="Times New Roman" panose="02020603050405020304" pitchFamily="18" charset="0"/>
              </a:rPr>
              <a:t>interest rate more than 16% has good chances of charged off as compared to other category interest rates.</a:t>
            </a:r>
          </a:p>
          <a:p>
            <a:pPr algn="l">
              <a:buFont typeface="+mj-lt"/>
              <a:buAutoNum type="arabicPeriod"/>
            </a:pPr>
            <a:r>
              <a:rPr lang="en-US" sz="1400" b="0" i="0" dirty="0">
                <a:solidFill>
                  <a:srgbClr val="000000"/>
                </a:solidFill>
                <a:effectLst/>
                <a:latin typeface="Times New Roman" panose="02020603050405020304" pitchFamily="18" charset="0"/>
                <a:cs typeface="Times New Roman" panose="02020603050405020304" pitchFamily="18" charset="0"/>
              </a:rPr>
              <a:t>Charged off proportion is increasing with higher interest rates.</a:t>
            </a:r>
          </a:p>
        </p:txBody>
      </p:sp>
      <p:sp>
        <p:nvSpPr>
          <p:cNvPr id="5" name="TextBox 4">
            <a:extLst>
              <a:ext uri="{FF2B5EF4-FFF2-40B4-BE49-F238E27FC236}">
                <a16:creationId xmlns:a16="http://schemas.microsoft.com/office/drawing/2014/main" id="{14B64819-D6DF-63F7-CEB5-307803C92A3C}"/>
              </a:ext>
            </a:extLst>
          </p:cNvPr>
          <p:cNvSpPr txBox="1"/>
          <p:nvPr/>
        </p:nvSpPr>
        <p:spPr>
          <a:xfrm>
            <a:off x="6250969" y="5013008"/>
            <a:ext cx="5486400" cy="1815882"/>
          </a:xfrm>
          <a:prstGeom prst="rect">
            <a:avLst/>
          </a:prstGeom>
          <a:noFill/>
        </p:spPr>
        <p:txBody>
          <a:bodyPr wrap="square" rtlCol="0">
            <a:spAutoFit/>
          </a:bodyPr>
          <a:lstStyle/>
          <a:p>
            <a:pPr algn="l"/>
            <a:r>
              <a:rPr lang="en-US" sz="1400" b="1" i="0" dirty="0">
                <a:solidFill>
                  <a:srgbClr val="000000"/>
                </a:solidFill>
                <a:effectLst/>
                <a:latin typeface="Times New Roman" panose="02020603050405020304" pitchFamily="18" charset="0"/>
                <a:cs typeface="Times New Roman" panose="02020603050405020304" pitchFamily="18" charset="0"/>
              </a:rPr>
              <a:t>Observations</a:t>
            </a:r>
            <a:r>
              <a:rPr lang="en-US" sz="1400" b="0" i="0" dirty="0">
                <a:solidFill>
                  <a:srgbClr val="000000"/>
                </a:solidFill>
                <a:effectLst/>
                <a:latin typeface="Times New Roman" panose="02020603050405020304" pitchFamily="18" charset="0"/>
                <a:cs typeface="Times New Roman" panose="02020603050405020304" pitchFamily="18" charset="0"/>
              </a:rPr>
              <a:t>:</a:t>
            </a:r>
          </a:p>
          <a:p>
            <a:pPr algn="l">
              <a:buFont typeface="+mj-lt"/>
              <a:buAutoNum type="arabicPeriod"/>
            </a:pPr>
            <a:r>
              <a:rPr lang="en-US" sz="1400" b="0" i="0" dirty="0">
                <a:solidFill>
                  <a:srgbClr val="000000"/>
                </a:solidFill>
                <a:effectLst/>
                <a:latin typeface="Times New Roman" panose="02020603050405020304" pitchFamily="18" charset="0"/>
                <a:cs typeface="Times New Roman" panose="02020603050405020304" pitchFamily="18" charset="0"/>
              </a:rPr>
              <a:t>Those who are not working or have less than 1 year of work experience have high chances of getting charged off.</a:t>
            </a:r>
          </a:p>
          <a:p>
            <a:pPr algn="l">
              <a:buFont typeface="+mj-lt"/>
              <a:buAutoNum type="arabicPeriod"/>
            </a:pPr>
            <a:r>
              <a:rPr lang="en-US" sz="1400" b="0" i="0" dirty="0">
                <a:solidFill>
                  <a:srgbClr val="000000"/>
                </a:solidFill>
                <a:effectLst/>
                <a:latin typeface="Times New Roman" panose="02020603050405020304" pitchFamily="18" charset="0"/>
                <a:cs typeface="Times New Roman" panose="02020603050405020304" pitchFamily="18" charset="0"/>
              </a:rPr>
              <a:t>It makes sense as with less or no experience they don't have source of income to repay loan.</a:t>
            </a:r>
          </a:p>
          <a:p>
            <a:pPr algn="l">
              <a:buFont typeface="+mj-lt"/>
              <a:buAutoNum type="arabicPeriod"/>
            </a:pPr>
            <a:r>
              <a:rPr lang="en-US" sz="1400" b="0" i="0" dirty="0">
                <a:solidFill>
                  <a:srgbClr val="000000"/>
                </a:solidFill>
                <a:effectLst/>
                <a:latin typeface="Times New Roman" panose="02020603050405020304" pitchFamily="18" charset="0"/>
                <a:cs typeface="Times New Roman" panose="02020603050405020304" pitchFamily="18" charset="0"/>
              </a:rPr>
              <a:t>Rest of the applicants have more or less same chances of getting charged off.</a:t>
            </a:r>
          </a:p>
          <a:p>
            <a:endParaRPr lang="en-US" sz="1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4B9CC727-A99E-4D9E-7E1F-52D4FA919C87}"/>
              </a:ext>
            </a:extLst>
          </p:cNvPr>
          <p:cNvSpPr>
            <a:spLocks noGrp="1"/>
          </p:cNvSpPr>
          <p:nvPr>
            <p:ph type="sldNum" sz="quarter" idx="7"/>
          </p:nvPr>
        </p:nvSpPr>
        <p:spPr/>
        <p:txBody>
          <a:bodyPr/>
          <a:lstStyle/>
          <a:p>
            <a:fld id="{B6F15528-21DE-4FAA-801E-634DDDAF4B2B}" type="slidenum">
              <a:rPr lang="en-IN" smtClean="0"/>
              <a:t>15</a:t>
            </a:fld>
            <a:endParaRPr lang="en-IN" dirty="0"/>
          </a:p>
        </p:txBody>
      </p:sp>
    </p:spTree>
    <p:extLst>
      <p:ext uri="{BB962C8B-B14F-4D97-AF65-F5344CB8AC3E}">
        <p14:creationId xmlns:p14="http://schemas.microsoft.com/office/powerpoint/2010/main" val="2841576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276600" y="302395"/>
            <a:ext cx="5123180" cy="635000"/>
          </a:xfrm>
          <a:prstGeom prst="rect">
            <a:avLst/>
          </a:prstGeom>
        </p:spPr>
        <p:txBody>
          <a:bodyPr vert="horz" wrap="square" lIns="0" tIns="12065" rIns="0" bIns="0" rtlCol="0">
            <a:spAutoFit/>
          </a:bodyPr>
          <a:lstStyle/>
          <a:p>
            <a:pPr marL="12700" algn="ctr">
              <a:spcBef>
                <a:spcPts val="95"/>
              </a:spcBef>
            </a:pPr>
            <a:r>
              <a:rPr lang="en-IN" b="1" spc="-5" dirty="0">
                <a:latin typeface="Times New Roman" panose="02020603050405020304" pitchFamily="18" charset="0"/>
                <a:cs typeface="Times New Roman" panose="02020603050405020304" pitchFamily="18" charset="0"/>
              </a:rPr>
              <a:t>Bi-Variate Analysis</a:t>
            </a:r>
            <a:endParaRPr b="1" spc="-5" dirty="0">
              <a:latin typeface="Times New Roman" panose="02020603050405020304" pitchFamily="18" charset="0"/>
              <a:cs typeface="Times New Roman" panose="02020603050405020304" pitchFamily="18" charset="0"/>
            </a:endParaRPr>
          </a:p>
        </p:txBody>
      </p:sp>
      <p:pic>
        <p:nvPicPr>
          <p:cNvPr id="16386" name="Picture 2">
            <a:extLst>
              <a:ext uri="{FF2B5EF4-FFF2-40B4-BE49-F238E27FC236}">
                <a16:creationId xmlns:a16="http://schemas.microsoft.com/office/drawing/2014/main" id="{F8DC65E9-AA3E-4047-FF75-573ACDA4F9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831" y="1066800"/>
            <a:ext cx="5192359" cy="37681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C0521529-2DAD-58E1-96A6-3238FBA331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1066800"/>
            <a:ext cx="5638800" cy="3733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76AF5F9-D1CC-23E7-A286-4586FA6A933F}"/>
              </a:ext>
            </a:extLst>
          </p:cNvPr>
          <p:cNvSpPr txBox="1"/>
          <p:nvPr/>
        </p:nvSpPr>
        <p:spPr>
          <a:xfrm>
            <a:off x="645831" y="4958101"/>
            <a:ext cx="5334000" cy="954107"/>
          </a:xfrm>
          <a:prstGeom prst="rect">
            <a:avLst/>
          </a:prstGeom>
          <a:noFill/>
        </p:spPr>
        <p:txBody>
          <a:bodyPr wrap="square" rtlCol="0">
            <a:spAutoFit/>
          </a:bodyPr>
          <a:lstStyle/>
          <a:p>
            <a:pPr algn="l"/>
            <a:r>
              <a:rPr lang="en-US" sz="1400" b="1" i="0" dirty="0">
                <a:solidFill>
                  <a:srgbClr val="000000"/>
                </a:solidFill>
                <a:effectLst/>
                <a:latin typeface="Times New Roman" panose="02020603050405020304" pitchFamily="18" charset="0"/>
                <a:cs typeface="Times New Roman" panose="02020603050405020304" pitchFamily="18" charset="0"/>
              </a:rPr>
              <a:t>Observations</a:t>
            </a:r>
            <a:r>
              <a:rPr lang="en-US" sz="1400" b="0" i="0" dirty="0">
                <a:solidFill>
                  <a:srgbClr val="000000"/>
                </a:solidFill>
                <a:effectLst/>
                <a:latin typeface="Times New Roman" panose="02020603050405020304" pitchFamily="18" charset="0"/>
                <a:cs typeface="Times New Roman" panose="02020603050405020304" pitchFamily="18" charset="0"/>
              </a:rPr>
              <a:t>:</a:t>
            </a:r>
          </a:p>
          <a:p>
            <a:pPr algn="l">
              <a:buFont typeface="+mj-lt"/>
              <a:buAutoNum type="arabicPeriod"/>
            </a:pPr>
            <a:r>
              <a:rPr lang="en-US" sz="1400" b="0" i="0" dirty="0">
                <a:solidFill>
                  <a:srgbClr val="000000"/>
                </a:solidFill>
                <a:effectLst/>
                <a:latin typeface="Times New Roman" panose="02020603050405020304" pitchFamily="18" charset="0"/>
                <a:cs typeface="Times New Roman" panose="02020603050405020304" pitchFamily="18" charset="0"/>
              </a:rPr>
              <a:t>There is not much difference in charged off proportion.</a:t>
            </a:r>
          </a:p>
          <a:p>
            <a:pPr algn="l">
              <a:buFont typeface="+mj-lt"/>
              <a:buAutoNum type="arabicPeriod"/>
            </a:pPr>
            <a:r>
              <a:rPr lang="en-US" sz="1400" b="0" i="0" dirty="0">
                <a:solidFill>
                  <a:srgbClr val="000000"/>
                </a:solidFill>
                <a:effectLst/>
                <a:latin typeface="Times New Roman" panose="02020603050405020304" pitchFamily="18" charset="0"/>
                <a:cs typeface="Times New Roman" panose="02020603050405020304" pitchFamily="18" charset="0"/>
              </a:rPr>
              <a:t>This variable doesn't provide any insights for charged off.</a:t>
            </a:r>
          </a:p>
          <a:p>
            <a:endParaRPr lang="en-US" sz="1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321DF9B-F2CF-D6BD-526F-EFF241D5D3ED}"/>
              </a:ext>
            </a:extLst>
          </p:cNvPr>
          <p:cNvSpPr txBox="1"/>
          <p:nvPr/>
        </p:nvSpPr>
        <p:spPr>
          <a:xfrm>
            <a:off x="6096000" y="4985945"/>
            <a:ext cx="5867400" cy="1569660"/>
          </a:xfrm>
          <a:prstGeom prst="rect">
            <a:avLst/>
          </a:prstGeom>
          <a:noFill/>
        </p:spPr>
        <p:txBody>
          <a:bodyPr wrap="square" rtlCol="0">
            <a:spAutoFit/>
          </a:bodyPr>
          <a:lstStyle/>
          <a:p>
            <a:pPr algn="l"/>
            <a:r>
              <a:rPr lang="en-US" sz="1200" b="1" i="0" dirty="0">
                <a:solidFill>
                  <a:srgbClr val="000000"/>
                </a:solidFill>
                <a:effectLst/>
                <a:latin typeface="Times New Roman" panose="02020603050405020304" pitchFamily="18" charset="0"/>
                <a:cs typeface="Times New Roman" panose="02020603050405020304" pitchFamily="18" charset="0"/>
              </a:rPr>
              <a:t>Observations</a:t>
            </a:r>
            <a:r>
              <a:rPr lang="en-US" sz="1200" b="0" i="0" dirty="0">
                <a:solidFill>
                  <a:srgbClr val="000000"/>
                </a:solidFill>
                <a:effectLst/>
                <a:latin typeface="Times New Roman" panose="02020603050405020304" pitchFamily="18" charset="0"/>
                <a:cs typeface="Times New Roman" panose="02020603050405020304" pitchFamily="18" charset="0"/>
              </a:rPr>
              <a:t>:</a:t>
            </a:r>
          </a:p>
          <a:p>
            <a:pPr algn="l">
              <a:buFont typeface="+mj-lt"/>
              <a:buAutoNum type="arabicPeriod"/>
            </a:pPr>
            <a:r>
              <a:rPr lang="en-US" sz="1200" b="0" i="0" dirty="0">
                <a:solidFill>
                  <a:srgbClr val="000000"/>
                </a:solidFill>
                <a:effectLst/>
                <a:latin typeface="Times New Roman" panose="02020603050405020304" pitchFamily="18" charset="0"/>
                <a:cs typeface="Times New Roman" panose="02020603050405020304" pitchFamily="18" charset="0"/>
              </a:rPr>
              <a:t>Those who already have pub_rec_bankruptcies value 1, have charged off proportion higher than who have no pub_rec_bankruptcies.</a:t>
            </a:r>
          </a:p>
          <a:p>
            <a:pPr algn="l">
              <a:buFont typeface="+mj-lt"/>
              <a:buAutoNum type="arabicPeriod"/>
            </a:pPr>
            <a:r>
              <a:rPr lang="en-US" sz="1200" b="0" i="0" dirty="0">
                <a:solidFill>
                  <a:srgbClr val="000000"/>
                </a:solidFill>
                <a:effectLst/>
                <a:latin typeface="Times New Roman" panose="02020603050405020304" pitchFamily="18" charset="0"/>
                <a:cs typeface="Times New Roman" panose="02020603050405020304" pitchFamily="18" charset="0"/>
              </a:rPr>
              <a:t>pub_rec_bankruptcies count 2 has even higher charged off proportion but those numbers are not significant to decide.</a:t>
            </a:r>
          </a:p>
          <a:p>
            <a:pPr algn="l">
              <a:buFont typeface="+mj-lt"/>
              <a:buAutoNum type="arabicPeriod"/>
            </a:pPr>
            <a:r>
              <a:rPr lang="en-US" sz="1200" b="0" i="0" dirty="0">
                <a:solidFill>
                  <a:srgbClr val="000000"/>
                </a:solidFill>
                <a:effectLst/>
                <a:latin typeface="Times New Roman" panose="02020603050405020304" pitchFamily="18" charset="0"/>
                <a:cs typeface="Times New Roman" panose="02020603050405020304" pitchFamily="18" charset="0"/>
              </a:rPr>
              <a:t>Not known is the column for which we don't have any information about borrower.</a:t>
            </a:r>
          </a:p>
          <a:p>
            <a:pPr algn="l">
              <a:buFont typeface="+mj-lt"/>
              <a:buAutoNum type="arabicPeriod"/>
            </a:pPr>
            <a:r>
              <a:rPr lang="en-US" sz="1200" b="0" i="0" dirty="0">
                <a:solidFill>
                  <a:srgbClr val="000000"/>
                </a:solidFill>
                <a:effectLst/>
                <a:latin typeface="Times New Roman" panose="02020603050405020304" pitchFamily="18" charset="0"/>
                <a:cs typeface="Times New Roman" panose="02020603050405020304" pitchFamily="18" charset="0"/>
              </a:rPr>
              <a:t>This also makes sense that who has defaulted before has more chances of defaulting in future as well.</a:t>
            </a:r>
          </a:p>
        </p:txBody>
      </p:sp>
      <p:sp>
        <p:nvSpPr>
          <p:cNvPr id="6" name="Slide Number Placeholder 5">
            <a:extLst>
              <a:ext uri="{FF2B5EF4-FFF2-40B4-BE49-F238E27FC236}">
                <a16:creationId xmlns:a16="http://schemas.microsoft.com/office/drawing/2014/main" id="{6E54163E-ED6A-A9BA-DF3B-556E5A669DD6}"/>
              </a:ext>
            </a:extLst>
          </p:cNvPr>
          <p:cNvSpPr>
            <a:spLocks noGrp="1"/>
          </p:cNvSpPr>
          <p:nvPr>
            <p:ph type="sldNum" sz="quarter" idx="7"/>
          </p:nvPr>
        </p:nvSpPr>
        <p:spPr/>
        <p:txBody>
          <a:bodyPr/>
          <a:lstStyle/>
          <a:p>
            <a:fld id="{B6F15528-21DE-4FAA-801E-634DDDAF4B2B}" type="slidenum">
              <a:rPr lang="en-IN" smtClean="0"/>
              <a:t>16</a:t>
            </a:fld>
            <a:endParaRPr lang="en-IN" dirty="0"/>
          </a:p>
        </p:txBody>
      </p:sp>
    </p:spTree>
    <p:extLst>
      <p:ext uri="{BB962C8B-B14F-4D97-AF65-F5344CB8AC3E}">
        <p14:creationId xmlns:p14="http://schemas.microsoft.com/office/powerpoint/2010/main" val="665673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352800" y="533400"/>
            <a:ext cx="5123180" cy="635000"/>
          </a:xfrm>
          <a:prstGeom prst="rect">
            <a:avLst/>
          </a:prstGeom>
        </p:spPr>
        <p:txBody>
          <a:bodyPr vert="horz" wrap="square" lIns="0" tIns="12065" rIns="0" bIns="0" rtlCol="0">
            <a:spAutoFit/>
          </a:bodyPr>
          <a:lstStyle/>
          <a:p>
            <a:pPr marL="12700" algn="ctr">
              <a:spcBef>
                <a:spcPts val="95"/>
              </a:spcBef>
            </a:pPr>
            <a:r>
              <a:rPr lang="en-IN" b="1" spc="-5" dirty="0">
                <a:latin typeface="Times New Roman" panose="02020603050405020304" pitchFamily="18" charset="0"/>
                <a:cs typeface="Times New Roman" panose="02020603050405020304" pitchFamily="18" charset="0"/>
              </a:rPr>
              <a:t>Bi-Variate Analysis</a:t>
            </a:r>
            <a:endParaRPr b="1" spc="-5" dirty="0">
              <a:latin typeface="Times New Roman" panose="02020603050405020304" pitchFamily="18" charset="0"/>
              <a:cs typeface="Times New Roman" panose="02020603050405020304" pitchFamily="18" charset="0"/>
            </a:endParaRPr>
          </a:p>
        </p:txBody>
      </p:sp>
      <p:pic>
        <p:nvPicPr>
          <p:cNvPr id="20482" name="Picture 2">
            <a:extLst>
              <a:ext uri="{FF2B5EF4-FFF2-40B4-BE49-F238E27FC236}">
                <a16:creationId xmlns:a16="http://schemas.microsoft.com/office/drawing/2014/main" id="{84CCA7C7-134A-B463-BE10-CA37523D8B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7591425" cy="4762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7762B55-9D76-F86D-7815-848DE6C52A32}"/>
              </a:ext>
            </a:extLst>
          </p:cNvPr>
          <p:cNvSpPr txBox="1"/>
          <p:nvPr/>
        </p:nvSpPr>
        <p:spPr>
          <a:xfrm>
            <a:off x="8305800" y="1371600"/>
            <a:ext cx="3276600" cy="2585323"/>
          </a:xfrm>
          <a:prstGeom prst="rect">
            <a:avLst/>
          </a:prstGeom>
          <a:noFill/>
        </p:spPr>
        <p:txBody>
          <a:bodyPr wrap="square" rtlCol="0">
            <a:spAutoFit/>
          </a:bodyPr>
          <a:lstStyle/>
          <a:p>
            <a:pPr algn="l"/>
            <a:r>
              <a:rPr lang="en-US" b="1" i="0" dirty="0">
                <a:solidFill>
                  <a:srgbClr val="000000"/>
                </a:solidFill>
                <a:effectLst/>
                <a:latin typeface="Times New Roman" panose="02020603050405020304" pitchFamily="18" charset="0"/>
                <a:cs typeface="Times New Roman" panose="02020603050405020304" pitchFamily="18" charset="0"/>
              </a:rPr>
              <a:t>Observations</a:t>
            </a:r>
            <a:r>
              <a:rPr lang="en-US" b="0" i="0" dirty="0">
                <a:solidFill>
                  <a:srgbClr val="000000"/>
                </a:solidFill>
                <a:effectLst/>
                <a:latin typeface="Times New Roman" panose="02020603050405020304" pitchFamily="18" charset="0"/>
                <a:cs typeface="Times New Roman" panose="02020603050405020304" pitchFamily="18" charset="0"/>
              </a:rPr>
              <a:t>:</a:t>
            </a:r>
          </a:p>
          <a:p>
            <a:pPr algn="l">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Median,95th percentile,75th percentile of loan amount is highest for loan taken for small business purpose among all purposes.</a:t>
            </a:r>
          </a:p>
          <a:p>
            <a:pPr algn="l">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Debt consolidation is second and Credit card comes 3rd.</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65D7E40-5AC7-0A3C-0023-B8A5362BB41C}"/>
              </a:ext>
            </a:extLst>
          </p:cNvPr>
          <p:cNvSpPr>
            <a:spLocks noGrp="1"/>
          </p:cNvSpPr>
          <p:nvPr>
            <p:ph type="sldNum" sz="quarter" idx="7"/>
          </p:nvPr>
        </p:nvSpPr>
        <p:spPr/>
        <p:txBody>
          <a:bodyPr/>
          <a:lstStyle/>
          <a:p>
            <a:fld id="{B6F15528-21DE-4FAA-801E-634DDDAF4B2B}" type="slidenum">
              <a:rPr lang="en-IN" smtClean="0"/>
              <a:t>17</a:t>
            </a:fld>
            <a:endParaRPr lang="en-IN" dirty="0"/>
          </a:p>
        </p:txBody>
      </p:sp>
    </p:spTree>
    <p:extLst>
      <p:ext uri="{BB962C8B-B14F-4D97-AF65-F5344CB8AC3E}">
        <p14:creationId xmlns:p14="http://schemas.microsoft.com/office/powerpoint/2010/main" val="3145438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200400" y="352961"/>
            <a:ext cx="5123180" cy="635000"/>
          </a:xfrm>
          <a:prstGeom prst="rect">
            <a:avLst/>
          </a:prstGeom>
        </p:spPr>
        <p:txBody>
          <a:bodyPr vert="horz" wrap="square" lIns="0" tIns="12065" rIns="0" bIns="0" rtlCol="0">
            <a:spAutoFit/>
          </a:bodyPr>
          <a:lstStyle/>
          <a:p>
            <a:pPr marL="12700" algn="ctr">
              <a:spcBef>
                <a:spcPts val="95"/>
              </a:spcBef>
            </a:pPr>
            <a:r>
              <a:rPr lang="en-IN" b="1" spc="-5" dirty="0">
                <a:latin typeface="Times New Roman" panose="02020603050405020304" pitchFamily="18" charset="0"/>
                <a:cs typeface="Times New Roman" panose="02020603050405020304" pitchFamily="18" charset="0"/>
              </a:rPr>
              <a:t>Bi-Variate Analysis</a:t>
            </a:r>
            <a:endParaRPr b="1" spc="-5" dirty="0">
              <a:latin typeface="Times New Roman" panose="02020603050405020304" pitchFamily="18" charset="0"/>
              <a:cs typeface="Times New Roman" panose="02020603050405020304" pitchFamily="18" charset="0"/>
            </a:endParaRPr>
          </a:p>
        </p:txBody>
      </p:sp>
      <p:pic>
        <p:nvPicPr>
          <p:cNvPr id="18434" name="Picture 2">
            <a:extLst>
              <a:ext uri="{FF2B5EF4-FFF2-40B4-BE49-F238E27FC236}">
                <a16:creationId xmlns:a16="http://schemas.microsoft.com/office/drawing/2014/main" id="{E5AC2B03-5F78-B6E4-CFFB-2D93590A92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5350093" cy="390071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8D9707C1-D254-5F93-CD5A-FE7A85674E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219200"/>
            <a:ext cx="6172200" cy="390071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5BECE95-FD15-C634-531C-10D50BCE5A6F}"/>
              </a:ext>
            </a:extLst>
          </p:cNvPr>
          <p:cNvSpPr txBox="1"/>
          <p:nvPr/>
        </p:nvSpPr>
        <p:spPr>
          <a:xfrm>
            <a:off x="304799" y="5351152"/>
            <a:ext cx="5250777" cy="1077218"/>
          </a:xfrm>
          <a:prstGeom prst="rect">
            <a:avLst/>
          </a:prstGeom>
          <a:noFill/>
        </p:spPr>
        <p:txBody>
          <a:bodyPr wrap="square" rtlCol="0">
            <a:spAutoFit/>
          </a:bodyPr>
          <a:lstStyle/>
          <a:p>
            <a:r>
              <a:rPr lang="en-US" sz="1600" b="1" i="0" dirty="0">
                <a:solidFill>
                  <a:srgbClr val="000000"/>
                </a:solidFill>
                <a:effectLst/>
                <a:latin typeface="Times New Roman" panose="02020603050405020304" pitchFamily="18" charset="0"/>
                <a:cs typeface="Times New Roman" panose="02020603050405020304" pitchFamily="18" charset="0"/>
              </a:rPr>
              <a:t>Observations</a:t>
            </a:r>
            <a:r>
              <a:rPr lang="en-US" sz="1600" b="0" i="0" dirty="0">
                <a:solidFill>
                  <a:srgbClr val="000000"/>
                </a:solidFill>
                <a:effectLst/>
                <a:latin typeface="Times New Roman" panose="02020603050405020304" pitchFamily="18" charset="0"/>
                <a:cs typeface="Times New Roman" panose="02020603050405020304" pitchFamily="18" charset="0"/>
              </a:rPr>
              <a:t>: </a:t>
            </a:r>
            <a:endParaRPr lang="en-US" sz="1600" dirty="0">
              <a:solidFill>
                <a:srgbClr val="000000"/>
              </a:solidFill>
              <a:latin typeface="Times New Roman" panose="02020603050405020304" pitchFamily="18" charset="0"/>
              <a:cs typeface="Times New Roman" panose="02020603050405020304" pitchFamily="18" charset="0"/>
            </a:endParaRPr>
          </a:p>
          <a:p>
            <a:r>
              <a:rPr lang="en-US" sz="1600" b="0" i="0" dirty="0">
                <a:solidFill>
                  <a:srgbClr val="000000"/>
                </a:solidFill>
                <a:effectLst/>
                <a:latin typeface="Times New Roman" panose="02020603050405020304" pitchFamily="18" charset="0"/>
                <a:cs typeface="Times New Roman" panose="02020603050405020304" pitchFamily="18" charset="0"/>
              </a:rPr>
              <a:t>It is clear that average interest rate is higher for 60 months loan term. Most of the loans issued for longer term had higher interest rates for repayment.</a:t>
            </a:r>
            <a:endParaRPr lang="en-US"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6E3C3DF-E310-6598-C4FE-BD6BAC152FCD}"/>
              </a:ext>
            </a:extLst>
          </p:cNvPr>
          <p:cNvSpPr txBox="1"/>
          <p:nvPr/>
        </p:nvSpPr>
        <p:spPr>
          <a:xfrm>
            <a:off x="5791201" y="5351152"/>
            <a:ext cx="6019800" cy="1384995"/>
          </a:xfrm>
          <a:prstGeom prst="rect">
            <a:avLst/>
          </a:prstGeom>
          <a:noFill/>
        </p:spPr>
        <p:txBody>
          <a:bodyPr wrap="square" rtlCol="0">
            <a:spAutoFit/>
          </a:bodyPr>
          <a:lstStyle/>
          <a:p>
            <a:pPr algn="l"/>
            <a:r>
              <a:rPr lang="en-US" sz="1400" b="1" i="0" dirty="0">
                <a:solidFill>
                  <a:srgbClr val="000000"/>
                </a:solidFill>
                <a:effectLst/>
                <a:latin typeface="Times New Roman" panose="02020603050405020304" pitchFamily="18" charset="0"/>
                <a:cs typeface="Times New Roman" panose="02020603050405020304" pitchFamily="18" charset="0"/>
              </a:rPr>
              <a:t>Observations</a:t>
            </a:r>
            <a:r>
              <a:rPr lang="en-US" sz="1400" b="0" i="0" dirty="0">
                <a:solidFill>
                  <a:srgbClr val="000000"/>
                </a:solidFill>
                <a:effectLst/>
                <a:latin typeface="Times New Roman" panose="02020603050405020304" pitchFamily="18" charset="0"/>
                <a:cs typeface="Times New Roman" panose="02020603050405020304" pitchFamily="18" charset="0"/>
              </a:rPr>
              <a:t>:</a:t>
            </a:r>
          </a:p>
          <a:p>
            <a:pPr algn="l">
              <a:buFont typeface="+mj-lt"/>
              <a:buAutoNum type="arabicPeriod"/>
            </a:pPr>
            <a:r>
              <a:rPr lang="en-US" sz="1400" b="0" i="0" dirty="0">
                <a:solidFill>
                  <a:srgbClr val="000000"/>
                </a:solidFill>
                <a:effectLst/>
                <a:latin typeface="Times New Roman" panose="02020603050405020304" pitchFamily="18" charset="0"/>
                <a:cs typeface="Times New Roman" panose="02020603050405020304" pitchFamily="18" charset="0"/>
              </a:rPr>
              <a:t>A-grade is a top letter grade for a lender to assign to a borrower.</a:t>
            </a:r>
          </a:p>
          <a:p>
            <a:pPr algn="l">
              <a:buFont typeface="+mj-lt"/>
              <a:buAutoNum type="arabicPeriod"/>
            </a:pPr>
            <a:r>
              <a:rPr lang="en-US" sz="1400" b="0" i="0" dirty="0">
                <a:solidFill>
                  <a:srgbClr val="000000"/>
                </a:solidFill>
                <a:effectLst/>
                <a:latin typeface="Times New Roman" panose="02020603050405020304" pitchFamily="18" charset="0"/>
                <a:cs typeface="Times New Roman" panose="02020603050405020304" pitchFamily="18" charset="0"/>
              </a:rPr>
              <a:t>The higher the borrower's credit grade, the lower the interest rate offered to that borrower on a loan.</a:t>
            </a:r>
          </a:p>
          <a:p>
            <a:pPr algn="l">
              <a:buFont typeface="+mj-lt"/>
              <a:buAutoNum type="arabicPeriod"/>
            </a:pPr>
            <a:r>
              <a:rPr lang="en-US" sz="1400" b="0" i="0" dirty="0">
                <a:solidFill>
                  <a:srgbClr val="000000"/>
                </a:solidFill>
                <a:effectLst/>
                <a:latin typeface="Times New Roman" panose="02020603050405020304" pitchFamily="18" charset="0"/>
                <a:cs typeface="Times New Roman" panose="02020603050405020304" pitchFamily="18" charset="0"/>
              </a:rPr>
              <a:t>It is clear that interest rate is increasing with grades moving from A to F.</a:t>
            </a:r>
          </a:p>
          <a:p>
            <a:endParaRPr lang="en-US" sz="1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C83C661D-7D2D-2651-383A-DC4FE8905F81}"/>
              </a:ext>
            </a:extLst>
          </p:cNvPr>
          <p:cNvSpPr>
            <a:spLocks noGrp="1"/>
          </p:cNvSpPr>
          <p:nvPr>
            <p:ph type="sldNum" sz="quarter" idx="7"/>
          </p:nvPr>
        </p:nvSpPr>
        <p:spPr/>
        <p:txBody>
          <a:bodyPr/>
          <a:lstStyle/>
          <a:p>
            <a:fld id="{B6F15528-21DE-4FAA-801E-634DDDAF4B2B}" type="slidenum">
              <a:rPr lang="en-IN" smtClean="0"/>
              <a:t>18</a:t>
            </a:fld>
            <a:endParaRPr lang="en-IN" dirty="0"/>
          </a:p>
        </p:txBody>
      </p:sp>
    </p:spTree>
    <p:extLst>
      <p:ext uri="{BB962C8B-B14F-4D97-AF65-F5344CB8AC3E}">
        <p14:creationId xmlns:p14="http://schemas.microsoft.com/office/powerpoint/2010/main" val="405797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382010" y="466373"/>
            <a:ext cx="5123180" cy="635000"/>
          </a:xfrm>
          <a:prstGeom prst="rect">
            <a:avLst/>
          </a:prstGeom>
        </p:spPr>
        <p:txBody>
          <a:bodyPr vert="horz" wrap="square" lIns="0" tIns="12065" rIns="0" bIns="0" rtlCol="0">
            <a:spAutoFit/>
          </a:bodyPr>
          <a:lstStyle/>
          <a:p>
            <a:pPr marL="12700" algn="ctr">
              <a:spcBef>
                <a:spcPts val="95"/>
              </a:spcBef>
            </a:pPr>
            <a:r>
              <a:rPr lang="en-IN" b="1" spc="-5" dirty="0">
                <a:latin typeface="Times New Roman" panose="02020603050405020304" pitchFamily="18" charset="0"/>
                <a:cs typeface="Times New Roman" panose="02020603050405020304" pitchFamily="18" charset="0"/>
              </a:rPr>
              <a:t>Bi-Variate Analysis</a:t>
            </a:r>
            <a:endParaRPr b="1" spc="-5" dirty="0">
              <a:latin typeface="Times New Roman" panose="02020603050405020304" pitchFamily="18" charset="0"/>
              <a:cs typeface="Times New Roman" panose="02020603050405020304" pitchFamily="18" charset="0"/>
            </a:endParaRPr>
          </a:p>
        </p:txBody>
      </p:sp>
      <p:pic>
        <p:nvPicPr>
          <p:cNvPr id="24578" name="Picture 2">
            <a:extLst>
              <a:ext uri="{FF2B5EF4-FFF2-40B4-BE49-F238E27FC236}">
                <a16:creationId xmlns:a16="http://schemas.microsoft.com/office/drawing/2014/main" id="{9D8C844A-21B4-CF2D-002C-31D2B3940A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17385"/>
            <a:ext cx="5638800" cy="358321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2306E8FD-295C-2E55-ABB3-79B623A135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5591" y="1217385"/>
            <a:ext cx="5681609" cy="358321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5655BB9-D2C7-F035-5D43-41404AFE4116}"/>
              </a:ext>
            </a:extLst>
          </p:cNvPr>
          <p:cNvSpPr txBox="1"/>
          <p:nvPr/>
        </p:nvSpPr>
        <p:spPr>
          <a:xfrm>
            <a:off x="304800" y="5029200"/>
            <a:ext cx="5867401" cy="954107"/>
          </a:xfrm>
          <a:prstGeom prst="rect">
            <a:avLst/>
          </a:prstGeom>
          <a:noFill/>
        </p:spPr>
        <p:txBody>
          <a:bodyPr wrap="square" rtlCol="0">
            <a:spAutoFit/>
          </a:bodyPr>
          <a:lstStyle/>
          <a:p>
            <a:r>
              <a:rPr lang="en-US" sz="1400" b="1" i="0" dirty="0">
                <a:solidFill>
                  <a:srgbClr val="000000"/>
                </a:solidFill>
                <a:effectLst/>
                <a:latin typeface="Helvetica Neue"/>
              </a:rPr>
              <a:t>Observations</a:t>
            </a:r>
            <a:r>
              <a:rPr lang="en-US" sz="1400" b="0" i="0" dirty="0">
                <a:solidFill>
                  <a:srgbClr val="000000"/>
                </a:solidFill>
                <a:effectLst/>
                <a:latin typeface="Helvetica Neue"/>
              </a:rPr>
              <a:t>: </a:t>
            </a:r>
            <a:endParaRPr lang="en-US" sz="1400" dirty="0">
              <a:solidFill>
                <a:srgbClr val="000000"/>
              </a:solidFill>
              <a:latin typeface="Helvetica Neue"/>
            </a:endParaRPr>
          </a:p>
          <a:p>
            <a:r>
              <a:rPr lang="en-US" sz="1400" b="0" i="0" dirty="0">
                <a:solidFill>
                  <a:srgbClr val="000000"/>
                </a:solidFill>
                <a:effectLst/>
                <a:latin typeface="Helvetica Neue"/>
              </a:rPr>
              <a:t>It is clear that interest rate is increasing with loan amount increase. Probably when loan amount is more it is taken for longer loan term, we saw earlier that longer the loan term more the interest rate.</a:t>
            </a:r>
            <a:endParaRPr lang="en-US" sz="1400" dirty="0"/>
          </a:p>
        </p:txBody>
      </p:sp>
      <p:sp>
        <p:nvSpPr>
          <p:cNvPr id="5" name="TextBox 4">
            <a:extLst>
              <a:ext uri="{FF2B5EF4-FFF2-40B4-BE49-F238E27FC236}">
                <a16:creationId xmlns:a16="http://schemas.microsoft.com/office/drawing/2014/main" id="{1B529C10-D9F7-DAB7-C293-3C0CBE2BF8D3}"/>
              </a:ext>
            </a:extLst>
          </p:cNvPr>
          <p:cNvSpPr txBox="1"/>
          <p:nvPr/>
        </p:nvSpPr>
        <p:spPr>
          <a:xfrm>
            <a:off x="6205591" y="5032625"/>
            <a:ext cx="5638800" cy="954107"/>
          </a:xfrm>
          <a:prstGeom prst="rect">
            <a:avLst/>
          </a:prstGeom>
          <a:noFill/>
        </p:spPr>
        <p:txBody>
          <a:bodyPr wrap="square" rtlCol="0">
            <a:spAutoFit/>
          </a:bodyPr>
          <a:lstStyle/>
          <a:p>
            <a:r>
              <a:rPr lang="en-US" sz="1400" b="1" i="0" dirty="0">
                <a:solidFill>
                  <a:srgbClr val="000000"/>
                </a:solidFill>
                <a:effectLst/>
                <a:latin typeface="Helvetica Neue"/>
              </a:rPr>
              <a:t>Observations</a:t>
            </a:r>
            <a:r>
              <a:rPr lang="en-US" sz="1400" b="0" i="0" dirty="0">
                <a:solidFill>
                  <a:srgbClr val="000000"/>
                </a:solidFill>
                <a:effectLst/>
                <a:latin typeface="Helvetica Neue"/>
              </a:rPr>
              <a:t>: </a:t>
            </a:r>
            <a:endParaRPr lang="en-US" sz="1400" dirty="0">
              <a:solidFill>
                <a:srgbClr val="000000"/>
              </a:solidFill>
              <a:latin typeface="Helvetica Neue"/>
            </a:endParaRPr>
          </a:p>
          <a:p>
            <a:r>
              <a:rPr lang="en-US" sz="1400" b="0" i="0" dirty="0">
                <a:solidFill>
                  <a:srgbClr val="000000"/>
                </a:solidFill>
                <a:effectLst/>
                <a:latin typeface="Helvetica Neue"/>
              </a:rPr>
              <a:t>If your DTI is low enough you may get a lower interest rate. Plot shows no significant variation but there is slight increase in interest rate with increase in DTI.</a:t>
            </a:r>
            <a:endParaRPr lang="en-US" sz="1400" dirty="0"/>
          </a:p>
        </p:txBody>
      </p:sp>
      <p:sp>
        <p:nvSpPr>
          <p:cNvPr id="8" name="Slide Number Placeholder 7">
            <a:extLst>
              <a:ext uri="{FF2B5EF4-FFF2-40B4-BE49-F238E27FC236}">
                <a16:creationId xmlns:a16="http://schemas.microsoft.com/office/drawing/2014/main" id="{BA0EEAFB-D1C0-8CA7-CCB5-09AEC7A90048}"/>
              </a:ext>
            </a:extLst>
          </p:cNvPr>
          <p:cNvSpPr>
            <a:spLocks noGrp="1"/>
          </p:cNvSpPr>
          <p:nvPr>
            <p:ph type="sldNum" sz="quarter" idx="7"/>
          </p:nvPr>
        </p:nvSpPr>
        <p:spPr/>
        <p:txBody>
          <a:bodyPr/>
          <a:lstStyle/>
          <a:p>
            <a:fld id="{B6F15528-21DE-4FAA-801E-634DDDAF4B2B}" type="slidenum">
              <a:rPr lang="en-IN" smtClean="0"/>
              <a:t>19</a:t>
            </a:fld>
            <a:endParaRPr lang="en-IN" dirty="0"/>
          </a:p>
        </p:txBody>
      </p:sp>
    </p:spTree>
    <p:extLst>
      <p:ext uri="{BB962C8B-B14F-4D97-AF65-F5344CB8AC3E}">
        <p14:creationId xmlns:p14="http://schemas.microsoft.com/office/powerpoint/2010/main" val="1619756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3689" y="1848321"/>
            <a:ext cx="11012805" cy="4110741"/>
          </a:xfrm>
          <a:prstGeom prst="rect">
            <a:avLst/>
          </a:prstGeom>
        </p:spPr>
        <p:txBody>
          <a:bodyPr vert="horz" wrap="square" lIns="0" tIns="47625" rIns="0" bIns="0" rtlCol="0">
            <a:spAutoFit/>
          </a:bodyPr>
          <a:lstStyle/>
          <a:p>
            <a:pPr marL="342900" indent="-342900">
              <a:buFont typeface="Wingdings" panose="05000000000000000000" pitchFamily="2" charset="2"/>
              <a:buChar char="q"/>
            </a:pPr>
            <a:r>
              <a:rPr lang="en-GB" sz="2400" b="1" dirty="0">
                <a:latin typeface="Times New Roman" panose="02020603050405020304" pitchFamily="18" charset="0"/>
                <a:cs typeface="Times New Roman" panose="02020603050405020304" pitchFamily="18" charset="0"/>
              </a:rPr>
              <a:t>Lending club , </a:t>
            </a:r>
            <a:r>
              <a:rPr lang="en-GB" sz="2400" dirty="0">
                <a:latin typeface="Times New Roman" panose="02020603050405020304" pitchFamily="18" charset="0"/>
                <a:cs typeface="Times New Roman" panose="02020603050405020304" pitchFamily="18" charset="0"/>
              </a:rPr>
              <a:t>a finance company is the largest online loan marketplace, facilitating personal loans, business loans, and financing of medical procedures. Borrowers can easily access lower interest rate loans through a fast online interface. </a:t>
            </a:r>
          </a:p>
          <a:p>
            <a:pPr marL="342900" indent="-342900">
              <a:buFont typeface="Wingdings" panose="05000000000000000000" pitchFamily="2" charset="2"/>
              <a:buChar char="q"/>
            </a:pPr>
            <a:r>
              <a:rPr lang="en-GB" sz="2400" dirty="0">
                <a:latin typeface="Times New Roman" panose="02020603050405020304" pitchFamily="18" charset="0"/>
                <a:cs typeface="Times New Roman" panose="02020603050405020304" pitchFamily="18" charset="0"/>
              </a:rPr>
              <a:t>To be profitable in business, </a:t>
            </a:r>
            <a:r>
              <a:rPr lang="en-GB" sz="2400" b="1" dirty="0">
                <a:latin typeface="Times New Roman" panose="02020603050405020304" pitchFamily="18" charset="0"/>
                <a:cs typeface="Times New Roman" panose="02020603050405020304" pitchFamily="18" charset="0"/>
              </a:rPr>
              <a:t>Lending Club </a:t>
            </a:r>
            <a:r>
              <a:rPr lang="en-GB" sz="2400" dirty="0">
                <a:latin typeface="Times New Roman" panose="02020603050405020304" pitchFamily="18" charset="0"/>
                <a:cs typeface="Times New Roman" panose="02020603050405020304" pitchFamily="18" charset="0"/>
              </a:rPr>
              <a:t>needs to control credit loss which arises from lending loans to ‘risky’ applicants. </a:t>
            </a:r>
          </a:p>
          <a:p>
            <a:pPr marL="342900" indent="-342900">
              <a:buFont typeface="Wingdings" panose="05000000000000000000" pitchFamily="2" charset="2"/>
              <a:buChar char="q"/>
            </a:pPr>
            <a:r>
              <a:rPr lang="en-GB" sz="2400" dirty="0">
                <a:latin typeface="Times New Roman" panose="02020603050405020304" pitchFamily="18" charset="0"/>
                <a:cs typeface="Times New Roman" panose="02020603050405020304" pitchFamily="18" charset="0"/>
              </a:rPr>
              <a:t>To mitigate risky lending , the company must be able to identify these risky loan applicants, then such loans can be reduced thereby cutting down the amount of credit loss.</a:t>
            </a:r>
          </a:p>
          <a:p>
            <a:pPr marL="342900" indent="-342900">
              <a:buFont typeface="Wingdings" panose="05000000000000000000" pitchFamily="2" charset="2"/>
              <a:buChar char="q"/>
            </a:pPr>
            <a:r>
              <a:rPr lang="en-GB" sz="2400" dirty="0">
                <a:latin typeface="Times New Roman" panose="02020603050405020304" pitchFamily="18" charset="0"/>
                <a:cs typeface="Times New Roman" panose="02020603050405020304" pitchFamily="18" charset="0"/>
              </a:rPr>
              <a:t>In other words, the company wants to understand the driving factors (or driver variables) behind loan default, i.e. the variables which are strong indicators of default.  The company can utilise this knowledge for its portfolio and risk assessment. </a:t>
            </a:r>
            <a:endParaRPr lang="en-IN" sz="24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title"/>
          </p:nvPr>
        </p:nvSpPr>
        <p:spPr>
          <a:xfrm>
            <a:off x="2819400" y="703404"/>
            <a:ext cx="6934200" cy="627736"/>
          </a:xfrm>
          <a:prstGeom prst="rect">
            <a:avLst/>
          </a:prstGeom>
        </p:spPr>
        <p:txBody>
          <a:bodyPr vert="horz" wrap="square" lIns="0" tIns="12065" rIns="0" bIns="0" rtlCol="0">
            <a:spAutoFit/>
          </a:bodyPr>
          <a:lstStyle/>
          <a:p>
            <a:pPr marL="12700" algn="ctr">
              <a:lnSpc>
                <a:spcPct val="100000"/>
              </a:lnSpc>
              <a:spcBef>
                <a:spcPts val="95"/>
              </a:spcBef>
            </a:pPr>
            <a:r>
              <a:rPr lang="en-IN" sz="4000" b="1" dirty="0">
                <a:latin typeface="Times New Roman" panose="02020603050405020304" pitchFamily="18" charset="0"/>
                <a:cs typeface="Times New Roman" panose="02020603050405020304" pitchFamily="18" charset="0"/>
              </a:rPr>
              <a:t>Business Understanding</a:t>
            </a:r>
            <a:endParaRPr b="1" spc="-5"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967554B-EA72-2662-5B76-B01DAF21ACEA}"/>
              </a:ext>
            </a:extLst>
          </p:cNvPr>
          <p:cNvSpPr>
            <a:spLocks noGrp="1"/>
          </p:cNvSpPr>
          <p:nvPr>
            <p:ph type="sldNum" sz="quarter" idx="7"/>
          </p:nvPr>
        </p:nvSpPr>
        <p:spPr/>
        <p:txBody>
          <a:bodyPr/>
          <a:lstStyle/>
          <a:p>
            <a:fld id="{B6F15528-21DE-4FAA-801E-634DDDAF4B2B}" type="slidenum">
              <a:rPr lang="en-IN" smtClean="0"/>
              <a:t>2</a:t>
            </a:fld>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276600" y="355600"/>
            <a:ext cx="5123180" cy="635000"/>
          </a:xfrm>
          <a:prstGeom prst="rect">
            <a:avLst/>
          </a:prstGeom>
        </p:spPr>
        <p:txBody>
          <a:bodyPr vert="horz" wrap="square" lIns="0" tIns="12065" rIns="0" bIns="0" rtlCol="0">
            <a:spAutoFit/>
          </a:bodyPr>
          <a:lstStyle/>
          <a:p>
            <a:pPr marL="12700" algn="ctr">
              <a:spcBef>
                <a:spcPts val="95"/>
              </a:spcBef>
            </a:pPr>
            <a:r>
              <a:rPr lang="en-IN" b="1" spc="-5" dirty="0">
                <a:latin typeface="Times New Roman" panose="02020603050405020304" pitchFamily="18" charset="0"/>
                <a:cs typeface="Times New Roman" panose="02020603050405020304" pitchFamily="18" charset="0"/>
              </a:rPr>
              <a:t>Bi-Variate Analysis</a:t>
            </a:r>
            <a:endParaRPr b="1" spc="-5"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34480034-D168-DA02-578B-AC1994B8F7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58572"/>
            <a:ext cx="9317302" cy="546513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4C05D32-8D75-D2A8-6160-E35A2E37309C}"/>
              </a:ext>
            </a:extLst>
          </p:cNvPr>
          <p:cNvSpPr txBox="1"/>
          <p:nvPr/>
        </p:nvSpPr>
        <p:spPr>
          <a:xfrm>
            <a:off x="10134600" y="914400"/>
            <a:ext cx="2057400" cy="5909310"/>
          </a:xfrm>
          <a:prstGeom prst="rect">
            <a:avLst/>
          </a:prstGeom>
          <a:noFill/>
        </p:spPr>
        <p:txBody>
          <a:bodyPr wrap="square" rtlCol="0">
            <a:spAutoFit/>
          </a:bodyPr>
          <a:lstStyle/>
          <a:p>
            <a:r>
              <a:rPr lang="en-US" sz="1400" b="1" dirty="0"/>
              <a:t>Correlation Matrix :</a:t>
            </a:r>
          </a:p>
          <a:p>
            <a:endParaRPr lang="en-US" sz="1400" dirty="0"/>
          </a:p>
          <a:p>
            <a:pPr algn="l"/>
            <a:r>
              <a:rPr lang="en-US" sz="1400" b="1" i="0" dirty="0">
                <a:solidFill>
                  <a:srgbClr val="000000"/>
                </a:solidFill>
                <a:effectLst/>
                <a:latin typeface="Helvetica Neue"/>
              </a:rPr>
              <a:t>Observation:</a:t>
            </a:r>
          </a:p>
          <a:p>
            <a:pPr algn="l">
              <a:buFont typeface="+mj-lt"/>
              <a:buAutoNum type="arabicPeriod"/>
            </a:pPr>
            <a:r>
              <a:rPr lang="en-US" sz="1400" b="0" i="0" dirty="0">
                <a:solidFill>
                  <a:srgbClr val="000000"/>
                </a:solidFill>
                <a:effectLst/>
                <a:latin typeface="Helvetica Neue"/>
              </a:rPr>
              <a:t>Loan amount, investor amount, funding amount are strongly correlated.</a:t>
            </a:r>
          </a:p>
          <a:p>
            <a:pPr algn="l">
              <a:buFont typeface="+mj-lt"/>
              <a:buAutoNum type="arabicPeriod"/>
            </a:pPr>
            <a:r>
              <a:rPr lang="en-US" sz="1400" b="0" i="0" dirty="0">
                <a:solidFill>
                  <a:srgbClr val="000000"/>
                </a:solidFill>
                <a:effectLst/>
                <a:latin typeface="Helvetica Neue"/>
              </a:rPr>
              <a:t>Annual income with DTI(Debt-to-income ratio) is negatively correlated.</a:t>
            </a:r>
          </a:p>
          <a:p>
            <a:pPr algn="l">
              <a:buFont typeface="+mj-lt"/>
              <a:buAutoNum type="arabicPeriod"/>
            </a:pPr>
            <a:r>
              <a:rPr lang="en-US" sz="1400" b="0" i="0" dirty="0">
                <a:solidFill>
                  <a:srgbClr val="000000"/>
                </a:solidFill>
                <a:effectLst/>
                <a:latin typeface="Helvetica Neue"/>
              </a:rPr>
              <a:t>Debt income ratio is the percentage of a consumer's monthly gross income that goes toward paying debts which means when annual income is low DTI is high &amp; vice versa.</a:t>
            </a:r>
          </a:p>
          <a:p>
            <a:pPr algn="l">
              <a:buFont typeface="+mj-lt"/>
              <a:buAutoNum type="arabicPeriod"/>
            </a:pPr>
            <a:r>
              <a:rPr lang="en-US" sz="1400" b="0" i="0" dirty="0">
                <a:solidFill>
                  <a:srgbClr val="000000"/>
                </a:solidFill>
                <a:effectLst/>
                <a:latin typeface="Helvetica Neue"/>
              </a:rPr>
              <a:t>Positive correlation between annual income and employment years which means income increases with work experience ;)</a:t>
            </a:r>
          </a:p>
          <a:p>
            <a:endParaRPr lang="en-US" sz="1400" dirty="0"/>
          </a:p>
        </p:txBody>
      </p:sp>
      <p:sp>
        <p:nvSpPr>
          <p:cNvPr id="4" name="Slide Number Placeholder 3">
            <a:extLst>
              <a:ext uri="{FF2B5EF4-FFF2-40B4-BE49-F238E27FC236}">
                <a16:creationId xmlns:a16="http://schemas.microsoft.com/office/drawing/2014/main" id="{6E6156CC-F45C-F8EB-37A8-B244F8D5D32B}"/>
              </a:ext>
            </a:extLst>
          </p:cNvPr>
          <p:cNvSpPr>
            <a:spLocks noGrp="1"/>
          </p:cNvSpPr>
          <p:nvPr>
            <p:ph type="sldNum" sz="quarter" idx="7"/>
          </p:nvPr>
        </p:nvSpPr>
        <p:spPr/>
        <p:txBody>
          <a:bodyPr/>
          <a:lstStyle/>
          <a:p>
            <a:fld id="{B6F15528-21DE-4FAA-801E-634DDDAF4B2B}" type="slidenum">
              <a:rPr lang="en-IN" smtClean="0"/>
              <a:t>20</a:t>
            </a:fld>
            <a:endParaRPr lang="en-IN" dirty="0"/>
          </a:p>
        </p:txBody>
      </p:sp>
    </p:spTree>
    <p:extLst>
      <p:ext uri="{BB962C8B-B14F-4D97-AF65-F5344CB8AC3E}">
        <p14:creationId xmlns:p14="http://schemas.microsoft.com/office/powerpoint/2010/main" val="4208362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05B66-0BC8-5AF9-AB71-469E699540F5}"/>
              </a:ext>
            </a:extLst>
          </p:cNvPr>
          <p:cNvSpPr>
            <a:spLocks noGrp="1"/>
          </p:cNvSpPr>
          <p:nvPr>
            <p:ph type="title"/>
          </p:nvPr>
        </p:nvSpPr>
        <p:spPr>
          <a:xfrm>
            <a:off x="4893264" y="826848"/>
            <a:ext cx="2879136" cy="620952"/>
          </a:xfrm>
        </p:spPr>
        <p:txBody>
          <a:bodyPr/>
          <a:lstStyle/>
          <a:p>
            <a:pPr algn="ctr"/>
            <a:r>
              <a:rPr lang="en-IN" b="1"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62E154D1-90A9-B020-B3DD-FA930B89B1D1}"/>
              </a:ext>
            </a:extLst>
          </p:cNvPr>
          <p:cNvSpPr>
            <a:spLocks noGrp="1"/>
          </p:cNvSpPr>
          <p:nvPr>
            <p:ph type="body" idx="1"/>
          </p:nvPr>
        </p:nvSpPr>
        <p:spPr>
          <a:xfrm>
            <a:off x="483688" y="1848320"/>
            <a:ext cx="11403511" cy="4561313"/>
          </a:xfrm>
        </p:spPr>
        <p:txBody>
          <a:bodyPr/>
          <a:lstStyle/>
          <a:p>
            <a:pPr marL="285750" indent="-285750">
              <a:lnSpc>
                <a:spcPct val="150000"/>
              </a:lnSpc>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Lending club should reduce the high interest loans for 60 months tenure, they are prone to loan default.</a:t>
            </a:r>
          </a:p>
          <a:p>
            <a:pPr marL="285750" indent="-285750">
              <a:lnSpc>
                <a:spcPct val="150000"/>
              </a:lnSpc>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Grades are good metric for detecting defaulters. Lending club should examine more information from borrowers before issuing loans to Low grade (G to A).</a:t>
            </a:r>
          </a:p>
          <a:p>
            <a:pPr marL="285750" indent="-285750">
              <a:lnSpc>
                <a:spcPct val="150000"/>
              </a:lnSpc>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Lending Club should control their number of loan issues to borrowers who are from CA, FL and NY to make profits.</a:t>
            </a:r>
          </a:p>
          <a:p>
            <a:pPr marL="285750" indent="-285750">
              <a:lnSpc>
                <a:spcPct val="150000"/>
              </a:lnSpc>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Small business loans are defaulted more. Lending club should stop/reduce issuing the loans to them.</a:t>
            </a:r>
          </a:p>
          <a:p>
            <a:pPr marL="285750" indent="-285750">
              <a:lnSpc>
                <a:spcPct val="150000"/>
              </a:lnSpc>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Borrowers with mortgage home ownership are taking higher loans and defaulting the approved loans.</a:t>
            </a:r>
          </a:p>
          <a:p>
            <a:pPr marL="285750" indent="-285750">
              <a:lnSpc>
                <a:spcPct val="150000"/>
              </a:lnSpc>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Lending club should stop giving loans to this category when loan amount requested is more than 12000.</a:t>
            </a:r>
          </a:p>
          <a:p>
            <a:pPr marL="285750" indent="-285750">
              <a:lnSpc>
                <a:spcPct val="150000"/>
              </a:lnSpc>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People with more number of public derogatory records are having more chance of filing a bankruptcy. </a:t>
            </a:r>
          </a:p>
          <a:p>
            <a:pPr marL="285750" indent="-285750">
              <a:lnSpc>
                <a:spcPct val="150000"/>
              </a:lnSpc>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Lending club should make sure there are no public derogatory records for borrower.</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DE056AF-08D0-2179-F8F7-0F24B2A25CCF}"/>
              </a:ext>
            </a:extLst>
          </p:cNvPr>
          <p:cNvSpPr>
            <a:spLocks noGrp="1"/>
          </p:cNvSpPr>
          <p:nvPr>
            <p:ph type="sldNum" sz="quarter" idx="7"/>
          </p:nvPr>
        </p:nvSpPr>
        <p:spPr/>
        <p:txBody>
          <a:bodyPr/>
          <a:lstStyle/>
          <a:p>
            <a:fld id="{B6F15528-21DE-4FAA-801E-634DDDAF4B2B}" type="slidenum">
              <a:rPr lang="en-IN" smtClean="0"/>
              <a:t>21</a:t>
            </a:fld>
            <a:endParaRPr lang="en-IN" dirty="0"/>
          </a:p>
        </p:txBody>
      </p:sp>
    </p:spTree>
    <p:extLst>
      <p:ext uri="{BB962C8B-B14F-4D97-AF65-F5344CB8AC3E}">
        <p14:creationId xmlns:p14="http://schemas.microsoft.com/office/powerpoint/2010/main" val="2206610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35352" y="754543"/>
            <a:ext cx="4555536" cy="635000"/>
          </a:xfrm>
          <a:prstGeom prst="rect">
            <a:avLst/>
          </a:prstGeom>
        </p:spPr>
        <p:txBody>
          <a:bodyPr vert="horz" wrap="square" lIns="0" tIns="12065" rIns="0" bIns="0" rtlCol="0">
            <a:spAutoFit/>
          </a:bodyPr>
          <a:lstStyle/>
          <a:p>
            <a:pPr marL="12700" algn="ctr">
              <a:lnSpc>
                <a:spcPct val="100000"/>
              </a:lnSpc>
              <a:spcBef>
                <a:spcPts val="95"/>
              </a:spcBef>
            </a:pPr>
            <a:r>
              <a:rPr lang="en-IN" b="1" spc="-5" dirty="0">
                <a:latin typeface="Times New Roman" panose="02020603050405020304" pitchFamily="18" charset="0"/>
                <a:cs typeface="Times New Roman" panose="02020603050405020304" pitchFamily="18" charset="0"/>
              </a:rPr>
              <a:t>Problem Statement</a:t>
            </a:r>
            <a:endParaRPr b="1" spc="-5"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1E3FA16-D206-BB9B-47AA-0CF6AB4DE3AC}"/>
              </a:ext>
            </a:extLst>
          </p:cNvPr>
          <p:cNvSpPr>
            <a:spLocks noGrp="1"/>
          </p:cNvSpPr>
          <p:nvPr>
            <p:ph sz="half" idx="2"/>
          </p:nvPr>
        </p:nvSpPr>
        <p:spPr>
          <a:xfrm>
            <a:off x="609600" y="1577340"/>
            <a:ext cx="5303520" cy="4801314"/>
          </a:xfrm>
        </p:spPr>
        <p:txBody>
          <a:bodyPr/>
          <a:lstStyle/>
          <a:p>
            <a:pPr marL="285750" indent="-285750">
              <a:buFont typeface="Wingdings" panose="05000000000000000000" pitchFamily="2" charset="2"/>
              <a:buChar char="q"/>
            </a:pPr>
            <a:r>
              <a:rPr lang="en-GB" sz="1400" dirty="0">
                <a:latin typeface="Times New Roman" panose="02020603050405020304" pitchFamily="18" charset="0"/>
                <a:cs typeface="Times New Roman" panose="02020603050405020304" pitchFamily="18" charset="0"/>
              </a:rPr>
              <a:t>Lending Club wants to understand the driving factors (or driver variables) behind loan default, i.e. the variables which are strong indicators of default. So that company can utilise this knowledge for its portfolio and risk assessment. </a:t>
            </a:r>
            <a:endParaRPr lang="en-I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GB" sz="1400" dirty="0">
                <a:latin typeface="Times New Roman" panose="02020603050405020304" pitchFamily="18" charset="0"/>
                <a:cs typeface="Times New Roman" panose="02020603050405020304" pitchFamily="18" charset="0"/>
              </a:rPr>
              <a:t>As per process, when the company receives a loan application, the company has to make a decision for loan approval based on the applicant’s profile. </a:t>
            </a:r>
          </a:p>
          <a:p>
            <a:pPr marL="285750" indent="-285750">
              <a:buFont typeface="Wingdings" panose="05000000000000000000" pitchFamily="2" charset="2"/>
              <a:buChar char="q"/>
            </a:pPr>
            <a:r>
              <a:rPr lang="en-GB" sz="1400" dirty="0">
                <a:latin typeface="Times New Roman" panose="02020603050405020304" pitchFamily="18" charset="0"/>
                <a:cs typeface="Times New Roman" panose="02020603050405020304" pitchFamily="18" charset="0"/>
              </a:rPr>
              <a:t>Two types of risks are associated with the bank’s decision:</a:t>
            </a:r>
          </a:p>
          <a:p>
            <a:pPr marL="742950" lvl="1" indent="-285750">
              <a:buFont typeface="Wingdings" panose="05000000000000000000" pitchFamily="2" charset="2"/>
              <a:buChar char="q"/>
            </a:pPr>
            <a:r>
              <a:rPr lang="en-GB" sz="1400" dirty="0">
                <a:latin typeface="Times New Roman" panose="02020603050405020304" pitchFamily="18" charset="0"/>
                <a:cs typeface="Times New Roman" panose="02020603050405020304" pitchFamily="18" charset="0"/>
              </a:rPr>
              <a:t>If the applicant is likely to repay the loan, then not approving the loan results in a loss of business to the company</a:t>
            </a:r>
          </a:p>
          <a:p>
            <a:pPr marL="742950" lvl="1" indent="-285750">
              <a:buFont typeface="Wingdings" panose="05000000000000000000" pitchFamily="2" charset="2"/>
              <a:buChar char="q"/>
            </a:pPr>
            <a:r>
              <a:rPr lang="en-GB" sz="1400" dirty="0">
                <a:latin typeface="Times New Roman" panose="02020603050405020304" pitchFamily="18" charset="0"/>
                <a:cs typeface="Times New Roman" panose="02020603050405020304" pitchFamily="18" charset="0"/>
              </a:rPr>
              <a:t>If the applicant is not likely to repay the loan, i.e. he/she is likely to default, then approving the loan may lead to a financial loss for the company</a:t>
            </a:r>
          </a:p>
          <a:p>
            <a:pPr marL="285750" indent="-285750">
              <a:buFont typeface="Wingdings" panose="05000000000000000000" pitchFamily="2" charset="2"/>
              <a:buChar char="q"/>
            </a:pPr>
            <a:r>
              <a:rPr lang="en-GB" sz="1400" dirty="0">
                <a:latin typeface="Times New Roman" panose="02020603050405020304" pitchFamily="18" charset="0"/>
                <a:cs typeface="Times New Roman" panose="02020603050405020304" pitchFamily="18" charset="0"/>
              </a:rPr>
              <a:t>We are given past data containing information about past loan applicants and whether they ‘defaulted’ or not. </a:t>
            </a:r>
          </a:p>
          <a:p>
            <a:pPr marL="285750" indent="-285750">
              <a:buFont typeface="Wingdings" panose="05000000000000000000" pitchFamily="2" charset="2"/>
              <a:buChar char="q"/>
            </a:pPr>
            <a:r>
              <a:rPr lang="en-GB" sz="1400" dirty="0">
                <a:latin typeface="Times New Roman" panose="02020603050405020304" pitchFamily="18" charset="0"/>
                <a:cs typeface="Times New Roman" panose="02020603050405020304" pitchFamily="18" charset="0"/>
              </a:rPr>
              <a:t>The aim is to identify patterns which indicate if a person is likely to default, which may be used for taking actions such as denying the loan, reducing the amount of loan, lending (to risky applicants) at a higher interest rate, etc.</a:t>
            </a:r>
          </a:p>
          <a:p>
            <a:pPr marL="285750" indent="-285750">
              <a:buFont typeface="Wingdings" panose="05000000000000000000" pitchFamily="2" charset="2"/>
              <a:buChar char="q"/>
            </a:pPr>
            <a:r>
              <a:rPr lang="en-GB" sz="1400" dirty="0">
                <a:latin typeface="Times New Roman" panose="02020603050405020304" pitchFamily="18" charset="0"/>
                <a:cs typeface="Times New Roman" panose="02020603050405020304" pitchFamily="18" charset="0"/>
              </a:rPr>
              <a:t>In this case study, you will use EDA to understand how consumer attributes and loan attributes influence the tendency of default.</a:t>
            </a:r>
            <a:endParaRPr lang="en-IN" sz="14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7" name="Picture 2" descr="Figure 1. Loan Data Set">
            <a:extLst>
              <a:ext uri="{FF2B5EF4-FFF2-40B4-BE49-F238E27FC236}">
                <a16:creationId xmlns:a16="http://schemas.microsoft.com/office/drawing/2014/main" id="{7D002C20-5209-D597-1B2B-B2F21669B547}"/>
              </a:ext>
            </a:extLst>
          </p:cNvPr>
          <p:cNvPicPr>
            <a:picLocks noGrp="1" noChangeAspect="1" noChangeArrowheads="1"/>
          </p:cNvPicPr>
          <p:nvPr>
            <p:ph sz="half" idx="3"/>
          </p:nvPr>
        </p:nvPicPr>
        <p:blipFill>
          <a:blip r:embed="rId2" cstate="print">
            <a:extLst>
              <a:ext uri="{28A0092B-C50C-407E-A947-70E740481C1C}">
                <a14:useLocalDpi xmlns:a14="http://schemas.microsoft.com/office/drawing/2010/main" val="0"/>
              </a:ext>
            </a:extLst>
          </a:blip>
          <a:stretch>
            <a:fillRect/>
          </a:stretch>
        </p:blipFill>
        <p:spPr bwMode="auto">
          <a:xfrm>
            <a:off x="6278563" y="2480922"/>
            <a:ext cx="5303837" cy="272006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A2AFF4AE-78D4-7CC9-CEB0-AE04D883958C}"/>
              </a:ext>
            </a:extLst>
          </p:cNvPr>
          <p:cNvSpPr>
            <a:spLocks noGrp="1"/>
          </p:cNvSpPr>
          <p:nvPr>
            <p:ph type="sldNum" sz="quarter" idx="7"/>
          </p:nvPr>
        </p:nvSpPr>
        <p:spPr/>
        <p:txBody>
          <a:bodyPr/>
          <a:lstStyle/>
          <a:p>
            <a:fld id="{B6F15528-21DE-4FAA-801E-634DDDAF4B2B}" type="slidenum">
              <a:rPr lang="en-IN" smtClean="0"/>
              <a:t>3</a:t>
            </a:fld>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719667"/>
            <a:ext cx="7398004" cy="629018"/>
          </a:xfrm>
          <a:prstGeom prst="rect">
            <a:avLst/>
          </a:prstGeom>
        </p:spPr>
        <p:txBody>
          <a:bodyPr vert="horz" wrap="square" lIns="0" tIns="12065" rIns="0" bIns="0" rtlCol="0">
            <a:spAutoFit/>
          </a:bodyPr>
          <a:lstStyle/>
          <a:p>
            <a:pPr marL="12700" algn="ctr">
              <a:spcBef>
                <a:spcPts val="95"/>
              </a:spcBef>
            </a:pPr>
            <a:r>
              <a:rPr b="1" spc="-5" dirty="0">
                <a:latin typeface="Times New Roman" panose="02020603050405020304" pitchFamily="18" charset="0"/>
                <a:cs typeface="Times New Roman" panose="02020603050405020304" pitchFamily="18" charset="0"/>
              </a:rPr>
              <a:t>Problem Solving Methodology</a:t>
            </a:r>
          </a:p>
        </p:txBody>
      </p:sp>
      <p:graphicFrame>
        <p:nvGraphicFramePr>
          <p:cNvPr id="4" name="Diagram 3">
            <a:extLst>
              <a:ext uri="{FF2B5EF4-FFF2-40B4-BE49-F238E27FC236}">
                <a16:creationId xmlns:a16="http://schemas.microsoft.com/office/drawing/2014/main" id="{C977B86F-3D07-E293-E34E-EECC4790F16C}"/>
              </a:ext>
            </a:extLst>
          </p:cNvPr>
          <p:cNvGraphicFramePr/>
          <p:nvPr>
            <p:extLst>
              <p:ext uri="{D42A27DB-BD31-4B8C-83A1-F6EECF244321}">
                <p14:modId xmlns:p14="http://schemas.microsoft.com/office/powerpoint/2010/main" val="2275388446"/>
              </p:ext>
            </p:extLst>
          </p:nvPr>
        </p:nvGraphicFramePr>
        <p:xfrm>
          <a:off x="762000" y="2133600"/>
          <a:ext cx="10515600" cy="4004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02961FBA-5ACD-1C5F-410E-24921E5B215C}"/>
              </a:ext>
            </a:extLst>
          </p:cNvPr>
          <p:cNvSpPr>
            <a:spLocks noGrp="1"/>
          </p:cNvSpPr>
          <p:nvPr>
            <p:ph type="sldNum" sz="quarter" idx="7"/>
          </p:nvPr>
        </p:nvSpPr>
        <p:spPr/>
        <p:txBody>
          <a:bodyPr/>
          <a:lstStyle/>
          <a:p>
            <a:fld id="{B6F15528-21DE-4FAA-801E-634DDDAF4B2B}" type="slidenum">
              <a:rPr lang="en-IN" smtClean="0"/>
              <a:t>4</a:t>
            </a:fld>
            <a:endParaRPr lang="en-IN" dirty="0"/>
          </a:p>
        </p:txBody>
      </p:sp>
    </p:spTree>
    <p:extLst>
      <p:ext uri="{BB962C8B-B14F-4D97-AF65-F5344CB8AC3E}">
        <p14:creationId xmlns:p14="http://schemas.microsoft.com/office/powerpoint/2010/main" val="550857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826848"/>
            <a:ext cx="8382000" cy="627736"/>
          </a:xfrm>
          <a:prstGeom prst="rect">
            <a:avLst/>
          </a:prstGeom>
        </p:spPr>
        <p:txBody>
          <a:bodyPr vert="horz" wrap="square" lIns="0" tIns="12065" rIns="0" bIns="0" rtlCol="0">
            <a:spAutoFit/>
          </a:bodyPr>
          <a:lstStyle/>
          <a:p>
            <a:pPr marL="12700" algn="ctr">
              <a:lnSpc>
                <a:spcPct val="100000"/>
              </a:lnSpc>
              <a:spcBef>
                <a:spcPts val="95"/>
              </a:spcBef>
            </a:pPr>
            <a:r>
              <a:rPr lang="en-IN" b="1" spc="-5" dirty="0">
                <a:latin typeface="Times New Roman" panose="02020603050405020304" pitchFamily="18" charset="0"/>
                <a:cs typeface="Times New Roman" panose="02020603050405020304" pitchFamily="18" charset="0"/>
              </a:rPr>
              <a:t>Data Understanding and Analysis </a:t>
            </a:r>
            <a:endParaRPr b="1" spc="-5"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1E3FA16-D206-BB9B-47AA-0CF6AB4DE3AC}"/>
              </a:ext>
            </a:extLst>
          </p:cNvPr>
          <p:cNvSpPr>
            <a:spLocks noGrp="1"/>
          </p:cNvSpPr>
          <p:nvPr>
            <p:ph type="body" idx="1"/>
          </p:nvPr>
        </p:nvSpPr>
        <p:spPr>
          <a:xfrm>
            <a:off x="483689" y="1848321"/>
            <a:ext cx="11224620" cy="3693319"/>
          </a:xfrm>
        </p:spPr>
        <p:txBody>
          <a:bodyPr/>
          <a:lstStyle/>
          <a:p>
            <a:pPr marL="285750" indent="-285750">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Loan dataset has total 111 variables and 39717 rows.</a:t>
            </a:r>
          </a:p>
          <a:p>
            <a:pPr marL="285750" indent="-285750">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The variables are stored as integer, float and categorical datatypes.</a:t>
            </a:r>
          </a:p>
          <a:p>
            <a:pPr marL="285750" indent="-285750">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We will perform data cleansing by applying:</a:t>
            </a:r>
          </a:p>
          <a:p>
            <a:pPr marL="800100" lvl="1"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Remove duplicates (if any)</a:t>
            </a:r>
          </a:p>
          <a:p>
            <a:pPr marL="800100" lvl="1"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Remove null values (if any)</a:t>
            </a:r>
          </a:p>
          <a:p>
            <a:pPr marL="800100" lvl="1"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Drop unwanted columns/values (if any)</a:t>
            </a:r>
          </a:p>
          <a:p>
            <a:pPr marL="800100" lvl="1"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Dimension Reduction </a:t>
            </a:r>
          </a:p>
          <a:p>
            <a:pPr marL="285750" indent="-285750">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Exploratory Data Analysis will be performed by applying:</a:t>
            </a:r>
          </a:p>
          <a:p>
            <a:pPr marL="800100" lvl="1"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Univariate Analysis</a:t>
            </a:r>
          </a:p>
          <a:p>
            <a:pPr marL="800100" lvl="1"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Segmented Univariate Analysis</a:t>
            </a:r>
          </a:p>
          <a:p>
            <a:pPr marL="800100" lvl="1"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Bivariate Analysis</a:t>
            </a:r>
          </a:p>
          <a:p>
            <a:pPr marL="285750" indent="-285750">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Recommendations will be given after analysing all plots and metrics.</a:t>
            </a:r>
          </a:p>
        </p:txBody>
      </p:sp>
      <p:sp>
        <p:nvSpPr>
          <p:cNvPr id="3" name="Slide Number Placeholder 2">
            <a:extLst>
              <a:ext uri="{FF2B5EF4-FFF2-40B4-BE49-F238E27FC236}">
                <a16:creationId xmlns:a16="http://schemas.microsoft.com/office/drawing/2014/main" id="{C9895985-3F53-CA12-5C5B-B1FA6D8359F0}"/>
              </a:ext>
            </a:extLst>
          </p:cNvPr>
          <p:cNvSpPr>
            <a:spLocks noGrp="1"/>
          </p:cNvSpPr>
          <p:nvPr>
            <p:ph type="sldNum" sz="quarter" idx="7"/>
          </p:nvPr>
        </p:nvSpPr>
        <p:spPr/>
        <p:txBody>
          <a:bodyPr/>
          <a:lstStyle/>
          <a:p>
            <a:fld id="{B6F15528-21DE-4FAA-801E-634DDDAF4B2B}" type="slidenum">
              <a:rPr lang="en-IN" smtClean="0"/>
              <a:t>5</a:t>
            </a:fld>
            <a:endParaRPr lang="en-IN" dirty="0"/>
          </a:p>
        </p:txBody>
      </p:sp>
    </p:spTree>
    <p:extLst>
      <p:ext uri="{BB962C8B-B14F-4D97-AF65-F5344CB8AC3E}">
        <p14:creationId xmlns:p14="http://schemas.microsoft.com/office/powerpoint/2010/main" val="3773916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47266" y="57423"/>
            <a:ext cx="6297468" cy="627736"/>
          </a:xfrm>
          <a:prstGeom prst="rect">
            <a:avLst/>
          </a:prstGeom>
        </p:spPr>
        <p:txBody>
          <a:bodyPr vert="horz" wrap="square" lIns="0" tIns="12065" rIns="0" bIns="0" rtlCol="0">
            <a:spAutoFit/>
          </a:bodyPr>
          <a:lstStyle/>
          <a:p>
            <a:pPr marL="12700" algn="ctr">
              <a:spcBef>
                <a:spcPts val="95"/>
              </a:spcBef>
            </a:pPr>
            <a:r>
              <a:rPr lang="en-IN" sz="2000" b="1" spc="-5" dirty="0">
                <a:latin typeface="Times New Roman" panose="02020603050405020304" pitchFamily="18" charset="0"/>
                <a:cs typeface="Times New Roman" panose="02020603050405020304" pitchFamily="18" charset="0"/>
              </a:rPr>
              <a:t>Univariate Analysis – Continuous Variables:</a:t>
            </a:r>
            <a:br>
              <a:rPr lang="en-IN" sz="2000" b="1" spc="-5" dirty="0">
                <a:latin typeface="Times New Roman" panose="02020603050405020304" pitchFamily="18" charset="0"/>
                <a:cs typeface="Times New Roman" panose="02020603050405020304" pitchFamily="18" charset="0"/>
              </a:rPr>
            </a:br>
            <a:r>
              <a:rPr lang="en-IN" sz="2000" b="1" spc="-5" dirty="0">
                <a:latin typeface="Times New Roman" panose="02020603050405020304" pitchFamily="18" charset="0"/>
                <a:cs typeface="Times New Roman" panose="02020603050405020304" pitchFamily="18" charset="0"/>
              </a:rPr>
              <a:t>Distribution Plots &amp; Outlier Detection </a:t>
            </a:r>
            <a:endParaRPr sz="2000" b="1" spc="-5" dirty="0">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3BEFD5EF-7D08-1D7B-959E-240D11660E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9311" y="919162"/>
            <a:ext cx="2913378" cy="2905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47ED4EC-4800-53E8-8D4D-A796F85A3E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3765981"/>
            <a:ext cx="3695700" cy="23717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4389256-BF8E-7103-7CD8-9093168BFD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080666"/>
            <a:ext cx="2913378" cy="29051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D7F650EA-E52A-222B-26B6-61F5729C4E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800475"/>
            <a:ext cx="3695700" cy="23717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071CE645-7C6C-ACC6-3CE2-899F2583B8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91774" y="826220"/>
            <a:ext cx="3006584" cy="299806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FDBEB609-2D11-AF38-F360-8EEF098E93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7216" y="3765981"/>
            <a:ext cx="3695700" cy="23717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D3A6C66-E13D-D7CE-5B70-47A496330B88}"/>
              </a:ext>
            </a:extLst>
          </p:cNvPr>
          <p:cNvSpPr txBox="1"/>
          <p:nvPr/>
        </p:nvSpPr>
        <p:spPr>
          <a:xfrm>
            <a:off x="304800" y="6172200"/>
            <a:ext cx="11738116" cy="646331"/>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Observation: </a:t>
            </a:r>
          </a:p>
          <a:p>
            <a:r>
              <a:rPr lang="en-US" sz="1200" dirty="0">
                <a:latin typeface="Times New Roman" panose="02020603050405020304" pitchFamily="18" charset="0"/>
                <a:cs typeface="Times New Roman" panose="02020603050405020304" pitchFamily="18" charset="0"/>
              </a:rPr>
              <a:t>1. Distribution of amounts for all three looks very much similar.</a:t>
            </a:r>
          </a:p>
          <a:p>
            <a:r>
              <a:rPr lang="en-US" sz="1200" dirty="0">
                <a:latin typeface="Times New Roman" panose="02020603050405020304" pitchFamily="18" charset="0"/>
                <a:cs typeface="Times New Roman" panose="02020603050405020304" pitchFamily="18" charset="0"/>
              </a:rPr>
              <a:t>2. Most of the Loan amounts are in range of 5000 - 15000</a:t>
            </a:r>
          </a:p>
        </p:txBody>
      </p:sp>
      <p:sp>
        <p:nvSpPr>
          <p:cNvPr id="4" name="Slide Number Placeholder 3">
            <a:extLst>
              <a:ext uri="{FF2B5EF4-FFF2-40B4-BE49-F238E27FC236}">
                <a16:creationId xmlns:a16="http://schemas.microsoft.com/office/drawing/2014/main" id="{C0E2EAC9-5552-C5FC-87DB-101791D6F2CF}"/>
              </a:ext>
            </a:extLst>
          </p:cNvPr>
          <p:cNvSpPr>
            <a:spLocks noGrp="1"/>
          </p:cNvSpPr>
          <p:nvPr>
            <p:ph type="sldNum" sz="quarter" idx="7"/>
          </p:nvPr>
        </p:nvSpPr>
        <p:spPr/>
        <p:txBody>
          <a:bodyPr/>
          <a:lstStyle/>
          <a:p>
            <a:fld id="{B6F15528-21DE-4FAA-801E-634DDDAF4B2B}" type="slidenum">
              <a:rPr lang="en-IN" smtClean="0"/>
              <a:t>6</a:t>
            </a:fld>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96B63A96-AA22-EC50-525F-17535A19BF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898" y="1446065"/>
            <a:ext cx="8639175" cy="25146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B9607357-0A31-1CE2-718B-48E4802705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899" y="4066170"/>
            <a:ext cx="8639175" cy="2514600"/>
          </a:xfrm>
          <a:prstGeom prst="rect">
            <a:avLst/>
          </a:prstGeom>
          <a:noFill/>
          <a:extLst>
            <a:ext uri="{909E8E84-426E-40DD-AFC4-6F175D3DCCD1}">
              <a14:hiddenFill xmlns:a14="http://schemas.microsoft.com/office/drawing/2010/main">
                <a:solidFill>
                  <a:srgbClr val="FFFFFF"/>
                </a:solidFill>
              </a14:hiddenFill>
            </a:ext>
          </a:extLst>
        </p:spPr>
      </p:pic>
      <p:sp>
        <p:nvSpPr>
          <p:cNvPr id="7" name="object 2">
            <a:extLst>
              <a:ext uri="{FF2B5EF4-FFF2-40B4-BE49-F238E27FC236}">
                <a16:creationId xmlns:a16="http://schemas.microsoft.com/office/drawing/2014/main" id="{8AE41BE8-D431-4A3B-201E-AC0B0246E6B7}"/>
              </a:ext>
            </a:extLst>
          </p:cNvPr>
          <p:cNvSpPr txBox="1">
            <a:spLocks noGrp="1"/>
          </p:cNvSpPr>
          <p:nvPr>
            <p:ph type="title"/>
          </p:nvPr>
        </p:nvSpPr>
        <p:spPr>
          <a:xfrm>
            <a:off x="2947266" y="57423"/>
            <a:ext cx="6297468" cy="627736"/>
          </a:xfrm>
          <a:prstGeom prst="rect">
            <a:avLst/>
          </a:prstGeom>
        </p:spPr>
        <p:txBody>
          <a:bodyPr vert="horz" wrap="square" lIns="0" tIns="12065" rIns="0" bIns="0" rtlCol="0">
            <a:spAutoFit/>
          </a:bodyPr>
          <a:lstStyle/>
          <a:p>
            <a:pPr marL="12700" algn="ctr">
              <a:spcBef>
                <a:spcPts val="95"/>
              </a:spcBef>
            </a:pPr>
            <a:r>
              <a:rPr lang="en-IN" sz="2000" b="1" spc="-5" dirty="0">
                <a:latin typeface="Times New Roman" panose="02020603050405020304" pitchFamily="18" charset="0"/>
                <a:cs typeface="Times New Roman" panose="02020603050405020304" pitchFamily="18" charset="0"/>
              </a:rPr>
              <a:t>Univariate Analysis – Continuous Variables:</a:t>
            </a:r>
            <a:br>
              <a:rPr lang="en-IN" sz="2000" b="1" spc="-5" dirty="0">
                <a:latin typeface="Times New Roman" panose="02020603050405020304" pitchFamily="18" charset="0"/>
                <a:cs typeface="Times New Roman" panose="02020603050405020304" pitchFamily="18" charset="0"/>
              </a:rPr>
            </a:br>
            <a:r>
              <a:rPr lang="en-IN" sz="2000" b="1" spc="-5" dirty="0">
                <a:latin typeface="Times New Roman" panose="02020603050405020304" pitchFamily="18" charset="0"/>
                <a:cs typeface="Times New Roman" panose="02020603050405020304" pitchFamily="18" charset="0"/>
              </a:rPr>
              <a:t>Distribution Plots and Outlier Detection </a:t>
            </a:r>
            <a:endParaRPr sz="2000" b="1" spc="-5"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29FB690-618A-3183-F0D8-D1F222CDF26E}"/>
              </a:ext>
            </a:extLst>
          </p:cNvPr>
          <p:cNvSpPr txBox="1"/>
          <p:nvPr/>
        </p:nvSpPr>
        <p:spPr>
          <a:xfrm>
            <a:off x="9078074" y="1781770"/>
            <a:ext cx="2743200" cy="923330"/>
          </a:xfrm>
          <a:prstGeom prst="rect">
            <a:avLst/>
          </a:prstGeom>
          <a:noFill/>
        </p:spPr>
        <p:txBody>
          <a:bodyPr wrap="square" rtlCol="0">
            <a:spAutoFit/>
          </a:bodyPr>
          <a:lstStyle/>
          <a:p>
            <a:r>
              <a:rPr lang="en-US" b="1" i="0" dirty="0">
                <a:solidFill>
                  <a:srgbClr val="000000"/>
                </a:solidFill>
                <a:effectLst/>
                <a:latin typeface="Times New Roman" panose="02020603050405020304" pitchFamily="18" charset="0"/>
                <a:cs typeface="Times New Roman" panose="02020603050405020304" pitchFamily="18" charset="0"/>
              </a:rPr>
              <a:t>Observations</a:t>
            </a:r>
            <a:r>
              <a:rPr lang="en-US" b="0" i="0" dirty="0">
                <a:solidFill>
                  <a:srgbClr val="000000"/>
                </a:solidFill>
                <a:effectLst/>
                <a:latin typeface="Times New Roman" panose="02020603050405020304" pitchFamily="18" charset="0"/>
                <a:cs typeface="Times New Roman" panose="02020603050405020304" pitchFamily="18" charset="0"/>
              </a:rPr>
              <a:t> : Most of the Interest Rates on loans are in range of 10% - 15%</a:t>
            </a: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D31BD34-E0C2-A157-EBD5-71AC1599B618}"/>
              </a:ext>
            </a:extLst>
          </p:cNvPr>
          <p:cNvSpPr txBox="1"/>
          <p:nvPr/>
        </p:nvSpPr>
        <p:spPr>
          <a:xfrm>
            <a:off x="9078074" y="4723306"/>
            <a:ext cx="2667000" cy="1200329"/>
          </a:xfrm>
          <a:prstGeom prst="rect">
            <a:avLst/>
          </a:prstGeom>
          <a:noFill/>
        </p:spPr>
        <p:txBody>
          <a:bodyPr wrap="square" rtlCol="0">
            <a:spAutoFit/>
          </a:bodyPr>
          <a:lstStyle/>
          <a:p>
            <a:r>
              <a:rPr lang="en-US" b="1" i="0" dirty="0">
                <a:solidFill>
                  <a:srgbClr val="000000"/>
                </a:solidFill>
                <a:effectLst/>
                <a:latin typeface="Times New Roman" panose="02020603050405020304" pitchFamily="18" charset="0"/>
                <a:cs typeface="Times New Roman" panose="02020603050405020304" pitchFamily="18" charset="0"/>
              </a:rPr>
              <a:t>Observations</a:t>
            </a:r>
            <a:r>
              <a:rPr lang="en-US" b="0" i="0" dirty="0">
                <a:solidFill>
                  <a:srgbClr val="000000"/>
                </a:solidFill>
                <a:effectLst/>
                <a:latin typeface="Times New Roman" panose="02020603050405020304" pitchFamily="18" charset="0"/>
                <a:cs typeface="Times New Roman" panose="02020603050405020304" pitchFamily="18" charset="0"/>
              </a:rPr>
              <a:t>: Most of the borrower's Annual incomes are in range of 40000- 80000</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C790451-2A74-2D24-6D04-BFD979C73050}"/>
              </a:ext>
            </a:extLst>
          </p:cNvPr>
          <p:cNvSpPr>
            <a:spLocks noGrp="1"/>
          </p:cNvSpPr>
          <p:nvPr>
            <p:ph type="sldNum" sz="quarter" idx="7"/>
          </p:nvPr>
        </p:nvSpPr>
        <p:spPr/>
        <p:txBody>
          <a:bodyPr/>
          <a:lstStyle/>
          <a:p>
            <a:fld id="{B6F15528-21DE-4FAA-801E-634DDDAF4B2B}" type="slidenum">
              <a:rPr lang="en-IN" smtClean="0"/>
              <a:t>7</a:t>
            </a:fld>
            <a:endParaRPr lang="en-IN" dirty="0"/>
          </a:p>
        </p:txBody>
      </p:sp>
    </p:spTree>
    <p:extLst>
      <p:ext uri="{BB962C8B-B14F-4D97-AF65-F5344CB8AC3E}">
        <p14:creationId xmlns:p14="http://schemas.microsoft.com/office/powerpoint/2010/main" val="721351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a:extLst>
              <a:ext uri="{FF2B5EF4-FFF2-40B4-BE49-F238E27FC236}">
                <a16:creationId xmlns:a16="http://schemas.microsoft.com/office/drawing/2014/main" id="{6F6EF1F2-830E-AEC5-3D29-6162F61795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8100" y="1269715"/>
            <a:ext cx="3508099" cy="221704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613C017E-2E42-BA62-E089-3CD552CD65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0500" y="1295400"/>
            <a:ext cx="3419061" cy="2217047"/>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C9101D13-99CC-A854-AC7E-F5301B0AAC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424" y="3944015"/>
            <a:ext cx="3454676" cy="2208143"/>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009E993A-7DEE-38C6-3BC4-64954EF27F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8667" y="3916325"/>
            <a:ext cx="3454676" cy="2217047"/>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E8A1E2BD-BD20-666F-6BDD-FD2325C1A4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0500" y="3978776"/>
            <a:ext cx="3392349" cy="2217047"/>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2">
            <a:extLst>
              <a:ext uri="{FF2B5EF4-FFF2-40B4-BE49-F238E27FC236}">
                <a16:creationId xmlns:a16="http://schemas.microsoft.com/office/drawing/2014/main" id="{ED4DE8BC-ABF4-90C7-985C-0AAFF6FB78BA}"/>
              </a:ext>
            </a:extLst>
          </p:cNvPr>
          <p:cNvSpPr txBox="1">
            <a:spLocks noGrp="1"/>
          </p:cNvSpPr>
          <p:nvPr>
            <p:ph type="title"/>
          </p:nvPr>
        </p:nvSpPr>
        <p:spPr>
          <a:xfrm>
            <a:off x="2947266" y="57423"/>
            <a:ext cx="6297468" cy="627736"/>
          </a:xfrm>
          <a:prstGeom prst="rect">
            <a:avLst/>
          </a:prstGeom>
        </p:spPr>
        <p:txBody>
          <a:bodyPr vert="horz" wrap="square" lIns="0" tIns="12065" rIns="0" bIns="0" rtlCol="0">
            <a:spAutoFit/>
          </a:bodyPr>
          <a:lstStyle/>
          <a:p>
            <a:pPr marL="12700" algn="ctr">
              <a:spcBef>
                <a:spcPts val="95"/>
              </a:spcBef>
            </a:pPr>
            <a:r>
              <a:rPr lang="en-IN" sz="2000" b="1" spc="-5" dirty="0">
                <a:latin typeface="Times New Roman" panose="02020603050405020304" pitchFamily="18" charset="0"/>
                <a:cs typeface="Times New Roman" panose="02020603050405020304" pitchFamily="18" charset="0"/>
              </a:rPr>
              <a:t>Univariate Analysis – Continuous Variables:</a:t>
            </a:r>
            <a:br>
              <a:rPr lang="en-IN" sz="2000" b="1" spc="-5" dirty="0">
                <a:latin typeface="Times New Roman" panose="02020603050405020304" pitchFamily="18" charset="0"/>
                <a:cs typeface="Times New Roman" panose="02020603050405020304" pitchFamily="18" charset="0"/>
              </a:rPr>
            </a:br>
            <a:r>
              <a:rPr lang="en-IN" sz="2000" b="1" spc="-5" dirty="0">
                <a:latin typeface="Times New Roman" panose="02020603050405020304" pitchFamily="18" charset="0"/>
                <a:cs typeface="Times New Roman" panose="02020603050405020304" pitchFamily="18" charset="0"/>
              </a:rPr>
              <a:t>Outlier Detection </a:t>
            </a:r>
            <a:endParaRPr sz="2000" b="1" spc="-5"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661A5694-221C-EC25-C37D-EB2F6F9277F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1295400"/>
            <a:ext cx="3276600" cy="243964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13D75AD-FC9D-440D-ADD6-C71606629292}"/>
              </a:ext>
            </a:extLst>
          </p:cNvPr>
          <p:cNvSpPr txBox="1"/>
          <p:nvPr/>
        </p:nvSpPr>
        <p:spPr>
          <a:xfrm>
            <a:off x="2122532" y="6152158"/>
            <a:ext cx="1140162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Observation</a:t>
            </a:r>
            <a:r>
              <a:rPr lang="en-US" dirty="0">
                <a:latin typeface="Times New Roman" panose="02020603050405020304" pitchFamily="18" charset="0"/>
                <a:cs typeface="Times New Roman" panose="02020603050405020304" pitchFamily="18" charset="0"/>
              </a:rPr>
              <a:t>: We are seeing that Outliers exist in almost all the Continuous Variables</a:t>
            </a:r>
          </a:p>
        </p:txBody>
      </p:sp>
      <p:sp>
        <p:nvSpPr>
          <p:cNvPr id="3" name="Slide Number Placeholder 2">
            <a:extLst>
              <a:ext uri="{FF2B5EF4-FFF2-40B4-BE49-F238E27FC236}">
                <a16:creationId xmlns:a16="http://schemas.microsoft.com/office/drawing/2014/main" id="{303C9182-6AB7-3AA4-532D-FCA1AFAC64D7}"/>
              </a:ext>
            </a:extLst>
          </p:cNvPr>
          <p:cNvSpPr>
            <a:spLocks noGrp="1"/>
          </p:cNvSpPr>
          <p:nvPr>
            <p:ph type="sldNum" sz="quarter" idx="7"/>
          </p:nvPr>
        </p:nvSpPr>
        <p:spPr/>
        <p:txBody>
          <a:bodyPr/>
          <a:lstStyle/>
          <a:p>
            <a:fld id="{B6F15528-21DE-4FAA-801E-634DDDAF4B2B}" type="slidenum">
              <a:rPr lang="en-IN" smtClean="0"/>
              <a:t>8</a:t>
            </a:fld>
            <a:endParaRPr lang="en-IN" dirty="0"/>
          </a:p>
        </p:txBody>
      </p:sp>
    </p:spTree>
    <p:extLst>
      <p:ext uri="{BB962C8B-B14F-4D97-AF65-F5344CB8AC3E}">
        <p14:creationId xmlns:p14="http://schemas.microsoft.com/office/powerpoint/2010/main" val="894692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304234F5-9CE5-ADFA-7AB9-4B13C0694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40100"/>
            <a:ext cx="4310063" cy="398636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82F35711-342E-44CE-DD51-3AFE8283F4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371524"/>
            <a:ext cx="7010400" cy="3954946"/>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2">
            <a:extLst>
              <a:ext uri="{FF2B5EF4-FFF2-40B4-BE49-F238E27FC236}">
                <a16:creationId xmlns:a16="http://schemas.microsoft.com/office/drawing/2014/main" id="{9B4E5C51-ED5B-6C33-2E84-DE7591413673}"/>
              </a:ext>
            </a:extLst>
          </p:cNvPr>
          <p:cNvSpPr txBox="1">
            <a:spLocks noGrp="1"/>
          </p:cNvSpPr>
          <p:nvPr>
            <p:ph type="title"/>
          </p:nvPr>
        </p:nvSpPr>
        <p:spPr>
          <a:xfrm>
            <a:off x="2947266" y="57423"/>
            <a:ext cx="6297468" cy="319959"/>
          </a:xfrm>
          <a:prstGeom prst="rect">
            <a:avLst/>
          </a:prstGeom>
        </p:spPr>
        <p:txBody>
          <a:bodyPr vert="horz" wrap="square" lIns="0" tIns="12065" rIns="0" bIns="0" rtlCol="0">
            <a:spAutoFit/>
          </a:bodyPr>
          <a:lstStyle/>
          <a:p>
            <a:pPr marL="12700" algn="ctr">
              <a:spcBef>
                <a:spcPts val="95"/>
              </a:spcBef>
            </a:pPr>
            <a:r>
              <a:rPr lang="en-IN" sz="2000" b="1" spc="-5" dirty="0">
                <a:latin typeface="Times New Roman" panose="02020603050405020304" pitchFamily="18" charset="0"/>
                <a:cs typeface="Times New Roman" panose="02020603050405020304" pitchFamily="18" charset="0"/>
              </a:rPr>
              <a:t>Univariate Analysis – Categorical Variables </a:t>
            </a:r>
            <a:endParaRPr sz="2000" b="1" spc="-5"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F5A111E-3A9F-BEA7-2F54-EAFA6F9D762F}"/>
              </a:ext>
            </a:extLst>
          </p:cNvPr>
          <p:cNvSpPr txBox="1"/>
          <p:nvPr/>
        </p:nvSpPr>
        <p:spPr>
          <a:xfrm>
            <a:off x="304800" y="5486400"/>
            <a:ext cx="4310063" cy="830997"/>
          </a:xfrm>
          <a:prstGeom prst="rect">
            <a:avLst/>
          </a:prstGeom>
          <a:noFill/>
        </p:spPr>
        <p:txBody>
          <a:bodyPr wrap="square" rtlCol="0">
            <a:spAutoFit/>
          </a:bodyPr>
          <a:lstStyle/>
          <a:p>
            <a:r>
              <a:rPr lang="en-US" sz="1600" b="1" i="0" dirty="0">
                <a:solidFill>
                  <a:srgbClr val="000000"/>
                </a:solidFill>
                <a:effectLst/>
                <a:latin typeface="Times New Roman" panose="02020603050405020304" pitchFamily="18" charset="0"/>
                <a:cs typeface="Times New Roman" panose="02020603050405020304" pitchFamily="18" charset="0"/>
              </a:rPr>
              <a:t>Observations</a:t>
            </a:r>
            <a:r>
              <a:rPr lang="en-US" sz="1600" b="0" i="0" dirty="0">
                <a:solidFill>
                  <a:srgbClr val="000000"/>
                </a:solidFill>
                <a:effectLst/>
                <a:latin typeface="Times New Roman" panose="02020603050405020304" pitchFamily="18" charset="0"/>
                <a:cs typeface="Times New Roman" panose="02020603050405020304" pitchFamily="18" charset="0"/>
              </a:rPr>
              <a:t> :</a:t>
            </a:r>
          </a:p>
          <a:p>
            <a:r>
              <a:rPr lang="en-US" sz="1600" b="0" i="0" dirty="0">
                <a:solidFill>
                  <a:srgbClr val="000000"/>
                </a:solidFill>
                <a:effectLst/>
                <a:latin typeface="Times New Roman" panose="02020603050405020304" pitchFamily="18" charset="0"/>
                <a:cs typeface="Times New Roman" panose="02020603050405020304" pitchFamily="18" charset="0"/>
              </a:rPr>
              <a:t>Approx. 14% loans were charged off out of total loan issued.</a:t>
            </a:r>
            <a:endParaRPr lang="en-US"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985C4FB-C129-4092-A9B3-F711DB90E6E5}"/>
              </a:ext>
            </a:extLst>
          </p:cNvPr>
          <p:cNvSpPr txBox="1"/>
          <p:nvPr/>
        </p:nvSpPr>
        <p:spPr>
          <a:xfrm>
            <a:off x="4800600" y="5486400"/>
            <a:ext cx="7277100" cy="830997"/>
          </a:xfrm>
          <a:prstGeom prst="rect">
            <a:avLst/>
          </a:prstGeom>
          <a:noFill/>
        </p:spPr>
        <p:txBody>
          <a:bodyPr wrap="square" rtlCol="0">
            <a:spAutoFit/>
          </a:bodyPr>
          <a:lstStyle/>
          <a:p>
            <a:r>
              <a:rPr lang="en-US" sz="1600" b="1" i="0" dirty="0">
                <a:solidFill>
                  <a:srgbClr val="000000"/>
                </a:solidFill>
                <a:effectLst/>
                <a:latin typeface="Times New Roman" panose="02020603050405020304" pitchFamily="18" charset="0"/>
                <a:cs typeface="Times New Roman" panose="02020603050405020304" pitchFamily="18" charset="0"/>
              </a:rPr>
              <a:t>Observations</a:t>
            </a:r>
            <a:r>
              <a:rPr lang="en-US" sz="1600" b="0" i="0" dirty="0">
                <a:solidFill>
                  <a:srgbClr val="000000"/>
                </a:solidFill>
                <a:effectLst/>
                <a:latin typeface="Times New Roman" panose="02020603050405020304" pitchFamily="18" charset="0"/>
                <a:cs typeface="Times New Roman" panose="02020603050405020304" pitchFamily="18" charset="0"/>
              </a:rPr>
              <a:t>: </a:t>
            </a:r>
          </a:p>
          <a:p>
            <a:r>
              <a:rPr lang="en-US" sz="1600" b="0" i="0" dirty="0">
                <a:solidFill>
                  <a:srgbClr val="000000"/>
                </a:solidFill>
                <a:effectLst/>
                <a:latin typeface="Times New Roman" panose="02020603050405020304" pitchFamily="18" charset="0"/>
                <a:cs typeface="Times New Roman" panose="02020603050405020304" pitchFamily="18" charset="0"/>
              </a:rPr>
              <a:t>Most of the loans were taken for the purpose of debt consolidation &amp; paying credit card bill. And number of charged off count also high too for these loans.</a:t>
            </a:r>
            <a:endParaRPr lang="en-US"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D0A77E6-215B-B31D-51AE-3F0A633BFE3B}"/>
              </a:ext>
            </a:extLst>
          </p:cNvPr>
          <p:cNvSpPr>
            <a:spLocks noGrp="1"/>
          </p:cNvSpPr>
          <p:nvPr>
            <p:ph type="sldNum" sz="quarter" idx="7"/>
          </p:nvPr>
        </p:nvSpPr>
        <p:spPr/>
        <p:txBody>
          <a:bodyPr/>
          <a:lstStyle/>
          <a:p>
            <a:fld id="{B6F15528-21DE-4FAA-801E-634DDDAF4B2B}" type="slidenum">
              <a:rPr lang="en-IN" smtClean="0"/>
              <a:t>9</a:t>
            </a:fld>
            <a:endParaRPr lang="en-IN" dirty="0"/>
          </a:p>
        </p:txBody>
      </p:sp>
    </p:spTree>
    <p:extLst>
      <p:ext uri="{BB962C8B-B14F-4D97-AF65-F5344CB8AC3E}">
        <p14:creationId xmlns:p14="http://schemas.microsoft.com/office/powerpoint/2010/main" val="449674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714</TotalTime>
  <Words>1838</Words>
  <Application>Microsoft Office PowerPoint</Application>
  <PresentationFormat>Widescreen</PresentationFormat>
  <Paragraphs>158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Helvetica Neue</vt:lpstr>
      <vt:lpstr>Times New Roman</vt:lpstr>
      <vt:lpstr>Wingdings</vt:lpstr>
      <vt:lpstr>Office Theme</vt:lpstr>
      <vt:lpstr>Lending Club Case Study</vt:lpstr>
      <vt:lpstr>Business Understanding</vt:lpstr>
      <vt:lpstr>Problem Statement</vt:lpstr>
      <vt:lpstr>Problem Solving Methodology</vt:lpstr>
      <vt:lpstr>Data Understanding and Analysis </vt:lpstr>
      <vt:lpstr>Univariate Analysis – Continuous Variables: Distribution Plots &amp; Outlier Detection </vt:lpstr>
      <vt:lpstr>Univariate Analysis – Continuous Variables: Distribution Plots and Outlier Detection </vt:lpstr>
      <vt:lpstr>Univariate Analysis – Continuous Variables: Outlier Detection </vt:lpstr>
      <vt:lpstr>Univariate Analysis – Categorical Variables </vt:lpstr>
      <vt:lpstr>Univariate Analysis – Categorical Variables </vt:lpstr>
      <vt:lpstr>Univariate Analysis – Categorical Variables </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Tyagi,  Ritu</dc:creator>
  <cp:lastModifiedBy>Puspanjali Sarma</cp:lastModifiedBy>
  <cp:revision>20</cp:revision>
  <dcterms:created xsi:type="dcterms:W3CDTF">2022-09-05T08:16:42Z</dcterms:created>
  <dcterms:modified xsi:type="dcterms:W3CDTF">2022-09-07T07:51:50Z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2020-07-27T00:00:00Z</vt:filetime>
  </property>
  <property fmtid="{D5CDD505-2E9C-101B-9397-08002B2CF9AE}" pid="3" name="Creator">
    <vt:lpwstr>Acrobat PDFMaker 15 for PowerPoint</vt:lpwstr>
  </property>
  <property fmtid="{D5CDD505-2E9C-101B-9397-08002B2CF9AE}" pid="4" name="LastSaved">
    <vt:filetime>2022-09-05T00:00:00Z</vt:filetime>
  </property>
</Properties>
</file>