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4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4799C4-E6D9-4A72-AE6D-B9BA0A4F326A}">
          <p14:sldIdLst>
            <p14:sldId id="21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ie, Edward" initials="LE" lastIdx="1" clrIdx="6">
    <p:extLst>
      <p:ext uri="{19B8F6BF-5375-455C-9EA6-DF929625EA0E}">
        <p15:presenceInfo xmlns:p15="http://schemas.microsoft.com/office/powerpoint/2012/main" userId="S::edlie@deloitte.com::72086668-60e1-4c45-9f07-5b9344877d73" providerId="AD"/>
      </p:ext>
    </p:extLst>
  </p:cmAuthor>
  <p:cmAuthor id="1" name="Artz, Jared" initials="AJ" lastIdx="23" clrIdx="0">
    <p:extLst>
      <p:ext uri="{19B8F6BF-5375-455C-9EA6-DF929625EA0E}">
        <p15:presenceInfo xmlns:p15="http://schemas.microsoft.com/office/powerpoint/2012/main" userId="S::jartz@deloitte.com::738d095c-e5f6-4b11-aa3c-cfb7a355625b" providerId="AD"/>
      </p:ext>
    </p:extLst>
  </p:cmAuthor>
  <p:cmAuthor id="8" name="Kambhammettu, Mohan" initials="KM" lastIdx="1" clrIdx="7">
    <p:extLst>
      <p:ext uri="{19B8F6BF-5375-455C-9EA6-DF929625EA0E}">
        <p15:presenceInfo xmlns:p15="http://schemas.microsoft.com/office/powerpoint/2012/main" userId="S::mkambhammettu@deloitte.com::89c4410c-f06e-4979-9c10-a96e85489517" providerId="AD"/>
      </p:ext>
    </p:extLst>
  </p:cmAuthor>
  <p:cmAuthor id="2" name="Kibria, Mohammad" initials="KM" lastIdx="3" clrIdx="1">
    <p:extLst>
      <p:ext uri="{19B8F6BF-5375-455C-9EA6-DF929625EA0E}">
        <p15:presenceInfo xmlns:p15="http://schemas.microsoft.com/office/powerpoint/2012/main" userId="S::mokibria@deloitte.com::8135d37c-b3d4-408a-811d-cad228ba21e4" providerId="AD"/>
      </p:ext>
    </p:extLst>
  </p:cmAuthor>
  <p:cmAuthor id="9" name="Boddu, Maneesh" initials="BM" lastIdx="2" clrIdx="8">
    <p:extLst>
      <p:ext uri="{19B8F6BF-5375-455C-9EA6-DF929625EA0E}">
        <p15:presenceInfo xmlns:p15="http://schemas.microsoft.com/office/powerpoint/2012/main" userId="S::mboddu@deloitte.com::4264cfac-bf33-4af7-978e-6931036cd815" providerId="AD"/>
      </p:ext>
    </p:extLst>
  </p:cmAuthor>
  <p:cmAuthor id="3" name="Mtingwa, Makazi" initials="MM" lastIdx="1" clrIdx="2">
    <p:extLst>
      <p:ext uri="{19B8F6BF-5375-455C-9EA6-DF929625EA0E}">
        <p15:presenceInfo xmlns:p15="http://schemas.microsoft.com/office/powerpoint/2012/main" userId="S::mmtingwa@deloitte.com::8636fbee-ebe0-4b11-b224-214c6d1e7167" providerId="AD"/>
      </p:ext>
    </p:extLst>
  </p:cmAuthor>
  <p:cmAuthor id="4" name="Kenkouoh, Patrice" initials="KP" lastIdx="1" clrIdx="3">
    <p:extLst>
      <p:ext uri="{19B8F6BF-5375-455C-9EA6-DF929625EA0E}">
        <p15:presenceInfo xmlns:p15="http://schemas.microsoft.com/office/powerpoint/2012/main" userId="S::pkenkouoh@deloitte.com::9b069f46-5b34-4efa-89e6-5be728d53cde" providerId="AD"/>
      </p:ext>
    </p:extLst>
  </p:cmAuthor>
  <p:cmAuthor id="5" name="Deagon, Alex" initials="DA" lastIdx="3" clrIdx="4">
    <p:extLst>
      <p:ext uri="{19B8F6BF-5375-455C-9EA6-DF929625EA0E}">
        <p15:presenceInfo xmlns:p15="http://schemas.microsoft.com/office/powerpoint/2012/main" userId="S::adeagon@deloitte.com::5905e70f-907d-4fb7-96b0-6abdb73557fa" providerId="AD"/>
      </p:ext>
    </p:extLst>
  </p:cmAuthor>
  <p:cmAuthor id="6" name="Zindani, Akbar" initials="ZA" lastIdx="2" clrIdx="5">
    <p:extLst>
      <p:ext uri="{19B8F6BF-5375-455C-9EA6-DF929625EA0E}">
        <p15:presenceInfo xmlns:p15="http://schemas.microsoft.com/office/powerpoint/2012/main" userId="S::azindani@deloitte.com::bac99e3b-dea8-4c97-9f95-59f402294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E18B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63425-E7E8-5FD5-5E5F-AC9F03676AC0}" v="284" dt="2022-05-13T18:47:01.023"/>
    <p1510:client id="{083067B5-7B10-82F1-D255-D26A6FEC9FC5}" v="754" dt="2022-05-13T20:21:34.449"/>
    <p1510:client id="{12738C65-9481-48DF-924E-351B89423B2B}" v="3" dt="2022-05-13T17:44:35.507"/>
    <p1510:client id="{34CE2C95-2F96-48A9-A69A-BACDE333FF43}" v="335" dt="2022-05-13T18:54:46.950"/>
    <p1510:client id="{377DD00E-A481-B234-9886-7157587650CE}" v="4988" dt="2022-05-13T20:38:49.936"/>
    <p1510:client id="{397E3D4D-0284-A874-EE34-607AE48C37BE}" v="1292" dt="2022-05-13T19:38:18.171"/>
    <p1510:client id="{3C70DA1A-9B7B-4D8C-9F41-6703580C681A}" v="212" dt="2022-05-13T18:17:25.175"/>
    <p1510:client id="{406FB51E-3277-B504-FC31-DD1943CFF010}" v="108" dt="2022-05-13T18:50:29.570"/>
    <p1510:client id="{55D1AB4F-3C8F-4086-B52E-E8813BDC32FF}" v="436" dt="2022-05-16T20:51:26.277"/>
    <p1510:client id="{55D5E492-5EEE-4294-A019-B8F5AE3A578F}" v="3441" dt="2022-05-13T22:01:58.429"/>
    <p1510:client id="{56184F2C-44AE-0B6C-F1F6-75CFF0DB9715}" v="9" dt="2022-05-15T00:06:08.904"/>
    <p1510:client id="{5A325350-3D18-F875-5267-3F4787654EF2}" v="4" dt="2022-05-13T17:31:05.117"/>
    <p1510:client id="{6A1A941C-5F6A-4D4C-A43F-B688D711A40C}" v="370" dt="2022-05-13T20:47:32.086"/>
    <p1510:client id="{6A47DCCD-9B3E-9E86-1A8C-B2E33D6582DD}" v="3641" dt="2022-05-13T18:29:27.561"/>
    <p1510:client id="{72F62171-950E-5003-B1FA-3AD129614806}" v="542" dt="2022-05-13T20:25:42.621"/>
    <p1510:client id="{794BDDC4-7E3F-A45B-736B-B30F91C4EA66}" v="1359" dt="2022-05-13T18:54:53.443"/>
    <p1510:client id="{908CC5E3-C33F-2395-FDA5-EB992AFCAEC5}" v="428" dt="2022-05-13T19:11:59.007"/>
    <p1510:client id="{948A81F4-5345-0217-7E60-06DC66FA0D6E}" v="1065" dt="2022-05-13T18:54:55.345"/>
    <p1510:client id="{A5D0CB67-06B8-CA98-5307-E9A9142CD69D}" v="2370" dt="2022-05-13T20:24:19.468"/>
    <p1510:client id="{AD9779DC-3F75-68FD-8C8A-44C37BA8AD15}" v="12" dt="2022-05-13T19:44:07.413"/>
    <p1510:client id="{B7006B80-45B3-F1D3-B305-04418AEBDFBF}" v="125" dt="2022-05-13T20:27:44.918"/>
    <p1510:client id="{BC3CE4DE-A12A-EE46-5CEB-AD93FFCB8B5D}" v="891" dt="2022-05-13T19:10:24.257"/>
    <p1510:client id="{BE8E06DD-947C-40E7-80D8-FC27E14CD36D}" v="118" dt="2022-05-13T19:32:51.971"/>
    <p1510:client id="{BF607044-F305-666C-E537-0A23405309AE}" v="3348" dt="2022-05-13T18:45:50.391"/>
    <p1510:client id="{C90D160D-6790-4369-86C6-E3FD9F498FDB}" v="3712" dt="2022-05-13T18:31:09.430"/>
    <p1510:client id="{D10C7894-5866-4426-AD6F-D7077B5EE239}" v="2712" dt="2022-05-13T21:09:06.129"/>
    <p1510:client id="{D95A1B45-694C-BC4E-AD41-D14DB01ED9CA}" v="235" dt="2022-05-13T20:00:00.229"/>
    <p1510:client id="{DF137EBE-4E65-DA47-F7BB-660774A293BB}" v="351" dt="2022-05-13T19:16:27.703"/>
    <p1510:client id="{EE32DF50-0D85-F47C-5D58-6228E1700BE7}" v="962" dt="2022-05-13T20:52:49.484"/>
    <p1510:client id="{F41EC7E9-2C92-4F3D-8424-1A1AF6FD7484}" v="3097" dt="2022-05-13T18:35:48.466"/>
    <p1510:client id="{F6AA9E7A-EE20-4ED1-B9FF-BD9DA0D54BFF}" v="440" dt="2022-05-13T18:36:41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02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32FD17-510A-4333-98AD-35D0E94654D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69B79A-2E20-45DD-9FD6-2BC024D4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B8C52-57E2-4C2B-A254-359D2B1680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>
              <a:solidFill>
                <a:srgbClr val="00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785745" cy="20313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0" y="5992146"/>
            <a:ext cx="1762450" cy="37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1042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1042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3"/>
            <a:ext cx="8318500" cy="403225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7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4083050" cy="40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154113"/>
            <a:ext cx="4083050" cy="40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8318500" cy="40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>
                <a:solidFill>
                  <a:srgbClr val="000000"/>
                </a:solidFill>
              </a:rPr>
              <a:t>- </a:t>
            </a:r>
            <a:fld id="{E5044500-2E28-419A-B03A-AE11ECC14342}" type="slidenum">
              <a:rPr lang="en-US" sz="900">
                <a:solidFill>
                  <a:srgbClr val="000000"/>
                </a:solidFill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94969"/>
            <a:ext cx="838200" cy="1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rgbClr val="92D050"/>
        </a:buClr>
        <a:buFont typeface="Wingdings 2" panose="05020102010507070707" pitchFamily="18" charset="2"/>
        <a:buChar char=""/>
        <a:defRPr sz="11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rgbClr val="92D050"/>
        </a:buClr>
        <a:buFont typeface="Wingdings 2" panose="05020102010507070707" pitchFamily="18" charset="2"/>
        <a:buChar char=""/>
        <a:defRPr sz="1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rgbClr val="92D050"/>
        </a:buClr>
        <a:buFont typeface="Wingdings 2" panose="05020102010507070707" pitchFamily="18" charset="2"/>
        <a:buChar char=""/>
        <a:defRPr sz="1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1447801" y="381000"/>
            <a:ext cx="3124200" cy="97195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53987" tIns="53987" rIns="53987" bIns="53987" anchor="t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 b="1" dirty="0">
                <a:latin typeface="Open Sans"/>
                <a:ea typeface="Open Sans"/>
                <a:cs typeface="Open Sans"/>
              </a:rPr>
              <a:t>Puspendu Sarkar</a:t>
            </a:r>
            <a:endParaRPr lang="en-US" sz="1100" b="1" i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100" b="1" i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Delivery Senior Analyst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pt-BR" sz="1100" b="1" dirty="0">
                <a:latin typeface="Open Sans"/>
                <a:ea typeface="Open Sans"/>
                <a:cs typeface="Open Sans"/>
              </a:rPr>
              <a:t>Mobile: +1 (919) 564 5700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pt-BR" sz="1100" b="1" dirty="0">
                <a:latin typeface="Open Sans"/>
                <a:ea typeface="Open Sans"/>
                <a:cs typeface="Open Sans"/>
              </a:rPr>
              <a:t>Email: pusarkar@deloitte.com</a:t>
            </a:r>
            <a:endParaRPr lang="pt-BR" sz="1100" b="1" i="1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741248" y="2286000"/>
            <a:ext cx="4368494" cy="2554545"/>
          </a:xfrm>
          <a:prstGeom prst="rect">
            <a:avLst/>
          </a:prstGeom>
        </p:spPr>
        <p:txBody>
          <a:bodyPr wrap="square" lIns="91440" tIns="45720" rIns="91440" bIns="45720" anchor="t">
            <a:normAutofit/>
          </a:bodyPr>
          <a:lstStyle/>
          <a:p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3537" y="4473712"/>
            <a:ext cx="4304663" cy="160813"/>
            <a:chOff x="380999" y="4155029"/>
            <a:chExt cx="2004985" cy="194473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gray">
            <a:xfrm>
              <a:off x="380999" y="4266904"/>
              <a:ext cx="200498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gray">
            <a:xfrm>
              <a:off x="1033056" y="4155029"/>
              <a:ext cx="700870" cy="194473"/>
            </a:xfrm>
            <a:prstGeom prst="rect">
              <a:avLst/>
            </a:prstGeom>
            <a:solidFill>
              <a:srgbClr val="FFFFFF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lIns="72000" tIns="0" rIns="72000" bIns="0" anchor="b" anchorCtr="1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b="1" ker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Technical Expertise</a:t>
              </a:r>
            </a:p>
          </p:txBody>
        </p:sp>
      </p:grpSp>
      <p:sp>
        <p:nvSpPr>
          <p:cNvPr id="21" name="Line 8">
            <a:extLst>
              <a:ext uri="{FF2B5EF4-FFF2-40B4-BE49-F238E27FC236}">
                <a16:creationId xmlns:a16="http://schemas.microsoft.com/office/drawing/2014/main" id="{40246524-09DB-4447-9D5C-CA948C34F1C9}"/>
              </a:ext>
            </a:extLst>
          </p:cNvPr>
          <p:cNvSpPr>
            <a:spLocks noChangeShapeType="1"/>
          </p:cNvSpPr>
          <p:nvPr/>
        </p:nvSpPr>
        <p:spPr bwMode="gray">
          <a:xfrm>
            <a:off x="4821615" y="4558697"/>
            <a:ext cx="4013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A0F6222-E8F8-40FF-9DF1-8C86F6C8C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15695" y="4473711"/>
            <a:ext cx="1740394" cy="160813"/>
          </a:xfrm>
          <a:prstGeom prst="rect">
            <a:avLst/>
          </a:prstGeom>
          <a:solidFill>
            <a:srgbClr val="FFFFFF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100" b="1" ker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Representative Clients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24CFB-5C4E-42EF-A8F6-BF0E47B8B4CF}"/>
              </a:ext>
            </a:extLst>
          </p:cNvPr>
          <p:cNvSpPr txBox="1"/>
          <p:nvPr/>
        </p:nvSpPr>
        <p:spPr>
          <a:xfrm>
            <a:off x="4974786" y="4792060"/>
            <a:ext cx="3993140" cy="756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6695" lvl="1" indent="-225425">
              <a:lnSpc>
                <a:spcPct val="106000"/>
              </a:lnSpc>
              <a:spcBef>
                <a:spcPct val="40000"/>
              </a:spcBef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 kern="0">
                <a:latin typeface="Open Sans"/>
                <a:ea typeface="Open Sans"/>
                <a:cs typeface="Open Sans"/>
              </a:rPr>
              <a:t>Freddie Mac</a:t>
            </a:r>
            <a:endParaRPr lang="en-US">
              <a:latin typeface="Open Sans"/>
              <a:ea typeface="Open Sans"/>
              <a:cs typeface="Open Sans"/>
            </a:endParaRPr>
          </a:p>
          <a:p>
            <a:pPr marL="226695" lvl="1" indent="-225425">
              <a:lnSpc>
                <a:spcPct val="106000"/>
              </a:lnSpc>
              <a:spcBef>
                <a:spcPct val="40000"/>
              </a:spcBef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MetLife</a:t>
            </a:r>
            <a:endParaRPr lang="en-US" sz="110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6695" lvl="1" indent="-225425">
              <a:lnSpc>
                <a:spcPct val="106000"/>
              </a:lnSpc>
              <a:spcBef>
                <a:spcPct val="40000"/>
              </a:spcBef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Walmart</a:t>
            </a:r>
            <a:endParaRPr lang="en-US" sz="1100" kern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Line 4">
            <a:extLst>
              <a:ext uri="{FF2B5EF4-FFF2-40B4-BE49-F238E27FC236}">
                <a16:creationId xmlns:a16="http://schemas.microsoft.com/office/drawing/2014/main" id="{A43C96EB-7ED1-4B0D-A026-D9C96ABB9122}"/>
              </a:ext>
            </a:extLst>
          </p:cNvPr>
          <p:cNvSpPr>
            <a:spLocks noChangeShapeType="1"/>
          </p:cNvSpPr>
          <p:nvPr/>
        </p:nvSpPr>
        <p:spPr bwMode="gray">
          <a:xfrm>
            <a:off x="4733285" y="598646"/>
            <a:ext cx="4013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1ED2F5DD-C70D-4C64-AF63-E14B4FB760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1458" y="514033"/>
            <a:ext cx="1576853" cy="160813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1983" tIns="0" rIns="71983" bIns="0" anchor="b" anchorCtr="1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100" b="1">
                <a:latin typeface="Open Sans"/>
                <a:ea typeface="Open Sans"/>
                <a:cs typeface="Open Sans"/>
              </a:rPr>
              <a:t>Relevant Experience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A7C3B-F674-B0D6-B4A5-E8CCF85B2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70"/>
          <a:stretch/>
        </p:blipFill>
        <p:spPr>
          <a:xfrm>
            <a:off x="372571" y="442904"/>
            <a:ext cx="999029" cy="10692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B6A60A-F6DC-4670-B1D7-026DAB881F38}"/>
              </a:ext>
            </a:extLst>
          </p:cNvPr>
          <p:cNvSpPr txBox="1"/>
          <p:nvPr/>
        </p:nvSpPr>
        <p:spPr>
          <a:xfrm>
            <a:off x="335278" y="4725436"/>
            <a:ext cx="4304663" cy="1494026"/>
          </a:xfrm>
          <a:prstGeom prst="rect">
            <a:avLst/>
          </a:prstGeom>
          <a:noFill/>
        </p:spPr>
        <p:txBody>
          <a:bodyPr wrap="none" numCol="2" rtlCol="0">
            <a:noAutofit/>
          </a:bodyPr>
          <a:lstStyle/>
          <a:p>
            <a:pPr marL="227013" lvl="1" indent="-225425">
              <a:lnSpc>
                <a:spcPct val="106000"/>
              </a:lnSpc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Java/J2ee Framework- Angular, JSF, Spring, Spring- MVC, JSF, Spring-Batch, Spring-Boot, Hibernate, JPA, Apache-CXF.</a:t>
            </a:r>
          </a:p>
          <a:p>
            <a:pPr marL="227013" lvl="1" indent="-225425">
              <a:lnSpc>
                <a:spcPct val="106000"/>
              </a:lnSpc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Databases- Oracle, MS SQL Server , MongoDB.</a:t>
            </a:r>
          </a:p>
          <a:p>
            <a:pPr marL="227013" lvl="1" indent="-225425">
              <a:lnSpc>
                <a:spcPct val="106000"/>
              </a:lnSpc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 Testing Tool-JUnit, Mockito, Selenium. Karate.</a:t>
            </a:r>
          </a:p>
          <a:p>
            <a:pPr marL="227013" lvl="1" indent="-225425">
              <a:lnSpc>
                <a:spcPct val="106000"/>
              </a:lnSpc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endParaRPr lang="en-US" sz="1100" ker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7013" lvl="1" indent="-225425">
              <a:lnSpc>
                <a:spcPct val="106000"/>
              </a:lnSpc>
              <a:buClr>
                <a:srgbClr val="92D050"/>
              </a:buClr>
              <a:buFont typeface="Wingdings 2" panose="05020102010507070707" pitchFamily="18" charset="2"/>
              <a:buChar char=""/>
              <a:defRPr/>
            </a:pPr>
            <a:r>
              <a:rPr lang="en-US" sz="1100" ker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&amp; Build Tool- Maven, Ant, Jenkins, GIT, SVN, Bamboo, Bitbucket, Urban Code Deploy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78C1C-C7A6-4261-B872-42370C5F8818}"/>
              </a:ext>
            </a:extLst>
          </p:cNvPr>
          <p:cNvSpPr/>
          <p:nvPr/>
        </p:nvSpPr>
        <p:spPr>
          <a:xfrm>
            <a:off x="4765370" y="684364"/>
            <a:ext cx="4006059" cy="34624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69545" indent="-16954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b="1">
                <a:latin typeface="Open Sans"/>
                <a:ea typeface="Open Sans"/>
                <a:cs typeface="Open Sans"/>
              </a:rPr>
              <a:t>Mobile Keyz Mortgage Application: </a:t>
            </a:r>
            <a:r>
              <a:rPr lang="en-US" sz="1100">
                <a:latin typeface="Open Sans"/>
                <a:ea typeface="Open Sans"/>
                <a:cs typeface="Open Sans"/>
              </a:rPr>
              <a:t>Designed and developed Microservices using Spring boot framework and deployed into Docker container under managed Kubernetes Service – Amazon EKS to access them from Web-portal and Mobile app for both internal and external customer. </a:t>
            </a:r>
          </a:p>
          <a:p>
            <a:pPr marL="169545" indent="-16954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b="1">
                <a:latin typeface="Open Sans"/>
                <a:ea typeface="Open Sans"/>
                <a:cs typeface="Open Sans"/>
              </a:rPr>
              <a:t>COTS Configuration: </a:t>
            </a:r>
            <a:r>
              <a:rPr lang="en-US" sz="1100">
                <a:latin typeface="Open Sans"/>
                <a:ea typeface="Open Sans"/>
                <a:cs typeface="Open Sans"/>
              </a:rPr>
              <a:t>Lead Java developer to configure &amp; customize COTS product for Group benefit business, integrate external applications/interfaces and phased implementation through standard quality gates. Further, architected and developed a complete End to End Policy Administration System leveraging AWS Services, Golang, </a:t>
            </a:r>
            <a:r>
              <a:rPr lang="en-US" sz="1100" err="1">
                <a:latin typeface="Open Sans"/>
                <a:ea typeface="Open Sans"/>
                <a:cs typeface="Open Sans"/>
              </a:rPr>
              <a:t>gRPC</a:t>
            </a:r>
            <a:r>
              <a:rPr lang="en-US" sz="1100">
                <a:latin typeface="Open Sans"/>
                <a:ea typeface="Open Sans"/>
                <a:cs typeface="Open Sans"/>
              </a:rPr>
              <a:t>, Angular, Polyglot Persistence Model, Kafka and Terraform</a:t>
            </a:r>
            <a:r>
              <a:rPr lang="en-US" sz="1100" b="1">
                <a:latin typeface="Open Sans"/>
                <a:ea typeface="Open Sans"/>
                <a:cs typeface="Open Sans"/>
              </a:rPr>
              <a:t>.</a:t>
            </a:r>
          </a:p>
          <a:p>
            <a:pPr marL="169545" indent="-16954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b="1">
                <a:latin typeface="Open Sans"/>
                <a:ea typeface="Open Sans"/>
                <a:cs typeface="Open Sans"/>
              </a:rPr>
              <a:t>Web Based Application: </a:t>
            </a:r>
            <a:r>
              <a:rPr lang="en-US" sz="1100">
                <a:latin typeface="Open Sans"/>
                <a:ea typeface="Open Sans"/>
                <a:cs typeface="Open Sans"/>
              </a:rPr>
              <a:t>Automated current and future payment project by designing and developing a </a:t>
            </a:r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web-based application using Angular Framework, a backend service using Spring Boot framework and deploying them into Dockers-Container.</a:t>
            </a:r>
            <a:endParaRPr lang="en-US" sz="1100">
              <a:latin typeface="Open Sans"/>
              <a:ea typeface="Open Sans"/>
              <a:cs typeface="Open San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D0A6E-D37C-4D02-8090-54BF01C4DFE1}"/>
              </a:ext>
            </a:extLst>
          </p:cNvPr>
          <p:cNvSpPr/>
          <p:nvPr/>
        </p:nvSpPr>
        <p:spPr>
          <a:xfrm>
            <a:off x="273216" y="1556849"/>
            <a:ext cx="4368494" cy="2554545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just"/>
            <a:r>
              <a:rPr lang="en-US" sz="1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Puspendu has 15 years of extensive IT experience in developing, design, analysis, testing of various web based, SOA based and Microservices applications in On-premise/Cloud environments with JAVA/J2EE technologies, Involved in all phases of Software Development Life Cycle (SDLC). </a:t>
            </a:r>
          </a:p>
          <a:p>
            <a:pPr algn="just"/>
            <a:endParaRPr lang="en-US" sz="10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has hands-on experience as technical lead and full stack java developer in Insurance domain of MetLife’s Group Benefit and Pension business. Hands-on co-development   experience with product vendor to configure, customize and integrate COTS product Vitech-V3 in MetLife’s Group Employee Benefit distributed platform.</a:t>
            </a:r>
          </a:p>
          <a:p>
            <a:pPr algn="just"/>
            <a:r>
              <a:rPr lang="en-US" sz="1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Hands-on experience as full stack developer to develop &amp; maintenance the Self-Service Portal for the group benefit pension customer using Angular Framework with backend Spring boot rest API. </a:t>
            </a:r>
          </a:p>
          <a:p>
            <a:pPr algn="just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Hands-on experience to develop Microservices using </a:t>
            </a:r>
            <a:r>
              <a:rPr lang="en-US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Spirngboot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backend Mongo DB for </a:t>
            </a:r>
            <a:r>
              <a:rPr lang="en-US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FreddieMac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Mortgage reediness Portal for both Web and Mobile customer. Hands-on experience on develop scripts to implement Jenkins pipeline to deploy Microservices in Docker container running in AWS EKS service. </a:t>
            </a:r>
          </a:p>
          <a:p>
            <a:pPr algn="just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/>
            <a:endParaRPr lang="en-US" sz="10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communication and analytical skills and a demonstrated ability to handle multiple tasks as well as work independently or in a team. 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7878"/>
      </p:ext>
    </p:extLst>
  </p:cSld>
  <p:clrMapOvr>
    <a:masterClrMapping/>
  </p:clrMapOvr>
</p:sld>
</file>

<file path=ppt/theme/theme1.xml><?xml version="1.0" encoding="utf-8"?>
<a:theme xmlns:a="http://schemas.openxmlformats.org/drawingml/2006/main" name="US Consulting Report Template_R1.5_0325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F00A8BC26694687B10A101B7F4D77" ma:contentTypeVersion="12" ma:contentTypeDescription="Create a new document." ma:contentTypeScope="" ma:versionID="7ec29a58335db1bb4b3fc4f682c7fb1a">
  <xsd:schema xmlns:xsd="http://www.w3.org/2001/XMLSchema" xmlns:xs="http://www.w3.org/2001/XMLSchema" xmlns:p="http://schemas.microsoft.com/office/2006/metadata/properties" xmlns:ns2="0d775ffb-1057-466d-b7f4-2bef9feb578d" xmlns:ns3="ab3ee335-c261-467f-8683-383e90f914a7" targetNamespace="http://schemas.microsoft.com/office/2006/metadata/properties" ma:root="true" ma:fieldsID="e75fd30e4602303605991aa471de021a" ns2:_="" ns3:_="">
    <xsd:import namespace="0d775ffb-1057-466d-b7f4-2bef9feb578d"/>
    <xsd:import namespace="ab3ee335-c261-467f-8683-383e90f91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75ffb-1057-466d-b7f4-2bef9feb5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ee335-c261-467f-8683-383e90f914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3ee335-c261-467f-8683-383e90f914a7">
      <UserInfo>
        <DisplayName>Lie, Edward</DisplayName>
        <AccountId>288</AccountId>
        <AccountType/>
      </UserInfo>
      <UserInfo>
        <DisplayName>Deagon, Alex</DisplayName>
        <AccountId>311</AccountId>
        <AccountType/>
      </UserInfo>
      <UserInfo>
        <DisplayName>Potkar, Ketaki</DisplayName>
        <AccountId>156</AccountId>
        <AccountType/>
      </UserInfo>
      <UserInfo>
        <DisplayName>Zindani, Akbar</DisplayName>
        <AccountId>257</AccountId>
        <AccountType/>
      </UserInfo>
      <UserInfo>
        <DisplayName>Felknor, Mitchell</DisplayName>
        <AccountId>233</AccountId>
        <AccountType/>
      </UserInfo>
      <UserInfo>
        <DisplayName>Artz, Jared</DisplayName>
        <AccountId>182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4518F4-24AC-43CD-A818-B96405C9CF2B}">
  <ds:schemaRefs>
    <ds:schemaRef ds:uri="0d775ffb-1057-466d-b7f4-2bef9feb578d"/>
    <ds:schemaRef ds:uri="ab3ee335-c261-467f-8683-383e90f914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721BDB-982E-4B25-9579-83E02FE09EEF}">
  <ds:schemaRefs>
    <ds:schemaRef ds:uri="0d775ffb-1057-466d-b7f4-2bef9feb578d"/>
    <ds:schemaRef ds:uri="ab3ee335-c261-467f-8683-383e90f914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C39316-96A2-45FE-BFA1-F9F0B70044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Verdana</vt:lpstr>
      <vt:lpstr>Wingdings</vt:lpstr>
      <vt:lpstr>Wingdings 2</vt:lpstr>
      <vt:lpstr>US Consulting Report Template_R1.5_032508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Ramchandran, Asish</dc:creator>
  <cp:lastModifiedBy>Sarkar, Puspendu</cp:lastModifiedBy>
  <cp:revision>4</cp:revision>
  <cp:lastPrinted>2019-02-11T16:06:23Z</cp:lastPrinted>
  <dcterms:created xsi:type="dcterms:W3CDTF">2011-05-25T19:20:06Z</dcterms:created>
  <dcterms:modified xsi:type="dcterms:W3CDTF">2022-05-18T17:53:20Z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2022-05-13T15:54:35Z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597281c2-31b2-4eda-8e07-c8be8228efbe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0x010100212F00A8BC26694687B10A101B7F4D77</vt:lpwstr>
  </property>
</Properties>
</file>