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6" r:id="rId13"/>
    <p:sldId id="309" r:id="rId14"/>
    <p:sldId id="303" r:id="rId15"/>
    <p:sldId id="304" r:id="rId16"/>
    <p:sldId id="305" r:id="rId17"/>
    <p:sldId id="308" r:id="rId18"/>
    <p:sldId id="30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</p14:sldIdLst>
        </p14:section>
        <p14:section name="简介" id="{8EE202EF-D29A-3D49-B04A-083045389AF5}">
          <p14:sldIdLst>
            <p14:sldId id="294"/>
            <p14:sldId id="295"/>
            <p14:sldId id="296"/>
          </p14:sldIdLst>
        </p14:section>
        <p14:section name="RunLoop对象" id="{A24E9000-8C64-C54C-8357-1C94C1396EFA}">
          <p14:sldIdLst>
            <p14:sldId id="297"/>
            <p14:sldId id="298"/>
            <p14:sldId id="299"/>
          </p14:sldIdLst>
        </p14:section>
        <p14:section name="Mode" id="{E7B7AA31-4356-114E-9D44-41912B6E8977}">
          <p14:sldIdLst>
            <p14:sldId id="300"/>
            <p14:sldId id="301"/>
            <p14:sldId id="302"/>
            <p14:sldId id="306"/>
            <p14:sldId id="309"/>
          </p14:sldIdLst>
        </p14:section>
        <p14:section name="RunLoop的运行逻辑" id="{4AB8F76B-8929-C044-B392-6F30103CD5BA}">
          <p14:sldIdLst>
            <p14:sldId id="303"/>
            <p14:sldId id="304"/>
            <p14:sldId id="305"/>
            <p14:sldId id="308"/>
          </p14:sldIdLst>
        </p14:section>
        <p14:section name="应用" id="{0420B00D-ACF1-FA48-BE39-BD2BB71D4F2D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416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3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=""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=""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=""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=""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=""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=""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=""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=""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=""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pensource.apple.com/tarballs/CF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RunLoop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=""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CFRunLoopModeRef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15308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CFRunLoopModeRef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的运行模式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包含若干个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又包含若干个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Source0/Source1/Timer/Observer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启动时只能选择其中一个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，作为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currentMode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如果需要切换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，只能退出当前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，再重新选择一个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不同组的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Source0/Source1/Timer/Observer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能分隔开来，互不影响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里没有任何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Source0/Source1/Timer/Observer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会立马退出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09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CFRunLoopModeRef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07968" y="1239059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kCFRunLoopDefaultMode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NSDefaultRunLoopMode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，通常主线程是在这个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下运行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UITrackingRunLoopMode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：界面跟踪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ScrollView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追踪触摸滑动，保证界面滑动时不受其他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68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CFRunLoopObserverRef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18" y="1604818"/>
            <a:ext cx="76962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2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添加</a:t>
            </a:r>
            <a:r>
              <a:rPr kumimoji="1" lang="en-US" altLang="zh-CN"/>
              <a:t>Observer</a:t>
            </a:r>
            <a:r>
              <a:rPr kumimoji="1" lang="zh-CN" altLang="en-US"/>
              <a:t>监听</a:t>
            </a:r>
            <a:r>
              <a:rPr kumimoji="1" lang="en-US" altLang="zh-CN"/>
              <a:t>RunLoop</a:t>
            </a:r>
            <a:r>
              <a:rPr kumimoji="1" lang="zh-CN" altLang="en-US"/>
              <a:t>的所有状态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52" y="1211282"/>
            <a:ext cx="9505619" cy="55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的运行逻辑</a:t>
            </a:r>
          </a:p>
        </p:txBody>
      </p:sp>
      <p:pic>
        <p:nvPicPr>
          <p:cNvPr id="5" name="图片 4" descr="runlo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97" y="1318855"/>
            <a:ext cx="8199286" cy="42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的运行逻辑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5439690" cy="501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触摸事件处理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performSelector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onThread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的线程间通信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系统事件捕捉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performSelector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withObject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afterDelay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用于监听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刷新（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BeforeWaiting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BeforeWaiting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8173" y="1250933"/>
            <a:ext cx="5608409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（可能会再次处理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、如果存在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，就跳转到第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：开始休眠（等待消息唤醒）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：结束休眠（被某个消息唤醒）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Async To Main Queue</a:t>
            </a: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、根据前面的执行结果，决定如何操作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：退出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RunLoop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的运行逻辑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1804" y="1381923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</p:txBody>
      </p:sp>
      <p:sp>
        <p:nvSpPr>
          <p:cNvPr id="7" name="矩形 6"/>
          <p:cNvSpPr/>
          <p:nvPr/>
        </p:nvSpPr>
        <p:spPr>
          <a:xfrm>
            <a:off x="671796" y="1712131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</a:p>
        </p:txBody>
      </p:sp>
      <p:sp>
        <p:nvSpPr>
          <p:cNvPr id="8" name="矩形 7"/>
          <p:cNvSpPr/>
          <p:nvPr/>
        </p:nvSpPr>
        <p:spPr>
          <a:xfrm>
            <a:off x="671796" y="2030463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</a:t>
            </a:r>
          </a:p>
        </p:txBody>
      </p:sp>
      <p:sp>
        <p:nvSpPr>
          <p:cNvPr id="9" name="矩形 8"/>
          <p:cNvSpPr/>
          <p:nvPr/>
        </p:nvSpPr>
        <p:spPr>
          <a:xfrm>
            <a:off x="671796" y="2360671"/>
            <a:ext cx="3664035" cy="28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</p:txBody>
      </p:sp>
      <p:sp>
        <p:nvSpPr>
          <p:cNvPr id="10" name="矩形 9"/>
          <p:cNvSpPr/>
          <p:nvPr/>
        </p:nvSpPr>
        <p:spPr>
          <a:xfrm>
            <a:off x="671796" y="2697434"/>
            <a:ext cx="3664035" cy="28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（可能会再次处理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矩形 10"/>
          <p:cNvSpPr/>
          <p:nvPr/>
        </p:nvSpPr>
        <p:spPr>
          <a:xfrm>
            <a:off x="671796" y="3023317"/>
            <a:ext cx="3664035" cy="28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、如果存在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，就跳转到第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  <p:sp>
        <p:nvSpPr>
          <p:cNvPr id="12" name="矩形 11"/>
          <p:cNvSpPr/>
          <p:nvPr/>
        </p:nvSpPr>
        <p:spPr>
          <a:xfrm>
            <a:off x="671796" y="3362661"/>
            <a:ext cx="3664033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：开始休眠（等待消息唤醒）</a:t>
            </a:r>
          </a:p>
        </p:txBody>
      </p:sp>
      <p:sp>
        <p:nvSpPr>
          <p:cNvPr id="13" name="矩形 12"/>
          <p:cNvSpPr/>
          <p:nvPr/>
        </p:nvSpPr>
        <p:spPr>
          <a:xfrm>
            <a:off x="671796" y="3689179"/>
            <a:ext cx="3664035" cy="121484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：结束休眠（被某个消息唤醒）</a:t>
            </a:r>
          </a:p>
        </p:txBody>
      </p:sp>
      <p:sp>
        <p:nvSpPr>
          <p:cNvPr id="14" name="矩形 13"/>
          <p:cNvSpPr/>
          <p:nvPr/>
        </p:nvSpPr>
        <p:spPr>
          <a:xfrm>
            <a:off x="913008" y="3990158"/>
            <a:ext cx="3240000" cy="237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</a:p>
        </p:txBody>
      </p:sp>
      <p:sp>
        <p:nvSpPr>
          <p:cNvPr id="15" name="矩形 14"/>
          <p:cNvSpPr/>
          <p:nvPr/>
        </p:nvSpPr>
        <p:spPr>
          <a:xfrm>
            <a:off x="907445" y="4303640"/>
            <a:ext cx="3240000" cy="237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Async To Main Queue</a:t>
            </a:r>
          </a:p>
        </p:txBody>
      </p:sp>
      <p:sp>
        <p:nvSpPr>
          <p:cNvPr id="16" name="矩形 15"/>
          <p:cNvSpPr/>
          <p:nvPr/>
        </p:nvSpPr>
        <p:spPr>
          <a:xfrm>
            <a:off x="907445" y="4611862"/>
            <a:ext cx="3240000" cy="237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</a:p>
        </p:txBody>
      </p:sp>
      <p:sp>
        <p:nvSpPr>
          <p:cNvPr id="17" name="矩形 16"/>
          <p:cNvSpPr/>
          <p:nvPr/>
        </p:nvSpPr>
        <p:spPr>
          <a:xfrm>
            <a:off x="671795" y="4957058"/>
            <a:ext cx="3664035" cy="28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</p:txBody>
      </p:sp>
      <p:sp>
        <p:nvSpPr>
          <p:cNvPr id="18" name="矩形 17"/>
          <p:cNvSpPr/>
          <p:nvPr/>
        </p:nvSpPr>
        <p:spPr>
          <a:xfrm>
            <a:off x="671795" y="5299797"/>
            <a:ext cx="3664035" cy="93384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、根据前面的执行结果，决定如何操作</a:t>
            </a:r>
          </a:p>
        </p:txBody>
      </p:sp>
      <p:sp>
        <p:nvSpPr>
          <p:cNvPr id="19" name="矩形 18"/>
          <p:cNvSpPr/>
          <p:nvPr/>
        </p:nvSpPr>
        <p:spPr>
          <a:xfrm>
            <a:off x="907445" y="5930486"/>
            <a:ext cx="3240000" cy="237600"/>
          </a:xfrm>
          <a:prstGeom prst="rect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mr-I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</p:txBody>
      </p:sp>
      <p:sp>
        <p:nvSpPr>
          <p:cNvPr id="20" name="矩形 19"/>
          <p:cNvSpPr/>
          <p:nvPr/>
        </p:nvSpPr>
        <p:spPr>
          <a:xfrm>
            <a:off x="907445" y="5624565"/>
            <a:ext cx="3240000" cy="237600"/>
          </a:xfrm>
          <a:prstGeom prst="rect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mr-I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回到第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mr-I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  <p:sp>
        <p:nvSpPr>
          <p:cNvPr id="22" name="矩形 21"/>
          <p:cNvSpPr/>
          <p:nvPr/>
        </p:nvSpPr>
        <p:spPr>
          <a:xfrm>
            <a:off x="671794" y="6285739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：退出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</p:txBody>
      </p:sp>
      <p:cxnSp>
        <p:nvCxnSpPr>
          <p:cNvPr id="23" name="肘形连接符 22"/>
          <p:cNvCxnSpPr>
            <a:stCxn id="19" idx="3"/>
            <a:endCxn id="22" idx="3"/>
          </p:cNvCxnSpPr>
          <p:nvPr/>
        </p:nvCxnSpPr>
        <p:spPr>
          <a:xfrm>
            <a:off x="4147445" y="6049286"/>
            <a:ext cx="188384" cy="380453"/>
          </a:xfrm>
          <a:prstGeom prst="bentConnector3">
            <a:avLst>
              <a:gd name="adj1" fmla="val 2213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0" idx="1"/>
            <a:endCxn id="7" idx="1"/>
          </p:cNvCxnSpPr>
          <p:nvPr/>
        </p:nvCxnSpPr>
        <p:spPr>
          <a:xfrm rot="10800000">
            <a:off x="671797" y="1856131"/>
            <a:ext cx="235649" cy="3887234"/>
          </a:xfrm>
          <a:prstGeom prst="bentConnector3">
            <a:avLst>
              <a:gd name="adj1" fmla="val 1970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1" idx="3"/>
            <a:endCxn id="16" idx="3"/>
          </p:cNvCxnSpPr>
          <p:nvPr/>
        </p:nvCxnSpPr>
        <p:spPr>
          <a:xfrm flipH="1">
            <a:off x="4147445" y="3167317"/>
            <a:ext cx="188386" cy="1563345"/>
          </a:xfrm>
          <a:prstGeom prst="bentConnector3">
            <a:avLst>
              <a:gd name="adj1" fmla="val -121347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339926" y="4310537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</a:t>
            </a:r>
            <a:r>
              <a:rPr lang="en-US" altLang="zh-CN" sz="1200">
                <a:latin typeface="Menlo-Regular" charset="0"/>
              </a:rPr>
              <a:t>SERVICING_THE_MAIN_DISPATCH_QUEUE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39927" y="1381923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AN_OBSERVER_CALLBACK_FUNCTION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39927" y="3951541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A_TIMER_CALLBACK_FUNCTION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39927" y="4778381"/>
            <a:ext cx="5844640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A_SOURCE1_PERFORM_FUNCTION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39927" y="2692098"/>
            <a:ext cx="5844640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A_SOURCE0_PERFORM_FUNCTION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39927" y="2360671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A_BLOCK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cxnSp>
        <p:nvCxnSpPr>
          <p:cNvPr id="48" name="直线箭头连接符 47"/>
          <p:cNvCxnSpPr>
            <a:stCxn id="6" idx="3"/>
            <a:endCxn id="42" idx="1"/>
          </p:cNvCxnSpPr>
          <p:nvPr/>
        </p:nvCxnSpPr>
        <p:spPr>
          <a:xfrm>
            <a:off x="4335839" y="1525923"/>
            <a:ext cx="100408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9" idx="3"/>
            <a:endCxn id="47" idx="1"/>
          </p:cNvCxnSpPr>
          <p:nvPr/>
        </p:nvCxnSpPr>
        <p:spPr>
          <a:xfrm>
            <a:off x="4335831" y="2504671"/>
            <a:ext cx="100409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0" idx="3"/>
            <a:endCxn id="46" idx="1"/>
          </p:cNvCxnSpPr>
          <p:nvPr/>
        </p:nvCxnSpPr>
        <p:spPr>
          <a:xfrm flipV="1">
            <a:off x="4335831" y="2836098"/>
            <a:ext cx="1004096" cy="5336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14" idx="3"/>
            <a:endCxn id="43" idx="1"/>
          </p:cNvCxnSpPr>
          <p:nvPr/>
        </p:nvCxnSpPr>
        <p:spPr>
          <a:xfrm flipV="1">
            <a:off x="4153008" y="4095541"/>
            <a:ext cx="1186919" cy="13417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5" idx="3"/>
            <a:endCxn id="40" idx="1"/>
          </p:cNvCxnSpPr>
          <p:nvPr/>
        </p:nvCxnSpPr>
        <p:spPr>
          <a:xfrm>
            <a:off x="4147445" y="4422440"/>
            <a:ext cx="1192481" cy="32097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16" idx="3"/>
            <a:endCxn id="45" idx="1"/>
          </p:cNvCxnSpPr>
          <p:nvPr/>
        </p:nvCxnSpPr>
        <p:spPr>
          <a:xfrm>
            <a:off x="4147445" y="4730662"/>
            <a:ext cx="1192482" cy="19171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7" idx="3"/>
            <a:endCxn id="37" idx="1"/>
          </p:cNvCxnSpPr>
          <p:nvPr/>
        </p:nvCxnSpPr>
        <p:spPr>
          <a:xfrm>
            <a:off x="4335830" y="5101058"/>
            <a:ext cx="1004096" cy="372518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339926" y="5329576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A_BLOCK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8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40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RunLoop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休眠的实现原理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31524" y="1686298"/>
            <a:ext cx="1093321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2409" y="1686298"/>
            <a:ext cx="1093321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5130140" y="2066308"/>
            <a:ext cx="0" cy="383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86743" y="3168734"/>
            <a:ext cx="1382882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mach_msg()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07628" y="3168734"/>
            <a:ext cx="1382882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mach_msg()</a:t>
            </a:r>
          </a:p>
        </p:txBody>
      </p:sp>
      <p:cxnSp>
        <p:nvCxnSpPr>
          <p:cNvPr id="11" name="直线箭头连接符 10"/>
          <p:cNvCxnSpPr>
            <a:stCxn id="9" idx="3"/>
            <a:endCxn id="10" idx="1"/>
          </p:cNvCxnSpPr>
          <p:nvPr/>
        </p:nvCxnSpPr>
        <p:spPr>
          <a:xfrm>
            <a:off x="3969625" y="3358739"/>
            <a:ext cx="24380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6557" y="2847111"/>
            <a:ext cx="2772493" cy="102325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等待消息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没有消息就让线程休眠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有消息就唤醒线程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线箭头连接符 13"/>
          <p:cNvCxnSpPr>
            <a:stCxn id="10" idx="2"/>
            <a:endCxn id="17" idx="3"/>
          </p:cNvCxnSpPr>
          <p:nvPr/>
        </p:nvCxnSpPr>
        <p:spPr>
          <a:xfrm flipH="1">
            <a:off x="3834296" y="3548744"/>
            <a:ext cx="3264773" cy="8332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10495" y="4191991"/>
            <a:ext cx="1123801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处理消息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78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3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RunLoop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在实际开中的应用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15308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控制线程生命周期（线程保活）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在滑动时停止工作的问题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监控应用卡顿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11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讲讲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，项目中有用到吗？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内部实现逻辑？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和线程的关系？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程序中添加每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秒响应一次的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，当拖动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可能无法响应要怎么解决？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是怎么响应用户操作的， 具体流程是什么样的？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说说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的几种状态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作用是什么？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RunLoop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3" y="1357811"/>
            <a:ext cx="3860272" cy="9674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顾名思义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运行循环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在程序运行过程中循环做一些事情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20150704063033561_easyicon_net_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4" y="2583221"/>
            <a:ext cx="1625600" cy="1625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58096" y="1357811"/>
            <a:ext cx="4715296" cy="1862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应用范畴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PerformSelector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事件响应、手势识别、界面刷新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网络请求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AutoreleasePool</a:t>
            </a:r>
          </a:p>
        </p:txBody>
      </p:sp>
    </p:spTree>
    <p:extLst>
      <p:ext uri="{BB962C8B-B14F-4D97-AF65-F5344CB8AC3E}">
        <p14:creationId xmlns:p14="http://schemas.microsoft.com/office/powerpoint/2010/main" val="158290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如果</a:t>
            </a:r>
            <a:r>
              <a:rPr lang="zh-CN" altLang="en-US">
                <a:solidFill>
                  <a:srgbClr val="FF0000"/>
                </a:solidFill>
              </a:rPr>
              <a:t>没有</a:t>
            </a:r>
            <a:r>
              <a:rPr lang="en-US" altLang="zh-CN"/>
              <a:t>RunLoop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03" y="1326094"/>
            <a:ext cx="6003099" cy="1737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393803" y="3293490"/>
            <a:ext cx="4866965" cy="5541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执行完第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行代码后，会即将退出程序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8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如果</a:t>
            </a:r>
            <a:r>
              <a:rPr lang="zh-CN" altLang="en-US">
                <a:solidFill>
                  <a:srgbClr val="FF0000"/>
                </a:solidFill>
              </a:rPr>
              <a:t>有了</a:t>
            </a:r>
            <a:r>
              <a:rPr lang="en-US" altLang="zh-CN"/>
              <a:t>RunLoop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4" y="1248032"/>
            <a:ext cx="8764645" cy="1542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5690198" y="2985093"/>
            <a:ext cx="4866965" cy="4587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程序并不会马上退出，而是保持运行状态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0198" y="3638236"/>
            <a:ext cx="6173251" cy="1527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的基本作用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保持程序的持续运行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中的各种事件（比如触摸事件、定时器事件等）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资源，提高程序性能：该做事时做事，该休息时休息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4" y="2985093"/>
            <a:ext cx="5402036" cy="2946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32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对象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来访问和使用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NSRunLoop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都代表着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是开源的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https://opensource.apple.com/tarballs/CF/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62057" y="2933205"/>
            <a:ext cx="3526971" cy="24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NSRunLoop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93330" y="4144487"/>
            <a:ext cx="2018805" cy="8431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CFRunLoopRef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83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与线程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每条线程都有唯一的一个与之对应的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保存在一个全局的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Dictionary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里，线程作为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线程刚创建时并没有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会在第一次获取它时创建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会在线程结束时销毁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已经自动获取（创建），子线程默认没有开启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3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</a:t>
            </a:r>
            <a:r>
              <a:rPr lang="en-US" altLang="zh-CN"/>
              <a:t>RunLoop</a:t>
            </a:r>
            <a:r>
              <a:rPr lang="zh-CN" altLang="en-US"/>
              <a:t>对象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NSRunLoop</a:t>
            </a:r>
            <a:r>
              <a:rPr lang="zh-CN" altLang="en-US" sz="16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currentRunLoop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]; 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获得当前线程的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对象</a:t>
            </a:r>
            <a:endParaRPr lang="zh-CN" altLang="en-US" sz="1200">
              <a:solidFill>
                <a:prstClr val="black"/>
              </a:solidFill>
              <a:latin typeface="Helvetica" charset="0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NSRunLoop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mainRunLoop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]; 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获得主线程的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对象</a:t>
            </a:r>
            <a:endParaRPr lang="en-US" altLang="zh-CN" sz="1600">
              <a:solidFill>
                <a:srgbClr val="0074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600">
              <a:solidFill>
                <a:srgbClr val="0074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CFRunLoopGetCurrent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(); 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获得当前线程的</a:t>
            </a:r>
            <a:r>
              <a:rPr lang="en-US" altLang="zh-CN" sz="1600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en-US" sz="1600">
                <a:solidFill>
                  <a:srgbClr val="007400"/>
                </a:solidFill>
                <a:latin typeface="Menlo-Regular" charset="0"/>
              </a:rPr>
              <a:t>对象</a:t>
            </a:r>
            <a:endParaRPr lang="zh-CN" altLang="en-US" sz="1200">
              <a:solidFill>
                <a:prstClr val="black"/>
              </a:solidFill>
              <a:latin typeface="Helvetica" charset="0"/>
            </a:endParaRPr>
          </a:p>
          <a:p>
            <a:pPr marL="285750" indent="-285750">
              <a:buFont typeface="Wingdings" charset="2"/>
              <a:buChar char="p"/>
            </a:pPr>
            <a:r>
              <a:rPr lang="mr-IN" altLang="zh-CN" sz="1600">
                <a:solidFill>
                  <a:srgbClr val="2E0D6E"/>
                </a:solidFill>
                <a:latin typeface="Menlo-Regular" charset="0"/>
              </a:rPr>
              <a:t>CFRunLoopGetMain</a:t>
            </a:r>
            <a:r>
              <a:rPr lang="mr-IN" altLang="zh-CN" sz="1600">
                <a:solidFill>
                  <a:srgbClr val="000000"/>
                </a:solidFill>
                <a:latin typeface="Menlo-Regular" charset="0"/>
              </a:rPr>
              <a:t>(); </a:t>
            </a:r>
            <a:r>
              <a:rPr lang="mr-IN" altLang="zh-CN" sz="160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mr-IN" sz="1600">
                <a:solidFill>
                  <a:srgbClr val="007400"/>
                </a:solidFill>
                <a:latin typeface="Menlo-Regular" charset="0"/>
              </a:rPr>
              <a:t>获得主线程的</a:t>
            </a:r>
            <a:r>
              <a:rPr lang="mr-IN" altLang="zh-CN" sz="1600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mr-IN" sz="1600">
                <a:solidFill>
                  <a:srgbClr val="007400"/>
                </a:solidFill>
                <a:latin typeface="Menlo-Regular" charset="0"/>
              </a:rPr>
              <a:t>对象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3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相关的类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5000303" cy="18485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 Foundation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中关于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CFRunLoopModeRef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CFRunLoopSourceRef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CFRunLoopTimerRef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CFRunLoopObserverRef</a:t>
            </a:r>
          </a:p>
        </p:txBody>
      </p:sp>
      <p:sp>
        <p:nvSpPr>
          <p:cNvPr id="2" name="矩形 1"/>
          <p:cNvSpPr/>
          <p:nvPr/>
        </p:nvSpPr>
        <p:spPr>
          <a:xfrm>
            <a:off x="7555389" y="3740621"/>
            <a:ext cx="4441370" cy="2838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RunLoop</a:t>
            </a:r>
          </a:p>
          <a:p>
            <a:pPr algn="ctr"/>
            <a:endParaRPr kumimoji="1" lang="en-US" altLang="zh-CN" sz="3200"/>
          </a:p>
          <a:p>
            <a:pPr algn="ctr"/>
            <a:endParaRPr kumimoji="1" lang="en-US" altLang="zh-CN" sz="3200"/>
          </a:p>
          <a:p>
            <a:pPr algn="ctr"/>
            <a:endParaRPr kumimoji="1" lang="en-US" altLang="zh-CN" sz="3200"/>
          </a:p>
          <a:p>
            <a:pPr algn="ctr"/>
            <a:endParaRPr kumimoji="1" lang="en-US" altLang="zh-CN" sz="3200"/>
          </a:p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7751331" y="4375844"/>
            <a:ext cx="1876301" cy="20723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en-US" altLang="zh-CN"/>
              <a:t>Mode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23968" y="5570591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observers</a:t>
            </a:r>
          </a:p>
        </p:txBody>
      </p:sp>
      <p:sp>
        <p:nvSpPr>
          <p:cNvPr id="8" name="矩形 7"/>
          <p:cNvSpPr/>
          <p:nvPr/>
        </p:nvSpPr>
        <p:spPr>
          <a:xfrm>
            <a:off x="8023968" y="4766878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sources0</a:t>
            </a:r>
          </a:p>
        </p:txBody>
      </p:sp>
      <p:sp>
        <p:nvSpPr>
          <p:cNvPr id="9" name="矩形 8"/>
          <p:cNvSpPr/>
          <p:nvPr/>
        </p:nvSpPr>
        <p:spPr>
          <a:xfrm>
            <a:off x="8023968" y="5170165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sources1</a:t>
            </a:r>
          </a:p>
        </p:txBody>
      </p:sp>
      <p:sp>
        <p:nvSpPr>
          <p:cNvPr id="10" name="矩形 9"/>
          <p:cNvSpPr/>
          <p:nvPr/>
        </p:nvSpPr>
        <p:spPr>
          <a:xfrm>
            <a:off x="8023968" y="5975738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timers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9942326" y="4375844"/>
            <a:ext cx="1876301" cy="2072350"/>
            <a:chOff x="9345877" y="4007709"/>
            <a:chExt cx="1876301" cy="2072350"/>
          </a:xfrm>
        </p:grpSpPr>
        <p:sp>
          <p:nvSpPr>
            <p:cNvPr id="11" name="矩形 10"/>
            <p:cNvSpPr/>
            <p:nvPr/>
          </p:nvSpPr>
          <p:spPr>
            <a:xfrm>
              <a:off x="9345877" y="4007709"/>
              <a:ext cx="1876301" cy="20723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r>
                <a:rPr kumimoji="1" lang="en-US" altLang="zh-CN"/>
                <a:t>Mode</a:t>
              </a:r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18514" y="5202456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observers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618514" y="4398743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sources0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9618514" y="4802030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sources1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9618514" y="5607603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timers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795" y="1279651"/>
            <a:ext cx="5157480" cy="2195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80" y="3664338"/>
            <a:ext cx="6324600" cy="2311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446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12579</TotalTime>
  <Words>902</Words>
  <Application>Microsoft Macintosh PowerPoint</Application>
  <PresentationFormat>宽屏</PresentationFormat>
  <Paragraphs>208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Calibri</vt:lpstr>
      <vt:lpstr>Calibri Light</vt:lpstr>
      <vt:lpstr>Helvetica</vt:lpstr>
      <vt:lpstr>Mangal</vt:lpstr>
      <vt:lpstr>Menlo-Regular</vt:lpstr>
      <vt:lpstr>Wingdings</vt:lpstr>
      <vt:lpstr>等线</vt:lpstr>
      <vt:lpstr>黑体</vt:lpstr>
      <vt:lpstr>宋体</vt:lpstr>
      <vt:lpstr>微软雅黑</vt:lpstr>
      <vt:lpstr>Arial</vt:lpstr>
      <vt:lpstr>Office 主题</vt:lpstr>
      <vt:lpstr>RunLoop</vt:lpstr>
      <vt:lpstr>面试题</vt:lpstr>
      <vt:lpstr>什么是RunLoop</vt:lpstr>
      <vt:lpstr>如果没有RunLoop</vt:lpstr>
      <vt:lpstr>如果有了RunLoop</vt:lpstr>
      <vt:lpstr>RunLoop对象</vt:lpstr>
      <vt:lpstr>RunLoop与线程</vt:lpstr>
      <vt:lpstr>获取RunLoop对象</vt:lpstr>
      <vt:lpstr>RunLoop相关的类</vt:lpstr>
      <vt:lpstr>CFRunLoopModeRef</vt:lpstr>
      <vt:lpstr>CFRunLoopModeRef</vt:lpstr>
      <vt:lpstr>CFRunLoopObserverRef</vt:lpstr>
      <vt:lpstr>添加Observer监听RunLoop的所有状态</vt:lpstr>
      <vt:lpstr>RunLoop的运行逻辑</vt:lpstr>
      <vt:lpstr>RunLoop的运行逻辑</vt:lpstr>
      <vt:lpstr>RunLoop的运行逻辑</vt:lpstr>
      <vt:lpstr>RunLoop休眠的实现原理</vt:lpstr>
      <vt:lpstr>RunLoop在实际开中的应用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淘5721</cp:lastModifiedBy>
  <cp:revision>707</cp:revision>
  <dcterms:created xsi:type="dcterms:W3CDTF">2017-11-23T13:35:11Z</dcterms:created>
  <dcterms:modified xsi:type="dcterms:W3CDTF">2018-06-05T14:26:16Z</dcterms:modified>
</cp:coreProperties>
</file>