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8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7226280" y="6212520"/>
            <a:ext cx="1295280" cy="35892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15"/>
          <a:stretch/>
        </p:blipFill>
        <p:spPr>
          <a:xfrm>
            <a:off x="-1219320" y="1540800"/>
            <a:ext cx="5790600" cy="5790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/>
          <p:cNvPicPr/>
          <p:nvPr/>
        </p:nvPicPr>
        <p:blipFill>
          <a:blip r:embed="rId14"/>
          <a:stretch/>
        </p:blipFill>
        <p:spPr>
          <a:xfrm>
            <a:off x="4211640" y="5437800"/>
            <a:ext cx="4930560" cy="1419480"/>
          </a:xfrm>
          <a:prstGeom prst="rect">
            <a:avLst/>
          </a:prstGeom>
          <a:ln>
            <a:noFill/>
          </a:ln>
        </p:spPr>
      </p:pic>
      <p:pic>
        <p:nvPicPr>
          <p:cNvPr id="41" name="Picture 6"/>
          <p:cNvPicPr/>
          <p:nvPr/>
        </p:nvPicPr>
        <p:blipFill>
          <a:blip r:embed="rId15"/>
          <a:stretch/>
        </p:blipFill>
        <p:spPr>
          <a:xfrm>
            <a:off x="7226280" y="6212520"/>
            <a:ext cx="1295280" cy="358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community/groups/service/html/communityview?communityUuid=4544bafe-c7a2-455f-9d43-eb866ea60091&amp;open&amp;S_TACT=105AGX59&amp;S_CMP=GRsite-jw22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uralsight.com/courses/understanding-java-vm-memory-management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8499.do" TargetMode="External"/><Relationship Id="rId2" Type="http://schemas.openxmlformats.org/officeDocument/2006/relationships/hyperlink" Target="https://www.cubrid.org/blog/the-principles-of-java-application-performance-tun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zone.com/refcardz/java-performance-optimiz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ysql.wisborg.dk/2012/09/03/what-is-the-mysql-performance-schema-and-why-is-it-needed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why-mysql/performance/" TargetMode="External"/><Relationship Id="rId2" Type="http://schemas.openxmlformats.org/officeDocument/2006/relationships/hyperlink" Target="https://www.tecmint.com/mysql-mariadb-performance-tuning-and-optimization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waretestinghelp.com/performance-testing-tools-load-testing-tools/" TargetMode="External"/><Relationship Id="rId3" Type="http://schemas.openxmlformats.org/officeDocument/2006/relationships/hyperlink" Target="https://dou.ua/lenta/digests/wpo-digest-0/" TargetMode="External"/><Relationship Id="rId7" Type="http://schemas.openxmlformats.org/officeDocument/2006/relationships/hyperlink" Target="https://www.keycdn.com/blog/website-speed-test-tools/" TargetMode="External"/><Relationship Id="rId2" Type="http://schemas.openxmlformats.org/officeDocument/2006/relationships/hyperlink" Target="https://developers.google.com/web/fundamentals/performanc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elerik.com/fiddler" TargetMode="External"/><Relationship Id="rId5" Type="http://schemas.openxmlformats.org/officeDocument/2006/relationships/hyperlink" Target="https://medium.com/airbnb-engineering/performance-tuning-e10ac94916df" TargetMode="External"/><Relationship Id="rId4" Type="http://schemas.openxmlformats.org/officeDocument/2006/relationships/hyperlink" Target="https://www.keycdn.com/blog/website-performance-optimization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37560" y="2908800"/>
            <a:ext cx="6458760" cy="14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ru-RU" sz="4000" b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Optimization</a:t>
            </a:r>
            <a:endParaRPr lang="ru-RU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BOTTLENECKS IDENTIFICATION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0" y="1036079"/>
            <a:ext cx="7903440" cy="436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BOTTLENECKS IDENTIFICATION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Картинки по запросу ibm heapanaly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0" y="1036080"/>
            <a:ext cx="7903440" cy="44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BOTTLENECKS IDENTIFICATION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0" y="1036081"/>
            <a:ext cx="7903440" cy="4354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 TOOLS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VisualVM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https://visualvm.github.io/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https://htmlpreview.github.io/?https://</a:t>
            </a:r>
            <a:r>
              <a:rPr lang="en-US" sz="1500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raw.githubusercontent.com/visualvm/visualvm.java.net.backup/master/www/gettingstarted.html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IBM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HeapAnalyzer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sz="1500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www.ibm.com/developerworks/community/groups/service/html/communityview?communityUuid=4544bafe-c7a2-455f-9d43-eb866ea60091&amp;open&amp;S_TACT=105AGX59&amp;S_CMP=GRsite-jw22</a:t>
            </a:r>
            <a:r>
              <a:rPr lang="en-US" sz="1500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GCViewer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https://github.com/chewiebug/GCViewer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 TIPS AND TRICKS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Problems / Not optimal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StringBuilder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instead of +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using regular expressions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primitives and the stack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recursion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entrySet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EnumSet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EnumMap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hashCode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and equals()</a:t>
            </a: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 garbage collection*</a:t>
            </a: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Cache data when reuse is likely*</a:t>
            </a: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 TIPS AND TRICKS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11280" y="1628640"/>
            <a:ext cx="7921080" cy="468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Exceptions only when you really need it</a:t>
            </a:r>
            <a:endParaRPr lang="ru-RU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static </a:t>
            </a:r>
            <a:r>
              <a:rPr lang="ru-RU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methods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not use </a:t>
            </a:r>
            <a:r>
              <a:rPr lang="en-US" sz="1800" b="1" strike="noStrike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unless you have to use it. Use an ordinary long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Reduce methods size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Prefer local variables over fields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 static readonly fields and constants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 static methods and fields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Dictionary order, SortedDictionary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Override GetHashCode and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Equals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1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Correct collections using (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 RESOURCES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https://www.pluralsight.com/courses/java-understanding-solving-memory-problems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www.pluralsight.com/courses/understanding-java-vm-memory-management</a:t>
            </a:r>
            <a:endParaRPr lang="en-US" b="1" u="sng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</a:t>
            </a:r>
            <a:r>
              <a:rPr lang="en-US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www.youtube.com/watch?v=v6tJ3MTnLkc</a:t>
            </a:r>
            <a:endParaRPr lang="ru-RU" sz="1800" b="1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 RESOURCES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285840" lvl="1" indent="-28512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dirty="0"/>
              <a:t>Java Performance - Memory and Runtime Analysis </a:t>
            </a:r>
            <a:r>
              <a:rPr lang="en-US" b="1" dirty="0" smtClean="0"/>
              <a:t>- Tutorial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http://www.vogella.com/tutorials/JavaPerformance/article.html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Principles of Java Application Performance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Tuning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www.cubrid.org/blog/the-principles-of-java-application-performance-tuning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 Performance: The Definitive Guide: Getting the Most Out of Your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Code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shop.oreilly.com/product/0636920028499.do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 Performance Tuning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en-US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http://www.javaperformancetuning.com/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dirty="0"/>
              <a:t>Java Performance </a:t>
            </a:r>
            <a:r>
              <a:rPr lang="en-US" b="1" dirty="0" smtClean="0"/>
              <a:t>Companion -</a:t>
            </a:r>
            <a:r>
              <a:rPr lang="en-US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https://www.goodreads.com/book/show/23316035-java-performance-companion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 Performance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Optimization 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RefCard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en-US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</a:t>
            </a:r>
            <a:r>
              <a:rPr lang="en-US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dzone.com/refcardz/java-performance-optimization</a:t>
            </a:r>
            <a:endParaRPr lang="en-US" b="1" u="sng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lvl="1" indent="-285120">
              <a:lnSpc>
                <a:spcPct val="13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dirty="0" err="1" smtClean="0"/>
              <a:t>Nitsan</a:t>
            </a:r>
            <a:r>
              <a:rPr lang="en-US" b="1" dirty="0" smtClean="0"/>
              <a:t> </a:t>
            </a:r>
            <a:r>
              <a:rPr lang="en-US" b="1" dirty="0" err="1" smtClean="0"/>
              <a:t>Wakart</a:t>
            </a:r>
            <a:r>
              <a:rPr lang="en-US" b="1" dirty="0"/>
              <a:t> blog - http://psy-lob-saw.blogspot.com/p/about.html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28560" y="500040"/>
            <a:ext cx="7903440" cy="5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DATABASE. TOOLS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 Workbench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https://www.mysql.com/products/workbench/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https://www.mysql.com/products/workbench/performance</a:t>
            </a:r>
            <a:r>
              <a:rPr lang="en-US" sz="1500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mysqladmin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MyTOP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Mtop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Innotop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(Linux)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https://www.serverdensity.com/monitor/mysql/how-to/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 Performance Schema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http://mysql.wisborg.dk/2012/09/03/what-is-the-mysql-performance-schema-and-why-is-it-needed</a:t>
            </a:r>
            <a:r>
              <a:rPr lang="en-US" sz="1500" b="1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/</a:t>
            </a:r>
            <a:endParaRPr lang="en-US" sz="1500" b="1" u="sng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https://dev.mysql.com/doc/refman/5.6/en/performance-schema.html</a:t>
            </a: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28560" y="500040"/>
            <a:ext cx="7903440" cy="5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DATABASE. TOOLS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648000" y="1167480"/>
            <a:ext cx="7848000" cy="444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Approach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Bottlenecks Identification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Profiling and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Profiling and Improvement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Optimization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Task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 &amp; 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28560" y="500040"/>
            <a:ext cx="7903440" cy="5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DATABASE. TIPS AND TRICKS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11280" y="1628640"/>
            <a:ext cx="7921080" cy="45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 number of queries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 round-trips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 only needed records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select not needed columns – </a:t>
            </a:r>
            <a:r>
              <a:rPr lang="ru-RU" sz="19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Products</a:t>
            </a:r>
            <a:endParaRPr lang="ru-RU" sz="1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Entity Framework – rewrite with stored procedures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batch operations for multiple inserts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Cache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/>
            </a:pPr>
            <a:r>
              <a:rPr lang="ru-RU" sz="15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integer primary keys over guid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28560" y="500040"/>
            <a:ext cx="7903440" cy="5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DATABASE. TIPS AND TRICKS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11280" y="1628640"/>
            <a:ext cx="7921080" cy="48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Define correct length for </a:t>
            </a:r>
            <a:r>
              <a:rPr lang="ru-RU" sz="18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varchar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columns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 Indexes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Seek vs Scan – like, avoid functions in WHERE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Estimated vs Actual Query Plan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Update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Avoid transactions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Avoid cursors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Normalization\Denormalization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Partitioning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Calibri Light"/>
              <a:buAutoNum type="arabicPeriod" startAt="10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triggers only </a:t>
            </a:r>
            <a:r>
              <a:rPr lang="en-US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necessary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DATABASE. RESOURCES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dirty="0">
                <a:solidFill>
                  <a:prstClr val="black"/>
                </a:solidFill>
              </a:rPr>
              <a:t>15 Useful MySQL/</a:t>
            </a:r>
            <a:r>
              <a:rPr lang="en-US" sz="1500" b="1" dirty="0" err="1">
                <a:solidFill>
                  <a:prstClr val="black"/>
                </a:solidFill>
              </a:rPr>
              <a:t>MariaDB</a:t>
            </a:r>
            <a:r>
              <a:rPr lang="en-US" sz="1500" b="1" dirty="0">
                <a:solidFill>
                  <a:prstClr val="black"/>
                </a:solidFill>
              </a:rPr>
              <a:t> Performance Tuning and Optimization Tip - </a:t>
            </a:r>
            <a:r>
              <a:rPr lang="en-US" sz="1500" b="1" dirty="0">
                <a:solidFill>
                  <a:prstClr val="black"/>
                </a:solidFill>
                <a:hlinkClick r:id="rId2"/>
              </a:rPr>
              <a:t>https://www.tecmint.com/mysql-mariadb-performance-tuning-and-optimization</a:t>
            </a:r>
            <a:r>
              <a:rPr lang="en-US" sz="1500" b="1" dirty="0" smtClean="0">
                <a:solidFill>
                  <a:prstClr val="black"/>
                </a:solidFill>
                <a:hlinkClick r:id="rId2"/>
              </a:rPr>
              <a:t>/</a:t>
            </a:r>
            <a:endParaRPr lang="en-US" sz="1500" b="1" dirty="0" smtClean="0">
              <a:solidFill>
                <a:prstClr val="black"/>
              </a:solidFill>
            </a:endParaRPr>
          </a:p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MySQL Performance Tuning and Optimization Resources - </a:t>
            </a:r>
            <a:r>
              <a:rPr lang="en-US" sz="15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https://www.mysql.com/why-mysql/performance</a:t>
            </a:r>
            <a:r>
              <a:rPr lang="en-US" sz="15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/</a:t>
            </a:r>
            <a:endParaRPr lang="en-US" sz="15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lvl="1" indent="-285120"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500" b="1" dirty="0"/>
              <a:t>10 essential performance tips for MySQL - https://www.infoworld.com/article/3210905/sql/10-essential-performance-tips-for-mysql.html</a:t>
            </a:r>
          </a:p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OPTIMIZATION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</a:t>
            </a:r>
            <a:r>
              <a:rPr lang="ru-RU" sz="16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://developers.google.com/web/fundamentals/performance/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https://dou.ua/lenta/digests/wpo-digest-0/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https://www.keycdn.com/blog/website-performance-optimization/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https://medium.com/airbnb-engineering/performance-tuning-e10ac94916df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Fiddler - </a:t>
            </a:r>
            <a:r>
              <a:rPr lang="ru-RU" sz="16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http://www.telerik.com/fiddler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https://www.keycdn.com/blog/website-speed-test-tools/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6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http://www.softwaretestinghelp.com/performance-testing-tools-load-testing-tools/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TASK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test web application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optimization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Investigate memory usage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 database queries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performance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optimization </a:t>
            </a:r>
            <a:r>
              <a:rPr lang="ru-RU" sz="18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746520" y="2733480"/>
            <a:ext cx="1625760" cy="15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4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 &amp; A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APPROACH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we start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Non-functional requirements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Supplementary Specification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Reflects in architecture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 with real 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APPROACH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28560" y="1527120"/>
            <a:ext cx="2699280" cy="863280"/>
          </a:xfrm>
          <a:prstGeom prst="chevron">
            <a:avLst>
              <a:gd name="adj" fmla="val 25910"/>
            </a:avLst>
          </a:prstGeom>
          <a:solidFill>
            <a:srgbClr val="002F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SETUP THE TEST ENVIRONMENT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377880" y="1524960"/>
            <a:ext cx="2699280" cy="863280"/>
          </a:xfrm>
          <a:prstGeom prst="chevron">
            <a:avLst>
              <a:gd name="adj" fmla="val 25910"/>
            </a:avLst>
          </a:prstGeom>
          <a:solidFill>
            <a:srgbClr val="002F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MEASURE PERFORMANCE BASELINES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126840" y="1524960"/>
            <a:ext cx="2699280" cy="863280"/>
          </a:xfrm>
          <a:prstGeom prst="chevron">
            <a:avLst>
              <a:gd name="adj" fmla="val 25910"/>
            </a:avLst>
          </a:prstGeom>
          <a:solidFill>
            <a:srgbClr val="002F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SET ACCEPTABLE PERFORMANCE GOALS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28560" y="2501280"/>
            <a:ext cx="2699280" cy="863280"/>
          </a:xfrm>
          <a:prstGeom prst="chevron">
            <a:avLst>
              <a:gd name="adj" fmla="val 2591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IDENTIFY BOTTLENECKS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2512080" y="3421800"/>
            <a:ext cx="2699280" cy="863280"/>
          </a:xfrm>
          <a:prstGeom prst="chevron">
            <a:avLst>
              <a:gd name="adj" fmla="val 25910"/>
            </a:avLst>
          </a:prstGeom>
          <a:solidFill>
            <a:srgbClr val="002F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OPTIMIZE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4265640" y="4341960"/>
            <a:ext cx="2699280" cy="863280"/>
          </a:xfrm>
          <a:prstGeom prst="chevron">
            <a:avLst>
              <a:gd name="adj" fmla="val 25910"/>
            </a:avLst>
          </a:prstGeom>
          <a:solidFill>
            <a:srgbClr val="002F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MEASURE THE PERFORMANCE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126840" y="5326920"/>
            <a:ext cx="2699280" cy="863280"/>
          </a:xfrm>
          <a:prstGeom prst="chevron">
            <a:avLst>
              <a:gd name="adj" fmla="val 2591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IF NOT ACCEPTABLE GO TO 4 STEP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APPROACH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0" y="1155664"/>
            <a:ext cx="6193189" cy="47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3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APPROACH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and Test 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– Maximum close to production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Data – Real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Benchmarking Tools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LoadUI, Apache JMeter, etc.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 Auto tests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BOTTLENECKS IDENTIFICATION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11280" y="1628640"/>
            <a:ext cx="7921080" cy="43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 usage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28840" lvl="2" indent="-285120"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lang="en-US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BOTTLENECKS IDENTIFICATION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1280" y="1158240"/>
            <a:ext cx="7921080" cy="47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VisualVM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IBM 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HeapAnalyzer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 Viewer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JConsole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Jprofiler</a:t>
            </a:r>
            <a:endParaRPr lang="en-US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YourKit</a:t>
            </a:r>
            <a:endParaRPr lang="ru-RU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JAMon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Mission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Flight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Recorder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Psi Probe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Honest profiler</a:t>
            </a: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Async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profiler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285120">
              <a:lnSpc>
                <a:spcPct val="100000"/>
              </a:lnSpc>
              <a:spcAft>
                <a:spcPts val="1001"/>
              </a:spcAft>
              <a:buClr>
                <a:srgbClr val="002F47"/>
              </a:buClr>
              <a:buSzPct val="125000"/>
              <a:buFont typeface="Wingdings" charset="2"/>
              <a:buChar char=""/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28560" y="500040"/>
            <a:ext cx="790344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ru-R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BOTTLENECKS IDENTIFICATION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0" y="1036080"/>
            <a:ext cx="7903440" cy="4310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6392</TotalTime>
  <Words>621</Words>
  <Application>Microsoft Office PowerPoint</Application>
  <PresentationFormat>On-screen Show (4:3)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for Sigma Software Purposes</dc:title>
  <dc:subject/>
  <dc:creator>Kravchenko, Andrey</dc:creator>
  <dc:description/>
  <cp:lastModifiedBy>Krutiakov, Roman</cp:lastModifiedBy>
  <cp:revision>501</cp:revision>
  <dcterms:created xsi:type="dcterms:W3CDTF">2014-12-24T09:03:34Z</dcterms:created>
  <dcterms:modified xsi:type="dcterms:W3CDTF">2018-05-23T02:50:27Z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0x010100107EB23637836C41BE33910BF352BC94</vt:lpwstr>
  </property>
  <property fmtid="{D5CDD505-2E9C-101B-9397-08002B2CF9AE}" pid="4" name="Doc Type">
    <vt:lpwstr/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29</vt:i4>
  </property>
  <property fmtid="{D5CDD505-2E9C-101B-9397-08002B2CF9AE}" pid="14" name="TemplateUrl">
    <vt:lpwstr/>
  </property>
  <property fmtid="{D5CDD505-2E9C-101B-9397-08002B2CF9AE}" pid="15" name="URL">
    <vt:lpwstr/>
  </property>
  <property fmtid="{D5CDD505-2E9C-101B-9397-08002B2CF9AE}" pid="16" name="_SharedFileIndex">
    <vt:lpwstr/>
  </property>
  <property fmtid="{D5CDD505-2E9C-101B-9397-08002B2CF9AE}" pid="17" name="_SourceUrl">
    <vt:lpwstr/>
  </property>
  <property fmtid="{D5CDD505-2E9C-101B-9397-08002B2CF9AE}" pid="18" name="xd_ProgID">
    <vt:lpwstr/>
  </property>
  <property fmtid="{D5CDD505-2E9C-101B-9397-08002B2CF9AE}" pid="19" name="xd_Signature">
    <vt:bool>false</vt:bool>
  </property>
</Properties>
</file>