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7" r:id="rId11"/>
    <p:sldId id="269" r:id="rId12"/>
    <p:sldId id="274" r:id="rId13"/>
    <p:sldId id="276" r:id="rId14"/>
    <p:sldId id="277" r:id="rId15"/>
    <p:sldId id="279" r:id="rId16"/>
    <p:sldId id="268" r:id="rId17"/>
    <p:sldId id="270" r:id="rId18"/>
    <p:sldId id="271" r:id="rId19"/>
    <p:sldId id="263" r:id="rId20"/>
    <p:sldId id="272" r:id="rId21"/>
    <p:sldId id="273" r:id="rId22"/>
    <p:sldId id="275" r:id="rId23"/>
    <p:sldId id="280" r:id="rId24"/>
    <p:sldId id="278" r:id="rId2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8BCC-2FE7-424C-9A62-6609957B8A49}" type="datetimeFigureOut">
              <a:rPr lang="pl-PL" smtClean="0"/>
              <a:t>05.04.2019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E3C0-AB91-4132-ABEA-AEC5913A13D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9130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8BCC-2FE7-424C-9A62-6609957B8A49}" type="datetimeFigureOut">
              <a:rPr lang="pl-PL" smtClean="0"/>
              <a:t>05.04.2019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E3C0-AB91-4132-ABEA-AEC5913A13D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1890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8BCC-2FE7-424C-9A62-6609957B8A49}" type="datetimeFigureOut">
              <a:rPr lang="pl-PL" smtClean="0"/>
              <a:t>05.04.2019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E3C0-AB91-4132-ABEA-AEC5913A13D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152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8BCC-2FE7-424C-9A62-6609957B8A49}" type="datetimeFigureOut">
              <a:rPr lang="pl-PL" smtClean="0"/>
              <a:t>05.04.2019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E3C0-AB91-4132-ABEA-AEC5913A13D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96562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8BCC-2FE7-424C-9A62-6609957B8A49}" type="datetimeFigureOut">
              <a:rPr lang="pl-PL" smtClean="0"/>
              <a:t>05.04.2019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E3C0-AB91-4132-ABEA-AEC5913A13D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460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8BCC-2FE7-424C-9A62-6609957B8A49}" type="datetimeFigureOut">
              <a:rPr lang="pl-PL" smtClean="0"/>
              <a:t>05.04.2019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E3C0-AB91-4132-ABEA-AEC5913A13D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188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8BCC-2FE7-424C-9A62-6609957B8A49}" type="datetimeFigureOut">
              <a:rPr lang="pl-PL" smtClean="0"/>
              <a:t>05.04.2019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E3C0-AB91-4132-ABEA-AEC5913A13D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6820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8BCC-2FE7-424C-9A62-6609957B8A49}" type="datetimeFigureOut">
              <a:rPr lang="pl-PL" smtClean="0"/>
              <a:t>05.04.2019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E3C0-AB91-4132-ABEA-AEC5913A13D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2621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8BCC-2FE7-424C-9A62-6609957B8A49}" type="datetimeFigureOut">
              <a:rPr lang="pl-PL" smtClean="0"/>
              <a:t>05.04.2019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E3C0-AB91-4132-ABEA-AEC5913A13D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4989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8BCC-2FE7-424C-9A62-6609957B8A49}" type="datetimeFigureOut">
              <a:rPr lang="pl-PL" smtClean="0"/>
              <a:t>05.04.2019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E3C0-AB91-4132-ABEA-AEC5913A13D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2891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8BCC-2FE7-424C-9A62-6609957B8A49}" type="datetimeFigureOut">
              <a:rPr lang="pl-PL" smtClean="0"/>
              <a:t>05.04.2019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E3C0-AB91-4132-ABEA-AEC5913A13D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7804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F8BCC-2FE7-424C-9A62-6609957B8A49}" type="datetimeFigureOut">
              <a:rPr lang="pl-PL" smtClean="0"/>
              <a:t>05.04.2019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DE3C0-AB91-4132-ABEA-AEC5913A13D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1935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msdn.microsoft.com/jennifer/2011/08/01/html5-part-1-semantic-markup-and-page-layout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ilkstream.net/blog/2016/02/b-vs-strong-i-vs-em-whats-the-difference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validator.w3.org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HTML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Podstawy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32538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Tag obrazka (&lt;</a:t>
            </a:r>
            <a:r>
              <a:rPr lang="pl-PL" dirty="0" err="1" smtClean="0"/>
              <a:t>img</a:t>
            </a:r>
            <a:r>
              <a:rPr lang="pl-PL" dirty="0" smtClean="0"/>
              <a:t>&gt;)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 smtClean="0"/>
              <a:t>Pozwala na wstawienie obrazka</a:t>
            </a:r>
          </a:p>
          <a:p>
            <a:r>
              <a:rPr lang="pl-PL" dirty="0" smtClean="0"/>
              <a:t>Najważniejsze atrybuty: </a:t>
            </a:r>
            <a:r>
              <a:rPr lang="pl-PL" dirty="0" err="1" smtClean="0"/>
              <a:t>src</a:t>
            </a:r>
            <a:r>
              <a:rPr lang="pl-PL" dirty="0" smtClean="0"/>
              <a:t>, alt, </a:t>
            </a:r>
            <a:r>
              <a:rPr lang="pl-PL" dirty="0" err="1" smtClean="0"/>
              <a:t>width</a:t>
            </a:r>
            <a:r>
              <a:rPr lang="pl-PL" dirty="0" smtClean="0"/>
              <a:t>, </a:t>
            </a:r>
            <a:r>
              <a:rPr lang="pl-PL" dirty="0" err="1" smtClean="0"/>
              <a:t>height</a:t>
            </a:r>
            <a:r>
              <a:rPr lang="pl-PL" dirty="0" smtClean="0"/>
              <a:t>. Zawsze powinniśmy używać </a:t>
            </a:r>
            <a:r>
              <a:rPr lang="pl-PL" dirty="0" err="1" smtClean="0"/>
              <a:t>width</a:t>
            </a:r>
            <a:r>
              <a:rPr lang="pl-PL" dirty="0" smtClean="0"/>
              <a:t> oraz </a:t>
            </a:r>
            <a:r>
              <a:rPr lang="pl-PL" dirty="0" err="1" smtClean="0"/>
              <a:t>height</a:t>
            </a:r>
            <a:r>
              <a:rPr lang="pl-PL" dirty="0" smtClean="0"/>
              <a:t> (jako atrybuty, albo style, mimo że atrybuty są wciąż w standardzie HTML5 to zaleca się użycia styli), ponieważ strona może „migotać” podczas ładowania obrazka (przy obecnych łączach internetowych mało zauważalne)</a:t>
            </a:r>
          </a:p>
          <a:p>
            <a:r>
              <a:rPr lang="pl-PL" dirty="0" err="1" smtClean="0"/>
              <a:t>Src</a:t>
            </a:r>
            <a:r>
              <a:rPr lang="pl-PL" dirty="0" smtClean="0"/>
              <a:t> może być zasobem wewnętrznym lub zewnętrznym (z zewnętrznej strony). Przed wstawieniem obrazka z zewnętrznego serwera warto zorientować się, czy to co robimy jest legalne (obciążenie zewnętrznego serwera, prawa autorskie)</a:t>
            </a:r>
          </a:p>
          <a:p>
            <a:r>
              <a:rPr lang="pl-PL" dirty="0" smtClean="0"/>
              <a:t>Dobrą praktyką jest ustawienie tekstu alternatywnego (ma to również wpływ na wspomniane wcześniej pozycjonowanie)</a:t>
            </a:r>
          </a:p>
          <a:p>
            <a:r>
              <a:rPr lang="pl-PL" dirty="0" smtClean="0"/>
              <a:t>W standardzie HTML5 nie wymaga zamknięcia</a:t>
            </a:r>
          </a:p>
          <a:p>
            <a:r>
              <a:rPr lang="pl-PL" dirty="0"/>
              <a:t>Ć</a:t>
            </a:r>
            <a:r>
              <a:rPr lang="pl-PL" dirty="0" smtClean="0"/>
              <a:t>wiczenie - wyświetl na naszej stronie jakiś obrazek z lokalnego zasobu jak i z zewnętrznego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49581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Lista (&lt;ul&gt;&lt;li&gt;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&lt;ul&gt; - </a:t>
            </a:r>
            <a:r>
              <a:rPr lang="pl-PL" dirty="0" err="1" smtClean="0"/>
              <a:t>tag</a:t>
            </a:r>
            <a:r>
              <a:rPr lang="pl-PL" dirty="0" smtClean="0"/>
              <a:t> grupujący</a:t>
            </a:r>
          </a:p>
          <a:p>
            <a:r>
              <a:rPr lang="pl-PL" dirty="0" smtClean="0"/>
              <a:t>&lt;li&gt; - element</a:t>
            </a:r>
          </a:p>
          <a:p>
            <a:r>
              <a:rPr lang="pl-PL" dirty="0" smtClean="0"/>
              <a:t>Do zmiany znacznika od HTML5 zalecamy używania stylów CSS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97201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Sekcja (&lt;div</a:t>
            </a:r>
            <a:r>
              <a:rPr lang="pl-PL" dirty="0" smtClean="0"/>
              <a:t>&gt;, &lt;</a:t>
            </a:r>
            <a:r>
              <a:rPr lang="pl-PL" dirty="0" err="1" smtClean="0"/>
              <a:t>section</a:t>
            </a:r>
            <a:r>
              <a:rPr lang="pl-PL" dirty="0" smtClean="0"/>
              <a:t>&gt;)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>
                <a:sym typeface="Wingdings" panose="05000000000000000000" pitchFamily="2" charset="2"/>
              </a:rPr>
              <a:t>&lt;div&gt; - generyczny blok, który w zasadzie nic nie robi. Używany był często do tworzenia layoutów stron, grupowania </a:t>
            </a:r>
            <a:r>
              <a:rPr lang="pl-PL" dirty="0" err="1" smtClean="0">
                <a:sym typeface="Wingdings" panose="05000000000000000000" pitchFamily="2" charset="2"/>
              </a:rPr>
              <a:t>tagów</a:t>
            </a:r>
            <a:r>
              <a:rPr lang="pl-PL" dirty="0" smtClean="0">
                <a:sym typeface="Wingdings" panose="05000000000000000000" pitchFamily="2" charset="2"/>
              </a:rPr>
              <a:t> itd..</a:t>
            </a:r>
            <a:endParaRPr lang="pl-PL" dirty="0">
              <a:sym typeface="Wingdings" panose="05000000000000000000" pitchFamily="2" charset="2"/>
            </a:endParaRPr>
          </a:p>
          <a:p>
            <a:r>
              <a:rPr lang="pl-PL" dirty="0" smtClean="0">
                <a:sym typeface="Wingdings" panose="05000000000000000000" pitchFamily="2" charset="2"/>
              </a:rPr>
              <a:t>Od HTML5 mamy layouty (później) oraz &lt;</a:t>
            </a:r>
            <a:r>
              <a:rPr lang="pl-PL" dirty="0" err="1" smtClean="0">
                <a:sym typeface="Wingdings" panose="05000000000000000000" pitchFamily="2" charset="2"/>
              </a:rPr>
              <a:t>section</a:t>
            </a:r>
            <a:r>
              <a:rPr lang="pl-PL" dirty="0" smtClean="0">
                <a:sym typeface="Wingdings" panose="05000000000000000000" pitchFamily="2" charset="2"/>
              </a:rPr>
              <a:t>&gt;, który po prostu został stworzony do grupowania elementów</a:t>
            </a:r>
          </a:p>
          <a:p>
            <a:r>
              <a:rPr lang="pl-PL" dirty="0" smtClean="0"/>
              <a:t>&lt;</a:t>
            </a:r>
            <a:r>
              <a:rPr lang="pl-PL" dirty="0" err="1" smtClean="0"/>
              <a:t>section</a:t>
            </a:r>
            <a:r>
              <a:rPr lang="pl-PL" dirty="0" smtClean="0"/>
              <a:t>&gt; oznacza grupę, zwykle nie definiujemy podgrup (nie używamy </a:t>
            </a:r>
            <a:r>
              <a:rPr lang="pl-PL" dirty="0" err="1" smtClean="0"/>
              <a:t>taga</a:t>
            </a:r>
            <a:r>
              <a:rPr lang="pl-PL" dirty="0" smtClean="0"/>
              <a:t> &lt;</a:t>
            </a:r>
            <a:r>
              <a:rPr lang="pl-PL" dirty="0" err="1" smtClean="0"/>
              <a:t>section</a:t>
            </a:r>
            <a:r>
              <a:rPr lang="pl-PL" dirty="0" smtClean="0"/>
              <a:t>&gt; wewnątrz innego), wtedy korzystamy z &lt;div&gt;</a:t>
            </a:r>
          </a:p>
          <a:p>
            <a:r>
              <a:rPr lang="pl-PL" dirty="0" smtClean="0"/>
              <a:t>Ale generalnie to jest wszystko kwestia konwencji i temat do dyskusji </a:t>
            </a:r>
            <a:r>
              <a:rPr lang="pl-PL" smtClean="0"/>
              <a:t>dla purystów </a:t>
            </a:r>
            <a:r>
              <a:rPr lang="pl-PL" smtClean="0">
                <a:sym typeface="Wingdings" panose="05000000000000000000" pitchFamily="2" charset="2"/>
              </a:rPr>
              <a:t>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19147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Skrypty (&lt;</a:t>
            </a:r>
            <a:r>
              <a:rPr lang="pl-PL" dirty="0" err="1" smtClean="0"/>
              <a:t>script</a:t>
            </a:r>
            <a:r>
              <a:rPr lang="pl-PL" dirty="0" smtClean="0"/>
              <a:t>&gt;)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Tag w którym umieszczamy kod JavaScript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43418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Layout (&lt;</a:t>
            </a:r>
            <a:r>
              <a:rPr lang="pl-PL" dirty="0" err="1" smtClean="0"/>
              <a:t>header</a:t>
            </a:r>
            <a:r>
              <a:rPr lang="pl-PL" dirty="0" smtClean="0"/>
              <a:t>&gt;, &lt;</a:t>
            </a:r>
            <a:r>
              <a:rPr lang="pl-PL" dirty="0" err="1" smtClean="0"/>
              <a:t>nav</a:t>
            </a:r>
            <a:r>
              <a:rPr lang="pl-PL" dirty="0" smtClean="0"/>
              <a:t>&gt;, &lt;</a:t>
            </a:r>
            <a:r>
              <a:rPr lang="pl-PL" dirty="0" err="1" smtClean="0"/>
              <a:t>section</a:t>
            </a:r>
            <a:r>
              <a:rPr lang="pl-PL" dirty="0" smtClean="0"/>
              <a:t>&gt;, &lt;</a:t>
            </a:r>
            <a:r>
              <a:rPr lang="pl-PL" dirty="0" err="1" smtClean="0"/>
              <a:t>article</a:t>
            </a:r>
            <a:r>
              <a:rPr lang="pl-PL" dirty="0" smtClean="0"/>
              <a:t>&gt; &lt;</a:t>
            </a:r>
            <a:r>
              <a:rPr lang="pl-PL" dirty="0" err="1" smtClean="0"/>
              <a:t>aside</a:t>
            </a:r>
            <a:r>
              <a:rPr lang="pl-PL" dirty="0" smtClean="0"/>
              <a:t>&gt;, &lt;</a:t>
            </a:r>
            <a:r>
              <a:rPr lang="pl-PL" dirty="0" err="1" smtClean="0"/>
              <a:t>footer</a:t>
            </a:r>
            <a:r>
              <a:rPr lang="pl-PL" dirty="0"/>
              <a:t>&gt;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Dostępne od HTML5</a:t>
            </a:r>
          </a:p>
          <a:p>
            <a:r>
              <a:rPr lang="pl-PL" dirty="0">
                <a:hlinkClick r:id="rId2"/>
              </a:rPr>
              <a:t>https://blogs.msdn.microsoft.com/jennifer/2011/08/01/html5-part-1-semantic-markup-and-page-layout</a:t>
            </a:r>
            <a:r>
              <a:rPr lang="pl-PL" dirty="0" smtClean="0">
                <a:hlinkClick r:id="rId2"/>
              </a:rPr>
              <a:t>/</a:t>
            </a:r>
            <a:endParaRPr lang="pl-PL" dirty="0">
              <a:hlinkClick r:id="rId2"/>
            </a:endParaRPr>
          </a:p>
          <a:p>
            <a:r>
              <a:rPr lang="pl-PL" dirty="0" smtClean="0"/>
              <a:t>Standaryzują schemat strony, wcześniej częstą praktyką było po prostu: &lt;div id=”</a:t>
            </a:r>
            <a:r>
              <a:rPr lang="pl-PL" dirty="0" err="1" smtClean="0"/>
              <a:t>header</a:t>
            </a:r>
            <a:r>
              <a:rPr lang="pl-PL" dirty="0" smtClean="0"/>
              <a:t>”&gt; itd.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87999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Tabela (&lt;</a:t>
            </a:r>
            <a:r>
              <a:rPr lang="pl-PL" dirty="0" err="1" smtClean="0"/>
              <a:t>tr</a:t>
            </a:r>
            <a:r>
              <a:rPr lang="pl-PL" dirty="0" smtClean="0"/>
              <a:t>&gt;, &lt;th&gt;, &lt;</a:t>
            </a:r>
            <a:r>
              <a:rPr lang="pl-PL" dirty="0" err="1" smtClean="0"/>
              <a:t>td</a:t>
            </a:r>
            <a:r>
              <a:rPr lang="pl-PL" dirty="0" smtClean="0"/>
              <a:t>&gt;)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&lt;</a:t>
            </a:r>
            <a:r>
              <a:rPr lang="pl-PL" dirty="0" err="1" smtClean="0"/>
              <a:t>tr</a:t>
            </a:r>
            <a:r>
              <a:rPr lang="pl-PL" dirty="0" smtClean="0"/>
              <a:t>&gt; - </a:t>
            </a:r>
            <a:r>
              <a:rPr lang="pl-PL" dirty="0" err="1" smtClean="0"/>
              <a:t>tag</a:t>
            </a:r>
            <a:r>
              <a:rPr lang="pl-PL" dirty="0" smtClean="0"/>
              <a:t> główny</a:t>
            </a:r>
          </a:p>
          <a:p>
            <a:r>
              <a:rPr lang="pl-PL" dirty="0" smtClean="0"/>
              <a:t>&lt;</a:t>
            </a:r>
            <a:r>
              <a:rPr lang="pl-PL" dirty="0" err="1" smtClean="0"/>
              <a:t>tr</a:t>
            </a:r>
            <a:r>
              <a:rPr lang="pl-PL" dirty="0" smtClean="0"/>
              <a:t>&gt; - wiersz</a:t>
            </a:r>
          </a:p>
          <a:p>
            <a:r>
              <a:rPr lang="pl-PL" dirty="0" smtClean="0"/>
              <a:t>&lt;th&gt; - kolumna nagłówka</a:t>
            </a:r>
          </a:p>
          <a:p>
            <a:r>
              <a:rPr lang="pl-PL" dirty="0" smtClean="0"/>
              <a:t>&lt;</a:t>
            </a:r>
            <a:r>
              <a:rPr lang="pl-PL" dirty="0" err="1" smtClean="0"/>
              <a:t>tr</a:t>
            </a:r>
            <a:r>
              <a:rPr lang="pl-PL" dirty="0" smtClean="0"/>
              <a:t>&gt; - zwykła kolumna</a:t>
            </a:r>
          </a:p>
          <a:p>
            <a:r>
              <a:rPr lang="pl-PL" dirty="0" smtClean="0"/>
              <a:t>Ćwiczenie – stwórz tabelę z dwoma wierszami, wiersz nagłówka powinien zawierać kolumny „Imię” i „Nazwisko”, kolejny wiersz niech zawiera wasze imię i nazwisko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58482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Inne </a:t>
            </a:r>
            <a:r>
              <a:rPr lang="pl-PL" dirty="0" err="1" smtClean="0"/>
              <a:t>tagi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&lt;</a:t>
            </a:r>
            <a:r>
              <a:rPr lang="pl-PL" dirty="0" err="1" smtClean="0"/>
              <a:t>button</a:t>
            </a:r>
            <a:r>
              <a:rPr lang="pl-PL" dirty="0" smtClean="0"/>
              <a:t>&gt;Przycisk&lt;/</a:t>
            </a:r>
            <a:r>
              <a:rPr lang="pl-PL" dirty="0" err="1" smtClean="0"/>
              <a:t>button</a:t>
            </a:r>
            <a:r>
              <a:rPr lang="pl-PL" dirty="0" smtClean="0"/>
              <a:t>&gt; - przycisk (wykorzystywany do łapania eventu kliknięcia)</a:t>
            </a:r>
          </a:p>
          <a:p>
            <a:r>
              <a:rPr lang="pl-PL" dirty="0" smtClean="0"/>
              <a:t>Formatowania: &lt;b&gt; (</a:t>
            </a:r>
            <a:r>
              <a:rPr lang="pl-PL" dirty="0" err="1" smtClean="0"/>
              <a:t>bold</a:t>
            </a:r>
            <a:r>
              <a:rPr lang="pl-PL" dirty="0" smtClean="0"/>
              <a:t>), &lt;i&gt; (</a:t>
            </a:r>
            <a:r>
              <a:rPr lang="pl-PL" dirty="0" err="1" smtClean="0"/>
              <a:t>italic</a:t>
            </a:r>
            <a:r>
              <a:rPr lang="pl-PL" dirty="0" smtClean="0"/>
              <a:t>) i odpowiedniki &lt;</a:t>
            </a:r>
            <a:r>
              <a:rPr lang="pl-PL" dirty="0" err="1" smtClean="0"/>
              <a:t>strong</a:t>
            </a:r>
            <a:r>
              <a:rPr lang="pl-PL" dirty="0" smtClean="0"/>
              <a:t>&gt;, &lt;em&gt; które działają tak samo, różnica jest raczej semantyczna. Dla purystów fajny artykuł na ten temat: </a:t>
            </a:r>
            <a:r>
              <a:rPr lang="pl-PL" dirty="0">
                <a:hlinkClick r:id="rId2"/>
              </a:rPr>
              <a:t>https://</a:t>
            </a:r>
            <a:r>
              <a:rPr lang="pl-PL" dirty="0" smtClean="0">
                <a:hlinkClick r:id="rId2"/>
              </a:rPr>
              <a:t>www.silkstream.net/blog/2016/02/b-vs-strong-i-vs-em-whats-the-difference.html</a:t>
            </a:r>
            <a:endParaRPr lang="pl-PL" dirty="0" smtClean="0"/>
          </a:p>
          <a:p>
            <a:r>
              <a:rPr lang="pl-PL" dirty="0" smtClean="0"/>
              <a:t>Inne formatowania: &lt;small&gt;, &lt;</a:t>
            </a:r>
            <a:r>
              <a:rPr lang="pl-PL" dirty="0" err="1" smtClean="0"/>
              <a:t>mark</a:t>
            </a:r>
            <a:r>
              <a:rPr lang="pl-PL" dirty="0" smtClean="0"/>
              <a:t>&gt;, &lt;del&gt;, &lt;</a:t>
            </a:r>
            <a:r>
              <a:rPr lang="pl-PL" dirty="0" err="1" smtClean="0"/>
              <a:t>ins</a:t>
            </a:r>
            <a:r>
              <a:rPr lang="pl-PL" dirty="0" smtClean="0"/>
              <a:t>&gt;, &lt;</a:t>
            </a:r>
            <a:r>
              <a:rPr lang="pl-PL" dirty="0" err="1" smtClean="0"/>
              <a:t>sub</a:t>
            </a:r>
            <a:r>
              <a:rPr lang="pl-PL" dirty="0" smtClean="0"/>
              <a:t>&gt;, &lt;</a:t>
            </a:r>
            <a:r>
              <a:rPr lang="pl-PL" dirty="0" err="1" smtClean="0"/>
              <a:t>sup</a:t>
            </a:r>
            <a:r>
              <a:rPr lang="pl-PL" dirty="0" smtClean="0"/>
              <a:t>&gt;</a:t>
            </a:r>
          </a:p>
          <a:p>
            <a:r>
              <a:rPr lang="pl-PL" dirty="0" smtClean="0"/>
              <a:t>Ćwiczenie: wykorzystaj każdy znacznik aby zobaczyć efekty każdego z nich (pamiętajmy, że te </a:t>
            </a:r>
            <a:r>
              <a:rPr lang="pl-PL" dirty="0" err="1" smtClean="0"/>
              <a:t>tagi</a:t>
            </a:r>
            <a:r>
              <a:rPr lang="pl-PL" dirty="0" smtClean="0"/>
              <a:t> również można zagnieżdżać – oczywiście nie tworzymy połączeń, bo byłoby ich dużo…)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85610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Inne </a:t>
            </a:r>
            <a:r>
              <a:rPr lang="pl-PL" dirty="0" err="1" smtClean="0"/>
              <a:t>tagi</a:t>
            </a:r>
            <a:r>
              <a:rPr lang="pl-PL" dirty="0" smtClean="0"/>
              <a:t> #2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Cytaty: &lt;q&gt; (cytat), &lt;</a:t>
            </a:r>
            <a:r>
              <a:rPr lang="pl-PL" dirty="0" err="1" smtClean="0"/>
              <a:t>blockquote</a:t>
            </a:r>
            <a:r>
              <a:rPr lang="pl-PL" dirty="0" smtClean="0"/>
              <a:t>&gt; (cytat z podaniem źródła), &lt;</a:t>
            </a:r>
            <a:r>
              <a:rPr lang="pl-PL" dirty="0" err="1" smtClean="0"/>
              <a:t>abbr</a:t>
            </a:r>
            <a:r>
              <a:rPr lang="pl-PL" dirty="0" smtClean="0"/>
              <a:t>&gt; (posiada atrybut tytuł, który widoczny jest po najechaniu myszką, również ma wpływ na wyniki wyszukiwania przeglądarek)</a:t>
            </a:r>
            <a:endParaRPr lang="pl-PL" dirty="0"/>
          </a:p>
          <a:p>
            <a:r>
              <a:rPr lang="pl-PL" dirty="0" smtClean="0"/>
              <a:t>I wiele, wiele innych… </a:t>
            </a:r>
            <a:r>
              <a:rPr lang="pl-PL" dirty="0" smtClean="0">
                <a:sym typeface="Wingdings" panose="05000000000000000000" pitchFamily="2" charset="2"/>
              </a:rPr>
              <a:t>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51049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Komentarze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Komentarze w </a:t>
            </a:r>
            <a:r>
              <a:rPr lang="pl-PL" dirty="0" err="1" smtClean="0"/>
              <a:t>HTMLu</a:t>
            </a:r>
            <a:r>
              <a:rPr lang="pl-PL" dirty="0" smtClean="0"/>
              <a:t> wyglądają tak samo zarówno te jednolinijkowe jak i wielolinijkowe</a:t>
            </a:r>
          </a:p>
          <a:p>
            <a:r>
              <a:rPr lang="pl-PL" dirty="0" smtClean="0"/>
              <a:t>Przykład: &lt;!– Tutaj jest komentarz </a:t>
            </a:r>
            <a:r>
              <a:rPr lang="pl-PL" dirty="0" smtClean="0">
                <a:sym typeface="Wingdings" panose="05000000000000000000" pitchFamily="2" charset="2"/>
              </a:rPr>
              <a:t>--&gt;</a:t>
            </a:r>
          </a:p>
          <a:p>
            <a:r>
              <a:rPr lang="pl-PL" dirty="0" smtClean="0"/>
              <a:t>Ćwiczenie – napisz komentarz jednolinijkowy i wielolinijkowy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66457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Atrybuty </a:t>
            </a:r>
            <a:r>
              <a:rPr lang="pl-PL" dirty="0" err="1" smtClean="0"/>
              <a:t>tagów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smtClean="0"/>
              <a:t>Wspomniane wcześniej </a:t>
            </a:r>
            <a:r>
              <a:rPr lang="pl-PL" dirty="0" err="1" smtClean="0"/>
              <a:t>href</a:t>
            </a:r>
            <a:r>
              <a:rPr lang="pl-PL" dirty="0" smtClean="0"/>
              <a:t> dla </a:t>
            </a:r>
            <a:r>
              <a:rPr lang="pl-PL" dirty="0" err="1" smtClean="0"/>
              <a:t>tagu</a:t>
            </a:r>
            <a:r>
              <a:rPr lang="pl-PL" dirty="0" smtClean="0"/>
              <a:t> &lt;a&gt;, </a:t>
            </a:r>
            <a:r>
              <a:rPr lang="pl-PL" dirty="0" err="1" smtClean="0"/>
              <a:t>src</a:t>
            </a:r>
            <a:r>
              <a:rPr lang="pl-PL" dirty="0" smtClean="0"/>
              <a:t> dla </a:t>
            </a:r>
            <a:r>
              <a:rPr lang="pl-PL" dirty="0" err="1" smtClean="0"/>
              <a:t>tagu</a:t>
            </a:r>
            <a:r>
              <a:rPr lang="pl-PL" dirty="0" smtClean="0"/>
              <a:t> &lt;</a:t>
            </a:r>
            <a:r>
              <a:rPr lang="pl-PL" dirty="0" err="1" smtClean="0"/>
              <a:t>img</a:t>
            </a:r>
            <a:r>
              <a:rPr lang="pl-PL" dirty="0" smtClean="0"/>
              <a:t>&gt; itd.</a:t>
            </a:r>
          </a:p>
          <a:p>
            <a:r>
              <a:rPr lang="pl-PL" dirty="0" smtClean="0"/>
              <a:t>Standard HTML5 nie wymaga aby były pisane małymi literami, ale taki jest generalnie standard i tak zalecamy robić </a:t>
            </a:r>
            <a:r>
              <a:rPr lang="pl-PL" dirty="0" smtClean="0">
                <a:sym typeface="Wingdings" panose="05000000000000000000" pitchFamily="2" charset="2"/>
              </a:rPr>
              <a:t></a:t>
            </a:r>
          </a:p>
          <a:p>
            <a:r>
              <a:rPr lang="pl-PL" dirty="0" smtClean="0">
                <a:sym typeface="Wingdings" panose="05000000000000000000" pitchFamily="2" charset="2"/>
              </a:rPr>
              <a:t>Tak samo używamy cudzysłowów np.: &lt;a </a:t>
            </a:r>
            <a:r>
              <a:rPr lang="pl-PL" dirty="0" err="1" smtClean="0">
                <a:sym typeface="Wingdings" panose="05000000000000000000" pitchFamily="2" charset="2"/>
              </a:rPr>
              <a:t>href</a:t>
            </a:r>
            <a:r>
              <a:rPr lang="pl-PL" dirty="0" smtClean="0">
                <a:sym typeface="Wingdings" panose="05000000000000000000" pitchFamily="2" charset="2"/>
              </a:rPr>
              <a:t>=”link”&gt; zamiast &lt;a </a:t>
            </a:r>
            <a:r>
              <a:rPr lang="pl-PL" dirty="0" err="1" smtClean="0">
                <a:sym typeface="Wingdings" panose="05000000000000000000" pitchFamily="2" charset="2"/>
              </a:rPr>
              <a:t>href</a:t>
            </a:r>
            <a:r>
              <a:rPr lang="pl-PL" dirty="0" smtClean="0">
                <a:sym typeface="Wingdings" panose="05000000000000000000" pitchFamily="2" charset="2"/>
              </a:rPr>
              <a:t>=link&gt;</a:t>
            </a:r>
          </a:p>
          <a:p>
            <a:r>
              <a:rPr lang="pl-PL" dirty="0" smtClean="0">
                <a:sym typeface="Wingdings" panose="05000000000000000000" pitchFamily="2" charset="2"/>
              </a:rPr>
              <a:t>Użycie cudzysłowów jest wymagane jeżeli tekst posiada znaki odstępu (spacje, </a:t>
            </a:r>
            <a:r>
              <a:rPr lang="pl-PL" dirty="0" err="1" smtClean="0">
                <a:sym typeface="Wingdings" panose="05000000000000000000" pitchFamily="2" charset="2"/>
              </a:rPr>
              <a:t>tabuacje</a:t>
            </a:r>
            <a:r>
              <a:rPr lang="pl-PL" dirty="0" smtClean="0">
                <a:sym typeface="Wingdings" panose="05000000000000000000" pitchFamily="2" charset="2"/>
              </a:rPr>
              <a:t>), ale my oczywiście będziemy używać ich zawsze </a:t>
            </a:r>
          </a:p>
          <a:p>
            <a:r>
              <a:rPr lang="pl-PL" dirty="0" smtClean="0"/>
              <a:t>W zasadzie możemy używać </a:t>
            </a:r>
            <a:r>
              <a:rPr lang="pl-PL" dirty="0" err="1" smtClean="0"/>
              <a:t>cudzysłowia</a:t>
            </a:r>
            <a:r>
              <a:rPr lang="pl-PL" dirty="0" smtClean="0"/>
              <a:t> pojedynczego (</a:t>
            </a:r>
            <a:r>
              <a:rPr lang="pl-PL" dirty="0" err="1" smtClean="0"/>
              <a:t>href</a:t>
            </a:r>
            <a:r>
              <a:rPr lang="pl-PL" dirty="0" smtClean="0"/>
              <a:t>=’’) albo podwójnego (</a:t>
            </a:r>
            <a:r>
              <a:rPr lang="pl-PL" dirty="0" err="1" smtClean="0"/>
              <a:t>href</a:t>
            </a:r>
            <a:r>
              <a:rPr lang="pl-PL" dirty="0" smtClean="0"/>
              <a:t>=””). Przydatne gdy chcemy, któregoś użyć w środku atrybutu</a:t>
            </a:r>
          </a:p>
          <a:p>
            <a:r>
              <a:rPr lang="pl-PL" dirty="0" smtClean="0"/>
              <a:t>Wszystkie </a:t>
            </a:r>
            <a:r>
              <a:rPr lang="pl-PL" dirty="0" err="1" smtClean="0"/>
              <a:t>tagi</a:t>
            </a:r>
            <a:r>
              <a:rPr lang="pl-PL" dirty="0" smtClean="0"/>
              <a:t> </a:t>
            </a:r>
            <a:r>
              <a:rPr lang="pl-PL" dirty="0" err="1" smtClean="0"/>
              <a:t>html</a:t>
            </a:r>
            <a:r>
              <a:rPr lang="pl-PL" dirty="0" smtClean="0"/>
              <a:t> mogą mieć atrybuty. Są atrybuty standardowe, ale można też tworzyć własne (np. przy budowie </a:t>
            </a:r>
            <a:r>
              <a:rPr lang="pl-PL" dirty="0" err="1" smtClean="0"/>
              <a:t>frameworka</a:t>
            </a:r>
            <a:r>
              <a:rPr lang="pl-PL" dirty="0" smtClean="0"/>
              <a:t>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10515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Definicja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HTML to standardowy język znaczników do tworzenia stron internetowych</a:t>
            </a:r>
          </a:p>
          <a:p>
            <a:r>
              <a:rPr lang="pl-PL" dirty="0" err="1"/>
              <a:t>Hyper</a:t>
            </a:r>
            <a:r>
              <a:rPr lang="pl-PL" dirty="0"/>
              <a:t>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Markup</a:t>
            </a:r>
            <a:r>
              <a:rPr lang="pl-PL" dirty="0"/>
              <a:t> </a:t>
            </a:r>
            <a:r>
              <a:rPr lang="pl-PL" dirty="0" smtClean="0"/>
              <a:t>Language</a:t>
            </a:r>
          </a:p>
          <a:p>
            <a:r>
              <a:rPr lang="pl-PL" dirty="0" smtClean="0"/>
              <a:t>Definiuje strukturę i „klocki”, z których możemy tworzyć strony internetowe</a:t>
            </a:r>
          </a:p>
          <a:p>
            <a:r>
              <a:rPr lang="pl-PL" dirty="0" smtClean="0"/>
              <a:t>XHTML – reprezentacja HTML w </a:t>
            </a:r>
            <a:r>
              <a:rPr lang="pl-PL" dirty="0" err="1" smtClean="0"/>
              <a:t>XMLu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9274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Style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Tagi</a:t>
            </a:r>
            <a:r>
              <a:rPr lang="pl-PL" dirty="0" smtClean="0"/>
              <a:t> HTML możemy wpływać na wygląd zawartości </a:t>
            </a:r>
            <a:r>
              <a:rPr lang="pl-PL" dirty="0" err="1" smtClean="0"/>
              <a:t>taga</a:t>
            </a:r>
            <a:r>
              <a:rPr lang="pl-PL" dirty="0" smtClean="0"/>
              <a:t> używając atrybutu style</a:t>
            </a:r>
          </a:p>
          <a:p>
            <a:r>
              <a:rPr lang="pl-PL" dirty="0" smtClean="0"/>
              <a:t>Dobrą praktyką jest korzystanie ze styli zamiast atrybutów </a:t>
            </a:r>
            <a:r>
              <a:rPr lang="pl-PL" dirty="0" err="1" smtClean="0"/>
              <a:t>tagów</a:t>
            </a:r>
            <a:r>
              <a:rPr lang="pl-PL" dirty="0" smtClean="0"/>
              <a:t> (większa część została usunięta w HTML5, ale pozostały „niedobitki”)</a:t>
            </a:r>
          </a:p>
          <a:p>
            <a:r>
              <a:rPr lang="pl-PL" dirty="0" smtClean="0"/>
              <a:t>Ale style to już temat bardziej </a:t>
            </a:r>
            <a:r>
              <a:rPr lang="pl-PL" dirty="0" err="1" smtClean="0"/>
              <a:t>CSSowy</a:t>
            </a:r>
            <a:r>
              <a:rPr lang="pl-PL" dirty="0" smtClean="0"/>
              <a:t>, o stylach będą osobne zajęcia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16398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Atrybut klasy (</a:t>
            </a:r>
            <a:r>
              <a:rPr lang="pl-PL" dirty="0" err="1" smtClean="0"/>
              <a:t>class</a:t>
            </a:r>
            <a:r>
              <a:rPr lang="pl-PL" dirty="0" smtClean="0"/>
              <a:t>)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Służy do tego, aby wiele </a:t>
            </a:r>
            <a:r>
              <a:rPr lang="pl-PL" dirty="0" err="1" smtClean="0"/>
              <a:t>tagów</a:t>
            </a:r>
            <a:r>
              <a:rPr lang="pl-PL" dirty="0" smtClean="0"/>
              <a:t> użytych na stronie miało takie samo </a:t>
            </a:r>
            <a:r>
              <a:rPr lang="pl-PL" dirty="0" err="1" smtClean="0"/>
              <a:t>ostylowanie</a:t>
            </a:r>
            <a:endParaRPr lang="pl-PL" dirty="0"/>
          </a:p>
          <a:p>
            <a:r>
              <a:rPr lang="pl-PL" dirty="0" smtClean="0"/>
              <a:t>Często używane w połączeniu z </a:t>
            </a:r>
            <a:r>
              <a:rPr lang="pl-PL" dirty="0" err="1" smtClean="0"/>
              <a:t>tagiem</a:t>
            </a:r>
            <a:r>
              <a:rPr lang="pl-PL" dirty="0" smtClean="0"/>
              <a:t> &lt;div&gt;</a:t>
            </a:r>
          </a:p>
          <a:p>
            <a:r>
              <a:rPr lang="pl-PL" dirty="0" smtClean="0"/>
              <a:t>Wykorzystywany przez kod JavaScript (aby pobrać wszystkie elementy tej samej klasy)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80645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Atrybut identyfikatory (id)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Pozwala jednoznacznie zidentyfikować element na stronie</a:t>
            </a:r>
          </a:p>
          <a:p>
            <a:r>
              <a:rPr lang="pl-PL" dirty="0" smtClean="0"/>
              <a:t>Użycie tego samego id dla kilku </a:t>
            </a:r>
            <a:r>
              <a:rPr lang="pl-PL" dirty="0" err="1" smtClean="0"/>
              <a:t>tagów</a:t>
            </a:r>
            <a:r>
              <a:rPr lang="pl-PL" dirty="0" smtClean="0"/>
              <a:t> jest bardzo dużym błędem!</a:t>
            </a:r>
          </a:p>
          <a:p>
            <a:r>
              <a:rPr lang="pl-PL" dirty="0" smtClean="0"/>
              <a:t>Służy podobnie jak </a:t>
            </a:r>
            <a:r>
              <a:rPr lang="pl-PL" dirty="0" err="1" smtClean="0"/>
              <a:t>class</a:t>
            </a:r>
            <a:r>
              <a:rPr lang="pl-PL" dirty="0" smtClean="0"/>
              <a:t> – do </a:t>
            </a:r>
            <a:r>
              <a:rPr lang="pl-PL" dirty="0" err="1" smtClean="0"/>
              <a:t>stylowania</a:t>
            </a:r>
            <a:r>
              <a:rPr lang="pl-PL" dirty="0" smtClean="0"/>
              <a:t> i wykorzystywania przez kod JavaScript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42419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IDE, analiza kodu HTML, narzędzia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Będziemy używać </a:t>
            </a:r>
            <a:r>
              <a:rPr lang="pl-PL" dirty="0" err="1" smtClean="0"/>
              <a:t>Intellij</a:t>
            </a:r>
            <a:r>
              <a:rPr lang="pl-PL" dirty="0" smtClean="0"/>
              <a:t> idea</a:t>
            </a:r>
          </a:p>
          <a:p>
            <a:r>
              <a:rPr lang="pl-PL" dirty="0" smtClean="0"/>
              <a:t>Inspekcja kodu pomaga nam wychwytywać błędy, zachować zgodność ze standardem i co za tym idzie lepsze pozycjonowanie strony (strony z odchyleniami od standardu są gorzej pozycjonowane)</a:t>
            </a:r>
          </a:p>
          <a:p>
            <a:r>
              <a:rPr lang="pl-PL" dirty="0" smtClean="0"/>
              <a:t>Walidacja stron np.: </a:t>
            </a:r>
            <a:r>
              <a:rPr lang="pl-PL" dirty="0">
                <a:hlinkClick r:id="rId2"/>
              </a:rPr>
              <a:t>https://validator.w3.org/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904068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Zaprojektować stronę (</a:t>
            </a:r>
            <a:r>
              <a:rPr lang="pl-PL" smtClean="0"/>
              <a:t>sam HTML, </a:t>
            </a:r>
            <a:r>
              <a:rPr lang="pl-PL" dirty="0" smtClean="0"/>
              <a:t>bez styli). Która będzie posiadać:</a:t>
            </a:r>
          </a:p>
          <a:p>
            <a:r>
              <a:rPr lang="pl-PL" dirty="0" smtClean="0"/>
              <a:t>Nagłówek z tekstem: Lab HTML5</a:t>
            </a:r>
          </a:p>
          <a:p>
            <a:r>
              <a:rPr lang="pl-PL" dirty="0" smtClean="0"/>
              <a:t>Sekcję nawigacyjną: linki do 2 stron (</a:t>
            </a:r>
            <a:r>
              <a:rPr lang="pl-PL" dirty="0" err="1" smtClean="0"/>
              <a:t>suszi</a:t>
            </a:r>
            <a:r>
              <a:rPr lang="pl-PL" dirty="0" smtClean="0"/>
              <a:t>, sake)</a:t>
            </a:r>
          </a:p>
          <a:p>
            <a:r>
              <a:rPr lang="pl-PL" dirty="0" smtClean="0"/>
              <a:t>Sekcję treści z 3 artykułami: pierwszy dowolnym tekstem, drugi z dowolnym obrazkiem, trzeci z dowolną tabelką</a:t>
            </a:r>
          </a:p>
          <a:p>
            <a:r>
              <a:rPr lang="pl-PL" dirty="0" smtClean="0"/>
              <a:t>Boczne menu z tą samą zawartością co w sekcji nawigacyjnej, ale ma być to menu poziome (użyj listy)</a:t>
            </a:r>
          </a:p>
          <a:p>
            <a:r>
              <a:rPr lang="pl-PL" dirty="0" smtClean="0"/>
              <a:t>Stopkę z waszymi danymi </a:t>
            </a:r>
            <a:r>
              <a:rPr lang="pl-PL" dirty="0" smtClean="0">
                <a:sym typeface="Wingdings" panose="05000000000000000000" pitchFamily="2" charset="2"/>
              </a:rPr>
              <a:t></a:t>
            </a:r>
            <a:endParaRPr lang="pl-PL" dirty="0" smtClean="0"/>
          </a:p>
          <a:p>
            <a:r>
              <a:rPr lang="pl-PL" dirty="0" smtClean="0"/>
              <a:t>Użyj do tego zadania </a:t>
            </a:r>
            <a:r>
              <a:rPr lang="pl-PL" dirty="0" err="1" smtClean="0"/>
              <a:t>tagów</a:t>
            </a:r>
            <a:r>
              <a:rPr lang="pl-PL" dirty="0" smtClean="0"/>
              <a:t> layoutu z HTML5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33299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Struktura dokumentu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Deklaracja </a:t>
            </a:r>
            <a:r>
              <a:rPr lang="pl-PL" dirty="0"/>
              <a:t>&lt;!DOCTYPE </a:t>
            </a:r>
            <a:r>
              <a:rPr lang="pl-PL" dirty="0" err="1"/>
              <a:t>html</a:t>
            </a:r>
            <a:r>
              <a:rPr lang="pl-PL" dirty="0" smtClean="0"/>
              <a:t>&gt; mówi o tym, że dokument jest HTML5</a:t>
            </a:r>
          </a:p>
          <a:p>
            <a:r>
              <a:rPr lang="pl-PL" dirty="0" smtClean="0"/>
              <a:t>Sekcja &lt;</a:t>
            </a:r>
            <a:r>
              <a:rPr lang="pl-PL" dirty="0" err="1" smtClean="0"/>
              <a:t>html</a:t>
            </a:r>
            <a:r>
              <a:rPr lang="pl-PL" dirty="0" smtClean="0"/>
              <a:t>&gt; - znacznik główny</a:t>
            </a:r>
          </a:p>
          <a:p>
            <a:r>
              <a:rPr lang="pl-PL" dirty="0" smtClean="0"/>
              <a:t>Sekcja &lt;</a:t>
            </a:r>
            <a:r>
              <a:rPr lang="pl-PL" dirty="0" err="1" smtClean="0"/>
              <a:t>head</a:t>
            </a:r>
            <a:r>
              <a:rPr lang="pl-PL" dirty="0" smtClean="0"/>
              <a:t>&gt; - w niej zawarte są metadane (nie jest wyświetlana) np. tytuł, strona kodowa, odświeżanie (np. co 30 sekund) itd..</a:t>
            </a:r>
          </a:p>
          <a:p>
            <a:r>
              <a:rPr lang="pl-PL" dirty="0" smtClean="0"/>
              <a:t>Sekcja &lt;body&gt; - ciało naszej strony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13189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&lt;!DOCTYPE 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&lt;head&gt;</a:t>
            </a:r>
            <a:br>
              <a:rPr lang="en-US" dirty="0"/>
            </a:br>
            <a:r>
              <a:rPr lang="en-US" dirty="0" smtClean="0"/>
              <a:t>&lt;title&gt;</a:t>
            </a:r>
            <a:r>
              <a:rPr lang="pl-PL" dirty="0" smtClean="0"/>
              <a:t>Lab </a:t>
            </a:r>
            <a:r>
              <a:rPr lang="pl-PL" dirty="0" err="1" smtClean="0"/>
              <a:t>html</a:t>
            </a:r>
            <a:r>
              <a:rPr lang="en-US" dirty="0" smtClean="0"/>
              <a:t>&lt;/</a:t>
            </a:r>
            <a:r>
              <a:rPr lang="en-US" dirty="0"/>
              <a:t>title&gt;</a:t>
            </a:r>
            <a:br>
              <a:rPr lang="en-US" dirty="0"/>
            </a:br>
            <a:r>
              <a:rPr lang="en-US" dirty="0"/>
              <a:t>&lt;/head&gt;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pl-PL" dirty="0" smtClean="0"/>
              <a:t>Moje body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25749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Przeglądarki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Służą do wyświetlania treści dokumentów HTML</a:t>
            </a:r>
          </a:p>
          <a:p>
            <a:r>
              <a:rPr lang="pl-PL" dirty="0"/>
              <a:t>Posiadają silniki </a:t>
            </a:r>
            <a:r>
              <a:rPr lang="pl-PL" dirty="0" smtClean="0"/>
              <a:t>renderujące HTML</a:t>
            </a:r>
            <a:endParaRPr lang="pl-PL" dirty="0"/>
          </a:p>
          <a:p>
            <a:r>
              <a:rPr lang="pl-PL" dirty="0" smtClean="0"/>
              <a:t>Popularne: Chrome, </a:t>
            </a:r>
            <a:r>
              <a:rPr lang="pl-PL" dirty="0" err="1" smtClean="0"/>
              <a:t>Firefox</a:t>
            </a:r>
            <a:r>
              <a:rPr lang="pl-PL" dirty="0" smtClean="0"/>
              <a:t>, Safari, Opera, IE, Microsoft Edge </a:t>
            </a:r>
            <a:r>
              <a:rPr lang="pl-PL" dirty="0" smtClean="0">
                <a:sym typeface="Wingdings" panose="05000000000000000000" pitchFamily="2" charset="2"/>
              </a:rPr>
              <a:t>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661948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Tagi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err="1" smtClean="0"/>
              <a:t>Tagi</a:t>
            </a:r>
            <a:r>
              <a:rPr lang="pl-PL" dirty="0" smtClean="0"/>
              <a:t> mają początek i koniec &lt;</a:t>
            </a:r>
            <a:r>
              <a:rPr lang="pl-PL" dirty="0" err="1" smtClean="0"/>
              <a:t>tag</a:t>
            </a:r>
            <a:r>
              <a:rPr lang="pl-PL" dirty="0" smtClean="0"/>
              <a:t>&gt; &lt;/</a:t>
            </a:r>
            <a:r>
              <a:rPr lang="pl-PL" dirty="0" err="1" smtClean="0"/>
              <a:t>tag</a:t>
            </a:r>
            <a:r>
              <a:rPr lang="pl-PL" dirty="0" smtClean="0"/>
              <a:t>&gt;, jeżeli </a:t>
            </a:r>
            <a:r>
              <a:rPr lang="pl-PL" dirty="0" err="1" smtClean="0"/>
              <a:t>tag</a:t>
            </a:r>
            <a:r>
              <a:rPr lang="pl-PL" dirty="0" smtClean="0"/>
              <a:t> jest pusty można go zamknąć od razu np. &lt;</a:t>
            </a:r>
            <a:r>
              <a:rPr lang="pl-PL" dirty="0" err="1" smtClean="0"/>
              <a:t>img</a:t>
            </a:r>
            <a:r>
              <a:rPr lang="pl-PL" dirty="0" smtClean="0"/>
              <a:t> </a:t>
            </a:r>
            <a:r>
              <a:rPr lang="pl-PL" dirty="0" err="1" smtClean="0"/>
              <a:t>src</a:t>
            </a:r>
            <a:r>
              <a:rPr lang="pl-PL" dirty="0" smtClean="0"/>
              <a:t>=”image.jpg”/&gt;</a:t>
            </a:r>
          </a:p>
          <a:p>
            <a:r>
              <a:rPr lang="pl-PL" dirty="0" smtClean="0"/>
              <a:t>Od HTML5 nie ma konieczności zamykania niektórych </a:t>
            </a:r>
            <a:r>
              <a:rPr lang="pl-PL" dirty="0" err="1" smtClean="0"/>
              <a:t>tagów</a:t>
            </a:r>
            <a:r>
              <a:rPr lang="pl-PL" dirty="0" smtClean="0"/>
              <a:t> (np. </a:t>
            </a:r>
            <a:r>
              <a:rPr lang="pl-PL" dirty="0" err="1" smtClean="0"/>
              <a:t>img</a:t>
            </a:r>
            <a:r>
              <a:rPr lang="pl-PL" dirty="0" smtClean="0"/>
              <a:t>), ale zalecamy to robić (kompatybilność z XHTML)</a:t>
            </a:r>
          </a:p>
          <a:p>
            <a:r>
              <a:rPr lang="pl-PL" dirty="0" smtClean="0"/>
              <a:t>&lt;</a:t>
            </a:r>
            <a:r>
              <a:rPr lang="pl-PL" dirty="0" err="1" smtClean="0"/>
              <a:t>img</a:t>
            </a:r>
            <a:r>
              <a:rPr lang="pl-PL" dirty="0" smtClean="0"/>
              <a:t> </a:t>
            </a:r>
            <a:r>
              <a:rPr lang="pl-PL" dirty="0" err="1" smtClean="0"/>
              <a:t>src</a:t>
            </a:r>
            <a:r>
              <a:rPr lang="pl-PL" dirty="0" smtClean="0"/>
              <a:t>=”image.jpg”&gt; jest poprawne dla HTML5, dla XHTML wymagane jest: </a:t>
            </a:r>
            <a:r>
              <a:rPr lang="pl-PL" dirty="0"/>
              <a:t>&lt;</a:t>
            </a:r>
            <a:r>
              <a:rPr lang="pl-PL" dirty="0" err="1"/>
              <a:t>img</a:t>
            </a:r>
            <a:r>
              <a:rPr lang="pl-PL" dirty="0"/>
              <a:t> </a:t>
            </a:r>
            <a:r>
              <a:rPr lang="pl-PL" dirty="0" err="1"/>
              <a:t>src</a:t>
            </a:r>
            <a:r>
              <a:rPr lang="pl-PL" dirty="0"/>
              <a:t>=”image.jpg</a:t>
            </a:r>
            <a:r>
              <a:rPr lang="pl-PL" dirty="0" smtClean="0"/>
              <a:t>”&gt;&lt;/</a:t>
            </a:r>
            <a:r>
              <a:rPr lang="pl-PL" dirty="0" err="1" smtClean="0"/>
              <a:t>img</a:t>
            </a:r>
            <a:r>
              <a:rPr lang="pl-PL" dirty="0" smtClean="0"/>
              <a:t>&gt; lub krócej </a:t>
            </a:r>
            <a:r>
              <a:rPr lang="pl-PL" dirty="0"/>
              <a:t>&lt;</a:t>
            </a:r>
            <a:r>
              <a:rPr lang="pl-PL" dirty="0" err="1"/>
              <a:t>img</a:t>
            </a:r>
            <a:r>
              <a:rPr lang="pl-PL" dirty="0"/>
              <a:t> </a:t>
            </a:r>
            <a:r>
              <a:rPr lang="pl-PL" dirty="0" err="1"/>
              <a:t>src</a:t>
            </a:r>
            <a:r>
              <a:rPr lang="pl-PL" dirty="0"/>
              <a:t>=”image.jpg</a:t>
            </a:r>
            <a:r>
              <a:rPr lang="pl-PL" dirty="0" smtClean="0"/>
              <a:t>”/&gt; oczywiście większość przeglądarek wyświetli poprawnie obrazek tak czy tak </a:t>
            </a:r>
            <a:r>
              <a:rPr lang="pl-PL" dirty="0" smtClean="0">
                <a:sym typeface="Wingdings" panose="05000000000000000000" pitchFamily="2" charset="2"/>
              </a:rPr>
              <a:t></a:t>
            </a:r>
          </a:p>
          <a:p>
            <a:r>
              <a:rPr lang="pl-PL" dirty="0" err="1" smtClean="0">
                <a:sym typeface="Wingdings" panose="05000000000000000000" pitchFamily="2" charset="2"/>
              </a:rPr>
              <a:t>Tagi</a:t>
            </a:r>
            <a:r>
              <a:rPr lang="pl-PL" dirty="0" smtClean="0">
                <a:sym typeface="Wingdings" panose="05000000000000000000" pitchFamily="2" charset="2"/>
              </a:rPr>
              <a:t> można zagnieżdżać </a:t>
            </a:r>
          </a:p>
          <a:p>
            <a:r>
              <a:rPr lang="pl-PL" dirty="0" smtClean="0">
                <a:sym typeface="Wingdings" panose="05000000000000000000" pitchFamily="2" charset="2"/>
              </a:rPr>
              <a:t>Zaleca się zamykać </a:t>
            </a:r>
            <a:r>
              <a:rPr lang="pl-PL" dirty="0" err="1" smtClean="0">
                <a:sym typeface="Wingdings" panose="05000000000000000000" pitchFamily="2" charset="2"/>
              </a:rPr>
              <a:t>tagi</a:t>
            </a:r>
            <a:r>
              <a:rPr lang="pl-PL" dirty="0" smtClean="0">
                <a:sym typeface="Wingdings" panose="05000000000000000000" pitchFamily="2" charset="2"/>
              </a:rPr>
              <a:t> puste (np. &lt;</a:t>
            </a:r>
            <a:r>
              <a:rPr lang="pl-PL" dirty="0" err="1" smtClean="0">
                <a:sym typeface="Wingdings" panose="05000000000000000000" pitchFamily="2" charset="2"/>
              </a:rPr>
              <a:t>br</a:t>
            </a:r>
            <a:r>
              <a:rPr lang="pl-PL" dirty="0" smtClean="0">
                <a:sym typeface="Wingdings" panose="05000000000000000000" pitchFamily="2" charset="2"/>
              </a:rPr>
              <a:t>/&gt; znak końca linii) aby umożliwić </a:t>
            </a:r>
            <a:r>
              <a:rPr lang="pl-PL" dirty="0" err="1" smtClean="0">
                <a:sym typeface="Wingdings" panose="05000000000000000000" pitchFamily="2" charset="2"/>
              </a:rPr>
              <a:t>parsowanie</a:t>
            </a:r>
            <a:r>
              <a:rPr lang="pl-PL" dirty="0" smtClean="0">
                <a:sym typeface="Wingdings" panose="05000000000000000000" pitchFamily="2" charset="2"/>
              </a:rPr>
              <a:t> dokumentu HTML przez </a:t>
            </a:r>
            <a:r>
              <a:rPr lang="pl-PL" dirty="0" err="1" smtClean="0">
                <a:sym typeface="Wingdings" panose="05000000000000000000" pitchFamily="2" charset="2"/>
              </a:rPr>
              <a:t>parsery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XMLowe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35354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Tagi</a:t>
            </a:r>
            <a:r>
              <a:rPr lang="pl-PL" dirty="0" smtClean="0"/>
              <a:t> nagłówka (&lt;h?&gt;, &lt;</a:t>
            </a:r>
            <a:r>
              <a:rPr lang="pl-PL" dirty="0" err="1" smtClean="0"/>
              <a:t>hr</a:t>
            </a:r>
            <a:r>
              <a:rPr lang="pl-PL" dirty="0" smtClean="0"/>
              <a:t>&gt;)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&lt;h?&gt; (? = 1 – 6) – </a:t>
            </a:r>
            <a:r>
              <a:rPr lang="pl-PL" dirty="0" err="1"/>
              <a:t>tagi</a:t>
            </a:r>
            <a:r>
              <a:rPr lang="pl-PL" dirty="0"/>
              <a:t> nagłówków (h1 najważniejszy, h6 najmniej ważny</a:t>
            </a:r>
            <a:r>
              <a:rPr lang="pl-PL" dirty="0" smtClean="0"/>
              <a:t>)</a:t>
            </a:r>
          </a:p>
          <a:p>
            <a:r>
              <a:rPr lang="pl-PL" dirty="0" smtClean="0"/>
              <a:t>&lt;</a:t>
            </a:r>
            <a:r>
              <a:rPr lang="pl-PL" dirty="0" err="1" smtClean="0"/>
              <a:t>hr</a:t>
            </a:r>
            <a:r>
              <a:rPr lang="pl-PL" dirty="0" smtClean="0"/>
              <a:t>&gt; - pionowy separator, można go </a:t>
            </a:r>
            <a:r>
              <a:rPr lang="pl-PL" dirty="0" err="1" smtClean="0"/>
              <a:t>ostylować</a:t>
            </a:r>
            <a:r>
              <a:rPr lang="pl-PL" dirty="0" smtClean="0"/>
              <a:t> żeby był poziomy (będzie na następnych zajęciach) </a:t>
            </a:r>
          </a:p>
          <a:p>
            <a:r>
              <a:rPr lang="pl-PL" dirty="0" smtClean="0"/>
              <a:t>Ćwiczenie - napisz stronę, która wykorzysta i wyświetli wszystkie </a:t>
            </a:r>
            <a:r>
              <a:rPr lang="pl-PL" dirty="0" err="1" smtClean="0"/>
              <a:t>tagi</a:t>
            </a:r>
            <a:r>
              <a:rPr lang="pl-PL" dirty="0" smtClean="0"/>
              <a:t> &lt;h?&gt; i rozdzieli je </a:t>
            </a:r>
            <a:r>
              <a:rPr lang="pl-PL" dirty="0" err="1" smtClean="0"/>
              <a:t>tagiem</a:t>
            </a:r>
            <a:r>
              <a:rPr lang="pl-PL" dirty="0" smtClean="0"/>
              <a:t> &lt;</a:t>
            </a:r>
            <a:r>
              <a:rPr lang="pl-PL" dirty="0" err="1" smtClean="0"/>
              <a:t>hr</a:t>
            </a:r>
            <a:r>
              <a:rPr lang="pl-PL" dirty="0" smtClean="0"/>
              <a:t>&gt;</a:t>
            </a:r>
          </a:p>
          <a:p>
            <a:r>
              <a:rPr lang="pl-PL" dirty="0" err="1" smtClean="0"/>
              <a:t>Tip</a:t>
            </a:r>
            <a:r>
              <a:rPr lang="pl-PL" dirty="0" smtClean="0"/>
              <a:t> – poprawne użycie </a:t>
            </a:r>
            <a:r>
              <a:rPr lang="pl-PL" dirty="0" err="1" smtClean="0"/>
              <a:t>tagów</a:t>
            </a:r>
            <a:r>
              <a:rPr lang="pl-PL" dirty="0" smtClean="0"/>
              <a:t> &lt;h?&gt; wspomaga SEO (pozycjonowanie naszej strony przez wyszukiwarki (np. </a:t>
            </a:r>
            <a:r>
              <a:rPr lang="pl-PL" dirty="0" err="1" smtClean="0"/>
              <a:t>google</a:t>
            </a:r>
            <a:r>
              <a:rPr lang="pl-PL" dirty="0" smtClean="0"/>
              <a:t>, </a:t>
            </a:r>
            <a:r>
              <a:rPr lang="pl-PL" dirty="0" err="1" smtClean="0"/>
              <a:t>bing</a:t>
            </a:r>
            <a:r>
              <a:rPr lang="pl-PL" dirty="0" smtClean="0"/>
              <a:t>)). Dlatego nie używamy tych </a:t>
            </a:r>
            <a:r>
              <a:rPr lang="pl-PL" dirty="0" err="1" smtClean="0"/>
              <a:t>tagów</a:t>
            </a:r>
            <a:r>
              <a:rPr lang="pl-PL" dirty="0" smtClean="0"/>
              <a:t> jako zamienników dla zwykłego powiększenia/pogrubienia tekstu</a:t>
            </a:r>
          </a:p>
        </p:txBody>
      </p:sp>
    </p:spTree>
    <p:extLst>
      <p:ext uri="{BB962C8B-B14F-4D97-AF65-F5344CB8AC3E}">
        <p14:creationId xmlns:p14="http://schemas.microsoft.com/office/powerpoint/2010/main" val="1420187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Tag &lt;a&gt;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Tag służy do umieszczenia tekstu, który po kliknięciu przekieruje nas na określony przez nas zasób</a:t>
            </a:r>
          </a:p>
          <a:p>
            <a:r>
              <a:rPr lang="pl-PL" dirty="0" smtClean="0"/>
              <a:t>Atrybut </a:t>
            </a:r>
            <a:r>
              <a:rPr lang="pl-PL" dirty="0" err="1" smtClean="0"/>
              <a:t>href</a:t>
            </a:r>
            <a:r>
              <a:rPr lang="pl-PL" dirty="0" smtClean="0"/>
              <a:t> – link do zasobu (np. &lt;a </a:t>
            </a:r>
            <a:r>
              <a:rPr lang="pl-PL" dirty="0" err="1" smtClean="0"/>
              <a:t>href</a:t>
            </a:r>
            <a:r>
              <a:rPr lang="pl-PL" dirty="0" smtClean="0"/>
              <a:t>=”</a:t>
            </a:r>
            <a:r>
              <a:rPr lang="pl-PL" dirty="0" err="1" smtClean="0"/>
              <a:t>localhost</a:t>
            </a:r>
            <a:r>
              <a:rPr lang="pl-PL" dirty="0" smtClean="0"/>
              <a:t>”&gt;Link&lt;/a&gt;</a:t>
            </a:r>
          </a:p>
          <a:p>
            <a:r>
              <a:rPr lang="pl-PL" dirty="0" smtClean="0"/>
              <a:t>Posiada też inne atrybuty, ale ten jest najczęściej używany. Można wygooglować resztę</a:t>
            </a:r>
          </a:p>
          <a:p>
            <a:r>
              <a:rPr lang="pl-PL" dirty="0" smtClean="0"/>
              <a:t>Ćwiczenie – stwórz </a:t>
            </a:r>
            <a:r>
              <a:rPr lang="pl-PL" dirty="0" err="1" smtClean="0"/>
              <a:t>tag</a:t>
            </a:r>
            <a:r>
              <a:rPr lang="pl-PL" dirty="0" smtClean="0"/>
              <a:t>, który po kliknięciu przeniesie nas do </a:t>
            </a:r>
            <a:r>
              <a:rPr lang="pl-PL" dirty="0" err="1" smtClean="0"/>
              <a:t>suszi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40329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Tagi</a:t>
            </a:r>
            <a:r>
              <a:rPr lang="pl-PL" dirty="0" smtClean="0"/>
              <a:t> paragrafu (&lt;p&gt;, &lt;</a:t>
            </a:r>
            <a:r>
              <a:rPr lang="pl-PL" dirty="0" err="1" smtClean="0"/>
              <a:t>br</a:t>
            </a:r>
            <a:r>
              <a:rPr lang="pl-PL" dirty="0" smtClean="0"/>
              <a:t>&gt;, &lt;</a:t>
            </a:r>
            <a:r>
              <a:rPr lang="pl-PL" dirty="0" err="1" smtClean="0"/>
              <a:t>pre</a:t>
            </a:r>
            <a:r>
              <a:rPr lang="pl-PL" dirty="0" smtClean="0"/>
              <a:t>&gt;)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Paragraf to paragraf</a:t>
            </a:r>
          </a:p>
          <a:p>
            <a:r>
              <a:rPr lang="pl-PL" dirty="0" smtClean="0"/>
              <a:t>Każdy paragraf zaczyna nową linię, jeżeli chcesz nową linię w środku paragrafu użyj &lt;</a:t>
            </a:r>
            <a:r>
              <a:rPr lang="pl-PL" dirty="0" err="1" smtClean="0"/>
              <a:t>br</a:t>
            </a:r>
            <a:r>
              <a:rPr lang="pl-PL" dirty="0" smtClean="0"/>
              <a:t>&gt;</a:t>
            </a:r>
          </a:p>
          <a:p>
            <a:r>
              <a:rPr lang="pl-PL" dirty="0" smtClean="0"/>
              <a:t>Od HTML5 usunięty został atrybut </a:t>
            </a:r>
            <a:r>
              <a:rPr lang="pl-PL" dirty="0" err="1" smtClean="0"/>
              <a:t>align</a:t>
            </a:r>
            <a:endParaRPr lang="pl-PL" dirty="0"/>
          </a:p>
          <a:p>
            <a:r>
              <a:rPr lang="pl-PL" dirty="0"/>
              <a:t>&lt;</a:t>
            </a:r>
            <a:r>
              <a:rPr lang="pl-PL" dirty="0" err="1"/>
              <a:t>br</a:t>
            </a:r>
            <a:r>
              <a:rPr lang="pl-PL" dirty="0"/>
              <a:t>&gt; to </a:t>
            </a:r>
            <a:r>
              <a:rPr lang="pl-PL" dirty="0" err="1"/>
              <a:t>tag</a:t>
            </a:r>
            <a:r>
              <a:rPr lang="pl-PL" dirty="0"/>
              <a:t> służący do wstawiania nowej </a:t>
            </a:r>
            <a:r>
              <a:rPr lang="pl-PL" dirty="0" smtClean="0"/>
              <a:t>linii</a:t>
            </a:r>
          </a:p>
          <a:p>
            <a:r>
              <a:rPr lang="pl-PL" dirty="0" smtClean="0"/>
              <a:t>&lt;</a:t>
            </a:r>
            <a:r>
              <a:rPr lang="pl-PL" dirty="0" err="1" smtClean="0"/>
              <a:t>pre</a:t>
            </a:r>
            <a:r>
              <a:rPr lang="pl-PL" dirty="0" smtClean="0"/>
              <a:t>&gt; - wstawia sformatowany tekst (uwzględnia wszystkie spacje, tabulatory)</a:t>
            </a:r>
          </a:p>
          <a:p>
            <a:r>
              <a:rPr lang="pl-PL" dirty="0" smtClean="0"/>
              <a:t>Ćwiczenie – dopisz kilka paragrafów, linijek i sformatowanego tekstu</a:t>
            </a:r>
          </a:p>
          <a:p>
            <a:r>
              <a:rPr lang="pl-PL" dirty="0" smtClean="0"/>
              <a:t>Nie zapomnij kończyć </a:t>
            </a:r>
            <a:r>
              <a:rPr lang="pl-PL" dirty="0" err="1" smtClean="0"/>
              <a:t>tagów</a:t>
            </a:r>
            <a:r>
              <a:rPr lang="pl-PL" dirty="0" smtClean="0"/>
              <a:t>!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035477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1369</Words>
  <Application>Microsoft Office PowerPoint</Application>
  <PresentationFormat>Panoramiczny</PresentationFormat>
  <Paragraphs>113</Paragraphs>
  <Slides>24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Motyw pakietu Office</vt:lpstr>
      <vt:lpstr>HTML</vt:lpstr>
      <vt:lpstr>Definicja</vt:lpstr>
      <vt:lpstr>Struktura dokumentu</vt:lpstr>
      <vt:lpstr>Przykład</vt:lpstr>
      <vt:lpstr>Przeglądarki</vt:lpstr>
      <vt:lpstr>Tagi</vt:lpstr>
      <vt:lpstr>Tagi nagłówka (&lt;h?&gt;, &lt;hr&gt;)</vt:lpstr>
      <vt:lpstr>Tag &lt;a&gt;</vt:lpstr>
      <vt:lpstr>Tagi paragrafu (&lt;p&gt;, &lt;br&gt;, &lt;pre&gt;)</vt:lpstr>
      <vt:lpstr>Tag obrazka (&lt;img&gt;)</vt:lpstr>
      <vt:lpstr>Lista (&lt;ul&gt;&lt;li&gt;</vt:lpstr>
      <vt:lpstr>Sekcja (&lt;div&gt;, &lt;section&gt;)</vt:lpstr>
      <vt:lpstr>Skrypty (&lt;script&gt;)</vt:lpstr>
      <vt:lpstr>Layout (&lt;header&gt;, &lt;nav&gt;, &lt;section&gt;, &lt;article&gt; &lt;aside&gt;, &lt;footer&gt;</vt:lpstr>
      <vt:lpstr>Tabela (&lt;tr&gt;, &lt;th&gt;, &lt;td&gt;)</vt:lpstr>
      <vt:lpstr>Inne tagi</vt:lpstr>
      <vt:lpstr>Inne tagi #2</vt:lpstr>
      <vt:lpstr>Komentarze</vt:lpstr>
      <vt:lpstr>Atrybuty tagów</vt:lpstr>
      <vt:lpstr>Style</vt:lpstr>
      <vt:lpstr>Atrybut klasy (class)</vt:lpstr>
      <vt:lpstr>Atrybut identyfikatory (id)</vt:lpstr>
      <vt:lpstr>IDE, analiza kodu HTML, narzędzia</vt:lpstr>
      <vt:lpstr>Zadanie</vt:lpstr>
    </vt:vector>
  </TitlesOfParts>
  <Company>Exorigo-Upos Sp. z o.o.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cz1</dc:title>
  <dc:creator>Pustelnik Paweł</dc:creator>
  <cp:lastModifiedBy>Pustelnik Paweł</cp:lastModifiedBy>
  <cp:revision>58</cp:revision>
  <dcterms:created xsi:type="dcterms:W3CDTF">2019-02-23T08:06:32Z</dcterms:created>
  <dcterms:modified xsi:type="dcterms:W3CDTF">2019-04-05T21:56:50Z</dcterms:modified>
</cp:coreProperties>
</file>