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embeddedFontLst>
    <p:embeddedFont>
      <p:font typeface="Play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25" y="1255141"/>
            <a:ext cx="421091" cy="9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3166250" y="1453900"/>
            <a:ext cx="1635900" cy="599100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:User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095999" y="1453898"/>
            <a:ext cx="1492467" cy="599089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:Appointment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366343" y="2770368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90459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68983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3"/>
          <p:cNvCxnSpPr>
            <a:endCxn id="87" idx="0"/>
          </p:cNvCxnSpPr>
          <p:nvPr/>
        </p:nvCxnSpPr>
        <p:spPr>
          <a:xfrm>
            <a:off x="1445171" y="2470068"/>
            <a:ext cx="0" cy="300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3"/>
          <p:cNvCxnSpPr>
            <a:stCxn id="87" idx="2"/>
          </p:cNvCxnSpPr>
          <p:nvPr/>
        </p:nvCxnSpPr>
        <p:spPr>
          <a:xfrm>
            <a:off x="1445171" y="5576630"/>
            <a:ext cx="0" cy="69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3983420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flipH="1">
            <a:off x="3978167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flipH="1">
            <a:off x="6768661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6768660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523998" y="3289738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1855951" y="3023248"/>
            <a:ext cx="1565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createAppointment()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4062249" y="3444002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4560989" y="3161747"/>
            <a:ext cx="1565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createAppointment()</a:t>
            </a:r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4062249" y="3812408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3"/>
          <p:cNvSpPr txBox="1"/>
          <p:nvPr/>
        </p:nvSpPr>
        <p:spPr>
          <a:xfrm>
            <a:off x="4476823" y="3807151"/>
            <a:ext cx="16359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getAppointmentById()</a:t>
            </a:r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1523998" y="4076435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3"/>
          <p:cNvSpPr txBox="1"/>
          <p:nvPr/>
        </p:nvSpPr>
        <p:spPr>
          <a:xfrm>
            <a:off x="1721737" y="4075379"/>
            <a:ext cx="19062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displayAppointmentById()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4172921" y="325790"/>
            <a:ext cx="41784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Healthify</a:t>
            </a:r>
            <a:r>
              <a:rPr lang="en-US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– Sequence Diagram S2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- 02.01 : Schedule Appointment</a:t>
            </a:r>
            <a:endParaRPr sz="180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935070" y="2199289"/>
            <a:ext cx="358765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Outline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use case begins when the user clicks the button schedule appointment.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System displays the page for appointment scheduling.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selects the desired date and time.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System stores the saved slot into the database and displays ”Appointment Scheduled” message on the screen.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opens the appointment details, scheduled appointment is accessed the use case ends.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98180" y="2216543"/>
            <a:ext cx="4971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3554346" y="505389"/>
            <a:ext cx="53532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- 02.03 : </a:t>
            </a:r>
            <a:r>
              <a:rPr lang="en-US" sz="180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Handle cancellation &amp; Rescheduling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25" y="1255141"/>
            <a:ext cx="421091" cy="9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1366343" y="2770368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350175" y="1453900"/>
            <a:ext cx="1274400" cy="599100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:User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095999" y="1453898"/>
            <a:ext cx="1492465" cy="599089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:Appointment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90459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668983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1445170" y="2440535"/>
            <a:ext cx="1" cy="3298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 flipH="1">
            <a:off x="1445170" y="5576630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 flipH="1">
            <a:off x="3983420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flipH="1">
            <a:off x="3978167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 flipH="1">
            <a:off x="6768661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4"/>
          <p:cNvCxnSpPr/>
          <p:nvPr/>
        </p:nvCxnSpPr>
        <p:spPr>
          <a:xfrm flipH="1">
            <a:off x="6768660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523998" y="3289738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4056767" y="3485957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4056767" y="4577170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4"/>
          <p:cNvCxnSpPr/>
          <p:nvPr/>
        </p:nvCxnSpPr>
        <p:spPr>
          <a:xfrm rot="10800000">
            <a:off x="1519392" y="4747253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14"/>
          <p:cNvSpPr txBox="1"/>
          <p:nvPr/>
        </p:nvSpPr>
        <p:spPr>
          <a:xfrm>
            <a:off x="1832297" y="3012286"/>
            <a:ext cx="16728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getAppointmentById()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511402" y="3186197"/>
            <a:ext cx="16728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getAppointmentById()</a:t>
            </a:r>
            <a:endParaRPr/>
          </a:p>
        </p:txBody>
      </p:sp>
      <p:cxnSp>
        <p:nvCxnSpPr>
          <p:cNvPr id="130" name="Google Shape;130;p14"/>
          <p:cNvCxnSpPr/>
          <p:nvPr/>
        </p:nvCxnSpPr>
        <p:spPr>
          <a:xfrm>
            <a:off x="1519392" y="3675281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14"/>
          <p:cNvSpPr txBox="1"/>
          <p:nvPr/>
        </p:nvSpPr>
        <p:spPr>
          <a:xfrm>
            <a:off x="1862890" y="3398282"/>
            <a:ext cx="16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updateAppointment()</a:t>
            </a:r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>
            <a:off x="4056767" y="3824356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4"/>
          <p:cNvSpPr txBox="1"/>
          <p:nvPr/>
        </p:nvSpPr>
        <p:spPr>
          <a:xfrm>
            <a:off x="4482277" y="3547357"/>
            <a:ext cx="16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updateAppointment()</a:t>
            </a:r>
            <a:endParaRPr/>
          </a:p>
        </p:txBody>
      </p:sp>
      <p:cxnSp>
        <p:nvCxnSpPr>
          <p:cNvPr id="134" name="Google Shape;134;p14"/>
          <p:cNvCxnSpPr/>
          <p:nvPr/>
        </p:nvCxnSpPr>
        <p:spPr>
          <a:xfrm>
            <a:off x="4056767" y="4173499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511402" y="3918617"/>
            <a:ext cx="15961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deleteAppointment()</a:t>
            </a:r>
            <a:endParaRPr/>
          </a:p>
        </p:txBody>
      </p:sp>
      <p:cxnSp>
        <p:nvCxnSpPr>
          <p:cNvPr id="136" name="Google Shape;136;p14"/>
          <p:cNvCxnSpPr/>
          <p:nvPr/>
        </p:nvCxnSpPr>
        <p:spPr>
          <a:xfrm>
            <a:off x="1519392" y="4045822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1862889" y="3760169"/>
            <a:ext cx="15640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deleteAppointment()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4488639" y="4329428"/>
            <a:ext cx="16359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getAppointmentById()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1709872" y="4491497"/>
            <a:ext cx="19062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displayAppointmentById()</a:t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 rot="10800000">
            <a:off x="4056767" y="4956287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4"/>
          <p:cNvSpPr txBox="1"/>
          <p:nvPr/>
        </p:nvSpPr>
        <p:spPr>
          <a:xfrm>
            <a:off x="4461453" y="4690588"/>
            <a:ext cx="1614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updateAppointment()</a:t>
            </a:r>
            <a:endParaRPr/>
          </a:p>
        </p:txBody>
      </p:sp>
      <p:cxnSp>
        <p:nvCxnSpPr>
          <p:cNvPr id="142" name="Google Shape;142;p14"/>
          <p:cNvCxnSpPr/>
          <p:nvPr/>
        </p:nvCxnSpPr>
        <p:spPr>
          <a:xfrm rot="10800000">
            <a:off x="4056767" y="5304704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53052" y="5048625"/>
            <a:ext cx="15640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deleteAppointment()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 rot="10800000">
            <a:off x="1526023" y="5073543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14"/>
          <p:cNvSpPr txBox="1"/>
          <p:nvPr/>
        </p:nvSpPr>
        <p:spPr>
          <a:xfrm>
            <a:off x="1628789" y="4817787"/>
            <a:ext cx="23137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appointmentUpdationSuccess()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 rot="10800000">
            <a:off x="1526023" y="5404503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14"/>
          <p:cNvSpPr txBox="1"/>
          <p:nvPr/>
        </p:nvSpPr>
        <p:spPr>
          <a:xfrm>
            <a:off x="1636489" y="5168765"/>
            <a:ext cx="22653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appointmentDeletionSuccess()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7935070" y="2199289"/>
            <a:ext cx="35876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Outline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use case begins when the user tries to view or make changes to his existing appointment in the system.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System displays the scheduled appointment and allows the user to make changes to the appointment or to delete the scheduled appointment.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When the appointment is updated the system displays a message “Appointment updated successfully”.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When appointment is deleted the system displays a message “Appointment cancellation is successful”.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use case ends after this.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1196608" y="2163536"/>
            <a:ext cx="49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25" y="1255141"/>
            <a:ext cx="421091" cy="9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/>
          <p:nvPr/>
        </p:nvSpPr>
        <p:spPr>
          <a:xfrm>
            <a:off x="3389575" y="1453900"/>
            <a:ext cx="1195500" cy="599100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:User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095999" y="1453898"/>
            <a:ext cx="1492465" cy="599089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:Subscription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366343" y="2770368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90459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68983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5"/>
          <p:cNvCxnSpPr>
            <a:endCxn id="157" idx="0"/>
          </p:cNvCxnSpPr>
          <p:nvPr/>
        </p:nvCxnSpPr>
        <p:spPr>
          <a:xfrm>
            <a:off x="1445171" y="2440668"/>
            <a:ext cx="0" cy="329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5"/>
          <p:cNvCxnSpPr>
            <a:stCxn id="157" idx="2"/>
          </p:cNvCxnSpPr>
          <p:nvPr/>
        </p:nvCxnSpPr>
        <p:spPr>
          <a:xfrm>
            <a:off x="1445171" y="5576630"/>
            <a:ext cx="0" cy="69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5"/>
          <p:cNvCxnSpPr/>
          <p:nvPr/>
        </p:nvCxnSpPr>
        <p:spPr>
          <a:xfrm flipH="1">
            <a:off x="3983420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5"/>
          <p:cNvCxnSpPr/>
          <p:nvPr/>
        </p:nvCxnSpPr>
        <p:spPr>
          <a:xfrm flipH="1">
            <a:off x="3978167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5"/>
          <p:cNvCxnSpPr/>
          <p:nvPr/>
        </p:nvCxnSpPr>
        <p:spPr>
          <a:xfrm flipH="1">
            <a:off x="6768661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/>
          <p:nvPr/>
        </p:nvCxnSpPr>
        <p:spPr>
          <a:xfrm flipH="1">
            <a:off x="6768660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1523998" y="3289738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15"/>
          <p:cNvSpPr txBox="1"/>
          <p:nvPr/>
        </p:nvSpPr>
        <p:spPr>
          <a:xfrm>
            <a:off x="1948413" y="3026913"/>
            <a:ext cx="1542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createSubscription()</a:t>
            </a:r>
            <a:endParaRPr/>
          </a:p>
        </p:txBody>
      </p:sp>
      <p:cxnSp>
        <p:nvCxnSpPr>
          <p:cNvPr id="168" name="Google Shape;168;p15"/>
          <p:cNvCxnSpPr/>
          <p:nvPr/>
        </p:nvCxnSpPr>
        <p:spPr>
          <a:xfrm>
            <a:off x="4062249" y="3444002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>
            <a:off x="4496555" y="3167003"/>
            <a:ext cx="1542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createSubscription()</a:t>
            </a:r>
            <a:endParaRPr/>
          </a:p>
        </p:txBody>
      </p:sp>
      <p:cxnSp>
        <p:nvCxnSpPr>
          <p:cNvPr id="170" name="Google Shape;170;p15"/>
          <p:cNvCxnSpPr/>
          <p:nvPr/>
        </p:nvCxnSpPr>
        <p:spPr>
          <a:xfrm rot="10800000">
            <a:off x="4062248" y="3762702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p15"/>
          <p:cNvSpPr txBox="1"/>
          <p:nvPr/>
        </p:nvSpPr>
        <p:spPr>
          <a:xfrm>
            <a:off x="4496555" y="3484956"/>
            <a:ext cx="16503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getSubscriptionById()</a:t>
            </a:r>
            <a:endParaRPr/>
          </a:p>
        </p:txBody>
      </p:sp>
      <p:cxnSp>
        <p:nvCxnSpPr>
          <p:cNvPr id="172" name="Google Shape;172;p15"/>
          <p:cNvCxnSpPr/>
          <p:nvPr/>
        </p:nvCxnSpPr>
        <p:spPr>
          <a:xfrm rot="10800000">
            <a:off x="1531690" y="3901201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p15"/>
          <p:cNvSpPr txBox="1"/>
          <p:nvPr/>
        </p:nvSpPr>
        <p:spPr>
          <a:xfrm>
            <a:off x="1919298" y="3610456"/>
            <a:ext cx="21528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displaySubscription()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4351470" y="534285"/>
            <a:ext cx="39315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- 03.03 : Manage subscription</a:t>
            </a:r>
            <a:endParaRPr sz="180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7935070" y="2199289"/>
            <a:ext cx="35876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Outline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use case begins when the user clicks the button Subscribe.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System displays the page for Subscriber Plans.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selects (updates) a subscription plan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selected plan details will be displayed to the user.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user case ends here.</a:t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>
            <a:off x="1531690" y="4283869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15"/>
          <p:cNvSpPr txBox="1"/>
          <p:nvPr/>
        </p:nvSpPr>
        <p:spPr>
          <a:xfrm>
            <a:off x="1913339" y="4000765"/>
            <a:ext cx="16412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updateSubscription()</a:t>
            </a:r>
            <a:endParaRPr/>
          </a:p>
        </p:txBody>
      </p:sp>
      <p:cxnSp>
        <p:nvCxnSpPr>
          <p:cNvPr id="178" name="Google Shape;178;p15"/>
          <p:cNvCxnSpPr/>
          <p:nvPr/>
        </p:nvCxnSpPr>
        <p:spPr>
          <a:xfrm>
            <a:off x="4061182" y="4459131"/>
            <a:ext cx="262865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" name="Google Shape;179;p15"/>
          <p:cNvSpPr txBox="1"/>
          <p:nvPr/>
        </p:nvSpPr>
        <p:spPr>
          <a:xfrm>
            <a:off x="4485765" y="4173499"/>
            <a:ext cx="1897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updateSubscription()</a:t>
            </a:r>
            <a:endParaRPr/>
          </a:p>
        </p:txBody>
      </p:sp>
      <p:cxnSp>
        <p:nvCxnSpPr>
          <p:cNvPr id="180" name="Google Shape;180;p15"/>
          <p:cNvCxnSpPr/>
          <p:nvPr/>
        </p:nvCxnSpPr>
        <p:spPr>
          <a:xfrm rot="10800000">
            <a:off x="4062248" y="5285425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15"/>
          <p:cNvSpPr txBox="1"/>
          <p:nvPr/>
        </p:nvSpPr>
        <p:spPr>
          <a:xfrm>
            <a:off x="4485765" y="5008426"/>
            <a:ext cx="16135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getSubscriptionById()</a:t>
            </a:r>
            <a:endParaRPr/>
          </a:p>
        </p:txBody>
      </p:sp>
      <p:cxnSp>
        <p:nvCxnSpPr>
          <p:cNvPr id="182" name="Google Shape;182;p15"/>
          <p:cNvCxnSpPr/>
          <p:nvPr/>
        </p:nvCxnSpPr>
        <p:spPr>
          <a:xfrm rot="10800000">
            <a:off x="1530054" y="5410208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15"/>
          <p:cNvSpPr txBox="1"/>
          <p:nvPr/>
        </p:nvSpPr>
        <p:spPr>
          <a:xfrm>
            <a:off x="1859787" y="5127103"/>
            <a:ext cx="21528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displaySubscription()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1229113" y="2198974"/>
            <a:ext cx="4971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cxnSp>
        <p:nvCxnSpPr>
          <p:cNvPr id="185" name="Google Shape;185;p15"/>
          <p:cNvCxnSpPr/>
          <p:nvPr/>
        </p:nvCxnSpPr>
        <p:spPr>
          <a:xfrm>
            <a:off x="1526836" y="4731044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15"/>
          <p:cNvSpPr txBox="1"/>
          <p:nvPr/>
        </p:nvSpPr>
        <p:spPr>
          <a:xfrm>
            <a:off x="1908485" y="4447940"/>
            <a:ext cx="1541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deleteSubscription()</a:t>
            </a:r>
            <a:endParaRPr/>
          </a:p>
        </p:txBody>
      </p:sp>
      <p:cxnSp>
        <p:nvCxnSpPr>
          <p:cNvPr id="187" name="Google Shape;187;p15"/>
          <p:cNvCxnSpPr/>
          <p:nvPr/>
        </p:nvCxnSpPr>
        <p:spPr>
          <a:xfrm>
            <a:off x="4069452" y="4895396"/>
            <a:ext cx="262865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15"/>
          <p:cNvSpPr txBox="1"/>
          <p:nvPr/>
        </p:nvSpPr>
        <p:spPr>
          <a:xfrm>
            <a:off x="4494035" y="4609764"/>
            <a:ext cx="1897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deleteSubscription()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25" y="1255141"/>
            <a:ext cx="421091" cy="9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3166250" y="1453900"/>
            <a:ext cx="1635900" cy="599100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: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useradvertising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+mj-lt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950710" y="1409967"/>
            <a:ext cx="1635899" cy="599089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+mj-lt"/>
                <a:cs typeface="Calibri" panose="020F0502020204030204" pitchFamily="34" charset="0"/>
                <a:sym typeface="Arial"/>
              </a:rPr>
              <a:t>: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+mj-lt"/>
                <a:cs typeface="Calibri" panose="020F0502020204030204" pitchFamily="34" charset="0"/>
                <a:sym typeface="Arial"/>
              </a:rPr>
              <a:t>dvertising</a:t>
            </a:r>
            <a:endParaRPr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66343" y="2770368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+mj-lt"/>
              <a:cs typeface="Calibri" panose="020F0502020204030204" pitchFamily="34" charset="0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90459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+mj-lt"/>
              <a:cs typeface="Calibri" panose="020F0502020204030204" pitchFamily="34" charset="0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68983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+mj-lt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0" name="Google Shape;90;p13"/>
          <p:cNvCxnSpPr>
            <a:endCxn id="87" idx="0"/>
          </p:cNvCxnSpPr>
          <p:nvPr/>
        </p:nvCxnSpPr>
        <p:spPr>
          <a:xfrm>
            <a:off x="1445171" y="2470068"/>
            <a:ext cx="0" cy="300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3"/>
          <p:cNvCxnSpPr>
            <a:stCxn id="87" idx="2"/>
          </p:cNvCxnSpPr>
          <p:nvPr/>
        </p:nvCxnSpPr>
        <p:spPr>
          <a:xfrm>
            <a:off x="1445171" y="5576630"/>
            <a:ext cx="0" cy="69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3983420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flipH="1">
            <a:off x="3978167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flipH="1">
            <a:off x="6768661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6768660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523998" y="3289738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1855951" y="3023248"/>
            <a:ext cx="156542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viewadvertisement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4062249" y="3444002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4560989" y="3161747"/>
            <a:ext cx="156542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viewadvertisement</a:t>
            </a:r>
            <a:r>
              <a:rPr lang="en-US" sz="12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4075847" y="5203761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3"/>
          <p:cNvSpPr txBox="1"/>
          <p:nvPr/>
        </p:nvSpPr>
        <p:spPr>
          <a:xfrm>
            <a:off x="4560989" y="4926783"/>
            <a:ext cx="1792983" cy="27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deleteadvertisement</a:t>
            </a:r>
            <a:r>
              <a:rPr lang="en-US" sz="12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1523997" y="4578056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3"/>
          <p:cNvSpPr txBox="1"/>
          <p:nvPr/>
        </p:nvSpPr>
        <p:spPr>
          <a:xfrm>
            <a:off x="1894346" y="4235887"/>
            <a:ext cx="20585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displayadvertisement</a:t>
            </a:r>
            <a:r>
              <a:rPr lang="en-US" sz="12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780277" y="88412"/>
            <a:ext cx="463144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Healthify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 – Sequence Diagram S3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lt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User story -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04.01 Display Advertisements</a:t>
            </a:r>
            <a:endParaRPr sz="1800" dirty="0">
              <a:solidFill>
                <a:schemeClr val="dk1"/>
              </a:solidFill>
              <a:latin typeface="+mj-lt"/>
              <a:ea typeface="Play"/>
              <a:cs typeface="Calibri" panose="020F0502020204030204" pitchFamily="34" charset="0"/>
              <a:sym typeface="Play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935070" y="2199289"/>
            <a:ext cx="358765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User Story Outline</a:t>
            </a:r>
            <a:endParaRPr dirty="0">
              <a:latin typeface="+mj-lt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This use case begins when the user opens the website &amp; logs in.</a:t>
            </a:r>
            <a:endParaRPr dirty="0">
              <a:latin typeface="+mj-lt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System displays random </a:t>
            </a:r>
            <a:r>
              <a:rPr lang="en-US" dirty="0" err="1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advertisments</a:t>
            </a: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.</a:t>
            </a:r>
            <a:endParaRPr dirty="0">
              <a:latin typeface="+mj-lt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User has the choice to view or close the </a:t>
            </a:r>
            <a:r>
              <a:rPr lang="en-US" dirty="0" err="1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advertisment</a:t>
            </a: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.</a:t>
            </a:r>
            <a:endParaRPr dirty="0">
              <a:latin typeface="+mj-lt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+mj-lt"/>
                <a:ea typeface="Play"/>
                <a:cs typeface="Calibri" panose="020F0502020204030204" pitchFamily="34" charset="0"/>
                <a:sym typeface="Play"/>
              </a:rPr>
              <a:t>System generates a new advertisement if the user feels the advertisement is irrelevant and clicks on close. This can be done multiple times.</a:t>
            </a:r>
            <a:endParaRPr dirty="0">
              <a:latin typeface="+mj-lt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Play"/>
              </a:rPr>
              <a:t>The use case ends.</a:t>
            </a:r>
            <a:endParaRPr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23410" y="2216543"/>
            <a:ext cx="5718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User</a:t>
            </a:r>
            <a:endParaRPr sz="12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" name="Google Shape;96;p13">
            <a:extLst>
              <a:ext uri="{FF2B5EF4-FFF2-40B4-BE49-F238E27FC236}">
                <a16:creationId xmlns:a16="http://schemas.microsoft.com/office/drawing/2014/main" id="{132B16F0-BAF7-BF92-824F-522D763439FD}"/>
              </a:ext>
            </a:extLst>
          </p:cNvPr>
          <p:cNvCxnSpPr/>
          <p:nvPr/>
        </p:nvCxnSpPr>
        <p:spPr>
          <a:xfrm>
            <a:off x="1523997" y="3703395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97;p13">
            <a:extLst>
              <a:ext uri="{FF2B5EF4-FFF2-40B4-BE49-F238E27FC236}">
                <a16:creationId xmlns:a16="http://schemas.microsoft.com/office/drawing/2014/main" id="{1B9EEA28-404A-E15D-A81C-51DBC11F831D}"/>
              </a:ext>
            </a:extLst>
          </p:cNvPr>
          <p:cNvSpPr txBox="1"/>
          <p:nvPr/>
        </p:nvSpPr>
        <p:spPr>
          <a:xfrm>
            <a:off x="1915381" y="3435456"/>
            <a:ext cx="17268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deleteadvertisement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Google Shape;97;p13">
            <a:extLst>
              <a:ext uri="{FF2B5EF4-FFF2-40B4-BE49-F238E27FC236}">
                <a16:creationId xmlns:a16="http://schemas.microsoft.com/office/drawing/2014/main" id="{814752D6-F687-AD1E-C3FE-44C05C2E6DC7}"/>
              </a:ext>
            </a:extLst>
          </p:cNvPr>
          <p:cNvSpPr txBox="1"/>
          <p:nvPr/>
        </p:nvSpPr>
        <p:spPr>
          <a:xfrm>
            <a:off x="4526221" y="3491078"/>
            <a:ext cx="17268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deleteadvertisement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5" name="Google Shape;98;p13">
            <a:extLst>
              <a:ext uri="{FF2B5EF4-FFF2-40B4-BE49-F238E27FC236}">
                <a16:creationId xmlns:a16="http://schemas.microsoft.com/office/drawing/2014/main" id="{B6149D50-8EAA-281C-9A0B-58AA3FE65B7F}"/>
              </a:ext>
            </a:extLst>
          </p:cNvPr>
          <p:cNvCxnSpPr/>
          <p:nvPr/>
        </p:nvCxnSpPr>
        <p:spPr>
          <a:xfrm>
            <a:off x="4060793" y="3768037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102;p13">
            <a:extLst>
              <a:ext uri="{FF2B5EF4-FFF2-40B4-BE49-F238E27FC236}">
                <a16:creationId xmlns:a16="http://schemas.microsoft.com/office/drawing/2014/main" id="{B8B82B0E-05EB-1CFB-72A8-B1B2D49B86EB}"/>
              </a:ext>
            </a:extLst>
          </p:cNvPr>
          <p:cNvCxnSpPr/>
          <p:nvPr/>
        </p:nvCxnSpPr>
        <p:spPr>
          <a:xfrm rot="10800000">
            <a:off x="1531689" y="5387506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FB108BE6-C015-4165-5279-9B2D01BC7E64}"/>
              </a:ext>
            </a:extLst>
          </p:cNvPr>
          <p:cNvSpPr txBox="1"/>
          <p:nvPr/>
        </p:nvSpPr>
        <p:spPr>
          <a:xfrm>
            <a:off x="1583293" y="5072412"/>
            <a:ext cx="23711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advertisementDeletionSuccess</a:t>
            </a:r>
            <a:r>
              <a:rPr lang="en-US" sz="12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Google Shape;100;p13">
            <a:extLst>
              <a:ext uri="{FF2B5EF4-FFF2-40B4-BE49-F238E27FC236}">
                <a16:creationId xmlns:a16="http://schemas.microsoft.com/office/drawing/2014/main" id="{3D605E98-4410-6EDC-DAC3-C3FBFFA1469E}"/>
              </a:ext>
            </a:extLst>
          </p:cNvPr>
          <p:cNvCxnSpPr/>
          <p:nvPr/>
        </p:nvCxnSpPr>
        <p:spPr>
          <a:xfrm rot="10800000">
            <a:off x="4060792" y="4277953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3EACD37F-E7AF-B397-BAE0-4C7F32EB86DC}"/>
              </a:ext>
            </a:extLst>
          </p:cNvPr>
          <p:cNvSpPr txBox="1"/>
          <p:nvPr/>
        </p:nvSpPr>
        <p:spPr>
          <a:xfrm>
            <a:off x="4560989" y="3995697"/>
            <a:ext cx="18818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getadvertisementbyId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rial"/>
              </a:rPr>
              <a:t>()</a:t>
            </a:r>
            <a:endParaRPr sz="1200" dirty="0">
              <a:latin typeface="+mj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3025932" y="519061"/>
            <a:ext cx="60991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User story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05.04 Handle Feedback and Queries</a:t>
            </a:r>
            <a:endParaRPr sz="1800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25" y="1255141"/>
            <a:ext cx="421091" cy="94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1366343" y="2770368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350175" y="1453900"/>
            <a:ext cx="1274400" cy="599100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+mj-lt"/>
              </a:rPr>
              <a:t>:user </a:t>
            </a:r>
            <a:endParaRPr sz="160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849126" y="1453905"/>
            <a:ext cx="1839068" cy="599089"/>
          </a:xfrm>
          <a:prstGeom prst="rect">
            <a:avLst/>
          </a:prstGeom>
          <a:solidFill>
            <a:srgbClr val="B3E5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r>
              <a:rPr lang="en-US" sz="1600" dirty="0" err="1">
                <a:latin typeface="+mj-lt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ustomersupport</a:t>
            </a:r>
            <a:endParaRPr dirty="0">
              <a:latin typeface="+mj-lt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90459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6689834" y="2848303"/>
            <a:ext cx="157655" cy="280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1445170" y="2440535"/>
            <a:ext cx="1" cy="3298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 flipH="1">
            <a:off x="1445170" y="5576630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 flipH="1">
            <a:off x="3983420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flipH="1">
            <a:off x="3978167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 flipH="1">
            <a:off x="6768661" y="2150257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4"/>
          <p:cNvCxnSpPr/>
          <p:nvPr/>
        </p:nvCxnSpPr>
        <p:spPr>
          <a:xfrm flipH="1">
            <a:off x="6768660" y="5654565"/>
            <a:ext cx="1" cy="69804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523998" y="3289738"/>
            <a:ext cx="238059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4056767" y="3485957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4041079" y="4096770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4"/>
          <p:cNvCxnSpPr/>
          <p:nvPr/>
        </p:nvCxnSpPr>
        <p:spPr>
          <a:xfrm rot="10800000">
            <a:off x="1545168" y="4367870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14"/>
          <p:cNvSpPr txBox="1"/>
          <p:nvPr/>
        </p:nvSpPr>
        <p:spPr>
          <a:xfrm>
            <a:off x="1832297" y="3012286"/>
            <a:ext cx="167283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>
                <a:latin typeface="+mj-lt"/>
              </a:rPr>
              <a:t>createTicket</a:t>
            </a:r>
            <a:r>
              <a:rPr lang="en-IN" sz="1200" dirty="0">
                <a:latin typeface="+mj-lt"/>
              </a:rPr>
              <a:t>() </a:t>
            </a:r>
            <a:endParaRPr sz="1200" dirty="0">
              <a:latin typeface="+mj-lt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4498104" y="3176098"/>
            <a:ext cx="167283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>
                <a:latin typeface="+mj-lt"/>
              </a:rPr>
              <a:t>createTicket</a:t>
            </a:r>
            <a:r>
              <a:rPr lang="en-IN" sz="1200" dirty="0">
                <a:latin typeface="+mj-lt"/>
              </a:rPr>
              <a:t>() </a:t>
            </a:r>
            <a:endParaRPr sz="1200" dirty="0">
              <a:latin typeface="+mj-l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488639" y="3781861"/>
            <a:ext cx="16917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getTicketById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746421" y="4052001"/>
            <a:ext cx="20899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QuerySubmissionSuccess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 rot="10800000">
            <a:off x="4083419" y="4717292"/>
            <a:ext cx="262758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50681" y="4422218"/>
            <a:ext cx="15640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getTicketsByStaff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 rot="10800000">
            <a:off x="1526023" y="5073543"/>
            <a:ext cx="23652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14"/>
          <p:cNvSpPr txBox="1"/>
          <p:nvPr/>
        </p:nvSpPr>
        <p:spPr>
          <a:xfrm>
            <a:off x="1746421" y="4780415"/>
            <a:ext cx="23137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Emailrseponse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()</a:t>
            </a:r>
            <a:endParaRPr dirty="0">
              <a:latin typeface="+mj-lt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8197629" y="1468844"/>
            <a:ext cx="3587654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Story Outline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use case begins when the user tries to click on submit a request.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Then a list of FAQs will be listed where the user might be able to find a solution for the query.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Else </a:t>
            </a: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the user will be asked to select type of issue from the dropdown.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</a:t>
            </a: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hen user enters the details of the </a:t>
            </a: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ticke</a:t>
            </a: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 to be submitted.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Once submitted, s</a:t>
            </a: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ystem displays the status &amp; details of the  ticket.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When the ticket status or priority is updated by the staff, the system sends a mail</a:t>
            </a:r>
            <a:r>
              <a:rPr lang="en-US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regarding the status of the ticket</a:t>
            </a: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When the ticket is solved, the system displays a message “Ticket solved successfully”.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use case ends after this.</a:t>
            </a:r>
            <a:endParaRPr dirty="0"/>
          </a:p>
        </p:txBody>
      </p:sp>
      <p:sp>
        <p:nvSpPr>
          <p:cNvPr id="149" name="Google Shape;149;p14"/>
          <p:cNvSpPr txBox="1"/>
          <p:nvPr/>
        </p:nvSpPr>
        <p:spPr>
          <a:xfrm>
            <a:off x="1196607" y="2163536"/>
            <a:ext cx="63568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User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Pallapolu, Ms. Priyanka Reddy</cp:lastModifiedBy>
  <cp:revision>1</cp:revision>
  <dcterms:modified xsi:type="dcterms:W3CDTF">2024-05-07T02:17:52Z</dcterms:modified>
</cp:coreProperties>
</file>